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</p:sldMasterIdLst>
  <p:notesMasterIdLst>
    <p:notesMasterId r:id="rId10"/>
  </p:notesMasterIdLst>
  <p:handoutMasterIdLst>
    <p:handoutMasterId r:id="rId11"/>
  </p:handoutMasterIdLst>
  <p:sldIdLst>
    <p:sldId id="256" r:id="rId4"/>
    <p:sldId id="335" r:id="rId5"/>
    <p:sldId id="341" r:id="rId6"/>
    <p:sldId id="340" r:id="rId7"/>
    <p:sldId id="343" r:id="rId8"/>
    <p:sldId id="34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BF0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B1C3-B163-4FE7-8B2C-3214872BE6C8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BE41A-48AE-4755-BFFD-38A2B79AA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60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EA84A-BADC-4FD9-9CC7-901CB129ACF0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A89C-9396-4138-ABC1-F81C124C8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50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49B5B6-4023-49CE-A6B1-41E06727004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82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tif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tif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3739-CEF7-437F-B767-AF374F713F13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952D-D4CB-4113-9BCC-3757EE48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7E5F-3003-457F-B9AC-B31759604D3B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952D-D4CB-4113-9BCC-3757EE48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7EF3-7698-4D23-9C8B-6E6B85F7F09D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952D-D4CB-4113-9BCC-3757EE48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90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9265" y="481297"/>
            <a:ext cx="6624736" cy="5648148"/>
          </a:xfrm>
          <a:prstGeom prst="rect">
            <a:avLst/>
          </a:prstGeom>
        </p:spPr>
      </p:pic>
      <p:pic>
        <p:nvPicPr>
          <p:cNvPr id="5" name="Picture 9" descr="blue title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468"/>
          <a:stretch/>
        </p:blipFill>
        <p:spPr bwMode="auto">
          <a:xfrm>
            <a:off x="-8547" y="-361103"/>
            <a:ext cx="9164270" cy="524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90" y="1619254"/>
            <a:ext cx="5616575" cy="1470025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1190" y="3379180"/>
            <a:ext cx="5113337" cy="550863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Authors</a:t>
            </a:r>
            <a:endParaRPr lang="nl-NL" dirty="0"/>
          </a:p>
        </p:txBody>
      </p:sp>
      <p:sp>
        <p:nvSpPr>
          <p:cNvPr id="2" name="Rectangle 1"/>
          <p:cNvSpPr/>
          <p:nvPr userDrawn="1"/>
        </p:nvSpPr>
        <p:spPr>
          <a:xfrm>
            <a:off x="-8547" y="4885038"/>
            <a:ext cx="9155723" cy="1980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869"/>
          <a:stretch/>
        </p:blipFill>
        <p:spPr>
          <a:xfrm>
            <a:off x="3319037" y="5683607"/>
            <a:ext cx="1686717" cy="612279"/>
          </a:xfrm>
          <a:prstGeom prst="rect">
            <a:avLst/>
          </a:prstGeom>
        </p:spPr>
      </p:pic>
      <p:pic>
        <p:nvPicPr>
          <p:cNvPr id="1026" name="Picture 2" descr="http://www.win.tue.nl/~dajsuren/images/TUE-Logo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2" y="5408359"/>
            <a:ext cx="3012451" cy="8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profile_images/732585976707448832/N7Sr9LqO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910" y="5408357"/>
            <a:ext cx="883120" cy="88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online.udel.edu/sites/del/files/uDEL_open-graph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39" y="5246224"/>
            <a:ext cx="2307105" cy="120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04494" y="4395239"/>
            <a:ext cx="2020034" cy="374650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2621263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95313" y="728786"/>
            <a:ext cx="8024813" cy="841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35678" y="120696"/>
            <a:ext cx="1151248" cy="365125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Page </a:t>
            </a:r>
            <a:fld id="{D9FEC7C2-775E-4AED-826A-649A4C9E47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5312" y="1902295"/>
            <a:ext cx="6224588" cy="2320925"/>
          </a:xfrm>
        </p:spPr>
        <p:txBody>
          <a:bodyPr/>
          <a:lstStyle>
            <a:lvl1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 sz="1800" b="0"/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2pPr>
            <a:lvl3pPr marL="12001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3pPr>
            <a:lvl4pPr marL="16573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4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 hasCustomPrompt="1"/>
          </p:nvPr>
        </p:nvSpPr>
        <p:spPr>
          <a:xfrm>
            <a:off x="595312" y="1492720"/>
            <a:ext cx="2882900" cy="4095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13375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95313" y="728786"/>
            <a:ext cx="8024813" cy="841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35678" y="120696"/>
            <a:ext cx="1151248" cy="365125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Page </a:t>
            </a:r>
            <a:fld id="{D9FEC7C2-775E-4AED-826A-649A4C9E47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114801" y="2051049"/>
            <a:ext cx="4665785" cy="362291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5313" y="1902295"/>
            <a:ext cx="3343642" cy="3771675"/>
          </a:xfrm>
        </p:spPr>
        <p:txBody>
          <a:bodyPr/>
          <a:lstStyle>
            <a:lvl1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 sz="1800" b="0"/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2pPr>
            <a:lvl3pPr marL="12001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3pPr>
            <a:lvl4pPr marL="16573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4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1" hasCustomPrompt="1"/>
          </p:nvPr>
        </p:nvSpPr>
        <p:spPr>
          <a:xfrm>
            <a:off x="595312" y="1492720"/>
            <a:ext cx="8185273" cy="4095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6815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95313" y="728786"/>
            <a:ext cx="8024813" cy="841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35678" y="120696"/>
            <a:ext cx="1151248" cy="365125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Page </a:t>
            </a:r>
            <a:fld id="{D9FEC7C2-775E-4AED-826A-649A4C9E47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320909"/>
            <a:ext cx="9144000" cy="537092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 hasCustomPrompt="1"/>
          </p:nvPr>
        </p:nvSpPr>
        <p:spPr>
          <a:xfrm>
            <a:off x="750156" y="6367800"/>
            <a:ext cx="3013075" cy="51654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 2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5312" y="1902295"/>
            <a:ext cx="6224588" cy="2320925"/>
          </a:xfrm>
        </p:spPr>
        <p:txBody>
          <a:bodyPr/>
          <a:lstStyle>
            <a:lvl1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 sz="1800" b="0"/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2pPr>
            <a:lvl3pPr marL="12001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3pPr>
            <a:lvl4pPr marL="16573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4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11" hasCustomPrompt="1"/>
          </p:nvPr>
        </p:nvSpPr>
        <p:spPr>
          <a:xfrm>
            <a:off x="595312" y="1492720"/>
            <a:ext cx="2882900" cy="4095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842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9265" y="481297"/>
            <a:ext cx="6624736" cy="5648148"/>
          </a:xfrm>
          <a:prstGeom prst="rect">
            <a:avLst/>
          </a:prstGeom>
        </p:spPr>
      </p:pic>
      <p:pic>
        <p:nvPicPr>
          <p:cNvPr id="5" name="Picture 9" descr="blue title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468"/>
          <a:stretch/>
        </p:blipFill>
        <p:spPr bwMode="auto">
          <a:xfrm>
            <a:off x="-8547" y="-361103"/>
            <a:ext cx="9164270" cy="524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9" y="1619252"/>
            <a:ext cx="5616575" cy="1470025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1189" y="3379179"/>
            <a:ext cx="5113337" cy="550863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Authors</a:t>
            </a:r>
            <a:endParaRPr lang="nl-NL" dirty="0"/>
          </a:p>
        </p:txBody>
      </p:sp>
      <p:sp>
        <p:nvSpPr>
          <p:cNvPr id="2" name="Rectangle 1"/>
          <p:cNvSpPr/>
          <p:nvPr userDrawn="1"/>
        </p:nvSpPr>
        <p:spPr>
          <a:xfrm>
            <a:off x="-8547" y="4885038"/>
            <a:ext cx="9155723" cy="1980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869"/>
          <a:stretch/>
        </p:blipFill>
        <p:spPr>
          <a:xfrm>
            <a:off x="3319037" y="5683605"/>
            <a:ext cx="1686717" cy="612279"/>
          </a:xfrm>
          <a:prstGeom prst="rect">
            <a:avLst/>
          </a:prstGeom>
        </p:spPr>
      </p:pic>
      <p:pic>
        <p:nvPicPr>
          <p:cNvPr id="1026" name="Picture 2" descr="http://www.win.tue.nl/~dajsuren/images/TUE-Logo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1" y="5408357"/>
            <a:ext cx="3012451" cy="8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profile_images/732585976707448832/N7Sr9LqO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909" y="5408357"/>
            <a:ext cx="883120" cy="88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online.udel.edu/sites/del/files/uDEL_open-graph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38" y="5246224"/>
            <a:ext cx="2307105" cy="120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04493" y="4395239"/>
            <a:ext cx="2020034" cy="374650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3666440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95312" y="728784"/>
            <a:ext cx="8024813" cy="841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35678" y="120694"/>
            <a:ext cx="1151248" cy="365125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Page </a:t>
            </a:r>
            <a:fld id="{D9FEC7C2-775E-4AED-826A-649A4C9E47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5312" y="1902293"/>
            <a:ext cx="6224588" cy="2320925"/>
          </a:xfrm>
        </p:spPr>
        <p:txBody>
          <a:bodyPr/>
          <a:lstStyle>
            <a:lvl1pPr marL="2857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2pPr>
            <a:lvl3pPr marL="12001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3pPr>
            <a:lvl4pPr marL="16573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4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 hasCustomPrompt="1"/>
          </p:nvPr>
        </p:nvSpPr>
        <p:spPr>
          <a:xfrm>
            <a:off x="595312" y="1492718"/>
            <a:ext cx="2882900" cy="4095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80502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95312" y="728784"/>
            <a:ext cx="8024813" cy="841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35678" y="120694"/>
            <a:ext cx="1151248" cy="365125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Page </a:t>
            </a:r>
            <a:fld id="{D9FEC7C2-775E-4AED-826A-649A4C9E47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114800" y="2051049"/>
            <a:ext cx="4665785" cy="362291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5312" y="1902293"/>
            <a:ext cx="3343642" cy="3771675"/>
          </a:xfrm>
        </p:spPr>
        <p:txBody>
          <a:bodyPr/>
          <a:lstStyle>
            <a:lvl1pPr marL="2857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2pPr>
            <a:lvl3pPr marL="12001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3pPr>
            <a:lvl4pPr marL="16573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4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1" hasCustomPrompt="1"/>
          </p:nvPr>
        </p:nvSpPr>
        <p:spPr>
          <a:xfrm>
            <a:off x="595311" y="1492718"/>
            <a:ext cx="8185273" cy="4095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56313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95312" y="728784"/>
            <a:ext cx="8024813" cy="841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35678" y="120694"/>
            <a:ext cx="1151248" cy="365125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Page </a:t>
            </a:r>
            <a:fld id="{D9FEC7C2-775E-4AED-826A-649A4C9E47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320909"/>
            <a:ext cx="9144000" cy="537092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 hasCustomPrompt="1"/>
          </p:nvPr>
        </p:nvSpPr>
        <p:spPr>
          <a:xfrm>
            <a:off x="750155" y="6367800"/>
            <a:ext cx="3013075" cy="51654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 2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5312" y="1902293"/>
            <a:ext cx="6224588" cy="2320925"/>
          </a:xfrm>
        </p:spPr>
        <p:txBody>
          <a:bodyPr/>
          <a:lstStyle>
            <a:lvl1pPr marL="2857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1pPr>
            <a:lvl2pPr marL="7429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2pPr>
            <a:lvl3pPr marL="12001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3pPr>
            <a:lvl4pPr marL="1657350" indent="-285750">
              <a:buClr>
                <a:schemeClr val="bg1"/>
              </a:buClr>
              <a:buFont typeface="Wingdings" panose="05000000000000000000" pitchFamily="2" charset="2"/>
              <a:buChar char="§"/>
              <a:defRPr sz="1800" b="0"/>
            </a:lvl4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11" hasCustomPrompt="1"/>
          </p:nvPr>
        </p:nvSpPr>
        <p:spPr>
          <a:xfrm>
            <a:off x="595312" y="1492718"/>
            <a:ext cx="2882900" cy="4095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7993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C34E-86CA-4E5A-88AB-4E1D6BF0D819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952D-D4CB-4113-9BCC-3757EE48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5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6B81-173E-42B1-8374-02486BE0CAEA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952D-D4CB-4113-9BCC-3757EE48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3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C2BB-46E5-4A4B-89B5-1AD41FDA5B31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952D-D4CB-4113-9BCC-3757EE48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6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3614-88C7-4564-973D-F6E2AED46915}" type="datetime1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952D-D4CB-4113-9BCC-3757EE48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2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187B-3413-426B-B115-B215F03F0EB5}" type="datetime1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952D-D4CB-4113-9BCC-3757EE48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C6A1-79F3-4661-8597-ED7B3364B64A}" type="datetime1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952D-D4CB-4113-9BCC-3757EE48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9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EC4CB-0C5B-4450-96C5-4B465F4EC529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952D-D4CB-4113-9BCC-3757EE48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8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3201-77DD-42E1-84B6-39CE18C44FC7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952D-D4CB-4113-9BCC-3757EE48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6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9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754B-C8B8-490E-B280-F9CC423885A3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952D-D4CB-4113-9BCC-3757EE48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8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9" descr="Balk-transparent"/>
          <p:cNvPicPr>
            <a:picLocks noChangeAspect="1" noChangeArrowheads="1"/>
          </p:cNvPicPr>
          <p:nvPr/>
        </p:nvPicPr>
        <p:blipFill rotWithShape="1">
          <a:blip r:embed="rId6" cstate="print"/>
          <a:srcRect r="3106"/>
          <a:stretch/>
        </p:blipFill>
        <p:spPr bwMode="auto">
          <a:xfrm>
            <a:off x="2" y="3"/>
            <a:ext cx="9143999" cy="57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93062" cy="454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101971"/>
            <a:ext cx="9144000" cy="57560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6" descr="http://online.udel.edu/sites/del/files/uDEL_open-graph.png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298" y="26710"/>
            <a:ext cx="1056867" cy="55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dankerslab.nl/wp-content/uploads/2016/04/logo-tue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1" y="54342"/>
            <a:ext cx="849040" cy="44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5" y="81394"/>
            <a:ext cx="420848" cy="4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3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9pPr>
    </p:titleStyle>
    <p:bodyStyle>
      <a:lvl1pPr marL="201216" indent="-20121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1800" b="1">
          <a:solidFill>
            <a:srgbClr val="000000"/>
          </a:solidFill>
          <a:latin typeface="+mn-lt"/>
          <a:ea typeface="+mn-ea"/>
          <a:cs typeface="+mn-cs"/>
        </a:defRPr>
      </a:lvl1pPr>
      <a:lvl2pPr marL="401241" indent="-19883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50" b="1">
          <a:solidFill>
            <a:srgbClr val="000000"/>
          </a:solidFill>
          <a:latin typeface="+mn-lt"/>
        </a:defRPr>
      </a:lvl2pPr>
      <a:lvl3pPr marL="610791" indent="-20836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−"/>
        <a:defRPr sz="1650" b="1">
          <a:solidFill>
            <a:srgbClr val="000000"/>
          </a:solidFill>
          <a:latin typeface="+mn-lt"/>
        </a:defRPr>
      </a:lvl3pPr>
      <a:lvl4pPr marL="802481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−"/>
        <a:defRPr sz="1650" b="1">
          <a:solidFill>
            <a:srgbClr val="000000"/>
          </a:solidFill>
          <a:latin typeface="+mn-lt"/>
        </a:defRPr>
      </a:lvl4pPr>
      <a:lvl5pPr marL="1012031" indent="-20836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−"/>
        <a:defRPr sz="1650" b="1">
          <a:solidFill>
            <a:srgbClr val="000000"/>
          </a:solidFill>
          <a:latin typeface="+mn-lt"/>
        </a:defRPr>
      </a:lvl5pPr>
      <a:lvl6pPr marL="1354931" indent="-20836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−"/>
        <a:defRPr sz="1650" b="1">
          <a:solidFill>
            <a:schemeClr val="tx1"/>
          </a:solidFill>
          <a:latin typeface="+mn-lt"/>
        </a:defRPr>
      </a:lvl6pPr>
      <a:lvl7pPr marL="1697831" indent="-20836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−"/>
        <a:defRPr sz="1650" b="1">
          <a:solidFill>
            <a:schemeClr val="tx1"/>
          </a:solidFill>
          <a:latin typeface="+mn-lt"/>
        </a:defRPr>
      </a:lvl7pPr>
      <a:lvl8pPr marL="2040731" indent="-20836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−"/>
        <a:defRPr sz="1650" b="1">
          <a:solidFill>
            <a:schemeClr val="tx1"/>
          </a:solidFill>
          <a:latin typeface="+mn-lt"/>
        </a:defRPr>
      </a:lvl8pPr>
      <a:lvl9pPr marL="2383631" indent="-20836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−"/>
        <a:defRPr sz="165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9" descr="Balk-transparent"/>
          <p:cNvPicPr>
            <a:picLocks noChangeAspect="1" noChangeArrowheads="1"/>
          </p:cNvPicPr>
          <p:nvPr/>
        </p:nvPicPr>
        <p:blipFill rotWithShape="1">
          <a:blip r:embed="rId6" cstate="print"/>
          <a:srcRect r="3106"/>
          <a:stretch/>
        </p:blipFill>
        <p:spPr bwMode="auto">
          <a:xfrm>
            <a:off x="1" y="3"/>
            <a:ext cx="9143999" cy="57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93062" cy="454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101969"/>
            <a:ext cx="9144000" cy="57560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 descr="http://online.udel.edu/sites/del/files/uDEL_open-graph.png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297" y="26710"/>
            <a:ext cx="1056867" cy="55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dankerslab.nl/wp-content/uploads/2016/04/logo-tue.png"/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1" y="54342"/>
            <a:ext cx="849040" cy="44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4" y="81392"/>
            <a:ext cx="420848" cy="4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4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9pPr>
    </p:titleStyle>
    <p:bodyStyle>
      <a:lvl1pPr marL="201216" indent="-20121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1800" b="1">
          <a:solidFill>
            <a:srgbClr val="000000"/>
          </a:solidFill>
          <a:latin typeface="+mn-lt"/>
          <a:ea typeface="+mn-ea"/>
          <a:cs typeface="+mn-cs"/>
        </a:defRPr>
      </a:lvl1pPr>
      <a:lvl2pPr marL="401241" indent="-19883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50" b="1">
          <a:solidFill>
            <a:srgbClr val="000000"/>
          </a:solidFill>
          <a:latin typeface="+mn-lt"/>
        </a:defRPr>
      </a:lvl2pPr>
      <a:lvl3pPr marL="610791" indent="-20836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−"/>
        <a:defRPr sz="1650" b="1">
          <a:solidFill>
            <a:srgbClr val="000000"/>
          </a:solidFill>
          <a:latin typeface="+mn-lt"/>
        </a:defRPr>
      </a:lvl3pPr>
      <a:lvl4pPr marL="802481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−"/>
        <a:defRPr sz="1650" b="1">
          <a:solidFill>
            <a:srgbClr val="000000"/>
          </a:solidFill>
          <a:latin typeface="+mn-lt"/>
        </a:defRPr>
      </a:lvl4pPr>
      <a:lvl5pPr marL="1012031" indent="-20836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−"/>
        <a:defRPr sz="1650" b="1">
          <a:solidFill>
            <a:srgbClr val="000000"/>
          </a:solidFill>
          <a:latin typeface="+mn-lt"/>
        </a:defRPr>
      </a:lvl5pPr>
      <a:lvl6pPr marL="1354931" indent="-20836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−"/>
        <a:defRPr sz="1650" b="1">
          <a:solidFill>
            <a:schemeClr val="tx1"/>
          </a:solidFill>
          <a:latin typeface="+mn-lt"/>
        </a:defRPr>
      </a:lvl6pPr>
      <a:lvl7pPr marL="1697831" indent="-20836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−"/>
        <a:defRPr sz="1650" b="1">
          <a:solidFill>
            <a:schemeClr val="tx1"/>
          </a:solidFill>
          <a:latin typeface="+mn-lt"/>
        </a:defRPr>
      </a:lvl7pPr>
      <a:lvl8pPr marL="2040731" indent="-20836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−"/>
        <a:defRPr sz="1650" b="1">
          <a:solidFill>
            <a:schemeClr val="tx1"/>
          </a:solidFill>
          <a:latin typeface="+mn-lt"/>
        </a:defRPr>
      </a:lvl8pPr>
      <a:lvl9pPr marL="2383631" indent="-20836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−"/>
        <a:defRPr sz="165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83296" y="4349262"/>
            <a:ext cx="143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FFFF">
                    <a:lumMod val="85000"/>
                  </a:srgbClr>
                </a:solidFill>
                <a:latin typeface="Arial"/>
              </a:rPr>
              <a:t>07/06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/2018</a:t>
            </a:r>
          </a:p>
        </p:txBody>
      </p:sp>
      <p:sp>
        <p:nvSpPr>
          <p:cNvPr id="6" name="Title 30"/>
          <p:cNvSpPr txBox="1">
            <a:spLocks/>
          </p:cNvSpPr>
          <p:nvPr/>
        </p:nvSpPr>
        <p:spPr>
          <a:xfrm>
            <a:off x="687633" y="2675374"/>
            <a:ext cx="6275221" cy="13365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Arial" pitchFamily="34" charset="0"/>
              <a:buNone/>
              <a:def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</a:rPr>
              <a:t>Dynamic </a:t>
            </a:r>
            <a:r>
              <a:rPr lang="en-US" altLang="zh-CN" sz="2800" dirty="0" err="1">
                <a:solidFill>
                  <a:schemeClr val="tx2"/>
                </a:solidFill>
              </a:rPr>
              <a:t>Pd</a:t>
            </a:r>
            <a:r>
              <a:rPr lang="en-US" altLang="zh-CN" sz="2800" dirty="0">
                <a:solidFill>
                  <a:schemeClr val="tx2"/>
                </a:solidFill>
              </a:rPr>
              <a:t> cluster growth on CeO</a:t>
            </a:r>
            <a:r>
              <a:rPr lang="en-US" altLang="zh-CN" sz="2800" baseline="-25000" dirty="0">
                <a:solidFill>
                  <a:schemeClr val="tx2"/>
                </a:solidFill>
              </a:rPr>
              <a:t>2</a:t>
            </a:r>
            <a:r>
              <a:rPr lang="en-US" altLang="zh-CN" sz="2800" dirty="0">
                <a:solidFill>
                  <a:schemeClr val="tx2"/>
                </a:solidFill>
              </a:rPr>
              <a:t>(111)</a:t>
            </a:r>
            <a:r>
              <a:rPr lang="zh-CN" altLang="en-US" sz="2800" dirty="0">
                <a:solidFill>
                  <a:schemeClr val="tx2"/>
                </a:solidFill>
              </a:rPr>
              <a:t> </a:t>
            </a:r>
            <a:endParaRPr lang="en-SG" altLang="zh-CN" sz="2800" dirty="0">
              <a:solidFill>
                <a:schemeClr val="tx2"/>
              </a:solidFill>
            </a:endParaRPr>
          </a:p>
          <a:p>
            <a:endParaRPr lang="en-US" altLang="zh-C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9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9FEC7C2-775E-4AED-826A-649A4C9E475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0413" y="2839764"/>
            <a:ext cx="8129916" cy="2189436"/>
          </a:xfrm>
        </p:spPr>
        <p:txBody>
          <a:bodyPr/>
          <a:lstStyle/>
          <a:p>
            <a:r>
              <a:rPr lang="en-US" sz="2000" dirty="0" smtClean="0"/>
              <a:t>Use 2D </a:t>
            </a:r>
            <a:r>
              <a:rPr lang="en-US" sz="2000" dirty="0" err="1" smtClean="0"/>
              <a:t>Pd</a:t>
            </a:r>
            <a:r>
              <a:rPr lang="en-US" sz="2000" dirty="0" smtClean="0"/>
              <a:t> clusters to test cluster expansion techniques and understanding </a:t>
            </a:r>
          </a:p>
          <a:p>
            <a:r>
              <a:rPr lang="en-US" sz="2000" dirty="0" smtClean="0"/>
              <a:t>Include 3D </a:t>
            </a:r>
            <a:r>
              <a:rPr lang="en-US" sz="2000" dirty="0" err="1" smtClean="0"/>
              <a:t>Pd</a:t>
            </a:r>
            <a:r>
              <a:rPr lang="en-US" sz="2000" dirty="0" smtClean="0"/>
              <a:t> clusters</a:t>
            </a:r>
          </a:p>
          <a:p>
            <a:r>
              <a:rPr lang="en-US" sz="2000" dirty="0" smtClean="0"/>
              <a:t>Include the configurations with CO adsorbed and introducing coverage effect </a:t>
            </a:r>
          </a:p>
          <a:p>
            <a:r>
              <a:rPr lang="en-US" sz="2000" dirty="0" smtClean="0"/>
              <a:t>Produce energetics input files for </a:t>
            </a:r>
            <a:r>
              <a:rPr lang="en-US" sz="2000" dirty="0" err="1" smtClean="0"/>
              <a:t>Zacros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0414" y="591270"/>
            <a:ext cx="8024813" cy="610112"/>
          </a:xfr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2800" kern="0" dirty="0" smtClean="0"/>
              <a:t>Cluster Expansion for </a:t>
            </a:r>
            <a:r>
              <a:rPr lang="en-US" sz="2800" kern="0" dirty="0" err="1" smtClean="0"/>
              <a:t>Pd</a:t>
            </a:r>
            <a:r>
              <a:rPr lang="en-US" sz="2800" kern="0" dirty="0" smtClean="0"/>
              <a:t> dynamics </a:t>
            </a:r>
            <a:endParaRPr lang="en-US" sz="280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700414" y="1306833"/>
            <a:ext cx="7883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Goals – use the current cluster energy to predict larger cluster energy without doing more DFT calculation  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413" y="2211591"/>
            <a:ext cx="788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Action plans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9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D9FEC7C2-775E-4AED-826A-649A4C9E47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0414" y="591270"/>
            <a:ext cx="8024813" cy="610112"/>
          </a:xfr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2800" kern="0" dirty="0" smtClean="0"/>
              <a:t>Cluster Expansion Theory</a:t>
            </a:r>
            <a:endParaRPr lang="en-US" sz="280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700415" y="1306833"/>
            <a:ext cx="347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Energy of a configuration 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990" y="1165137"/>
            <a:ext cx="4086225" cy="885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539" y="1864038"/>
            <a:ext cx="3514725" cy="1057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57" y="3846608"/>
            <a:ext cx="8315325" cy="2628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0415" y="2060420"/>
            <a:ext cx="347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Correlation matrix 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0414" y="3236496"/>
            <a:ext cx="4835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Goal is to minimalize mean square error 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901" y="3131045"/>
            <a:ext cx="33337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1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334" y="4056046"/>
            <a:ext cx="2362666" cy="15751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D9FEC7C2-775E-4AED-826A-649A4C9E47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86005B-5D92-4AD5-854F-2E70908F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1" y="485819"/>
            <a:ext cx="8024813" cy="841377"/>
          </a:xfrm>
        </p:spPr>
        <p:txBody>
          <a:bodyPr/>
          <a:lstStyle/>
          <a:p>
            <a:r>
              <a:rPr lang="en-US" dirty="0" smtClean="0"/>
              <a:t>Configurations considered 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BD609-427D-4012-9FAA-79CC608BDB79}"/>
              </a:ext>
            </a:extLst>
          </p:cNvPr>
          <p:cNvSpPr txBox="1"/>
          <p:nvPr/>
        </p:nvSpPr>
        <p:spPr>
          <a:xfrm>
            <a:off x="503409" y="1490008"/>
            <a:ext cx="8185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12 2D configurations up to Pd7 are considered now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5" t="6260"/>
          <a:stretch/>
        </p:blipFill>
        <p:spPr>
          <a:xfrm>
            <a:off x="2830080" y="2168714"/>
            <a:ext cx="1915583" cy="15551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84" y="2057492"/>
            <a:ext cx="2477888" cy="1651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2"/>
          <a:stretch/>
        </p:blipFill>
        <p:spPr>
          <a:xfrm>
            <a:off x="7010228" y="1760004"/>
            <a:ext cx="1463932" cy="21286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06" y="3934231"/>
            <a:ext cx="2728109" cy="18187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313" y="3937707"/>
            <a:ext cx="2561915" cy="1707944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14E4F0B-BDD7-4AE5-848A-8FEB033D2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24454"/>
              </p:ext>
            </p:extLst>
          </p:nvPr>
        </p:nvGraphicFramePr>
        <p:xfrm>
          <a:off x="320833" y="2891475"/>
          <a:ext cx="1861076" cy="2623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0538">
                  <a:extLst>
                    <a:ext uri="{9D8B030D-6E8A-4147-A177-3AD203B41FA5}">
                      <a16:colId xmlns:a16="http://schemas.microsoft.com/office/drawing/2014/main" val="1649052449"/>
                    </a:ext>
                  </a:extLst>
                </a:gridCol>
                <a:gridCol w="930538">
                  <a:extLst>
                    <a:ext uri="{9D8B030D-6E8A-4147-A177-3AD203B41FA5}">
                      <a16:colId xmlns:a16="http://schemas.microsoft.com/office/drawing/2014/main" val="1849913837"/>
                    </a:ext>
                  </a:extLst>
                </a:gridCol>
              </a:tblGrid>
              <a:tr h="218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Pd1 (T)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7083308"/>
                  </a:ext>
                </a:extLst>
              </a:tr>
              <a:tr h="218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6264444"/>
                  </a:ext>
                </a:extLst>
              </a:tr>
              <a:tr h="218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3378600"/>
                  </a:ext>
                </a:extLst>
              </a:tr>
              <a:tr h="218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83165"/>
                  </a:ext>
                </a:extLst>
              </a:tr>
              <a:tr h="218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8313997"/>
                  </a:ext>
                </a:extLst>
              </a:tr>
              <a:tr h="218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Pd6_1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729657"/>
                  </a:ext>
                </a:extLst>
              </a:tr>
              <a:tr h="218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Pd6_2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41402"/>
                  </a:ext>
                </a:extLst>
              </a:tr>
              <a:tr h="218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Pd6_3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3895279"/>
                  </a:ext>
                </a:extLst>
              </a:tr>
              <a:tr h="218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Pd7_1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-6.07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6333979"/>
                  </a:ext>
                </a:extLst>
              </a:tr>
              <a:tr h="218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Pd7_2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9010897"/>
                  </a:ext>
                </a:extLst>
              </a:tr>
              <a:tr h="218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Pd7_3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173591"/>
                  </a:ext>
                </a:extLst>
              </a:tr>
              <a:tr h="218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Pd7_4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-5.12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221455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0973" y="2369952"/>
            <a:ext cx="1770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</a:rPr>
              <a:t>Ece</a:t>
            </a:r>
            <a:r>
              <a:rPr lang="en-US" sz="2000" dirty="0" smtClean="0">
                <a:solidFill>
                  <a:srgbClr val="000000"/>
                </a:solidFill>
              </a:rPr>
              <a:t> in eV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9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D9FEC7C2-775E-4AED-826A-649A4C9E475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86005B-5D92-4AD5-854F-2E70908F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1" y="485819"/>
            <a:ext cx="8024813" cy="841377"/>
          </a:xfrm>
        </p:spPr>
        <p:txBody>
          <a:bodyPr/>
          <a:lstStyle/>
          <a:p>
            <a:r>
              <a:rPr lang="en-US" dirty="0" smtClean="0"/>
              <a:t>Lattice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BD609-427D-4012-9FAA-79CC608BDB79}"/>
              </a:ext>
            </a:extLst>
          </p:cNvPr>
          <p:cNvSpPr txBox="1"/>
          <p:nvPr/>
        </p:nvSpPr>
        <p:spPr>
          <a:xfrm>
            <a:off x="555848" y="1327196"/>
            <a:ext cx="8185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 the 12 configurations to one lattice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Grey denotes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site is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 denotes the site is occupied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8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D9FEC7C2-775E-4AED-826A-649A4C9E475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88" y="1570161"/>
            <a:ext cx="511647" cy="739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061" y="1734896"/>
            <a:ext cx="704850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434" y="1570161"/>
            <a:ext cx="914400" cy="923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302" y="1805519"/>
            <a:ext cx="1162050" cy="514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63" y="3179104"/>
            <a:ext cx="704850" cy="1009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7437" y="3280719"/>
            <a:ext cx="1190625" cy="466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9859" y="3071168"/>
            <a:ext cx="942975" cy="885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4BD609-427D-4012-9FAA-79CC608BDB79}"/>
              </a:ext>
            </a:extLst>
          </p:cNvPr>
          <p:cNvSpPr txBox="1"/>
          <p:nvPr/>
        </p:nvSpPr>
        <p:spPr>
          <a:xfrm>
            <a:off x="333374" y="5319935"/>
            <a:ext cx="8548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Adopted from: 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Piccinin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S. and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Stamatakis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M. “Steady-State CO Oxidation on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( 111 ): First-Principles Kinetic Monte Carlo Simulations and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Microkinetic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Analysis” Topics in Catalysis 60, no. 1 (2017): 141–151. doi:10.1007/s11244-016-0725-5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3374" y="2357884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Single body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40603" y="2391668"/>
            <a:ext cx="1707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1NN two-body interaction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92467" y="2444589"/>
            <a:ext cx="1707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2NN two-body interaction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37086" y="2444589"/>
            <a:ext cx="1707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3NN two-body interaction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3376" y="4287324"/>
            <a:ext cx="2150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Triangular triplet three-body interaction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357437" y="4304320"/>
            <a:ext cx="2150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Linear triplet three-body interaction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81498" y="4326277"/>
            <a:ext cx="2150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bend triplet three-body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0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TUe special blue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e special blu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heme1">
  <a:themeElements>
    <a:clrScheme name="TUe special blue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e special blu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231</Words>
  <Application>Microsoft Office PowerPoint</Application>
  <PresentationFormat>On-screen Show (4:3)</PresentationFormat>
  <Paragraphs>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Theme1</vt:lpstr>
      <vt:lpstr>1_Theme1</vt:lpstr>
      <vt:lpstr>PowerPoint Presentation</vt:lpstr>
      <vt:lpstr>PowerPoint Presentation</vt:lpstr>
      <vt:lpstr>PowerPoint Presentation</vt:lpstr>
      <vt:lpstr>Configurations considered  </vt:lpstr>
      <vt:lpstr>Lattice</vt:lpstr>
      <vt:lpstr>Clusters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 Oxidation by various Pt1 atoms trapped by CeO2(111)</dc:title>
  <dc:creator>Wang, Yifan</dc:creator>
  <cp:lastModifiedBy>Wang, Yifan</cp:lastModifiedBy>
  <cp:revision>108</cp:revision>
  <dcterms:created xsi:type="dcterms:W3CDTF">2018-04-09T15:44:03Z</dcterms:created>
  <dcterms:modified xsi:type="dcterms:W3CDTF">2018-07-30T23:34:57Z</dcterms:modified>
</cp:coreProperties>
</file>