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56" r:id="rId4"/>
    <p:sldId id="262" r:id="rId5"/>
    <p:sldId id="263" r:id="rId6"/>
    <p:sldId id="260" r:id="rId7"/>
    <p:sldId id="259" r:id="rId8"/>
    <p:sldId id="261" r:id="rId9"/>
    <p:sldId id="265" r:id="rId10"/>
    <p:sldId id="266" r:id="rId11"/>
    <p:sldId id="264" r:id="rId12"/>
    <p:sldId id="270" r:id="rId13"/>
    <p:sldId id="268" r:id="rId14"/>
    <p:sldId id="271" r:id="rId15"/>
    <p:sldId id="25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4E556-01D0-4D1D-8028-E0726D0609B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06DC-C70F-4BFC-98DB-1D40713339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4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5 years of each indices weekly is picked from Yahoo.com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306DC-C70F-4BFC-98DB-1D407133398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9A28-DD89-42D4-BC7C-B76AFDE5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A2B25-BA8C-48CC-9695-46DBAE67A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0791-D154-4CE3-9628-E7FDC5AD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2C65-9735-4AAC-9F6C-448C02E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721-78A9-4BF5-A516-CC3EC01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A241-B9AC-4260-BDEE-60812653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4B3D-460D-441E-AC0D-BBFCB3525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566E-6CDB-43D7-A853-920B7E64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9927-B3FE-46DD-BD95-DB40D476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1D8E-15F7-4EF3-A0FA-B832DACD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0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2790A-FF25-4C70-8351-3ACBA5165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514B-A6B9-447E-A6B9-24469645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0B09-459F-43ED-A288-422C865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729-543B-45FC-8C06-74C9183D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E0F9-13B5-4B47-99CA-3BC9147B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58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1BA-E29B-428C-8DC7-D4426167B19F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F984-FD09-45AE-9FCB-712F3B4F3D21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5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BF12-19C9-4636-BC5E-F022F423366A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9EB-5EEB-490F-BFEF-34775B7F670F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3E7-C7F6-4AD8-BA68-BD26244204F9}" type="datetime1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AD0-633A-4DB4-A74D-58792A4CB538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1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2959-4A26-4F99-9E7B-0884EF54C57E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7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A9A-7C12-4DD0-B4E1-02E93C8256B0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6DE5-C7FE-43CE-B5BC-43E2F8DE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AF38-E14A-4BAF-ADD9-B994C8F6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25FF-6924-409E-B476-B3A27697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D642-C9F1-432F-8A2D-64C039D7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CE40-012A-414E-AFE5-8C7E704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890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0E7-F961-496F-B18F-4AFB33A93F18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6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CA4-FA8A-4253-8308-C09B59E0D0DE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1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2C56-F18B-44CD-8058-065E518EBD11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ED70-F78C-4727-93DF-03828390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D2DD-FAC4-42B2-8039-0C5A9F51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18EE-5BEB-46E4-B354-468B0C46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B118-E93D-48DC-9DF4-CF059C6A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C756-DACF-460C-910A-85E4D06B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77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6907-905D-4191-9BEB-9DB8AA2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0C0E-C388-44B8-90E4-87B152485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C2C9-5463-44FC-B2DA-05660B18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60DB-5893-4B25-AF9F-239F3B2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6A6C-05AB-489B-81FE-C850E85E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605BA-53AB-4283-81EF-AC69579D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1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05C-917E-400B-93EF-EFD2508F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DE64-CFC0-4E16-942B-76D08748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0A2E8-FF30-4469-B036-C9792054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5317D-3292-4715-984C-AF3798869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CF31-85F4-4336-885D-E96CC3529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922DB-08B9-4FF0-A6B8-BCAD9747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6559F-722A-4C5C-9F7B-5103979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BEB8B-A09C-45AA-8FB6-0047F780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7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5176-939F-4CD0-B869-73683C5C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AD133-289F-4CA2-BCAC-0A1733F7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9C5C-7E2B-40B9-8729-A618DE35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CDC8-B692-4A60-8FAB-ADD79283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8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E321B-6282-41F5-BA55-B9E62A8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38FB9-543E-498B-9AFB-FC37D985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8A93B-5AC8-4D14-BE31-C9119450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06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35D2-1690-4AFE-ABE6-E8BE31EA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5DB4-362A-443E-B16D-E3243E1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BA84-F187-4F9B-BEA2-BC08F4197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2BE95-C070-4B03-8A5E-F9DA05D3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B180-EB01-4A75-8AC6-2A8B2978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F7BE-AC1C-43FE-AB4E-9D305D23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3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1B81-A4A0-4C7C-9AD8-A7FB68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89759-EA1C-455E-8C4B-C1EA1F87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CCF7-AFE2-4493-B272-9AEF9FB5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3ABC-C912-4A27-8561-48765A9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BC4DB-328D-4CDC-84CE-8004E87B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8E8FF-72E0-4151-BA03-D4542F0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8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8FD21-7983-4478-B057-6C14A21D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9FC2-247E-44BF-940A-5DA65DEC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DEE4-467D-4B58-A2AD-0A5BA33D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F25F-B56F-4F81-94DE-2C6BACC8DA34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F772-16B7-459D-876D-B54A8413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5F3-4F2B-4119-AA7A-2DBEE7CB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B14C-8719-499D-AFF3-5C5174A1AA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0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B563-93FC-43B6-AC7F-16ABB9872457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2E0E-0EA7-49B7-AFDF-D3A9CF85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Evaluating Multi-input Multi-target Models</a:t>
            </a:r>
            <a:br>
              <a:rPr lang="en-US" dirty="0"/>
            </a:br>
            <a:r>
              <a:rPr lang="en-US" dirty="0"/>
              <a:t> (Nasdaq, S&amp;P500,S&amp;P500 VIX, Dow Jones)</a:t>
            </a:r>
            <a:br>
              <a:rPr lang="en-US" dirty="0"/>
            </a:br>
            <a:r>
              <a:rPr lang="en-US" dirty="0"/>
              <a:t>With Linear SVC and </a:t>
            </a:r>
            <a:r>
              <a:rPr lang="en-US" dirty="0" err="1"/>
              <a:t>Aphelens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E0E-0EA7-49B7-AFDF-D3A9CF85E39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F3C371B-F5E6-4E07-A949-EB047D825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779" y="3992732"/>
            <a:ext cx="8534400" cy="1752600"/>
          </a:xfrm>
        </p:spPr>
        <p:txBody>
          <a:bodyPr/>
          <a:lstStyle/>
          <a:p>
            <a:r>
              <a:rPr lang="en-CA" dirty="0"/>
              <a:t>APS 1052 AI in Finance Final Project</a:t>
            </a:r>
          </a:p>
          <a:p>
            <a:r>
              <a:rPr lang="en-CA" dirty="0"/>
              <a:t>By Steven Xie 998979627</a:t>
            </a:r>
          </a:p>
        </p:txBody>
      </p:sp>
    </p:spTree>
    <p:extLst>
      <p:ext uri="{BB962C8B-B14F-4D97-AF65-F5344CB8AC3E}">
        <p14:creationId xmlns:p14="http://schemas.microsoft.com/office/powerpoint/2010/main" val="291340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B42E-C839-4D4B-A096-990A8C9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A" sz="5000"/>
              <a:t>Grid Search with Linear SVC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E4FDD4-C1D1-FD77-031E-C86B0221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Standard scaler is used</a:t>
            </a:r>
          </a:p>
          <a:p>
            <a:r>
              <a:rPr lang="en-US" sz="2200" dirty="0"/>
              <a:t>Best model is selected through grid 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B8EBC0-5A61-4DEB-A90A-E9C35DA7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60033"/>
            <a:ext cx="5458968" cy="19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B42E-C839-4D4B-A096-990A8C9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A" sz="5000"/>
              <a:t>Grid Search with Linear SVC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E4FDD4-C1D1-FD77-031E-C86B0221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Predict the </a:t>
            </a:r>
            <a:r>
              <a:rPr lang="en-US" sz="2200" dirty="0" err="1"/>
              <a:t>X_train</a:t>
            </a:r>
            <a:r>
              <a:rPr lang="en-US" sz="2200" dirty="0"/>
              <a:t> value use the best model and calculate the return</a:t>
            </a:r>
          </a:p>
          <a:p>
            <a:r>
              <a:rPr lang="en-US" sz="2200" dirty="0"/>
              <a:t>Predict the test value for comparison later with the real data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CF2CF-B548-4548-9E8B-51A0EED4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173793"/>
            <a:ext cx="5458968" cy="25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8C05-9CD7-4E64-A921-6AD0CB7D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the Cross Validation on SVC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A3832-DB49-4873-B799-12EBADF7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67275"/>
            <a:ext cx="7214616" cy="32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13E8-29ED-49C5-9481-8C65EF96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 fontScale="90000"/>
          </a:bodyPr>
          <a:lstStyle/>
          <a:p>
            <a:r>
              <a:rPr lang="en-CA" sz="5400" dirty="0"/>
              <a:t>C</a:t>
            </a:r>
            <a:r>
              <a:rPr lang="en-US" altLang="zh-CN" sz="5400" dirty="0"/>
              <a:t>ross Validation Graph</a:t>
            </a:r>
            <a:endParaRPr lang="en-CA" sz="54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15">
            <a:extLst>
              <a:ext uri="{FF2B5EF4-FFF2-40B4-BE49-F238E27FC236}">
                <a16:creationId xmlns:a16="http://schemas.microsoft.com/office/drawing/2014/main" id="{882E9CEF-4588-5B98-074C-8441F4A7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r>
              <a:rPr lang="en-US" sz="2200" dirty="0"/>
              <a:t>The test result is not exactly good vs the prediction for DIA and SPY, it is the influence of Covid 19 starting 2020 that had a huge interference of the stock market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BCA24-1958-4E16-81E2-4E651B0B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7" y="886408"/>
            <a:ext cx="3572823" cy="1777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0260A-8042-4DF1-B8C0-EDEE51B7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960" y="933288"/>
            <a:ext cx="3785616" cy="1873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ADD0CC-8E11-48C7-A1A3-C2351651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91" y="3303608"/>
            <a:ext cx="3590869" cy="177747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2B81F0-CD2C-48AC-97D0-A426A9449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593" y="3915288"/>
            <a:ext cx="3785616" cy="18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6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reeform: Shape 107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Main Idea Aphelens</a:t>
            </a:r>
          </a:p>
        </p:txBody>
      </p:sp>
      <p:grpSp>
        <p:nvGrpSpPr>
          <p:cNvPr id="1079" name="Group 1072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080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F4664EE-B738-483A-A56D-ECA41D32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976871"/>
            <a:ext cx="4849488" cy="2206298"/>
          </a:xfrm>
          <a:prstGeom prst="rect">
            <a:avLst/>
          </a:prstGeom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07B28C81-093C-A8DB-FBDC-09F0994E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Make predictions of returns on different period on Multiple Assets (Main US stock Indices)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BD251-44AF-4DE4-93F4-8CA3EBA6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866830"/>
            <a:ext cx="4837061" cy="17413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1362E0E-0EA7-49B7-AFDF-D3A9CF85E395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5DF3F-70C7-448E-A772-871AEB6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Input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25624-397B-4954-B160-9C9086DBA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990" y="640080"/>
            <a:ext cx="434322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39F27-9D70-49F8-BDE7-65CEA692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D52F-5212-4666-8934-3CD0FFB3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duplicates in index as Alphalens gives error with non-unique values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F8912-925B-4F7B-A431-4D710913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3479"/>
            <a:ext cx="7214616" cy="47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5E2E0-2426-4F3E-9EC4-ED2DA5600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055183"/>
            <a:ext cx="10134600" cy="46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0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006F-9D34-48F7-8A0D-E9942492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Create the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A16A-E0AE-4D6B-B33E-0C2B47D4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create_summary_tear_sheet(alpha_data)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EE809-08CC-437D-BD98-8C691BA9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04791"/>
            <a:ext cx="5614416" cy="2481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40A72-AD9C-44EA-9C38-11A287BA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99343"/>
            <a:ext cx="5614416" cy="16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54CB-5F40-4E9F-A571-46C3CD64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endParaRPr lang="en-CA" sz="48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71284-58CA-4A46-BB75-86DDA7B9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3764"/>
            <a:ext cx="5468112" cy="2877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42FA5-4F24-48A3-ABB4-9EB71CC7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64" y="1687543"/>
            <a:ext cx="5468112" cy="26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7CE6-F33F-457D-932C-A7C9BC0D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Base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20087-9FD5-407B-803C-F4510CAF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/>
              <a:t>S6.Miscellaneous\ModelEvaluationUsingAlphalens.rar\pharma_stocks_RETPRED_PREDPROBA.ipynb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tarting line of a race track">
            <a:extLst>
              <a:ext uri="{FF2B5EF4-FFF2-40B4-BE49-F238E27FC236}">
                <a16:creationId xmlns:a16="http://schemas.microsoft.com/office/drawing/2014/main" id="{119727CA-2FE7-7B10-3625-2B4598EB4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0" r="720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0336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35C2-EF14-477E-B220-1203378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 by Different Period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EB1E-F2E6-4277-B664-89A918CF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208" y="1449422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Holding period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63042-3115-46AC-93D1-DCFD20DF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27270"/>
            <a:ext cx="7214616" cy="29760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23F1E-A531-4201-A623-A63A91CAD22B}"/>
              </a:ext>
            </a:extLst>
          </p:cNvPr>
          <p:cNvCxnSpPr/>
          <p:nvPr/>
        </p:nvCxnSpPr>
        <p:spPr>
          <a:xfrm>
            <a:off x="5317724" y="1864311"/>
            <a:ext cx="390618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9A8DF4-262B-44F7-8CAF-4A0A3DDD4C45}"/>
              </a:ext>
            </a:extLst>
          </p:cNvPr>
          <p:cNvSpPr txBox="1"/>
          <p:nvPr/>
        </p:nvSpPr>
        <p:spPr>
          <a:xfrm>
            <a:off x="1415369" y="5073689"/>
            <a:ext cx="9215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predictions have predictive power, you should see: </a:t>
            </a:r>
          </a:p>
          <a:p>
            <a:r>
              <a:rPr lang="en-US" dirty="0"/>
              <a:t>Large negative realized returns (****) in quantile 1 containing the lowest predicted returns, and </a:t>
            </a:r>
          </a:p>
          <a:p>
            <a:r>
              <a:rPr lang="en-US" dirty="0"/>
              <a:t>High positive realized returns (*) in quantile 5 containing the highest predicted returns.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9D16AC-D979-430F-8788-7C1790F6622C}"/>
              </a:ext>
            </a:extLst>
          </p:cNvPr>
          <p:cNvCxnSpPr/>
          <p:nvPr/>
        </p:nvCxnSpPr>
        <p:spPr>
          <a:xfrm flipV="1">
            <a:off x="4654296" y="4058816"/>
            <a:ext cx="972063" cy="136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A64D37-3140-4D18-A7D7-B9CED3F578DF}"/>
              </a:ext>
            </a:extLst>
          </p:cNvPr>
          <p:cNvCxnSpPr/>
          <p:nvPr/>
        </p:nvCxnSpPr>
        <p:spPr>
          <a:xfrm flipV="1">
            <a:off x="4341977" y="3179140"/>
            <a:ext cx="6288672" cy="267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4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36DB8-B47F-488D-A153-F02C2BF5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 dirty="0"/>
              <a:t>Tear sheet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C814-5264-4E92-BD81-AD279924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from alphalens.tears import create_full_tear_sheet</a:t>
            </a:r>
          </a:p>
          <a:p>
            <a:r>
              <a:rPr lang="en-US" sz="2200"/>
              <a:t>alphalens.tears.create_full_tear_sheet(alpha_data, long_short=True, group_neutral=False, by_group=False)</a:t>
            </a:r>
            <a:endParaRPr lang="en-CA" sz="220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6A7E18B0-F88C-6FD8-F4CF-CF3C617D6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0" r="189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486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D2296-AF67-47E3-A8EF-53E357AD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Tear sheet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D6A3E-654B-446E-B1F8-9427C535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27286"/>
            <a:ext cx="5614416" cy="243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4F402-C9CC-434C-B880-73E95034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606840"/>
            <a:ext cx="5614416" cy="1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90829-A1BB-41F5-A6AD-7DB0740C9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30" y="643467"/>
            <a:ext cx="74779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DCBA5-5067-450B-9B04-06D4B8464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816" y="643467"/>
            <a:ext cx="70743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3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93E747-5422-4D1F-AC37-C5A6A823E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021" y="643467"/>
            <a:ext cx="501395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858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065C0-2B3C-420D-9FEA-4EA1A0727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3A60-D0C0-416A-B98D-15E25554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Libraries Import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C2E15-0AFD-44AC-BBD0-66871A295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011" y="640080"/>
            <a:ext cx="478518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5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E8E-4259-4A18-8363-3B0FE9FB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Patch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E865-BE0E-42F6-95E8-EB2308CA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python=3.10.1</a:t>
            </a:r>
          </a:p>
          <a:p>
            <a:r>
              <a:rPr lang="en-CA" dirty="0"/>
              <a:t>seaborn==0.11.2</a:t>
            </a:r>
          </a:p>
          <a:p>
            <a:r>
              <a:rPr lang="en-CA" dirty="0" err="1"/>
              <a:t>scipy</a:t>
            </a:r>
            <a:r>
              <a:rPr lang="en-CA" dirty="0"/>
              <a:t>==1.7.3</a:t>
            </a:r>
          </a:p>
          <a:p>
            <a:r>
              <a:rPr lang="en-CA" dirty="0"/>
              <a:t>scikit-learn==1.0.2 </a:t>
            </a:r>
          </a:p>
          <a:p>
            <a:r>
              <a:rPr lang="en-CA" dirty="0"/>
              <a:t>ta-lib==0.4.19</a:t>
            </a:r>
          </a:p>
          <a:p>
            <a:r>
              <a:rPr lang="en-CA" dirty="0" err="1"/>
              <a:t>alphalens</a:t>
            </a:r>
            <a:r>
              <a:rPr lang="en-CA" dirty="0"/>
              <a:t>-reloaded == 0.4.2</a:t>
            </a:r>
          </a:p>
          <a:p>
            <a:r>
              <a:rPr lang="en-US" dirty="0"/>
              <a:t>pandas==1.4.2</a:t>
            </a:r>
          </a:p>
          <a:p>
            <a:r>
              <a:rPr lang="en-US" dirty="0"/>
              <a:t>matplotlib==3.5.1</a:t>
            </a:r>
          </a:p>
          <a:p>
            <a:r>
              <a:rPr lang="en-US" dirty="0" err="1"/>
              <a:t>numpy</a:t>
            </a:r>
            <a:r>
              <a:rPr lang="en-US" dirty="0"/>
              <a:t> == 1.21.5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06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2076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79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81" name="Freeform: Shape 2080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30" y="3450865"/>
            <a:ext cx="6006864" cy="1566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Main Idea Linear SVC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07B28C81-093C-A8DB-FBDC-09F0994E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30" y="5045783"/>
            <a:ext cx="6006864" cy="1186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Make predictions of returns Multiple Assets (Main US stock Indices)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405C-5EE6-4ABD-92B6-9DB9D31E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01" y="1889941"/>
            <a:ext cx="1846470" cy="26857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D4F982-6F89-455E-8B55-55890299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675" y="3028220"/>
            <a:ext cx="2713512" cy="13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1362E0E-0EA7-49B7-AFDF-D3A9CF85E395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8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3EA4-09FF-4DC1-BF2E-F96B5FF3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17853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F00DE-4E75-41AE-98E3-2C4A484C9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251" y="1050006"/>
            <a:ext cx="6631341" cy="4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5997-AC1A-42D7-8267-5C15D2A7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Data Processing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0E8EB9-69CE-10C4-DC5F-A55EDF7E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Check if there is blank grid in the dataset</a:t>
            </a:r>
          </a:p>
          <a:p>
            <a:r>
              <a:rPr lang="en-US" sz="2200" dirty="0"/>
              <a:t>The dataset from 2017 to 2022</a:t>
            </a:r>
          </a:p>
          <a:p>
            <a:r>
              <a:rPr lang="en-US" sz="2200" dirty="0"/>
              <a:t>Creating a Year column for train and test data filtering in model fitting loop</a:t>
            </a:r>
          </a:p>
          <a:p>
            <a:r>
              <a:rPr lang="en-US" sz="2200" dirty="0"/>
              <a:t>Get stock names of each Indices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E3E8A-60DC-4134-9E55-CF36F7F3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4410"/>
            <a:ext cx="6903720" cy="5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5997-AC1A-42D7-8267-5C15D2A7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Data Processing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0E8EB9-69CE-10C4-DC5F-A55EDF7E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</a:t>
            </a:r>
            <a:r>
              <a:rPr lang="en-US" altLang="zh-CN" sz="2000" dirty="0"/>
              <a:t>raw the open close high low price of the week from the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  <a:p>
            <a:r>
              <a:rPr lang="en-US" sz="2000" dirty="0"/>
              <a:t>Create Indicators through Ta-lib (RSI, SAR, ADX)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F3B57-913B-48AF-B7F8-36442399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5305"/>
            <a:ext cx="6903720" cy="47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5997-AC1A-42D7-8267-5C15D2A7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Data Processing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0E8EB9-69CE-10C4-DC5F-A55EDF7E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Split the train test set of the dataset. (Use 2017-2020 data as train data, and compare to the test data 2021,2022 later)</a:t>
            </a:r>
            <a:endParaRPr lang="en-US" altLang="zh-C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33141-9F58-4B79-8E71-45480398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51812"/>
            <a:ext cx="6903720" cy="25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453</Words>
  <Application>Microsoft Office PowerPoint</Application>
  <PresentationFormat>Widescreen</PresentationFormat>
  <Paragraphs>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1_Office Theme</vt:lpstr>
      <vt:lpstr> Evaluating Multi-input Multi-target Models  (Nasdaq, S&amp;P500,S&amp;P500 VIX, Dow Jones) With Linear SVC and Aphelens </vt:lpstr>
      <vt:lpstr>Base Model</vt:lpstr>
      <vt:lpstr>Python Libraries Import</vt:lpstr>
      <vt:lpstr>Patch Version</vt:lpstr>
      <vt:lpstr>Main Idea Linear SVC</vt:lpstr>
      <vt:lpstr>Data Loading</vt:lpstr>
      <vt:lpstr>Data Processing</vt:lpstr>
      <vt:lpstr>Data Processing</vt:lpstr>
      <vt:lpstr>Data Processing</vt:lpstr>
      <vt:lpstr>Grid Search with Linear SVC</vt:lpstr>
      <vt:lpstr>Grid Search with Linear SVC</vt:lpstr>
      <vt:lpstr>Plot the Cross Validation on SVC</vt:lpstr>
      <vt:lpstr>Cross Validation Graph</vt:lpstr>
      <vt:lpstr>Main Idea Aphelens</vt:lpstr>
      <vt:lpstr>Initial Input</vt:lpstr>
      <vt:lpstr>Process the data</vt:lpstr>
      <vt:lpstr>PowerPoint Presentation</vt:lpstr>
      <vt:lpstr>Create the summary</vt:lpstr>
      <vt:lpstr>PowerPoint Presentation</vt:lpstr>
      <vt:lpstr>Return by Different Period of Time</vt:lpstr>
      <vt:lpstr>Tear sheet</vt:lpstr>
      <vt:lpstr>Tear 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Evaluating Multi-input Multi-target Models  (Nasdaq, S&amp;P500,S&amp;P500 VIX, Dow Jones) With Linear SVC and Aphelens </dc:title>
  <dc:creator>Steven Xie</dc:creator>
  <cp:lastModifiedBy>Steven Xie</cp:lastModifiedBy>
  <cp:revision>7</cp:revision>
  <dcterms:created xsi:type="dcterms:W3CDTF">2022-08-24T12:11:45Z</dcterms:created>
  <dcterms:modified xsi:type="dcterms:W3CDTF">2022-08-24T20:10:40Z</dcterms:modified>
</cp:coreProperties>
</file>