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notesSlides/notesSlide2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5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22" r:id="rId3"/>
    <p:sldId id="464" r:id="rId4"/>
    <p:sldId id="423" r:id="rId5"/>
    <p:sldId id="295" r:id="rId6"/>
    <p:sldId id="427" r:id="rId7"/>
    <p:sldId id="467" r:id="rId8"/>
    <p:sldId id="428" r:id="rId9"/>
    <p:sldId id="426" r:id="rId10"/>
    <p:sldId id="454" r:id="rId11"/>
    <p:sldId id="457" r:id="rId12"/>
    <p:sldId id="430" r:id="rId13"/>
    <p:sldId id="436" r:id="rId14"/>
    <p:sldId id="434" r:id="rId15"/>
    <p:sldId id="433" r:id="rId16"/>
    <p:sldId id="458" r:id="rId17"/>
    <p:sldId id="463" r:id="rId18"/>
    <p:sldId id="461" r:id="rId19"/>
    <p:sldId id="435" r:id="rId20"/>
    <p:sldId id="438" r:id="rId21"/>
    <p:sldId id="440" r:id="rId22"/>
    <p:sldId id="441" r:id="rId23"/>
    <p:sldId id="442" r:id="rId24"/>
    <p:sldId id="443" r:id="rId25"/>
    <p:sldId id="444" r:id="rId26"/>
    <p:sldId id="446" r:id="rId27"/>
    <p:sldId id="447" r:id="rId28"/>
    <p:sldId id="450" r:id="rId29"/>
    <p:sldId id="298" r:id="rId30"/>
    <p:sldId id="424" r:id="rId31"/>
    <p:sldId id="326" r:id="rId32"/>
    <p:sldId id="465" r:id="rId33"/>
    <p:sldId id="466" r:id="rId34"/>
    <p:sldId id="459" r:id="rId35"/>
    <p:sldId id="432" r:id="rId36"/>
    <p:sldId id="448" r:id="rId37"/>
    <p:sldId id="449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3CC33"/>
    <a:srgbClr val="C2D2DC"/>
    <a:srgbClr val="7A9DB2"/>
    <a:srgbClr val="66FFFF"/>
    <a:srgbClr val="000000"/>
    <a:srgbClr val="FFFF00"/>
    <a:srgbClr val="0000FF"/>
    <a:srgbClr val="4B6390"/>
    <a:srgbClr val="425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 autoAdjust="0"/>
    <p:restoredTop sz="81395" autoAdjust="0"/>
  </p:normalViewPr>
  <p:slideViewPr>
    <p:cSldViewPr>
      <p:cViewPr varScale="1">
        <p:scale>
          <a:sx n="63" d="100"/>
          <a:sy n="63" d="100"/>
        </p:scale>
        <p:origin x="17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8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t102\Dropbox\micro16\Book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Xulong\Dropbox\micro150\MICRO%23150\MICRO%23150%20-%20revision\figures\Book3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t102\Dropbox\micro16\Book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t102\Dropbox\micro16\Book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t102\Dropbox\micro16\Book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Xulong\Dropbox\micro150\MICRO%23150\MICRO%23150%20-%20revision\figures\Book3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Xulong\Dropbox\micro150\MICRO%23150\MICRO%23150%20-%20revision\Book3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Xulong\Dropbox\micro150\MICRO%23150\MICRO%23150%20-%20revision\Book3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Xulong\Dropbox\micro150\MICRO%23150\MICRO%23150%20-%20revision\Book3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Xulong\Dropbox\micro150\MICRO%23150\MICRO%23150%20-%20revision\Book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Sheet2!$G$239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Sheet2!$F$240:$F$248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  <c:extLst/>
            </c:strRef>
          </c:cat>
          <c:val>
            <c:numRef>
              <c:f>Sheet2!$G$240:$G$248</c:f>
              <c:numCache>
                <c:formatCode>0.00</c:formatCode>
                <c:ptCount val="8"/>
                <c:pt idx="0">
                  <c:v>25.412935323383085</c:v>
                </c:pt>
                <c:pt idx="1">
                  <c:v>27.562189054726367</c:v>
                </c:pt>
                <c:pt idx="2">
                  <c:v>19.661691542288558</c:v>
                </c:pt>
                <c:pt idx="3">
                  <c:v>29.323383084577113</c:v>
                </c:pt>
                <c:pt idx="4">
                  <c:v>16.621890547263682</c:v>
                </c:pt>
                <c:pt idx="5">
                  <c:v>42.646766169154226</c:v>
                </c:pt>
                <c:pt idx="6">
                  <c:v>39.75124378109453</c:v>
                </c:pt>
                <c:pt idx="7">
                  <c:v>41.651741293532339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210-4134-B7CF-72DB51535D4A}"/>
            </c:ext>
          </c:extLst>
        </c:ser>
        <c:ser>
          <c:idx val="1"/>
          <c:order val="1"/>
          <c:tx>
            <c:strRef>
              <c:f>Sheet2!$H$239</c:f>
              <c:strCache>
                <c:ptCount val="1"/>
                <c:pt idx="0">
                  <c:v>BLP Ideal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Sheet2!$F$240:$F$248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  <c:extLst/>
            </c:strRef>
          </c:cat>
          <c:val>
            <c:numRef>
              <c:f>Sheet2!$H$240:$H$248</c:f>
              <c:numCache>
                <c:formatCode>General</c:formatCode>
                <c:ptCount val="8"/>
                <c:pt idx="0">
                  <c:v>51.12</c:v>
                </c:pt>
                <c:pt idx="1">
                  <c:v>56.07</c:v>
                </c:pt>
                <c:pt idx="2">
                  <c:v>46.91</c:v>
                </c:pt>
                <c:pt idx="3">
                  <c:v>53</c:v>
                </c:pt>
                <c:pt idx="4">
                  <c:v>41.2</c:v>
                </c:pt>
                <c:pt idx="5">
                  <c:v>58.2</c:v>
                </c:pt>
                <c:pt idx="6">
                  <c:v>54.34</c:v>
                </c:pt>
                <c:pt idx="7">
                  <c:v>51.24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5210-4134-B7CF-72DB51535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82571312"/>
        <c:axId val="-1082576208"/>
      </c:barChart>
      <c:catAx>
        <c:axId val="-1082571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082576208"/>
        <c:crosses val="autoZero"/>
        <c:auto val="1"/>
        <c:lblAlgn val="ctr"/>
        <c:lblOffset val="100"/>
        <c:noMultiLvlLbl val="0"/>
      </c:catAx>
      <c:valAx>
        <c:axId val="-1082576208"/>
        <c:scaling>
          <c:orientation val="minMax"/>
          <c:max val="6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/>
                  <a:t>BLP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082571312"/>
        <c:crosses val="autoZero"/>
        <c:crossBetween val="between"/>
        <c:majorUnit val="16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Sheet2!$G$291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Sheet2!$F$292:$F$300</c:f>
              <c:strCache>
                <c:ptCount val="9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  <c:pt idx="8">
                  <c:v>Average</c:v>
                </c:pt>
              </c:strCache>
            </c:strRef>
          </c:cat>
          <c:val>
            <c:numRef>
              <c:f>Sheet2!$G$292:$G$300</c:f>
              <c:numCache>
                <c:formatCode>General</c:formatCode>
                <c:ptCount val="9"/>
                <c:pt idx="0">
                  <c:v>58.254762800000002</c:v>
                </c:pt>
                <c:pt idx="1">
                  <c:v>96.683970000000002</c:v>
                </c:pt>
                <c:pt idx="2">
                  <c:v>77.980320000000006</c:v>
                </c:pt>
                <c:pt idx="3">
                  <c:v>83.028293700000006</c:v>
                </c:pt>
                <c:pt idx="4">
                  <c:v>93.920639999999992</c:v>
                </c:pt>
                <c:pt idx="5">
                  <c:v>50.725279999999998</c:v>
                </c:pt>
                <c:pt idx="6">
                  <c:v>68.495679999999993</c:v>
                </c:pt>
                <c:pt idx="7">
                  <c:v>106.55552900000001</c:v>
                </c:pt>
                <c:pt idx="8" formatCode="0.00">
                  <c:v>79.4555594375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56-4A4C-9B60-EC5BAAA7CF3B}"/>
            </c:ext>
          </c:extLst>
        </c:ser>
        <c:ser>
          <c:idx val="1"/>
          <c:order val="1"/>
          <c:tx>
            <c:strRef>
              <c:f>Sheet2!$H$291</c:f>
              <c:strCache>
                <c:ptCount val="1"/>
                <c:pt idx="0">
                  <c:v>BLP Optimized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Sheet2!$F$292:$F$300</c:f>
              <c:strCache>
                <c:ptCount val="9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  <c:pt idx="8">
                  <c:v>Average</c:v>
                </c:pt>
              </c:strCache>
            </c:strRef>
          </c:cat>
          <c:val>
            <c:numRef>
              <c:f>Sheet2!$H$292:$H$300</c:f>
              <c:numCache>
                <c:formatCode>General</c:formatCode>
                <c:ptCount val="9"/>
                <c:pt idx="0">
                  <c:v>50.553794200000006</c:v>
                </c:pt>
                <c:pt idx="1">
                  <c:v>77.079291999999995</c:v>
                </c:pt>
                <c:pt idx="2">
                  <c:v>63.643853</c:v>
                </c:pt>
                <c:pt idx="3">
                  <c:v>69.238</c:v>
                </c:pt>
                <c:pt idx="4">
                  <c:v>66.577460039999991</c:v>
                </c:pt>
                <c:pt idx="5">
                  <c:v>47.533394999999999</c:v>
                </c:pt>
                <c:pt idx="6">
                  <c:v>58.168699188600002</c:v>
                </c:pt>
                <c:pt idx="7">
                  <c:v>102.7383</c:v>
                </c:pt>
                <c:pt idx="8" formatCode="0.00">
                  <c:v>66.941599178575004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56-4A4C-9B60-EC5BAAA7C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47332448"/>
        <c:axId val="-1347341696"/>
      </c:barChart>
      <c:catAx>
        <c:axId val="-1347332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347341696"/>
        <c:crosses val="autoZero"/>
        <c:auto val="1"/>
        <c:lblAlgn val="ctr"/>
        <c:lblOffset val="100"/>
        <c:noMultiLvlLbl val="0"/>
      </c:catAx>
      <c:valAx>
        <c:axId val="-1347341696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Execution 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347332448"/>
        <c:crosses val="autoZero"/>
        <c:crossBetween val="between"/>
      </c:valAx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Sheet2!$G$265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Sheet2!$F$266:$F$274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  <c:extLst/>
            </c:strRef>
          </c:cat>
          <c:val>
            <c:numRef>
              <c:f>Sheet2!$G$266:$G$274</c:f>
              <c:numCache>
                <c:formatCode>General</c:formatCode>
                <c:ptCount val="8"/>
                <c:pt idx="0">
                  <c:v>68.230999999999995</c:v>
                </c:pt>
                <c:pt idx="1">
                  <c:v>111.408</c:v>
                </c:pt>
                <c:pt idx="2">
                  <c:v>88.614000000000004</c:v>
                </c:pt>
                <c:pt idx="3">
                  <c:v>96.561000000000007</c:v>
                </c:pt>
                <c:pt idx="4">
                  <c:v>106.72799999999999</c:v>
                </c:pt>
                <c:pt idx="5">
                  <c:v>55.673999999999999</c:v>
                </c:pt>
                <c:pt idx="6">
                  <c:v>77.835999999999999</c:v>
                </c:pt>
                <c:pt idx="7">
                  <c:v>124.405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FD0-417A-848D-1516153BF61A}"/>
            </c:ext>
          </c:extLst>
        </c:ser>
        <c:ser>
          <c:idx val="1"/>
          <c:order val="1"/>
          <c:tx>
            <c:strRef>
              <c:f>Sheet2!$H$265</c:f>
              <c:strCache>
                <c:ptCount val="1"/>
                <c:pt idx="0">
                  <c:v>BLP Ideal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Sheet2!$F$266:$F$274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  <c:extLst/>
            </c:strRef>
          </c:cat>
          <c:val>
            <c:numRef>
              <c:f>Sheet2!$H$266:$H$274</c:f>
              <c:numCache>
                <c:formatCode>General</c:formatCode>
                <c:ptCount val="8"/>
                <c:pt idx="0">
                  <c:v>51.122999999999998</c:v>
                </c:pt>
                <c:pt idx="1">
                  <c:v>81.849000000000004</c:v>
                </c:pt>
                <c:pt idx="2">
                  <c:v>65.25</c:v>
                </c:pt>
                <c:pt idx="3">
                  <c:v>67.876000000000005</c:v>
                </c:pt>
                <c:pt idx="4">
                  <c:v>71.828999999999994</c:v>
                </c:pt>
                <c:pt idx="5">
                  <c:v>33.606999999999999</c:v>
                </c:pt>
                <c:pt idx="6">
                  <c:v>58.124000000000002</c:v>
                </c:pt>
                <c:pt idx="7">
                  <c:v>96.671999999999997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FD0-417A-848D-1516153BF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82568048"/>
        <c:axId val="-1082565872"/>
      </c:barChart>
      <c:catAx>
        <c:axId val="-1082568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082565872"/>
        <c:crosses val="autoZero"/>
        <c:auto val="1"/>
        <c:lblAlgn val="ctr"/>
        <c:lblOffset val="100"/>
        <c:noMultiLvlLbl val="0"/>
      </c:catAx>
      <c:valAx>
        <c:axId val="-1082565872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/>
                  <a:t>Execution 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08256804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Sheet2!$G$239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Sheet2!$F$240:$F$248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  <c:extLst/>
            </c:strRef>
          </c:cat>
          <c:val>
            <c:numRef>
              <c:f>Sheet2!$G$240:$G$248</c:f>
              <c:numCache>
                <c:formatCode>0.00</c:formatCode>
                <c:ptCount val="8"/>
                <c:pt idx="0">
                  <c:v>25.412935323383085</c:v>
                </c:pt>
                <c:pt idx="1">
                  <c:v>27.562189054726367</c:v>
                </c:pt>
                <c:pt idx="2">
                  <c:v>19.661691542288558</c:v>
                </c:pt>
                <c:pt idx="3">
                  <c:v>29.323383084577113</c:v>
                </c:pt>
                <c:pt idx="4">
                  <c:v>16.621890547263682</c:v>
                </c:pt>
                <c:pt idx="5">
                  <c:v>42.646766169154226</c:v>
                </c:pt>
                <c:pt idx="6">
                  <c:v>39.75124378109453</c:v>
                </c:pt>
                <c:pt idx="7">
                  <c:v>41.651741293532339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6A3-4DE1-BCC5-6F87111EA50D}"/>
            </c:ext>
          </c:extLst>
        </c:ser>
        <c:ser>
          <c:idx val="1"/>
          <c:order val="1"/>
          <c:tx>
            <c:strRef>
              <c:f>Sheet2!$H$239</c:f>
              <c:strCache>
                <c:ptCount val="1"/>
                <c:pt idx="0">
                  <c:v>BLP Ideal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Sheet2!$F$240:$F$248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  <c:extLst/>
            </c:strRef>
          </c:cat>
          <c:val>
            <c:numRef>
              <c:f>Sheet2!$H$240:$H$248</c:f>
              <c:numCache>
                <c:formatCode>General</c:formatCode>
                <c:ptCount val="8"/>
                <c:pt idx="0">
                  <c:v>51.12</c:v>
                </c:pt>
                <c:pt idx="1">
                  <c:v>56.07</c:v>
                </c:pt>
                <c:pt idx="2">
                  <c:v>46.91</c:v>
                </c:pt>
                <c:pt idx="3">
                  <c:v>53</c:v>
                </c:pt>
                <c:pt idx="4">
                  <c:v>41.2</c:v>
                </c:pt>
                <c:pt idx="5">
                  <c:v>58.2</c:v>
                </c:pt>
                <c:pt idx="6">
                  <c:v>54.34</c:v>
                </c:pt>
                <c:pt idx="7">
                  <c:v>51.24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6A3-4DE1-BCC5-6F87111EA50D}"/>
            </c:ext>
          </c:extLst>
        </c:ser>
        <c:ser>
          <c:idx val="2"/>
          <c:order val="2"/>
          <c:tx>
            <c:strRef>
              <c:f>Sheet2!$I$239</c:f>
              <c:strCache>
                <c:ptCount val="1"/>
                <c:pt idx="0">
                  <c:v>BLP Optimized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Sheet2!$F$240:$F$248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  <c:extLst/>
            </c:strRef>
          </c:cat>
          <c:val>
            <c:numRef>
              <c:f>Sheet2!$I$240:$I$248</c:f>
              <c:numCache>
                <c:formatCode>General</c:formatCode>
                <c:ptCount val="8"/>
                <c:pt idx="0">
                  <c:v>43.189054726368163</c:v>
                </c:pt>
                <c:pt idx="1">
                  <c:v>45.875621890547265</c:v>
                </c:pt>
                <c:pt idx="2">
                  <c:v>39.711860696517434</c:v>
                </c:pt>
                <c:pt idx="3">
                  <c:v>43.383084577114431</c:v>
                </c:pt>
                <c:pt idx="4">
                  <c:v>36.580696517412953</c:v>
                </c:pt>
                <c:pt idx="5">
                  <c:v>49.211442786069696</c:v>
                </c:pt>
                <c:pt idx="6">
                  <c:v>51.53</c:v>
                </c:pt>
                <c:pt idx="7">
                  <c:v>46.975124378109456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6A3-4DE1-BCC5-6F87111EA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82571312"/>
        <c:axId val="-1082576208"/>
      </c:barChart>
      <c:catAx>
        <c:axId val="-1082571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082576208"/>
        <c:crosses val="autoZero"/>
        <c:auto val="1"/>
        <c:lblAlgn val="ctr"/>
        <c:lblOffset val="100"/>
        <c:noMultiLvlLbl val="0"/>
      </c:catAx>
      <c:valAx>
        <c:axId val="-1082576208"/>
        <c:scaling>
          <c:orientation val="minMax"/>
          <c:max val="6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/>
                  <a:t>BLP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082571312"/>
        <c:crosses val="autoZero"/>
        <c:crossBetween val="between"/>
        <c:majorUnit val="16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Sheet2!$G$265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Sheet2!$F$266:$F$274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  <c:extLst/>
            </c:strRef>
          </c:cat>
          <c:val>
            <c:numRef>
              <c:f>Sheet2!$G$266:$G$274</c:f>
              <c:numCache>
                <c:formatCode>General</c:formatCode>
                <c:ptCount val="8"/>
                <c:pt idx="0">
                  <c:v>68.230999999999995</c:v>
                </c:pt>
                <c:pt idx="1">
                  <c:v>111.408</c:v>
                </c:pt>
                <c:pt idx="2">
                  <c:v>88.614000000000004</c:v>
                </c:pt>
                <c:pt idx="3">
                  <c:v>96.561000000000007</c:v>
                </c:pt>
                <c:pt idx="4">
                  <c:v>106.72799999999999</c:v>
                </c:pt>
                <c:pt idx="5">
                  <c:v>55.673999999999999</c:v>
                </c:pt>
                <c:pt idx="6">
                  <c:v>77.835999999999999</c:v>
                </c:pt>
                <c:pt idx="7">
                  <c:v>124.405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53D-4342-ABE6-1C69C0E27BE8}"/>
            </c:ext>
          </c:extLst>
        </c:ser>
        <c:ser>
          <c:idx val="1"/>
          <c:order val="1"/>
          <c:tx>
            <c:strRef>
              <c:f>Sheet2!$H$265</c:f>
              <c:strCache>
                <c:ptCount val="1"/>
                <c:pt idx="0">
                  <c:v>BLP Ideal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Sheet2!$F$266:$F$274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  <c:extLst/>
            </c:strRef>
          </c:cat>
          <c:val>
            <c:numRef>
              <c:f>Sheet2!$H$266:$H$274</c:f>
              <c:numCache>
                <c:formatCode>General</c:formatCode>
                <c:ptCount val="8"/>
                <c:pt idx="0">
                  <c:v>51.122999999999998</c:v>
                </c:pt>
                <c:pt idx="1">
                  <c:v>81.849000000000004</c:v>
                </c:pt>
                <c:pt idx="2">
                  <c:v>65.25</c:v>
                </c:pt>
                <c:pt idx="3">
                  <c:v>67.876000000000005</c:v>
                </c:pt>
                <c:pt idx="4">
                  <c:v>71.828999999999994</c:v>
                </c:pt>
                <c:pt idx="5">
                  <c:v>33.606999999999999</c:v>
                </c:pt>
                <c:pt idx="6">
                  <c:v>58.124000000000002</c:v>
                </c:pt>
                <c:pt idx="7">
                  <c:v>96.671999999999997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53D-4342-ABE6-1C69C0E27BE8}"/>
            </c:ext>
          </c:extLst>
        </c:ser>
        <c:ser>
          <c:idx val="2"/>
          <c:order val="2"/>
          <c:tx>
            <c:strRef>
              <c:f>Sheet2!$I$265</c:f>
              <c:strCache>
                <c:ptCount val="1"/>
                <c:pt idx="0">
                  <c:v>BLP Optimized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Sheet2!$F$266:$F$274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  <c:extLst/>
            </c:strRef>
          </c:cat>
          <c:val>
            <c:numRef>
              <c:f>Sheet2!$I$266:$I$274</c:f>
              <c:numCache>
                <c:formatCode>General</c:formatCode>
                <c:ptCount val="8"/>
                <c:pt idx="0">
                  <c:v>55.553620000000002</c:v>
                </c:pt>
                <c:pt idx="1">
                  <c:v>86.181899999999999</c:v>
                </c:pt>
                <c:pt idx="2">
                  <c:v>69.938299999999998</c:v>
                </c:pt>
                <c:pt idx="3">
                  <c:v>75.688077469954123</c:v>
                </c:pt>
                <c:pt idx="4">
                  <c:v>73.162043999999995</c:v>
                </c:pt>
                <c:pt idx="5">
                  <c:v>52.234499999999997</c:v>
                </c:pt>
                <c:pt idx="6">
                  <c:v>63.921647460000003</c:v>
                </c:pt>
                <c:pt idx="7">
                  <c:v>119.232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653D-4342-ABE6-1C69C0E27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82568048"/>
        <c:axId val="-1082565872"/>
      </c:barChart>
      <c:catAx>
        <c:axId val="-1082568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082565872"/>
        <c:crosses val="autoZero"/>
        <c:auto val="1"/>
        <c:lblAlgn val="ctr"/>
        <c:lblOffset val="100"/>
        <c:noMultiLvlLbl val="0"/>
      </c:catAx>
      <c:valAx>
        <c:axId val="-1082565872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/>
                  <a:t>Execution 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08256804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Sheet2!$D$399</c:f>
              <c:strCache>
                <c:ptCount val="1"/>
                <c:pt idx="0">
                  <c:v>BLP Optimized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Sheet2!$C$400:$C$407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</c:strRef>
          </c:cat>
          <c:val>
            <c:numRef>
              <c:f>Sheet2!$D$400:$D$407</c:f>
              <c:numCache>
                <c:formatCode>General</c:formatCode>
                <c:ptCount val="8"/>
                <c:pt idx="0">
                  <c:v>18.580088229690304</c:v>
                </c:pt>
                <c:pt idx="1">
                  <c:v>22.642987936234384</c:v>
                </c:pt>
                <c:pt idx="2">
                  <c:v>21.075337982711542</c:v>
                </c:pt>
                <c:pt idx="3">
                  <c:v>21.616307339449552</c:v>
                </c:pt>
                <c:pt idx="4">
                  <c:v>31.45</c:v>
                </c:pt>
                <c:pt idx="5">
                  <c:v>6.1779286561051885</c:v>
                </c:pt>
                <c:pt idx="6">
                  <c:v>17.876499999999997</c:v>
                </c:pt>
                <c:pt idx="7">
                  <c:v>4.1581929986736883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66-48C2-AD13-5FAF9BC059B3}"/>
            </c:ext>
          </c:extLst>
        </c:ser>
        <c:ser>
          <c:idx val="1"/>
          <c:order val="1"/>
          <c:tx>
            <c:strRef>
              <c:f>Sheet2!$E$399</c:f>
              <c:strCache>
                <c:ptCount val="1"/>
                <c:pt idx="0">
                  <c:v>GPART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Sheet2!$C$400:$C$407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</c:strRef>
          </c:cat>
          <c:val>
            <c:numRef>
              <c:f>Sheet2!$E$400:$E$407</c:f>
              <c:numCache>
                <c:formatCode>General</c:formatCode>
                <c:ptCount val="8"/>
                <c:pt idx="0">
                  <c:v>6.62</c:v>
                </c:pt>
                <c:pt idx="1">
                  <c:v>8.8821899999999996</c:v>
                </c:pt>
                <c:pt idx="2">
                  <c:v>16.643000000000001</c:v>
                </c:pt>
                <c:pt idx="3">
                  <c:v>5.1627229999999997</c:v>
                </c:pt>
                <c:pt idx="4">
                  <c:v>18.205452688807085</c:v>
                </c:pt>
                <c:pt idx="5">
                  <c:v>6.8373920000000004</c:v>
                </c:pt>
                <c:pt idx="6">
                  <c:v>11.83738</c:v>
                </c:pt>
                <c:pt idx="7">
                  <c:v>1.5528200000000001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66-48C2-AD13-5FAF9BC059B3}"/>
            </c:ext>
          </c:extLst>
        </c:ser>
        <c:ser>
          <c:idx val="4"/>
          <c:order val="2"/>
          <c:tx>
            <c:strRef>
              <c:f>Sheet2!$H$399</c:f>
              <c:strCache>
                <c:ptCount val="1"/>
                <c:pt idx="0">
                  <c:v>PAR-BS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Sheet2!$C$400:$C$407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</c:strRef>
          </c:cat>
          <c:val>
            <c:numRef>
              <c:f>Sheet2!$H$400:$H$407</c:f>
              <c:numCache>
                <c:formatCode>General</c:formatCode>
                <c:ptCount val="8"/>
                <c:pt idx="0">
                  <c:v>8.4993181905097401</c:v>
                </c:pt>
                <c:pt idx="1">
                  <c:v>11.549224499999999</c:v>
                </c:pt>
                <c:pt idx="2">
                  <c:v>13.1</c:v>
                </c:pt>
                <c:pt idx="3">
                  <c:v>7.4966597900000007</c:v>
                </c:pt>
                <c:pt idx="4">
                  <c:v>16.274853526180582</c:v>
                </c:pt>
                <c:pt idx="5">
                  <c:v>8.1103930379999998</c:v>
                </c:pt>
                <c:pt idx="6">
                  <c:v>21.21</c:v>
                </c:pt>
                <c:pt idx="7">
                  <c:v>2.4402227999999999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66-48C2-AD13-5FAF9BC059B3}"/>
            </c:ext>
          </c:extLst>
        </c:ser>
        <c:ser>
          <c:idx val="6"/>
          <c:order val="3"/>
          <c:tx>
            <c:strRef>
              <c:f>Sheet2!$J$399</c:f>
              <c:strCache>
                <c:ptCount val="1"/>
                <c:pt idx="0">
                  <c:v>GPART+BLP Optimized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Sheet2!$C$400:$C$407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</c:strRef>
          </c:cat>
          <c:val>
            <c:numRef>
              <c:f>Sheet2!$J$400:$J$407</c:f>
              <c:numCache>
                <c:formatCode>General</c:formatCode>
                <c:ptCount val="8"/>
                <c:pt idx="0">
                  <c:v>25.126014155616232</c:v>
                </c:pt>
                <c:pt idx="1">
                  <c:v>30.3</c:v>
                </c:pt>
                <c:pt idx="2">
                  <c:v>34.44</c:v>
                </c:pt>
                <c:pt idx="3">
                  <c:v>24.23</c:v>
                </c:pt>
                <c:pt idx="4">
                  <c:v>47</c:v>
                </c:pt>
                <c:pt idx="5">
                  <c:v>11.7</c:v>
                </c:pt>
                <c:pt idx="6">
                  <c:v>28.05</c:v>
                </c:pt>
                <c:pt idx="7">
                  <c:v>5.33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366-48C2-AD13-5FAF9BC059B3}"/>
            </c:ext>
          </c:extLst>
        </c:ser>
        <c:ser>
          <c:idx val="9"/>
          <c:order val="4"/>
          <c:tx>
            <c:strRef>
              <c:f>Sheet2!$M$399</c:f>
              <c:strCache>
                <c:ptCount val="1"/>
                <c:pt idx="0">
                  <c:v>PAR-BS + BLP Optimized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Sheet2!$C$400:$C$407</c:f>
              <c:strCache>
                <c:ptCount val="8"/>
                <c:pt idx="0">
                  <c:v>Moldyn</c:v>
                </c:pt>
                <c:pt idx="1">
                  <c:v>STUN</c:v>
                </c:pt>
                <c:pt idx="2">
                  <c:v>HPCG</c:v>
                </c:pt>
                <c:pt idx="3">
                  <c:v>MiniFE</c:v>
                </c:pt>
                <c:pt idx="4">
                  <c:v>GMR</c:v>
                </c:pt>
                <c:pt idx="5">
                  <c:v>Carey</c:v>
                </c:pt>
                <c:pt idx="6">
                  <c:v>Equake</c:v>
                </c:pt>
                <c:pt idx="7">
                  <c:v>GS-Solver</c:v>
                </c:pt>
              </c:strCache>
            </c:strRef>
          </c:cat>
          <c:val>
            <c:numRef>
              <c:f>Sheet2!$M$400:$M$407</c:f>
              <c:numCache>
                <c:formatCode>General</c:formatCode>
                <c:ptCount val="8"/>
                <c:pt idx="0">
                  <c:v>23.749406420200046</c:v>
                </c:pt>
                <c:pt idx="1">
                  <c:v>28.22</c:v>
                </c:pt>
                <c:pt idx="2">
                  <c:v>26.3</c:v>
                </c:pt>
                <c:pt idx="3">
                  <c:v>25.782967129449553</c:v>
                </c:pt>
                <c:pt idx="4">
                  <c:v>37.78</c:v>
                </c:pt>
                <c:pt idx="5">
                  <c:v>8.8800000000000008</c:v>
                </c:pt>
                <c:pt idx="6">
                  <c:v>30.55</c:v>
                </c:pt>
                <c:pt idx="7">
                  <c:v>5.78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366-48C2-AD13-5FAF9BC059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48042624"/>
        <c:axId val="-1350838048"/>
      </c:barChart>
      <c:catAx>
        <c:axId val="-134804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350838048"/>
        <c:crosses val="autoZero"/>
        <c:auto val="1"/>
        <c:lblAlgn val="ctr"/>
        <c:lblOffset val="100"/>
        <c:noMultiLvlLbl val="0"/>
      </c:catAx>
      <c:valAx>
        <c:axId val="-1350838048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Execution Time Reduction (%)</a:t>
                </a:r>
              </a:p>
            </c:rich>
          </c:tx>
          <c:layout>
            <c:manualLayout>
              <c:xMode val="edge"/>
              <c:yMode val="edge"/>
              <c:x val="1.3074754544570816E-2"/>
              <c:y val="0.337654991876866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348042624"/>
        <c:crosses val="autoZero"/>
        <c:crossBetween val="between"/>
        <c:majorUnit val="10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0118362124120282"/>
          <c:y val="1.6836074702768527E-2"/>
          <c:w val="0.85740034055244063"/>
          <c:h val="0.205738132950820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Moldyn</a:t>
            </a:r>
          </a:p>
        </c:rich>
      </c:tx>
      <c:layout>
        <c:manualLayout>
          <c:xMode val="edge"/>
          <c:yMode val="edge"/>
          <c:x val="0.419426788236824"/>
          <c:y val="8.6011310148657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[Book3.xlsx]Sheet4!$A$3</c:f>
              <c:strCache>
                <c:ptCount val="1"/>
                <c:pt idx="0">
                  <c:v>Moldyn</c:v>
                </c:pt>
              </c:strCache>
            </c:strRef>
          </c:tx>
          <c:spPr>
            <a:ln w="19050" cap="rnd">
              <a:solidFill>
                <a:srgbClr val="4BACC6">
                  <a:lumMod val="60000"/>
                  <a:lumOff val="40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[Book3.xlsx]Sheet4!$A$4:$A$205</c:f>
              <c:numCache>
                <c:formatCode>General</c:formatCode>
                <c:ptCount val="202"/>
                <c:pt idx="0">
                  <c:v>27</c:v>
                </c:pt>
                <c:pt idx="1">
                  <c:v>28</c:v>
                </c:pt>
                <c:pt idx="2">
                  <c:v>44</c:v>
                </c:pt>
                <c:pt idx="3">
                  <c:v>38</c:v>
                </c:pt>
                <c:pt idx="4">
                  <c:v>29</c:v>
                </c:pt>
                <c:pt idx="5">
                  <c:v>31</c:v>
                </c:pt>
                <c:pt idx="6">
                  <c:v>37</c:v>
                </c:pt>
                <c:pt idx="7">
                  <c:v>37</c:v>
                </c:pt>
                <c:pt idx="8">
                  <c:v>40</c:v>
                </c:pt>
                <c:pt idx="9">
                  <c:v>11</c:v>
                </c:pt>
                <c:pt idx="10">
                  <c:v>29</c:v>
                </c:pt>
                <c:pt idx="11">
                  <c:v>22</c:v>
                </c:pt>
                <c:pt idx="12">
                  <c:v>46</c:v>
                </c:pt>
                <c:pt idx="13">
                  <c:v>44</c:v>
                </c:pt>
                <c:pt idx="14">
                  <c:v>26</c:v>
                </c:pt>
                <c:pt idx="15">
                  <c:v>26</c:v>
                </c:pt>
                <c:pt idx="16">
                  <c:v>31</c:v>
                </c:pt>
                <c:pt idx="17">
                  <c:v>19</c:v>
                </c:pt>
                <c:pt idx="18">
                  <c:v>22</c:v>
                </c:pt>
                <c:pt idx="19">
                  <c:v>26</c:v>
                </c:pt>
                <c:pt idx="20">
                  <c:v>31</c:v>
                </c:pt>
                <c:pt idx="21">
                  <c:v>26</c:v>
                </c:pt>
                <c:pt idx="22">
                  <c:v>18</c:v>
                </c:pt>
                <c:pt idx="23">
                  <c:v>25</c:v>
                </c:pt>
                <c:pt idx="24">
                  <c:v>22</c:v>
                </c:pt>
                <c:pt idx="25">
                  <c:v>20</c:v>
                </c:pt>
                <c:pt idx="26">
                  <c:v>24</c:v>
                </c:pt>
                <c:pt idx="27">
                  <c:v>18</c:v>
                </c:pt>
                <c:pt idx="28">
                  <c:v>33</c:v>
                </c:pt>
                <c:pt idx="29">
                  <c:v>29</c:v>
                </c:pt>
                <c:pt idx="30">
                  <c:v>42</c:v>
                </c:pt>
                <c:pt idx="31">
                  <c:v>41</c:v>
                </c:pt>
                <c:pt idx="32">
                  <c:v>33</c:v>
                </c:pt>
                <c:pt idx="33">
                  <c:v>24</c:v>
                </c:pt>
                <c:pt idx="34">
                  <c:v>19</c:v>
                </c:pt>
                <c:pt idx="35">
                  <c:v>33</c:v>
                </c:pt>
                <c:pt idx="36">
                  <c:v>31</c:v>
                </c:pt>
                <c:pt idx="37">
                  <c:v>29</c:v>
                </c:pt>
                <c:pt idx="38">
                  <c:v>24</c:v>
                </c:pt>
                <c:pt idx="39">
                  <c:v>36</c:v>
                </c:pt>
                <c:pt idx="40">
                  <c:v>28</c:v>
                </c:pt>
                <c:pt idx="41">
                  <c:v>28</c:v>
                </c:pt>
                <c:pt idx="42">
                  <c:v>36</c:v>
                </c:pt>
                <c:pt idx="43">
                  <c:v>35</c:v>
                </c:pt>
                <c:pt idx="44">
                  <c:v>31</c:v>
                </c:pt>
                <c:pt idx="45">
                  <c:v>38</c:v>
                </c:pt>
                <c:pt idx="46">
                  <c:v>33</c:v>
                </c:pt>
                <c:pt idx="47">
                  <c:v>27</c:v>
                </c:pt>
                <c:pt idx="48">
                  <c:v>26</c:v>
                </c:pt>
                <c:pt idx="49">
                  <c:v>18</c:v>
                </c:pt>
                <c:pt idx="50">
                  <c:v>19</c:v>
                </c:pt>
                <c:pt idx="51">
                  <c:v>27</c:v>
                </c:pt>
                <c:pt idx="52">
                  <c:v>37</c:v>
                </c:pt>
                <c:pt idx="53">
                  <c:v>16</c:v>
                </c:pt>
                <c:pt idx="54">
                  <c:v>19</c:v>
                </c:pt>
                <c:pt idx="55">
                  <c:v>22</c:v>
                </c:pt>
                <c:pt idx="56">
                  <c:v>26</c:v>
                </c:pt>
                <c:pt idx="57">
                  <c:v>13</c:v>
                </c:pt>
                <c:pt idx="58">
                  <c:v>13</c:v>
                </c:pt>
                <c:pt idx="59">
                  <c:v>18</c:v>
                </c:pt>
                <c:pt idx="60">
                  <c:v>13</c:v>
                </c:pt>
                <c:pt idx="61">
                  <c:v>13</c:v>
                </c:pt>
                <c:pt idx="62">
                  <c:v>13</c:v>
                </c:pt>
                <c:pt idx="63">
                  <c:v>13</c:v>
                </c:pt>
                <c:pt idx="64">
                  <c:v>18</c:v>
                </c:pt>
                <c:pt idx="65">
                  <c:v>13</c:v>
                </c:pt>
                <c:pt idx="66">
                  <c:v>13</c:v>
                </c:pt>
                <c:pt idx="67">
                  <c:v>42</c:v>
                </c:pt>
                <c:pt idx="68">
                  <c:v>41</c:v>
                </c:pt>
                <c:pt idx="69">
                  <c:v>33</c:v>
                </c:pt>
                <c:pt idx="70">
                  <c:v>24</c:v>
                </c:pt>
                <c:pt idx="71">
                  <c:v>19</c:v>
                </c:pt>
                <c:pt idx="72">
                  <c:v>33</c:v>
                </c:pt>
                <c:pt idx="73">
                  <c:v>31</c:v>
                </c:pt>
                <c:pt idx="74">
                  <c:v>29</c:v>
                </c:pt>
                <c:pt idx="75">
                  <c:v>24</c:v>
                </c:pt>
                <c:pt idx="76">
                  <c:v>36</c:v>
                </c:pt>
                <c:pt idx="77">
                  <c:v>28</c:v>
                </c:pt>
                <c:pt idx="78">
                  <c:v>28</c:v>
                </c:pt>
                <c:pt idx="79">
                  <c:v>36</c:v>
                </c:pt>
                <c:pt idx="80">
                  <c:v>35</c:v>
                </c:pt>
                <c:pt idx="81">
                  <c:v>31</c:v>
                </c:pt>
                <c:pt idx="82">
                  <c:v>38</c:v>
                </c:pt>
                <c:pt idx="83">
                  <c:v>33</c:v>
                </c:pt>
                <c:pt idx="84">
                  <c:v>27</c:v>
                </c:pt>
                <c:pt idx="85">
                  <c:v>26</c:v>
                </c:pt>
                <c:pt idx="86">
                  <c:v>18</c:v>
                </c:pt>
                <c:pt idx="87">
                  <c:v>19</c:v>
                </c:pt>
                <c:pt idx="88">
                  <c:v>27</c:v>
                </c:pt>
                <c:pt idx="89">
                  <c:v>37</c:v>
                </c:pt>
                <c:pt idx="90">
                  <c:v>16</c:v>
                </c:pt>
                <c:pt idx="91">
                  <c:v>19</c:v>
                </c:pt>
                <c:pt idx="92">
                  <c:v>22</c:v>
                </c:pt>
                <c:pt idx="93">
                  <c:v>26</c:v>
                </c:pt>
                <c:pt idx="94">
                  <c:v>13</c:v>
                </c:pt>
                <c:pt idx="95">
                  <c:v>13</c:v>
                </c:pt>
                <c:pt idx="96">
                  <c:v>18</c:v>
                </c:pt>
                <c:pt idx="97">
                  <c:v>13</c:v>
                </c:pt>
                <c:pt idx="98">
                  <c:v>24</c:v>
                </c:pt>
                <c:pt idx="99">
                  <c:v>13</c:v>
                </c:pt>
                <c:pt idx="100">
                  <c:v>13</c:v>
                </c:pt>
                <c:pt idx="101">
                  <c:v>18</c:v>
                </c:pt>
                <c:pt idx="102">
                  <c:v>13</c:v>
                </c:pt>
                <c:pt idx="103">
                  <c:v>13</c:v>
                </c:pt>
                <c:pt idx="104">
                  <c:v>42</c:v>
                </c:pt>
                <c:pt idx="105">
                  <c:v>41</c:v>
                </c:pt>
                <c:pt idx="106">
                  <c:v>33</c:v>
                </c:pt>
                <c:pt idx="107">
                  <c:v>24</c:v>
                </c:pt>
                <c:pt idx="108">
                  <c:v>19</c:v>
                </c:pt>
                <c:pt idx="109">
                  <c:v>33</c:v>
                </c:pt>
                <c:pt idx="110">
                  <c:v>31</c:v>
                </c:pt>
                <c:pt idx="111">
                  <c:v>29</c:v>
                </c:pt>
                <c:pt idx="112">
                  <c:v>24</c:v>
                </c:pt>
                <c:pt idx="113">
                  <c:v>36</c:v>
                </c:pt>
                <c:pt idx="114">
                  <c:v>34</c:v>
                </c:pt>
                <c:pt idx="115">
                  <c:v>28</c:v>
                </c:pt>
                <c:pt idx="116">
                  <c:v>36</c:v>
                </c:pt>
                <c:pt idx="117">
                  <c:v>35</c:v>
                </c:pt>
                <c:pt idx="118">
                  <c:v>31</c:v>
                </c:pt>
                <c:pt idx="119">
                  <c:v>38</c:v>
                </c:pt>
                <c:pt idx="120">
                  <c:v>33</c:v>
                </c:pt>
                <c:pt idx="121">
                  <c:v>24</c:v>
                </c:pt>
                <c:pt idx="122">
                  <c:v>26</c:v>
                </c:pt>
                <c:pt idx="123">
                  <c:v>18</c:v>
                </c:pt>
                <c:pt idx="124">
                  <c:v>19</c:v>
                </c:pt>
                <c:pt idx="125">
                  <c:v>27</c:v>
                </c:pt>
                <c:pt idx="126">
                  <c:v>37</c:v>
                </c:pt>
                <c:pt idx="127">
                  <c:v>16</c:v>
                </c:pt>
                <c:pt idx="128">
                  <c:v>19</c:v>
                </c:pt>
                <c:pt idx="129">
                  <c:v>22</c:v>
                </c:pt>
                <c:pt idx="130">
                  <c:v>26</c:v>
                </c:pt>
                <c:pt idx="131">
                  <c:v>13</c:v>
                </c:pt>
                <c:pt idx="132">
                  <c:v>13</c:v>
                </c:pt>
                <c:pt idx="133">
                  <c:v>18</c:v>
                </c:pt>
                <c:pt idx="134">
                  <c:v>13</c:v>
                </c:pt>
                <c:pt idx="135">
                  <c:v>13</c:v>
                </c:pt>
                <c:pt idx="136">
                  <c:v>13</c:v>
                </c:pt>
                <c:pt idx="137">
                  <c:v>13</c:v>
                </c:pt>
                <c:pt idx="138">
                  <c:v>18</c:v>
                </c:pt>
                <c:pt idx="139">
                  <c:v>13</c:v>
                </c:pt>
                <c:pt idx="140">
                  <c:v>13</c:v>
                </c:pt>
                <c:pt idx="141">
                  <c:v>42</c:v>
                </c:pt>
                <c:pt idx="142">
                  <c:v>41</c:v>
                </c:pt>
                <c:pt idx="143">
                  <c:v>33</c:v>
                </c:pt>
                <c:pt idx="144">
                  <c:v>24</c:v>
                </c:pt>
                <c:pt idx="145">
                  <c:v>19</c:v>
                </c:pt>
                <c:pt idx="146">
                  <c:v>33</c:v>
                </c:pt>
                <c:pt idx="147">
                  <c:v>31</c:v>
                </c:pt>
                <c:pt idx="148">
                  <c:v>29</c:v>
                </c:pt>
                <c:pt idx="149">
                  <c:v>24</c:v>
                </c:pt>
                <c:pt idx="150">
                  <c:v>36</c:v>
                </c:pt>
                <c:pt idx="151">
                  <c:v>28</c:v>
                </c:pt>
                <c:pt idx="152">
                  <c:v>28</c:v>
                </c:pt>
                <c:pt idx="153">
                  <c:v>36</c:v>
                </c:pt>
                <c:pt idx="154">
                  <c:v>35</c:v>
                </c:pt>
                <c:pt idx="155">
                  <c:v>31</c:v>
                </c:pt>
                <c:pt idx="156">
                  <c:v>38</c:v>
                </c:pt>
                <c:pt idx="157">
                  <c:v>33</c:v>
                </c:pt>
                <c:pt idx="158">
                  <c:v>27</c:v>
                </c:pt>
                <c:pt idx="159">
                  <c:v>26</c:v>
                </c:pt>
                <c:pt idx="160">
                  <c:v>18</c:v>
                </c:pt>
                <c:pt idx="161">
                  <c:v>19</c:v>
                </c:pt>
                <c:pt idx="162">
                  <c:v>27</c:v>
                </c:pt>
                <c:pt idx="163">
                  <c:v>37</c:v>
                </c:pt>
                <c:pt idx="164">
                  <c:v>16</c:v>
                </c:pt>
                <c:pt idx="165">
                  <c:v>19</c:v>
                </c:pt>
                <c:pt idx="166">
                  <c:v>22</c:v>
                </c:pt>
                <c:pt idx="167">
                  <c:v>26</c:v>
                </c:pt>
                <c:pt idx="168">
                  <c:v>27</c:v>
                </c:pt>
                <c:pt idx="169">
                  <c:v>28</c:v>
                </c:pt>
                <c:pt idx="170">
                  <c:v>44</c:v>
                </c:pt>
                <c:pt idx="171">
                  <c:v>38</c:v>
                </c:pt>
                <c:pt idx="172">
                  <c:v>29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11</c:v>
                </c:pt>
                <c:pt idx="178">
                  <c:v>13</c:v>
                </c:pt>
                <c:pt idx="179">
                  <c:v>13</c:v>
                </c:pt>
                <c:pt idx="180">
                  <c:v>46</c:v>
                </c:pt>
                <c:pt idx="181">
                  <c:v>44</c:v>
                </c:pt>
                <c:pt idx="182">
                  <c:v>13</c:v>
                </c:pt>
                <c:pt idx="183">
                  <c:v>13</c:v>
                </c:pt>
                <c:pt idx="184">
                  <c:v>13</c:v>
                </c:pt>
                <c:pt idx="185">
                  <c:v>13</c:v>
                </c:pt>
                <c:pt idx="186">
                  <c:v>13</c:v>
                </c:pt>
                <c:pt idx="187">
                  <c:v>13</c:v>
                </c:pt>
                <c:pt idx="188">
                  <c:v>13</c:v>
                </c:pt>
                <c:pt idx="189">
                  <c:v>13</c:v>
                </c:pt>
                <c:pt idx="190">
                  <c:v>18</c:v>
                </c:pt>
                <c:pt idx="191">
                  <c:v>13</c:v>
                </c:pt>
                <c:pt idx="192">
                  <c:v>13</c:v>
                </c:pt>
                <c:pt idx="193">
                  <c:v>13</c:v>
                </c:pt>
                <c:pt idx="194">
                  <c:v>13</c:v>
                </c:pt>
                <c:pt idx="195">
                  <c:v>18</c:v>
                </c:pt>
                <c:pt idx="196">
                  <c:v>13</c:v>
                </c:pt>
                <c:pt idx="197">
                  <c:v>13</c:v>
                </c:pt>
                <c:pt idx="198">
                  <c:v>42</c:v>
                </c:pt>
                <c:pt idx="199">
                  <c:v>41</c:v>
                </c:pt>
                <c:pt idx="200">
                  <c:v>33</c:v>
                </c:pt>
                <c:pt idx="20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09-42AF-8F4F-4F2D3DC3C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83691280"/>
        <c:axId val="-1483694544"/>
      </c:lineChart>
      <c:catAx>
        <c:axId val="-1483691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Cycles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483694544"/>
        <c:crosses val="autoZero"/>
        <c:auto val="1"/>
        <c:lblAlgn val="ctr"/>
        <c:lblOffset val="100"/>
        <c:noMultiLvlLbl val="0"/>
      </c:catAx>
      <c:valAx>
        <c:axId val="-1483694544"/>
        <c:scaling>
          <c:orientation val="minMax"/>
          <c:max val="6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BLP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48369128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Equake</a:t>
            </a:r>
          </a:p>
        </c:rich>
      </c:tx>
      <c:layout>
        <c:manualLayout>
          <c:xMode val="edge"/>
          <c:yMode val="edge"/>
          <c:x val="0.419426788236824"/>
          <c:y val="8.6011310148657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Sheet4!$G$3</c:f>
              <c:strCache>
                <c:ptCount val="1"/>
                <c:pt idx="0">
                  <c:v>Equake</c:v>
                </c:pt>
              </c:strCache>
            </c:strRef>
          </c:tx>
          <c:spPr>
            <a:ln w="19050" cap="rnd">
              <a:solidFill>
                <a:srgbClr val="4BACC6">
                  <a:lumMod val="60000"/>
                  <a:lumOff val="40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Sheet4!$G$4:$G$205</c:f>
              <c:numCache>
                <c:formatCode>General</c:formatCode>
                <c:ptCount val="202"/>
                <c:pt idx="0">
                  <c:v>33</c:v>
                </c:pt>
                <c:pt idx="1">
                  <c:v>18</c:v>
                </c:pt>
                <c:pt idx="2">
                  <c:v>48</c:v>
                </c:pt>
                <c:pt idx="3">
                  <c:v>46</c:v>
                </c:pt>
                <c:pt idx="4">
                  <c:v>38</c:v>
                </c:pt>
                <c:pt idx="5">
                  <c:v>37</c:v>
                </c:pt>
                <c:pt idx="6">
                  <c:v>38</c:v>
                </c:pt>
                <c:pt idx="7">
                  <c:v>37</c:v>
                </c:pt>
                <c:pt idx="8">
                  <c:v>36</c:v>
                </c:pt>
                <c:pt idx="9">
                  <c:v>38</c:v>
                </c:pt>
                <c:pt idx="10">
                  <c:v>38</c:v>
                </c:pt>
                <c:pt idx="11">
                  <c:v>39</c:v>
                </c:pt>
                <c:pt idx="12">
                  <c:v>25</c:v>
                </c:pt>
                <c:pt idx="13">
                  <c:v>28</c:v>
                </c:pt>
                <c:pt idx="14">
                  <c:v>35</c:v>
                </c:pt>
                <c:pt idx="15">
                  <c:v>31</c:v>
                </c:pt>
                <c:pt idx="16">
                  <c:v>29</c:v>
                </c:pt>
                <c:pt idx="17">
                  <c:v>32</c:v>
                </c:pt>
                <c:pt idx="18">
                  <c:v>33</c:v>
                </c:pt>
                <c:pt idx="19">
                  <c:v>26</c:v>
                </c:pt>
                <c:pt idx="20">
                  <c:v>30</c:v>
                </c:pt>
                <c:pt idx="21">
                  <c:v>27</c:v>
                </c:pt>
                <c:pt idx="22">
                  <c:v>34</c:v>
                </c:pt>
                <c:pt idx="23">
                  <c:v>42</c:v>
                </c:pt>
                <c:pt idx="24">
                  <c:v>41</c:v>
                </c:pt>
                <c:pt idx="25">
                  <c:v>52</c:v>
                </c:pt>
                <c:pt idx="26">
                  <c:v>38</c:v>
                </c:pt>
                <c:pt idx="27">
                  <c:v>45</c:v>
                </c:pt>
                <c:pt idx="28">
                  <c:v>44</c:v>
                </c:pt>
                <c:pt idx="29">
                  <c:v>42</c:v>
                </c:pt>
                <c:pt idx="30">
                  <c:v>43</c:v>
                </c:pt>
                <c:pt idx="31">
                  <c:v>36</c:v>
                </c:pt>
                <c:pt idx="32">
                  <c:v>37</c:v>
                </c:pt>
                <c:pt idx="33">
                  <c:v>40</c:v>
                </c:pt>
                <c:pt idx="34">
                  <c:v>49</c:v>
                </c:pt>
                <c:pt idx="35">
                  <c:v>53</c:v>
                </c:pt>
                <c:pt idx="36">
                  <c:v>52</c:v>
                </c:pt>
                <c:pt idx="37">
                  <c:v>47</c:v>
                </c:pt>
                <c:pt idx="38">
                  <c:v>42</c:v>
                </c:pt>
                <c:pt idx="39">
                  <c:v>48</c:v>
                </c:pt>
                <c:pt idx="40">
                  <c:v>45</c:v>
                </c:pt>
                <c:pt idx="41">
                  <c:v>50</c:v>
                </c:pt>
                <c:pt idx="42">
                  <c:v>54</c:v>
                </c:pt>
                <c:pt idx="43">
                  <c:v>44</c:v>
                </c:pt>
                <c:pt idx="44">
                  <c:v>51</c:v>
                </c:pt>
                <c:pt idx="45">
                  <c:v>25</c:v>
                </c:pt>
                <c:pt idx="46">
                  <c:v>28</c:v>
                </c:pt>
                <c:pt idx="47">
                  <c:v>35</c:v>
                </c:pt>
                <c:pt idx="48">
                  <c:v>31</c:v>
                </c:pt>
                <c:pt idx="49">
                  <c:v>29</c:v>
                </c:pt>
                <c:pt idx="50">
                  <c:v>32</c:v>
                </c:pt>
                <c:pt idx="51">
                  <c:v>33</c:v>
                </c:pt>
                <c:pt idx="52">
                  <c:v>26</c:v>
                </c:pt>
                <c:pt idx="53">
                  <c:v>30</c:v>
                </c:pt>
                <c:pt idx="54">
                  <c:v>27</c:v>
                </c:pt>
                <c:pt idx="55">
                  <c:v>34</c:v>
                </c:pt>
                <c:pt idx="56">
                  <c:v>42</c:v>
                </c:pt>
                <c:pt idx="57">
                  <c:v>41</c:v>
                </c:pt>
                <c:pt idx="58">
                  <c:v>52</c:v>
                </c:pt>
                <c:pt idx="59">
                  <c:v>38</c:v>
                </c:pt>
                <c:pt idx="60">
                  <c:v>45</c:v>
                </c:pt>
                <c:pt idx="61">
                  <c:v>44</c:v>
                </c:pt>
                <c:pt idx="62">
                  <c:v>42</c:v>
                </c:pt>
                <c:pt idx="63">
                  <c:v>43</c:v>
                </c:pt>
                <c:pt idx="64">
                  <c:v>36</c:v>
                </c:pt>
                <c:pt idx="65">
                  <c:v>37</c:v>
                </c:pt>
                <c:pt idx="66">
                  <c:v>40</c:v>
                </c:pt>
                <c:pt idx="67">
                  <c:v>49</c:v>
                </c:pt>
                <c:pt idx="68">
                  <c:v>53</c:v>
                </c:pt>
                <c:pt idx="69">
                  <c:v>52</c:v>
                </c:pt>
                <c:pt idx="70">
                  <c:v>47</c:v>
                </c:pt>
                <c:pt idx="71">
                  <c:v>42</c:v>
                </c:pt>
                <c:pt idx="72">
                  <c:v>48</c:v>
                </c:pt>
                <c:pt idx="73">
                  <c:v>45</c:v>
                </c:pt>
                <c:pt idx="74">
                  <c:v>50</c:v>
                </c:pt>
                <c:pt idx="75">
                  <c:v>54</c:v>
                </c:pt>
                <c:pt idx="76">
                  <c:v>44</c:v>
                </c:pt>
                <c:pt idx="77">
                  <c:v>51</c:v>
                </c:pt>
                <c:pt idx="78">
                  <c:v>25</c:v>
                </c:pt>
                <c:pt idx="79">
                  <c:v>34</c:v>
                </c:pt>
                <c:pt idx="80">
                  <c:v>35</c:v>
                </c:pt>
                <c:pt idx="81">
                  <c:v>31</c:v>
                </c:pt>
                <c:pt idx="82">
                  <c:v>36</c:v>
                </c:pt>
                <c:pt idx="83">
                  <c:v>34</c:v>
                </c:pt>
                <c:pt idx="84">
                  <c:v>33</c:v>
                </c:pt>
                <c:pt idx="85">
                  <c:v>26</c:v>
                </c:pt>
                <c:pt idx="86">
                  <c:v>30</c:v>
                </c:pt>
                <c:pt idx="87">
                  <c:v>27</c:v>
                </c:pt>
                <c:pt idx="88">
                  <c:v>34</c:v>
                </c:pt>
                <c:pt idx="89">
                  <c:v>34</c:v>
                </c:pt>
                <c:pt idx="90">
                  <c:v>34</c:v>
                </c:pt>
                <c:pt idx="91">
                  <c:v>34</c:v>
                </c:pt>
                <c:pt idx="92">
                  <c:v>38</c:v>
                </c:pt>
                <c:pt idx="93">
                  <c:v>45</c:v>
                </c:pt>
                <c:pt idx="94">
                  <c:v>44</c:v>
                </c:pt>
                <c:pt idx="95">
                  <c:v>42</c:v>
                </c:pt>
                <c:pt idx="96">
                  <c:v>43</c:v>
                </c:pt>
                <c:pt idx="97">
                  <c:v>36</c:v>
                </c:pt>
                <c:pt idx="98">
                  <c:v>37</c:v>
                </c:pt>
                <c:pt idx="99">
                  <c:v>40</c:v>
                </c:pt>
                <c:pt idx="100">
                  <c:v>49</c:v>
                </c:pt>
                <c:pt idx="101">
                  <c:v>53</c:v>
                </c:pt>
                <c:pt idx="102">
                  <c:v>52</c:v>
                </c:pt>
                <c:pt idx="103">
                  <c:v>47</c:v>
                </c:pt>
                <c:pt idx="104">
                  <c:v>42</c:v>
                </c:pt>
                <c:pt idx="105">
                  <c:v>48</c:v>
                </c:pt>
                <c:pt idx="106">
                  <c:v>45</c:v>
                </c:pt>
                <c:pt idx="107">
                  <c:v>50</c:v>
                </c:pt>
                <c:pt idx="108">
                  <c:v>54</c:v>
                </c:pt>
                <c:pt idx="109">
                  <c:v>44</c:v>
                </c:pt>
                <c:pt idx="110">
                  <c:v>51</c:v>
                </c:pt>
                <c:pt idx="111">
                  <c:v>25</c:v>
                </c:pt>
                <c:pt idx="112">
                  <c:v>28</c:v>
                </c:pt>
                <c:pt idx="113">
                  <c:v>35</c:v>
                </c:pt>
                <c:pt idx="114">
                  <c:v>31</c:v>
                </c:pt>
                <c:pt idx="115">
                  <c:v>29</c:v>
                </c:pt>
                <c:pt idx="116">
                  <c:v>32</c:v>
                </c:pt>
                <c:pt idx="117">
                  <c:v>33</c:v>
                </c:pt>
                <c:pt idx="118">
                  <c:v>26</c:v>
                </c:pt>
                <c:pt idx="119">
                  <c:v>30</c:v>
                </c:pt>
                <c:pt idx="120">
                  <c:v>27</c:v>
                </c:pt>
                <c:pt idx="121">
                  <c:v>34</c:v>
                </c:pt>
                <c:pt idx="122">
                  <c:v>42</c:v>
                </c:pt>
                <c:pt idx="123">
                  <c:v>41</c:v>
                </c:pt>
                <c:pt idx="124">
                  <c:v>52</c:v>
                </c:pt>
                <c:pt idx="125">
                  <c:v>38</c:v>
                </c:pt>
                <c:pt idx="126">
                  <c:v>45</c:v>
                </c:pt>
                <c:pt idx="127">
                  <c:v>44</c:v>
                </c:pt>
                <c:pt idx="128">
                  <c:v>42</c:v>
                </c:pt>
                <c:pt idx="129">
                  <c:v>43</c:v>
                </c:pt>
                <c:pt idx="130">
                  <c:v>36</c:v>
                </c:pt>
                <c:pt idx="131">
                  <c:v>37</c:v>
                </c:pt>
                <c:pt idx="132">
                  <c:v>40</c:v>
                </c:pt>
                <c:pt idx="133">
                  <c:v>49</c:v>
                </c:pt>
                <c:pt idx="134">
                  <c:v>53</c:v>
                </c:pt>
                <c:pt idx="135">
                  <c:v>52</c:v>
                </c:pt>
                <c:pt idx="136">
                  <c:v>47</c:v>
                </c:pt>
                <c:pt idx="137">
                  <c:v>42</c:v>
                </c:pt>
                <c:pt idx="138">
                  <c:v>48</c:v>
                </c:pt>
                <c:pt idx="139">
                  <c:v>45</c:v>
                </c:pt>
                <c:pt idx="140">
                  <c:v>50</c:v>
                </c:pt>
                <c:pt idx="141">
                  <c:v>54</c:v>
                </c:pt>
                <c:pt idx="142">
                  <c:v>44</c:v>
                </c:pt>
                <c:pt idx="143">
                  <c:v>51</c:v>
                </c:pt>
                <c:pt idx="144">
                  <c:v>25</c:v>
                </c:pt>
                <c:pt idx="145">
                  <c:v>28</c:v>
                </c:pt>
                <c:pt idx="146">
                  <c:v>35</c:v>
                </c:pt>
                <c:pt idx="147">
                  <c:v>31</c:v>
                </c:pt>
                <c:pt idx="148">
                  <c:v>29</c:v>
                </c:pt>
                <c:pt idx="149">
                  <c:v>32</c:v>
                </c:pt>
                <c:pt idx="150">
                  <c:v>33</c:v>
                </c:pt>
                <c:pt idx="151">
                  <c:v>26</c:v>
                </c:pt>
                <c:pt idx="152">
                  <c:v>30</c:v>
                </c:pt>
                <c:pt idx="153">
                  <c:v>27</c:v>
                </c:pt>
                <c:pt idx="154">
                  <c:v>34</c:v>
                </c:pt>
                <c:pt idx="155">
                  <c:v>42</c:v>
                </c:pt>
                <c:pt idx="156">
                  <c:v>41</c:v>
                </c:pt>
                <c:pt idx="157">
                  <c:v>52</c:v>
                </c:pt>
                <c:pt idx="158">
                  <c:v>38</c:v>
                </c:pt>
                <c:pt idx="159">
                  <c:v>45</c:v>
                </c:pt>
                <c:pt idx="160">
                  <c:v>44</c:v>
                </c:pt>
                <c:pt idx="161">
                  <c:v>42</c:v>
                </c:pt>
                <c:pt idx="162">
                  <c:v>43</c:v>
                </c:pt>
                <c:pt idx="163">
                  <c:v>36</c:v>
                </c:pt>
                <c:pt idx="164">
                  <c:v>37</c:v>
                </c:pt>
                <c:pt idx="165">
                  <c:v>26</c:v>
                </c:pt>
                <c:pt idx="166">
                  <c:v>35</c:v>
                </c:pt>
                <c:pt idx="167">
                  <c:v>36</c:v>
                </c:pt>
                <c:pt idx="168">
                  <c:v>37</c:v>
                </c:pt>
                <c:pt idx="169">
                  <c:v>47</c:v>
                </c:pt>
                <c:pt idx="170">
                  <c:v>42</c:v>
                </c:pt>
                <c:pt idx="171">
                  <c:v>48</c:v>
                </c:pt>
                <c:pt idx="172">
                  <c:v>45</c:v>
                </c:pt>
                <c:pt idx="173">
                  <c:v>50</c:v>
                </c:pt>
                <c:pt idx="174">
                  <c:v>54</c:v>
                </c:pt>
                <c:pt idx="175">
                  <c:v>44</c:v>
                </c:pt>
                <c:pt idx="176">
                  <c:v>51</c:v>
                </c:pt>
                <c:pt idx="177">
                  <c:v>25</c:v>
                </c:pt>
                <c:pt idx="178">
                  <c:v>28</c:v>
                </c:pt>
                <c:pt idx="179">
                  <c:v>35</c:v>
                </c:pt>
                <c:pt idx="180">
                  <c:v>31</c:v>
                </c:pt>
                <c:pt idx="181">
                  <c:v>29</c:v>
                </c:pt>
                <c:pt idx="182">
                  <c:v>32</c:v>
                </c:pt>
                <c:pt idx="183">
                  <c:v>33</c:v>
                </c:pt>
                <c:pt idx="184">
                  <c:v>26</c:v>
                </c:pt>
                <c:pt idx="185">
                  <c:v>30</c:v>
                </c:pt>
                <c:pt idx="186">
                  <c:v>27</c:v>
                </c:pt>
                <c:pt idx="187">
                  <c:v>34</c:v>
                </c:pt>
                <c:pt idx="188">
                  <c:v>42</c:v>
                </c:pt>
                <c:pt idx="189">
                  <c:v>41</c:v>
                </c:pt>
                <c:pt idx="190">
                  <c:v>52</c:v>
                </c:pt>
                <c:pt idx="191">
                  <c:v>13</c:v>
                </c:pt>
                <c:pt idx="192">
                  <c:v>45</c:v>
                </c:pt>
                <c:pt idx="193">
                  <c:v>44</c:v>
                </c:pt>
                <c:pt idx="194">
                  <c:v>42</c:v>
                </c:pt>
                <c:pt idx="195">
                  <c:v>43</c:v>
                </c:pt>
                <c:pt idx="196">
                  <c:v>36</c:v>
                </c:pt>
                <c:pt idx="197">
                  <c:v>37</c:v>
                </c:pt>
                <c:pt idx="198">
                  <c:v>40</c:v>
                </c:pt>
                <c:pt idx="199">
                  <c:v>49</c:v>
                </c:pt>
                <c:pt idx="200">
                  <c:v>53</c:v>
                </c:pt>
                <c:pt idx="201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E0-4E95-9F71-CA6A71B12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79257920"/>
        <c:axId val="-1379247584"/>
      </c:lineChart>
      <c:catAx>
        <c:axId val="-137925792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379247584"/>
        <c:crosses val="autoZero"/>
        <c:auto val="1"/>
        <c:lblAlgn val="ctr"/>
        <c:lblOffset val="100"/>
        <c:noMultiLvlLbl val="0"/>
      </c:catAx>
      <c:valAx>
        <c:axId val="-1379247584"/>
        <c:scaling>
          <c:orientation val="minMax"/>
          <c:max val="6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BLP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37925792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Moldyn</a:t>
            </a:r>
          </a:p>
        </c:rich>
      </c:tx>
      <c:layout>
        <c:manualLayout>
          <c:xMode val="edge"/>
          <c:yMode val="edge"/>
          <c:x val="0.419426788236824"/>
          <c:y val="8.6011310148657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[Book3.xlsx]Sheet4!$A$3</c:f>
              <c:strCache>
                <c:ptCount val="1"/>
                <c:pt idx="0">
                  <c:v>Moldyn</c:v>
                </c:pt>
              </c:strCache>
            </c:strRef>
          </c:tx>
          <c:spPr>
            <a:ln w="19050" cap="rnd">
              <a:solidFill>
                <a:srgbClr val="4BACC6">
                  <a:lumMod val="60000"/>
                  <a:lumOff val="40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[Book3.xlsx]Sheet4!$A$4:$A$205</c:f>
              <c:numCache>
                <c:formatCode>General</c:formatCode>
                <c:ptCount val="202"/>
                <c:pt idx="0">
                  <c:v>27</c:v>
                </c:pt>
                <c:pt idx="1">
                  <c:v>28</c:v>
                </c:pt>
                <c:pt idx="2">
                  <c:v>44</c:v>
                </c:pt>
                <c:pt idx="3">
                  <c:v>38</c:v>
                </c:pt>
                <c:pt idx="4">
                  <c:v>29</c:v>
                </c:pt>
                <c:pt idx="5">
                  <c:v>31</c:v>
                </c:pt>
                <c:pt idx="6">
                  <c:v>37</c:v>
                </c:pt>
                <c:pt idx="7">
                  <c:v>37</c:v>
                </c:pt>
                <c:pt idx="8">
                  <c:v>40</c:v>
                </c:pt>
                <c:pt idx="9">
                  <c:v>11</c:v>
                </c:pt>
                <c:pt idx="10">
                  <c:v>29</c:v>
                </c:pt>
                <c:pt idx="11">
                  <c:v>22</c:v>
                </c:pt>
                <c:pt idx="12">
                  <c:v>46</c:v>
                </c:pt>
                <c:pt idx="13">
                  <c:v>44</c:v>
                </c:pt>
                <c:pt idx="14">
                  <c:v>26</c:v>
                </c:pt>
                <c:pt idx="15">
                  <c:v>26</c:v>
                </c:pt>
                <c:pt idx="16">
                  <c:v>31</c:v>
                </c:pt>
                <c:pt idx="17">
                  <c:v>19</c:v>
                </c:pt>
                <c:pt idx="18">
                  <c:v>22</c:v>
                </c:pt>
                <c:pt idx="19">
                  <c:v>26</c:v>
                </c:pt>
                <c:pt idx="20">
                  <c:v>31</c:v>
                </c:pt>
                <c:pt idx="21">
                  <c:v>26</c:v>
                </c:pt>
                <c:pt idx="22">
                  <c:v>18</c:v>
                </c:pt>
                <c:pt idx="23">
                  <c:v>25</c:v>
                </c:pt>
                <c:pt idx="24">
                  <c:v>22</c:v>
                </c:pt>
                <c:pt idx="25">
                  <c:v>20</c:v>
                </c:pt>
                <c:pt idx="26">
                  <c:v>24</c:v>
                </c:pt>
                <c:pt idx="27">
                  <c:v>18</c:v>
                </c:pt>
                <c:pt idx="28">
                  <c:v>33</c:v>
                </c:pt>
                <c:pt idx="29">
                  <c:v>29</c:v>
                </c:pt>
                <c:pt idx="30">
                  <c:v>42</c:v>
                </c:pt>
                <c:pt idx="31">
                  <c:v>41</c:v>
                </c:pt>
                <c:pt idx="32">
                  <c:v>33</c:v>
                </c:pt>
                <c:pt idx="33">
                  <c:v>24</c:v>
                </c:pt>
                <c:pt idx="34">
                  <c:v>19</c:v>
                </c:pt>
                <c:pt idx="35">
                  <c:v>33</c:v>
                </c:pt>
                <c:pt idx="36">
                  <c:v>31</c:v>
                </c:pt>
                <c:pt idx="37">
                  <c:v>29</c:v>
                </c:pt>
                <c:pt idx="38">
                  <c:v>24</c:v>
                </c:pt>
                <c:pt idx="39">
                  <c:v>36</c:v>
                </c:pt>
                <c:pt idx="40">
                  <c:v>28</c:v>
                </c:pt>
                <c:pt idx="41">
                  <c:v>28</c:v>
                </c:pt>
                <c:pt idx="42">
                  <c:v>36</c:v>
                </c:pt>
                <c:pt idx="43">
                  <c:v>35</c:v>
                </c:pt>
                <c:pt idx="44">
                  <c:v>31</c:v>
                </c:pt>
                <c:pt idx="45">
                  <c:v>38</c:v>
                </c:pt>
                <c:pt idx="46">
                  <c:v>33</c:v>
                </c:pt>
                <c:pt idx="47">
                  <c:v>27</c:v>
                </c:pt>
                <c:pt idx="48">
                  <c:v>26</c:v>
                </c:pt>
                <c:pt idx="49">
                  <c:v>18</c:v>
                </c:pt>
                <c:pt idx="50">
                  <c:v>19</c:v>
                </c:pt>
                <c:pt idx="51">
                  <c:v>27</c:v>
                </c:pt>
                <c:pt idx="52">
                  <c:v>37</c:v>
                </c:pt>
                <c:pt idx="53">
                  <c:v>16</c:v>
                </c:pt>
                <c:pt idx="54">
                  <c:v>19</c:v>
                </c:pt>
                <c:pt idx="55">
                  <c:v>22</c:v>
                </c:pt>
                <c:pt idx="56">
                  <c:v>26</c:v>
                </c:pt>
                <c:pt idx="57">
                  <c:v>13</c:v>
                </c:pt>
                <c:pt idx="58">
                  <c:v>13</c:v>
                </c:pt>
                <c:pt idx="59">
                  <c:v>18</c:v>
                </c:pt>
                <c:pt idx="60">
                  <c:v>13</c:v>
                </c:pt>
                <c:pt idx="61">
                  <c:v>13</c:v>
                </c:pt>
                <c:pt idx="62">
                  <c:v>13</c:v>
                </c:pt>
                <c:pt idx="63">
                  <c:v>13</c:v>
                </c:pt>
                <c:pt idx="64">
                  <c:v>18</c:v>
                </c:pt>
                <c:pt idx="65">
                  <c:v>13</c:v>
                </c:pt>
                <c:pt idx="66">
                  <c:v>13</c:v>
                </c:pt>
                <c:pt idx="67">
                  <c:v>42</c:v>
                </c:pt>
                <c:pt idx="68">
                  <c:v>41</c:v>
                </c:pt>
                <c:pt idx="69">
                  <c:v>33</c:v>
                </c:pt>
                <c:pt idx="70">
                  <c:v>24</c:v>
                </c:pt>
                <c:pt idx="71">
                  <c:v>19</c:v>
                </c:pt>
                <c:pt idx="72">
                  <c:v>33</c:v>
                </c:pt>
                <c:pt idx="73">
                  <c:v>31</c:v>
                </c:pt>
                <c:pt idx="74">
                  <c:v>29</c:v>
                </c:pt>
                <c:pt idx="75">
                  <c:v>24</c:v>
                </c:pt>
                <c:pt idx="76">
                  <c:v>36</c:v>
                </c:pt>
                <c:pt idx="77">
                  <c:v>28</c:v>
                </c:pt>
                <c:pt idx="78">
                  <c:v>28</c:v>
                </c:pt>
                <c:pt idx="79">
                  <c:v>36</c:v>
                </c:pt>
                <c:pt idx="80">
                  <c:v>35</c:v>
                </c:pt>
                <c:pt idx="81">
                  <c:v>31</c:v>
                </c:pt>
                <c:pt idx="82">
                  <c:v>38</c:v>
                </c:pt>
                <c:pt idx="83">
                  <c:v>33</c:v>
                </c:pt>
                <c:pt idx="84">
                  <c:v>27</c:v>
                </c:pt>
                <c:pt idx="85">
                  <c:v>26</c:v>
                </c:pt>
                <c:pt idx="86">
                  <c:v>18</c:v>
                </c:pt>
                <c:pt idx="87">
                  <c:v>19</c:v>
                </c:pt>
                <c:pt idx="88">
                  <c:v>27</c:v>
                </c:pt>
                <c:pt idx="89">
                  <c:v>37</c:v>
                </c:pt>
                <c:pt idx="90">
                  <c:v>16</c:v>
                </c:pt>
                <c:pt idx="91">
                  <c:v>19</c:v>
                </c:pt>
                <c:pt idx="92">
                  <c:v>22</c:v>
                </c:pt>
                <c:pt idx="93">
                  <c:v>26</c:v>
                </c:pt>
                <c:pt idx="94">
                  <c:v>13</c:v>
                </c:pt>
                <c:pt idx="95">
                  <c:v>13</c:v>
                </c:pt>
                <c:pt idx="96">
                  <c:v>18</c:v>
                </c:pt>
                <c:pt idx="97">
                  <c:v>13</c:v>
                </c:pt>
                <c:pt idx="98">
                  <c:v>24</c:v>
                </c:pt>
                <c:pt idx="99">
                  <c:v>13</c:v>
                </c:pt>
                <c:pt idx="100">
                  <c:v>13</c:v>
                </c:pt>
                <c:pt idx="101">
                  <c:v>18</c:v>
                </c:pt>
                <c:pt idx="102">
                  <c:v>13</c:v>
                </c:pt>
                <c:pt idx="103">
                  <c:v>13</c:v>
                </c:pt>
                <c:pt idx="104">
                  <c:v>42</c:v>
                </c:pt>
                <c:pt idx="105">
                  <c:v>41</c:v>
                </c:pt>
                <c:pt idx="106">
                  <c:v>33</c:v>
                </c:pt>
                <c:pt idx="107">
                  <c:v>24</c:v>
                </c:pt>
                <c:pt idx="108">
                  <c:v>19</c:v>
                </c:pt>
                <c:pt idx="109">
                  <c:v>33</c:v>
                </c:pt>
                <c:pt idx="110">
                  <c:v>31</c:v>
                </c:pt>
                <c:pt idx="111">
                  <c:v>29</c:v>
                </c:pt>
                <c:pt idx="112">
                  <c:v>24</c:v>
                </c:pt>
                <c:pt idx="113">
                  <c:v>36</c:v>
                </c:pt>
                <c:pt idx="114">
                  <c:v>34</c:v>
                </c:pt>
                <c:pt idx="115">
                  <c:v>28</c:v>
                </c:pt>
                <c:pt idx="116">
                  <c:v>36</c:v>
                </c:pt>
                <c:pt idx="117">
                  <c:v>35</c:v>
                </c:pt>
                <c:pt idx="118">
                  <c:v>31</c:v>
                </c:pt>
                <c:pt idx="119">
                  <c:v>38</c:v>
                </c:pt>
                <c:pt idx="120">
                  <c:v>33</c:v>
                </c:pt>
                <c:pt idx="121">
                  <c:v>24</c:v>
                </c:pt>
                <c:pt idx="122">
                  <c:v>26</c:v>
                </c:pt>
                <c:pt idx="123">
                  <c:v>18</c:v>
                </c:pt>
                <c:pt idx="124">
                  <c:v>19</c:v>
                </c:pt>
                <c:pt idx="125">
                  <c:v>27</c:v>
                </c:pt>
                <c:pt idx="126">
                  <c:v>37</c:v>
                </c:pt>
                <c:pt idx="127">
                  <c:v>16</c:v>
                </c:pt>
                <c:pt idx="128">
                  <c:v>19</c:v>
                </c:pt>
                <c:pt idx="129">
                  <c:v>22</c:v>
                </c:pt>
                <c:pt idx="130">
                  <c:v>26</c:v>
                </c:pt>
                <c:pt idx="131">
                  <c:v>13</c:v>
                </c:pt>
                <c:pt idx="132">
                  <c:v>13</c:v>
                </c:pt>
                <c:pt idx="133">
                  <c:v>18</c:v>
                </c:pt>
                <c:pt idx="134">
                  <c:v>13</c:v>
                </c:pt>
                <c:pt idx="135">
                  <c:v>13</c:v>
                </c:pt>
                <c:pt idx="136">
                  <c:v>13</c:v>
                </c:pt>
                <c:pt idx="137">
                  <c:v>13</c:v>
                </c:pt>
                <c:pt idx="138">
                  <c:v>18</c:v>
                </c:pt>
                <c:pt idx="139">
                  <c:v>13</c:v>
                </c:pt>
                <c:pt idx="140">
                  <c:v>13</c:v>
                </c:pt>
                <c:pt idx="141">
                  <c:v>42</c:v>
                </c:pt>
                <c:pt idx="142">
                  <c:v>41</c:v>
                </c:pt>
                <c:pt idx="143">
                  <c:v>33</c:v>
                </c:pt>
                <c:pt idx="144">
                  <c:v>24</c:v>
                </c:pt>
                <c:pt idx="145">
                  <c:v>19</c:v>
                </c:pt>
                <c:pt idx="146">
                  <c:v>33</c:v>
                </c:pt>
                <c:pt idx="147">
                  <c:v>31</c:v>
                </c:pt>
                <c:pt idx="148">
                  <c:v>29</c:v>
                </c:pt>
                <c:pt idx="149">
                  <c:v>24</c:v>
                </c:pt>
                <c:pt idx="150">
                  <c:v>36</c:v>
                </c:pt>
                <c:pt idx="151">
                  <c:v>28</c:v>
                </c:pt>
                <c:pt idx="152">
                  <c:v>28</c:v>
                </c:pt>
                <c:pt idx="153">
                  <c:v>36</c:v>
                </c:pt>
                <c:pt idx="154">
                  <c:v>35</c:v>
                </c:pt>
                <c:pt idx="155">
                  <c:v>31</c:v>
                </c:pt>
                <c:pt idx="156">
                  <c:v>38</c:v>
                </c:pt>
                <c:pt idx="157">
                  <c:v>33</c:v>
                </c:pt>
                <c:pt idx="158">
                  <c:v>27</c:v>
                </c:pt>
                <c:pt idx="159">
                  <c:v>26</c:v>
                </c:pt>
                <c:pt idx="160">
                  <c:v>18</c:v>
                </c:pt>
                <c:pt idx="161">
                  <c:v>19</c:v>
                </c:pt>
                <c:pt idx="162">
                  <c:v>27</c:v>
                </c:pt>
                <c:pt idx="163">
                  <c:v>37</c:v>
                </c:pt>
                <c:pt idx="164">
                  <c:v>16</c:v>
                </c:pt>
                <c:pt idx="165">
                  <c:v>19</c:v>
                </c:pt>
                <c:pt idx="166">
                  <c:v>22</c:v>
                </c:pt>
                <c:pt idx="167">
                  <c:v>26</c:v>
                </c:pt>
                <c:pt idx="168">
                  <c:v>27</c:v>
                </c:pt>
                <c:pt idx="169">
                  <c:v>28</c:v>
                </c:pt>
                <c:pt idx="170">
                  <c:v>44</c:v>
                </c:pt>
                <c:pt idx="171">
                  <c:v>38</c:v>
                </c:pt>
                <c:pt idx="172">
                  <c:v>29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11</c:v>
                </c:pt>
                <c:pt idx="178">
                  <c:v>13</c:v>
                </c:pt>
                <c:pt idx="179">
                  <c:v>13</c:v>
                </c:pt>
                <c:pt idx="180">
                  <c:v>46</c:v>
                </c:pt>
                <c:pt idx="181">
                  <c:v>44</c:v>
                </c:pt>
                <c:pt idx="182">
                  <c:v>13</c:v>
                </c:pt>
                <c:pt idx="183">
                  <c:v>13</c:v>
                </c:pt>
                <c:pt idx="184">
                  <c:v>13</c:v>
                </c:pt>
                <c:pt idx="185">
                  <c:v>13</c:v>
                </c:pt>
                <c:pt idx="186">
                  <c:v>13</c:v>
                </c:pt>
                <c:pt idx="187">
                  <c:v>13</c:v>
                </c:pt>
                <c:pt idx="188">
                  <c:v>13</c:v>
                </c:pt>
                <c:pt idx="189">
                  <c:v>13</c:v>
                </c:pt>
                <c:pt idx="190">
                  <c:v>18</c:v>
                </c:pt>
                <c:pt idx="191">
                  <c:v>13</c:v>
                </c:pt>
                <c:pt idx="192">
                  <c:v>13</c:v>
                </c:pt>
                <c:pt idx="193">
                  <c:v>13</c:v>
                </c:pt>
                <c:pt idx="194">
                  <c:v>13</c:v>
                </c:pt>
                <c:pt idx="195">
                  <c:v>18</c:v>
                </c:pt>
                <c:pt idx="196">
                  <c:v>13</c:v>
                </c:pt>
                <c:pt idx="197">
                  <c:v>13</c:v>
                </c:pt>
                <c:pt idx="198">
                  <c:v>42</c:v>
                </c:pt>
                <c:pt idx="199">
                  <c:v>41</c:v>
                </c:pt>
                <c:pt idx="200">
                  <c:v>33</c:v>
                </c:pt>
                <c:pt idx="20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42-4421-9AD1-9240758B42AC}"/>
            </c:ext>
          </c:extLst>
        </c:ser>
        <c:ser>
          <c:idx val="1"/>
          <c:order val="1"/>
          <c:tx>
            <c:strRef>
              <c:f>[Book3.xlsx]Sheet4!$I$3</c:f>
              <c:strCache>
                <c:ptCount val="1"/>
                <c:pt idx="0">
                  <c:v>Moldyn</c:v>
                </c:pt>
              </c:strCache>
            </c:strRef>
          </c:tx>
          <c:spPr>
            <a:ln w="19050" cap="rnd">
              <a:solidFill>
                <a:srgbClr val="4BACC6">
                  <a:lumMod val="50000"/>
                </a:srgbClr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[Book3.xlsx]Sheet4!$I$4:$I$205</c:f>
              <c:numCache>
                <c:formatCode>General</c:formatCode>
                <c:ptCount val="202"/>
                <c:pt idx="0">
                  <c:v>27</c:v>
                </c:pt>
                <c:pt idx="1">
                  <c:v>28</c:v>
                </c:pt>
                <c:pt idx="2">
                  <c:v>44</c:v>
                </c:pt>
                <c:pt idx="3">
                  <c:v>38</c:v>
                </c:pt>
                <c:pt idx="4">
                  <c:v>29</c:v>
                </c:pt>
                <c:pt idx="5">
                  <c:v>31</c:v>
                </c:pt>
                <c:pt idx="6">
                  <c:v>37</c:v>
                </c:pt>
                <c:pt idx="7">
                  <c:v>37</c:v>
                </c:pt>
                <c:pt idx="8">
                  <c:v>40</c:v>
                </c:pt>
                <c:pt idx="9">
                  <c:v>11</c:v>
                </c:pt>
                <c:pt idx="10">
                  <c:v>29</c:v>
                </c:pt>
                <c:pt idx="11">
                  <c:v>22</c:v>
                </c:pt>
                <c:pt idx="12">
                  <c:v>46</c:v>
                </c:pt>
                <c:pt idx="13">
                  <c:v>44</c:v>
                </c:pt>
                <c:pt idx="14">
                  <c:v>26</c:v>
                </c:pt>
                <c:pt idx="15">
                  <c:v>26</c:v>
                </c:pt>
                <c:pt idx="16">
                  <c:v>31</c:v>
                </c:pt>
                <c:pt idx="17">
                  <c:v>19</c:v>
                </c:pt>
                <c:pt idx="18">
                  <c:v>22</c:v>
                </c:pt>
                <c:pt idx="19">
                  <c:v>26</c:v>
                </c:pt>
                <c:pt idx="20">
                  <c:v>31</c:v>
                </c:pt>
                <c:pt idx="21">
                  <c:v>26</c:v>
                </c:pt>
                <c:pt idx="22">
                  <c:v>37</c:v>
                </c:pt>
                <c:pt idx="23">
                  <c:v>44</c:v>
                </c:pt>
                <c:pt idx="24">
                  <c:v>41</c:v>
                </c:pt>
                <c:pt idx="25">
                  <c:v>39</c:v>
                </c:pt>
                <c:pt idx="26">
                  <c:v>43</c:v>
                </c:pt>
                <c:pt idx="27">
                  <c:v>37</c:v>
                </c:pt>
                <c:pt idx="28">
                  <c:v>52</c:v>
                </c:pt>
                <c:pt idx="29">
                  <c:v>48</c:v>
                </c:pt>
                <c:pt idx="30">
                  <c:v>61</c:v>
                </c:pt>
                <c:pt idx="31">
                  <c:v>60</c:v>
                </c:pt>
                <c:pt idx="32">
                  <c:v>52</c:v>
                </c:pt>
                <c:pt idx="33">
                  <c:v>43</c:v>
                </c:pt>
                <c:pt idx="34">
                  <c:v>38</c:v>
                </c:pt>
                <c:pt idx="35">
                  <c:v>52</c:v>
                </c:pt>
                <c:pt idx="36">
                  <c:v>50</c:v>
                </c:pt>
                <c:pt idx="37">
                  <c:v>48</c:v>
                </c:pt>
                <c:pt idx="38">
                  <c:v>43</c:v>
                </c:pt>
                <c:pt idx="39">
                  <c:v>55</c:v>
                </c:pt>
                <c:pt idx="40">
                  <c:v>47</c:v>
                </c:pt>
                <c:pt idx="41">
                  <c:v>47</c:v>
                </c:pt>
                <c:pt idx="42">
                  <c:v>55</c:v>
                </c:pt>
                <c:pt idx="43">
                  <c:v>54</c:v>
                </c:pt>
                <c:pt idx="44">
                  <c:v>50</c:v>
                </c:pt>
                <c:pt idx="45">
                  <c:v>57</c:v>
                </c:pt>
                <c:pt idx="46">
                  <c:v>52</c:v>
                </c:pt>
                <c:pt idx="47">
                  <c:v>46</c:v>
                </c:pt>
                <c:pt idx="48">
                  <c:v>45</c:v>
                </c:pt>
                <c:pt idx="49">
                  <c:v>37</c:v>
                </c:pt>
                <c:pt idx="50">
                  <c:v>38</c:v>
                </c:pt>
                <c:pt idx="51">
                  <c:v>46</c:v>
                </c:pt>
                <c:pt idx="52">
                  <c:v>56</c:v>
                </c:pt>
                <c:pt idx="53">
                  <c:v>35</c:v>
                </c:pt>
                <c:pt idx="54">
                  <c:v>38</c:v>
                </c:pt>
                <c:pt idx="55">
                  <c:v>41</c:v>
                </c:pt>
                <c:pt idx="56">
                  <c:v>45</c:v>
                </c:pt>
                <c:pt idx="57">
                  <c:v>27</c:v>
                </c:pt>
                <c:pt idx="58">
                  <c:v>44</c:v>
                </c:pt>
                <c:pt idx="59">
                  <c:v>37</c:v>
                </c:pt>
                <c:pt idx="60">
                  <c:v>52</c:v>
                </c:pt>
                <c:pt idx="61">
                  <c:v>52</c:v>
                </c:pt>
                <c:pt idx="62">
                  <c:v>32</c:v>
                </c:pt>
                <c:pt idx="63">
                  <c:v>52</c:v>
                </c:pt>
                <c:pt idx="64">
                  <c:v>47</c:v>
                </c:pt>
                <c:pt idx="65">
                  <c:v>51</c:v>
                </c:pt>
                <c:pt idx="66">
                  <c:v>44</c:v>
                </c:pt>
                <c:pt idx="67">
                  <c:v>48</c:v>
                </c:pt>
                <c:pt idx="68">
                  <c:v>57</c:v>
                </c:pt>
                <c:pt idx="69">
                  <c:v>52</c:v>
                </c:pt>
                <c:pt idx="70">
                  <c:v>43</c:v>
                </c:pt>
                <c:pt idx="71">
                  <c:v>38</c:v>
                </c:pt>
                <c:pt idx="72">
                  <c:v>52</c:v>
                </c:pt>
                <c:pt idx="73">
                  <c:v>50</c:v>
                </c:pt>
                <c:pt idx="74">
                  <c:v>48</c:v>
                </c:pt>
                <c:pt idx="75">
                  <c:v>43</c:v>
                </c:pt>
                <c:pt idx="76">
                  <c:v>55</c:v>
                </c:pt>
                <c:pt idx="77">
                  <c:v>47</c:v>
                </c:pt>
                <c:pt idx="78">
                  <c:v>47</c:v>
                </c:pt>
                <c:pt idx="79">
                  <c:v>55</c:v>
                </c:pt>
                <c:pt idx="80">
                  <c:v>54</c:v>
                </c:pt>
                <c:pt idx="81">
                  <c:v>50</c:v>
                </c:pt>
                <c:pt idx="82">
                  <c:v>57</c:v>
                </c:pt>
                <c:pt idx="83">
                  <c:v>52</c:v>
                </c:pt>
                <c:pt idx="84">
                  <c:v>46</c:v>
                </c:pt>
                <c:pt idx="85">
                  <c:v>45</c:v>
                </c:pt>
                <c:pt idx="86">
                  <c:v>37</c:v>
                </c:pt>
                <c:pt idx="87">
                  <c:v>38</c:v>
                </c:pt>
                <c:pt idx="88">
                  <c:v>46</c:v>
                </c:pt>
                <c:pt idx="89">
                  <c:v>56</c:v>
                </c:pt>
                <c:pt idx="90">
                  <c:v>35</c:v>
                </c:pt>
                <c:pt idx="91">
                  <c:v>38</c:v>
                </c:pt>
                <c:pt idx="92">
                  <c:v>41</c:v>
                </c:pt>
                <c:pt idx="93">
                  <c:v>45</c:v>
                </c:pt>
                <c:pt idx="94">
                  <c:v>32</c:v>
                </c:pt>
                <c:pt idx="95">
                  <c:v>32</c:v>
                </c:pt>
                <c:pt idx="96">
                  <c:v>37</c:v>
                </c:pt>
                <c:pt idx="97">
                  <c:v>32</c:v>
                </c:pt>
                <c:pt idx="98">
                  <c:v>43</c:v>
                </c:pt>
                <c:pt idx="99">
                  <c:v>32</c:v>
                </c:pt>
                <c:pt idx="100">
                  <c:v>32</c:v>
                </c:pt>
                <c:pt idx="101">
                  <c:v>37</c:v>
                </c:pt>
                <c:pt idx="102">
                  <c:v>32</c:v>
                </c:pt>
                <c:pt idx="103">
                  <c:v>32</c:v>
                </c:pt>
                <c:pt idx="104">
                  <c:v>57</c:v>
                </c:pt>
                <c:pt idx="105">
                  <c:v>60</c:v>
                </c:pt>
                <c:pt idx="106">
                  <c:v>52</c:v>
                </c:pt>
                <c:pt idx="107">
                  <c:v>54</c:v>
                </c:pt>
                <c:pt idx="108">
                  <c:v>54</c:v>
                </c:pt>
                <c:pt idx="109">
                  <c:v>52</c:v>
                </c:pt>
                <c:pt idx="110">
                  <c:v>50</c:v>
                </c:pt>
                <c:pt idx="111">
                  <c:v>48</c:v>
                </c:pt>
                <c:pt idx="112">
                  <c:v>43</c:v>
                </c:pt>
                <c:pt idx="113">
                  <c:v>55</c:v>
                </c:pt>
                <c:pt idx="114">
                  <c:v>53</c:v>
                </c:pt>
                <c:pt idx="115">
                  <c:v>47</c:v>
                </c:pt>
                <c:pt idx="116">
                  <c:v>55</c:v>
                </c:pt>
                <c:pt idx="117">
                  <c:v>33</c:v>
                </c:pt>
                <c:pt idx="118">
                  <c:v>50</c:v>
                </c:pt>
                <c:pt idx="119">
                  <c:v>57</c:v>
                </c:pt>
                <c:pt idx="120">
                  <c:v>52</c:v>
                </c:pt>
                <c:pt idx="121">
                  <c:v>43</c:v>
                </c:pt>
                <c:pt idx="122">
                  <c:v>45</c:v>
                </c:pt>
                <c:pt idx="123">
                  <c:v>37</c:v>
                </c:pt>
                <c:pt idx="124">
                  <c:v>38</c:v>
                </c:pt>
                <c:pt idx="125">
                  <c:v>46</c:v>
                </c:pt>
                <c:pt idx="126">
                  <c:v>56</c:v>
                </c:pt>
                <c:pt idx="127">
                  <c:v>35</c:v>
                </c:pt>
                <c:pt idx="128">
                  <c:v>38</c:v>
                </c:pt>
                <c:pt idx="129">
                  <c:v>41</c:v>
                </c:pt>
                <c:pt idx="130">
                  <c:v>45</c:v>
                </c:pt>
                <c:pt idx="131">
                  <c:v>32</c:v>
                </c:pt>
                <c:pt idx="132">
                  <c:v>32</c:v>
                </c:pt>
                <c:pt idx="133">
                  <c:v>37</c:v>
                </c:pt>
                <c:pt idx="134">
                  <c:v>32</c:v>
                </c:pt>
                <c:pt idx="135">
                  <c:v>32</c:v>
                </c:pt>
                <c:pt idx="136">
                  <c:v>32</c:v>
                </c:pt>
                <c:pt idx="137">
                  <c:v>32</c:v>
                </c:pt>
                <c:pt idx="138">
                  <c:v>37</c:v>
                </c:pt>
                <c:pt idx="139">
                  <c:v>32</c:v>
                </c:pt>
                <c:pt idx="140">
                  <c:v>32</c:v>
                </c:pt>
                <c:pt idx="141">
                  <c:v>61</c:v>
                </c:pt>
                <c:pt idx="142">
                  <c:v>60</c:v>
                </c:pt>
                <c:pt idx="143">
                  <c:v>52</c:v>
                </c:pt>
                <c:pt idx="144">
                  <c:v>43</c:v>
                </c:pt>
                <c:pt idx="145">
                  <c:v>38</c:v>
                </c:pt>
                <c:pt idx="146">
                  <c:v>52</c:v>
                </c:pt>
                <c:pt idx="147">
                  <c:v>50</c:v>
                </c:pt>
                <c:pt idx="148">
                  <c:v>48</c:v>
                </c:pt>
                <c:pt idx="149">
                  <c:v>43</c:v>
                </c:pt>
                <c:pt idx="150">
                  <c:v>55</c:v>
                </c:pt>
                <c:pt idx="151">
                  <c:v>47</c:v>
                </c:pt>
                <c:pt idx="152">
                  <c:v>47</c:v>
                </c:pt>
                <c:pt idx="153">
                  <c:v>55</c:v>
                </c:pt>
                <c:pt idx="154">
                  <c:v>54</c:v>
                </c:pt>
                <c:pt idx="155">
                  <c:v>50</c:v>
                </c:pt>
                <c:pt idx="156">
                  <c:v>57</c:v>
                </c:pt>
                <c:pt idx="157">
                  <c:v>52</c:v>
                </c:pt>
                <c:pt idx="158">
                  <c:v>46</c:v>
                </c:pt>
                <c:pt idx="159">
                  <c:v>45</c:v>
                </c:pt>
                <c:pt idx="160">
                  <c:v>37</c:v>
                </c:pt>
                <c:pt idx="161">
                  <c:v>38</c:v>
                </c:pt>
                <c:pt idx="162">
                  <c:v>46</c:v>
                </c:pt>
                <c:pt idx="163">
                  <c:v>56</c:v>
                </c:pt>
                <c:pt idx="164">
                  <c:v>35</c:v>
                </c:pt>
                <c:pt idx="165">
                  <c:v>38</c:v>
                </c:pt>
                <c:pt idx="166">
                  <c:v>41</c:v>
                </c:pt>
                <c:pt idx="167">
                  <c:v>45</c:v>
                </c:pt>
                <c:pt idx="168">
                  <c:v>46</c:v>
                </c:pt>
                <c:pt idx="169">
                  <c:v>47</c:v>
                </c:pt>
                <c:pt idx="170">
                  <c:v>58</c:v>
                </c:pt>
                <c:pt idx="171">
                  <c:v>47</c:v>
                </c:pt>
                <c:pt idx="172">
                  <c:v>48</c:v>
                </c:pt>
                <c:pt idx="173">
                  <c:v>32</c:v>
                </c:pt>
                <c:pt idx="174">
                  <c:v>32</c:v>
                </c:pt>
                <c:pt idx="175">
                  <c:v>27</c:v>
                </c:pt>
                <c:pt idx="176">
                  <c:v>32</c:v>
                </c:pt>
                <c:pt idx="177">
                  <c:v>51</c:v>
                </c:pt>
                <c:pt idx="178">
                  <c:v>52</c:v>
                </c:pt>
                <c:pt idx="179">
                  <c:v>53</c:v>
                </c:pt>
                <c:pt idx="180">
                  <c:v>54</c:v>
                </c:pt>
                <c:pt idx="181">
                  <c:v>57</c:v>
                </c:pt>
                <c:pt idx="182">
                  <c:v>41</c:v>
                </c:pt>
                <c:pt idx="183">
                  <c:v>32</c:v>
                </c:pt>
                <c:pt idx="184">
                  <c:v>32</c:v>
                </c:pt>
                <c:pt idx="185">
                  <c:v>46</c:v>
                </c:pt>
                <c:pt idx="186">
                  <c:v>28</c:v>
                </c:pt>
                <c:pt idx="187">
                  <c:v>35</c:v>
                </c:pt>
                <c:pt idx="188">
                  <c:v>32</c:v>
                </c:pt>
                <c:pt idx="189">
                  <c:v>32</c:v>
                </c:pt>
                <c:pt idx="190">
                  <c:v>37</c:v>
                </c:pt>
                <c:pt idx="191">
                  <c:v>44</c:v>
                </c:pt>
                <c:pt idx="192">
                  <c:v>32</c:v>
                </c:pt>
                <c:pt idx="193">
                  <c:v>32</c:v>
                </c:pt>
                <c:pt idx="194">
                  <c:v>32</c:v>
                </c:pt>
                <c:pt idx="195">
                  <c:v>37</c:v>
                </c:pt>
                <c:pt idx="196">
                  <c:v>32</c:v>
                </c:pt>
                <c:pt idx="197">
                  <c:v>32</c:v>
                </c:pt>
                <c:pt idx="198">
                  <c:v>61</c:v>
                </c:pt>
                <c:pt idx="199">
                  <c:v>60</c:v>
                </c:pt>
                <c:pt idx="200">
                  <c:v>52</c:v>
                </c:pt>
                <c:pt idx="20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42-4421-9AD1-9240758B42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83691280"/>
        <c:axId val="-1483694544"/>
      </c:lineChart>
      <c:catAx>
        <c:axId val="-1483691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483694544"/>
        <c:crosses val="autoZero"/>
        <c:auto val="1"/>
        <c:lblAlgn val="ctr"/>
        <c:lblOffset val="100"/>
        <c:noMultiLvlLbl val="0"/>
      </c:catAx>
      <c:valAx>
        <c:axId val="-1483694544"/>
        <c:scaling>
          <c:orientation val="minMax"/>
          <c:max val="64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483691280"/>
        <c:crosses val="autoZero"/>
        <c:crossBetween val="between"/>
        <c:majorUnit val="8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Equake</a:t>
            </a:r>
          </a:p>
        </c:rich>
      </c:tx>
      <c:layout>
        <c:manualLayout>
          <c:xMode val="edge"/>
          <c:yMode val="edge"/>
          <c:x val="0.419426788236824"/>
          <c:y val="8.6011310148657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Sheet4!$G$3</c:f>
              <c:strCache>
                <c:ptCount val="1"/>
                <c:pt idx="0">
                  <c:v>Equake</c:v>
                </c:pt>
              </c:strCache>
            </c:strRef>
          </c:tx>
          <c:spPr>
            <a:ln w="19050" cap="rnd">
              <a:solidFill>
                <a:srgbClr val="4BACC6">
                  <a:lumMod val="60000"/>
                  <a:lumOff val="40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Sheet4!$G$4:$G$205</c:f>
              <c:numCache>
                <c:formatCode>General</c:formatCode>
                <c:ptCount val="202"/>
                <c:pt idx="0">
                  <c:v>33</c:v>
                </c:pt>
                <c:pt idx="1">
                  <c:v>18</c:v>
                </c:pt>
                <c:pt idx="2">
                  <c:v>48</c:v>
                </c:pt>
                <c:pt idx="3">
                  <c:v>46</c:v>
                </c:pt>
                <c:pt idx="4">
                  <c:v>38</c:v>
                </c:pt>
                <c:pt idx="5">
                  <c:v>37</c:v>
                </c:pt>
                <c:pt idx="6">
                  <c:v>38</c:v>
                </c:pt>
                <c:pt idx="7">
                  <c:v>37</c:v>
                </c:pt>
                <c:pt idx="8">
                  <c:v>36</c:v>
                </c:pt>
                <c:pt idx="9">
                  <c:v>38</c:v>
                </c:pt>
                <c:pt idx="10">
                  <c:v>38</c:v>
                </c:pt>
                <c:pt idx="11">
                  <c:v>39</c:v>
                </c:pt>
                <c:pt idx="12">
                  <c:v>25</c:v>
                </c:pt>
                <c:pt idx="13">
                  <c:v>28</c:v>
                </c:pt>
                <c:pt idx="14">
                  <c:v>35</c:v>
                </c:pt>
                <c:pt idx="15">
                  <c:v>31</c:v>
                </c:pt>
                <c:pt idx="16">
                  <c:v>29</c:v>
                </c:pt>
                <c:pt idx="17">
                  <c:v>32</c:v>
                </c:pt>
                <c:pt idx="18">
                  <c:v>33</c:v>
                </c:pt>
                <c:pt idx="19">
                  <c:v>26</c:v>
                </c:pt>
                <c:pt idx="20">
                  <c:v>30</c:v>
                </c:pt>
                <c:pt idx="21">
                  <c:v>27</c:v>
                </c:pt>
                <c:pt idx="22">
                  <c:v>34</c:v>
                </c:pt>
                <c:pt idx="23">
                  <c:v>42</c:v>
                </c:pt>
                <c:pt idx="24">
                  <c:v>41</c:v>
                </c:pt>
                <c:pt idx="25">
                  <c:v>52</c:v>
                </c:pt>
                <c:pt idx="26">
                  <c:v>38</c:v>
                </c:pt>
                <c:pt idx="27">
                  <c:v>45</c:v>
                </c:pt>
                <c:pt idx="28">
                  <c:v>44</c:v>
                </c:pt>
                <c:pt idx="29">
                  <c:v>42</c:v>
                </c:pt>
                <c:pt idx="30">
                  <c:v>43</c:v>
                </c:pt>
                <c:pt idx="31">
                  <c:v>36</c:v>
                </c:pt>
                <c:pt idx="32">
                  <c:v>37</c:v>
                </c:pt>
                <c:pt idx="33">
                  <c:v>40</c:v>
                </c:pt>
                <c:pt idx="34">
                  <c:v>49</c:v>
                </c:pt>
                <c:pt idx="35">
                  <c:v>53</c:v>
                </c:pt>
                <c:pt idx="36">
                  <c:v>52</c:v>
                </c:pt>
                <c:pt idx="37">
                  <c:v>47</c:v>
                </c:pt>
                <c:pt idx="38">
                  <c:v>42</c:v>
                </c:pt>
                <c:pt idx="39">
                  <c:v>48</c:v>
                </c:pt>
                <c:pt idx="40">
                  <c:v>45</c:v>
                </c:pt>
                <c:pt idx="41">
                  <c:v>50</c:v>
                </c:pt>
                <c:pt idx="42">
                  <c:v>54</c:v>
                </c:pt>
                <c:pt idx="43">
                  <c:v>44</c:v>
                </c:pt>
                <c:pt idx="44">
                  <c:v>51</c:v>
                </c:pt>
                <c:pt idx="45">
                  <c:v>25</c:v>
                </c:pt>
                <c:pt idx="46">
                  <c:v>28</c:v>
                </c:pt>
                <c:pt idx="47">
                  <c:v>35</c:v>
                </c:pt>
                <c:pt idx="48">
                  <c:v>31</c:v>
                </c:pt>
                <c:pt idx="49">
                  <c:v>29</c:v>
                </c:pt>
                <c:pt idx="50">
                  <c:v>32</c:v>
                </c:pt>
                <c:pt idx="51">
                  <c:v>33</c:v>
                </c:pt>
                <c:pt idx="52">
                  <c:v>26</c:v>
                </c:pt>
                <c:pt idx="53">
                  <c:v>30</c:v>
                </c:pt>
                <c:pt idx="54">
                  <c:v>27</c:v>
                </c:pt>
                <c:pt idx="55">
                  <c:v>34</c:v>
                </c:pt>
                <c:pt idx="56">
                  <c:v>42</c:v>
                </c:pt>
                <c:pt idx="57">
                  <c:v>41</c:v>
                </c:pt>
                <c:pt idx="58">
                  <c:v>52</c:v>
                </c:pt>
                <c:pt idx="59">
                  <c:v>38</c:v>
                </c:pt>
                <c:pt idx="60">
                  <c:v>45</c:v>
                </c:pt>
                <c:pt idx="61">
                  <c:v>44</c:v>
                </c:pt>
                <c:pt idx="62">
                  <c:v>42</c:v>
                </c:pt>
                <c:pt idx="63">
                  <c:v>43</c:v>
                </c:pt>
                <c:pt idx="64">
                  <c:v>36</c:v>
                </c:pt>
                <c:pt idx="65">
                  <c:v>37</c:v>
                </c:pt>
                <c:pt idx="66">
                  <c:v>40</c:v>
                </c:pt>
                <c:pt idx="67">
                  <c:v>49</c:v>
                </c:pt>
                <c:pt idx="68">
                  <c:v>53</c:v>
                </c:pt>
                <c:pt idx="69">
                  <c:v>52</c:v>
                </c:pt>
                <c:pt idx="70">
                  <c:v>47</c:v>
                </c:pt>
                <c:pt idx="71">
                  <c:v>42</c:v>
                </c:pt>
                <c:pt idx="72">
                  <c:v>48</c:v>
                </c:pt>
                <c:pt idx="73">
                  <c:v>45</c:v>
                </c:pt>
                <c:pt idx="74">
                  <c:v>50</c:v>
                </c:pt>
                <c:pt idx="75">
                  <c:v>54</c:v>
                </c:pt>
                <c:pt idx="76">
                  <c:v>44</c:v>
                </c:pt>
                <c:pt idx="77">
                  <c:v>51</c:v>
                </c:pt>
                <c:pt idx="78">
                  <c:v>25</c:v>
                </c:pt>
                <c:pt idx="79">
                  <c:v>34</c:v>
                </c:pt>
                <c:pt idx="80">
                  <c:v>35</c:v>
                </c:pt>
                <c:pt idx="81">
                  <c:v>31</c:v>
                </c:pt>
                <c:pt idx="82">
                  <c:v>36</c:v>
                </c:pt>
                <c:pt idx="83">
                  <c:v>34</c:v>
                </c:pt>
                <c:pt idx="84">
                  <c:v>33</c:v>
                </c:pt>
                <c:pt idx="85">
                  <c:v>26</c:v>
                </c:pt>
                <c:pt idx="86">
                  <c:v>30</c:v>
                </c:pt>
                <c:pt idx="87">
                  <c:v>27</c:v>
                </c:pt>
                <c:pt idx="88">
                  <c:v>34</c:v>
                </c:pt>
                <c:pt idx="89">
                  <c:v>34</c:v>
                </c:pt>
                <c:pt idx="90">
                  <c:v>34</c:v>
                </c:pt>
                <c:pt idx="91">
                  <c:v>34</c:v>
                </c:pt>
                <c:pt idx="92">
                  <c:v>38</c:v>
                </c:pt>
                <c:pt idx="93">
                  <c:v>45</c:v>
                </c:pt>
                <c:pt idx="94">
                  <c:v>44</c:v>
                </c:pt>
                <c:pt idx="95">
                  <c:v>42</c:v>
                </c:pt>
                <c:pt idx="96">
                  <c:v>43</c:v>
                </c:pt>
                <c:pt idx="97">
                  <c:v>36</c:v>
                </c:pt>
                <c:pt idx="98">
                  <c:v>37</c:v>
                </c:pt>
                <c:pt idx="99">
                  <c:v>40</c:v>
                </c:pt>
                <c:pt idx="100">
                  <c:v>49</c:v>
                </c:pt>
                <c:pt idx="101">
                  <c:v>53</c:v>
                </c:pt>
                <c:pt idx="102">
                  <c:v>52</c:v>
                </c:pt>
                <c:pt idx="103">
                  <c:v>47</c:v>
                </c:pt>
                <c:pt idx="104">
                  <c:v>42</c:v>
                </c:pt>
                <c:pt idx="105">
                  <c:v>48</c:v>
                </c:pt>
                <c:pt idx="106">
                  <c:v>45</c:v>
                </c:pt>
                <c:pt idx="107">
                  <c:v>50</c:v>
                </c:pt>
                <c:pt idx="108">
                  <c:v>54</c:v>
                </c:pt>
                <c:pt idx="109">
                  <c:v>44</c:v>
                </c:pt>
                <c:pt idx="110">
                  <c:v>51</c:v>
                </c:pt>
                <c:pt idx="111">
                  <c:v>25</c:v>
                </c:pt>
                <c:pt idx="112">
                  <c:v>28</c:v>
                </c:pt>
                <c:pt idx="113">
                  <c:v>35</c:v>
                </c:pt>
                <c:pt idx="114">
                  <c:v>31</c:v>
                </c:pt>
                <c:pt idx="115">
                  <c:v>29</c:v>
                </c:pt>
                <c:pt idx="116">
                  <c:v>32</c:v>
                </c:pt>
                <c:pt idx="117">
                  <c:v>33</c:v>
                </c:pt>
                <c:pt idx="118">
                  <c:v>26</c:v>
                </c:pt>
                <c:pt idx="119">
                  <c:v>30</c:v>
                </c:pt>
                <c:pt idx="120">
                  <c:v>27</c:v>
                </c:pt>
                <c:pt idx="121">
                  <c:v>34</c:v>
                </c:pt>
                <c:pt idx="122">
                  <c:v>42</c:v>
                </c:pt>
                <c:pt idx="123">
                  <c:v>41</c:v>
                </c:pt>
                <c:pt idx="124">
                  <c:v>52</c:v>
                </c:pt>
                <c:pt idx="125">
                  <c:v>38</c:v>
                </c:pt>
                <c:pt idx="126">
                  <c:v>45</c:v>
                </c:pt>
                <c:pt idx="127">
                  <c:v>44</c:v>
                </c:pt>
                <c:pt idx="128">
                  <c:v>42</c:v>
                </c:pt>
                <c:pt idx="129">
                  <c:v>43</c:v>
                </c:pt>
                <c:pt idx="130">
                  <c:v>36</c:v>
                </c:pt>
                <c:pt idx="131">
                  <c:v>37</c:v>
                </c:pt>
                <c:pt idx="132">
                  <c:v>40</c:v>
                </c:pt>
                <c:pt idx="133">
                  <c:v>49</c:v>
                </c:pt>
                <c:pt idx="134">
                  <c:v>53</c:v>
                </c:pt>
                <c:pt idx="135">
                  <c:v>52</c:v>
                </c:pt>
                <c:pt idx="136">
                  <c:v>47</c:v>
                </c:pt>
                <c:pt idx="137">
                  <c:v>42</c:v>
                </c:pt>
                <c:pt idx="138">
                  <c:v>48</c:v>
                </c:pt>
                <c:pt idx="139">
                  <c:v>45</c:v>
                </c:pt>
                <c:pt idx="140">
                  <c:v>50</c:v>
                </c:pt>
                <c:pt idx="141">
                  <c:v>54</c:v>
                </c:pt>
                <c:pt idx="142">
                  <c:v>44</c:v>
                </c:pt>
                <c:pt idx="143">
                  <c:v>51</c:v>
                </c:pt>
                <c:pt idx="144">
                  <c:v>25</c:v>
                </c:pt>
                <c:pt idx="145">
                  <c:v>28</c:v>
                </c:pt>
                <c:pt idx="146">
                  <c:v>35</c:v>
                </c:pt>
                <c:pt idx="147">
                  <c:v>31</c:v>
                </c:pt>
                <c:pt idx="148">
                  <c:v>29</c:v>
                </c:pt>
                <c:pt idx="149">
                  <c:v>32</c:v>
                </c:pt>
                <c:pt idx="150">
                  <c:v>33</c:v>
                </c:pt>
                <c:pt idx="151">
                  <c:v>26</c:v>
                </c:pt>
                <c:pt idx="152">
                  <c:v>30</c:v>
                </c:pt>
                <c:pt idx="153">
                  <c:v>27</c:v>
                </c:pt>
                <c:pt idx="154">
                  <c:v>34</c:v>
                </c:pt>
                <c:pt idx="155">
                  <c:v>42</c:v>
                </c:pt>
                <c:pt idx="156">
                  <c:v>41</c:v>
                </c:pt>
                <c:pt idx="157">
                  <c:v>52</c:v>
                </c:pt>
                <c:pt idx="158">
                  <c:v>38</c:v>
                </c:pt>
                <c:pt idx="159">
                  <c:v>45</c:v>
                </c:pt>
                <c:pt idx="160">
                  <c:v>44</c:v>
                </c:pt>
                <c:pt idx="161">
                  <c:v>42</c:v>
                </c:pt>
                <c:pt idx="162">
                  <c:v>43</c:v>
                </c:pt>
                <c:pt idx="163">
                  <c:v>36</c:v>
                </c:pt>
                <c:pt idx="164">
                  <c:v>37</c:v>
                </c:pt>
                <c:pt idx="165">
                  <c:v>26</c:v>
                </c:pt>
                <c:pt idx="166">
                  <c:v>35</c:v>
                </c:pt>
                <c:pt idx="167">
                  <c:v>36</c:v>
                </c:pt>
                <c:pt idx="168">
                  <c:v>37</c:v>
                </c:pt>
                <c:pt idx="169">
                  <c:v>47</c:v>
                </c:pt>
                <c:pt idx="170">
                  <c:v>42</c:v>
                </c:pt>
                <c:pt idx="171">
                  <c:v>48</c:v>
                </c:pt>
                <c:pt idx="172">
                  <c:v>45</c:v>
                </c:pt>
                <c:pt idx="173">
                  <c:v>50</c:v>
                </c:pt>
                <c:pt idx="174">
                  <c:v>54</c:v>
                </c:pt>
                <c:pt idx="175">
                  <c:v>44</c:v>
                </c:pt>
                <c:pt idx="176">
                  <c:v>51</c:v>
                </c:pt>
                <c:pt idx="177">
                  <c:v>25</c:v>
                </c:pt>
                <c:pt idx="178">
                  <c:v>28</c:v>
                </c:pt>
                <c:pt idx="179">
                  <c:v>35</c:v>
                </c:pt>
                <c:pt idx="180">
                  <c:v>31</c:v>
                </c:pt>
                <c:pt idx="181">
                  <c:v>29</c:v>
                </c:pt>
                <c:pt idx="182">
                  <c:v>32</c:v>
                </c:pt>
                <c:pt idx="183">
                  <c:v>33</c:v>
                </c:pt>
                <c:pt idx="184">
                  <c:v>26</c:v>
                </c:pt>
                <c:pt idx="185">
                  <c:v>30</c:v>
                </c:pt>
                <c:pt idx="186">
                  <c:v>27</c:v>
                </c:pt>
                <c:pt idx="187">
                  <c:v>34</c:v>
                </c:pt>
                <c:pt idx="188">
                  <c:v>42</c:v>
                </c:pt>
                <c:pt idx="189">
                  <c:v>41</c:v>
                </c:pt>
                <c:pt idx="190">
                  <c:v>52</c:v>
                </c:pt>
                <c:pt idx="191">
                  <c:v>13</c:v>
                </c:pt>
                <c:pt idx="192">
                  <c:v>45</c:v>
                </c:pt>
                <c:pt idx="193">
                  <c:v>44</c:v>
                </c:pt>
                <c:pt idx="194">
                  <c:v>42</c:v>
                </c:pt>
                <c:pt idx="195">
                  <c:v>43</c:v>
                </c:pt>
                <c:pt idx="196">
                  <c:v>36</c:v>
                </c:pt>
                <c:pt idx="197">
                  <c:v>37</c:v>
                </c:pt>
                <c:pt idx="198">
                  <c:v>40</c:v>
                </c:pt>
                <c:pt idx="199">
                  <c:v>49</c:v>
                </c:pt>
                <c:pt idx="200">
                  <c:v>53</c:v>
                </c:pt>
                <c:pt idx="201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F8-4DCF-8039-85BA9E6B013E}"/>
            </c:ext>
          </c:extLst>
        </c:ser>
        <c:ser>
          <c:idx val="1"/>
          <c:order val="1"/>
          <c:tx>
            <c:strRef>
              <c:f>Sheet4!$O$3</c:f>
              <c:strCache>
                <c:ptCount val="1"/>
                <c:pt idx="0">
                  <c:v>Equake</c:v>
                </c:pt>
              </c:strCache>
            </c:strRef>
          </c:tx>
          <c:spPr>
            <a:ln w="19050" cap="rnd">
              <a:solidFill>
                <a:srgbClr val="4BACC6">
                  <a:lumMod val="50000"/>
                </a:srgbClr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Sheet4!$O$4:$O$205</c:f>
              <c:numCache>
                <c:formatCode>General</c:formatCode>
                <c:ptCount val="202"/>
                <c:pt idx="0">
                  <c:v>39</c:v>
                </c:pt>
                <c:pt idx="1">
                  <c:v>24</c:v>
                </c:pt>
                <c:pt idx="2">
                  <c:v>54</c:v>
                </c:pt>
                <c:pt idx="3">
                  <c:v>52</c:v>
                </c:pt>
                <c:pt idx="4">
                  <c:v>44</c:v>
                </c:pt>
                <c:pt idx="5">
                  <c:v>43</c:v>
                </c:pt>
                <c:pt idx="6">
                  <c:v>44</c:v>
                </c:pt>
                <c:pt idx="7">
                  <c:v>43</c:v>
                </c:pt>
                <c:pt idx="8">
                  <c:v>42</c:v>
                </c:pt>
                <c:pt idx="9">
                  <c:v>44</c:v>
                </c:pt>
                <c:pt idx="10">
                  <c:v>44</c:v>
                </c:pt>
                <c:pt idx="11">
                  <c:v>45</c:v>
                </c:pt>
                <c:pt idx="12">
                  <c:v>43</c:v>
                </c:pt>
                <c:pt idx="13">
                  <c:v>38</c:v>
                </c:pt>
                <c:pt idx="14">
                  <c:v>43</c:v>
                </c:pt>
                <c:pt idx="15">
                  <c:v>49</c:v>
                </c:pt>
                <c:pt idx="16">
                  <c:v>47</c:v>
                </c:pt>
                <c:pt idx="17">
                  <c:v>50</c:v>
                </c:pt>
                <c:pt idx="18">
                  <c:v>51</c:v>
                </c:pt>
                <c:pt idx="19">
                  <c:v>57</c:v>
                </c:pt>
                <c:pt idx="20">
                  <c:v>48</c:v>
                </c:pt>
                <c:pt idx="21">
                  <c:v>45</c:v>
                </c:pt>
                <c:pt idx="22">
                  <c:v>52</c:v>
                </c:pt>
                <c:pt idx="23">
                  <c:v>50</c:v>
                </c:pt>
                <c:pt idx="24">
                  <c:v>50</c:v>
                </c:pt>
                <c:pt idx="25">
                  <c:v>45</c:v>
                </c:pt>
                <c:pt idx="26">
                  <c:v>56</c:v>
                </c:pt>
                <c:pt idx="27">
                  <c:v>54</c:v>
                </c:pt>
                <c:pt idx="28">
                  <c:v>62</c:v>
                </c:pt>
                <c:pt idx="29">
                  <c:v>60</c:v>
                </c:pt>
                <c:pt idx="30">
                  <c:v>50</c:v>
                </c:pt>
                <c:pt idx="31">
                  <c:v>54</c:v>
                </c:pt>
                <c:pt idx="32">
                  <c:v>50</c:v>
                </c:pt>
                <c:pt idx="33">
                  <c:v>58</c:v>
                </c:pt>
                <c:pt idx="34">
                  <c:v>56</c:v>
                </c:pt>
                <c:pt idx="35">
                  <c:v>32</c:v>
                </c:pt>
                <c:pt idx="36">
                  <c:v>62</c:v>
                </c:pt>
                <c:pt idx="37">
                  <c:v>55</c:v>
                </c:pt>
                <c:pt idx="38">
                  <c:v>60</c:v>
                </c:pt>
                <c:pt idx="39">
                  <c:v>47</c:v>
                </c:pt>
                <c:pt idx="40">
                  <c:v>49</c:v>
                </c:pt>
                <c:pt idx="41">
                  <c:v>52</c:v>
                </c:pt>
                <c:pt idx="42">
                  <c:v>54</c:v>
                </c:pt>
                <c:pt idx="43">
                  <c:v>55</c:v>
                </c:pt>
                <c:pt idx="44">
                  <c:v>55</c:v>
                </c:pt>
                <c:pt idx="45">
                  <c:v>43</c:v>
                </c:pt>
                <c:pt idx="46">
                  <c:v>46</c:v>
                </c:pt>
                <c:pt idx="47">
                  <c:v>53</c:v>
                </c:pt>
                <c:pt idx="48">
                  <c:v>49</c:v>
                </c:pt>
                <c:pt idx="49">
                  <c:v>47</c:v>
                </c:pt>
                <c:pt idx="50">
                  <c:v>50</c:v>
                </c:pt>
                <c:pt idx="51">
                  <c:v>51</c:v>
                </c:pt>
                <c:pt idx="52">
                  <c:v>44</c:v>
                </c:pt>
                <c:pt idx="53">
                  <c:v>48</c:v>
                </c:pt>
                <c:pt idx="54">
                  <c:v>45</c:v>
                </c:pt>
                <c:pt idx="55">
                  <c:v>52</c:v>
                </c:pt>
                <c:pt idx="56">
                  <c:v>60</c:v>
                </c:pt>
                <c:pt idx="57">
                  <c:v>59</c:v>
                </c:pt>
                <c:pt idx="58">
                  <c:v>59</c:v>
                </c:pt>
                <c:pt idx="59">
                  <c:v>56</c:v>
                </c:pt>
                <c:pt idx="60">
                  <c:v>54</c:v>
                </c:pt>
                <c:pt idx="61">
                  <c:v>54</c:v>
                </c:pt>
                <c:pt idx="62">
                  <c:v>54</c:v>
                </c:pt>
                <c:pt idx="63">
                  <c:v>61</c:v>
                </c:pt>
                <c:pt idx="64">
                  <c:v>54</c:v>
                </c:pt>
                <c:pt idx="65">
                  <c:v>55</c:v>
                </c:pt>
                <c:pt idx="66">
                  <c:v>58</c:v>
                </c:pt>
                <c:pt idx="67">
                  <c:v>62</c:v>
                </c:pt>
                <c:pt idx="68">
                  <c:v>60</c:v>
                </c:pt>
                <c:pt idx="69">
                  <c:v>64</c:v>
                </c:pt>
                <c:pt idx="70">
                  <c:v>55</c:v>
                </c:pt>
                <c:pt idx="71">
                  <c:v>50</c:v>
                </c:pt>
                <c:pt idx="72">
                  <c:v>56</c:v>
                </c:pt>
                <c:pt idx="73">
                  <c:v>61</c:v>
                </c:pt>
                <c:pt idx="74">
                  <c:v>57</c:v>
                </c:pt>
                <c:pt idx="75">
                  <c:v>52</c:v>
                </c:pt>
                <c:pt idx="76">
                  <c:v>60</c:v>
                </c:pt>
                <c:pt idx="77">
                  <c:v>50</c:v>
                </c:pt>
                <c:pt idx="78">
                  <c:v>43</c:v>
                </c:pt>
                <c:pt idx="79">
                  <c:v>52</c:v>
                </c:pt>
                <c:pt idx="80">
                  <c:v>53</c:v>
                </c:pt>
                <c:pt idx="81">
                  <c:v>49</c:v>
                </c:pt>
                <c:pt idx="82">
                  <c:v>54</c:v>
                </c:pt>
                <c:pt idx="83">
                  <c:v>52</c:v>
                </c:pt>
                <c:pt idx="84">
                  <c:v>51</c:v>
                </c:pt>
                <c:pt idx="85">
                  <c:v>44</c:v>
                </c:pt>
                <c:pt idx="86">
                  <c:v>48</c:v>
                </c:pt>
                <c:pt idx="87">
                  <c:v>45</c:v>
                </c:pt>
                <c:pt idx="88">
                  <c:v>52</c:v>
                </c:pt>
                <c:pt idx="89">
                  <c:v>52</c:v>
                </c:pt>
                <c:pt idx="90">
                  <c:v>52</c:v>
                </c:pt>
                <c:pt idx="91">
                  <c:v>52</c:v>
                </c:pt>
                <c:pt idx="92">
                  <c:v>56</c:v>
                </c:pt>
                <c:pt idx="93">
                  <c:v>57</c:v>
                </c:pt>
                <c:pt idx="94">
                  <c:v>58</c:v>
                </c:pt>
                <c:pt idx="95">
                  <c:v>60</c:v>
                </c:pt>
                <c:pt idx="96">
                  <c:v>61</c:v>
                </c:pt>
                <c:pt idx="97">
                  <c:v>54</c:v>
                </c:pt>
                <c:pt idx="98">
                  <c:v>55</c:v>
                </c:pt>
                <c:pt idx="99">
                  <c:v>58</c:v>
                </c:pt>
                <c:pt idx="100">
                  <c:v>54</c:v>
                </c:pt>
                <c:pt idx="101">
                  <c:v>51</c:v>
                </c:pt>
                <c:pt idx="102">
                  <c:v>50</c:v>
                </c:pt>
                <c:pt idx="103">
                  <c:v>60</c:v>
                </c:pt>
                <c:pt idx="104">
                  <c:v>60</c:v>
                </c:pt>
                <c:pt idx="105">
                  <c:v>61</c:v>
                </c:pt>
                <c:pt idx="106">
                  <c:v>57</c:v>
                </c:pt>
                <c:pt idx="107">
                  <c:v>59</c:v>
                </c:pt>
                <c:pt idx="108">
                  <c:v>52</c:v>
                </c:pt>
                <c:pt idx="109">
                  <c:v>60</c:v>
                </c:pt>
                <c:pt idx="110">
                  <c:v>58</c:v>
                </c:pt>
                <c:pt idx="111">
                  <c:v>43</c:v>
                </c:pt>
                <c:pt idx="112">
                  <c:v>46</c:v>
                </c:pt>
                <c:pt idx="113">
                  <c:v>53</c:v>
                </c:pt>
                <c:pt idx="114">
                  <c:v>49</c:v>
                </c:pt>
                <c:pt idx="115">
                  <c:v>47</c:v>
                </c:pt>
                <c:pt idx="116">
                  <c:v>50</c:v>
                </c:pt>
                <c:pt idx="117">
                  <c:v>51</c:v>
                </c:pt>
                <c:pt idx="118">
                  <c:v>44</c:v>
                </c:pt>
                <c:pt idx="119">
                  <c:v>48</c:v>
                </c:pt>
                <c:pt idx="120">
                  <c:v>45</c:v>
                </c:pt>
                <c:pt idx="121">
                  <c:v>52</c:v>
                </c:pt>
                <c:pt idx="122">
                  <c:v>60</c:v>
                </c:pt>
                <c:pt idx="123">
                  <c:v>59</c:v>
                </c:pt>
                <c:pt idx="124">
                  <c:v>56</c:v>
                </c:pt>
                <c:pt idx="125">
                  <c:v>56</c:v>
                </c:pt>
                <c:pt idx="126">
                  <c:v>58</c:v>
                </c:pt>
                <c:pt idx="127">
                  <c:v>62</c:v>
                </c:pt>
                <c:pt idx="128">
                  <c:v>60</c:v>
                </c:pt>
                <c:pt idx="129">
                  <c:v>61</c:v>
                </c:pt>
                <c:pt idx="130">
                  <c:v>54</c:v>
                </c:pt>
                <c:pt idx="131">
                  <c:v>57</c:v>
                </c:pt>
                <c:pt idx="132">
                  <c:v>58</c:v>
                </c:pt>
                <c:pt idx="133">
                  <c:v>60</c:v>
                </c:pt>
                <c:pt idx="134">
                  <c:v>61</c:v>
                </c:pt>
                <c:pt idx="135">
                  <c:v>60</c:v>
                </c:pt>
                <c:pt idx="136">
                  <c:v>55</c:v>
                </c:pt>
                <c:pt idx="137">
                  <c:v>60</c:v>
                </c:pt>
                <c:pt idx="138">
                  <c:v>53</c:v>
                </c:pt>
                <c:pt idx="139">
                  <c:v>63</c:v>
                </c:pt>
                <c:pt idx="140">
                  <c:v>52</c:v>
                </c:pt>
                <c:pt idx="141">
                  <c:v>54</c:v>
                </c:pt>
                <c:pt idx="142">
                  <c:v>62</c:v>
                </c:pt>
                <c:pt idx="143">
                  <c:v>50</c:v>
                </c:pt>
                <c:pt idx="144">
                  <c:v>43</c:v>
                </c:pt>
                <c:pt idx="145">
                  <c:v>46</c:v>
                </c:pt>
                <c:pt idx="146">
                  <c:v>53</c:v>
                </c:pt>
                <c:pt idx="147">
                  <c:v>49</c:v>
                </c:pt>
                <c:pt idx="148">
                  <c:v>47</c:v>
                </c:pt>
                <c:pt idx="149">
                  <c:v>50</c:v>
                </c:pt>
                <c:pt idx="150">
                  <c:v>51</c:v>
                </c:pt>
                <c:pt idx="151">
                  <c:v>44</c:v>
                </c:pt>
                <c:pt idx="152">
                  <c:v>48</c:v>
                </c:pt>
                <c:pt idx="153">
                  <c:v>45</c:v>
                </c:pt>
                <c:pt idx="154">
                  <c:v>52</c:v>
                </c:pt>
                <c:pt idx="155">
                  <c:v>60</c:v>
                </c:pt>
                <c:pt idx="156">
                  <c:v>59</c:v>
                </c:pt>
                <c:pt idx="157">
                  <c:v>61</c:v>
                </c:pt>
                <c:pt idx="158">
                  <c:v>56</c:v>
                </c:pt>
                <c:pt idx="159">
                  <c:v>63</c:v>
                </c:pt>
                <c:pt idx="160">
                  <c:v>62</c:v>
                </c:pt>
                <c:pt idx="161">
                  <c:v>60</c:v>
                </c:pt>
                <c:pt idx="162">
                  <c:v>61</c:v>
                </c:pt>
                <c:pt idx="163">
                  <c:v>54</c:v>
                </c:pt>
                <c:pt idx="164">
                  <c:v>55</c:v>
                </c:pt>
                <c:pt idx="165">
                  <c:v>44</c:v>
                </c:pt>
                <c:pt idx="166">
                  <c:v>53</c:v>
                </c:pt>
                <c:pt idx="167">
                  <c:v>54</c:v>
                </c:pt>
                <c:pt idx="168">
                  <c:v>55</c:v>
                </c:pt>
                <c:pt idx="169">
                  <c:v>56</c:v>
                </c:pt>
                <c:pt idx="170">
                  <c:v>60</c:v>
                </c:pt>
                <c:pt idx="171">
                  <c:v>61</c:v>
                </c:pt>
                <c:pt idx="172">
                  <c:v>55</c:v>
                </c:pt>
                <c:pt idx="173">
                  <c:v>58</c:v>
                </c:pt>
                <c:pt idx="174">
                  <c:v>61</c:v>
                </c:pt>
                <c:pt idx="175">
                  <c:v>59</c:v>
                </c:pt>
                <c:pt idx="176">
                  <c:v>39</c:v>
                </c:pt>
                <c:pt idx="177">
                  <c:v>43</c:v>
                </c:pt>
                <c:pt idx="178">
                  <c:v>46</c:v>
                </c:pt>
                <c:pt idx="179">
                  <c:v>53</c:v>
                </c:pt>
                <c:pt idx="180">
                  <c:v>49</c:v>
                </c:pt>
                <c:pt idx="181">
                  <c:v>47</c:v>
                </c:pt>
                <c:pt idx="182">
                  <c:v>50</c:v>
                </c:pt>
                <c:pt idx="183">
                  <c:v>41</c:v>
                </c:pt>
                <c:pt idx="184">
                  <c:v>44</c:v>
                </c:pt>
                <c:pt idx="185">
                  <c:v>48</c:v>
                </c:pt>
                <c:pt idx="186">
                  <c:v>45</c:v>
                </c:pt>
                <c:pt idx="187">
                  <c:v>55</c:v>
                </c:pt>
                <c:pt idx="188">
                  <c:v>57</c:v>
                </c:pt>
                <c:pt idx="189">
                  <c:v>59</c:v>
                </c:pt>
                <c:pt idx="190">
                  <c:v>44</c:v>
                </c:pt>
                <c:pt idx="191">
                  <c:v>34</c:v>
                </c:pt>
                <c:pt idx="192">
                  <c:v>41</c:v>
                </c:pt>
                <c:pt idx="193">
                  <c:v>55</c:v>
                </c:pt>
                <c:pt idx="194">
                  <c:v>54</c:v>
                </c:pt>
                <c:pt idx="195">
                  <c:v>51</c:v>
                </c:pt>
                <c:pt idx="196">
                  <c:v>48</c:v>
                </c:pt>
                <c:pt idx="197">
                  <c:v>49</c:v>
                </c:pt>
                <c:pt idx="198">
                  <c:v>45</c:v>
                </c:pt>
                <c:pt idx="199">
                  <c:v>45</c:v>
                </c:pt>
                <c:pt idx="200">
                  <c:v>58</c:v>
                </c:pt>
                <c:pt idx="201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F8-4DCF-8039-85BA9E6B0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79257920"/>
        <c:axId val="-1379247584"/>
      </c:lineChart>
      <c:catAx>
        <c:axId val="-1379257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379247584"/>
        <c:crosses val="autoZero"/>
        <c:auto val="1"/>
        <c:lblAlgn val="ctr"/>
        <c:lblOffset val="100"/>
        <c:noMultiLvlLbl val="0"/>
      </c:catAx>
      <c:valAx>
        <c:axId val="-1379247584"/>
        <c:scaling>
          <c:orientation val="minMax"/>
          <c:max val="64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379257920"/>
        <c:crosses val="autoZero"/>
        <c:crossBetween val="between"/>
        <c:majorUnit val="8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8DF2B-4AAF-4B42-A568-31CF292C60A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A5F8-5244-45D5-BA4D-E3970E68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6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56D2-2AE1-4AF3-AF97-F7352DD4D6F6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C9FF6-0CF2-4EB7-8E8E-FBED02E93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6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9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9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Horizontal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94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61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1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86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78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09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82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sz="1200" dirty="0"/>
              <a:t>Propose loop iteration scheduling to improve memory bank-level parallelism for irregular applications.</a:t>
            </a:r>
          </a:p>
          <a:p>
            <a:pPr>
              <a:spcAft>
                <a:spcPts val="300"/>
              </a:spcAft>
            </a:pPr>
            <a:r>
              <a:rPr lang="en-US" sz="1200" dirty="0"/>
              <a:t>Bank reuse is also considered in an attempted to improve row-buffer locality.</a:t>
            </a:r>
          </a:p>
          <a:p>
            <a:pPr>
              <a:spcAft>
                <a:spcPts val="300"/>
              </a:spcAft>
            </a:pPr>
            <a:r>
              <a:rPr lang="en-US" sz="1200" dirty="0"/>
              <a:t>Results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03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7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5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DRAM in modern systems is composed of various compo-</a:t>
            </a:r>
          </a:p>
          <a:p>
            <a:r>
              <a:rPr lang="en-US" dirty="0" err="1"/>
              <a:t>nents</a:t>
            </a:r>
            <a:r>
              <a:rPr lang="en-US" dirty="0"/>
              <a:t> like ranks, banks, and sub-arrays. Cores in a multicore</a:t>
            </a:r>
          </a:p>
          <a:p>
            <a:r>
              <a:rPr lang="en-US" dirty="0"/>
              <a:t>access the data from off-chip DRAM through a component</a:t>
            </a:r>
          </a:p>
          <a:p>
            <a:r>
              <a:rPr lang="en-US" dirty="0"/>
              <a:t>called Memory Controller (MC). Upon a last-level cache</a:t>
            </a:r>
          </a:p>
          <a:p>
            <a:r>
              <a:rPr lang="en-US" dirty="0"/>
              <a:t>(LLC) miss, read/write requests are mapped to a specific</a:t>
            </a:r>
          </a:p>
          <a:p>
            <a:r>
              <a:rPr lang="en-US" dirty="0"/>
              <a:t>MC based on the address mapping which we describe below.</a:t>
            </a:r>
          </a:p>
          <a:p>
            <a:r>
              <a:rPr lang="en-US" dirty="0"/>
              <a:t>Requests to a DRAM are queued in a buffer at the MC,</a:t>
            </a:r>
          </a:p>
          <a:p>
            <a:r>
              <a:rPr lang="en-US" dirty="0"/>
              <a:t>and are issued to the DRAM by MC. Figure 1 shows the</a:t>
            </a:r>
          </a:p>
          <a:p>
            <a:r>
              <a:rPr lang="en-US" dirty="0"/>
              <a:t>basic organization of a DRAM and how it is connected</a:t>
            </a:r>
          </a:p>
          <a:p>
            <a:r>
              <a:rPr lang="en-US" dirty="0"/>
              <a:t>to a multicore. Each MC manages a DRAM module also</a:t>
            </a:r>
          </a:p>
          <a:p>
            <a:r>
              <a:rPr lang="en-US" dirty="0"/>
              <a:t>referred to as DIMM by issuing commands over address/data</a:t>
            </a:r>
          </a:p>
          <a:p>
            <a:r>
              <a:rPr lang="en-US" dirty="0"/>
              <a:t>buses, also referred to as channel. Internally, each module</a:t>
            </a:r>
          </a:p>
          <a:p>
            <a:r>
              <a:rPr lang="en-US" dirty="0"/>
              <a:t>is organized hierarchically as ranks, banks, and sub-arrays.</a:t>
            </a:r>
          </a:p>
          <a:p>
            <a:r>
              <a:rPr lang="en-US" dirty="0"/>
              <a:t>We do not consider sub-arrays in our hierarchy as they are</a:t>
            </a:r>
          </a:p>
          <a:p>
            <a:r>
              <a:rPr lang="en-US" dirty="0"/>
              <a:t>less common. Each DIMM is made up of multiple ranks.</a:t>
            </a:r>
          </a:p>
          <a:p>
            <a:r>
              <a:rPr lang="en-US" dirty="0"/>
              <a:t>Each rank consists of multiple banks and all the banks in</a:t>
            </a:r>
          </a:p>
          <a:p>
            <a:r>
              <a:rPr lang="en-US" dirty="0"/>
              <a:t>a rank share the timing circuitry. Each bank consists of a</a:t>
            </a:r>
          </a:p>
          <a:p>
            <a:r>
              <a:rPr lang="en-US" dirty="0"/>
              <a:t>set of sense-amplifiers, referred to as row-buffer, where the</a:t>
            </a:r>
          </a:p>
          <a:p>
            <a:r>
              <a:rPr lang="en-US" dirty="0"/>
              <a:t>memory row is loaded to before the data corresponding to the</a:t>
            </a:r>
          </a:p>
          <a:p>
            <a:r>
              <a:rPr lang="en-US" dirty="0"/>
              <a:t>request is sent back over the channel. In an open-row policy,</a:t>
            </a:r>
          </a:p>
          <a:p>
            <a:r>
              <a:rPr lang="en-US" dirty="0"/>
              <a:t>the row previously accessed is left open in the row-buffer.</a:t>
            </a:r>
          </a:p>
          <a:p>
            <a:r>
              <a:rPr lang="en-US" dirty="0"/>
              <a:t>Consequently, if there is a request to the same row in the</a:t>
            </a:r>
          </a:p>
          <a:p>
            <a:r>
              <a:rPr lang="en-US" dirty="0"/>
              <a:t>row-buffer, it need not be activated again, and hence incurs</a:t>
            </a:r>
          </a:p>
          <a:p>
            <a:r>
              <a:rPr lang="en-US" dirty="0"/>
              <a:t>low latency resulting in a row-buffer hit. If there is a request</a:t>
            </a:r>
          </a:p>
          <a:p>
            <a:r>
              <a:rPr lang="en-US" dirty="0"/>
              <a:t>to a different row, the current row in the row-buffer needs</a:t>
            </a:r>
          </a:p>
          <a:p>
            <a:r>
              <a:rPr lang="en-US" dirty="0"/>
              <a:t>to be </a:t>
            </a:r>
            <a:r>
              <a:rPr lang="en-US" dirty="0" err="1"/>
              <a:t>precharged</a:t>
            </a:r>
            <a:r>
              <a:rPr lang="en-US" dirty="0"/>
              <a:t> and the new row has to be activated before</a:t>
            </a:r>
          </a:p>
          <a:p>
            <a:r>
              <a:rPr lang="en-US" dirty="0"/>
              <a:t>the data is accessed and such a scenario is widely referred</a:t>
            </a:r>
          </a:p>
          <a:p>
            <a:r>
              <a:rPr lang="en-US" dirty="0"/>
              <a:t>to as row-buffer conflict. Many works in the past proposed</a:t>
            </a:r>
          </a:p>
          <a:p>
            <a:r>
              <a:rPr lang="en-US" dirty="0"/>
              <a:t>hardware-based schedulers that take advantage of the open-</a:t>
            </a:r>
          </a:p>
          <a:p>
            <a:r>
              <a:rPr lang="en-US" dirty="0"/>
              <a:t>row policy. One such scheduler, FR-FCFS [8], [9], prioritizes</a:t>
            </a:r>
          </a:p>
          <a:p>
            <a:r>
              <a:rPr lang="en-US" dirty="0"/>
              <a:t>accesses that target the current row in the row-buffer over other</a:t>
            </a:r>
          </a:p>
          <a:p>
            <a:r>
              <a:rPr lang="en-US" dirty="0"/>
              <a:t>accesses.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42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mapping, also referred to as interleaving, governs</a:t>
            </a:r>
          </a:p>
          <a:p>
            <a:r>
              <a:rPr lang="en-US" dirty="0"/>
              <a:t>how data are distributed across various components in the</a:t>
            </a:r>
          </a:p>
          <a:p>
            <a:r>
              <a:rPr lang="en-US" dirty="0"/>
              <a:t>DRAM. This mapping (from physical addresses to memory</a:t>
            </a:r>
          </a:p>
          <a:p>
            <a:r>
              <a:rPr lang="en-US" dirty="0"/>
              <a:t>banks) is decided statically (at hardware design time), and</a:t>
            </a:r>
          </a:p>
          <a:p>
            <a:r>
              <a:rPr lang="en-US" dirty="0"/>
              <a:t>depending on the mapping scheme employed by the hardware,</a:t>
            </a:r>
          </a:p>
          <a:p>
            <a:r>
              <a:rPr lang="en-US" dirty="0"/>
              <a:t>a request to a physical address can result in an access to a</a:t>
            </a:r>
          </a:p>
          <a:p>
            <a:r>
              <a:rPr lang="en-US" dirty="0"/>
              <a:t>channel/rank and bank. Various </a:t>
            </a:r>
            <a:r>
              <a:rPr lang="en-US" dirty="0" err="1"/>
              <a:t>interleavings</a:t>
            </a:r>
            <a:r>
              <a:rPr lang="en-US" dirty="0"/>
              <a:t> are possible at</a:t>
            </a:r>
          </a:p>
          <a:p>
            <a:r>
              <a:rPr lang="en-US" dirty="0"/>
              <a:t>each level in the memory hierarchy like caches, channels and</a:t>
            </a:r>
          </a:p>
          <a:p>
            <a:r>
              <a:rPr lang="en-US" dirty="0"/>
              <a:t>banks. Two widely-employed </a:t>
            </a:r>
            <a:r>
              <a:rPr lang="en-US" dirty="0" err="1"/>
              <a:t>interleavings</a:t>
            </a:r>
            <a:r>
              <a:rPr lang="en-US" dirty="0"/>
              <a:t> are cache line level</a:t>
            </a:r>
          </a:p>
          <a:p>
            <a:r>
              <a:rPr lang="en-US" dirty="0"/>
              <a:t>and page level. Address mapping plays an important role in</a:t>
            </a:r>
          </a:p>
          <a:p>
            <a:r>
              <a:rPr lang="en-US" dirty="0"/>
              <a:t>determining the performance of the system as it effects both</a:t>
            </a:r>
          </a:p>
          <a:p>
            <a:r>
              <a:rPr lang="en-US" dirty="0"/>
              <a:t>the locality and parallelism in the memory hierarchy. Figure 2</a:t>
            </a:r>
          </a:p>
          <a:p>
            <a:r>
              <a:rPr lang="en-US" dirty="0"/>
              <a:t>shows how a physical address is mapped to a channel/rank and</a:t>
            </a:r>
          </a:p>
          <a:p>
            <a:r>
              <a:rPr lang="en-US" dirty="0"/>
              <a:t>bank based on page-level interleaving. The least significant</a:t>
            </a:r>
          </a:p>
          <a:p>
            <a:r>
              <a:rPr lang="en-US" dirty="0"/>
              <a:t>12-bits represent the page offset for a 4KB page. Assuming</a:t>
            </a:r>
          </a:p>
          <a:p>
            <a:r>
              <a:rPr lang="en-US" dirty="0"/>
              <a:t>there are 4 MCs, the next 2 bits (bits 12 and 13) represent</a:t>
            </a:r>
          </a:p>
          <a:p>
            <a:r>
              <a:rPr lang="en-US" dirty="0"/>
              <a:t>the channel id where this physical address is mapped. In a</a:t>
            </a:r>
          </a:p>
          <a:p>
            <a:r>
              <a:rPr lang="en-US" dirty="0"/>
              <a:t>corresponding channel, assuming there are 4 ranks, the next</a:t>
            </a:r>
          </a:p>
          <a:p>
            <a:r>
              <a:rPr lang="en-US" dirty="0"/>
              <a:t>2 bits (bits 14 and 15) represent the rank where this physical</a:t>
            </a:r>
          </a:p>
          <a:p>
            <a:r>
              <a:rPr lang="en-US" dirty="0"/>
              <a:t>address is mapped. Once the rank is determined, assuming</a:t>
            </a:r>
          </a:p>
          <a:p>
            <a:r>
              <a:rPr lang="en-US" dirty="0"/>
              <a:t>there are 8 banks in a rank, the next 3 bits (bits 16, 17 and</a:t>
            </a:r>
          </a:p>
          <a:p>
            <a:r>
              <a:rPr lang="en-US" dirty="0"/>
              <a:t>18) are the bank bits and determine which bank this physical</a:t>
            </a:r>
          </a:p>
          <a:p>
            <a:r>
              <a:rPr lang="en-US" dirty="0"/>
              <a:t>address is mapped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9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Amination needed (the whole scheduling amination for different cores)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24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7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7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80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3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there are dependencies among different groups</a:t>
            </a:r>
          </a:p>
          <a:p>
            <a:r>
              <a:rPr lang="en-US" baseline="0" dirty="0"/>
              <a:t>We are scheduling subject to the dependency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61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</a:t>
            </a:r>
            <a:r>
              <a:rPr lang="en-US" baseline="0" dirty="0"/>
              <a:t> access to the same bank does not mean access to the same row. However, the principle of locality in</a:t>
            </a:r>
          </a:p>
          <a:p>
            <a:r>
              <a:rPr lang="en-US" baseline="0" dirty="0"/>
              <a:t>Loops together with FRFCFS memory scheduling together can explore more row-buffer locality once we bring the accesses</a:t>
            </a:r>
          </a:p>
          <a:p>
            <a:r>
              <a:rPr lang="en-US" baseline="0" dirty="0"/>
              <a:t>To the same bank back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69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</a:t>
            </a:r>
            <a:r>
              <a:rPr lang="en-US" baseline="0" dirty="0"/>
              <a:t> definition:</a:t>
            </a:r>
          </a:p>
          <a:p>
            <a:r>
              <a:rPr lang="en-US" dirty="0"/>
              <a:t>To show what the potential of an ideal scheme that max-</a:t>
            </a:r>
          </a:p>
          <a:p>
            <a:r>
              <a:rPr lang="en-US" dirty="0" err="1"/>
              <a:t>imizes</a:t>
            </a:r>
            <a:r>
              <a:rPr lang="en-US" dirty="0"/>
              <a:t> BLP (as opposed to MLP) would be, we performed</a:t>
            </a:r>
          </a:p>
          <a:p>
            <a:r>
              <a:rPr lang="en-US" dirty="0"/>
              <a:t>another set of experiments. It needs to be observed that,</a:t>
            </a:r>
          </a:p>
          <a:p>
            <a:r>
              <a:rPr lang="en-US" dirty="0"/>
              <a:t>at any given period of time, there could be two reasons</a:t>
            </a:r>
          </a:p>
          <a:p>
            <a:r>
              <a:rPr lang="en-US" dirty="0"/>
              <a:t>why an application can experience less than maximum BLP.</a:t>
            </a:r>
          </a:p>
          <a:p>
            <a:r>
              <a:rPr lang="en-US" dirty="0"/>
              <a:t>First, there may not be enough number of off-chip memory</a:t>
            </a:r>
          </a:p>
          <a:p>
            <a:r>
              <a:rPr lang="en-US" dirty="0"/>
              <a:t>references (e.g., if we have only 16 outstanding memory</a:t>
            </a:r>
          </a:p>
          <a:p>
            <a:r>
              <a:rPr lang="en-US" dirty="0"/>
              <a:t>references in a period of execution, we can have a maximum</a:t>
            </a:r>
          </a:p>
          <a:p>
            <a:r>
              <a:rPr lang="en-US" dirty="0"/>
              <a:t>BLP value of 16). Second, even if we have enough off-chip</a:t>
            </a:r>
          </a:p>
          <a:p>
            <a:r>
              <a:rPr lang="en-US" dirty="0"/>
              <a:t>accesses, those accesses may not get distributed evenly across</a:t>
            </a:r>
          </a:p>
          <a:p>
            <a:r>
              <a:rPr lang="en-US" dirty="0"/>
              <a:t>available memory banks. In our implementation of the ideal</a:t>
            </a:r>
          </a:p>
          <a:p>
            <a:r>
              <a:rPr lang="en-US" dirty="0"/>
              <a:t>scheme, we ensured that, if there are sufficient number of off-</a:t>
            </a:r>
          </a:p>
          <a:p>
            <a:r>
              <a:rPr lang="en-US" dirty="0"/>
              <a:t>chip accesses, they are always distributed across the banks</a:t>
            </a:r>
          </a:p>
          <a:p>
            <a:r>
              <a:rPr lang="en-US" dirty="0"/>
              <a:t>evenly. Therefore, the only reason this ideal scheme could not</a:t>
            </a:r>
          </a:p>
          <a:p>
            <a:r>
              <a:rPr lang="en-US" dirty="0"/>
              <a:t>achieve maximum BLP is the lack of sufficient number of</a:t>
            </a:r>
          </a:p>
          <a:p>
            <a:r>
              <a:rPr lang="en-US" dirty="0"/>
              <a:t>memory accesses. The results with this ideal scheme (called</a:t>
            </a:r>
          </a:p>
          <a:p>
            <a:r>
              <a:rPr lang="en-US" dirty="0"/>
              <a:t>BLP Ideal) are given as the last bar for each application, in</a:t>
            </a:r>
          </a:p>
          <a:p>
            <a:r>
              <a:rPr lang="en-US" dirty="0"/>
              <a:t>Figures 4 and 5. As compared to the original execution, this</a:t>
            </a:r>
          </a:p>
          <a:p>
            <a:r>
              <a:rPr lang="en-US" dirty="0"/>
              <a:t>ideal scheme brings an average BLP improvement of 69.8%,</a:t>
            </a:r>
          </a:p>
          <a:p>
            <a:r>
              <a:rPr lang="en-US" dirty="0"/>
              <a:t>resulting in an average execution time saving of 27.8%.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4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C9FF6-0CF2-4EB7-8E8E-FBED02E93A5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2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248400"/>
            <a:ext cx="1905000" cy="45720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A2DCBF-F584-3E4A-9DAE-9B132B880DA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45720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F7E2C9-555D-41DB-9636-CB425802215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34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3580884-766D-BE48-BC3F-E9BD8184CCFE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57219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87A462-2B73-4C54-9FD8-39EE957099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82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E253C0-A70E-D04B-B667-5B6067E14012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135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C537AB-43FE-46EC-9684-4FFB50ECC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94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3104E-F1D1-2C4E-9D8A-FD078BF5DAB6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3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89EF-A481-EE42-A1B2-05AE0D641087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F8F8C-E7F0-46DE-87B6-61F4D3CDE6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157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94EB69-31C7-B447-AE56-08D5081365E4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03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D3F2B-16FC-AD4F-B9EA-A31B8827B50B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D7562-CC4B-40F0-8542-71569884AF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318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A22CA-A665-D24E-9BA9-7E3A3423CC9F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8A04-4BC0-4013-A473-23AEBD152E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913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54A189-66F4-C343-81BA-0D7A20DFCDD0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94206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E8AB8A2-C46C-42C2-B710-DCC2A3B86E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78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C5A2F5-256F-994E-9D81-EE7017448B3A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4F187E-DF91-440E-9B3B-955B6C2B07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46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2C6C-8E2B-4F4C-BD2A-C0EE6AA87205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D75C-CF34-4204-8FE5-43293F8A29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426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5791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AFA6D6A2-ABC2-AE48-B805-699B9F54EEF5}" type="datetime1">
              <a:rPr lang="en-US" smtClean="0"/>
              <a:t>2/10/2017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786A0C-93F5-43EC-9B92-D4A5768BAE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 dirty="0"/>
          </a:p>
        </p:txBody>
      </p:sp>
      <p:sp>
        <p:nvSpPr>
          <p:cNvPr id="1031" name="Line 14"/>
          <p:cNvSpPr>
            <a:spLocks noChangeShapeType="1"/>
          </p:cNvSpPr>
          <p:nvPr userDrawn="1"/>
        </p:nvSpPr>
        <p:spPr bwMode="auto">
          <a:xfrm>
            <a:off x="0" y="6122988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dirty="0"/>
          </a:p>
        </p:txBody>
      </p:sp>
      <p:pic>
        <p:nvPicPr>
          <p:cNvPr id="1032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13" y="5921375"/>
            <a:ext cx="25638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 userDrawn="1"/>
        </p:nvSpPr>
        <p:spPr>
          <a:xfrm>
            <a:off x="838200" y="6525904"/>
            <a:ext cx="5929952" cy="457200"/>
          </a:xfrm>
          <a:prstGeom prst="rect">
            <a:avLst/>
          </a:prstGeom>
          <a:ln/>
        </p:spPr>
        <p:txBody>
          <a:bodyPr lIns="0" tIns="0" rIns="0" bIns="0"/>
          <a:lstStyle>
            <a:defPPr>
              <a:defRPr lang="en-US"/>
            </a:defPPr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en-US" sz="1400" b="0" dirty="0"/>
              <a:t>Improving Bank-Level Parallelism for Irregular Applications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08" r:id="rId8"/>
    <p:sldLayoutId id="2147483706" r:id="rId9"/>
    <p:sldLayoutId id="2147483709" r:id="rId10"/>
    <p:sldLayoutId id="21474837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47" name="Line 14"/>
          <p:cNvSpPr>
            <a:spLocks noChangeShapeType="1"/>
          </p:cNvSpPr>
          <p:nvPr/>
        </p:nvSpPr>
        <p:spPr bwMode="auto">
          <a:xfrm>
            <a:off x="0" y="5791200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235" y="5562600"/>
            <a:ext cx="3380188" cy="15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-53832" y="-41565"/>
            <a:ext cx="9235440" cy="5852160"/>
          </a:xfrm>
          <a:prstGeom prst="rect">
            <a:avLst/>
          </a:prstGeom>
          <a:solidFill>
            <a:srgbClr val="182E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50" name="Title 1"/>
          <p:cNvSpPr>
            <a:spLocks noGrp="1"/>
          </p:cNvSpPr>
          <p:nvPr/>
        </p:nvSpPr>
        <p:spPr bwMode="auto">
          <a:xfrm>
            <a:off x="0" y="685800"/>
            <a:ext cx="92202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Improving Bank-Level Parallelism for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Irregular Applications</a:t>
            </a:r>
          </a:p>
        </p:txBody>
      </p:sp>
      <p:sp>
        <p:nvSpPr>
          <p:cNvPr id="6151" name="Subtitle 8"/>
          <p:cNvSpPr>
            <a:spLocks noGrp="1"/>
          </p:cNvSpPr>
          <p:nvPr/>
        </p:nvSpPr>
        <p:spPr bwMode="auto">
          <a:xfrm>
            <a:off x="247650" y="3370262"/>
            <a:ext cx="882015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>
                <a:solidFill>
                  <a:srgbClr val="FFFF00"/>
                </a:solidFill>
              </a:rPr>
              <a:t>Xulong Tang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Mahmut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Kandemir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>
                <a:solidFill>
                  <a:schemeClr val="bg1"/>
                </a:solidFill>
              </a:rPr>
              <a:t>Praveen </a:t>
            </a:r>
            <a:r>
              <a:rPr lang="en-US" altLang="en-US" dirty="0" err="1">
                <a:solidFill>
                  <a:schemeClr val="bg1"/>
                </a:solidFill>
              </a:rPr>
              <a:t>Yedlapalli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Jagadish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Kotra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8"/>
          <p:cNvSpPr>
            <a:spLocks noGrp="1"/>
          </p:cNvSpPr>
          <p:nvPr/>
        </p:nvSpPr>
        <p:spPr bwMode="auto">
          <a:xfrm>
            <a:off x="353291" y="5312997"/>
            <a:ext cx="8572500" cy="4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b="1" dirty="0">
                <a:solidFill>
                  <a:srgbClr val="FFFF00"/>
                </a:solidFill>
              </a:rPr>
              <a:t>MICRO ‘49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353" y="193260"/>
            <a:ext cx="7886700" cy="1325563"/>
          </a:xfrm>
        </p:spPr>
        <p:txBody>
          <a:bodyPr/>
          <a:lstStyle/>
          <a:p>
            <a:r>
              <a:rPr lang="en-US" sz="3600" dirty="0"/>
              <a:t>BLP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140" name="Oval 139"/>
          <p:cNvSpPr/>
          <p:nvPr/>
        </p:nvSpPr>
        <p:spPr>
          <a:xfrm>
            <a:off x="1491348" y="1360990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1" name="Oval 140"/>
          <p:cNvSpPr/>
          <p:nvPr/>
        </p:nvSpPr>
        <p:spPr>
          <a:xfrm>
            <a:off x="1826344" y="1360990"/>
            <a:ext cx="284880" cy="2834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2" name="Oval 141"/>
          <p:cNvSpPr/>
          <p:nvPr/>
        </p:nvSpPr>
        <p:spPr>
          <a:xfrm>
            <a:off x="2146143" y="1360990"/>
            <a:ext cx="284880" cy="2834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3" name="Oval 142"/>
          <p:cNvSpPr/>
          <p:nvPr/>
        </p:nvSpPr>
        <p:spPr>
          <a:xfrm>
            <a:off x="2490839" y="1360990"/>
            <a:ext cx="284880" cy="2834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6" name="Oval 135"/>
          <p:cNvSpPr/>
          <p:nvPr/>
        </p:nvSpPr>
        <p:spPr>
          <a:xfrm>
            <a:off x="3013227" y="1360990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7" name="Oval 136"/>
          <p:cNvSpPr/>
          <p:nvPr/>
        </p:nvSpPr>
        <p:spPr>
          <a:xfrm>
            <a:off x="3348223" y="1360990"/>
            <a:ext cx="284880" cy="2834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8" name="Oval 137"/>
          <p:cNvSpPr/>
          <p:nvPr/>
        </p:nvSpPr>
        <p:spPr>
          <a:xfrm>
            <a:off x="3668022" y="1360990"/>
            <a:ext cx="284880" cy="2834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39" name="Oval 138"/>
          <p:cNvSpPr/>
          <p:nvPr/>
        </p:nvSpPr>
        <p:spPr>
          <a:xfrm>
            <a:off x="4012718" y="1360990"/>
            <a:ext cx="284880" cy="2834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2" name="Oval 131"/>
          <p:cNvSpPr/>
          <p:nvPr/>
        </p:nvSpPr>
        <p:spPr>
          <a:xfrm>
            <a:off x="4550703" y="1360990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33" name="Oval 132"/>
          <p:cNvSpPr/>
          <p:nvPr/>
        </p:nvSpPr>
        <p:spPr>
          <a:xfrm>
            <a:off x="4885699" y="1360990"/>
            <a:ext cx="284880" cy="2834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34" name="Oval 133"/>
          <p:cNvSpPr/>
          <p:nvPr/>
        </p:nvSpPr>
        <p:spPr>
          <a:xfrm>
            <a:off x="5205498" y="1360990"/>
            <a:ext cx="284880" cy="2834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35" name="Oval 134"/>
          <p:cNvSpPr/>
          <p:nvPr/>
        </p:nvSpPr>
        <p:spPr>
          <a:xfrm>
            <a:off x="5550194" y="1360990"/>
            <a:ext cx="284880" cy="2834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28" name="Oval 127"/>
          <p:cNvSpPr/>
          <p:nvPr/>
        </p:nvSpPr>
        <p:spPr>
          <a:xfrm>
            <a:off x="6160470" y="1360990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129" name="Oval 128"/>
          <p:cNvSpPr/>
          <p:nvPr/>
        </p:nvSpPr>
        <p:spPr>
          <a:xfrm>
            <a:off x="6495466" y="1360990"/>
            <a:ext cx="284880" cy="2834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30" name="Oval 129"/>
          <p:cNvSpPr/>
          <p:nvPr/>
        </p:nvSpPr>
        <p:spPr>
          <a:xfrm>
            <a:off x="6815265" y="1360990"/>
            <a:ext cx="284880" cy="2834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31" name="Oval 130"/>
          <p:cNvSpPr/>
          <p:nvPr/>
        </p:nvSpPr>
        <p:spPr>
          <a:xfrm>
            <a:off x="7159961" y="1360990"/>
            <a:ext cx="284880" cy="2834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cxnSp>
        <p:nvCxnSpPr>
          <p:cNvPr id="14" name="Straight Arrow Connector 13"/>
          <p:cNvCxnSpPr>
            <a:stCxn id="140" idx="4"/>
          </p:cNvCxnSpPr>
          <p:nvPr/>
        </p:nvCxnSpPr>
        <p:spPr>
          <a:xfrm>
            <a:off x="1633788" y="1644454"/>
            <a:ext cx="192557" cy="7767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6" idx="4"/>
          </p:cNvCxnSpPr>
          <p:nvPr/>
        </p:nvCxnSpPr>
        <p:spPr>
          <a:xfrm flipH="1">
            <a:off x="1960425" y="1644454"/>
            <a:ext cx="1195242" cy="7767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2" idx="4"/>
          </p:cNvCxnSpPr>
          <p:nvPr/>
        </p:nvCxnSpPr>
        <p:spPr>
          <a:xfrm flipH="1">
            <a:off x="2115505" y="1644454"/>
            <a:ext cx="2577638" cy="7767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8" idx="4"/>
          </p:cNvCxnSpPr>
          <p:nvPr/>
        </p:nvCxnSpPr>
        <p:spPr>
          <a:xfrm flipH="1">
            <a:off x="2394966" y="1644454"/>
            <a:ext cx="3907944" cy="7767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1" idx="4"/>
          </p:cNvCxnSpPr>
          <p:nvPr/>
        </p:nvCxnSpPr>
        <p:spPr>
          <a:xfrm>
            <a:off x="1968784" y="1644454"/>
            <a:ext cx="1379440" cy="77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7" idx="4"/>
          </p:cNvCxnSpPr>
          <p:nvPr/>
        </p:nvCxnSpPr>
        <p:spPr>
          <a:xfrm>
            <a:off x="3490663" y="1644454"/>
            <a:ext cx="7237" cy="7802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3" idx="4"/>
          </p:cNvCxnSpPr>
          <p:nvPr/>
        </p:nvCxnSpPr>
        <p:spPr>
          <a:xfrm flipH="1">
            <a:off x="3637384" y="1644454"/>
            <a:ext cx="1390755" cy="77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9" idx="4"/>
          </p:cNvCxnSpPr>
          <p:nvPr/>
        </p:nvCxnSpPr>
        <p:spPr>
          <a:xfrm flipH="1">
            <a:off x="3916845" y="1644454"/>
            <a:ext cx="2721061" cy="77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2" idx="4"/>
          </p:cNvCxnSpPr>
          <p:nvPr/>
        </p:nvCxnSpPr>
        <p:spPr>
          <a:xfrm>
            <a:off x="2288583" y="1644454"/>
            <a:ext cx="2597116" cy="7767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8" idx="4"/>
          </p:cNvCxnSpPr>
          <p:nvPr/>
        </p:nvCxnSpPr>
        <p:spPr>
          <a:xfrm>
            <a:off x="3810462" y="1644454"/>
            <a:ext cx="1199649" cy="7767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4" idx="4"/>
          </p:cNvCxnSpPr>
          <p:nvPr/>
        </p:nvCxnSpPr>
        <p:spPr>
          <a:xfrm flipH="1">
            <a:off x="5127448" y="1644454"/>
            <a:ext cx="220490" cy="7767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0" idx="4"/>
          </p:cNvCxnSpPr>
          <p:nvPr/>
        </p:nvCxnSpPr>
        <p:spPr>
          <a:xfrm flipH="1">
            <a:off x="5329910" y="1644454"/>
            <a:ext cx="1627795" cy="7767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3" idx="4"/>
          </p:cNvCxnSpPr>
          <p:nvPr/>
        </p:nvCxnSpPr>
        <p:spPr>
          <a:xfrm>
            <a:off x="2633279" y="1644454"/>
            <a:ext cx="3862188" cy="7767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9" idx="4"/>
          </p:cNvCxnSpPr>
          <p:nvPr/>
        </p:nvCxnSpPr>
        <p:spPr>
          <a:xfrm>
            <a:off x="4155158" y="1644454"/>
            <a:ext cx="2464720" cy="7767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5" idx="4"/>
          </p:cNvCxnSpPr>
          <p:nvPr/>
        </p:nvCxnSpPr>
        <p:spPr>
          <a:xfrm>
            <a:off x="5692634" y="1644454"/>
            <a:ext cx="1122632" cy="7767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1" idx="4"/>
          </p:cNvCxnSpPr>
          <p:nvPr/>
        </p:nvCxnSpPr>
        <p:spPr>
          <a:xfrm flipH="1">
            <a:off x="6939677" y="1644454"/>
            <a:ext cx="362724" cy="780283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43655" y="968062"/>
            <a:ext cx="8179" cy="19423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23334" y="968062"/>
            <a:ext cx="8179" cy="19423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93522" y="968062"/>
            <a:ext cx="8179" cy="19423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27774" y="856042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226216" y="8382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753890" y="85619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63399" y="856042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Core-4</a:t>
            </a:r>
          </a:p>
        </p:txBody>
      </p:sp>
      <p:sp>
        <p:nvSpPr>
          <p:cNvPr id="144" name="Oval 143"/>
          <p:cNvSpPr/>
          <p:nvPr/>
        </p:nvSpPr>
        <p:spPr>
          <a:xfrm>
            <a:off x="5968061" y="5599092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293426" y="556044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of </a:t>
            </a:r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loop iterations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728032" y="2456738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Bank-1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218479" y="2456738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Bank-2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802979" y="2435604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Bank-3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293426" y="2435604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Bank-4</a:t>
            </a:r>
          </a:p>
        </p:txBody>
      </p:sp>
      <p:sp>
        <p:nvSpPr>
          <p:cNvPr id="53" name="Oval 52"/>
          <p:cNvSpPr/>
          <p:nvPr/>
        </p:nvSpPr>
        <p:spPr>
          <a:xfrm>
            <a:off x="1483611" y="3668293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818607" y="3668293"/>
            <a:ext cx="284880" cy="2834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2138406" y="3668293"/>
            <a:ext cx="284880" cy="2834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6" name="Oval 55"/>
          <p:cNvSpPr/>
          <p:nvPr/>
        </p:nvSpPr>
        <p:spPr>
          <a:xfrm>
            <a:off x="2483102" y="3668293"/>
            <a:ext cx="284880" cy="2834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7" name="Oval 56"/>
          <p:cNvSpPr/>
          <p:nvPr/>
        </p:nvSpPr>
        <p:spPr>
          <a:xfrm>
            <a:off x="3005490" y="3668293"/>
            <a:ext cx="284880" cy="2834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8" name="Oval 57"/>
          <p:cNvSpPr/>
          <p:nvPr/>
        </p:nvSpPr>
        <p:spPr>
          <a:xfrm>
            <a:off x="3340486" y="3668293"/>
            <a:ext cx="284880" cy="2834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9" name="Oval 58"/>
          <p:cNvSpPr/>
          <p:nvPr/>
        </p:nvSpPr>
        <p:spPr>
          <a:xfrm>
            <a:off x="3660285" y="3668293"/>
            <a:ext cx="284880" cy="2834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0" name="Oval 59"/>
          <p:cNvSpPr/>
          <p:nvPr/>
        </p:nvSpPr>
        <p:spPr>
          <a:xfrm>
            <a:off x="4004981" y="3668293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1" name="Oval 60"/>
          <p:cNvSpPr/>
          <p:nvPr/>
        </p:nvSpPr>
        <p:spPr>
          <a:xfrm>
            <a:off x="4542966" y="3668293"/>
            <a:ext cx="284880" cy="2834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2" name="Oval 61"/>
          <p:cNvSpPr/>
          <p:nvPr/>
        </p:nvSpPr>
        <p:spPr>
          <a:xfrm>
            <a:off x="4877962" y="3668293"/>
            <a:ext cx="284880" cy="2834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63" name="Oval 62"/>
          <p:cNvSpPr/>
          <p:nvPr/>
        </p:nvSpPr>
        <p:spPr>
          <a:xfrm>
            <a:off x="5197761" y="3668293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4" name="Oval 63"/>
          <p:cNvSpPr/>
          <p:nvPr/>
        </p:nvSpPr>
        <p:spPr>
          <a:xfrm>
            <a:off x="5542457" y="3668293"/>
            <a:ext cx="284880" cy="2834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/>
          <p:cNvSpPr/>
          <p:nvPr/>
        </p:nvSpPr>
        <p:spPr>
          <a:xfrm>
            <a:off x="6152733" y="3668293"/>
            <a:ext cx="284880" cy="2834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66" name="Oval 65"/>
          <p:cNvSpPr/>
          <p:nvPr/>
        </p:nvSpPr>
        <p:spPr>
          <a:xfrm>
            <a:off x="6487729" y="3668293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67" name="Oval 66"/>
          <p:cNvSpPr/>
          <p:nvPr/>
        </p:nvSpPr>
        <p:spPr>
          <a:xfrm>
            <a:off x="6807528" y="3668293"/>
            <a:ext cx="284880" cy="2834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68" name="Oval 67"/>
          <p:cNvSpPr/>
          <p:nvPr/>
        </p:nvSpPr>
        <p:spPr>
          <a:xfrm>
            <a:off x="7152224" y="3668293"/>
            <a:ext cx="284880" cy="2834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2835918" y="3275365"/>
            <a:ext cx="8179" cy="19423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415597" y="3275365"/>
            <a:ext cx="8179" cy="19423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5985785" y="3275365"/>
            <a:ext cx="8179" cy="19423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720037" y="3163345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218479" y="3145503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746153" y="3163493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5662" y="3163345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720295" y="4764041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210742" y="4764041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795242" y="4742907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Bank-3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285689" y="4742907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Bank-4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663066" y="3928985"/>
            <a:ext cx="192557" cy="80068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84945" y="3928985"/>
            <a:ext cx="236547" cy="8006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722421" y="3928985"/>
            <a:ext cx="216948" cy="80426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332189" y="3928985"/>
            <a:ext cx="165425" cy="80068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998062" y="3928985"/>
            <a:ext cx="1553507" cy="8006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19942" y="3928985"/>
            <a:ext cx="1543838" cy="80068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057418" y="3928985"/>
            <a:ext cx="1590801" cy="80068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1889813" y="3928985"/>
            <a:ext cx="4777372" cy="80068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317861" y="3928985"/>
            <a:ext cx="2929741" cy="80068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839741" y="3928985"/>
            <a:ext cx="3048438" cy="80068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2248657" y="3928985"/>
            <a:ext cx="3128559" cy="80068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3741541" y="3928985"/>
            <a:ext cx="3245443" cy="8006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62557" y="3928985"/>
            <a:ext cx="4430810" cy="80068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2448635" y="3928985"/>
            <a:ext cx="1735802" cy="80068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3970515" y="3928985"/>
            <a:ext cx="1751397" cy="8006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359188" y="3928985"/>
            <a:ext cx="1972492" cy="80068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24493" y="1748135"/>
            <a:ext cx="143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Original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24493" y="4098949"/>
            <a:ext cx="143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BLP optimized</a:t>
            </a:r>
          </a:p>
        </p:txBody>
      </p:sp>
    </p:spTree>
    <p:extLst>
      <p:ext uri="{BB962C8B-B14F-4D97-AF65-F5344CB8AC3E}">
        <p14:creationId xmlns:p14="http://schemas.microsoft.com/office/powerpoint/2010/main" val="25712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remov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remov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2" grpId="0" animBg="1"/>
      <p:bldP spid="133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88" grpId="0"/>
      <p:bldP spid="89" grpId="0"/>
      <p:bldP spid="90" grpId="0"/>
      <p:bldP spid="91" grpId="0"/>
      <p:bldP spid="92" grpId="0" animBg="1"/>
      <p:bldP spid="93" grpId="0" animBg="1"/>
      <p:bldP spid="94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4714" y="251618"/>
            <a:ext cx="7886700" cy="1325563"/>
          </a:xfrm>
        </p:spPr>
        <p:txBody>
          <a:bodyPr/>
          <a:lstStyle/>
          <a:p>
            <a:r>
              <a:rPr lang="en-US" sz="3600" dirty="0"/>
              <a:t>Bank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44" name="Oval 143"/>
          <p:cNvSpPr/>
          <p:nvPr/>
        </p:nvSpPr>
        <p:spPr>
          <a:xfrm>
            <a:off x="6141277" y="5341119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466642" y="530246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of </a:t>
            </a:r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loop iterations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791200" y="1419348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6126196" y="1419348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6445995" y="1419348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6" name="Oval 55"/>
          <p:cNvSpPr/>
          <p:nvPr/>
        </p:nvSpPr>
        <p:spPr>
          <a:xfrm>
            <a:off x="6790691" y="1419348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25566" y="914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419600" y="2613194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520302" y="2613194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621004" y="2613194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Bank-3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721707" y="2613194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Bank-4</a:t>
            </a:r>
          </a:p>
        </p:txBody>
      </p:sp>
      <p:cxnSp>
        <p:nvCxnSpPr>
          <p:cNvPr id="99" name="Straight Arrow Connector 98"/>
          <p:cNvCxnSpPr>
            <a:stCxn id="53" idx="4"/>
            <a:endCxn id="92" idx="0"/>
          </p:cNvCxnSpPr>
          <p:nvPr/>
        </p:nvCxnSpPr>
        <p:spPr>
          <a:xfrm flipH="1">
            <a:off x="4794935" y="1702812"/>
            <a:ext cx="1138705" cy="91038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4" idx="4"/>
            <a:endCxn id="93" idx="0"/>
          </p:cNvCxnSpPr>
          <p:nvPr/>
        </p:nvCxnSpPr>
        <p:spPr>
          <a:xfrm flipH="1">
            <a:off x="5895637" y="1702812"/>
            <a:ext cx="372999" cy="91038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55" idx="4"/>
            <a:endCxn id="94" idx="0"/>
          </p:cNvCxnSpPr>
          <p:nvPr/>
        </p:nvCxnSpPr>
        <p:spPr>
          <a:xfrm>
            <a:off x="6588435" y="1702812"/>
            <a:ext cx="407904" cy="91038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6" idx="4"/>
            <a:endCxn id="92" idx="0"/>
          </p:cNvCxnSpPr>
          <p:nvPr/>
        </p:nvCxnSpPr>
        <p:spPr>
          <a:xfrm flipH="1">
            <a:off x="4794935" y="1702812"/>
            <a:ext cx="2138196" cy="91038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56" idx="4"/>
            <a:endCxn id="95" idx="0"/>
          </p:cNvCxnSpPr>
          <p:nvPr/>
        </p:nvCxnSpPr>
        <p:spPr>
          <a:xfrm>
            <a:off x="6933131" y="1702812"/>
            <a:ext cx="1163911" cy="91038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5791200" y="3429000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5" name="Oval 124"/>
          <p:cNvSpPr/>
          <p:nvPr/>
        </p:nvSpPr>
        <p:spPr>
          <a:xfrm>
            <a:off x="6445995" y="3429000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6" name="Oval 125"/>
          <p:cNvSpPr/>
          <p:nvPr/>
        </p:nvSpPr>
        <p:spPr>
          <a:xfrm>
            <a:off x="6790691" y="3429000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58155" y="3068424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419600" y="4595257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Bank-1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518609" y="4595257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Bank-2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617618" y="4595257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Bank-3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716627" y="4595257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Bank-4</a:t>
            </a:r>
          </a:p>
        </p:txBody>
      </p:sp>
      <p:cxnSp>
        <p:nvCxnSpPr>
          <p:cNvPr id="154" name="Straight Arrow Connector 153"/>
          <p:cNvCxnSpPr>
            <a:stCxn id="123" idx="4"/>
            <a:endCxn id="150" idx="0"/>
          </p:cNvCxnSpPr>
          <p:nvPr/>
        </p:nvCxnSpPr>
        <p:spPr>
          <a:xfrm flipH="1">
            <a:off x="4794935" y="3712464"/>
            <a:ext cx="1138705" cy="88279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6" idx="4"/>
            <a:endCxn id="152" idx="0"/>
          </p:cNvCxnSpPr>
          <p:nvPr/>
        </p:nvCxnSpPr>
        <p:spPr>
          <a:xfrm>
            <a:off x="6933131" y="3712464"/>
            <a:ext cx="59822" cy="88279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4"/>
            <a:endCxn id="151" idx="0"/>
          </p:cNvCxnSpPr>
          <p:nvPr/>
        </p:nvCxnSpPr>
        <p:spPr>
          <a:xfrm flipH="1">
            <a:off x="5893944" y="3712464"/>
            <a:ext cx="694491" cy="88279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50" idx="0"/>
          </p:cNvCxnSpPr>
          <p:nvPr/>
        </p:nvCxnSpPr>
        <p:spPr>
          <a:xfrm flipH="1">
            <a:off x="4794935" y="3712464"/>
            <a:ext cx="1463220" cy="8827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53" idx="0"/>
          </p:cNvCxnSpPr>
          <p:nvPr/>
        </p:nvCxnSpPr>
        <p:spPr>
          <a:xfrm>
            <a:off x="6268636" y="3712464"/>
            <a:ext cx="1823326" cy="88279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Content Placeholder 1"/>
          <p:cNvSpPr>
            <a:spLocks noGrp="1"/>
          </p:cNvSpPr>
          <p:nvPr>
            <p:ph idx="1"/>
          </p:nvPr>
        </p:nvSpPr>
        <p:spPr>
          <a:xfrm>
            <a:off x="34301" y="1203491"/>
            <a:ext cx="4325510" cy="3145609"/>
          </a:xfrm>
        </p:spPr>
        <p:txBody>
          <a:bodyPr/>
          <a:lstStyle/>
          <a:p>
            <a:r>
              <a:rPr lang="en-US" sz="2400" dirty="0"/>
              <a:t>For each core, bring iteration groups back to back if they access to the same bank.</a:t>
            </a:r>
          </a:p>
          <a:p>
            <a:r>
              <a:rPr lang="en-US" sz="2400" dirty="0"/>
              <a:t>Expose more row-buffer locality opportunities.</a:t>
            </a:r>
          </a:p>
        </p:txBody>
      </p:sp>
      <p:sp>
        <p:nvSpPr>
          <p:cNvPr id="36" name="Oval 35"/>
          <p:cNvSpPr/>
          <p:nvPr/>
        </p:nvSpPr>
        <p:spPr>
          <a:xfrm>
            <a:off x="7156358" y="3429000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9459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-0.03038 0.03796 C -0.03681 0.04699 -0.04618 0.05255 -0.05625 0.05255 C -0.06719 0.05255 -0.07621 0.04699 -0.08264 0.03796 L -0.11267 -1.85185E-6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42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5" grpId="0" animBg="1"/>
      <p:bldP spid="126" grpId="0" animBg="1"/>
      <p:bldP spid="127" grpId="0"/>
      <p:bldP spid="150" grpId="0" animBg="1"/>
      <p:bldP spid="151" grpId="0" animBg="1"/>
      <p:bldP spid="152" grpId="0" animBg="1"/>
      <p:bldP spid="153" grpId="0" animBg="1"/>
      <p:bldP spid="36" grpId="0" animBg="1"/>
      <p:bldP spid="3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6927"/>
            <a:ext cx="7886700" cy="1325563"/>
          </a:xfrm>
        </p:spPr>
        <p:txBody>
          <a:bodyPr/>
          <a:lstStyle/>
          <a:p>
            <a:r>
              <a:rPr lang="en-US" sz="3600" dirty="0"/>
              <a:t>Opportunities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025705"/>
              </p:ext>
            </p:extLst>
          </p:nvPr>
        </p:nvGraphicFramePr>
        <p:xfrm>
          <a:off x="664210" y="1061695"/>
          <a:ext cx="7886700" cy="244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911734"/>
              </p:ext>
            </p:extLst>
          </p:nvPr>
        </p:nvGraphicFramePr>
        <p:xfrm>
          <a:off x="624078" y="3352800"/>
          <a:ext cx="7891272" cy="2450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476500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In the BLP Ideal scenario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BLP improvement: </a:t>
            </a:r>
            <a:r>
              <a:rPr lang="en-US" b="1" dirty="0">
                <a:solidFill>
                  <a:srgbClr val="FFFF00"/>
                </a:solidFill>
                <a:latin typeface="Arial"/>
                <a:cs typeface="Arial"/>
              </a:rPr>
              <a:t>69.8%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Execution time reduction: </a:t>
            </a:r>
            <a:r>
              <a:rPr lang="en-US" b="1" dirty="0">
                <a:solidFill>
                  <a:srgbClr val="FFFF00"/>
                </a:solidFill>
                <a:latin typeface="Arial"/>
                <a:cs typeface="Arial"/>
              </a:rPr>
              <a:t>27.8%</a:t>
            </a:r>
          </a:p>
        </p:txBody>
      </p:sp>
    </p:spTree>
    <p:extLst>
      <p:ext uri="{BB962C8B-B14F-4D97-AF65-F5344CB8AC3E}">
        <p14:creationId xmlns:p14="http://schemas.microsoft.com/office/powerpoint/2010/main" val="25302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  <p:bldGraphic spid="9" grpId="0" uiExpand="1">
        <p:bldSub>
          <a:bldChart bld="series"/>
        </p:bldSub>
      </p:bldGraphic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4953000" cy="4525963"/>
          </a:xfrm>
        </p:spPr>
        <p:txBody>
          <a:bodyPr/>
          <a:lstStyle/>
          <a:p>
            <a:r>
              <a:rPr lang="en-US" sz="2600" dirty="0"/>
              <a:t>Loop iterations scheduling targeting improving bank-level parallelism. (</a:t>
            </a:r>
            <a:r>
              <a:rPr lang="en-US" sz="2600" dirty="0">
                <a:solidFill>
                  <a:srgbClr val="FF0000"/>
                </a:solidFill>
              </a:rPr>
              <a:t>horizontal dimension</a:t>
            </a:r>
            <a:r>
              <a:rPr lang="en-US" sz="2600" dirty="0"/>
              <a:t>)</a:t>
            </a:r>
          </a:p>
          <a:p>
            <a:r>
              <a:rPr lang="en-US" sz="2600" dirty="0"/>
              <a:t>Achieving bank-ruse as long as it does not hurt BLP. (</a:t>
            </a:r>
            <a:r>
              <a:rPr lang="en-US" sz="2600" dirty="0">
                <a:solidFill>
                  <a:srgbClr val="FF0000"/>
                </a:solidFill>
              </a:rPr>
              <a:t>vertical dimension</a:t>
            </a:r>
            <a:r>
              <a:rPr lang="en-US" sz="26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1325563"/>
          </a:xfrm>
        </p:spPr>
        <p:txBody>
          <a:bodyPr/>
          <a:lstStyle/>
          <a:p>
            <a:r>
              <a:rPr lang="en-US" sz="3600" dirty="0"/>
              <a:t>Our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72100" y="228389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10" name="Oval 9"/>
          <p:cNvSpPr/>
          <p:nvPr/>
        </p:nvSpPr>
        <p:spPr>
          <a:xfrm>
            <a:off x="5642212" y="2773774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42212" y="3375102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2212" y="3672760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42212" y="3077444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2088" y="228389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Core-2</a:t>
            </a:r>
          </a:p>
        </p:txBody>
      </p:sp>
      <p:sp>
        <p:nvSpPr>
          <p:cNvPr id="15" name="Oval 14"/>
          <p:cNvSpPr/>
          <p:nvPr/>
        </p:nvSpPr>
        <p:spPr>
          <a:xfrm>
            <a:off x="6532200" y="2773774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2200" y="3375102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32200" y="3672760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32200" y="3077444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94339" y="228389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Core-3</a:t>
            </a:r>
          </a:p>
        </p:txBody>
      </p:sp>
      <p:sp>
        <p:nvSpPr>
          <p:cNvPr id="20" name="Oval 19"/>
          <p:cNvSpPr/>
          <p:nvPr/>
        </p:nvSpPr>
        <p:spPr>
          <a:xfrm>
            <a:off x="7464451" y="2773774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464451" y="3375102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64451" y="3672760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464451" y="3077444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372100" y="2691407"/>
            <a:ext cx="2781300" cy="38603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445000" y="2283897"/>
            <a:ext cx="759530" cy="1852869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361973" y="2562331"/>
            <a:ext cx="12784" cy="15491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43278" y="2562331"/>
            <a:ext cx="16261" cy="15225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00527" y="4382090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25892" y="434343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of </a:t>
            </a:r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loop iterations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4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Executive Summary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Challenges and Motivation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Our Proposal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Simulation Setup and 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801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766" y="1317344"/>
            <a:ext cx="3886704" cy="4525963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Parallel region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Granularity applying our approach.</a:t>
            </a:r>
          </a:p>
          <a:p>
            <a:r>
              <a:rPr lang="en-US" sz="2400" dirty="0"/>
              <a:t>Slab</a:t>
            </a:r>
          </a:p>
          <a:p>
            <a:r>
              <a:rPr lang="en-US" sz="2400" dirty="0"/>
              <a:t>Bank-map</a:t>
            </a:r>
          </a:p>
          <a:p>
            <a:r>
              <a:rPr lang="en-US" sz="2400" dirty="0"/>
              <a:t>BLP</a:t>
            </a:r>
          </a:p>
          <a:p>
            <a:r>
              <a:rPr lang="en-US" sz="2400" dirty="0"/>
              <a:t>Bank-reuse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1316"/>
            <a:ext cx="7886700" cy="1325563"/>
          </a:xfrm>
        </p:spPr>
        <p:txBody>
          <a:bodyPr/>
          <a:lstStyle/>
          <a:p>
            <a:r>
              <a:rPr lang="en-US" sz="3600" dirty="0"/>
              <a:t>Formalization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28062" y="914400"/>
            <a:ext cx="3258738" cy="49035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89903" y="1447800"/>
            <a:ext cx="2886075" cy="190277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5589902" y="3505200"/>
            <a:ext cx="2886075" cy="190277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2533" y="998479"/>
            <a:ext cx="31596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</a:p>
          <a:p>
            <a:pPr defTabSz="45720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X[…]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 …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Y[…]  … </a:t>
            </a:r>
          </a:p>
          <a:p>
            <a:pPr defTabSz="45720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parallel-loop: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… A[X[…]] + B[X[…]]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… C[Y[…]] + D[Y[…]]</a:t>
            </a:r>
          </a:p>
          <a:p>
            <a:pPr defTabSz="45720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X[…]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 …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Y[…]  … </a:t>
            </a:r>
          </a:p>
          <a:p>
            <a:pPr defTabSz="45720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parallel-loop: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…  A[X[…]] + E[Y[…]]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…  F[Y[…]] + D[X[…]]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1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72112" y="1626879"/>
            <a:ext cx="49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2111" y="3683771"/>
            <a:ext cx="49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900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9" grpId="0" animBg="1"/>
      <p:bldP spid="1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766" y="1317344"/>
            <a:ext cx="3886704" cy="4525963"/>
          </a:xfrm>
        </p:spPr>
        <p:txBody>
          <a:bodyPr/>
          <a:lstStyle/>
          <a:p>
            <a:r>
              <a:rPr lang="en-US" sz="2400" dirty="0"/>
              <a:t>Parallel region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Slab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Scheduling unit in our approach.</a:t>
            </a:r>
          </a:p>
          <a:p>
            <a:r>
              <a:rPr lang="en-US" sz="2400" dirty="0"/>
              <a:t>Bank-map</a:t>
            </a:r>
          </a:p>
          <a:p>
            <a:r>
              <a:rPr lang="en-US" sz="2400" dirty="0"/>
              <a:t>BLP</a:t>
            </a:r>
          </a:p>
          <a:p>
            <a:r>
              <a:rPr lang="en-US" sz="2400" dirty="0"/>
              <a:t>Bank-reuse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1316"/>
            <a:ext cx="7886700" cy="1325563"/>
          </a:xfrm>
        </p:spPr>
        <p:txBody>
          <a:bodyPr/>
          <a:lstStyle/>
          <a:p>
            <a:r>
              <a:rPr lang="en-US" sz="3600" dirty="0"/>
              <a:t>Formalization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4572000" y="1429484"/>
            <a:ext cx="2974207" cy="190277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5932" y="1143000"/>
            <a:ext cx="3256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18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defTabSz="457200"/>
            <a:endParaRPr lang="en-US" sz="18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defTabSz="457200"/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parallel-loop:</a:t>
            </a:r>
          </a:p>
          <a:p>
            <a:pPr defTabSz="457200"/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… A[X[…]] + B[X[…]]</a:t>
            </a:r>
          </a:p>
          <a:p>
            <a:pPr defTabSz="457200"/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… C[Y[…]] + D[Y[…]]</a:t>
            </a:r>
          </a:p>
          <a:p>
            <a:pPr defTabSz="45720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17793" y="1608563"/>
            <a:ext cx="50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2800" y="542172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51242" y="5403878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78916" y="5421868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8425" y="542172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Core-4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552950" y="4085858"/>
            <a:ext cx="25827" cy="15243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45019" y="4061031"/>
            <a:ext cx="12784" cy="15491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24045" y="4087691"/>
            <a:ext cx="16261" cy="15225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4562475" y="1891184"/>
            <a:ext cx="2983732" cy="75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069578" y="1438182"/>
            <a:ext cx="1065" cy="19046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5327761" y="1428540"/>
            <a:ext cx="1065" cy="19046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806827" y="1428540"/>
            <a:ext cx="1065" cy="19046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4573511" y="2375766"/>
            <a:ext cx="2983732" cy="75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4584546" y="2860349"/>
            <a:ext cx="2983732" cy="75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ounded Rectangle 22"/>
          <p:cNvSpPr/>
          <p:nvPr/>
        </p:nvSpPr>
        <p:spPr bwMode="auto">
          <a:xfrm>
            <a:off x="4569681" y="1420750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slab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5321368" y="1420750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6075997" y="1414178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6816884" y="1420387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4576225" y="1910194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5327912" y="1910194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6082541" y="1903622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6823428" y="1909831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4578777" y="2382013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5330464" y="2382013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6075997" y="2382013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6816884" y="2388222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4578777" y="2862927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5330464" y="2862927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6075997" y="2862927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6816884" y="2869136"/>
            <a:ext cx="724676" cy="46049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041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-0.12795 0.4106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81481E-6 L -0.03125 0.4106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2053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0.0507 0.4106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2053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0.13681 0.403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0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-0.12969 0.4231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2115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03073 0.42222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" y="2111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04913 0.4222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11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0.13542 0.4129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439" y="1143000"/>
            <a:ext cx="4140343" cy="4136526"/>
          </a:xfrm>
        </p:spPr>
        <p:txBody>
          <a:bodyPr/>
          <a:lstStyle/>
          <a:p>
            <a:r>
              <a:rPr lang="en-US" sz="2400" dirty="0"/>
              <a:t>Parallel region</a:t>
            </a:r>
          </a:p>
          <a:p>
            <a:r>
              <a:rPr lang="en-US" sz="2400" dirty="0"/>
              <a:t>Slab</a:t>
            </a:r>
          </a:p>
          <a:p>
            <a:r>
              <a:rPr lang="en-US" sz="2400" dirty="0">
                <a:solidFill>
                  <a:srgbClr val="FF0000"/>
                </a:solidFill>
              </a:rPr>
              <a:t>Bank-map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Memory banks accessed by a specific slab.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E.g. C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2000" dirty="0">
                <a:solidFill>
                  <a:srgbClr val="FF0000"/>
                </a:solidFill>
              </a:rPr>
              <a:t>(1001), C</a:t>
            </a:r>
            <a:r>
              <a:rPr lang="en-US" sz="1200" dirty="0">
                <a:solidFill>
                  <a:srgbClr val="FF0000"/>
                </a:solidFill>
              </a:rPr>
              <a:t>2 </a:t>
            </a:r>
            <a:r>
              <a:rPr lang="en-US" sz="2000" dirty="0">
                <a:solidFill>
                  <a:srgbClr val="FF0000"/>
                </a:solidFill>
              </a:rPr>
              <a:t>(1000), C</a:t>
            </a:r>
            <a:r>
              <a:rPr lang="en-US" sz="12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(0010), C</a:t>
            </a:r>
            <a:r>
              <a:rPr lang="en-US" sz="1200" dirty="0">
                <a:solidFill>
                  <a:srgbClr val="FF0000"/>
                </a:solidFill>
              </a:rPr>
              <a:t>4 </a:t>
            </a:r>
            <a:r>
              <a:rPr lang="en-US" sz="2000" dirty="0">
                <a:solidFill>
                  <a:srgbClr val="FF0000"/>
                </a:solidFill>
              </a:rPr>
              <a:t>(0011)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BLP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“OR” op on bank-maps from the slabs scheduled at the same time.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E.g. 1011</a:t>
            </a:r>
          </a:p>
          <a:p>
            <a:r>
              <a:rPr lang="en-US" sz="2400" dirty="0"/>
              <a:t>Bank-reuse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1316"/>
            <a:ext cx="7886700" cy="1325563"/>
          </a:xfrm>
        </p:spPr>
        <p:txBody>
          <a:bodyPr/>
          <a:lstStyle/>
          <a:p>
            <a:r>
              <a:rPr lang="en-US" sz="3600" dirty="0"/>
              <a:t>Formalization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73116" y="2057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0" y="2057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18884" y="2057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41768" y="2057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Core-4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5200473" y="2426732"/>
            <a:ext cx="582298" cy="2256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slab</a:t>
            </a:r>
          </a:p>
        </p:txBody>
      </p:sp>
      <p:sp>
        <p:nvSpPr>
          <p:cNvPr id="36" name="Rounded Rectangle 35"/>
          <p:cNvSpPr/>
          <p:nvPr/>
        </p:nvSpPr>
        <p:spPr bwMode="auto">
          <a:xfrm>
            <a:off x="6183508" y="2426732"/>
            <a:ext cx="582298" cy="2256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slab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46785" y="2426732"/>
            <a:ext cx="582298" cy="2256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slab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8310124" y="2426732"/>
            <a:ext cx="582298" cy="2256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slab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96991" y="3352959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096000" y="3352959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195009" y="3352959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94018" y="3352959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Bank-4</a:t>
            </a:r>
          </a:p>
        </p:txBody>
      </p:sp>
      <p:cxnSp>
        <p:nvCxnSpPr>
          <p:cNvPr id="56" name="Straight Arrow Connector 55"/>
          <p:cNvCxnSpPr>
            <a:stCxn id="35" idx="2"/>
            <a:endCxn id="46" idx="0"/>
          </p:cNvCxnSpPr>
          <p:nvPr/>
        </p:nvCxnSpPr>
        <p:spPr>
          <a:xfrm flipH="1">
            <a:off x="5372326" y="2652388"/>
            <a:ext cx="119296" cy="7005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5" idx="2"/>
            <a:endCxn id="51" idx="0"/>
          </p:cNvCxnSpPr>
          <p:nvPr/>
        </p:nvCxnSpPr>
        <p:spPr>
          <a:xfrm>
            <a:off x="5491622" y="2652388"/>
            <a:ext cx="3177731" cy="7005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6" idx="2"/>
            <a:endCxn id="46" idx="0"/>
          </p:cNvCxnSpPr>
          <p:nvPr/>
        </p:nvCxnSpPr>
        <p:spPr>
          <a:xfrm flipH="1">
            <a:off x="5372326" y="2652388"/>
            <a:ext cx="1102331" cy="7005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8" idx="2"/>
            <a:endCxn id="48" idx="0"/>
          </p:cNvCxnSpPr>
          <p:nvPr/>
        </p:nvCxnSpPr>
        <p:spPr>
          <a:xfrm>
            <a:off x="7537934" y="2652388"/>
            <a:ext cx="32410" cy="7005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2"/>
            <a:endCxn id="48" idx="0"/>
          </p:cNvCxnSpPr>
          <p:nvPr/>
        </p:nvCxnSpPr>
        <p:spPr>
          <a:xfrm flipH="1">
            <a:off x="7570344" y="2652388"/>
            <a:ext cx="1030929" cy="7005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9" idx="2"/>
            <a:endCxn id="51" idx="0"/>
          </p:cNvCxnSpPr>
          <p:nvPr/>
        </p:nvCxnSpPr>
        <p:spPr>
          <a:xfrm>
            <a:off x="8601273" y="2652388"/>
            <a:ext cx="68080" cy="7005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5" grpId="0" animBg="1"/>
      <p:bldP spid="36" grpId="0" animBg="1"/>
      <p:bldP spid="38" grpId="0" animBg="1"/>
      <p:bldP spid="39" grpId="0" animBg="1"/>
      <p:bldP spid="46" grpId="0" animBg="1"/>
      <p:bldP spid="47" grpId="0" animBg="1"/>
      <p:bldP spid="48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766" y="1317345"/>
            <a:ext cx="3751477" cy="4136526"/>
          </a:xfrm>
        </p:spPr>
        <p:txBody>
          <a:bodyPr/>
          <a:lstStyle/>
          <a:p>
            <a:r>
              <a:rPr lang="en-US" sz="2400" dirty="0"/>
              <a:t>Parallel region</a:t>
            </a:r>
          </a:p>
          <a:p>
            <a:r>
              <a:rPr lang="en-US" sz="2400" dirty="0"/>
              <a:t>Slab</a:t>
            </a:r>
          </a:p>
          <a:p>
            <a:r>
              <a:rPr lang="en-US" sz="2400" dirty="0"/>
              <a:t>Bank-map</a:t>
            </a:r>
          </a:p>
          <a:p>
            <a:r>
              <a:rPr lang="en-US" sz="2400" dirty="0"/>
              <a:t>BLP</a:t>
            </a:r>
          </a:p>
          <a:p>
            <a:r>
              <a:rPr lang="en-US" sz="2400" dirty="0">
                <a:solidFill>
                  <a:srgbClr val="FF0000"/>
                </a:solidFill>
              </a:rPr>
              <a:t>Bank-reuse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Slabs accessing same bank from one core.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“XNOR” op on subsequent slabs.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E.g. slab 1 and slab 4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1316"/>
            <a:ext cx="7886700" cy="1325563"/>
          </a:xfrm>
        </p:spPr>
        <p:txBody>
          <a:bodyPr/>
          <a:lstStyle/>
          <a:p>
            <a:r>
              <a:rPr lang="en-US" sz="3600" dirty="0"/>
              <a:t>Formalization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40443" y="3457304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391367" y="2294129"/>
            <a:ext cx="582298" cy="2256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4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5394288" y="2515321"/>
            <a:ext cx="582298" cy="2256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3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5393685" y="2859273"/>
            <a:ext cx="582298" cy="2256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2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5394288" y="3082697"/>
            <a:ext cx="582298" cy="2256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83631" y="1524000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83630" y="2395664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998870" y="3267328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009030" y="4138991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Bank-4</a:t>
            </a:r>
          </a:p>
        </p:txBody>
      </p:sp>
      <p:cxnSp>
        <p:nvCxnSpPr>
          <p:cNvPr id="58" name="Straight Arrow Connector 57"/>
          <p:cNvCxnSpPr>
            <a:stCxn id="40" idx="3"/>
            <a:endCxn id="43" idx="1"/>
          </p:cNvCxnSpPr>
          <p:nvPr/>
        </p:nvCxnSpPr>
        <p:spPr>
          <a:xfrm flipV="1">
            <a:off x="5976586" y="1687102"/>
            <a:ext cx="1007045" cy="15084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0" idx="3"/>
            <a:endCxn id="57" idx="1"/>
          </p:cNvCxnSpPr>
          <p:nvPr/>
        </p:nvCxnSpPr>
        <p:spPr>
          <a:xfrm>
            <a:off x="5976586" y="3195525"/>
            <a:ext cx="1032444" cy="11065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6614" y="303254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679326" y="2796927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0100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86614" y="2452077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0010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86614" y="218794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1000</a:t>
            </a:r>
          </a:p>
        </p:txBody>
      </p:sp>
      <p:cxnSp>
        <p:nvCxnSpPr>
          <p:cNvPr id="63" name="Straight Arrow Connector 62"/>
          <p:cNvCxnSpPr>
            <a:stCxn id="32" idx="3"/>
            <a:endCxn id="49" idx="1"/>
          </p:cNvCxnSpPr>
          <p:nvPr/>
        </p:nvCxnSpPr>
        <p:spPr>
          <a:xfrm flipV="1">
            <a:off x="5975983" y="2558766"/>
            <a:ext cx="1007647" cy="4133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50" idx="1"/>
          </p:cNvCxnSpPr>
          <p:nvPr/>
        </p:nvCxnSpPr>
        <p:spPr>
          <a:xfrm>
            <a:off x="5976586" y="2628149"/>
            <a:ext cx="1022284" cy="8022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3"/>
            <a:endCxn id="43" idx="1"/>
          </p:cNvCxnSpPr>
          <p:nvPr/>
        </p:nvCxnSpPr>
        <p:spPr>
          <a:xfrm flipV="1">
            <a:off x="5973665" y="1687102"/>
            <a:ext cx="1009966" cy="7198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52950" y="1800362"/>
            <a:ext cx="111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Bank-map</a:t>
            </a:r>
          </a:p>
        </p:txBody>
      </p:sp>
    </p:spTree>
    <p:extLst>
      <p:ext uri="{BB962C8B-B14F-4D97-AF65-F5344CB8AC3E}">
        <p14:creationId xmlns:p14="http://schemas.microsoft.com/office/powerpoint/2010/main" val="35773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0" grpId="0"/>
      <p:bldP spid="61" grpId="0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860" y="936982"/>
            <a:ext cx="7543800" cy="1135732"/>
          </a:xfrm>
        </p:spPr>
        <p:txBody>
          <a:bodyPr/>
          <a:lstStyle/>
          <a:p>
            <a:r>
              <a:rPr lang="en-US" sz="2400" dirty="0"/>
              <a:t>BLP shows repetitive patterns over execution.</a:t>
            </a:r>
          </a:p>
          <a:p>
            <a:r>
              <a:rPr lang="en-US" sz="2400" dirty="0"/>
              <a:t>Inspector-executor paradigm.</a:t>
            </a:r>
          </a:p>
          <a:p>
            <a:r>
              <a:rPr lang="en-US" sz="2400" dirty="0"/>
              <a:t>Each parallel region, right after the index array are assigned.</a:t>
            </a:r>
          </a:p>
          <a:p>
            <a:r>
              <a:rPr lang="en-US" sz="2400" dirty="0"/>
              <a:t>Inspector invoked at runtime.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20560"/>
            <a:ext cx="7886700" cy="1325563"/>
          </a:xfrm>
        </p:spPr>
        <p:txBody>
          <a:bodyPr/>
          <a:lstStyle/>
          <a:p>
            <a:r>
              <a:rPr lang="en-US" sz="3600" dirty="0"/>
              <a:t>Built-in Inspector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32215" y="3276600"/>
            <a:ext cx="2627338" cy="2597508"/>
          </a:xfrm>
          <a:prstGeom prst="roundRect">
            <a:avLst/>
          </a:prstGeom>
          <a:solidFill>
            <a:srgbClr val="C2D2DC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X[…]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 …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Y[…]  … </a:t>
            </a:r>
          </a:p>
          <a:p>
            <a:pPr defTabSz="457200"/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defTabSz="457200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Sch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 BLP-scheduling()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/* Algorithm I */</a:t>
            </a:r>
          </a:p>
          <a:p>
            <a:pPr defTabSz="457200"/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parallel-loop using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Sch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…  A[X[…]] + B[X[…]]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…  C[Y[…]] + D[Y[…]]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19942" y="3309375"/>
            <a:ext cx="1284810" cy="1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65415" y="5227608"/>
            <a:ext cx="1222380" cy="5557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6817662" y="4093388"/>
            <a:ext cx="629203" cy="5045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817662" y="4844334"/>
            <a:ext cx="629203" cy="8842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4092" y="4145624"/>
            <a:ext cx="164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67176" y="5086400"/>
            <a:ext cx="155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65553" y="3038347"/>
            <a:ext cx="3300097" cy="2308324"/>
            <a:chOff x="5589903" y="1161316"/>
            <a:chExt cx="3202308" cy="2308324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5589903" y="1447800"/>
              <a:ext cx="2886075" cy="1902777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533" y="1161316"/>
              <a:ext cx="315967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457200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X[…] 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 …</a:t>
              </a:r>
            </a:p>
            <a:p>
              <a:pPr defTabSz="457200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Y[…]  … </a:t>
              </a:r>
            </a:p>
            <a:p>
              <a:pPr defTabSz="457200"/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endParaRPr>
            </a:p>
            <a:p>
              <a:pPr defTabSz="457200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parallel-loop:</a:t>
              </a:r>
            </a:p>
            <a:p>
              <a:pPr defTabSz="457200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… A[X[…]] + B[X[…]]</a:t>
              </a:r>
            </a:p>
            <a:p>
              <a:pPr defTabSz="457200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 … C[Y[…]] + D[Y[…]]</a:t>
              </a:r>
            </a:p>
            <a:p>
              <a:pPr defTabSz="457200"/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72112" y="1626879"/>
              <a:ext cx="493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19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1325563"/>
          </a:xfrm>
        </p:spPr>
        <p:txBody>
          <a:bodyPr/>
          <a:lstStyle/>
          <a:p>
            <a:r>
              <a:rPr lang="en-US" sz="3600" dirty="0"/>
              <a:t>Irregularity of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09600" y="1219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kern="0" dirty="0"/>
              <a:t>Irregular applications</a:t>
            </a:r>
          </a:p>
          <a:p>
            <a:pPr lvl="1"/>
            <a:r>
              <a:rPr lang="en-US" sz="2400" kern="0" dirty="0"/>
              <a:t>Molecular dynamics</a:t>
            </a:r>
          </a:p>
          <a:p>
            <a:pPr lvl="1"/>
            <a:endParaRPr lang="en-US" sz="2400" kern="0" dirty="0"/>
          </a:p>
          <a:p>
            <a:pPr lvl="1"/>
            <a:r>
              <a:rPr lang="en-US" sz="2400" kern="0" dirty="0"/>
              <a:t>Earthquake simulation</a:t>
            </a:r>
          </a:p>
          <a:p>
            <a:pPr marL="457200" lvl="1" indent="0">
              <a:buNone/>
            </a:pPr>
            <a:endParaRPr lang="en-US" sz="2400" kern="0" dirty="0"/>
          </a:p>
          <a:p>
            <a:pPr lvl="1"/>
            <a:r>
              <a:rPr lang="en-US" sz="2400" kern="0" dirty="0"/>
              <a:t>Weather simulations</a:t>
            </a:r>
          </a:p>
          <a:p>
            <a:pPr lvl="1"/>
            <a:endParaRPr lang="en-US" sz="2400" kern="0" dirty="0"/>
          </a:p>
          <a:p>
            <a:pPr lvl="1"/>
            <a:r>
              <a:rPr lang="en-US" sz="2400" kern="0" dirty="0"/>
              <a:t>Economics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28" y="1275196"/>
            <a:ext cx="1433712" cy="140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15225"/>
            <a:ext cx="2133600" cy="1614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24200"/>
            <a:ext cx="2024281" cy="1476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4261757"/>
            <a:ext cx="1638300" cy="155962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2509157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Most of the applications are running on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Multicores/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Manycore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platforms.</a:t>
            </a:r>
            <a:endParaRPr lang="en-US" kern="0" dirty="0"/>
          </a:p>
          <a:p>
            <a:pPr algn="ctr"/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" y="539122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</a:t>
            </a:r>
          </a:p>
          <a:p>
            <a:r>
              <a:rPr lang="en-US" sz="800" dirty="0"/>
              <a:t>http://www.nature.com/nature/journal/v516/n7530/fig_tab/nature13768_SF5.html</a:t>
            </a:r>
          </a:p>
          <a:p>
            <a:r>
              <a:rPr lang="en-US" sz="800" dirty="0"/>
              <a:t>https://en.wikipedia.org/wiki/Weather_Research_and_Forecasting_Model</a:t>
            </a:r>
          </a:p>
          <a:p>
            <a:r>
              <a:rPr lang="en-US" sz="800" dirty="0"/>
              <a:t>http://www.tibetnature.net/en/massive-fast-moving-structure-seen-beneath-tibetan-plateau-in-earthquake-simulation-study/</a:t>
            </a:r>
          </a:p>
          <a:p>
            <a:r>
              <a:rPr lang="en-US" sz="800" dirty="0"/>
              <a:t>https://hgchicago.org/courses/advanced-courses/economic-science/</a:t>
            </a:r>
          </a:p>
        </p:txBody>
      </p:sp>
    </p:spTree>
    <p:extLst>
      <p:ext uri="{BB962C8B-B14F-4D97-AF65-F5344CB8AC3E}">
        <p14:creationId xmlns:p14="http://schemas.microsoft.com/office/powerpoint/2010/main" val="6220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3000" dirty="0"/>
              <a:t>Greedy algorithm working on slide window.</a:t>
            </a:r>
          </a:p>
          <a:p>
            <a:pPr lvl="1"/>
            <a:r>
              <a:rPr lang="en-US" dirty="0"/>
              <a:t>Window size  (25 slabs)</a:t>
            </a:r>
          </a:p>
          <a:p>
            <a:r>
              <a:rPr lang="en-US" sz="3000" dirty="0"/>
              <a:t>BLP is primary goal. </a:t>
            </a:r>
          </a:p>
          <a:p>
            <a:r>
              <a:rPr lang="en-US" sz="3000" dirty="0"/>
              <a:t>Bank-reuse is taken into account only when there are </a:t>
            </a:r>
            <a:r>
              <a:rPr lang="en-US" sz="3000" dirty="0">
                <a:solidFill>
                  <a:srgbClr val="FF0000"/>
                </a:solidFill>
              </a:rPr>
              <a:t>multiple</a:t>
            </a:r>
            <a:r>
              <a:rPr lang="en-US" sz="3000" dirty="0"/>
              <a:t> schedulable slabs with the same BLP.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25439"/>
            <a:ext cx="7886700" cy="1325563"/>
          </a:xfrm>
        </p:spPr>
        <p:txBody>
          <a:bodyPr/>
          <a:lstStyle/>
          <a:p>
            <a:r>
              <a:rPr lang="en-US" sz="3600" dirty="0"/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7780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Oval 139"/>
          <p:cNvSpPr/>
          <p:nvPr/>
        </p:nvSpPr>
        <p:spPr>
          <a:xfrm>
            <a:off x="1491348" y="1660397"/>
            <a:ext cx="284880" cy="2594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1826344" y="1660397"/>
            <a:ext cx="284880" cy="2594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2146143" y="1660397"/>
            <a:ext cx="284880" cy="2594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490839" y="1660397"/>
            <a:ext cx="284880" cy="2594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13227" y="1660397"/>
            <a:ext cx="1284371" cy="259480"/>
            <a:chOff x="1043953" y="1054663"/>
            <a:chExt cx="2111026" cy="37666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6" name="Oval 135"/>
            <p:cNvSpPr/>
            <p:nvPr/>
          </p:nvSpPr>
          <p:spPr>
            <a:xfrm>
              <a:off x="1043953" y="1054663"/>
              <a:ext cx="468236" cy="3766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1594562" y="1054663"/>
              <a:ext cx="468236" cy="3766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2120192" y="1054663"/>
              <a:ext cx="468236" cy="3766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2686743" y="1054663"/>
              <a:ext cx="468236" cy="3766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50703" y="1660397"/>
            <a:ext cx="1284371" cy="259480"/>
            <a:chOff x="1043953" y="1054663"/>
            <a:chExt cx="2111026" cy="37666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1" name="Oval 130"/>
            <p:cNvSpPr/>
            <p:nvPr/>
          </p:nvSpPr>
          <p:spPr>
            <a:xfrm>
              <a:off x="1043953" y="1054663"/>
              <a:ext cx="468236" cy="376665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1594562" y="1054663"/>
              <a:ext cx="468236" cy="376665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120192" y="1054663"/>
              <a:ext cx="468236" cy="376665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2686743" y="1054663"/>
              <a:ext cx="468236" cy="376665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0470" y="1660397"/>
            <a:ext cx="1284371" cy="259480"/>
            <a:chOff x="1043953" y="1054663"/>
            <a:chExt cx="2111026" cy="37666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7" name="Oval 126"/>
            <p:cNvSpPr/>
            <p:nvPr/>
          </p:nvSpPr>
          <p:spPr>
            <a:xfrm>
              <a:off x="1043953" y="1054663"/>
              <a:ext cx="468236" cy="37666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1594562" y="1054663"/>
              <a:ext cx="468236" cy="37666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2120192" y="1054663"/>
              <a:ext cx="468236" cy="37666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2686743" y="1054663"/>
              <a:ext cx="468236" cy="37666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740170" y="3627331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3098" y="3627331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68955" y="3630914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6026" y="3627331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40" idx="4"/>
            <a:endCxn id="11" idx="0"/>
          </p:cNvCxnSpPr>
          <p:nvPr/>
        </p:nvCxnSpPr>
        <p:spPr>
          <a:xfrm>
            <a:off x="1633788" y="1919877"/>
            <a:ext cx="5110502" cy="171103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0611" y="160076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12610" y="160076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5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5774" y="160076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78938" y="160076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7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0839" y="160076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17354" y="160076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54097" y="160076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5956" y="1600766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10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55859" y="160076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9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12101" y="160076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75053" y="1611285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16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85514" y="1600766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79301" y="1600766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91711" y="160026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14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36522" y="161067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15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4296" y="160076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81281" y="395353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4949" y="39470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88617" y="39470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42285" y="395711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Bank-4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2819400" y="1267469"/>
            <a:ext cx="0" cy="30450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98426" y="1267469"/>
            <a:ext cx="0" cy="30450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001702" y="1267469"/>
            <a:ext cx="18098" cy="30450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645745" y="1008442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190953" y="9906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36161" y="100859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281370" y="1008442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3175" y="160026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Slab</a:t>
            </a:r>
          </a:p>
        </p:txBody>
      </p:sp>
      <p:cxnSp>
        <p:nvCxnSpPr>
          <p:cNvPr id="144" name="Straight Arrow Connector 143"/>
          <p:cNvCxnSpPr>
            <a:stCxn id="141" idx="4"/>
            <a:endCxn id="10" idx="0"/>
          </p:cNvCxnSpPr>
          <p:nvPr/>
        </p:nvCxnSpPr>
        <p:spPr>
          <a:xfrm>
            <a:off x="1968784" y="1919877"/>
            <a:ext cx="1689649" cy="17074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2" idx="4"/>
            <a:endCxn id="9" idx="0"/>
          </p:cNvCxnSpPr>
          <p:nvPr/>
        </p:nvCxnSpPr>
        <p:spPr>
          <a:xfrm flipH="1">
            <a:off x="2115505" y="1919877"/>
            <a:ext cx="173078" cy="17074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3" idx="4"/>
            <a:endCxn id="9" idx="0"/>
          </p:cNvCxnSpPr>
          <p:nvPr/>
        </p:nvCxnSpPr>
        <p:spPr>
          <a:xfrm flipH="1">
            <a:off x="2115505" y="1919877"/>
            <a:ext cx="517774" cy="17074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36" idx="4"/>
            <a:endCxn id="9" idx="0"/>
          </p:cNvCxnSpPr>
          <p:nvPr/>
        </p:nvCxnSpPr>
        <p:spPr>
          <a:xfrm flipH="1">
            <a:off x="2115505" y="1919877"/>
            <a:ext cx="1040162" cy="1707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 bwMode="auto">
          <a:xfrm>
            <a:off x="1483881" y="4530585"/>
            <a:ext cx="1141931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0001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1483881" y="4835385"/>
            <a:ext cx="1141931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1483881" y="5140185"/>
            <a:ext cx="1141931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1483881" y="5444985"/>
            <a:ext cx="1141931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062137" y="4540110"/>
            <a:ext cx="1141931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062137" y="4844910"/>
            <a:ext cx="1141931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0011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3062137" y="5149710"/>
            <a:ext cx="1141931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0001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3062137" y="5454510"/>
            <a:ext cx="1141931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4634532" y="4540110"/>
            <a:ext cx="1141931" cy="3048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1010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4634532" y="4844910"/>
            <a:ext cx="1141931" cy="3048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0101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4634532" y="5149710"/>
            <a:ext cx="1141931" cy="3048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4634532" y="5454510"/>
            <a:ext cx="1141931" cy="3048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172" name="Rectangle 171"/>
          <p:cNvSpPr/>
          <p:nvPr/>
        </p:nvSpPr>
        <p:spPr bwMode="auto">
          <a:xfrm>
            <a:off x="6209380" y="4540110"/>
            <a:ext cx="1141931" cy="3048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6209380" y="4844910"/>
            <a:ext cx="1141931" cy="3048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6209380" y="5149710"/>
            <a:ext cx="1141931" cy="3048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0010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209380" y="5454510"/>
            <a:ext cx="1141931" cy="3048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0110</a:t>
            </a:r>
          </a:p>
        </p:txBody>
      </p:sp>
      <p:cxnSp>
        <p:nvCxnSpPr>
          <p:cNvPr id="178" name="Straight Arrow Connector 177"/>
          <p:cNvCxnSpPr>
            <a:stCxn id="137" idx="4"/>
            <a:endCxn id="11" idx="0"/>
          </p:cNvCxnSpPr>
          <p:nvPr/>
        </p:nvCxnSpPr>
        <p:spPr>
          <a:xfrm>
            <a:off x="3490663" y="1919877"/>
            <a:ext cx="3253627" cy="1711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37" idx="4"/>
            <a:endCxn id="12" idx="0"/>
          </p:cNvCxnSpPr>
          <p:nvPr/>
        </p:nvCxnSpPr>
        <p:spPr>
          <a:xfrm>
            <a:off x="3490663" y="1919877"/>
            <a:ext cx="1710698" cy="1707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38" idx="4"/>
            <a:endCxn id="11" idx="0"/>
          </p:cNvCxnSpPr>
          <p:nvPr/>
        </p:nvCxnSpPr>
        <p:spPr>
          <a:xfrm>
            <a:off x="3810462" y="1919877"/>
            <a:ext cx="2933828" cy="1711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39" idx="4"/>
          </p:cNvCxnSpPr>
          <p:nvPr/>
        </p:nvCxnSpPr>
        <p:spPr>
          <a:xfrm flipH="1">
            <a:off x="2122194" y="1919877"/>
            <a:ext cx="2032964" cy="1707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39" idx="4"/>
            <a:endCxn id="11" idx="0"/>
          </p:cNvCxnSpPr>
          <p:nvPr/>
        </p:nvCxnSpPr>
        <p:spPr>
          <a:xfrm>
            <a:off x="4155158" y="1919877"/>
            <a:ext cx="2589132" cy="1711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31" idx="4"/>
            <a:endCxn id="9" idx="0"/>
          </p:cNvCxnSpPr>
          <p:nvPr/>
        </p:nvCxnSpPr>
        <p:spPr>
          <a:xfrm flipH="1">
            <a:off x="2115505" y="1919877"/>
            <a:ext cx="2577638" cy="170745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31" idx="4"/>
            <a:endCxn id="12" idx="0"/>
          </p:cNvCxnSpPr>
          <p:nvPr/>
        </p:nvCxnSpPr>
        <p:spPr>
          <a:xfrm>
            <a:off x="4693143" y="1919877"/>
            <a:ext cx="508218" cy="170745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2" idx="4"/>
            <a:endCxn id="10" idx="0"/>
          </p:cNvCxnSpPr>
          <p:nvPr/>
        </p:nvCxnSpPr>
        <p:spPr>
          <a:xfrm flipH="1">
            <a:off x="3658433" y="1919877"/>
            <a:ext cx="1369706" cy="170745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32" idx="4"/>
            <a:endCxn id="11" idx="0"/>
          </p:cNvCxnSpPr>
          <p:nvPr/>
        </p:nvCxnSpPr>
        <p:spPr>
          <a:xfrm>
            <a:off x="5028139" y="1919877"/>
            <a:ext cx="1716151" cy="171103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3" idx="4"/>
            <a:endCxn id="9" idx="0"/>
          </p:cNvCxnSpPr>
          <p:nvPr/>
        </p:nvCxnSpPr>
        <p:spPr>
          <a:xfrm flipH="1">
            <a:off x="2115505" y="1919877"/>
            <a:ext cx="3232433" cy="170745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33" idx="4"/>
            <a:endCxn id="11" idx="0"/>
          </p:cNvCxnSpPr>
          <p:nvPr/>
        </p:nvCxnSpPr>
        <p:spPr>
          <a:xfrm>
            <a:off x="5347938" y="1919877"/>
            <a:ext cx="1396352" cy="171103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35" idx="4"/>
            <a:endCxn id="10" idx="0"/>
          </p:cNvCxnSpPr>
          <p:nvPr/>
        </p:nvCxnSpPr>
        <p:spPr>
          <a:xfrm flipH="1">
            <a:off x="3658433" y="1919877"/>
            <a:ext cx="2034201" cy="170745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27" idx="4"/>
            <a:endCxn id="9" idx="0"/>
          </p:cNvCxnSpPr>
          <p:nvPr/>
        </p:nvCxnSpPr>
        <p:spPr>
          <a:xfrm flipH="1">
            <a:off x="2115505" y="1919877"/>
            <a:ext cx="4187405" cy="17074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28" idx="4"/>
          </p:cNvCxnSpPr>
          <p:nvPr/>
        </p:nvCxnSpPr>
        <p:spPr>
          <a:xfrm flipH="1">
            <a:off x="3633103" y="1919877"/>
            <a:ext cx="3004803" cy="17074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29" idx="4"/>
            <a:endCxn id="12" idx="0"/>
          </p:cNvCxnSpPr>
          <p:nvPr/>
        </p:nvCxnSpPr>
        <p:spPr>
          <a:xfrm flipH="1">
            <a:off x="5201361" y="1919877"/>
            <a:ext cx="1756344" cy="17074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30" idx="4"/>
            <a:endCxn id="10" idx="0"/>
          </p:cNvCxnSpPr>
          <p:nvPr/>
        </p:nvCxnSpPr>
        <p:spPr>
          <a:xfrm flipH="1">
            <a:off x="3658433" y="1919877"/>
            <a:ext cx="3643968" cy="17074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130" idx="4"/>
            <a:endCxn id="12" idx="0"/>
          </p:cNvCxnSpPr>
          <p:nvPr/>
        </p:nvCxnSpPr>
        <p:spPr>
          <a:xfrm flipH="1">
            <a:off x="5201361" y="1919877"/>
            <a:ext cx="2101040" cy="17074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43" idx="4"/>
            <a:endCxn id="11" idx="0"/>
          </p:cNvCxnSpPr>
          <p:nvPr/>
        </p:nvCxnSpPr>
        <p:spPr>
          <a:xfrm>
            <a:off x="2633279" y="1919877"/>
            <a:ext cx="4111011" cy="171103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itle 2"/>
          <p:cNvSpPr txBox="1">
            <a:spLocks/>
          </p:cNvSpPr>
          <p:nvPr/>
        </p:nvSpPr>
        <p:spPr>
          <a:xfrm>
            <a:off x="628650" y="0"/>
            <a:ext cx="7886700" cy="12850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593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  <p:bldP spid="143" grpId="0" animBg="1"/>
      <p:bldP spid="9" grpId="0" animBg="1"/>
      <p:bldP spid="10" grpId="0" animBg="1"/>
      <p:bldP spid="11" grpId="0" animBg="1"/>
      <p:bldP spid="12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99" grpId="0"/>
      <p:bldP spid="100" grpId="0"/>
      <p:bldP spid="103" grpId="0"/>
      <p:bldP spid="105" grpId="0"/>
      <p:bldP spid="110" grpId="0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Box 338"/>
          <p:cNvSpPr txBox="1"/>
          <p:nvPr/>
        </p:nvSpPr>
        <p:spPr>
          <a:xfrm>
            <a:off x="1425984" y="533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2971286" y="533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Core-2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572000" y="533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Core-3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6144395" y="533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Core-4</a:t>
            </a:r>
          </a:p>
        </p:txBody>
      </p:sp>
      <p:sp>
        <p:nvSpPr>
          <p:cNvPr id="343" name="Rectangle 342"/>
          <p:cNvSpPr/>
          <p:nvPr/>
        </p:nvSpPr>
        <p:spPr bwMode="auto">
          <a:xfrm>
            <a:off x="1267059" y="858482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0001</a:t>
            </a:r>
          </a:p>
        </p:txBody>
      </p:sp>
      <p:sp>
        <p:nvSpPr>
          <p:cNvPr id="344" name="Rectangle 343"/>
          <p:cNvSpPr/>
          <p:nvPr/>
        </p:nvSpPr>
        <p:spPr bwMode="auto">
          <a:xfrm>
            <a:off x="1267059" y="1163282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45" name="Rectangle 344"/>
          <p:cNvSpPr/>
          <p:nvPr/>
        </p:nvSpPr>
        <p:spPr bwMode="auto">
          <a:xfrm>
            <a:off x="1267059" y="1468082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46" name="Rectangle 345"/>
          <p:cNvSpPr/>
          <p:nvPr/>
        </p:nvSpPr>
        <p:spPr bwMode="auto">
          <a:xfrm>
            <a:off x="1267059" y="1772882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47" name="Rectangle 346"/>
          <p:cNvSpPr/>
          <p:nvPr/>
        </p:nvSpPr>
        <p:spPr bwMode="auto">
          <a:xfrm>
            <a:off x="2845315" y="8680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48" name="Rectangle 347"/>
          <p:cNvSpPr/>
          <p:nvPr/>
        </p:nvSpPr>
        <p:spPr bwMode="auto">
          <a:xfrm>
            <a:off x="2845315" y="11728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0011</a:t>
            </a:r>
          </a:p>
        </p:txBody>
      </p:sp>
      <p:sp>
        <p:nvSpPr>
          <p:cNvPr id="349" name="Rectangle 348"/>
          <p:cNvSpPr/>
          <p:nvPr/>
        </p:nvSpPr>
        <p:spPr bwMode="auto">
          <a:xfrm>
            <a:off x="2845315" y="14776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0001</a:t>
            </a:r>
          </a:p>
        </p:txBody>
      </p:sp>
      <p:sp>
        <p:nvSpPr>
          <p:cNvPr id="350" name="Rectangle 349"/>
          <p:cNvSpPr/>
          <p:nvPr/>
        </p:nvSpPr>
        <p:spPr bwMode="auto">
          <a:xfrm>
            <a:off x="2845315" y="17824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51" name="Rectangle 350"/>
          <p:cNvSpPr/>
          <p:nvPr/>
        </p:nvSpPr>
        <p:spPr bwMode="auto">
          <a:xfrm>
            <a:off x="4417710" y="8680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1010</a:t>
            </a:r>
          </a:p>
        </p:txBody>
      </p:sp>
      <p:sp>
        <p:nvSpPr>
          <p:cNvPr id="352" name="Rectangle 351"/>
          <p:cNvSpPr/>
          <p:nvPr/>
        </p:nvSpPr>
        <p:spPr bwMode="auto">
          <a:xfrm>
            <a:off x="4417710" y="11728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0101</a:t>
            </a:r>
          </a:p>
        </p:txBody>
      </p:sp>
      <p:sp>
        <p:nvSpPr>
          <p:cNvPr id="353" name="Rectangle 352"/>
          <p:cNvSpPr/>
          <p:nvPr/>
        </p:nvSpPr>
        <p:spPr bwMode="auto">
          <a:xfrm>
            <a:off x="4417710" y="14776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54" name="Rectangle 353"/>
          <p:cNvSpPr/>
          <p:nvPr/>
        </p:nvSpPr>
        <p:spPr bwMode="auto">
          <a:xfrm>
            <a:off x="4417710" y="17824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55" name="Rectangle 354"/>
          <p:cNvSpPr/>
          <p:nvPr/>
        </p:nvSpPr>
        <p:spPr bwMode="auto">
          <a:xfrm>
            <a:off x="5992558" y="8680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56" name="Rectangle 355"/>
          <p:cNvSpPr/>
          <p:nvPr/>
        </p:nvSpPr>
        <p:spPr bwMode="auto">
          <a:xfrm>
            <a:off x="5992558" y="11728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57" name="Rectangle 356"/>
          <p:cNvSpPr/>
          <p:nvPr/>
        </p:nvSpPr>
        <p:spPr bwMode="auto">
          <a:xfrm>
            <a:off x="5992558" y="14776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0010</a:t>
            </a:r>
          </a:p>
        </p:txBody>
      </p:sp>
      <p:sp>
        <p:nvSpPr>
          <p:cNvPr id="358" name="Rectangle 357"/>
          <p:cNvSpPr/>
          <p:nvPr/>
        </p:nvSpPr>
        <p:spPr bwMode="auto">
          <a:xfrm>
            <a:off x="5992558" y="17824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0110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7186405" y="1246774"/>
            <a:ext cx="8624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BLP: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35440" y="1261729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7935440" y="1261729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7935440" y="1261729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7935440" y="1261729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7935440" y="1261729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1111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2209800"/>
            <a:ext cx="834182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06727" y="1168342"/>
            <a:ext cx="55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72" name="Rectangle 371"/>
          <p:cNvSpPr/>
          <p:nvPr/>
        </p:nvSpPr>
        <p:spPr bwMode="auto">
          <a:xfrm>
            <a:off x="1267059" y="2418119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73" name="Rectangle 372"/>
          <p:cNvSpPr/>
          <p:nvPr/>
        </p:nvSpPr>
        <p:spPr bwMode="auto">
          <a:xfrm>
            <a:off x="1267059" y="2722919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74" name="Rectangle 373"/>
          <p:cNvSpPr/>
          <p:nvPr/>
        </p:nvSpPr>
        <p:spPr bwMode="auto">
          <a:xfrm>
            <a:off x="1267059" y="3027719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75" name="Rectangle 374"/>
          <p:cNvSpPr/>
          <p:nvPr/>
        </p:nvSpPr>
        <p:spPr bwMode="auto">
          <a:xfrm>
            <a:off x="1267059" y="3332519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76" name="Rectangle 375"/>
          <p:cNvSpPr/>
          <p:nvPr/>
        </p:nvSpPr>
        <p:spPr bwMode="auto">
          <a:xfrm>
            <a:off x="2845315" y="24276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77" name="Rectangle 376"/>
          <p:cNvSpPr/>
          <p:nvPr/>
        </p:nvSpPr>
        <p:spPr bwMode="auto">
          <a:xfrm>
            <a:off x="2845315" y="27324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0011</a:t>
            </a:r>
          </a:p>
        </p:txBody>
      </p:sp>
      <p:sp>
        <p:nvSpPr>
          <p:cNvPr id="378" name="Rectangle 377"/>
          <p:cNvSpPr/>
          <p:nvPr/>
        </p:nvSpPr>
        <p:spPr bwMode="auto">
          <a:xfrm>
            <a:off x="2845315" y="30372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0001</a:t>
            </a:r>
          </a:p>
        </p:txBody>
      </p:sp>
      <p:sp>
        <p:nvSpPr>
          <p:cNvPr id="379" name="Rectangle 378"/>
          <p:cNvSpPr/>
          <p:nvPr/>
        </p:nvSpPr>
        <p:spPr bwMode="auto">
          <a:xfrm>
            <a:off x="2845315" y="33420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80" name="Rectangle 379"/>
          <p:cNvSpPr/>
          <p:nvPr/>
        </p:nvSpPr>
        <p:spPr bwMode="auto">
          <a:xfrm>
            <a:off x="4417710" y="24276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81" name="Rectangle 380"/>
          <p:cNvSpPr/>
          <p:nvPr/>
        </p:nvSpPr>
        <p:spPr bwMode="auto">
          <a:xfrm>
            <a:off x="4417710" y="27324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0101</a:t>
            </a:r>
          </a:p>
        </p:txBody>
      </p:sp>
      <p:sp>
        <p:nvSpPr>
          <p:cNvPr id="382" name="Rectangle 381"/>
          <p:cNvSpPr/>
          <p:nvPr/>
        </p:nvSpPr>
        <p:spPr bwMode="auto">
          <a:xfrm>
            <a:off x="4417710" y="30372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83" name="Rectangle 382"/>
          <p:cNvSpPr/>
          <p:nvPr/>
        </p:nvSpPr>
        <p:spPr bwMode="auto">
          <a:xfrm>
            <a:off x="4417710" y="33420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84" name="Rectangle 383"/>
          <p:cNvSpPr/>
          <p:nvPr/>
        </p:nvSpPr>
        <p:spPr bwMode="auto">
          <a:xfrm>
            <a:off x="5992558" y="24276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85" name="Rectangle 384"/>
          <p:cNvSpPr/>
          <p:nvPr/>
        </p:nvSpPr>
        <p:spPr bwMode="auto">
          <a:xfrm>
            <a:off x="5992558" y="27324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86" name="Rectangle 385"/>
          <p:cNvSpPr/>
          <p:nvPr/>
        </p:nvSpPr>
        <p:spPr bwMode="auto">
          <a:xfrm>
            <a:off x="5992558" y="30372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0010</a:t>
            </a:r>
          </a:p>
        </p:txBody>
      </p:sp>
      <p:sp>
        <p:nvSpPr>
          <p:cNvPr id="387" name="Rectangle 386"/>
          <p:cNvSpPr/>
          <p:nvPr/>
        </p:nvSpPr>
        <p:spPr bwMode="auto">
          <a:xfrm>
            <a:off x="5992558" y="33420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0110</a:t>
            </a:r>
          </a:p>
        </p:txBody>
      </p:sp>
      <p:sp>
        <p:nvSpPr>
          <p:cNvPr id="388" name="TextBox 387"/>
          <p:cNvSpPr txBox="1"/>
          <p:nvPr/>
        </p:nvSpPr>
        <p:spPr>
          <a:xfrm>
            <a:off x="7186405" y="2806411"/>
            <a:ext cx="8624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BLP: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7935440" y="2806411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411472" y="2733676"/>
            <a:ext cx="54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68640" y="877354"/>
            <a:ext cx="177660" cy="2789771"/>
            <a:chOff x="1968640" y="877354"/>
            <a:chExt cx="177660" cy="2789771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968640" y="3351569"/>
              <a:ext cx="164960" cy="315556"/>
            </a:xfrm>
            <a:prstGeom prst="rect">
              <a:avLst/>
            </a:prstGeom>
            <a:solidFill>
              <a:srgbClr val="FFFF00">
                <a:alpha val="27059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1968640" y="877354"/>
              <a:ext cx="164960" cy="315556"/>
            </a:xfrm>
            <a:prstGeom prst="rect">
              <a:avLst/>
            </a:prstGeom>
            <a:solidFill>
              <a:srgbClr val="FFFF00">
                <a:alpha val="27059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cxnSp>
          <p:nvCxnSpPr>
            <p:cNvPr id="16" name="Curved Connector 15"/>
            <p:cNvCxnSpPr>
              <a:stCxn id="403" idx="3"/>
              <a:endCxn id="13" idx="3"/>
            </p:cNvCxnSpPr>
            <p:nvPr/>
          </p:nvCxnSpPr>
          <p:spPr bwMode="auto">
            <a:xfrm>
              <a:off x="2133600" y="1035132"/>
              <a:ext cx="12700" cy="2474215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Title 2"/>
          <p:cNvSpPr txBox="1">
            <a:spLocks/>
          </p:cNvSpPr>
          <p:nvPr/>
        </p:nvSpPr>
        <p:spPr>
          <a:xfrm>
            <a:off x="628650" y="0"/>
            <a:ext cx="7886700" cy="12850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549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3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remove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remove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50" autoRev="1" fill="remove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2" dur="250" autoRev="1" fill="remove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autoRev="1" fill="remove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3" grpId="0"/>
      <p:bldP spid="363" grpId="1"/>
      <p:bldP spid="364" grpId="0"/>
      <p:bldP spid="364" grpId="1"/>
      <p:bldP spid="365" grpId="1"/>
      <p:bldP spid="365" grpId="2"/>
      <p:bldP spid="366" grpId="0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/>
      <p:bldP spid="3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Box 338"/>
          <p:cNvSpPr txBox="1"/>
          <p:nvPr/>
        </p:nvSpPr>
        <p:spPr>
          <a:xfrm>
            <a:off x="1425984" y="533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2971286" y="533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Core-2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572000" y="533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Core-3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6144395" y="533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Core-4</a:t>
            </a:r>
          </a:p>
        </p:txBody>
      </p:sp>
      <p:sp>
        <p:nvSpPr>
          <p:cNvPr id="343" name="Rectangle 342"/>
          <p:cNvSpPr/>
          <p:nvPr/>
        </p:nvSpPr>
        <p:spPr bwMode="auto">
          <a:xfrm>
            <a:off x="1267059" y="858482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0001</a:t>
            </a:r>
          </a:p>
        </p:txBody>
      </p:sp>
      <p:sp>
        <p:nvSpPr>
          <p:cNvPr id="344" name="Rectangle 343"/>
          <p:cNvSpPr/>
          <p:nvPr/>
        </p:nvSpPr>
        <p:spPr bwMode="auto">
          <a:xfrm>
            <a:off x="1267059" y="1163282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45" name="Rectangle 344"/>
          <p:cNvSpPr/>
          <p:nvPr/>
        </p:nvSpPr>
        <p:spPr bwMode="auto">
          <a:xfrm>
            <a:off x="1267059" y="1468082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46" name="Rectangle 345"/>
          <p:cNvSpPr/>
          <p:nvPr/>
        </p:nvSpPr>
        <p:spPr bwMode="auto">
          <a:xfrm>
            <a:off x="1267059" y="1772882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47" name="Rectangle 346"/>
          <p:cNvSpPr/>
          <p:nvPr/>
        </p:nvSpPr>
        <p:spPr bwMode="auto">
          <a:xfrm>
            <a:off x="2845315" y="8680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48" name="Rectangle 347"/>
          <p:cNvSpPr/>
          <p:nvPr/>
        </p:nvSpPr>
        <p:spPr bwMode="auto">
          <a:xfrm>
            <a:off x="2845315" y="11728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CC33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0011</a:t>
            </a:r>
          </a:p>
        </p:txBody>
      </p:sp>
      <p:sp>
        <p:nvSpPr>
          <p:cNvPr id="349" name="Rectangle 348"/>
          <p:cNvSpPr/>
          <p:nvPr/>
        </p:nvSpPr>
        <p:spPr bwMode="auto">
          <a:xfrm>
            <a:off x="2845315" y="14776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0001</a:t>
            </a:r>
          </a:p>
        </p:txBody>
      </p:sp>
      <p:sp>
        <p:nvSpPr>
          <p:cNvPr id="350" name="Rectangle 349"/>
          <p:cNvSpPr/>
          <p:nvPr/>
        </p:nvSpPr>
        <p:spPr bwMode="auto">
          <a:xfrm>
            <a:off x="2845315" y="17824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CC33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51" name="Rectangle 350"/>
          <p:cNvSpPr/>
          <p:nvPr/>
        </p:nvSpPr>
        <p:spPr bwMode="auto">
          <a:xfrm>
            <a:off x="4417710" y="8680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1010</a:t>
            </a:r>
          </a:p>
        </p:txBody>
      </p:sp>
      <p:sp>
        <p:nvSpPr>
          <p:cNvPr id="352" name="Rectangle 351"/>
          <p:cNvSpPr/>
          <p:nvPr/>
        </p:nvSpPr>
        <p:spPr bwMode="auto">
          <a:xfrm>
            <a:off x="4417710" y="11728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CC33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0101</a:t>
            </a:r>
          </a:p>
        </p:txBody>
      </p:sp>
      <p:sp>
        <p:nvSpPr>
          <p:cNvPr id="353" name="Rectangle 352"/>
          <p:cNvSpPr/>
          <p:nvPr/>
        </p:nvSpPr>
        <p:spPr bwMode="auto">
          <a:xfrm>
            <a:off x="4417710" y="14776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54" name="Rectangle 353"/>
          <p:cNvSpPr/>
          <p:nvPr/>
        </p:nvSpPr>
        <p:spPr bwMode="auto">
          <a:xfrm>
            <a:off x="4417710" y="17824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CC33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55" name="Rectangle 354"/>
          <p:cNvSpPr/>
          <p:nvPr/>
        </p:nvSpPr>
        <p:spPr bwMode="auto">
          <a:xfrm>
            <a:off x="5992558" y="8680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56" name="Rectangle 355"/>
          <p:cNvSpPr/>
          <p:nvPr/>
        </p:nvSpPr>
        <p:spPr bwMode="auto">
          <a:xfrm>
            <a:off x="5992558" y="11728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57" name="Rectangle 356"/>
          <p:cNvSpPr/>
          <p:nvPr/>
        </p:nvSpPr>
        <p:spPr bwMode="auto">
          <a:xfrm>
            <a:off x="5992558" y="14776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0010</a:t>
            </a:r>
          </a:p>
        </p:txBody>
      </p:sp>
      <p:sp>
        <p:nvSpPr>
          <p:cNvPr id="358" name="Rectangle 357"/>
          <p:cNvSpPr/>
          <p:nvPr/>
        </p:nvSpPr>
        <p:spPr bwMode="auto">
          <a:xfrm>
            <a:off x="5992558" y="17824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CC33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0110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7186405" y="1246774"/>
            <a:ext cx="8624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BLP: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7938961" y="1263673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1111</a:t>
            </a:r>
          </a:p>
        </p:txBody>
      </p:sp>
      <p:sp>
        <p:nvSpPr>
          <p:cNvPr id="391" name="TextBox 390"/>
          <p:cNvSpPr txBox="1"/>
          <p:nvPr/>
        </p:nvSpPr>
        <p:spPr>
          <a:xfrm>
            <a:off x="7931630" y="2806411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7931630" y="2806411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7931630" y="2806411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1111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2209800"/>
            <a:ext cx="834182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06727" y="1168342"/>
            <a:ext cx="55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72" name="Rectangle 371"/>
          <p:cNvSpPr/>
          <p:nvPr/>
        </p:nvSpPr>
        <p:spPr bwMode="auto">
          <a:xfrm>
            <a:off x="1267059" y="2418119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73" name="Rectangle 372"/>
          <p:cNvSpPr/>
          <p:nvPr/>
        </p:nvSpPr>
        <p:spPr bwMode="auto">
          <a:xfrm>
            <a:off x="1267059" y="2722919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74" name="Rectangle 373"/>
          <p:cNvSpPr/>
          <p:nvPr/>
        </p:nvSpPr>
        <p:spPr bwMode="auto">
          <a:xfrm>
            <a:off x="1267059" y="3027719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75" name="Rectangle 374"/>
          <p:cNvSpPr/>
          <p:nvPr/>
        </p:nvSpPr>
        <p:spPr bwMode="auto">
          <a:xfrm>
            <a:off x="1267059" y="3332519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76" name="Rectangle 375"/>
          <p:cNvSpPr/>
          <p:nvPr/>
        </p:nvSpPr>
        <p:spPr bwMode="auto">
          <a:xfrm>
            <a:off x="2845315" y="24276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77" name="Rectangle 376"/>
          <p:cNvSpPr/>
          <p:nvPr/>
        </p:nvSpPr>
        <p:spPr bwMode="auto">
          <a:xfrm>
            <a:off x="2845315" y="27324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0011</a:t>
            </a:r>
          </a:p>
        </p:txBody>
      </p:sp>
      <p:sp>
        <p:nvSpPr>
          <p:cNvPr id="378" name="Rectangle 377"/>
          <p:cNvSpPr/>
          <p:nvPr/>
        </p:nvSpPr>
        <p:spPr bwMode="auto">
          <a:xfrm>
            <a:off x="2845315" y="30372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0001</a:t>
            </a:r>
          </a:p>
        </p:txBody>
      </p:sp>
      <p:sp>
        <p:nvSpPr>
          <p:cNvPr id="379" name="Rectangle 378"/>
          <p:cNvSpPr/>
          <p:nvPr/>
        </p:nvSpPr>
        <p:spPr bwMode="auto">
          <a:xfrm>
            <a:off x="2845315" y="33420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80" name="Rectangle 379"/>
          <p:cNvSpPr/>
          <p:nvPr/>
        </p:nvSpPr>
        <p:spPr bwMode="auto">
          <a:xfrm>
            <a:off x="4417710" y="24276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81" name="Rectangle 380"/>
          <p:cNvSpPr/>
          <p:nvPr/>
        </p:nvSpPr>
        <p:spPr bwMode="auto">
          <a:xfrm>
            <a:off x="4417710" y="27324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0101</a:t>
            </a:r>
          </a:p>
        </p:txBody>
      </p:sp>
      <p:sp>
        <p:nvSpPr>
          <p:cNvPr id="382" name="Rectangle 381"/>
          <p:cNvSpPr/>
          <p:nvPr/>
        </p:nvSpPr>
        <p:spPr bwMode="auto">
          <a:xfrm>
            <a:off x="4417710" y="30372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83" name="Rectangle 382"/>
          <p:cNvSpPr/>
          <p:nvPr/>
        </p:nvSpPr>
        <p:spPr bwMode="auto">
          <a:xfrm>
            <a:off x="4417710" y="33420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84" name="Rectangle 383"/>
          <p:cNvSpPr/>
          <p:nvPr/>
        </p:nvSpPr>
        <p:spPr bwMode="auto">
          <a:xfrm>
            <a:off x="5992558" y="24276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85" name="Rectangle 384"/>
          <p:cNvSpPr/>
          <p:nvPr/>
        </p:nvSpPr>
        <p:spPr bwMode="auto">
          <a:xfrm>
            <a:off x="5992558" y="27324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86" name="Rectangle 385"/>
          <p:cNvSpPr/>
          <p:nvPr/>
        </p:nvSpPr>
        <p:spPr bwMode="auto">
          <a:xfrm>
            <a:off x="5992558" y="30372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0010</a:t>
            </a:r>
          </a:p>
        </p:txBody>
      </p:sp>
      <p:sp>
        <p:nvSpPr>
          <p:cNvPr id="387" name="Rectangle 386"/>
          <p:cNvSpPr/>
          <p:nvPr/>
        </p:nvSpPr>
        <p:spPr bwMode="auto">
          <a:xfrm>
            <a:off x="5992558" y="33420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0110</a:t>
            </a:r>
          </a:p>
        </p:txBody>
      </p:sp>
      <p:sp>
        <p:nvSpPr>
          <p:cNvPr id="388" name="TextBox 387"/>
          <p:cNvSpPr txBox="1"/>
          <p:nvPr/>
        </p:nvSpPr>
        <p:spPr>
          <a:xfrm>
            <a:off x="7186405" y="2806411"/>
            <a:ext cx="8624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BLP: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7931630" y="2806411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411472" y="2733676"/>
            <a:ext cx="54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68640" y="877354"/>
            <a:ext cx="177660" cy="2789771"/>
            <a:chOff x="1968640" y="877354"/>
            <a:chExt cx="177660" cy="2789771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968640" y="3351569"/>
              <a:ext cx="164960" cy="315556"/>
            </a:xfrm>
            <a:prstGeom prst="rect">
              <a:avLst/>
            </a:prstGeom>
            <a:solidFill>
              <a:srgbClr val="FFFF00">
                <a:alpha val="27059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1968640" y="877354"/>
              <a:ext cx="164960" cy="315556"/>
            </a:xfrm>
            <a:prstGeom prst="rect">
              <a:avLst/>
            </a:prstGeom>
            <a:solidFill>
              <a:srgbClr val="FFFF00">
                <a:alpha val="27059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cxnSp>
          <p:nvCxnSpPr>
            <p:cNvPr id="16" name="Curved Connector 15"/>
            <p:cNvCxnSpPr>
              <a:stCxn id="403" idx="3"/>
              <a:endCxn id="13" idx="3"/>
            </p:cNvCxnSpPr>
            <p:nvPr/>
          </p:nvCxnSpPr>
          <p:spPr bwMode="auto">
            <a:xfrm>
              <a:off x="2133600" y="1035132"/>
              <a:ext cx="12700" cy="2474215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6405309" y="1192910"/>
            <a:ext cx="184080" cy="2476159"/>
            <a:chOff x="6405309" y="1192910"/>
            <a:chExt cx="184080" cy="2476159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424429" y="3353513"/>
              <a:ext cx="164960" cy="315556"/>
            </a:xfrm>
            <a:prstGeom prst="rect">
              <a:avLst/>
            </a:prstGeom>
            <a:solidFill>
              <a:srgbClr val="FFFF00">
                <a:alpha val="27059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6405309" y="1192910"/>
              <a:ext cx="164960" cy="315556"/>
            </a:xfrm>
            <a:prstGeom prst="rect">
              <a:avLst/>
            </a:prstGeom>
            <a:solidFill>
              <a:srgbClr val="FFFF00">
                <a:alpha val="27059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cxnSp>
          <p:nvCxnSpPr>
            <p:cNvPr id="60" name="Curved Connector 59"/>
            <p:cNvCxnSpPr>
              <a:stCxn id="59" idx="3"/>
              <a:endCxn id="58" idx="3"/>
            </p:cNvCxnSpPr>
            <p:nvPr/>
          </p:nvCxnSpPr>
          <p:spPr bwMode="auto">
            <a:xfrm>
              <a:off x="6570269" y="1350688"/>
              <a:ext cx="19120" cy="2160603"/>
            </a:xfrm>
            <a:prstGeom prst="curvedConnector3">
              <a:avLst>
                <a:gd name="adj1" fmla="val 1295607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Title 2"/>
          <p:cNvSpPr txBox="1">
            <a:spLocks/>
          </p:cNvSpPr>
          <p:nvPr/>
        </p:nvSpPr>
        <p:spPr>
          <a:xfrm>
            <a:off x="628650" y="0"/>
            <a:ext cx="7886700" cy="12850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2619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autoRev="1" fill="remove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250" autoRev="1" fill="remove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6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autoRev="1" fill="remove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8" dur="250" autoRev="1" fill="remove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/>
      <p:bldP spid="391" grpId="1"/>
      <p:bldP spid="392" grpId="0"/>
      <p:bldP spid="392" grpId="1"/>
      <p:bldP spid="393" grpId="0"/>
      <p:bldP spid="3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Box 338"/>
          <p:cNvSpPr txBox="1"/>
          <p:nvPr/>
        </p:nvSpPr>
        <p:spPr>
          <a:xfrm>
            <a:off x="1425984" y="533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2971286" y="533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Core-2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572000" y="533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Core-3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6144395" y="5334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Core-4</a:t>
            </a:r>
          </a:p>
        </p:txBody>
      </p:sp>
      <p:sp>
        <p:nvSpPr>
          <p:cNvPr id="343" name="Rectangle 342"/>
          <p:cNvSpPr/>
          <p:nvPr/>
        </p:nvSpPr>
        <p:spPr bwMode="auto">
          <a:xfrm>
            <a:off x="1267059" y="858482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0001</a:t>
            </a:r>
          </a:p>
        </p:txBody>
      </p:sp>
      <p:sp>
        <p:nvSpPr>
          <p:cNvPr id="344" name="Rectangle 343"/>
          <p:cNvSpPr/>
          <p:nvPr/>
        </p:nvSpPr>
        <p:spPr bwMode="auto">
          <a:xfrm>
            <a:off x="1267059" y="1163282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45" name="Rectangle 344"/>
          <p:cNvSpPr/>
          <p:nvPr/>
        </p:nvSpPr>
        <p:spPr bwMode="auto">
          <a:xfrm>
            <a:off x="1267059" y="1468082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46" name="Rectangle 345"/>
          <p:cNvSpPr/>
          <p:nvPr/>
        </p:nvSpPr>
        <p:spPr bwMode="auto">
          <a:xfrm>
            <a:off x="1267059" y="1772882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47" name="Rectangle 346"/>
          <p:cNvSpPr/>
          <p:nvPr/>
        </p:nvSpPr>
        <p:spPr bwMode="auto">
          <a:xfrm>
            <a:off x="2845315" y="8680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48" name="Rectangle 347"/>
          <p:cNvSpPr/>
          <p:nvPr/>
        </p:nvSpPr>
        <p:spPr bwMode="auto">
          <a:xfrm>
            <a:off x="2845315" y="11728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CC33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0011</a:t>
            </a:r>
          </a:p>
        </p:txBody>
      </p:sp>
      <p:sp>
        <p:nvSpPr>
          <p:cNvPr id="349" name="Rectangle 348"/>
          <p:cNvSpPr/>
          <p:nvPr/>
        </p:nvSpPr>
        <p:spPr bwMode="auto">
          <a:xfrm>
            <a:off x="2845315" y="14776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0001</a:t>
            </a:r>
          </a:p>
        </p:txBody>
      </p:sp>
      <p:sp>
        <p:nvSpPr>
          <p:cNvPr id="350" name="Rectangle 349"/>
          <p:cNvSpPr/>
          <p:nvPr/>
        </p:nvSpPr>
        <p:spPr bwMode="auto">
          <a:xfrm>
            <a:off x="2845315" y="17824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CC33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51" name="Rectangle 350"/>
          <p:cNvSpPr/>
          <p:nvPr/>
        </p:nvSpPr>
        <p:spPr bwMode="auto">
          <a:xfrm>
            <a:off x="4417710" y="8680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1010</a:t>
            </a:r>
          </a:p>
        </p:txBody>
      </p:sp>
      <p:sp>
        <p:nvSpPr>
          <p:cNvPr id="352" name="Rectangle 351"/>
          <p:cNvSpPr/>
          <p:nvPr/>
        </p:nvSpPr>
        <p:spPr bwMode="auto">
          <a:xfrm>
            <a:off x="4417710" y="11728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CC33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0101</a:t>
            </a:r>
          </a:p>
        </p:txBody>
      </p:sp>
      <p:sp>
        <p:nvSpPr>
          <p:cNvPr id="353" name="Rectangle 352"/>
          <p:cNvSpPr/>
          <p:nvPr/>
        </p:nvSpPr>
        <p:spPr bwMode="auto">
          <a:xfrm>
            <a:off x="4417710" y="14776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54" name="Rectangle 353"/>
          <p:cNvSpPr/>
          <p:nvPr/>
        </p:nvSpPr>
        <p:spPr bwMode="auto">
          <a:xfrm>
            <a:off x="4417710" y="17824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CC33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55" name="Rectangle 354"/>
          <p:cNvSpPr/>
          <p:nvPr/>
        </p:nvSpPr>
        <p:spPr bwMode="auto">
          <a:xfrm>
            <a:off x="5992558" y="8680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56" name="Rectangle 355"/>
          <p:cNvSpPr/>
          <p:nvPr/>
        </p:nvSpPr>
        <p:spPr bwMode="auto">
          <a:xfrm>
            <a:off x="5992558" y="11728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57" name="Rectangle 356"/>
          <p:cNvSpPr/>
          <p:nvPr/>
        </p:nvSpPr>
        <p:spPr bwMode="auto">
          <a:xfrm>
            <a:off x="5992558" y="14776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0010</a:t>
            </a:r>
          </a:p>
        </p:txBody>
      </p:sp>
      <p:sp>
        <p:nvSpPr>
          <p:cNvPr id="358" name="Rectangle 357"/>
          <p:cNvSpPr/>
          <p:nvPr/>
        </p:nvSpPr>
        <p:spPr bwMode="auto">
          <a:xfrm>
            <a:off x="5992558" y="1782407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CC33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0110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7186405" y="1246774"/>
            <a:ext cx="8624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BLP: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7938961" y="1263673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1111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7935440" y="2785378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1111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2209800"/>
            <a:ext cx="834182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06727" y="1168342"/>
            <a:ext cx="55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72" name="Rectangle 371"/>
          <p:cNvSpPr/>
          <p:nvPr/>
        </p:nvSpPr>
        <p:spPr bwMode="auto">
          <a:xfrm>
            <a:off x="1267059" y="2418119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73" name="Rectangle 372"/>
          <p:cNvSpPr/>
          <p:nvPr/>
        </p:nvSpPr>
        <p:spPr bwMode="auto">
          <a:xfrm>
            <a:off x="1267059" y="2722919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74" name="Rectangle 373"/>
          <p:cNvSpPr/>
          <p:nvPr/>
        </p:nvSpPr>
        <p:spPr bwMode="auto">
          <a:xfrm>
            <a:off x="1267059" y="3027719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75" name="Rectangle 374"/>
          <p:cNvSpPr/>
          <p:nvPr/>
        </p:nvSpPr>
        <p:spPr bwMode="auto">
          <a:xfrm>
            <a:off x="1267059" y="3332519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76" name="Rectangle 375"/>
          <p:cNvSpPr/>
          <p:nvPr/>
        </p:nvSpPr>
        <p:spPr bwMode="auto">
          <a:xfrm>
            <a:off x="2845315" y="24276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77" name="Rectangle 376"/>
          <p:cNvSpPr/>
          <p:nvPr/>
        </p:nvSpPr>
        <p:spPr bwMode="auto">
          <a:xfrm>
            <a:off x="2845315" y="27324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0011</a:t>
            </a:r>
          </a:p>
        </p:txBody>
      </p:sp>
      <p:sp>
        <p:nvSpPr>
          <p:cNvPr id="378" name="Rectangle 377"/>
          <p:cNvSpPr/>
          <p:nvPr/>
        </p:nvSpPr>
        <p:spPr bwMode="auto">
          <a:xfrm>
            <a:off x="2845315" y="30372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0001</a:t>
            </a:r>
          </a:p>
        </p:txBody>
      </p:sp>
      <p:sp>
        <p:nvSpPr>
          <p:cNvPr id="379" name="Rectangle 378"/>
          <p:cNvSpPr/>
          <p:nvPr/>
        </p:nvSpPr>
        <p:spPr bwMode="auto">
          <a:xfrm>
            <a:off x="2845315" y="33420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80" name="Rectangle 379"/>
          <p:cNvSpPr/>
          <p:nvPr/>
        </p:nvSpPr>
        <p:spPr bwMode="auto">
          <a:xfrm>
            <a:off x="4417710" y="24276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81" name="Rectangle 380"/>
          <p:cNvSpPr/>
          <p:nvPr/>
        </p:nvSpPr>
        <p:spPr bwMode="auto">
          <a:xfrm>
            <a:off x="4417710" y="27324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0101</a:t>
            </a:r>
          </a:p>
        </p:txBody>
      </p:sp>
      <p:sp>
        <p:nvSpPr>
          <p:cNvPr id="382" name="Rectangle 381"/>
          <p:cNvSpPr/>
          <p:nvPr/>
        </p:nvSpPr>
        <p:spPr bwMode="auto">
          <a:xfrm>
            <a:off x="4417710" y="30372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383" name="Rectangle 382"/>
          <p:cNvSpPr/>
          <p:nvPr/>
        </p:nvSpPr>
        <p:spPr bwMode="auto">
          <a:xfrm>
            <a:off x="4417710" y="33420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CC33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384" name="Rectangle 383"/>
          <p:cNvSpPr/>
          <p:nvPr/>
        </p:nvSpPr>
        <p:spPr bwMode="auto">
          <a:xfrm>
            <a:off x="5992558" y="24276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CC33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385" name="Rectangle 384"/>
          <p:cNvSpPr/>
          <p:nvPr/>
        </p:nvSpPr>
        <p:spPr bwMode="auto">
          <a:xfrm>
            <a:off x="5992558" y="27324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86" name="Rectangle 385"/>
          <p:cNvSpPr/>
          <p:nvPr/>
        </p:nvSpPr>
        <p:spPr bwMode="auto">
          <a:xfrm>
            <a:off x="5992558" y="30372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CC33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0010</a:t>
            </a:r>
          </a:p>
        </p:txBody>
      </p:sp>
      <p:sp>
        <p:nvSpPr>
          <p:cNvPr id="387" name="Rectangle 386"/>
          <p:cNvSpPr/>
          <p:nvPr/>
        </p:nvSpPr>
        <p:spPr bwMode="auto">
          <a:xfrm>
            <a:off x="5992558" y="3342044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0110</a:t>
            </a:r>
          </a:p>
        </p:txBody>
      </p:sp>
      <p:sp>
        <p:nvSpPr>
          <p:cNvPr id="388" name="TextBox 387"/>
          <p:cNvSpPr txBox="1"/>
          <p:nvPr/>
        </p:nvSpPr>
        <p:spPr>
          <a:xfrm>
            <a:off x="7186405" y="2806411"/>
            <a:ext cx="8624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BLP: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411472" y="2733676"/>
            <a:ext cx="54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68640" y="877354"/>
            <a:ext cx="177660" cy="2789771"/>
            <a:chOff x="1968640" y="877354"/>
            <a:chExt cx="177660" cy="2789771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968640" y="3351569"/>
              <a:ext cx="164960" cy="315556"/>
            </a:xfrm>
            <a:prstGeom prst="rect">
              <a:avLst/>
            </a:prstGeom>
            <a:solidFill>
              <a:srgbClr val="FFFF00">
                <a:alpha val="27059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1968640" y="877354"/>
              <a:ext cx="164960" cy="315556"/>
            </a:xfrm>
            <a:prstGeom prst="rect">
              <a:avLst/>
            </a:prstGeom>
            <a:solidFill>
              <a:srgbClr val="FFFF00">
                <a:alpha val="27059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cxnSp>
          <p:nvCxnSpPr>
            <p:cNvPr id="16" name="Curved Connector 15"/>
            <p:cNvCxnSpPr>
              <a:stCxn id="403" idx="3"/>
              <a:endCxn id="13" idx="3"/>
            </p:cNvCxnSpPr>
            <p:nvPr/>
          </p:nvCxnSpPr>
          <p:spPr bwMode="auto">
            <a:xfrm>
              <a:off x="2133600" y="1035132"/>
              <a:ext cx="12700" cy="2474215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6405309" y="1192910"/>
            <a:ext cx="184080" cy="2476159"/>
            <a:chOff x="6405309" y="1192910"/>
            <a:chExt cx="184080" cy="2476159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424429" y="3353513"/>
              <a:ext cx="164960" cy="315556"/>
            </a:xfrm>
            <a:prstGeom prst="rect">
              <a:avLst/>
            </a:prstGeom>
            <a:solidFill>
              <a:srgbClr val="FFFF00">
                <a:alpha val="27059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6405309" y="1192910"/>
              <a:ext cx="164960" cy="315556"/>
            </a:xfrm>
            <a:prstGeom prst="rect">
              <a:avLst/>
            </a:prstGeom>
            <a:solidFill>
              <a:srgbClr val="FFFF00">
                <a:alpha val="27059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cxnSp>
          <p:nvCxnSpPr>
            <p:cNvPr id="60" name="Curved Connector 59"/>
            <p:cNvCxnSpPr>
              <a:stCxn id="59" idx="3"/>
              <a:endCxn id="58" idx="3"/>
            </p:cNvCxnSpPr>
            <p:nvPr/>
          </p:nvCxnSpPr>
          <p:spPr bwMode="auto">
            <a:xfrm>
              <a:off x="6570269" y="1350688"/>
              <a:ext cx="19120" cy="2160603"/>
            </a:xfrm>
            <a:prstGeom prst="curvedConnector3">
              <a:avLst>
                <a:gd name="adj1" fmla="val 1295607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7" name="Straight Connector 56"/>
          <p:cNvCxnSpPr/>
          <p:nvPr/>
        </p:nvCxnSpPr>
        <p:spPr bwMode="auto">
          <a:xfrm>
            <a:off x="549386" y="3810000"/>
            <a:ext cx="834182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930360" y="4322313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267059" y="3952875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267059" y="4257675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267059" y="4562475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1267059" y="4867275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845315" y="3962400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845315" y="4267200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845315" y="4572000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0001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2845315" y="4876800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4417710" y="3962400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417710" y="4267200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417710" y="4572000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1001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417710" y="4876800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0100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5992558" y="3962400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1000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5992558" y="4267200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992558" y="4572000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0010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992558" y="4876800"/>
            <a:ext cx="1141931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6405" y="4341167"/>
            <a:ext cx="8624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BLP: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1472" y="4268432"/>
            <a:ext cx="54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30360" y="4322313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930360" y="4322313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31171" y="3351569"/>
            <a:ext cx="172098" cy="1560415"/>
            <a:chOff x="1531171" y="3351569"/>
            <a:chExt cx="172098" cy="1560415"/>
          </a:xfrm>
        </p:grpSpPr>
        <p:sp>
          <p:nvSpPr>
            <p:cNvPr id="84" name="Rectangle 83"/>
            <p:cNvSpPr/>
            <p:nvPr/>
          </p:nvSpPr>
          <p:spPr bwMode="auto">
            <a:xfrm>
              <a:off x="1538309" y="4596428"/>
              <a:ext cx="164960" cy="315556"/>
            </a:xfrm>
            <a:prstGeom prst="rect">
              <a:avLst/>
            </a:prstGeom>
            <a:solidFill>
              <a:srgbClr val="FFFF00">
                <a:alpha val="27059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531171" y="3351569"/>
              <a:ext cx="164960" cy="315556"/>
            </a:xfrm>
            <a:prstGeom prst="rect">
              <a:avLst/>
            </a:prstGeom>
            <a:solidFill>
              <a:srgbClr val="FFFF00">
                <a:alpha val="27059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cxnSp>
          <p:nvCxnSpPr>
            <p:cNvPr id="86" name="Curved Connector 85"/>
            <p:cNvCxnSpPr>
              <a:stCxn id="85" idx="1"/>
              <a:endCxn id="84" idx="1"/>
            </p:cNvCxnSpPr>
            <p:nvPr/>
          </p:nvCxnSpPr>
          <p:spPr bwMode="auto">
            <a:xfrm rot="10800000" flipH="1" flipV="1">
              <a:off x="1531171" y="3509346"/>
              <a:ext cx="7138" cy="1244859"/>
            </a:xfrm>
            <a:prstGeom prst="curvedConnector3">
              <a:avLst>
                <a:gd name="adj1" fmla="val -3202578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8" name="TextBox 87"/>
          <p:cNvSpPr txBox="1"/>
          <p:nvPr/>
        </p:nvSpPr>
        <p:spPr>
          <a:xfrm>
            <a:off x="7930360" y="4322313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930360" y="4322313"/>
            <a:ext cx="93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1111</a:t>
            </a:r>
          </a:p>
        </p:txBody>
      </p:sp>
      <p:sp>
        <p:nvSpPr>
          <p:cNvPr id="83" name="Title 2"/>
          <p:cNvSpPr txBox="1">
            <a:spLocks/>
          </p:cNvSpPr>
          <p:nvPr/>
        </p:nvSpPr>
        <p:spPr>
          <a:xfrm>
            <a:off x="628650" y="0"/>
            <a:ext cx="7886700" cy="128508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MS PGothic" panose="020B0600070205080204" pitchFamily="34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600" kern="0" dirty="0"/>
              <a:t>Example</a:t>
            </a:r>
          </a:p>
        </p:txBody>
      </p:sp>
      <p:sp>
        <p:nvSpPr>
          <p:cNvPr id="90" name="Explosion 1 89"/>
          <p:cNvSpPr/>
          <p:nvPr/>
        </p:nvSpPr>
        <p:spPr>
          <a:xfrm>
            <a:off x="4224983" y="3438316"/>
            <a:ext cx="1715659" cy="1043254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ysClr val="windowText" lastClr="000000"/>
                </a:solidFill>
              </a:rPr>
              <a:t>Violate BLP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5115513" y="2755526"/>
            <a:ext cx="177660" cy="2164781"/>
            <a:chOff x="1944786" y="1759690"/>
            <a:chExt cx="177660" cy="2164781"/>
          </a:xfrm>
        </p:grpSpPr>
        <p:sp>
          <p:nvSpPr>
            <p:cNvPr id="93" name="Rectangle 92"/>
            <p:cNvSpPr/>
            <p:nvPr/>
          </p:nvSpPr>
          <p:spPr bwMode="auto">
            <a:xfrm>
              <a:off x="1944786" y="3608915"/>
              <a:ext cx="164960" cy="315556"/>
            </a:xfrm>
            <a:prstGeom prst="rect">
              <a:avLst/>
            </a:prstGeom>
            <a:solidFill>
              <a:srgbClr val="FFFF00">
                <a:alpha val="27059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944786" y="1759690"/>
              <a:ext cx="164960" cy="315556"/>
            </a:xfrm>
            <a:prstGeom prst="rect">
              <a:avLst/>
            </a:prstGeom>
            <a:solidFill>
              <a:srgbClr val="FFFF00">
                <a:alpha val="27059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cxnSp>
          <p:nvCxnSpPr>
            <p:cNvPr id="95" name="Curved Connector 94"/>
            <p:cNvCxnSpPr>
              <a:stCxn id="94" idx="3"/>
              <a:endCxn id="93" idx="3"/>
            </p:cNvCxnSpPr>
            <p:nvPr/>
          </p:nvCxnSpPr>
          <p:spPr bwMode="auto">
            <a:xfrm>
              <a:off x="2109746" y="1917468"/>
              <a:ext cx="12700" cy="1849225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8460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1" grpId="0"/>
      <p:bldP spid="81" grpId="1"/>
      <p:bldP spid="82" grpId="0"/>
      <p:bldP spid="82" grpId="1"/>
      <p:bldP spid="88" grpId="0"/>
      <p:bldP spid="88" grpId="1"/>
      <p:bldP spid="89" grpId="0"/>
      <p:bldP spid="9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Executive Summary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Challenges and Motivation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Proposal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3714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2760" y="914400"/>
            <a:ext cx="8229600" cy="4525963"/>
          </a:xfrm>
        </p:spPr>
        <p:txBody>
          <a:bodyPr/>
          <a:lstStyle/>
          <a:p>
            <a:r>
              <a:rPr lang="en-US" sz="2800" dirty="0"/>
              <a:t>LLVM 3.5</a:t>
            </a:r>
          </a:p>
          <a:p>
            <a:r>
              <a:rPr lang="en-US" sz="2800" dirty="0"/>
              <a:t>Simulator</a:t>
            </a:r>
          </a:p>
          <a:p>
            <a:pPr lvl="1"/>
            <a:r>
              <a:rPr lang="en-US" sz="2400" dirty="0"/>
              <a:t>gem5, 12 Xeon E5 (3.4GHz)</a:t>
            </a:r>
          </a:p>
          <a:p>
            <a:pPr lvl="1"/>
            <a:r>
              <a:rPr lang="en-US" sz="2400" dirty="0"/>
              <a:t>Cache configuration (32KB private L1, 256KB private L2, 10MB shared LLC)</a:t>
            </a:r>
          </a:p>
          <a:p>
            <a:pPr lvl="1"/>
            <a:r>
              <a:rPr lang="en-US" sz="2400" dirty="0"/>
              <a:t>Memory configuration (4 DDR4-2933 MCs, 32GB)</a:t>
            </a:r>
          </a:p>
          <a:p>
            <a:pPr lvl="1"/>
            <a:r>
              <a:rPr lang="en-US" dirty="0"/>
              <a:t>8 ranks/DIMM, 2 banks/rank, 2KB row size.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Evaluation Methodology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287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7612"/>
            <a:ext cx="7886700" cy="1325563"/>
          </a:xfrm>
        </p:spPr>
        <p:txBody>
          <a:bodyPr/>
          <a:lstStyle/>
          <a:p>
            <a:r>
              <a:rPr lang="en-US" sz="3600" dirty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872390"/>
              </p:ext>
            </p:extLst>
          </p:nvPr>
        </p:nvGraphicFramePr>
        <p:xfrm>
          <a:off x="664210" y="1061695"/>
          <a:ext cx="7886700" cy="244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737424"/>
              </p:ext>
            </p:extLst>
          </p:nvPr>
        </p:nvGraphicFramePr>
        <p:xfrm>
          <a:off x="624078" y="3352800"/>
          <a:ext cx="7891272" cy="2450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476500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BLP improvement: </a:t>
            </a:r>
            <a:r>
              <a:rPr lang="en-US" b="1" dirty="0">
                <a:solidFill>
                  <a:srgbClr val="FFFF00"/>
                </a:solidFill>
                <a:latin typeface="Arial"/>
                <a:cs typeface="Arial"/>
              </a:rPr>
              <a:t>46.8%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Execution time reduction: </a:t>
            </a:r>
            <a:r>
              <a:rPr lang="en-US" b="1" dirty="0">
                <a:solidFill>
                  <a:srgbClr val="FFFF00"/>
                </a:solidFill>
                <a:latin typeface="Arial"/>
                <a:cs typeface="Arial"/>
              </a:rPr>
              <a:t>18.3%</a:t>
            </a:r>
          </a:p>
        </p:txBody>
      </p:sp>
    </p:spTree>
    <p:extLst>
      <p:ext uri="{BB962C8B-B14F-4D97-AF65-F5344CB8AC3E}">
        <p14:creationId xmlns:p14="http://schemas.microsoft.com/office/powerpoint/2010/main" val="35857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  <p:bldGraphic spid="11" grpId="0" uiExpand="1">
        <p:bldSub>
          <a:bldChart bld="series"/>
        </p:bldSub>
      </p:bldGraphic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74637"/>
            <a:ext cx="7886700" cy="1325563"/>
          </a:xfrm>
        </p:spPr>
        <p:txBody>
          <a:bodyPr/>
          <a:lstStyle/>
          <a:p>
            <a:r>
              <a:rPr lang="en-US" sz="3600" dirty="0"/>
              <a:t>Comparison to Different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728485"/>
              </p:ext>
            </p:extLst>
          </p:nvPr>
        </p:nvGraphicFramePr>
        <p:xfrm>
          <a:off x="628650" y="1524000"/>
          <a:ext cx="7940040" cy="3230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446337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More results and discussions are 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Arial"/>
                <a:cs typeface="Arial"/>
              </a:rPr>
              <a:t>present 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in the paper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9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Conclusions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8305800" cy="5059363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400" dirty="0"/>
              <a:t>Improving end-to-end data access performance is important to irregular applications running on multicore platforms. </a:t>
            </a:r>
          </a:p>
          <a:p>
            <a:pPr>
              <a:spcAft>
                <a:spcPts val="300"/>
              </a:spcAft>
            </a:pPr>
            <a:r>
              <a:rPr lang="en-US" sz="2400" dirty="0"/>
              <a:t>Propose loop iteration scheduling to improve memory </a:t>
            </a:r>
            <a:r>
              <a:rPr lang="en-US" sz="2400" dirty="0">
                <a:solidFill>
                  <a:srgbClr val="FF0000"/>
                </a:solidFill>
              </a:rPr>
              <a:t>bank-level parallelism </a:t>
            </a:r>
            <a:r>
              <a:rPr lang="en-US" sz="2400" dirty="0"/>
              <a:t>for irregular applications.</a:t>
            </a:r>
          </a:p>
          <a:p>
            <a:pPr>
              <a:spcAft>
                <a:spcPts val="300"/>
              </a:spcAft>
            </a:pPr>
            <a:r>
              <a:rPr lang="en-US" sz="2400" dirty="0"/>
              <a:t>Bank-reuse is also considered in an attempt to improve </a:t>
            </a:r>
            <a:r>
              <a:rPr lang="en-US" sz="2400" dirty="0">
                <a:solidFill>
                  <a:srgbClr val="FF0000"/>
                </a:solidFill>
              </a:rPr>
              <a:t>row-buffer locality</a:t>
            </a:r>
            <a:r>
              <a:rPr lang="en-US" sz="2400" dirty="0"/>
              <a:t>.</a:t>
            </a:r>
          </a:p>
          <a:p>
            <a:pPr>
              <a:spcAft>
                <a:spcPts val="300"/>
              </a:spcAft>
            </a:pPr>
            <a:r>
              <a:rPr lang="en-US" sz="2400" dirty="0"/>
              <a:t>Our approach outperforms most hardware and software based approaches, and significantly improves both BLP (</a:t>
            </a:r>
            <a:r>
              <a:rPr lang="en-US" sz="2400" dirty="0">
                <a:solidFill>
                  <a:srgbClr val="FF0000"/>
                </a:solidFill>
              </a:rPr>
              <a:t>46.8%</a:t>
            </a:r>
            <a:r>
              <a:rPr lang="en-US" sz="2400" dirty="0"/>
              <a:t> on average) and execution times (</a:t>
            </a:r>
            <a:r>
              <a:rPr lang="en-US" sz="2400" dirty="0">
                <a:solidFill>
                  <a:srgbClr val="FF0000"/>
                </a:solidFill>
              </a:rPr>
              <a:t>18.3%</a:t>
            </a:r>
            <a:r>
              <a:rPr lang="en-US" sz="2400" dirty="0"/>
              <a:t> on average). </a:t>
            </a:r>
          </a:p>
          <a:p>
            <a:pPr>
              <a:spcAft>
                <a:spcPts val="300"/>
              </a:spcAft>
            </a:pPr>
            <a:endParaRPr lang="en-US" sz="2400" dirty="0"/>
          </a:p>
          <a:p>
            <a:pPr>
              <a:spcAft>
                <a:spcPts val="3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840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1325563"/>
          </a:xfrm>
        </p:spPr>
        <p:txBody>
          <a:bodyPr/>
          <a:lstStyle/>
          <a:p>
            <a:r>
              <a:rPr lang="en-US" sz="3600" dirty="0"/>
              <a:t>Era of Multicore/</a:t>
            </a:r>
            <a:r>
              <a:rPr lang="en-US" sz="3600" dirty="0" err="1"/>
              <a:t>Manycore</a:t>
            </a:r>
            <a:r>
              <a:rPr lang="en-US" sz="3600" dirty="0"/>
              <a:t>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09600" y="1219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2800" kern="0" dirty="0"/>
          </a:p>
        </p:txBody>
      </p:sp>
      <p:sp>
        <p:nvSpPr>
          <p:cNvPr id="14" name="TextBox 8"/>
          <p:cNvSpPr txBox="1"/>
          <p:nvPr/>
        </p:nvSpPr>
        <p:spPr>
          <a:xfrm>
            <a:off x="5943600" y="4128762"/>
            <a:ext cx="3216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  <a:cs typeface="Arial"/>
              </a:rPr>
              <a:t>68 cores, 1.40 GHz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  <a:cs typeface="Arial"/>
              </a:rPr>
              <a:t>MemB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: 480 GB/s</a:t>
            </a:r>
          </a:p>
        </p:txBody>
      </p:sp>
      <p:sp>
        <p:nvSpPr>
          <p:cNvPr id="17" name="TextBox 8"/>
          <p:cNvSpPr txBox="1"/>
          <p:nvPr/>
        </p:nvSpPr>
        <p:spPr>
          <a:xfrm>
            <a:off x="3068320" y="4128762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  <a:cs typeface="Arial"/>
              </a:rPr>
              <a:t>72 cores, 1.2GHz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  <a:cs typeface="Arial"/>
              </a:rPr>
              <a:t>MemB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: 60 GB/s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02" y="2004440"/>
            <a:ext cx="2648196" cy="19881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2172935"/>
            <a:ext cx="2096602" cy="1804388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10160" y="4096107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FF0000"/>
                </a:solidFill>
                <a:cs typeface="Arial"/>
              </a:rPr>
              <a:t>4 cores, 4.0GHz</a:t>
            </a:r>
            <a:endParaRPr lang="en-US" sz="2000" dirty="0">
              <a:solidFill>
                <a:srgbClr val="FF0000"/>
              </a:solidFill>
              <a:cs typeface="Arial"/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  <a:cs typeface="Arial"/>
              </a:rPr>
              <a:t>MemB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: 21 GB/s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59849"/>
            <a:ext cx="3231065" cy="181747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2487970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cs typeface="Arial"/>
              </a:rPr>
              <a:t>Are we using the memory system efficiently?</a:t>
            </a:r>
          </a:p>
          <a:p>
            <a:pPr algn="ctr"/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60" y="564941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</a:t>
            </a:r>
          </a:p>
          <a:p>
            <a:r>
              <a:rPr lang="en-US" sz="800" dirty="0"/>
              <a:t>http://www.intel.com/</a:t>
            </a:r>
          </a:p>
          <a:p>
            <a:r>
              <a:rPr lang="en-US" sz="800" dirty="0"/>
              <a:t>https://en.wikipedia.org/wiki/Tilera</a:t>
            </a:r>
          </a:p>
        </p:txBody>
      </p:sp>
    </p:spTree>
    <p:extLst>
      <p:ext uri="{BB962C8B-B14F-4D97-AF65-F5344CB8AC3E}">
        <p14:creationId xmlns:p14="http://schemas.microsoft.com/office/powerpoint/2010/main" val="243605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0" y="5791200"/>
            <a:ext cx="9144000" cy="1066800"/>
          </a:xfrm>
          <a:prstGeom prst="rect">
            <a:avLst/>
          </a:prstGeom>
          <a:solidFill>
            <a:srgbClr val="101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47" name="Line 14"/>
          <p:cNvSpPr>
            <a:spLocks noChangeShapeType="1"/>
          </p:cNvSpPr>
          <p:nvPr/>
        </p:nvSpPr>
        <p:spPr bwMode="auto">
          <a:xfrm>
            <a:off x="0" y="5791200"/>
            <a:ext cx="9144000" cy="0"/>
          </a:xfrm>
          <a:prstGeom prst="line">
            <a:avLst/>
          </a:prstGeom>
          <a:noFill/>
          <a:ln w="101600">
            <a:solidFill>
              <a:srgbClr val="519A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235" y="5562600"/>
            <a:ext cx="3380188" cy="15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-53832" y="-41565"/>
            <a:ext cx="9235440" cy="5852160"/>
          </a:xfrm>
          <a:prstGeom prst="rect">
            <a:avLst/>
          </a:prstGeom>
          <a:solidFill>
            <a:srgbClr val="182E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6150" name="Title 1"/>
          <p:cNvSpPr>
            <a:spLocks noGrp="1"/>
          </p:cNvSpPr>
          <p:nvPr/>
        </p:nvSpPr>
        <p:spPr bwMode="auto">
          <a:xfrm>
            <a:off x="0" y="1187450"/>
            <a:ext cx="92202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Improving Bank-Level Parallelism for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Irregular Applications</a:t>
            </a:r>
          </a:p>
        </p:txBody>
      </p:sp>
      <p:sp>
        <p:nvSpPr>
          <p:cNvPr id="6151" name="Subtitle 8"/>
          <p:cNvSpPr>
            <a:spLocks noGrp="1"/>
          </p:cNvSpPr>
          <p:nvPr/>
        </p:nvSpPr>
        <p:spPr bwMode="auto">
          <a:xfrm>
            <a:off x="247650" y="3751262"/>
            <a:ext cx="882015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>
                <a:solidFill>
                  <a:srgbClr val="FFFF00"/>
                </a:solidFill>
              </a:rPr>
              <a:t>Xulong Tang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Mahmut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Kandemir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</a:p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dirty="0">
                <a:solidFill>
                  <a:schemeClr val="bg1"/>
                </a:solidFill>
              </a:rPr>
              <a:t>Praveen </a:t>
            </a:r>
            <a:r>
              <a:rPr lang="en-US" altLang="en-US" dirty="0" err="1">
                <a:solidFill>
                  <a:schemeClr val="bg1"/>
                </a:solidFill>
              </a:rPr>
              <a:t>Yedlapalli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Jagadish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Kotra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8"/>
          <p:cNvSpPr>
            <a:spLocks noGrp="1"/>
          </p:cNvSpPr>
          <p:nvPr/>
        </p:nvSpPr>
        <p:spPr bwMode="auto">
          <a:xfrm>
            <a:off x="353291" y="5312997"/>
            <a:ext cx="8572500" cy="4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9925" indent="-3254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22350" indent="-350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339850" indent="-3159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81163" indent="-3397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1383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955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527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09963" indent="-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65000"/>
            </a:pPr>
            <a:r>
              <a:rPr lang="en-US" altLang="en-US" b="1" dirty="0">
                <a:solidFill>
                  <a:srgbClr val="FFFF00"/>
                </a:solidFill>
              </a:rPr>
              <a:t>MICRO ‘49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 bwMode="auto">
          <a:xfrm>
            <a:off x="2028825" y="190499"/>
            <a:ext cx="525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4400" b="1" dirty="0">
                <a:solidFill>
                  <a:srgbClr val="FF0000"/>
                </a:solidFill>
              </a:rPr>
              <a:t>Questions</a:t>
            </a:r>
            <a:r>
              <a:rPr lang="en-US" altLang="en-US" sz="32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3566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9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84799"/>
            <a:ext cx="7886700" cy="1325563"/>
          </a:xfrm>
        </p:spPr>
        <p:txBody>
          <a:bodyPr/>
          <a:lstStyle/>
          <a:p>
            <a:r>
              <a:rPr lang="en-US" sz="3600" dirty="0"/>
              <a:t>DRAM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095500" y="1447800"/>
          <a:ext cx="4953000" cy="444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Acrobat Document" r:id="rId4" imgW="3743013" imgH="3362026" progId="Acrobat.Document.11">
                  <p:embed/>
                </p:oleObj>
              </mc:Choice>
              <mc:Fallback>
                <p:oleObj name="Acrobat Document" r:id="rId4" imgW="3743013" imgH="3362026" progId="Acrobat.Document.11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5500" y="1447800"/>
                        <a:ext cx="4953000" cy="4448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71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600" y="1295400"/>
            <a:ext cx="8229600" cy="4525963"/>
          </a:xfrm>
        </p:spPr>
        <p:txBody>
          <a:bodyPr/>
          <a:lstStyle/>
          <a:p>
            <a:r>
              <a:rPr lang="en-US" sz="2800" dirty="0"/>
              <a:t>Page offset (12 bits for 4KB page)</a:t>
            </a:r>
          </a:p>
          <a:p>
            <a:r>
              <a:rPr lang="en-US" sz="2800" dirty="0"/>
              <a:t>4 MCs (bits 12 and 13)</a:t>
            </a:r>
          </a:p>
          <a:p>
            <a:r>
              <a:rPr lang="en-US" sz="2800" dirty="0"/>
              <a:t>4 ranks (bits 14 and 15)</a:t>
            </a:r>
          </a:p>
          <a:p>
            <a:r>
              <a:rPr lang="en-US" sz="2800" dirty="0"/>
              <a:t>8 banks (bits 16, 17 and 18)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/>
          <a:lstStyle/>
          <a:p>
            <a:r>
              <a:rPr lang="en-US" sz="3600" dirty="0"/>
              <a:t>Address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52500" y="3810000"/>
            <a:ext cx="7239000" cy="1233922"/>
            <a:chOff x="-9525" y="116613"/>
            <a:chExt cx="6200776" cy="837432"/>
          </a:xfrm>
        </p:grpSpPr>
        <p:sp>
          <p:nvSpPr>
            <p:cNvPr id="6" name="Rectangle 5"/>
            <p:cNvSpPr/>
            <p:nvPr/>
          </p:nvSpPr>
          <p:spPr>
            <a:xfrm>
              <a:off x="4200525" y="382545"/>
              <a:ext cx="1866900" cy="5715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82206" y="116613"/>
              <a:ext cx="257175" cy="229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34076" y="116613"/>
              <a:ext cx="257175" cy="229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24325" y="529795"/>
              <a:ext cx="1828800" cy="229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Page offset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77975" y="116613"/>
              <a:ext cx="381000" cy="229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93192" y="120732"/>
              <a:ext cx="428625" cy="229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39572" y="120732"/>
              <a:ext cx="390525" cy="229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68161" y="120732"/>
              <a:ext cx="447675" cy="229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9525" y="121576"/>
              <a:ext cx="447675" cy="229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62325" y="382545"/>
              <a:ext cx="838200" cy="571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05100" y="382545"/>
              <a:ext cx="657225" cy="5715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19275" y="382545"/>
              <a:ext cx="885825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1925" y="382545"/>
              <a:ext cx="1666875" cy="571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71850" y="424463"/>
              <a:ext cx="866775" cy="3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  Channel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57475" y="424463"/>
              <a:ext cx="752475" cy="3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Rank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47850" y="411121"/>
              <a:ext cx="752475" cy="3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Bank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42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766" y="1317345"/>
            <a:ext cx="3886704" cy="4136526"/>
          </a:xfrm>
        </p:spPr>
        <p:txBody>
          <a:bodyPr/>
          <a:lstStyle/>
          <a:p>
            <a:r>
              <a:rPr lang="en-US" sz="2400" dirty="0"/>
              <a:t>Parallel region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Slab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Scheduling unit in our approach.</a:t>
            </a:r>
          </a:p>
          <a:p>
            <a:r>
              <a:rPr lang="en-US" sz="2400" dirty="0"/>
              <a:t>Bank-map</a:t>
            </a:r>
          </a:p>
          <a:p>
            <a:r>
              <a:rPr lang="en-US" sz="2400" dirty="0"/>
              <a:t>BLP</a:t>
            </a:r>
          </a:p>
          <a:p>
            <a:r>
              <a:rPr lang="en-US" sz="2400" dirty="0"/>
              <a:t>Row-buffer locality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1316"/>
            <a:ext cx="7886700" cy="1325563"/>
          </a:xfrm>
        </p:spPr>
        <p:txBody>
          <a:bodyPr/>
          <a:lstStyle/>
          <a:p>
            <a:r>
              <a:rPr lang="en-US" sz="3600" dirty="0"/>
              <a:t>Formalization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6562" y="5532933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5004" y="5515091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22678" y="5533081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2187" y="5532933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Core-4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001105" y="4246489"/>
            <a:ext cx="25827" cy="15243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93174" y="4221662"/>
            <a:ext cx="12784" cy="15491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72200" y="4248322"/>
            <a:ext cx="16261" cy="15225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 bwMode="auto">
          <a:xfrm>
            <a:off x="2046667" y="4913362"/>
            <a:ext cx="582298" cy="45497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X[…] 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 …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Y[…]  … </a:t>
            </a:r>
          </a:p>
          <a:p>
            <a:pPr defTabSz="457200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parallel-loop: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… A[X[…]] + B[X[…]]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… C[Y[…]] + D[Y[…]]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3505200" y="4913362"/>
            <a:ext cx="582298" cy="45497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300">
                <a:latin typeface="Times New Roman" panose="02020603050405020304" pitchFamily="18" charset="0"/>
                <a:cs typeface="Times New Roman" panose="02020603050405020304" pitchFamily="18" charset="0"/>
              </a:rPr>
              <a:t>X[…] </a:t>
            </a:r>
            <a:r>
              <a:rPr lang="en-US" sz="30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 …</a:t>
            </a:r>
          </a:p>
          <a:p>
            <a:pPr defTabSz="457200"/>
            <a:r>
              <a:rPr lang="en-US" sz="30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Y[…]  … </a:t>
            </a:r>
          </a:p>
          <a:p>
            <a:pPr defTabSz="457200"/>
            <a:endParaRPr lang="en-US" sz="30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defTabSz="457200"/>
            <a:r>
              <a:rPr lang="en-US" sz="30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parallel-loop:</a:t>
            </a:r>
          </a:p>
          <a:p>
            <a:pPr defTabSz="457200"/>
            <a:r>
              <a:rPr lang="en-US" sz="30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… A[X[…]] + B[X[…]]</a:t>
            </a:r>
          </a:p>
          <a:p>
            <a:pPr defTabSz="457200"/>
            <a:r>
              <a:rPr lang="en-US" sz="30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… C[Y[…]] + D[Y[…]]</a:t>
            </a: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078312" y="4913362"/>
            <a:ext cx="582298" cy="45497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X[…] 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 …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Y[…]  … </a:t>
            </a:r>
          </a:p>
          <a:p>
            <a:pPr defTabSz="457200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parallel-loop: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… A[X[…]] + B[X[…]]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… C[Y[…]] + D[Y[…]]</a:t>
            </a:r>
          </a:p>
        </p:txBody>
      </p:sp>
      <p:sp>
        <p:nvSpPr>
          <p:cNvPr id="36" name="Rounded Rectangle 35"/>
          <p:cNvSpPr/>
          <p:nvPr/>
        </p:nvSpPr>
        <p:spPr bwMode="auto">
          <a:xfrm>
            <a:off x="6578744" y="4913362"/>
            <a:ext cx="582298" cy="45497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X[…] 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 …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Y[…]  … </a:t>
            </a:r>
          </a:p>
          <a:p>
            <a:pPr defTabSz="457200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parallel-loop: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… A[X[…]] + B[X[…]]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… C[Y[…]] + D[Y[…]]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2046667" y="4345986"/>
            <a:ext cx="582298" cy="45497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X[…] 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 …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Y[…]  … </a:t>
            </a:r>
          </a:p>
          <a:p>
            <a:pPr defTabSz="457200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parallel-loop: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… A[X[…]] + B[X[…]]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… C[Y[…]] + D[Y[…]]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6563504" y="4339322"/>
            <a:ext cx="582298" cy="45497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X[…] 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 …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Y[…]  … </a:t>
            </a:r>
          </a:p>
          <a:p>
            <a:pPr defTabSz="457200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parallel-loop: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… A[X[…]] + B[X[…]]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… C[Y[…]] + D[Y[…]]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5078312" y="4339321"/>
            <a:ext cx="582298" cy="45497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X[…] 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 …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Y[…]  … </a:t>
            </a:r>
          </a:p>
          <a:p>
            <a:pPr defTabSz="457200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parallel-loop: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… A[X[…]] + B[X[…]]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… C[Y[…]] + D[Y[…]]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3505200" y="4339321"/>
            <a:ext cx="582298" cy="45497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X[…] 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 …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Y[…]  … </a:t>
            </a:r>
          </a:p>
          <a:p>
            <a:pPr defTabSz="457200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parallel-loop: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… A[X[…]] + B[X[…]]</a:t>
            </a:r>
          </a:p>
          <a:p>
            <a:pPr defTabSz="457200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… C[Y[…]] + D[Y[…]]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046667" y="4345986"/>
            <a:ext cx="582298" cy="2256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4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046667" y="4575307"/>
            <a:ext cx="582298" cy="2256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3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046667" y="4913362"/>
            <a:ext cx="582298" cy="2256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2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2046667" y="5142683"/>
            <a:ext cx="582298" cy="2256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05200" y="4334595"/>
            <a:ext cx="3655842" cy="1036064"/>
            <a:chOff x="5061438" y="4223382"/>
            <a:chExt cx="3655842" cy="1036064"/>
          </a:xfrm>
        </p:grpSpPr>
        <p:sp>
          <p:nvSpPr>
            <p:cNvPr id="41" name="Rounded Rectangle 40"/>
            <p:cNvSpPr/>
            <p:nvPr/>
          </p:nvSpPr>
          <p:spPr bwMode="auto">
            <a:xfrm>
              <a:off x="5061438" y="4802149"/>
              <a:ext cx="582298" cy="2256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2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5061438" y="5031470"/>
              <a:ext cx="582298" cy="2256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1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6634550" y="4802149"/>
              <a:ext cx="582298" cy="2256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2</a:t>
              </a: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6634550" y="5031470"/>
              <a:ext cx="582298" cy="2256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1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8134982" y="4804469"/>
              <a:ext cx="582298" cy="2256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2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8134982" y="5033790"/>
              <a:ext cx="582298" cy="2256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1</a:t>
              </a: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5061438" y="4225903"/>
              <a:ext cx="582298" cy="2256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4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5061438" y="4455224"/>
              <a:ext cx="582298" cy="2256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3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6636486" y="4223382"/>
              <a:ext cx="582298" cy="2256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4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6636486" y="4452703"/>
              <a:ext cx="582298" cy="2256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3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8119742" y="4223382"/>
              <a:ext cx="582298" cy="2256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4</a:t>
              </a: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8119742" y="4452703"/>
              <a:ext cx="582298" cy="2256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38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 animBg="1"/>
      <p:bldP spid="32" grpId="0" animBg="1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4830765"/>
          </a:xfrm>
        </p:spPr>
        <p:txBody>
          <a:bodyPr/>
          <a:lstStyle/>
          <a:p>
            <a:r>
              <a:rPr lang="en-US" sz="2800" dirty="0"/>
              <a:t>Repetitive BLP pattern</a:t>
            </a:r>
          </a:p>
          <a:p>
            <a:r>
              <a:rPr lang="en-US" sz="2800" dirty="0"/>
              <a:t>Inspector-Executor paradigm.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81783"/>
            <a:ext cx="7886700" cy="1325563"/>
          </a:xfrm>
        </p:spPr>
        <p:txBody>
          <a:bodyPr/>
          <a:lstStyle/>
          <a:p>
            <a:r>
              <a:rPr lang="en-US" sz="3600" dirty="0"/>
              <a:t>BLP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04418"/>
              </p:ext>
            </p:extLst>
          </p:nvPr>
        </p:nvGraphicFramePr>
        <p:xfrm>
          <a:off x="838200" y="2657207"/>
          <a:ext cx="3429000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182737"/>
              </p:ext>
            </p:extLst>
          </p:nvPr>
        </p:nvGraphicFramePr>
        <p:xfrm>
          <a:off x="4762500" y="2662287"/>
          <a:ext cx="3429000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47603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265938"/>
              </p:ext>
            </p:extLst>
          </p:nvPr>
        </p:nvGraphicFramePr>
        <p:xfrm>
          <a:off x="914400" y="1905000"/>
          <a:ext cx="3429000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513806"/>
              </p:ext>
            </p:extLst>
          </p:nvPr>
        </p:nvGraphicFramePr>
        <p:xfrm>
          <a:off x="4800600" y="1905000"/>
          <a:ext cx="3429000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72200" y="1527592"/>
            <a:ext cx="6096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2200" y="1756192"/>
            <a:ext cx="609600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34200" y="137370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160230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sz="3600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46190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1325563"/>
          </a:xfrm>
        </p:spPr>
        <p:txBody>
          <a:bodyPr/>
          <a:lstStyle/>
          <a:p>
            <a:r>
              <a:rPr lang="en-US" sz="3600" dirty="0"/>
              <a:t>Hardware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042039"/>
              </p:ext>
            </p:extLst>
          </p:nvPr>
        </p:nvGraphicFramePr>
        <p:xfrm>
          <a:off x="1152144" y="2041523"/>
          <a:ext cx="6839712" cy="2203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64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1027906"/>
            <a:ext cx="8229600" cy="4525963"/>
          </a:xfrm>
        </p:spPr>
        <p:txBody>
          <a:bodyPr/>
          <a:lstStyle/>
          <a:p>
            <a:r>
              <a:rPr lang="en-US" sz="2800" dirty="0"/>
              <a:t>End-to-end data access performance is crucial to multithreaded applications running on multicores/</a:t>
            </a:r>
            <a:r>
              <a:rPr lang="en-US" sz="2800" dirty="0" err="1"/>
              <a:t>manycores</a:t>
            </a:r>
            <a:r>
              <a:rPr lang="en-US" sz="2800" dirty="0"/>
              <a:t>.</a:t>
            </a:r>
          </a:p>
          <a:p>
            <a:r>
              <a:rPr lang="en-US" sz="2800" dirty="0"/>
              <a:t>Maximizing LLC hit rate is not enough.</a:t>
            </a:r>
          </a:p>
          <a:p>
            <a:pPr lvl="1"/>
            <a:r>
              <a:rPr lang="en-US" sz="2400" dirty="0"/>
              <a:t>Off-chip accesses are expensive.</a:t>
            </a:r>
          </a:p>
          <a:p>
            <a:pPr lvl="1"/>
            <a:r>
              <a:rPr lang="en-US" sz="2400" dirty="0"/>
              <a:t>Off-chip accesses latencies are not uniform</a:t>
            </a:r>
          </a:p>
          <a:p>
            <a:pPr lvl="2"/>
            <a:r>
              <a:rPr lang="en-US" sz="2000" dirty="0"/>
              <a:t>Bank-level parallelism</a:t>
            </a:r>
          </a:p>
          <a:p>
            <a:pPr lvl="2"/>
            <a:r>
              <a:rPr lang="en-US" sz="2000" dirty="0"/>
              <a:t>Row-buffer locality</a:t>
            </a:r>
          </a:p>
          <a:p>
            <a:pPr lvl="2"/>
            <a:r>
              <a:rPr lang="en-US" sz="2000" dirty="0"/>
              <a:t>Memory scheduling</a:t>
            </a:r>
          </a:p>
          <a:p>
            <a:r>
              <a:rPr lang="en-US" sz="2800" dirty="0"/>
              <a:t>Software works targeting off-chip accesses are still in their infancy.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65125"/>
            <a:ext cx="8686800" cy="662781"/>
          </a:xfrm>
        </p:spPr>
        <p:txBody>
          <a:bodyPr/>
          <a:lstStyle/>
          <a:p>
            <a:r>
              <a:rPr lang="en-US" sz="3600" dirty="0"/>
              <a:t>Executive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209800"/>
            <a:ext cx="9144000" cy="1752600"/>
          </a:xfrm>
          <a:prstGeom prst="rect">
            <a:avLst/>
          </a:prstGeom>
          <a:solidFill>
            <a:srgbClr val="101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/>
                <a:cs typeface="Arial"/>
              </a:rPr>
              <a:t>Our proposal: 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Software approach to improve </a:t>
            </a:r>
            <a:r>
              <a:rPr lang="en-US" b="1" dirty="0">
                <a:solidFill>
                  <a:srgbClr val="FFFF00"/>
                </a:solidFill>
                <a:latin typeface="Arial"/>
                <a:cs typeface="Arial"/>
              </a:rPr>
              <a:t>BOTH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bank-level parallelism and bank-reuse for irregular applications running on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manycore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platforms.</a:t>
            </a:r>
          </a:p>
        </p:txBody>
      </p:sp>
    </p:spTree>
    <p:extLst>
      <p:ext uri="{BB962C8B-B14F-4D97-AF65-F5344CB8AC3E}">
        <p14:creationId xmlns:p14="http://schemas.microsoft.com/office/powerpoint/2010/main" val="126090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Executive Summary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Challenges and Motivation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Proposal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Simulation Setup and 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343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0066" y="2923927"/>
            <a:ext cx="4326279" cy="2773363"/>
          </a:xfrm>
        </p:spPr>
        <p:txBody>
          <a:bodyPr/>
          <a:lstStyle/>
          <a:p>
            <a:r>
              <a:rPr lang="en-US" sz="2800" dirty="0"/>
              <a:t>The importance of BLP</a:t>
            </a:r>
          </a:p>
          <a:p>
            <a:pPr lvl="1"/>
            <a:r>
              <a:rPr lang="en-US" sz="2400" dirty="0"/>
              <a:t>Maximizing memory parallelism at a finer granularity.</a:t>
            </a:r>
          </a:p>
          <a:p>
            <a:pPr lvl="1"/>
            <a:r>
              <a:rPr lang="en-US" sz="2400" dirty="0"/>
              <a:t>Improving memory bank utilization.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4242"/>
          </a:xfrm>
        </p:spPr>
        <p:txBody>
          <a:bodyPr/>
          <a:lstStyle/>
          <a:p>
            <a:r>
              <a:rPr lang="en-US" sz="3600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90781" y="4550596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81228" y="4550596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21122" y="3281200"/>
            <a:ext cx="88998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11569" y="3281200"/>
            <a:ext cx="88998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13057" y="391589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BLP=1</a:t>
            </a:r>
          </a:p>
        </p:txBody>
      </p:sp>
      <p:cxnSp>
        <p:nvCxnSpPr>
          <p:cNvPr id="28" name="Straight Arrow Connector 27"/>
          <p:cNvCxnSpPr>
            <a:stCxn id="24" idx="2"/>
            <a:endCxn id="14" idx="0"/>
          </p:cNvCxnSpPr>
          <p:nvPr/>
        </p:nvCxnSpPr>
        <p:spPr>
          <a:xfrm>
            <a:off x="6066116" y="3650532"/>
            <a:ext cx="0" cy="900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4" idx="0"/>
          </p:cNvCxnSpPr>
          <p:nvPr/>
        </p:nvCxnSpPr>
        <p:spPr>
          <a:xfrm flipH="1">
            <a:off x="6066116" y="3650532"/>
            <a:ext cx="1490447" cy="900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1"/>
          <p:cNvSpPr txBox="1">
            <a:spLocks/>
          </p:cNvSpPr>
          <p:nvPr/>
        </p:nvSpPr>
        <p:spPr>
          <a:xfrm>
            <a:off x="609600" y="1219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kern="0" dirty="0"/>
              <a:t>Bank-Level Parallelism (BLP)</a:t>
            </a:r>
          </a:p>
          <a:p>
            <a:pPr lvl="1"/>
            <a:r>
              <a:rPr lang="en-US" sz="2400" kern="0" dirty="0"/>
              <a:t>The average number of requests being served in </a:t>
            </a:r>
            <a:r>
              <a:rPr lang="en-US" sz="2400" kern="0" dirty="0">
                <a:solidFill>
                  <a:srgbClr val="FF0000"/>
                </a:solidFill>
              </a:rPr>
              <a:t>parallel</a:t>
            </a:r>
            <a:r>
              <a:rPr lang="en-US" sz="2400" kern="0" dirty="0"/>
              <a:t> by all the banks in the DRAM when at least one request is being served by any bank.</a:t>
            </a:r>
          </a:p>
        </p:txBody>
      </p:sp>
      <p:cxnSp>
        <p:nvCxnSpPr>
          <p:cNvPr id="37" name="Straight Arrow Connector 36"/>
          <p:cNvCxnSpPr>
            <a:stCxn id="25" idx="2"/>
            <a:endCxn id="15" idx="0"/>
          </p:cNvCxnSpPr>
          <p:nvPr/>
        </p:nvCxnSpPr>
        <p:spPr>
          <a:xfrm>
            <a:off x="7556563" y="3650532"/>
            <a:ext cx="0" cy="900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88101" y="400001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BLP=2</a:t>
            </a:r>
          </a:p>
        </p:txBody>
      </p:sp>
      <p:sp>
        <p:nvSpPr>
          <p:cNvPr id="44" name="Cloud 43"/>
          <p:cNvSpPr/>
          <p:nvPr/>
        </p:nvSpPr>
        <p:spPr bwMode="auto">
          <a:xfrm>
            <a:off x="6946962" y="4927633"/>
            <a:ext cx="1219200" cy="59157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219727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4" grpId="0" animBg="1"/>
      <p:bldP spid="25" grpId="0" animBg="1"/>
      <p:bldP spid="26" grpId="0"/>
      <p:bldP spid="26" grpId="1"/>
      <p:bldP spid="40" grpId="0"/>
      <p:bldP spid="44" grpId="0" animBg="1"/>
      <p:bldP spid="4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9934" y="2411932"/>
            <a:ext cx="4326279" cy="2773363"/>
          </a:xfrm>
        </p:spPr>
        <p:txBody>
          <a:bodyPr/>
          <a:lstStyle/>
          <a:p>
            <a:r>
              <a:rPr lang="en-US" sz="2800" dirty="0"/>
              <a:t>Is it really important?</a:t>
            </a:r>
          </a:p>
          <a:p>
            <a:pPr lvl="1"/>
            <a:r>
              <a:rPr lang="en-US" sz="2400" dirty="0"/>
              <a:t>Expose opportunities to improve row-buffer locality.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4242"/>
          </a:xfrm>
        </p:spPr>
        <p:txBody>
          <a:bodyPr/>
          <a:lstStyle/>
          <a:p>
            <a:r>
              <a:rPr lang="en-US" sz="3600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01595" y="4550596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81228" y="4550596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34889" y="3171363"/>
            <a:ext cx="88998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19801" y="3540695"/>
            <a:ext cx="329042" cy="1009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180870" y="3540695"/>
            <a:ext cx="371394" cy="1009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1"/>
          <p:cNvSpPr txBox="1">
            <a:spLocks/>
          </p:cNvSpPr>
          <p:nvPr/>
        </p:nvSpPr>
        <p:spPr>
          <a:xfrm>
            <a:off x="609600" y="1219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kern="0" dirty="0"/>
              <a:t>Bank-reuse (BR)</a:t>
            </a:r>
          </a:p>
          <a:p>
            <a:pPr lvl="1"/>
            <a:r>
              <a:rPr lang="en-US" sz="2400" kern="0" dirty="0"/>
              <a:t>Subsequent accesses to the same memory bank.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84949" y="3540695"/>
            <a:ext cx="425298" cy="1009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24877" y="3540695"/>
            <a:ext cx="463107" cy="1009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52264" y="3540695"/>
            <a:ext cx="790134" cy="1009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410907" y="3540695"/>
            <a:ext cx="674042" cy="1009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33755" y="3482181"/>
            <a:ext cx="31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6569" y="3614802"/>
            <a:ext cx="31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39258" y="3614802"/>
            <a:ext cx="31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71543" y="3487113"/>
            <a:ext cx="31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42860" y="3798614"/>
            <a:ext cx="31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1007" y="3793812"/>
            <a:ext cx="31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187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6" grpId="1"/>
      <p:bldP spid="17" grpId="0"/>
      <p:bldP spid="17" grpId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2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Executive Summary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Challenges and Motivation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Proposal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Simulation Setup and Evaluation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457200"/>
          </a:xfrm>
        </p:spPr>
        <p:txBody>
          <a:bodyPr/>
          <a:lstStyle/>
          <a:p>
            <a:pPr>
              <a:defRPr/>
            </a:pPr>
            <a:fld id="{B83FF1DB-BA33-4313-B22D-3168D745EE43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043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9793" y="231917"/>
            <a:ext cx="7886700" cy="1325563"/>
          </a:xfrm>
        </p:spPr>
        <p:txBody>
          <a:bodyPr/>
          <a:lstStyle/>
          <a:p>
            <a:r>
              <a:rPr lang="en-US" sz="3600" dirty="0"/>
              <a:t>Memory Access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6A0C-93F5-43EC-9B92-D4A5768BAE3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140" name="Oval 139"/>
          <p:cNvSpPr/>
          <p:nvPr/>
        </p:nvSpPr>
        <p:spPr>
          <a:xfrm>
            <a:off x="1491348" y="1360990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1" name="Oval 140"/>
          <p:cNvSpPr/>
          <p:nvPr/>
        </p:nvSpPr>
        <p:spPr>
          <a:xfrm>
            <a:off x="1826344" y="1360990"/>
            <a:ext cx="284880" cy="2834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2" name="Oval 141"/>
          <p:cNvSpPr/>
          <p:nvPr/>
        </p:nvSpPr>
        <p:spPr>
          <a:xfrm>
            <a:off x="2146143" y="1360990"/>
            <a:ext cx="284880" cy="2834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3" name="Oval 142"/>
          <p:cNvSpPr/>
          <p:nvPr/>
        </p:nvSpPr>
        <p:spPr>
          <a:xfrm>
            <a:off x="2490839" y="1360990"/>
            <a:ext cx="284880" cy="2834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6" name="Oval 135"/>
          <p:cNvSpPr/>
          <p:nvPr/>
        </p:nvSpPr>
        <p:spPr>
          <a:xfrm>
            <a:off x="3013227" y="1360990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7" name="Oval 136"/>
          <p:cNvSpPr/>
          <p:nvPr/>
        </p:nvSpPr>
        <p:spPr>
          <a:xfrm>
            <a:off x="3348223" y="1360990"/>
            <a:ext cx="284880" cy="2834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8" name="Oval 137"/>
          <p:cNvSpPr/>
          <p:nvPr/>
        </p:nvSpPr>
        <p:spPr>
          <a:xfrm>
            <a:off x="3668022" y="1360990"/>
            <a:ext cx="284880" cy="2834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39" name="Oval 138"/>
          <p:cNvSpPr/>
          <p:nvPr/>
        </p:nvSpPr>
        <p:spPr>
          <a:xfrm>
            <a:off x="4012718" y="1360990"/>
            <a:ext cx="284880" cy="2834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2" name="Oval 131"/>
          <p:cNvSpPr/>
          <p:nvPr/>
        </p:nvSpPr>
        <p:spPr>
          <a:xfrm>
            <a:off x="4550703" y="1360990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33" name="Oval 132"/>
          <p:cNvSpPr/>
          <p:nvPr/>
        </p:nvSpPr>
        <p:spPr>
          <a:xfrm>
            <a:off x="4885699" y="1360990"/>
            <a:ext cx="284880" cy="2834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34" name="Oval 133"/>
          <p:cNvSpPr/>
          <p:nvPr/>
        </p:nvSpPr>
        <p:spPr>
          <a:xfrm>
            <a:off x="5205498" y="1360990"/>
            <a:ext cx="284880" cy="2834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35" name="Oval 134"/>
          <p:cNvSpPr/>
          <p:nvPr/>
        </p:nvSpPr>
        <p:spPr>
          <a:xfrm>
            <a:off x="5550194" y="1360990"/>
            <a:ext cx="284880" cy="2834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28" name="Oval 127"/>
          <p:cNvSpPr/>
          <p:nvPr/>
        </p:nvSpPr>
        <p:spPr>
          <a:xfrm>
            <a:off x="6160470" y="1360990"/>
            <a:ext cx="284880" cy="2834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129" name="Oval 128"/>
          <p:cNvSpPr/>
          <p:nvPr/>
        </p:nvSpPr>
        <p:spPr>
          <a:xfrm>
            <a:off x="6495466" y="1360990"/>
            <a:ext cx="284880" cy="2834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30" name="Oval 129"/>
          <p:cNvSpPr/>
          <p:nvPr/>
        </p:nvSpPr>
        <p:spPr>
          <a:xfrm>
            <a:off x="6815265" y="1360990"/>
            <a:ext cx="284880" cy="2834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31" name="Oval 130"/>
          <p:cNvSpPr/>
          <p:nvPr/>
        </p:nvSpPr>
        <p:spPr>
          <a:xfrm>
            <a:off x="7159961" y="1360990"/>
            <a:ext cx="284880" cy="2834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cxnSp>
        <p:nvCxnSpPr>
          <p:cNvPr id="14" name="Straight Arrow Connector 13"/>
          <p:cNvCxnSpPr>
            <a:stCxn id="140" idx="4"/>
          </p:cNvCxnSpPr>
          <p:nvPr/>
        </p:nvCxnSpPr>
        <p:spPr>
          <a:xfrm>
            <a:off x="1633788" y="1644454"/>
            <a:ext cx="192557" cy="7767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6" idx="4"/>
          </p:cNvCxnSpPr>
          <p:nvPr/>
        </p:nvCxnSpPr>
        <p:spPr>
          <a:xfrm flipH="1">
            <a:off x="1960425" y="1644454"/>
            <a:ext cx="1195242" cy="7767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2" idx="4"/>
          </p:cNvCxnSpPr>
          <p:nvPr/>
        </p:nvCxnSpPr>
        <p:spPr>
          <a:xfrm flipH="1">
            <a:off x="2115505" y="1644454"/>
            <a:ext cx="2577638" cy="7767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8" idx="4"/>
          </p:cNvCxnSpPr>
          <p:nvPr/>
        </p:nvCxnSpPr>
        <p:spPr>
          <a:xfrm flipH="1">
            <a:off x="2394966" y="1644454"/>
            <a:ext cx="3907944" cy="7767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1" idx="4"/>
          </p:cNvCxnSpPr>
          <p:nvPr/>
        </p:nvCxnSpPr>
        <p:spPr>
          <a:xfrm>
            <a:off x="1968784" y="1644454"/>
            <a:ext cx="1379440" cy="77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7" idx="4"/>
          </p:cNvCxnSpPr>
          <p:nvPr/>
        </p:nvCxnSpPr>
        <p:spPr>
          <a:xfrm>
            <a:off x="3490663" y="1644454"/>
            <a:ext cx="7237" cy="7802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3" idx="4"/>
          </p:cNvCxnSpPr>
          <p:nvPr/>
        </p:nvCxnSpPr>
        <p:spPr>
          <a:xfrm flipH="1">
            <a:off x="3637384" y="1644454"/>
            <a:ext cx="1390755" cy="77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9" idx="4"/>
          </p:cNvCxnSpPr>
          <p:nvPr/>
        </p:nvCxnSpPr>
        <p:spPr>
          <a:xfrm flipH="1">
            <a:off x="3916845" y="1644454"/>
            <a:ext cx="2721061" cy="77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2" idx="4"/>
          </p:cNvCxnSpPr>
          <p:nvPr/>
        </p:nvCxnSpPr>
        <p:spPr>
          <a:xfrm>
            <a:off x="2288583" y="1644454"/>
            <a:ext cx="2597116" cy="7767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8" idx="4"/>
          </p:cNvCxnSpPr>
          <p:nvPr/>
        </p:nvCxnSpPr>
        <p:spPr>
          <a:xfrm>
            <a:off x="3810462" y="1644454"/>
            <a:ext cx="1199649" cy="7767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4" idx="4"/>
          </p:cNvCxnSpPr>
          <p:nvPr/>
        </p:nvCxnSpPr>
        <p:spPr>
          <a:xfrm flipH="1">
            <a:off x="5127448" y="1644454"/>
            <a:ext cx="220490" cy="7767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0" idx="4"/>
          </p:cNvCxnSpPr>
          <p:nvPr/>
        </p:nvCxnSpPr>
        <p:spPr>
          <a:xfrm flipH="1">
            <a:off x="5329910" y="1644454"/>
            <a:ext cx="1627795" cy="7767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3" idx="4"/>
          </p:cNvCxnSpPr>
          <p:nvPr/>
        </p:nvCxnSpPr>
        <p:spPr>
          <a:xfrm>
            <a:off x="2633279" y="1644454"/>
            <a:ext cx="3862188" cy="7767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9" idx="4"/>
          </p:cNvCxnSpPr>
          <p:nvPr/>
        </p:nvCxnSpPr>
        <p:spPr>
          <a:xfrm>
            <a:off x="4155158" y="1644454"/>
            <a:ext cx="2464720" cy="7767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5" idx="4"/>
          </p:cNvCxnSpPr>
          <p:nvPr/>
        </p:nvCxnSpPr>
        <p:spPr>
          <a:xfrm>
            <a:off x="5692634" y="1644454"/>
            <a:ext cx="1122632" cy="7767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1" idx="4"/>
          </p:cNvCxnSpPr>
          <p:nvPr/>
        </p:nvCxnSpPr>
        <p:spPr>
          <a:xfrm flipH="1">
            <a:off x="6939677" y="1644454"/>
            <a:ext cx="362724" cy="780283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43655" y="968062"/>
            <a:ext cx="8179" cy="19423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23334" y="968062"/>
            <a:ext cx="8179" cy="19423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93522" y="968062"/>
            <a:ext cx="8179" cy="19423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27774" y="856042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226216" y="83820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753890" y="856190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63399" y="856042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Core-4</a:t>
            </a:r>
          </a:p>
        </p:txBody>
      </p:sp>
      <p:sp>
        <p:nvSpPr>
          <p:cNvPr id="144" name="Oval 143"/>
          <p:cNvSpPr/>
          <p:nvPr/>
        </p:nvSpPr>
        <p:spPr>
          <a:xfrm>
            <a:off x="5968061" y="5599092"/>
            <a:ext cx="284880" cy="2594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293426" y="556044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of </a:t>
            </a:r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loop iterations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728032" y="2456738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Bank-1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218479" y="2456738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Bank-2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802979" y="2435604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Bank-3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293426" y="2435604"/>
            <a:ext cx="750669" cy="32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/>
            <a:r>
              <a:rPr lang="en-US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Bank-4</a:t>
            </a:r>
          </a:p>
        </p:txBody>
      </p:sp>
      <p:sp>
        <p:nvSpPr>
          <p:cNvPr id="150" name="Cloud 149"/>
          <p:cNvSpPr/>
          <p:nvPr/>
        </p:nvSpPr>
        <p:spPr bwMode="auto">
          <a:xfrm>
            <a:off x="3025532" y="2292684"/>
            <a:ext cx="1219200" cy="59157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Idle</a:t>
            </a:r>
          </a:p>
        </p:txBody>
      </p:sp>
      <p:sp>
        <p:nvSpPr>
          <p:cNvPr id="151" name="Cloud 150"/>
          <p:cNvSpPr/>
          <p:nvPr/>
        </p:nvSpPr>
        <p:spPr bwMode="auto">
          <a:xfrm>
            <a:off x="4589944" y="2285034"/>
            <a:ext cx="1219200" cy="59157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Idle</a:t>
            </a:r>
          </a:p>
        </p:txBody>
      </p:sp>
      <p:sp>
        <p:nvSpPr>
          <p:cNvPr id="152" name="Cloud 151"/>
          <p:cNvSpPr/>
          <p:nvPr/>
        </p:nvSpPr>
        <p:spPr bwMode="auto">
          <a:xfrm>
            <a:off x="6061872" y="2307240"/>
            <a:ext cx="1219200" cy="59157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Idle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24493" y="1746449"/>
            <a:ext cx="143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197925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  <p:bldP spid="143" grpId="0" animBg="1"/>
      <p:bldP spid="136" grpId="0" animBg="1"/>
      <p:bldP spid="137" grpId="0" animBg="1"/>
      <p:bldP spid="138" grpId="0" animBg="1"/>
      <p:bldP spid="139" grpId="0" animBg="1"/>
      <p:bldP spid="132" grpId="0" animBg="1"/>
      <p:bldP spid="133" grpId="0" animBg="1"/>
      <p:bldP spid="134" grpId="0" animBg="1"/>
      <p:bldP spid="135" grpId="0" animBg="1"/>
      <p:bldP spid="128" grpId="0" animBg="1"/>
      <p:bldP spid="129" grpId="0" animBg="1"/>
      <p:bldP spid="130" grpId="0" animBg="1"/>
      <p:bldP spid="131" grpId="0" animBg="1"/>
      <p:bldP spid="100" grpId="0"/>
      <p:bldP spid="101" grpId="0"/>
      <p:bldP spid="104" grpId="0"/>
      <p:bldP spid="106" grpId="0"/>
      <p:bldP spid="146" grpId="0" animBg="1"/>
      <p:bldP spid="147" grpId="0" animBg="1"/>
      <p:bldP spid="148" grpId="0" animBg="1"/>
      <p:bldP spid="149" grpId="0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71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14772</TotalTime>
  <Words>2542</Words>
  <Application>Microsoft Office PowerPoint</Application>
  <PresentationFormat>On-screen Show (4:3)</PresentationFormat>
  <Paragraphs>815</Paragraphs>
  <Slides>37</Slides>
  <Notes>24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MS PGothic</vt:lpstr>
      <vt:lpstr>MS PGothic</vt:lpstr>
      <vt:lpstr>Arial</vt:lpstr>
      <vt:lpstr>Calibri</vt:lpstr>
      <vt:lpstr>Times New Roman</vt:lpstr>
      <vt:lpstr>Wingdings</vt:lpstr>
      <vt:lpstr>Blank Presentation</vt:lpstr>
      <vt:lpstr>Acrobat Document</vt:lpstr>
      <vt:lpstr>PowerPoint Presentation</vt:lpstr>
      <vt:lpstr>Irregularity of Applications</vt:lpstr>
      <vt:lpstr>Era of Multicore/Manycore Systems</vt:lpstr>
      <vt:lpstr>Executive Summary</vt:lpstr>
      <vt:lpstr>Outline</vt:lpstr>
      <vt:lpstr>Background</vt:lpstr>
      <vt:lpstr>Background</vt:lpstr>
      <vt:lpstr>Outline</vt:lpstr>
      <vt:lpstr>Memory Access Pattern</vt:lpstr>
      <vt:lpstr>BLP</vt:lpstr>
      <vt:lpstr>Bank reuse</vt:lpstr>
      <vt:lpstr>Opportunities</vt:lpstr>
      <vt:lpstr>Our goal</vt:lpstr>
      <vt:lpstr>Outline</vt:lpstr>
      <vt:lpstr>Formalization </vt:lpstr>
      <vt:lpstr>Formalization </vt:lpstr>
      <vt:lpstr>Formalization </vt:lpstr>
      <vt:lpstr>Formalization </vt:lpstr>
      <vt:lpstr>Built-in Inspector </vt:lpstr>
      <vt:lpstr>Algorithm</vt:lpstr>
      <vt:lpstr>PowerPoint Presentation</vt:lpstr>
      <vt:lpstr>PowerPoint Presentation</vt:lpstr>
      <vt:lpstr>PowerPoint Presentation</vt:lpstr>
      <vt:lpstr>PowerPoint Presentation</vt:lpstr>
      <vt:lpstr>Outline</vt:lpstr>
      <vt:lpstr>Evaluation Methodology </vt:lpstr>
      <vt:lpstr>Evaluation</vt:lpstr>
      <vt:lpstr>Comparison to Different Schemes</vt:lpstr>
      <vt:lpstr>Conclusions</vt:lpstr>
      <vt:lpstr>PowerPoint Presentation</vt:lpstr>
      <vt:lpstr>Backup Slides</vt:lpstr>
      <vt:lpstr>DRAM Basics</vt:lpstr>
      <vt:lpstr>Address Mapping</vt:lpstr>
      <vt:lpstr>Formalization </vt:lpstr>
      <vt:lpstr>BLP over Time</vt:lpstr>
      <vt:lpstr>Simulation results</vt:lpstr>
      <vt:lpstr>Hardware results</vt:lpstr>
    </vt:vector>
  </TitlesOfParts>
  <Company>Penn State Harrisburg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 Department</dc:creator>
  <cp:lastModifiedBy>Xulong Tang</cp:lastModifiedBy>
  <cp:revision>807</cp:revision>
  <dcterms:created xsi:type="dcterms:W3CDTF">2008-11-20T14:40:58Z</dcterms:created>
  <dcterms:modified xsi:type="dcterms:W3CDTF">2017-02-10T17:08:30Z</dcterms:modified>
</cp:coreProperties>
</file>