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SVR\Downloads\Result_graph%201%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Auburn\2016Spring\INSY7970_DataVisualization\projects\DataVisualizationProject\Result_graph%20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[Result_graph 1 (1).xlsx]Nasdaq_1!PivotTable1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Stock Return (Nasdaq) over</a:t>
            </a:r>
            <a:r>
              <a:rPr lang="en-US" baseline="0"/>
              <a:t> years</a:t>
            </a:r>
            <a:endParaRPr lang="en-US"/>
          </a:p>
        </c:rich>
      </c:tx>
      <c:layout>
        <c:manualLayout>
          <c:xMode val="edge"/>
          <c:yMode val="edge"/>
          <c:x val="0.17318853067894815"/>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Nasdaq_1!$F$3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Nasdaq_1!$E$4:$E$14</c:f>
              <c:strCache>
                <c:ptCount val="10"/>
                <c:pt idx="0">
                  <c:v>2006</c:v>
                </c:pt>
                <c:pt idx="1">
                  <c:v>2007</c:v>
                </c:pt>
                <c:pt idx="2">
                  <c:v>2008</c:v>
                </c:pt>
                <c:pt idx="3">
                  <c:v>2009</c:v>
                </c:pt>
                <c:pt idx="4">
                  <c:v>2010</c:v>
                </c:pt>
                <c:pt idx="5">
                  <c:v>2011</c:v>
                </c:pt>
                <c:pt idx="6">
                  <c:v>2012</c:v>
                </c:pt>
                <c:pt idx="7">
                  <c:v>2013</c:v>
                </c:pt>
                <c:pt idx="8">
                  <c:v>2014</c:v>
                </c:pt>
                <c:pt idx="9">
                  <c:v>2015</c:v>
                </c:pt>
              </c:strCache>
            </c:strRef>
          </c:cat>
          <c:val>
            <c:numRef>
              <c:f>Nasdaq_1!$F$4:$F$14</c:f>
              <c:numCache>
                <c:formatCode>0.00%</c:formatCode>
                <c:ptCount val="10"/>
                <c:pt idx="0">
                  <c:v>4.2629482071713176E-4</c:v>
                </c:pt>
                <c:pt idx="1">
                  <c:v>4.4223107569721137E-4</c:v>
                </c:pt>
                <c:pt idx="2">
                  <c:v>-1.7114624505928857E-3</c:v>
                </c:pt>
                <c:pt idx="3">
                  <c:v>1.615079365079366E-3</c:v>
                </c:pt>
                <c:pt idx="4">
                  <c:v>6.9444444444444447E-4</c:v>
                </c:pt>
                <c:pt idx="5">
                  <c:v>4.7619047619048E-5</c:v>
                </c:pt>
                <c:pt idx="6">
                  <c:v>6.1199999999999991E-4</c:v>
                </c:pt>
                <c:pt idx="7">
                  <c:v>1.3174603174603183E-3</c:v>
                </c:pt>
                <c:pt idx="8">
                  <c:v>5.2380952380952448E-4</c:v>
                </c:pt>
                <c:pt idx="9">
                  <c:v>2.9761904761904754E-4</c:v>
                </c:pt>
              </c:numCache>
            </c:numRef>
          </c:val>
          <c:smooth val="0"/>
          <c:extLst xmlns:c16r2="http://schemas.microsoft.com/office/drawing/2015/06/chart">
            <c:ext xmlns:c16="http://schemas.microsoft.com/office/drawing/2014/chart" uri="{C3380CC4-5D6E-409C-BE32-E72D297353CC}">
              <c16:uniqueId val="{00000000-1C80-46FB-90D3-61180DC28E91}"/>
            </c:ext>
          </c:extLst>
        </c:ser>
        <c:dLbls>
          <c:dLblPos val="t"/>
          <c:showLegendKey val="0"/>
          <c:showVal val="1"/>
          <c:showCatName val="0"/>
          <c:showSerName val="0"/>
          <c:showPercent val="0"/>
          <c:showBubbleSize val="0"/>
        </c:dLbls>
        <c:marker val="1"/>
        <c:smooth val="0"/>
        <c:axId val="1111646160"/>
        <c:axId val="1111642352"/>
      </c:lineChart>
      <c:catAx>
        <c:axId val="11116461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642352"/>
        <c:crosses val="autoZero"/>
        <c:auto val="1"/>
        <c:lblAlgn val="ctr"/>
        <c:lblOffset val="100"/>
        <c:noMultiLvlLbl val="0"/>
      </c:catAx>
      <c:valAx>
        <c:axId val="11116423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Stock Return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646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[Result_graph 3.xlsx]Result_by industry!PivotTable14</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8.4260617346742894E-2"/>
          <c:y val="2.5100125128040635E-2"/>
          <c:w val="0.74419669737440897"/>
          <c:h val="0.94979974974391879"/>
        </c:manualLayout>
      </c:layout>
      <c:lineChart>
        <c:grouping val="standard"/>
        <c:varyColors val="0"/>
        <c:ser>
          <c:idx val="0"/>
          <c:order val="0"/>
          <c:tx>
            <c:strRef>
              <c:f>'Result_by industry'!$K$3</c:f>
              <c:strCache>
                <c:ptCount val="1"/>
                <c:pt idx="0">
                  <c:v>Average of Tech</c:v>
                </c:pt>
              </c:strCache>
            </c:strRef>
          </c:tx>
          <c:spPr>
            <a:ln w="28575" cap="rnd">
              <a:solidFill>
                <a:schemeClr val="accent1"/>
              </a:solidFill>
              <a:round/>
            </a:ln>
            <a:effectLst/>
          </c:spPr>
          <c:marker>
            <c:symbol val="none"/>
          </c:marker>
          <c:cat>
            <c:strRef>
              <c:f>'Result_by industry'!$J$4:$J$12</c:f>
              <c:strCache>
                <c:ptCount val="8"/>
                <c:pt idx="0">
                  <c:v>0</c:v>
                </c:pt>
                <c:pt idx="1">
                  <c:v>1</c:v>
                </c:pt>
                <c:pt idx="2">
                  <c:v>2</c:v>
                </c:pt>
                <c:pt idx="3">
                  <c:v>3</c:v>
                </c:pt>
                <c:pt idx="4">
                  <c:v>4</c:v>
                </c:pt>
                <c:pt idx="5">
                  <c:v>5</c:v>
                </c:pt>
                <c:pt idx="6">
                  <c:v>6</c:v>
                </c:pt>
                <c:pt idx="7">
                  <c:v>7</c:v>
                </c:pt>
              </c:strCache>
            </c:strRef>
          </c:cat>
          <c:val>
            <c:numRef>
              <c:f>'Result_by industry'!$K$4:$K$12</c:f>
              <c:numCache>
                <c:formatCode>0.00%</c:formatCode>
                <c:ptCount val="8"/>
                <c:pt idx="0">
                  <c:v>2.6581669336562977E-3</c:v>
                </c:pt>
                <c:pt idx="1">
                  <c:v>8.8009420434123934E-5</c:v>
                </c:pt>
                <c:pt idx="2">
                  <c:v>2.5010583075316519E-4</c:v>
                </c:pt>
                <c:pt idx="3">
                  <c:v>1.054292966912649E-3</c:v>
                </c:pt>
                <c:pt idx="4">
                  <c:v>-2.634095088836507E-4</c:v>
                </c:pt>
                <c:pt idx="5">
                  <c:v>-1.2091938058659403E-4</c:v>
                </c:pt>
                <c:pt idx="6">
                  <c:v>6.8690930984228722E-4</c:v>
                </c:pt>
                <c:pt idx="7">
                  <c:v>4.8012681235394712E-4</c:v>
                </c:pt>
              </c:numCache>
            </c:numRef>
          </c:val>
          <c:smooth val="0"/>
        </c:ser>
        <c:ser>
          <c:idx val="1"/>
          <c:order val="1"/>
          <c:tx>
            <c:strRef>
              <c:f>'Result_by industry'!$L$3</c:f>
              <c:strCache>
                <c:ptCount val="1"/>
                <c:pt idx="0">
                  <c:v>Average of Health</c:v>
                </c:pt>
              </c:strCache>
            </c:strRef>
          </c:tx>
          <c:spPr>
            <a:ln w="28575" cap="rnd">
              <a:solidFill>
                <a:schemeClr val="accent2"/>
              </a:solidFill>
              <a:round/>
            </a:ln>
            <a:effectLst/>
          </c:spPr>
          <c:marker>
            <c:symbol val="none"/>
          </c:marker>
          <c:cat>
            <c:strRef>
              <c:f>'Result_by industry'!$J$4:$J$12</c:f>
              <c:strCache>
                <c:ptCount val="8"/>
                <c:pt idx="0">
                  <c:v>0</c:v>
                </c:pt>
                <c:pt idx="1">
                  <c:v>1</c:v>
                </c:pt>
                <c:pt idx="2">
                  <c:v>2</c:v>
                </c:pt>
                <c:pt idx="3">
                  <c:v>3</c:v>
                </c:pt>
                <c:pt idx="4">
                  <c:v>4</c:v>
                </c:pt>
                <c:pt idx="5">
                  <c:v>5</c:v>
                </c:pt>
                <c:pt idx="6">
                  <c:v>6</c:v>
                </c:pt>
                <c:pt idx="7">
                  <c:v>7</c:v>
                </c:pt>
              </c:strCache>
            </c:strRef>
          </c:cat>
          <c:val>
            <c:numRef>
              <c:f>'Result_by industry'!$L$4:$L$12</c:f>
              <c:numCache>
                <c:formatCode>0.00%</c:formatCode>
                <c:ptCount val="8"/>
                <c:pt idx="0">
                  <c:v>1.8031254864247673E-3</c:v>
                </c:pt>
                <c:pt idx="1">
                  <c:v>1.0215616649113485E-3</c:v>
                </c:pt>
                <c:pt idx="2">
                  <c:v>9.4330642539121952E-4</c:v>
                </c:pt>
                <c:pt idx="3">
                  <c:v>1.9306390677229415E-3</c:v>
                </c:pt>
                <c:pt idx="4">
                  <c:v>-5.8261537839193224E-4</c:v>
                </c:pt>
                <c:pt idx="5">
                  <c:v>6.0037722756664243E-4</c:v>
                </c:pt>
                <c:pt idx="6">
                  <c:v>1.6499997720716267E-4</c:v>
                </c:pt>
                <c:pt idx="7">
                  <c:v>2.4626173280733787E-4</c:v>
                </c:pt>
              </c:numCache>
            </c:numRef>
          </c:val>
          <c:smooth val="0"/>
        </c:ser>
        <c:ser>
          <c:idx val="2"/>
          <c:order val="2"/>
          <c:tx>
            <c:strRef>
              <c:f>'Result_by industry'!$M$3</c:f>
              <c:strCache>
                <c:ptCount val="1"/>
                <c:pt idx="0">
                  <c:v>Average of Fin</c:v>
                </c:pt>
              </c:strCache>
            </c:strRef>
          </c:tx>
          <c:spPr>
            <a:ln w="28575" cap="rnd">
              <a:solidFill>
                <a:schemeClr val="accent3"/>
              </a:solidFill>
              <a:round/>
            </a:ln>
            <a:effectLst/>
          </c:spPr>
          <c:marker>
            <c:symbol val="none"/>
          </c:marker>
          <c:cat>
            <c:strRef>
              <c:f>'Result_by industry'!$J$4:$J$12</c:f>
              <c:strCache>
                <c:ptCount val="8"/>
                <c:pt idx="0">
                  <c:v>0</c:v>
                </c:pt>
                <c:pt idx="1">
                  <c:v>1</c:v>
                </c:pt>
                <c:pt idx="2">
                  <c:v>2</c:v>
                </c:pt>
                <c:pt idx="3">
                  <c:v>3</c:v>
                </c:pt>
                <c:pt idx="4">
                  <c:v>4</c:v>
                </c:pt>
                <c:pt idx="5">
                  <c:v>5</c:v>
                </c:pt>
                <c:pt idx="6">
                  <c:v>6</c:v>
                </c:pt>
                <c:pt idx="7">
                  <c:v>7</c:v>
                </c:pt>
              </c:strCache>
            </c:strRef>
          </c:cat>
          <c:val>
            <c:numRef>
              <c:f>'Result_by industry'!$M$4:$M$12</c:f>
              <c:numCache>
                <c:formatCode>0.00%</c:formatCode>
                <c:ptCount val="8"/>
                <c:pt idx="0">
                  <c:v>8.0429937231408545E-3</c:v>
                </c:pt>
                <c:pt idx="1">
                  <c:v>7.3757689859576094E-4</c:v>
                </c:pt>
                <c:pt idx="2">
                  <c:v>-1.0644980082012744E-3</c:v>
                </c:pt>
                <c:pt idx="3">
                  <c:v>2.5603615375683628E-3</c:v>
                </c:pt>
                <c:pt idx="4">
                  <c:v>1.1070242429955285E-3</c:v>
                </c:pt>
                <c:pt idx="5">
                  <c:v>-1.562056722887813E-3</c:v>
                </c:pt>
                <c:pt idx="6">
                  <c:v>-2.267379697777257E-4</c:v>
                </c:pt>
                <c:pt idx="7">
                  <c:v>-1.7162905860532295E-4</c:v>
                </c:pt>
              </c:numCache>
            </c:numRef>
          </c:val>
          <c:smooth val="0"/>
        </c:ser>
        <c:ser>
          <c:idx val="3"/>
          <c:order val="3"/>
          <c:tx>
            <c:strRef>
              <c:f>'Result_by industry'!$N$3</c:f>
              <c:strCache>
                <c:ptCount val="1"/>
                <c:pt idx="0">
                  <c:v>Average of Consumer</c:v>
                </c:pt>
              </c:strCache>
            </c:strRef>
          </c:tx>
          <c:spPr>
            <a:ln w="28575" cap="rnd">
              <a:solidFill>
                <a:schemeClr val="accent4"/>
              </a:solidFill>
              <a:round/>
            </a:ln>
            <a:effectLst/>
          </c:spPr>
          <c:marker>
            <c:symbol val="none"/>
          </c:marker>
          <c:cat>
            <c:strRef>
              <c:f>'Result_by industry'!$J$4:$J$12</c:f>
              <c:strCache>
                <c:ptCount val="8"/>
                <c:pt idx="0">
                  <c:v>0</c:v>
                </c:pt>
                <c:pt idx="1">
                  <c:v>1</c:v>
                </c:pt>
                <c:pt idx="2">
                  <c:v>2</c:v>
                </c:pt>
                <c:pt idx="3">
                  <c:v>3</c:v>
                </c:pt>
                <c:pt idx="4">
                  <c:v>4</c:v>
                </c:pt>
                <c:pt idx="5">
                  <c:v>5</c:v>
                </c:pt>
                <c:pt idx="6">
                  <c:v>6</c:v>
                </c:pt>
                <c:pt idx="7">
                  <c:v>7</c:v>
                </c:pt>
              </c:strCache>
            </c:strRef>
          </c:cat>
          <c:val>
            <c:numRef>
              <c:f>'Result_by industry'!$N$4:$N$12</c:f>
              <c:numCache>
                <c:formatCode>0.00%</c:formatCode>
                <c:ptCount val="8"/>
                <c:pt idx="0">
                  <c:v>2.7204309553510381E-3</c:v>
                </c:pt>
                <c:pt idx="1">
                  <c:v>7.5075886283438513E-4</c:v>
                </c:pt>
                <c:pt idx="2">
                  <c:v>1.3220038627367835E-3</c:v>
                </c:pt>
                <c:pt idx="3">
                  <c:v>1.557862650401447E-3</c:v>
                </c:pt>
                <c:pt idx="4">
                  <c:v>-2.2705310014752532E-4</c:v>
                </c:pt>
                <c:pt idx="5">
                  <c:v>-5.9386992431477892E-4</c:v>
                </c:pt>
                <c:pt idx="6">
                  <c:v>9.631869540255827E-4</c:v>
                </c:pt>
                <c:pt idx="7">
                  <c:v>5.692824000715429E-4</c:v>
                </c:pt>
              </c:numCache>
            </c:numRef>
          </c:val>
          <c:smooth val="0"/>
        </c:ser>
        <c:ser>
          <c:idx val="4"/>
          <c:order val="4"/>
          <c:tx>
            <c:strRef>
              <c:f>'Result_by industry'!$O$3</c:f>
              <c:strCache>
                <c:ptCount val="1"/>
                <c:pt idx="0">
                  <c:v>Average of Utilit</c:v>
                </c:pt>
              </c:strCache>
            </c:strRef>
          </c:tx>
          <c:spPr>
            <a:ln w="28575" cap="rnd">
              <a:solidFill>
                <a:schemeClr val="accent5"/>
              </a:solidFill>
              <a:round/>
            </a:ln>
            <a:effectLst/>
          </c:spPr>
          <c:marker>
            <c:symbol val="none"/>
          </c:marker>
          <c:cat>
            <c:strRef>
              <c:f>'Result_by industry'!$J$4:$J$12</c:f>
              <c:strCache>
                <c:ptCount val="8"/>
                <c:pt idx="0">
                  <c:v>0</c:v>
                </c:pt>
                <c:pt idx="1">
                  <c:v>1</c:v>
                </c:pt>
                <c:pt idx="2">
                  <c:v>2</c:v>
                </c:pt>
                <c:pt idx="3">
                  <c:v>3</c:v>
                </c:pt>
                <c:pt idx="4">
                  <c:v>4</c:v>
                </c:pt>
                <c:pt idx="5">
                  <c:v>5</c:v>
                </c:pt>
                <c:pt idx="6">
                  <c:v>6</c:v>
                </c:pt>
                <c:pt idx="7">
                  <c:v>7</c:v>
                </c:pt>
              </c:strCache>
            </c:strRef>
          </c:cat>
          <c:val>
            <c:numRef>
              <c:f>'Result_by industry'!$O$4:$O$12</c:f>
              <c:numCache>
                <c:formatCode>0.00%</c:formatCode>
                <c:ptCount val="8"/>
                <c:pt idx="0">
                  <c:v>1.2934329621468032E-3</c:v>
                </c:pt>
                <c:pt idx="1">
                  <c:v>5.5082430393718423E-4</c:v>
                </c:pt>
                <c:pt idx="2">
                  <c:v>8.4073147182312432E-5</c:v>
                </c:pt>
                <c:pt idx="3">
                  <c:v>9.22557189148325E-4</c:v>
                </c:pt>
                <c:pt idx="4">
                  <c:v>2.7893132286567533E-4</c:v>
                </c:pt>
                <c:pt idx="5">
                  <c:v>3.2021936759918829E-4</c:v>
                </c:pt>
                <c:pt idx="6">
                  <c:v>-3.4126109906523685E-4</c:v>
                </c:pt>
                <c:pt idx="7">
                  <c:v>7.0455328676845817E-4</c:v>
                </c:pt>
              </c:numCache>
            </c:numRef>
          </c:val>
          <c:smooth val="0"/>
        </c:ser>
        <c:dLbls>
          <c:showLegendKey val="0"/>
          <c:showVal val="0"/>
          <c:showCatName val="0"/>
          <c:showSerName val="0"/>
          <c:showPercent val="0"/>
          <c:showBubbleSize val="0"/>
        </c:dLbls>
        <c:smooth val="0"/>
        <c:axId val="844981216"/>
        <c:axId val="1006764768"/>
      </c:lineChart>
      <c:catAx>
        <c:axId val="84498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764768"/>
        <c:crosses val="autoZero"/>
        <c:auto val="1"/>
        <c:lblAlgn val="ctr"/>
        <c:lblOffset val="100"/>
        <c:noMultiLvlLbl val="0"/>
      </c:catAx>
      <c:valAx>
        <c:axId val="10067647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49812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55E3D3-628D-46D2-894D-D05F146215BE}"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36803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55E3D3-628D-46D2-894D-D05F146215BE}"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20478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55E3D3-628D-46D2-894D-D05F146215BE}"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75039-E51D-43A9-9455-E653358D0A3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116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55E3D3-628D-46D2-894D-D05F146215BE}"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470136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55E3D3-628D-46D2-894D-D05F146215BE}"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75039-E51D-43A9-9455-E653358D0A3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0301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55E3D3-628D-46D2-894D-D05F146215BE}"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237177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55E3D3-628D-46D2-894D-D05F146215BE}"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1907955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55E3D3-628D-46D2-894D-D05F146215BE}"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266170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55E3D3-628D-46D2-894D-D05F146215BE}"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742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55E3D3-628D-46D2-894D-D05F146215BE}" type="datetimeFigureOut">
              <a:rPr lang="en-IN" smtClean="0"/>
              <a:t>24-04-2016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147909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55E3D3-628D-46D2-894D-D05F146215BE}" type="datetimeFigureOut">
              <a:rPr lang="en-IN" smtClean="0"/>
              <a:t>24-04-2016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276030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55E3D3-628D-46D2-894D-D05F146215BE}" type="datetimeFigureOut">
              <a:rPr lang="en-IN" smtClean="0"/>
              <a:t>24-04-2016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52976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55E3D3-628D-46D2-894D-D05F146215BE}" type="datetimeFigureOut">
              <a:rPr lang="en-IN" smtClean="0"/>
              <a:t>24-04-2016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363665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5E3D3-628D-46D2-894D-D05F146215BE}" type="datetimeFigureOut">
              <a:rPr lang="en-IN" smtClean="0"/>
              <a:t>24-04-2016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335780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55E3D3-628D-46D2-894D-D05F146215BE}" type="datetimeFigureOut">
              <a:rPr lang="en-IN" smtClean="0"/>
              <a:t>24-04-2016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227070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55E3D3-628D-46D2-894D-D05F146215BE}" type="datetimeFigureOut">
              <a:rPr lang="en-IN" smtClean="0"/>
              <a:t>24-04-2016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75039-E51D-43A9-9455-E653358D0A36}" type="slidenum">
              <a:rPr lang="en-IN" smtClean="0"/>
              <a:t>‹#›</a:t>
            </a:fld>
            <a:endParaRPr lang="en-IN"/>
          </a:p>
        </p:txBody>
      </p:sp>
    </p:spTree>
    <p:extLst>
      <p:ext uri="{BB962C8B-B14F-4D97-AF65-F5344CB8AC3E}">
        <p14:creationId xmlns:p14="http://schemas.microsoft.com/office/powerpoint/2010/main" val="164562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55E3D3-628D-46D2-894D-D05F146215BE}" type="datetimeFigureOut">
              <a:rPr lang="en-IN" smtClean="0"/>
              <a:t>24-04-2016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275039-E51D-43A9-9455-E653358D0A36}" type="slidenum">
              <a:rPr lang="en-IN" smtClean="0"/>
              <a:t>‹#›</a:t>
            </a:fld>
            <a:endParaRPr lang="en-IN"/>
          </a:p>
        </p:txBody>
      </p:sp>
    </p:spTree>
    <p:extLst>
      <p:ext uri="{BB962C8B-B14F-4D97-AF65-F5344CB8AC3E}">
        <p14:creationId xmlns:p14="http://schemas.microsoft.com/office/powerpoint/2010/main" val="1228854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2800" b="1" dirty="0" smtClean="0"/>
              <a:t>WEATHER EFFECTS ON THE STOCK MARKET</a:t>
            </a:r>
            <a:endParaRPr lang="en-IN" sz="2800" b="1" dirty="0"/>
          </a:p>
        </p:txBody>
      </p:sp>
      <p:sp>
        <p:nvSpPr>
          <p:cNvPr id="3" name="Subtitle 2"/>
          <p:cNvSpPr>
            <a:spLocks noGrp="1"/>
          </p:cNvSpPr>
          <p:nvPr>
            <p:ph type="subTitle" idx="1"/>
          </p:nvPr>
        </p:nvSpPr>
        <p:spPr/>
        <p:txBody>
          <a:bodyPr>
            <a:normAutofit lnSpcReduction="10000"/>
          </a:bodyPr>
          <a:lstStyle/>
          <a:p>
            <a:r>
              <a:rPr lang="en-IN" dirty="0" smtClean="0"/>
              <a:t>Visswanath Venkataraman</a:t>
            </a:r>
          </a:p>
          <a:p>
            <a:r>
              <a:rPr lang="en-IN" dirty="0" err="1" smtClean="0"/>
              <a:t>Hyeoncheol</a:t>
            </a:r>
            <a:r>
              <a:rPr lang="en-IN" dirty="0" smtClean="0"/>
              <a:t> </a:t>
            </a:r>
            <a:r>
              <a:rPr lang="en-IN" dirty="0" err="1" smtClean="0"/>
              <a:t>Baik</a:t>
            </a:r>
            <a:endParaRPr lang="en-IN" dirty="0" smtClean="0"/>
          </a:p>
          <a:p>
            <a:r>
              <a:rPr lang="en-IN" dirty="0" smtClean="0"/>
              <a:t>Xing Wang</a:t>
            </a:r>
          </a:p>
          <a:p>
            <a:endParaRPr lang="en-IN" dirty="0"/>
          </a:p>
        </p:txBody>
      </p:sp>
    </p:spTree>
    <p:extLst>
      <p:ext uri="{BB962C8B-B14F-4D97-AF65-F5344CB8AC3E}">
        <p14:creationId xmlns:p14="http://schemas.microsoft.com/office/powerpoint/2010/main" val="127610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Results</a:t>
            </a:r>
            <a:endParaRPr lang="en-IN" dirty="0"/>
          </a:p>
        </p:txBody>
      </p:sp>
      <p:pic>
        <p:nvPicPr>
          <p:cNvPr id="4" name="Content Placeholder 3"/>
          <p:cNvPicPr>
            <a:picLocks noGrp="1"/>
          </p:cNvPicPr>
          <p:nvPr>
            <p:ph idx="1"/>
          </p:nvPr>
        </p:nvPicPr>
        <p:blipFill>
          <a:blip r:embed="rId2"/>
          <a:stretch>
            <a:fillRect/>
          </a:stretch>
        </p:blipFill>
        <p:spPr>
          <a:xfrm>
            <a:off x="677863" y="2460131"/>
            <a:ext cx="7783557" cy="2794450"/>
          </a:xfrm>
          <a:prstGeom prst="rect">
            <a:avLst/>
          </a:prstGeom>
          <a:ln w="12700">
            <a:solidFill>
              <a:schemeClr val="bg1">
                <a:lumMod val="75000"/>
              </a:schemeClr>
            </a:solidFill>
          </a:ln>
        </p:spPr>
      </p:pic>
      <p:sp>
        <p:nvSpPr>
          <p:cNvPr id="5" name="TextBox 4"/>
          <p:cNvSpPr txBox="1"/>
          <p:nvPr/>
        </p:nvSpPr>
        <p:spPr>
          <a:xfrm>
            <a:off x="677334" y="5525037"/>
            <a:ext cx="8041663" cy="646331"/>
          </a:xfrm>
          <a:prstGeom prst="rect">
            <a:avLst/>
          </a:prstGeom>
          <a:noFill/>
        </p:spPr>
        <p:txBody>
          <a:bodyPr wrap="square" rtlCol="0">
            <a:spAutoFit/>
          </a:bodyPr>
          <a:lstStyle/>
          <a:p>
            <a:r>
              <a:rPr lang="en-US" dirty="0" smtClean="0"/>
              <a:t>It </a:t>
            </a:r>
            <a:r>
              <a:rPr lang="en-US" dirty="0"/>
              <a:t>is </a:t>
            </a:r>
            <a:r>
              <a:rPr lang="en-US" dirty="0" smtClean="0"/>
              <a:t>noted from the above graph </a:t>
            </a:r>
            <a:r>
              <a:rPr lang="en-US" dirty="0"/>
              <a:t>that the stock return has negative number in 2011 and 2012 while it has positive one on all other years.</a:t>
            </a:r>
            <a:endParaRPr lang="en-IN" dirty="0"/>
          </a:p>
        </p:txBody>
      </p:sp>
    </p:spTree>
    <p:extLst>
      <p:ext uri="{BB962C8B-B14F-4D97-AF65-F5344CB8AC3E}">
        <p14:creationId xmlns:p14="http://schemas.microsoft.com/office/powerpoint/2010/main" val="79764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Results</a:t>
            </a:r>
            <a:endParaRPr lang="en-IN" dirty="0"/>
          </a:p>
        </p:txBody>
      </p:sp>
      <p:sp>
        <p:nvSpPr>
          <p:cNvPr id="3" name="Content Placeholder 2"/>
          <p:cNvSpPr>
            <a:spLocks noGrp="1"/>
          </p:cNvSpPr>
          <p:nvPr>
            <p:ph idx="1"/>
          </p:nvPr>
        </p:nvSpPr>
        <p:spPr/>
        <p:txBody>
          <a:bodyPr/>
          <a:lstStyle/>
          <a:p>
            <a:pPr lvl="0"/>
            <a:r>
              <a:rPr lang="en-IN" dirty="0" smtClean="0"/>
              <a:t> </a:t>
            </a:r>
            <a:r>
              <a:rPr lang="en-US" i="1" dirty="0"/>
              <a:t>Is there any difference between two stock market exchanges (Nasdaq and S&amp;P 500) associated with varying cloudiness?</a:t>
            </a:r>
            <a:endParaRPr lang="en-IN" dirty="0"/>
          </a:p>
          <a:p>
            <a:pPr marL="0" indent="0">
              <a:buNone/>
            </a:pPr>
            <a:endParaRPr lang="en-IN" dirty="0"/>
          </a:p>
        </p:txBody>
      </p:sp>
      <p:pic>
        <p:nvPicPr>
          <p:cNvPr id="4" name="Picture 3"/>
          <p:cNvPicPr/>
          <p:nvPr/>
        </p:nvPicPr>
        <p:blipFill>
          <a:blip r:embed="rId2"/>
          <a:stretch>
            <a:fillRect/>
          </a:stretch>
        </p:blipFill>
        <p:spPr>
          <a:xfrm>
            <a:off x="1407191" y="2846232"/>
            <a:ext cx="6423164" cy="2807594"/>
          </a:xfrm>
          <a:prstGeom prst="rect">
            <a:avLst/>
          </a:prstGeom>
          <a:ln w="12700">
            <a:solidFill>
              <a:schemeClr val="bg1">
                <a:lumMod val="75000"/>
              </a:schemeClr>
            </a:solidFill>
          </a:ln>
        </p:spPr>
      </p:pic>
      <p:sp>
        <p:nvSpPr>
          <p:cNvPr id="5" name="TextBox 4"/>
          <p:cNvSpPr txBox="1"/>
          <p:nvPr/>
        </p:nvSpPr>
        <p:spPr>
          <a:xfrm>
            <a:off x="901521" y="5821251"/>
            <a:ext cx="7843234" cy="1477328"/>
          </a:xfrm>
          <a:prstGeom prst="rect">
            <a:avLst/>
          </a:prstGeom>
          <a:noFill/>
        </p:spPr>
        <p:txBody>
          <a:bodyPr wrap="square" rtlCol="0">
            <a:spAutoFit/>
          </a:bodyPr>
          <a:lstStyle/>
          <a:p>
            <a:r>
              <a:rPr lang="en-US" dirty="0"/>
              <a:t>The S&amp;P 500 shows quite similar tendency of Nasdaq as illustrated in Figure 0. On sunny day, investors receive much higher return (0.27%) that is over thirty-one times higher than the worst case of which cloudiness is 2, and over thirteen higher than the cloudiest day. </a:t>
            </a:r>
            <a:endParaRPr lang="en-IN" dirty="0"/>
          </a:p>
          <a:p>
            <a:endParaRPr lang="en-IN" dirty="0"/>
          </a:p>
        </p:txBody>
      </p:sp>
    </p:spTree>
    <p:extLst>
      <p:ext uri="{BB962C8B-B14F-4D97-AF65-F5344CB8AC3E}">
        <p14:creationId xmlns:p14="http://schemas.microsoft.com/office/powerpoint/2010/main" val="74776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Results</a:t>
            </a:r>
            <a:endParaRPr lang="en-IN" dirty="0"/>
          </a:p>
        </p:txBody>
      </p:sp>
      <p:sp>
        <p:nvSpPr>
          <p:cNvPr id="3" name="Content Placeholder 2"/>
          <p:cNvSpPr>
            <a:spLocks noGrp="1"/>
          </p:cNvSpPr>
          <p:nvPr>
            <p:ph idx="1"/>
          </p:nvPr>
        </p:nvSpPr>
        <p:spPr/>
        <p:txBody>
          <a:bodyPr/>
          <a:lstStyle/>
          <a:p>
            <a:pPr lvl="0"/>
            <a:r>
              <a:rPr lang="en-IN" dirty="0" smtClean="0"/>
              <a:t> </a:t>
            </a:r>
            <a:r>
              <a:rPr lang="en-US" i="1" dirty="0"/>
              <a:t>For the Nasdaq, how has the stock return changed over years on some particular cloudiness conditions? </a:t>
            </a:r>
            <a:endParaRPr lang="en-US" i="1" dirty="0" smtClean="0"/>
          </a:p>
          <a:p>
            <a:pPr lvl="0"/>
            <a:endParaRPr lang="en-US" i="1" dirty="0"/>
          </a:p>
          <a:p>
            <a:pPr lvl="0"/>
            <a:endParaRPr lang="en-IN" dirty="0"/>
          </a:p>
          <a:p>
            <a:endParaRPr lang="en-IN" dirty="0"/>
          </a:p>
        </p:txBody>
      </p:sp>
      <p:graphicFrame>
        <p:nvGraphicFramePr>
          <p:cNvPr id="5" name="Chart 4">
            <a:extLst>
              <a:ext uri="{FF2B5EF4-FFF2-40B4-BE49-F238E27FC236}">
                <a16:creationId xmlns:lc="http://schemas.openxmlformats.org/drawingml/2006/lockedCanvas" xmlns:a16="http://schemas.microsoft.com/office/drawing/2014/main" xmlns:xdr="http://schemas.openxmlformats.org/drawingml/2006/spreadsheetDrawing" xmlns=""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00000000-0008-0000-0000-000002000000}"/>
              </a:ext>
            </a:extLst>
          </p:cNvPr>
          <p:cNvGraphicFramePr/>
          <p:nvPr>
            <p:extLst>
              <p:ext uri="{D42A27DB-BD31-4B8C-83A1-F6EECF244321}">
                <p14:modId xmlns:p14="http://schemas.microsoft.com/office/powerpoint/2010/main" val="1964517882"/>
              </p:ext>
            </p:extLst>
          </p:nvPr>
        </p:nvGraphicFramePr>
        <p:xfrm>
          <a:off x="1803042" y="2794714"/>
          <a:ext cx="6838682" cy="278183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77334" y="5718220"/>
            <a:ext cx="8234846" cy="1200329"/>
          </a:xfrm>
          <a:prstGeom prst="rect">
            <a:avLst/>
          </a:prstGeom>
          <a:noFill/>
        </p:spPr>
        <p:txBody>
          <a:bodyPr wrap="square" rtlCol="0">
            <a:spAutoFit/>
          </a:bodyPr>
          <a:lstStyle/>
          <a:p>
            <a:r>
              <a:rPr lang="en-US" dirty="0"/>
              <a:t>Findings from the </a:t>
            </a:r>
            <a:r>
              <a:rPr lang="en-US" dirty="0" smtClean="0"/>
              <a:t>graph </a:t>
            </a:r>
            <a:r>
              <a:rPr lang="en-US" dirty="0"/>
              <a:t>above, we can see that recession affected the year 2008 very badly when the stock returns was -0.17%. Also post the recession, the market picked up quickly &amp; has since then followed an up down trend. </a:t>
            </a:r>
            <a:r>
              <a:rPr lang="en-US" dirty="0" smtClean="0"/>
              <a:t>slow </a:t>
            </a:r>
            <a:r>
              <a:rPr lang="en-US" dirty="0"/>
              <a:t>pace</a:t>
            </a:r>
            <a:endParaRPr lang="en-IN" dirty="0"/>
          </a:p>
        </p:txBody>
      </p:sp>
    </p:spTree>
    <p:extLst>
      <p:ext uri="{BB962C8B-B14F-4D97-AF65-F5344CB8AC3E}">
        <p14:creationId xmlns:p14="http://schemas.microsoft.com/office/powerpoint/2010/main" val="37696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Results</a:t>
            </a:r>
            <a:endParaRPr lang="en-IN" dirty="0"/>
          </a:p>
        </p:txBody>
      </p:sp>
      <p:sp>
        <p:nvSpPr>
          <p:cNvPr id="3" name="Content Placeholder 2"/>
          <p:cNvSpPr>
            <a:spLocks noGrp="1"/>
          </p:cNvSpPr>
          <p:nvPr>
            <p:ph idx="1"/>
          </p:nvPr>
        </p:nvSpPr>
        <p:spPr/>
        <p:txBody>
          <a:bodyPr/>
          <a:lstStyle/>
          <a:p>
            <a:pPr lvl="0"/>
            <a:r>
              <a:rPr lang="en-IN" dirty="0" smtClean="0"/>
              <a:t> </a:t>
            </a:r>
            <a:r>
              <a:rPr lang="en-US" i="1" dirty="0"/>
              <a:t>For the S&amp;P 500, how has the stock return changed over years on some particular cloudiness conditions?</a:t>
            </a:r>
            <a:endParaRPr lang="en-IN" dirty="0"/>
          </a:p>
          <a:p>
            <a:pPr marL="0" indent="0">
              <a:buNone/>
            </a:pPr>
            <a:endParaRPr lang="en-IN"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22852" y="2850487"/>
            <a:ext cx="5824167" cy="3730617"/>
          </a:xfrm>
          <a:prstGeom prst="rect">
            <a:avLst/>
          </a:prstGeom>
          <a:noFill/>
          <a:ln>
            <a:noFill/>
          </a:ln>
        </p:spPr>
      </p:pic>
      <p:sp>
        <p:nvSpPr>
          <p:cNvPr id="5" name="TextBox 4"/>
          <p:cNvSpPr txBox="1"/>
          <p:nvPr/>
        </p:nvSpPr>
        <p:spPr>
          <a:xfrm>
            <a:off x="7791718" y="3181082"/>
            <a:ext cx="2949262" cy="2585323"/>
          </a:xfrm>
          <a:prstGeom prst="rect">
            <a:avLst/>
          </a:prstGeom>
          <a:noFill/>
        </p:spPr>
        <p:txBody>
          <a:bodyPr wrap="square" rtlCol="0">
            <a:spAutoFit/>
          </a:bodyPr>
          <a:lstStyle/>
          <a:p>
            <a:r>
              <a:rPr lang="en-US" dirty="0"/>
              <a:t>Finding from </a:t>
            </a:r>
            <a:r>
              <a:rPr lang="en-US" dirty="0" smtClean="0"/>
              <a:t>graph </a:t>
            </a:r>
            <a:r>
              <a:rPr lang="en-US" dirty="0"/>
              <a:t>for the S&amp;P 500 is similar to NASDAQ. </a:t>
            </a:r>
            <a:r>
              <a:rPr lang="en-US" dirty="0" smtClean="0"/>
              <a:t>The </a:t>
            </a:r>
            <a:r>
              <a:rPr lang="en-US" dirty="0"/>
              <a:t>maximum stock return of 0.25% during sunny days is more than 13 times higher than when the stock returns are the worst (-0.04% when cloudiness level is 2).</a:t>
            </a:r>
            <a:endParaRPr lang="en-IN" dirty="0"/>
          </a:p>
        </p:txBody>
      </p:sp>
    </p:spTree>
    <p:extLst>
      <p:ext uri="{BB962C8B-B14F-4D97-AF65-F5344CB8AC3E}">
        <p14:creationId xmlns:p14="http://schemas.microsoft.com/office/powerpoint/2010/main" val="257410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Results</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4704" y="1930400"/>
            <a:ext cx="6434371" cy="3809435"/>
          </a:xfrm>
          <a:prstGeom prst="rect">
            <a:avLst/>
          </a:prstGeom>
          <a:noFill/>
          <a:ln>
            <a:noFill/>
          </a:ln>
        </p:spPr>
      </p:pic>
      <p:sp>
        <p:nvSpPr>
          <p:cNvPr id="5" name="TextBox 4"/>
          <p:cNvSpPr txBox="1"/>
          <p:nvPr/>
        </p:nvSpPr>
        <p:spPr>
          <a:xfrm>
            <a:off x="7804597" y="2279561"/>
            <a:ext cx="3193961" cy="3139321"/>
          </a:xfrm>
          <a:prstGeom prst="rect">
            <a:avLst/>
          </a:prstGeom>
          <a:noFill/>
        </p:spPr>
        <p:txBody>
          <a:bodyPr wrap="square" rtlCol="0">
            <a:spAutoFit/>
          </a:bodyPr>
          <a:lstStyle/>
          <a:p>
            <a:r>
              <a:rPr lang="en-US" dirty="0"/>
              <a:t>Findings from the </a:t>
            </a:r>
            <a:r>
              <a:rPr lang="en-US" dirty="0" smtClean="0"/>
              <a:t>graph, </a:t>
            </a:r>
            <a:r>
              <a:rPr lang="en-US" dirty="0"/>
              <a:t>very clearly show that during sunny days the year 2009 had a very good stock yield however it wasn’t that good in the year 2013. The stock returns when overcast has however maintained a constant trend despite some slight rises over the 10 year tenure. </a:t>
            </a:r>
            <a:endParaRPr lang="en-IN" dirty="0"/>
          </a:p>
        </p:txBody>
      </p:sp>
    </p:spTree>
    <p:extLst>
      <p:ext uri="{BB962C8B-B14F-4D97-AF65-F5344CB8AC3E}">
        <p14:creationId xmlns:p14="http://schemas.microsoft.com/office/powerpoint/2010/main" val="101185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07" y="723900"/>
            <a:ext cx="8237893" cy="523010"/>
          </a:xfrm>
        </p:spPr>
        <p:txBody>
          <a:bodyPr>
            <a:normAutofit/>
          </a:bodyPr>
          <a:lstStyle/>
          <a:p>
            <a:r>
              <a:rPr lang="en-IN" sz="2800" dirty="0"/>
              <a:t>Analysis Results</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0235161"/>
              </p:ext>
            </p:extLst>
          </p:nvPr>
        </p:nvGraphicFramePr>
        <p:xfrm>
          <a:off x="677863" y="1878227"/>
          <a:ext cx="8754461" cy="2849638"/>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p:cNvSpPr txBox="1">
            <a:spLocks/>
          </p:cNvSpPr>
          <p:nvPr/>
        </p:nvSpPr>
        <p:spPr>
          <a:xfrm>
            <a:off x="1027821" y="4862226"/>
            <a:ext cx="8256571" cy="1329586"/>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Financial stocks returns are more volatile at different cloudiness levels.</a:t>
            </a:r>
          </a:p>
          <a:p>
            <a:r>
              <a:rPr lang="en-IN" dirty="0" smtClean="0"/>
              <a:t>The average returns are highest when cloudiness=0 (i.e., during sunny days). </a:t>
            </a:r>
          </a:p>
          <a:p>
            <a:r>
              <a:rPr lang="en-US" dirty="0" smtClean="0"/>
              <a:t>Reason might be that the weather affects the trading activity on Wall Street.</a:t>
            </a:r>
          </a:p>
          <a:p>
            <a:r>
              <a:rPr lang="en-US" dirty="0" smtClean="0"/>
              <a:t>Trends are all similar for all categories, but vary much less for other kinds.</a:t>
            </a:r>
            <a:endParaRPr lang="en-IN" dirty="0"/>
          </a:p>
        </p:txBody>
      </p:sp>
      <p:sp>
        <p:nvSpPr>
          <p:cNvPr id="3" name="Rectangle 2"/>
          <p:cNvSpPr/>
          <p:nvPr/>
        </p:nvSpPr>
        <p:spPr>
          <a:xfrm>
            <a:off x="807307" y="1399114"/>
            <a:ext cx="7587049" cy="388696"/>
          </a:xfrm>
          <a:prstGeom prst="rect">
            <a:avLst/>
          </a:prstGeom>
        </p:spPr>
        <p:txBody>
          <a:bodyPr wrap="square">
            <a:spAutoFit/>
          </a:bodyPr>
          <a:lstStyle/>
          <a:p>
            <a:pPr marR="0" lvl="0" algn="just">
              <a:lnSpc>
                <a:spcPct val="107000"/>
              </a:lnSpc>
              <a:spcBef>
                <a:spcPts val="1200"/>
              </a:spcBef>
              <a:spcAft>
                <a:spcPts val="1200"/>
              </a:spcAft>
            </a:pPr>
            <a:r>
              <a:rPr lang="en-US" i="1" dirty="0">
                <a:latin typeface="Times New Roman" panose="02020603050405020304" pitchFamily="18" charset="0"/>
                <a:ea typeface="Malgun Gothic" panose="020B0503020000020004" pitchFamily="34" charset="-127"/>
                <a:cs typeface="Times New Roman" panose="02020603050405020304" pitchFamily="18" charset="0"/>
              </a:rPr>
              <a:t>Which industry has been the most affected by weather (cloudiness)?</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778801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
        <p:nvSpPr>
          <p:cNvPr id="3" name="Content Placeholder 2"/>
          <p:cNvSpPr>
            <a:spLocks noGrp="1"/>
          </p:cNvSpPr>
          <p:nvPr>
            <p:ph idx="1"/>
          </p:nvPr>
        </p:nvSpPr>
        <p:spPr>
          <a:xfrm>
            <a:off x="1540219" y="4903789"/>
            <a:ext cx="8596668" cy="3880773"/>
          </a:xfrm>
        </p:spPr>
        <p:txBody>
          <a:bodyPr/>
          <a:lstStyle/>
          <a:p>
            <a:pPr marL="0" indent="0">
              <a:buNone/>
            </a:pPr>
            <a:r>
              <a:rPr lang="en-IN" dirty="0" smtClean="0"/>
              <a:t> </a:t>
            </a:r>
          </a:p>
          <a:p>
            <a:endParaRPr lang="en-IN" dirty="0"/>
          </a:p>
          <a:p>
            <a:pPr marL="0" indent="0">
              <a:buNone/>
            </a:pPr>
            <a:endParaRPr lang="en-IN" dirty="0"/>
          </a:p>
        </p:txBody>
      </p:sp>
      <p:pic>
        <p:nvPicPr>
          <p:cNvPr id="1026" name="Picture 2" descr="questionsfry-panique-questions.jpg (323×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460" y="1371600"/>
            <a:ext cx="3076575" cy="2867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64428" y="1930400"/>
            <a:ext cx="4481848" cy="523220"/>
          </a:xfrm>
          <a:prstGeom prst="rect">
            <a:avLst/>
          </a:prstGeom>
          <a:noFill/>
        </p:spPr>
        <p:txBody>
          <a:bodyPr wrap="square" rtlCol="0">
            <a:spAutoFit/>
          </a:bodyPr>
          <a:lstStyle/>
          <a:p>
            <a:r>
              <a:rPr lang="en-IN" sz="2800" smtClean="0"/>
              <a:t>Questions ???</a:t>
            </a:r>
            <a:endParaRPr lang="en-IN" sz="2800"/>
          </a:p>
        </p:txBody>
      </p:sp>
    </p:spTree>
    <p:extLst>
      <p:ext uri="{BB962C8B-B14F-4D97-AF65-F5344CB8AC3E}">
        <p14:creationId xmlns:p14="http://schemas.microsoft.com/office/powerpoint/2010/main" val="384733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a:t> </a:t>
            </a:r>
            <a:r>
              <a:rPr lang="en-IN" dirty="0" smtClean="0"/>
              <a:t>Over the past decade many important factors have been identified which tends to affect the stock market. </a:t>
            </a:r>
            <a:endParaRPr lang="en-IN" dirty="0"/>
          </a:p>
          <a:p>
            <a:pPr>
              <a:buFont typeface="Wingdings" panose="05000000000000000000" pitchFamily="2" charset="2"/>
              <a:buChar char="v"/>
            </a:pPr>
            <a:r>
              <a:rPr lang="en-IN" dirty="0" smtClean="0"/>
              <a:t> Economic factors which affect stock performances are </a:t>
            </a:r>
            <a:r>
              <a:rPr lang="en-IN" dirty="0" err="1" smtClean="0"/>
              <a:t>viz</a:t>
            </a:r>
            <a:r>
              <a:rPr lang="en-IN" dirty="0" smtClean="0"/>
              <a:t> unemployment </a:t>
            </a:r>
            <a:r>
              <a:rPr lang="en-IN" dirty="0" err="1" smtClean="0"/>
              <a:t>rate,GDP</a:t>
            </a:r>
            <a:r>
              <a:rPr lang="en-IN" dirty="0" smtClean="0"/>
              <a:t> growth &amp; CPI.</a:t>
            </a:r>
          </a:p>
          <a:p>
            <a:pPr>
              <a:buFont typeface="Wingdings" panose="05000000000000000000" pitchFamily="2" charset="2"/>
              <a:buChar char="v"/>
            </a:pPr>
            <a:r>
              <a:rPr lang="en-IN" dirty="0"/>
              <a:t> </a:t>
            </a:r>
            <a:r>
              <a:rPr lang="en-IN" dirty="0" smtClean="0"/>
              <a:t>Some exogenous factors are </a:t>
            </a:r>
            <a:r>
              <a:rPr lang="en-IN" dirty="0" err="1" smtClean="0"/>
              <a:t>viz</a:t>
            </a:r>
            <a:r>
              <a:rPr lang="en-IN" dirty="0" smtClean="0"/>
              <a:t> personal problems, natural disasters tend to affect the investors mood &amp; eventually their decision making process.</a:t>
            </a:r>
          </a:p>
          <a:p>
            <a:pPr>
              <a:buFont typeface="Wingdings" panose="05000000000000000000" pitchFamily="2" charset="2"/>
              <a:buChar char="v"/>
            </a:pPr>
            <a:r>
              <a:rPr lang="en-IN" dirty="0"/>
              <a:t> </a:t>
            </a:r>
            <a:r>
              <a:rPr lang="en-IN" dirty="0" smtClean="0"/>
              <a:t>Among the exogenous factors, we explore the effect of weather on stock returns.</a:t>
            </a:r>
          </a:p>
          <a:p>
            <a:pPr>
              <a:buFont typeface="Wingdings" panose="05000000000000000000" pitchFamily="2" charset="2"/>
              <a:buChar char="v"/>
            </a:pPr>
            <a:r>
              <a:rPr lang="en-IN" dirty="0"/>
              <a:t> </a:t>
            </a:r>
            <a:r>
              <a:rPr lang="en-IN" dirty="0" smtClean="0"/>
              <a:t>Psychological findings point out that investors are happier &amp; more energetic on sunny days as compared to gloomy overcast days.</a:t>
            </a:r>
          </a:p>
        </p:txBody>
      </p:sp>
    </p:spTree>
    <p:extLst>
      <p:ext uri="{BB962C8B-B14F-4D97-AF65-F5344CB8AC3E}">
        <p14:creationId xmlns:p14="http://schemas.microsoft.com/office/powerpoint/2010/main" val="25318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br>
              <a:rPr lang="en-IN" dirty="0" smtClean="0"/>
            </a:br>
            <a:endParaRPr lang="en-IN" dirty="0"/>
          </a:p>
        </p:txBody>
      </p:sp>
      <p:sp>
        <p:nvSpPr>
          <p:cNvPr id="3" name="Content Placeholder 2"/>
          <p:cNvSpPr>
            <a:spLocks noGrp="1"/>
          </p:cNvSpPr>
          <p:nvPr>
            <p:ph idx="1"/>
          </p:nvPr>
        </p:nvSpPr>
        <p:spPr/>
        <p:txBody>
          <a:bodyPr/>
          <a:lstStyle/>
          <a:p>
            <a:pPr marL="0" indent="0">
              <a:buNone/>
            </a:pPr>
            <a:endParaRPr lang="en-IN" dirty="0" smtClean="0"/>
          </a:p>
          <a:p>
            <a:pPr>
              <a:buFont typeface="Wingdings" panose="05000000000000000000" pitchFamily="2" charset="2"/>
              <a:buChar char="v"/>
            </a:pPr>
            <a:r>
              <a:rPr lang="en-IN" dirty="0" smtClean="0"/>
              <a:t> Datasets used in this project are </a:t>
            </a:r>
            <a:r>
              <a:rPr lang="en-IN" dirty="0" err="1" smtClean="0"/>
              <a:t>viz</a:t>
            </a:r>
            <a:r>
              <a:rPr lang="en-IN" dirty="0" smtClean="0"/>
              <a:t> weather &amp; stock market data.</a:t>
            </a:r>
          </a:p>
          <a:p>
            <a:pPr>
              <a:buFont typeface="Wingdings" panose="05000000000000000000" pitchFamily="2" charset="2"/>
              <a:buChar char="v"/>
            </a:pPr>
            <a:r>
              <a:rPr lang="en-IN" dirty="0" smtClean="0"/>
              <a:t>Weather data was obtained from </a:t>
            </a:r>
            <a:r>
              <a:rPr lang="en-US" dirty="0"/>
              <a:t>National Environmental Satellite, Data, and Information Service </a:t>
            </a:r>
            <a:r>
              <a:rPr lang="en-US" dirty="0" smtClean="0"/>
              <a:t>(NESDIS) &amp; </a:t>
            </a:r>
            <a:r>
              <a:rPr lang="en-US" dirty="0"/>
              <a:t>LaGuardia airport </a:t>
            </a:r>
            <a:r>
              <a:rPr lang="en-US" dirty="0" smtClean="0"/>
              <a:t>in NY city which is closest to weather station near NYSE.</a:t>
            </a:r>
          </a:p>
          <a:p>
            <a:pPr>
              <a:buFont typeface="Wingdings" panose="05000000000000000000" pitchFamily="2" charset="2"/>
              <a:buChar char="v"/>
            </a:pPr>
            <a:r>
              <a:rPr lang="en-US" dirty="0"/>
              <a:t> </a:t>
            </a:r>
            <a:r>
              <a:rPr lang="en-US" dirty="0" smtClean="0"/>
              <a:t>Stock market data was obtained from Yahoo finance website</a:t>
            </a:r>
          </a:p>
          <a:p>
            <a:pPr>
              <a:buFont typeface="Wingdings" panose="05000000000000000000" pitchFamily="2" charset="2"/>
              <a:buChar char="v"/>
            </a:pPr>
            <a:r>
              <a:rPr lang="en-US" dirty="0"/>
              <a:t> </a:t>
            </a:r>
            <a:r>
              <a:rPr lang="en-US" dirty="0" smtClean="0"/>
              <a:t>Our focus is on S&amp;P 500 &amp; NASDAQ enlisted companies. </a:t>
            </a:r>
            <a:endParaRPr lang="en-IN" dirty="0" smtClean="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90631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processing procedure</a:t>
            </a:r>
            <a:endParaRPr lang="en-IN" dirty="0"/>
          </a:p>
        </p:txBody>
      </p:sp>
      <p:pic>
        <p:nvPicPr>
          <p:cNvPr id="4" name="Content Placeholder 3"/>
          <p:cNvPicPr>
            <a:picLocks noGrp="1"/>
          </p:cNvPicPr>
          <p:nvPr>
            <p:ph idx="1"/>
          </p:nvPr>
        </p:nvPicPr>
        <p:blipFill>
          <a:blip r:embed="rId2"/>
          <a:stretch>
            <a:fillRect/>
          </a:stretch>
        </p:blipFill>
        <p:spPr>
          <a:xfrm>
            <a:off x="2467183" y="1828800"/>
            <a:ext cx="5620749" cy="4597758"/>
          </a:xfrm>
          <a:prstGeom prst="rect">
            <a:avLst/>
          </a:prstGeom>
          <a:ln w="12700">
            <a:solidFill>
              <a:schemeClr val="bg1">
                <a:lumMod val="75000"/>
              </a:schemeClr>
            </a:solidFill>
          </a:ln>
        </p:spPr>
      </p:pic>
    </p:spTree>
    <p:extLst>
      <p:ext uri="{BB962C8B-B14F-4D97-AF65-F5344CB8AC3E}">
        <p14:creationId xmlns:p14="http://schemas.microsoft.com/office/powerpoint/2010/main" val="263279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24" y="751267"/>
            <a:ext cx="8596668" cy="1320800"/>
          </a:xfrm>
        </p:spPr>
        <p:txBody>
          <a:bodyPr/>
          <a:lstStyle/>
          <a:p>
            <a:r>
              <a:rPr lang="en-IN" dirty="0" smtClean="0"/>
              <a:t>LaGuardia airport dataset</a:t>
            </a:r>
            <a:endParaRPr lang="en-IN" dirty="0"/>
          </a:p>
        </p:txBody>
      </p:sp>
      <p:pic>
        <p:nvPicPr>
          <p:cNvPr id="5" name="Content Placeholder 4"/>
          <p:cNvPicPr>
            <a:picLocks noGrp="1"/>
          </p:cNvPicPr>
          <p:nvPr>
            <p:ph idx="1"/>
          </p:nvPr>
        </p:nvPicPr>
        <p:blipFill>
          <a:blip r:embed="rId2"/>
          <a:stretch>
            <a:fillRect/>
          </a:stretch>
        </p:blipFill>
        <p:spPr>
          <a:xfrm>
            <a:off x="677862" y="2730322"/>
            <a:ext cx="9058565" cy="2434106"/>
          </a:xfrm>
          <a:prstGeom prst="rect">
            <a:avLst/>
          </a:prstGeom>
          <a:ln w="12700">
            <a:solidFill>
              <a:schemeClr val="bg1">
                <a:lumMod val="75000"/>
              </a:schemeClr>
            </a:solidFill>
          </a:ln>
        </p:spPr>
      </p:pic>
      <p:sp>
        <p:nvSpPr>
          <p:cNvPr id="6" name="TextBox 5"/>
          <p:cNvSpPr txBox="1"/>
          <p:nvPr/>
        </p:nvSpPr>
        <p:spPr>
          <a:xfrm>
            <a:off x="1056068" y="1532586"/>
            <a:ext cx="8551571" cy="646331"/>
          </a:xfrm>
          <a:prstGeom prst="rect">
            <a:avLst/>
          </a:prstGeom>
          <a:noFill/>
        </p:spPr>
        <p:txBody>
          <a:bodyPr wrap="square" rtlCol="0">
            <a:spAutoFit/>
          </a:bodyPr>
          <a:lstStyle/>
          <a:p>
            <a:r>
              <a:rPr lang="en-IN" dirty="0" smtClean="0"/>
              <a:t>Of the 12 variables below, we focus on a selective 5 </a:t>
            </a:r>
            <a:r>
              <a:rPr lang="en-IN" dirty="0" err="1" smtClean="0"/>
              <a:t>viz</a:t>
            </a:r>
            <a:r>
              <a:rPr lang="en-IN" dirty="0" smtClean="0"/>
              <a:t> : </a:t>
            </a:r>
            <a:r>
              <a:rPr lang="en-IN" dirty="0" err="1" smtClean="0"/>
              <a:t>Year,Month,Day,Hour</a:t>
            </a:r>
            <a:r>
              <a:rPr lang="en-IN" dirty="0" smtClean="0"/>
              <a:t> &amp; Sky condition (Cloudiness measure from 0 to 8)</a:t>
            </a:r>
            <a:endParaRPr lang="en-IN" dirty="0"/>
          </a:p>
        </p:txBody>
      </p:sp>
    </p:spTree>
    <p:extLst>
      <p:ext uri="{BB962C8B-B14F-4D97-AF65-F5344CB8AC3E}">
        <p14:creationId xmlns:p14="http://schemas.microsoft.com/office/powerpoint/2010/main" val="302456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Screening &amp; modifying process</a:t>
            </a:r>
            <a:endParaRPr lang="en-IN" dirty="0"/>
          </a:p>
        </p:txBody>
      </p:sp>
      <p:sp>
        <p:nvSpPr>
          <p:cNvPr id="3" name="Content Placeholder 2"/>
          <p:cNvSpPr>
            <a:spLocks noGrp="1"/>
          </p:cNvSpPr>
          <p:nvPr>
            <p:ph idx="1"/>
          </p:nvPr>
        </p:nvSpPr>
        <p:spPr/>
        <p:txBody>
          <a:bodyPr/>
          <a:lstStyle/>
          <a:p>
            <a:r>
              <a:rPr lang="en-IN" dirty="0" smtClean="0"/>
              <a:t> The screening and modifying process:</a:t>
            </a:r>
          </a:p>
          <a:p>
            <a:pPr>
              <a:buFont typeface="Wingdings" panose="05000000000000000000" pitchFamily="2" charset="2"/>
              <a:buChar char="v"/>
            </a:pPr>
            <a:r>
              <a:rPr lang="en-IN" dirty="0"/>
              <a:t> </a:t>
            </a:r>
            <a:r>
              <a:rPr lang="en-IN" dirty="0" smtClean="0"/>
              <a:t>In this step we filter out the times when cloudiness information is hard to obtain.</a:t>
            </a:r>
          </a:p>
          <a:p>
            <a:pPr>
              <a:buFont typeface="Wingdings" panose="05000000000000000000" pitchFamily="2" charset="2"/>
              <a:buChar char="v"/>
            </a:pPr>
            <a:r>
              <a:rPr lang="en-IN" dirty="0"/>
              <a:t> </a:t>
            </a:r>
            <a:r>
              <a:rPr lang="en-IN" dirty="0" smtClean="0"/>
              <a:t>We place focus on cloudiness measure from 9am – 4pm which is aligned with the stock market timing from 9:30 am – 4:30 pm.</a:t>
            </a:r>
            <a:endParaRPr lang="en-IN" dirty="0"/>
          </a:p>
        </p:txBody>
      </p:sp>
    </p:spTree>
    <p:extLst>
      <p:ext uri="{BB962C8B-B14F-4D97-AF65-F5344CB8AC3E}">
        <p14:creationId xmlns:p14="http://schemas.microsoft.com/office/powerpoint/2010/main" val="104440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Mapping procedure &amp; platforms used</a:t>
            </a:r>
            <a:endParaRPr lang="en-IN" dirty="0"/>
          </a:p>
        </p:txBody>
      </p:sp>
      <p:sp>
        <p:nvSpPr>
          <p:cNvPr id="3" name="Content Placeholder 2"/>
          <p:cNvSpPr>
            <a:spLocks noGrp="1"/>
          </p:cNvSpPr>
          <p:nvPr>
            <p:ph idx="1"/>
          </p:nvPr>
        </p:nvSpPr>
        <p:spPr/>
        <p:txBody>
          <a:bodyPr/>
          <a:lstStyle/>
          <a:p>
            <a:r>
              <a:rPr lang="en-IN" dirty="0" smtClean="0"/>
              <a:t> Finally we have the cloudiness data for all 365 days however stock market data is available for only 252 days (M-F). </a:t>
            </a:r>
            <a:endParaRPr lang="en-IN" dirty="0"/>
          </a:p>
          <a:p>
            <a:r>
              <a:rPr lang="en-IN" dirty="0" smtClean="0"/>
              <a:t> The cloudiness on a measure of 0-7 with ‘0’ being sunny &amp; ‘7’ being overcast is obtained for the 252 days against the corresponding stock returns.</a:t>
            </a:r>
          </a:p>
          <a:p>
            <a:endParaRPr lang="en-IN" dirty="0"/>
          </a:p>
          <a:p>
            <a:r>
              <a:rPr lang="en-IN" dirty="0" smtClean="0"/>
              <a:t>Platforms used for data visualisation: Shiny &amp; D3.</a:t>
            </a:r>
            <a:endParaRPr lang="en-IN" dirty="0"/>
          </a:p>
        </p:txBody>
      </p:sp>
    </p:spTree>
    <p:extLst>
      <p:ext uri="{BB962C8B-B14F-4D97-AF65-F5344CB8AC3E}">
        <p14:creationId xmlns:p14="http://schemas.microsoft.com/office/powerpoint/2010/main" val="99194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Sectors analysed</a:t>
            </a:r>
            <a:endParaRPr lang="en-IN" dirty="0"/>
          </a:p>
        </p:txBody>
      </p:sp>
      <p:pic>
        <p:nvPicPr>
          <p:cNvPr id="4" name="Content Placeholder 3"/>
          <p:cNvPicPr>
            <a:picLocks noGrp="1"/>
          </p:cNvPicPr>
          <p:nvPr>
            <p:ph idx="1"/>
          </p:nvPr>
        </p:nvPicPr>
        <p:blipFill>
          <a:blip r:embed="rId2"/>
          <a:stretch>
            <a:fillRect/>
          </a:stretch>
        </p:blipFill>
        <p:spPr>
          <a:xfrm>
            <a:off x="2513806" y="2505869"/>
            <a:ext cx="5535490" cy="3508565"/>
          </a:xfrm>
          <a:prstGeom prst="rect">
            <a:avLst/>
          </a:prstGeom>
        </p:spPr>
      </p:pic>
    </p:spTree>
    <p:extLst>
      <p:ext uri="{BB962C8B-B14F-4D97-AF65-F5344CB8AC3E}">
        <p14:creationId xmlns:p14="http://schemas.microsoft.com/office/powerpoint/2010/main" val="46156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Results</a:t>
            </a:r>
            <a:endParaRPr lang="en-IN" dirty="0"/>
          </a:p>
        </p:txBody>
      </p:sp>
      <p:sp>
        <p:nvSpPr>
          <p:cNvPr id="3" name="Content Placeholder 2"/>
          <p:cNvSpPr>
            <a:spLocks noGrp="1"/>
          </p:cNvSpPr>
          <p:nvPr>
            <p:ph idx="1"/>
          </p:nvPr>
        </p:nvSpPr>
        <p:spPr>
          <a:xfrm>
            <a:off x="677334" y="2160589"/>
            <a:ext cx="8596668" cy="4356121"/>
          </a:xfrm>
        </p:spPr>
        <p:txBody>
          <a:bodyPr/>
          <a:lstStyle/>
          <a:p>
            <a:pPr lvl="0"/>
            <a:r>
              <a:rPr lang="en-IN" dirty="0" smtClean="0"/>
              <a:t> </a:t>
            </a:r>
            <a:r>
              <a:rPr lang="en-US" i="1" dirty="0"/>
              <a:t>How has the stock market behaved associated with varying cloudiness? </a:t>
            </a:r>
            <a:endParaRPr lang="en-IN" dirty="0"/>
          </a:p>
          <a:p>
            <a:pPr marL="0" indent="0">
              <a:buNone/>
            </a:pPr>
            <a:endParaRPr lang="en-IN" dirty="0"/>
          </a:p>
        </p:txBody>
      </p:sp>
      <p:pic>
        <p:nvPicPr>
          <p:cNvPr id="4" name="Picture 3"/>
          <p:cNvPicPr/>
          <p:nvPr/>
        </p:nvPicPr>
        <p:blipFill>
          <a:blip r:embed="rId2"/>
          <a:stretch>
            <a:fillRect/>
          </a:stretch>
        </p:blipFill>
        <p:spPr>
          <a:xfrm>
            <a:off x="1773363" y="2459865"/>
            <a:ext cx="6842603" cy="2550018"/>
          </a:xfrm>
          <a:prstGeom prst="rect">
            <a:avLst/>
          </a:prstGeom>
          <a:ln w="12700">
            <a:solidFill>
              <a:schemeClr val="bg1">
                <a:lumMod val="75000"/>
              </a:schemeClr>
            </a:solidFill>
          </a:ln>
        </p:spPr>
      </p:pic>
      <p:sp>
        <p:nvSpPr>
          <p:cNvPr id="5" name="TextBox 4"/>
          <p:cNvSpPr txBox="1"/>
          <p:nvPr/>
        </p:nvSpPr>
        <p:spPr>
          <a:xfrm>
            <a:off x="1105566" y="5103674"/>
            <a:ext cx="7740203" cy="1754326"/>
          </a:xfrm>
          <a:prstGeom prst="rect">
            <a:avLst/>
          </a:prstGeom>
          <a:noFill/>
        </p:spPr>
        <p:txBody>
          <a:bodyPr wrap="square" rtlCol="0">
            <a:spAutoFit/>
          </a:bodyPr>
          <a:lstStyle/>
          <a:p>
            <a:r>
              <a:rPr lang="en-US" dirty="0"/>
              <a:t>On sunny day (cloudiness: 0), the Nasdaq stock return has much higher performance rather than other </a:t>
            </a:r>
            <a:r>
              <a:rPr lang="en-US" dirty="0" smtClean="0"/>
              <a:t>days. </a:t>
            </a:r>
            <a:r>
              <a:rPr lang="en-US" dirty="0"/>
              <a:t>We observe that sunny day’s stock return (0.27%) is over thirty-four times higher than the worst case of which cloudiness is 5, and over thirteen times higher than the cloudiest day. The overall figure also indicates that the stock return seems like follow a wave pattern</a:t>
            </a:r>
            <a:endParaRPr lang="en-IN" dirty="0"/>
          </a:p>
        </p:txBody>
      </p:sp>
    </p:spTree>
    <p:extLst>
      <p:ext uri="{BB962C8B-B14F-4D97-AF65-F5344CB8AC3E}">
        <p14:creationId xmlns:p14="http://schemas.microsoft.com/office/powerpoint/2010/main" val="35726204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TotalTime>
  <Words>802</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Malgun Gothic</vt:lpstr>
      <vt:lpstr>Arial</vt:lpstr>
      <vt:lpstr>Calibri</vt:lpstr>
      <vt:lpstr>Times New Roman</vt:lpstr>
      <vt:lpstr>Trebuchet MS</vt:lpstr>
      <vt:lpstr>Wingdings</vt:lpstr>
      <vt:lpstr>Wingdings 3</vt:lpstr>
      <vt:lpstr>Facet</vt:lpstr>
      <vt:lpstr>WEATHER EFFECTS ON THE STOCK MARKET</vt:lpstr>
      <vt:lpstr>Introduction</vt:lpstr>
      <vt:lpstr>Data Collection </vt:lpstr>
      <vt:lpstr>Data processing procedure</vt:lpstr>
      <vt:lpstr>LaGuardia airport dataset</vt:lpstr>
      <vt:lpstr>Screening &amp; modifying process</vt:lpstr>
      <vt:lpstr>Mapping procedure &amp; platforms used</vt:lpstr>
      <vt:lpstr>Sectors analysed</vt:lpstr>
      <vt:lpstr>Analysis Results</vt:lpstr>
      <vt:lpstr>Analysis Results</vt:lpstr>
      <vt:lpstr>Analysis Results</vt:lpstr>
      <vt:lpstr>Analysis Results</vt:lpstr>
      <vt:lpstr>Analysis Results</vt:lpstr>
      <vt:lpstr>Analysis Results</vt:lpstr>
      <vt:lpstr>Analysis Results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EFFECTS ON THE STOCK MARKET</dc:title>
  <dc:creator>Visswanath Venkataraman</dc:creator>
  <cp:lastModifiedBy>XING WANG</cp:lastModifiedBy>
  <cp:revision>12</cp:revision>
  <dcterms:created xsi:type="dcterms:W3CDTF">2016-04-25T01:00:28Z</dcterms:created>
  <dcterms:modified xsi:type="dcterms:W3CDTF">2016-04-25T03:45:53Z</dcterms:modified>
</cp:coreProperties>
</file>