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sldIdLst>
    <p:sldId id="256" r:id="rId4"/>
    <p:sldId id="257" r:id="rId5"/>
    <p:sldId id="287" r:id="rId6"/>
    <p:sldId id="276" r:id="rId7"/>
    <p:sldId id="277" r:id="rId8"/>
    <p:sldId id="278" r:id="rId9"/>
    <p:sldId id="284" r:id="rId10"/>
    <p:sldId id="286" r:id="rId11"/>
    <p:sldId id="285" r:id="rId12"/>
    <p:sldId id="261" r:id="rId13"/>
    <p:sldId id="288" r:id="rId14"/>
    <p:sldId id="281" r:id="rId15"/>
    <p:sldId id="291" r:id="rId16"/>
    <p:sldId id="280" r:id="rId17"/>
    <p:sldId id="264" r:id="rId18"/>
    <p:sldId id="283" r:id="rId19"/>
    <p:sldId id="282" r:id="rId20"/>
    <p:sldId id="289" r:id="rId21"/>
    <p:sldId id="265" r:id="rId22"/>
    <p:sldId id="266" r:id="rId23"/>
    <p:sldId id="267" r:id="rId24"/>
    <p:sldId id="268" r:id="rId25"/>
    <p:sldId id="269" r:id="rId26"/>
    <p:sldId id="272" r:id="rId27"/>
    <p:sldId id="270" r:id="rId28"/>
    <p:sldId id="271" r:id="rId29"/>
    <p:sldId id="290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  <a:srgbClr val="FFFFFF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19336-2B6A-4082-8DEC-1D2CA980E76F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335B6-1B8D-4F96-AC44-40A430D67A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50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4916-FA50-4645-BEB3-881471717393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7D2A6-6001-49AB-8D70-DBF89D39C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75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D9F0C-ADA1-4F32-9061-9158E867D2BB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7DA5D-9AC0-4BEB-B752-70D401C6F6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6197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8757F-C9AC-4F15-8477-64ECC3B1A66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163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D9947-7698-4819-BEC3-6117CA4C7BA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63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495EF-DCF3-481C-8321-6E2EE2C4555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768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75A6-6CB9-4498-8058-98393FE70D3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7794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2C7C8-B2C2-40C1-BDED-18F294A8EA8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16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D103B-9C56-414E-A0FE-94A6A8B55CF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7287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A8947-D3A3-49A4-B5AF-05132F18217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022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B7DD2-BB8F-455C-8C89-168E87181B3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930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B4961-36B4-414E-BCBC-6A9C49B19E07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C0B1-3747-4526-946D-EBD23CA204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7445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6029E-0449-4B19-A6E6-9EBA5C7A0F2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803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805C1-4A61-45C2-A833-C0AAC96C5AC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9791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50A3C-201F-4C09-A143-A705C35AA40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784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1BEB495-0FDF-4005-9F4F-DE647FF4019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160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2F78FA0-7AFE-4BB2-BF4E-54AFF2E3F67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98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DEE667-1F9A-4692-AECB-F607DF10057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037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8757F-C9AC-4F15-8477-64ECC3B1A66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468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D9947-7698-4819-BEC3-6117CA4C7BA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914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495EF-DCF3-481C-8321-6E2EE2C4555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464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75A6-6CB9-4498-8058-98393FE70D3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03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DE6E0-3540-492E-BDB7-59C5B9185093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B4098-8AF7-4D75-8565-387771378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6096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2C7C8-B2C2-40C1-BDED-18F294A8EA8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800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D103B-9C56-414E-A0FE-94A6A8B55CF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5583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A8947-D3A3-49A4-B5AF-05132F18217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9132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B7DD2-BB8F-455C-8C89-168E87181B3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359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6029E-0449-4B19-A6E6-9EBA5C7A0F2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8616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805C1-4A61-45C2-A833-C0AAC96C5AC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550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50A3C-201F-4C09-A143-A705C35AA40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43593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1BEB495-0FDF-4005-9F4F-DE647FF4019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5391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2F78FA0-7AFE-4BB2-BF4E-54AFF2E3F67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70841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DEE667-1F9A-4692-AECB-F607DF10057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92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6E25-3BAF-438B-A758-7F5440E39157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C48B-ADB3-4B51-B6EB-B7F39EA44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570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9C44B-C66A-4BDF-BB5A-04B99BE1A84F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B95DA-F9D1-411F-97E8-68BDF4476B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828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14211-7BAC-4BB4-8652-F563E1D186B0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4A35F-80DD-4949-9374-9F945B448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7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CD2A5-AA95-467D-9EF9-21507778D0AB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B8CFC-C293-4D8C-83F6-273F020D59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715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35B5-E117-44E7-9ACE-D9C2266AB807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BB493-F2B7-49E6-8D7D-1F6C73D5D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17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ECCB2-1D77-4BBC-A710-D2A8E238CD8D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48AA1-39AA-44E1-993A-5E7C4E595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962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A866EF-51A0-414A-A7B5-7DCD6C76FF2B}" type="datetimeFigureOut">
              <a:rPr lang="zh-CN" altLang="en-US"/>
              <a:pPr>
                <a:defRPr/>
              </a:pPr>
              <a:t>2021/12/12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FF36F9-74DE-4E36-A044-D25A3699A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66FFFF"/>
            </a:gs>
            <a:gs pos="100000">
              <a:srgbClr val="66FFFF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zh-CN" altLang="zh-CN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zh-CN" altLang="zh-CN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fld id="{86E50359-475D-4FA0-B83A-AFDB112EA3A9}" type="slidenum">
              <a:rPr lang="zh-CN" altLang="zh-CN" smtClean="0">
                <a:solidFill>
                  <a:srgbClr val="000000"/>
                </a:solidFill>
                <a:latin typeface="Arial" pitchFamily="34" charset="0"/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06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66FFFF"/>
            </a:gs>
            <a:gs pos="100000">
              <a:srgbClr val="66FFFF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zh-CN" altLang="zh-CN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zh-CN" altLang="zh-CN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fld id="{86E50359-475D-4FA0-B83A-AFDB112EA3A9}" type="slidenum">
              <a:rPr lang="zh-CN" altLang="zh-CN" smtClean="0">
                <a:solidFill>
                  <a:srgbClr val="000000"/>
                </a:solidFill>
                <a:latin typeface="Arial" pitchFamily="34" charset="0"/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50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&#21453;&#20914;&#36816;&#21160;-&#28779;&#31661;.fl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b7c628c0048f4756241362d057a748f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1" Type="http://schemas.openxmlformats.org/officeDocument/2006/relationships/video" Target="file:///E:\&#39640;&#20108;&#26032;&#35838;&#31243;(&#29702;&#31185;)\&#39640;&#20108;&#26032;&#35838;&#31243;(&#19979;)\&#31532;16&#31456;%20&#21160;&#37327;\&#167;16.3%20&#21160;&#37327;&#23432;&#24658;&#23450;&#24459;\&#25512;&#23548;&#36807;&#31243;.avi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0e72bd8ee74a0e0345890f180ebcc40d.mp4" TargetMode="Externa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4478091a58561d85be99b0f19248251b.mp4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7772400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§1.2  </a:t>
            </a:r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动量守恒定律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4150" y="188913"/>
            <a:ext cx="3883025" cy="584200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一、动量守恒定律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825" y="908720"/>
            <a:ext cx="864235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、内容：一个系统</a:t>
            </a:r>
            <a:r>
              <a:rPr lang="zh-CN" altLang="en-US" sz="3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不受外力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zh-CN" altLang="en-US" sz="3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所受合外力为零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，这个系统的总动量保持不变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132856"/>
            <a:ext cx="252095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、表达式：</a:t>
            </a:r>
            <a:endParaRPr lang="zh-CN" altLang="en-US" sz="3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3645024"/>
            <a:ext cx="86423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、守恒条件：一个系统不受外力或所受合外力为零</a:t>
            </a:r>
          </a:p>
        </p:txBody>
      </p:sp>
      <p:sp>
        <p:nvSpPr>
          <p:cNvPr id="11" name="矩形 10"/>
          <p:cNvSpPr/>
          <p:nvPr/>
        </p:nvSpPr>
        <p:spPr>
          <a:xfrm>
            <a:off x="251520" y="4869160"/>
            <a:ext cx="864235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、适用范围：适用于宏观物体，也适用于微观物体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；适用于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低速物体，也适用于高速物体。</a:t>
            </a: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616019543"/>
              </p:ext>
            </p:extLst>
          </p:nvPr>
        </p:nvGraphicFramePr>
        <p:xfrm>
          <a:off x="899592" y="2708920"/>
          <a:ext cx="6772988" cy="936104"/>
        </p:xfrm>
        <a:graphic>
          <a:graphicData uri="http://schemas.openxmlformats.org/presentationml/2006/ole">
            <p:oleObj spid="_x0000_s4119" name="公式" r:id="rId3" imgW="1562100" imgH="215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23528" y="260648"/>
            <a:ext cx="8032750" cy="1200329"/>
          </a:xfrm>
        </p:spPr>
        <p:txBody>
          <a:bodyPr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cs typeface="Courier New" pitchFamily="49" charset="0"/>
              </a:rPr>
              <a:t>5</a:t>
            </a:r>
            <a:r>
              <a:rPr lang="zh-CN" altLang="en-US" b="1" dirty="0" smtClean="0">
                <a:cs typeface="Times New Roman" pitchFamily="18" charset="0"/>
              </a:rPr>
              <a:t>．</a:t>
            </a:r>
            <a:r>
              <a:rPr lang="zh-CN" altLang="en-US" b="1" dirty="0">
                <a:cs typeface="Times New Roman" pitchFamily="18" charset="0"/>
              </a:rPr>
              <a:t>动量守恒定律</a:t>
            </a:r>
            <a:r>
              <a:rPr lang="zh-CN" altLang="en-US" b="1" dirty="0" smtClean="0">
                <a:cs typeface="Times New Roman" pitchFamily="18" charset="0"/>
              </a:rPr>
              <a:t>的理解</a:t>
            </a:r>
            <a:r>
              <a:rPr lang="en-US" altLang="zh-CN" b="1" dirty="0" smtClean="0">
                <a:cs typeface="Times New Roman" pitchFamily="18" charset="0"/>
              </a:rPr>
              <a:t>------</a:t>
            </a:r>
            <a:r>
              <a:rPr lang="en-US" b="1" dirty="0" smtClean="0">
                <a:latin typeface="宋体" pitchFamily="2" charset="-122"/>
                <a:cs typeface="Times New Roman" pitchFamily="18" charset="0"/>
              </a:rPr>
              <a:t>“</a:t>
            </a:r>
            <a:r>
              <a:rPr lang="zh-CN" altLang="en-US" b="1" dirty="0" smtClean="0">
                <a:latin typeface="宋体" pitchFamily="2" charset="-122"/>
                <a:cs typeface="Times New Roman" pitchFamily="18" charset="0"/>
              </a:rPr>
              <a:t>四</a:t>
            </a:r>
            <a:r>
              <a:rPr lang="zh-CN" altLang="en-US" b="1" dirty="0" smtClean="0">
                <a:cs typeface="Times New Roman" pitchFamily="18" charset="0"/>
              </a:rPr>
              <a:t>性</a:t>
            </a:r>
            <a:r>
              <a:rPr lang="en-US" b="1" dirty="0">
                <a:latin typeface="宋体" pitchFamily="2" charset="-122"/>
                <a:cs typeface="Times New Roman" pitchFamily="18" charset="0"/>
              </a:rPr>
              <a:t>”</a:t>
            </a:r>
            <a:endParaRPr lang="zh-CN" altLang="en-US" b="1" dirty="0">
              <a:latin typeface="宋体" pitchFamily="2" charset="-122"/>
              <a:cs typeface="Courier New" pitchFamily="49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cs typeface="Courier New" pitchFamily="49" charset="0"/>
              </a:rPr>
              <a:t> (</a:t>
            </a:r>
            <a:r>
              <a:rPr lang="en-US" altLang="zh-CN" sz="2800" b="1" dirty="0">
                <a:cs typeface="Courier New" pitchFamily="49" charset="0"/>
              </a:rPr>
              <a:t>1)</a:t>
            </a:r>
            <a:r>
              <a:rPr lang="zh-CN" altLang="en-US" sz="2800" b="1" dirty="0">
                <a:cs typeface="Times New Roman" pitchFamily="18" charset="0"/>
              </a:rPr>
              <a:t>矢量性</a:t>
            </a:r>
            <a:r>
              <a:rPr lang="zh-CN" altLang="en-US" sz="2800" b="1" dirty="0" smtClean="0">
                <a:cs typeface="Times New Roman" pitchFamily="18" charset="0"/>
              </a:rPr>
              <a:t>：定律的表达式是一个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矢量式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  <a:cs typeface="Courier New" pitchFamily="49" charset="0"/>
            </a:endParaRPr>
          </a:p>
        </p:txBody>
      </p:sp>
      <p:sp>
        <p:nvSpPr>
          <p:cNvPr id="3" name="内容占位符 1"/>
          <p:cNvSpPr txBox="1">
            <a:spLocks/>
          </p:cNvSpPr>
          <p:nvPr/>
        </p:nvSpPr>
        <p:spPr bwMode="auto">
          <a:xfrm>
            <a:off x="395536" y="1412776"/>
            <a:ext cx="8032750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(2)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相对性：动量守恒定律中，系统中各物体在相互作用前后的动量，必须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相对于同一惯性系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，各物体的速度通常均为对地的速度．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Courier New" pitchFamily="49" charset="0"/>
            </a:endParaRP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467544" y="2996952"/>
            <a:ext cx="8032750" cy="20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(3)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同时性：动量守恒定律中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Times New Roman" pitchFamily="18" charset="0"/>
              </a:rPr>
              <a:t>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必须是系统中各物体在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相互作用前同一时刻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的动量，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Times New Roman" pitchFamily="18" charset="0"/>
              </a:rPr>
              <a:t>′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Times New Roman" pitchFamily="18" charset="0"/>
              </a:rPr>
              <a:t>′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Times New Roman" pitchFamily="18" charset="0"/>
              </a:rPr>
              <a:t>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必须是系统中各物体在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相互作用后同一时刻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的动量．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Courier New" pitchFamily="49" charset="0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467544" y="5013176"/>
            <a:ext cx="8496944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(4)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普适性：动量守恒定律不仅适用于两个物体组成的系统，也适用于多个物体组成的系统；不仅适用于宏观物体组成的系统，也适用于微观粒子组成的系统．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51520" y="260648"/>
            <a:ext cx="8653338" cy="5410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 dirty="0" smtClean="0">
                <a:latin typeface="Times New Roman" pitchFamily="18" charset="0"/>
              </a:rPr>
              <a:t>、</a:t>
            </a:r>
            <a:r>
              <a:rPr kumimoji="1" lang="zh-CN" altLang="en-US" sz="3200" b="1" dirty="0">
                <a:latin typeface="Times New Roman" pitchFamily="18" charset="0"/>
              </a:rPr>
              <a:t>如</a:t>
            </a:r>
            <a:r>
              <a:rPr kumimoji="1" lang="zh-CN" altLang="en-US" sz="3200" b="1" dirty="0" smtClean="0">
                <a:latin typeface="Times New Roman" pitchFamily="18" charset="0"/>
              </a:rPr>
              <a:t>图木</a:t>
            </a:r>
            <a:r>
              <a:rPr kumimoji="1" lang="zh-CN" altLang="en-US" sz="3200" b="1" dirty="0">
                <a:latin typeface="Times New Roman" pitchFamily="18" charset="0"/>
              </a:rPr>
              <a:t>块和弹簧相连放在光滑的水平面上，子弹</a:t>
            </a:r>
            <a:r>
              <a:rPr kumimoji="1" lang="en-US" altLang="zh-CN" sz="3200" b="1" dirty="0"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latin typeface="Times New Roman" pitchFamily="18" charset="0"/>
              </a:rPr>
              <a:t>沿水平方向射入木块后留在木块</a:t>
            </a:r>
            <a:r>
              <a:rPr kumimoji="1" lang="en-US" altLang="zh-CN" sz="3200" b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内，入射时间极短，之后木块将弹簧压缩，关于子弹和木块组成的系统，下列说法中正确的是（ </a:t>
            </a:r>
            <a:r>
              <a:rPr kumimoji="1" lang="en-US" altLang="zh-CN" sz="3200" b="1" dirty="0" smtClean="0">
                <a:latin typeface="Times New Roman" pitchFamily="18" charset="0"/>
              </a:rPr>
              <a:t> </a:t>
            </a:r>
            <a:r>
              <a:rPr kumimoji="1" lang="zh-CN" altLang="en-US" sz="3200" b="1" dirty="0" smtClean="0">
                <a:latin typeface="Times New Roman" pitchFamily="18" charset="0"/>
              </a:rPr>
              <a:t>  ）</a:t>
            </a:r>
            <a:endParaRPr kumimoji="1" lang="zh-CN" altLang="en-US" sz="32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latin typeface="Times New Roman" pitchFamily="18" charset="0"/>
              </a:rPr>
              <a:t>．从子弹开始射入到弹簧压缩到最短的过程中，系统动量守恒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．子弹射入木块的过程中，系统动量守恒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C</a:t>
            </a:r>
            <a:r>
              <a:rPr kumimoji="1" lang="zh-CN" altLang="en-US" sz="3200" b="1" dirty="0">
                <a:latin typeface="Times New Roman" pitchFamily="18" charset="0"/>
              </a:rPr>
              <a:t>．木块压缩弹簧的过程中，系统动量守恒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D</a:t>
            </a:r>
            <a:r>
              <a:rPr kumimoji="1" lang="zh-CN" altLang="en-US" sz="3200" b="1" dirty="0">
                <a:latin typeface="Times New Roman" pitchFamily="18" charset="0"/>
              </a:rPr>
              <a:t>．上述任何一个过程动量均不守恒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5445224"/>
            <a:ext cx="34559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40352" y="2132856"/>
            <a:ext cx="115252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0" y="3757613"/>
            <a:ext cx="3886200" cy="1111250"/>
            <a:chOff x="3120" y="2564"/>
            <a:chExt cx="2448" cy="70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120" y="2592"/>
              <a:ext cx="2448" cy="672"/>
              <a:chOff x="3072" y="1344"/>
              <a:chExt cx="2448" cy="672"/>
            </a:xfrm>
          </p:grpSpPr>
          <p:sp>
            <p:nvSpPr>
              <p:cNvPr id="14347" name="Rectangle 4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1680" cy="144"/>
              </a:xfrm>
              <a:prstGeom prst="rect">
                <a:avLst/>
              </a:prstGeom>
              <a:solidFill>
                <a:schemeClr val="accent1"/>
              </a:solidFill>
              <a:ln w="57150" cmpd="thinThick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8" name="Rectangle 5" descr="栎木"/>
              <p:cNvSpPr>
                <a:spLocks noChangeArrowheads="1"/>
              </p:cNvSpPr>
              <p:nvPr/>
            </p:nvSpPr>
            <p:spPr bwMode="auto">
              <a:xfrm>
                <a:off x="3696" y="1344"/>
                <a:ext cx="240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57150" cmpd="thinThick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9" name="Rectangle 6" descr="栎木"/>
              <p:cNvSpPr>
                <a:spLocks noChangeArrowheads="1"/>
              </p:cNvSpPr>
              <p:nvPr/>
            </p:nvSpPr>
            <p:spPr bwMode="auto">
              <a:xfrm>
                <a:off x="4416" y="1344"/>
                <a:ext cx="192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57150" cmpd="thinThick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Oval 7"/>
              <p:cNvSpPr>
                <a:spLocks noChangeArrowheads="1"/>
              </p:cNvSpPr>
              <p:nvPr/>
            </p:nvSpPr>
            <p:spPr bwMode="auto">
              <a:xfrm>
                <a:off x="3600" y="182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1" name="Oval 8"/>
              <p:cNvSpPr>
                <a:spLocks noChangeArrowheads="1"/>
              </p:cNvSpPr>
              <p:nvPr/>
            </p:nvSpPr>
            <p:spPr bwMode="auto">
              <a:xfrm>
                <a:off x="4608" y="182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2" name="Line 9"/>
              <p:cNvSpPr>
                <a:spLocks noChangeShapeType="1"/>
              </p:cNvSpPr>
              <p:nvPr/>
            </p:nvSpPr>
            <p:spPr bwMode="auto">
              <a:xfrm>
                <a:off x="3072" y="2016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3" name="Freeform 10"/>
              <p:cNvSpPr>
                <a:spLocks/>
              </p:cNvSpPr>
              <p:nvPr/>
            </p:nvSpPr>
            <p:spPr bwMode="auto">
              <a:xfrm>
                <a:off x="3936" y="1440"/>
                <a:ext cx="480" cy="144"/>
              </a:xfrm>
              <a:custGeom>
                <a:avLst/>
                <a:gdLst>
                  <a:gd name="T0" fmla="*/ 0 w 624"/>
                  <a:gd name="T1" fmla="*/ 1 h 208"/>
                  <a:gd name="T2" fmla="*/ 2 w 624"/>
                  <a:gd name="T3" fmla="*/ 1 h 208"/>
                  <a:gd name="T4" fmla="*/ 2 w 624"/>
                  <a:gd name="T5" fmla="*/ 1 h 208"/>
                  <a:gd name="T6" fmla="*/ 3 w 624"/>
                  <a:gd name="T7" fmla="*/ 1 h 208"/>
                  <a:gd name="T8" fmla="*/ 3 w 624"/>
                  <a:gd name="T9" fmla="*/ 1 h 208"/>
                  <a:gd name="T10" fmla="*/ 4 w 624"/>
                  <a:gd name="T11" fmla="*/ 1 h 208"/>
                  <a:gd name="T12" fmla="*/ 5 w 624"/>
                  <a:gd name="T13" fmla="*/ 1 h 208"/>
                  <a:gd name="T14" fmla="*/ 5 w 624"/>
                  <a:gd name="T15" fmla="*/ 1 h 208"/>
                  <a:gd name="T16" fmla="*/ 5 w 624"/>
                  <a:gd name="T17" fmla="*/ 1 h 208"/>
                  <a:gd name="T18" fmla="*/ 6 w 624"/>
                  <a:gd name="T19" fmla="*/ 1 h 208"/>
                  <a:gd name="T20" fmla="*/ 7 w 624"/>
                  <a:gd name="T21" fmla="*/ 1 h 2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24"/>
                  <a:gd name="T34" fmla="*/ 0 h 208"/>
                  <a:gd name="T35" fmla="*/ 624 w 624"/>
                  <a:gd name="T36" fmla="*/ 208 h 2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24" h="208">
                    <a:moveTo>
                      <a:pt x="0" y="112"/>
                    </a:moveTo>
                    <a:cubicBezTo>
                      <a:pt x="36" y="56"/>
                      <a:pt x="72" y="0"/>
                      <a:pt x="96" y="16"/>
                    </a:cubicBezTo>
                    <a:cubicBezTo>
                      <a:pt x="120" y="32"/>
                      <a:pt x="120" y="208"/>
                      <a:pt x="144" y="208"/>
                    </a:cubicBezTo>
                    <a:cubicBezTo>
                      <a:pt x="168" y="208"/>
                      <a:pt x="216" y="16"/>
                      <a:pt x="240" y="16"/>
                    </a:cubicBezTo>
                    <a:cubicBezTo>
                      <a:pt x="264" y="16"/>
                      <a:pt x="272" y="208"/>
                      <a:pt x="288" y="208"/>
                    </a:cubicBezTo>
                    <a:cubicBezTo>
                      <a:pt x="304" y="208"/>
                      <a:pt x="320" y="16"/>
                      <a:pt x="336" y="16"/>
                    </a:cubicBezTo>
                    <a:cubicBezTo>
                      <a:pt x="352" y="16"/>
                      <a:pt x="368" y="208"/>
                      <a:pt x="384" y="208"/>
                    </a:cubicBezTo>
                    <a:cubicBezTo>
                      <a:pt x="400" y="208"/>
                      <a:pt x="416" y="16"/>
                      <a:pt x="432" y="16"/>
                    </a:cubicBezTo>
                    <a:cubicBezTo>
                      <a:pt x="448" y="16"/>
                      <a:pt x="464" y="208"/>
                      <a:pt x="480" y="208"/>
                    </a:cubicBezTo>
                    <a:cubicBezTo>
                      <a:pt x="496" y="208"/>
                      <a:pt x="504" y="24"/>
                      <a:pt x="528" y="16"/>
                    </a:cubicBezTo>
                    <a:cubicBezTo>
                      <a:pt x="552" y="8"/>
                      <a:pt x="608" y="136"/>
                      <a:pt x="624" y="160"/>
                    </a:cubicBezTo>
                  </a:path>
                </a:pathLst>
              </a:custGeom>
              <a:solidFill>
                <a:schemeClr val="folHlink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44" name="Text Box 11"/>
            <p:cNvSpPr txBox="1">
              <a:spLocks noChangeArrowheads="1"/>
            </p:cNvSpPr>
            <p:nvPr/>
          </p:nvSpPr>
          <p:spPr bwMode="auto">
            <a:xfrm>
              <a:off x="3727" y="256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4345" name="Text Box 12"/>
            <p:cNvSpPr txBox="1">
              <a:spLocks noChangeArrowheads="1"/>
            </p:cNvSpPr>
            <p:nvPr/>
          </p:nvSpPr>
          <p:spPr bwMode="auto">
            <a:xfrm>
              <a:off x="4444" y="256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4097" y="285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C</a:t>
              </a:r>
            </a:p>
          </p:txBody>
        </p:sp>
      </p:grpSp>
      <p:sp>
        <p:nvSpPr>
          <p:cNvPr id="14339" name="Rectangle 14"/>
          <p:cNvSpPr>
            <a:spLocks noChangeArrowheads="1"/>
          </p:cNvSpPr>
          <p:nvPr/>
        </p:nvSpPr>
        <p:spPr bwMode="auto">
          <a:xfrm>
            <a:off x="285750" y="1571625"/>
            <a:ext cx="83820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如图所示，Ａ、Ｂ两木块的质量之比为３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: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２，原来静止在平板小车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上，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间有一根被压缩了的轻弹簧，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与平板车的上表面间的动摩擦因素相同，地面光滑。当弹簧突然释放后，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在小车上滑动时有：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(     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 )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系统动量守恒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系统动量守恒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、小车向左运动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 小车向右运动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714480" y="3286124"/>
            <a:ext cx="1785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BC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3042" y="428604"/>
            <a:ext cx="3500462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思考</a:t>
            </a:r>
            <a:r>
              <a:rPr lang="zh-CN" altLang="en-US" sz="5400" b="1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分析</a:t>
            </a:r>
            <a:endParaRPr lang="zh-CN" altLang="en-US" sz="5400" b="1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  <p:pic>
        <p:nvPicPr>
          <p:cNvPr id="14342" name="Picture 5" descr="图片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0"/>
            <a:ext cx="11874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388" y="188913"/>
            <a:ext cx="8785225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如图所示，光滑水平面上两小车中间夹一压缩了的轻弹簧，两手分别按住小车，使它们静止，对两车及弹簧组成的系统，下列说法中正确的是（　   　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．先放开左手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，放开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右手前，系统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动量不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守恒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时放开两手，系统的总动量守恒，且总动量为零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．先放开左手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，系统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总动量不为零，且方向向左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．无论何时放手，只要弹簧中有弹力，系统动量就不守恒。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4550" y="5357253"/>
            <a:ext cx="491490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6512" y="1571612"/>
            <a:ext cx="17287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ABC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388" y="393700"/>
            <a:ext cx="8856662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两船质量均为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，都静止在平静的水面上，现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船中质量为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的人，以对地的水平速度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船跳到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船，再从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船跳到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船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，经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次跳跃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后留在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船（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水的阻力不计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）则（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两船（包括人）的速度大小之比为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两船（包括人）的动量大小之比为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两船（包括人）的动能之比为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两船（包括人）的动能之比为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728" y="2450708"/>
            <a:ext cx="115252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388" y="460772"/>
            <a:ext cx="87852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大小相等的甲、乙两球在光滑的水平桌面上相碰，甲球质量为乙球质量的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倍，当甲球以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2m/s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的速度与静止乙球发生正碰后，乙球获得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2m/s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的速度，求这时甲球的速度？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00788" y="2463725"/>
            <a:ext cx="2663825" cy="1757363"/>
            <a:chOff x="6300788" y="2463725"/>
            <a:chExt cx="2663825" cy="175736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300788" y="3697213"/>
              <a:ext cx="26638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480175" y="3157463"/>
              <a:ext cx="539750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243888" y="3157463"/>
              <a:ext cx="539750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6386513" y="2978075"/>
              <a:ext cx="7191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57938" y="2463725"/>
              <a:ext cx="80645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altLang="zh-CN" sz="24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2400" b="1" baseline="-25000" dirty="0">
                <a:latin typeface="Cambria Math" panose="02040503050406030204" pitchFamily="18" charset="0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788" y="3697213"/>
              <a:ext cx="8636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甲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81963" y="3697213"/>
              <a:ext cx="865187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乙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184150" y="3592513"/>
            <a:ext cx="8780463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解题步骤：</a:t>
            </a:r>
            <a:endParaRPr lang="en-US" altLang="zh-CN" sz="28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）确定研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究对象（系统）；</a:t>
            </a:r>
            <a:endParaRPr lang="en-US" altLang="zh-CN" sz="28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800" b="1" dirty="0" smtClean="0">
                <a:cs typeface="Times New Roman" pitchFamily="18" charset="0"/>
              </a:rPr>
              <a:t>研究对象受力分析，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定系统动量是否守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恒；</a:t>
            </a:r>
            <a:endParaRPr lang="en-US" altLang="zh-CN" sz="28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）确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定始末状态；</a:t>
            </a:r>
            <a:endParaRPr lang="en-US" altLang="zh-CN" sz="2800" b="1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4）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确定正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向；</a:t>
            </a:r>
            <a:endParaRPr lang="en-US" altLang="zh-CN" sz="28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由动量守恒定律列式求解</a:t>
            </a:r>
            <a:endParaRPr lang="en-US" altLang="zh-CN" sz="28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714752"/>
            <a:ext cx="576418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8064500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</a:rPr>
              <a:t>在列车编组站里，一辆</a:t>
            </a:r>
            <a:r>
              <a:rPr kumimoji="1" lang="en-US" altLang="zh-CN" sz="2800" b="1" i="1" dirty="0">
                <a:latin typeface="Times New Roman" pitchFamily="18" charset="0"/>
              </a:rPr>
              <a:t>m</a:t>
            </a:r>
            <a:r>
              <a:rPr kumimoji="1" lang="en-US" altLang="zh-CN" sz="2800" b="1" baseline="-25000" dirty="0"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</a:rPr>
              <a:t>=1.8×10</a:t>
            </a:r>
            <a:r>
              <a:rPr kumimoji="1" lang="en-US" altLang="zh-CN" sz="2800" b="1" baseline="30000" dirty="0">
                <a:latin typeface="Times New Roman" pitchFamily="18" charset="0"/>
              </a:rPr>
              <a:t>4</a:t>
            </a:r>
            <a:r>
              <a:rPr kumimoji="1" lang="en-US" altLang="zh-CN" sz="2800" b="1" dirty="0">
                <a:latin typeface="Times New Roman" pitchFamily="18" charset="0"/>
              </a:rPr>
              <a:t>kg</a:t>
            </a:r>
            <a:r>
              <a:rPr kumimoji="1" lang="zh-CN" altLang="en-US" sz="2800" b="1" dirty="0">
                <a:latin typeface="Times New Roman" pitchFamily="18" charset="0"/>
              </a:rPr>
              <a:t>的货车在平直轨道上以</a:t>
            </a:r>
            <a:r>
              <a:rPr kumimoji="1" lang="en-US" altLang="zh-CN" sz="2800" b="1" dirty="0">
                <a:latin typeface="Times New Roman" pitchFamily="18" charset="0"/>
              </a:rPr>
              <a:t>V</a:t>
            </a:r>
            <a:r>
              <a:rPr kumimoji="1" lang="en-US" altLang="zh-CN" sz="2800" b="1" baseline="-25000" dirty="0"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</a:rPr>
              <a:t>=2m/s</a:t>
            </a:r>
            <a:r>
              <a:rPr kumimoji="1" lang="zh-CN" altLang="en-US" sz="2800" b="1" dirty="0">
                <a:latin typeface="Times New Roman" pitchFamily="18" charset="0"/>
              </a:rPr>
              <a:t>的速度运动，碰上一辆</a:t>
            </a:r>
            <a:r>
              <a:rPr kumimoji="1" lang="en-US" altLang="zh-CN" sz="2800" b="1" i="1" dirty="0">
                <a:latin typeface="Times New Roman" pitchFamily="18" charset="0"/>
              </a:rPr>
              <a:t>m</a:t>
            </a:r>
            <a:r>
              <a:rPr kumimoji="1" lang="en-US" altLang="zh-CN" sz="2800" b="1" baseline="-25000" dirty="0"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</a:rPr>
              <a:t>=2.2×10</a:t>
            </a:r>
            <a:r>
              <a:rPr kumimoji="1" lang="en-US" altLang="zh-CN" sz="2800" b="1" baseline="30000" dirty="0">
                <a:latin typeface="Times New Roman" pitchFamily="18" charset="0"/>
              </a:rPr>
              <a:t>4</a:t>
            </a:r>
            <a:r>
              <a:rPr kumimoji="1" lang="en-US" altLang="zh-CN" sz="2800" b="1" dirty="0">
                <a:latin typeface="Times New Roman" pitchFamily="18" charset="0"/>
              </a:rPr>
              <a:t>kg</a:t>
            </a:r>
            <a:r>
              <a:rPr kumimoji="1" lang="zh-CN" altLang="en-US" sz="2800" b="1" dirty="0">
                <a:latin typeface="Times New Roman" pitchFamily="18" charset="0"/>
              </a:rPr>
              <a:t>的静止的货车，它们碰撞后结合在一起继续</a:t>
            </a:r>
            <a:r>
              <a:rPr kumimoji="1" lang="zh-CN" altLang="en-US" sz="2800" b="1" dirty="0" smtClean="0">
                <a:latin typeface="Times New Roman" pitchFamily="18" charset="0"/>
              </a:rPr>
              <a:t>运动</a:t>
            </a:r>
            <a:r>
              <a:rPr kumimoji="1" lang="en-US" altLang="zh-CN" sz="2800" b="1" dirty="0" smtClean="0">
                <a:latin typeface="Times New Roman" pitchFamily="18" charset="0"/>
              </a:rPr>
              <a:t>(</a:t>
            </a:r>
            <a:r>
              <a:rPr kumimoji="1" lang="zh-CN" altLang="en-US" sz="2800" b="1" dirty="0" smtClean="0">
                <a:latin typeface="Times New Roman" pitchFamily="18" charset="0"/>
              </a:rPr>
              <a:t>不计货车与铁轨间的摩擦），</a:t>
            </a:r>
            <a:r>
              <a:rPr kumimoji="1" lang="zh-CN" altLang="en-US" sz="2800" b="1" dirty="0">
                <a:latin typeface="Times New Roman" pitchFamily="18" charset="0"/>
              </a:rPr>
              <a:t>求货车碰撞后运动的速度。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23528" y="404664"/>
            <a:ext cx="8496944" cy="417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kumimoji="1" lang="zh-CN" altLang="en-US" sz="2800" b="1" dirty="0" smtClean="0">
                <a:latin typeface="Times New Roman" pitchFamily="18" charset="0"/>
              </a:rPr>
              <a:t>、</a:t>
            </a:r>
            <a:r>
              <a:rPr lang="zh-CN" altLang="zh-CN" sz="2800" b="1" dirty="0" smtClean="0"/>
              <a:t>如下图所示，紧靠着放在光滑的水平面上的木块</a:t>
            </a:r>
            <a:r>
              <a:rPr lang="en-US" altLang="zh-CN" sz="2800" b="1" i="1" dirty="0" smtClean="0"/>
              <a:t>A</a:t>
            </a:r>
            <a:r>
              <a:rPr lang="zh-CN" altLang="zh-CN" sz="2800" b="1" dirty="0" smtClean="0"/>
              <a:t>和</a:t>
            </a:r>
            <a:r>
              <a:rPr lang="en-US" altLang="zh-CN" sz="2800" b="1" i="1" dirty="0" smtClean="0"/>
              <a:t>B</a:t>
            </a:r>
            <a:r>
              <a:rPr lang="zh-CN" altLang="zh-CN" sz="2800" b="1" dirty="0" smtClean="0"/>
              <a:t>，其质量分别为</a:t>
            </a:r>
            <a:r>
              <a:rPr lang="en-US" altLang="zh-CN" sz="2800" b="1" baseline="-25000" dirty="0" smtClean="0"/>
              <a:t> </a:t>
            </a:r>
            <a:r>
              <a:rPr lang="en-US" altLang="zh-CN" sz="2800" b="1" i="1" dirty="0" err="1" smtClean="0">
                <a:ea typeface="黑体" pitchFamily="49" charset="-122"/>
              </a:rPr>
              <a:t>m</a:t>
            </a:r>
            <a:r>
              <a:rPr lang="en-US" altLang="zh-CN" sz="2800" b="1" i="1" baseline="-25000" dirty="0" err="1" smtClean="0">
                <a:ea typeface="黑体" pitchFamily="49" charset="-122"/>
              </a:rPr>
              <a:t>A</a:t>
            </a:r>
            <a:r>
              <a:rPr lang="en-US" altLang="zh-CN" sz="2800" b="1" dirty="0" smtClean="0">
                <a:ea typeface="黑体" pitchFamily="49" charset="-122"/>
              </a:rPr>
              <a:t>=500g</a:t>
            </a:r>
            <a:r>
              <a:rPr lang="zh-CN" altLang="en-US" sz="2800" b="1" dirty="0" smtClean="0">
                <a:ea typeface="黑体" pitchFamily="49" charset="-122"/>
              </a:rPr>
              <a:t>，</a:t>
            </a:r>
            <a:r>
              <a:rPr lang="en-US" altLang="zh-CN" sz="2800" b="1" i="1" dirty="0" err="1" smtClean="0">
                <a:ea typeface="黑体" pitchFamily="49" charset="-122"/>
              </a:rPr>
              <a:t>m</a:t>
            </a:r>
            <a:r>
              <a:rPr lang="en-US" altLang="zh-CN" sz="2800" b="1" i="1" baseline="-25000" dirty="0" err="1" smtClean="0">
                <a:ea typeface="黑体" pitchFamily="49" charset="-122"/>
              </a:rPr>
              <a:t>B</a:t>
            </a:r>
            <a:r>
              <a:rPr lang="en-US" altLang="zh-CN" sz="2800" b="1" dirty="0" smtClean="0">
                <a:ea typeface="黑体" pitchFamily="49" charset="-122"/>
              </a:rPr>
              <a:t>=400g</a:t>
            </a:r>
            <a:r>
              <a:rPr lang="zh-CN" altLang="zh-CN" sz="2800" b="1" dirty="0" smtClean="0"/>
              <a:t>它们</a:t>
            </a:r>
            <a:r>
              <a:rPr lang="zh-CN" altLang="zh-CN" sz="2800" b="1" dirty="0" smtClean="0"/>
              <a:t>的下底面</a:t>
            </a:r>
            <a:r>
              <a:rPr lang="zh-CN" altLang="zh-CN" sz="2800" b="1" dirty="0" smtClean="0"/>
              <a:t>光滑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上</a:t>
            </a:r>
            <a:r>
              <a:rPr lang="zh-CN" altLang="zh-CN" sz="2800" b="1" dirty="0" smtClean="0"/>
              <a:t>表面粗糙；另有一</a:t>
            </a:r>
            <a:r>
              <a:rPr lang="zh-CN" altLang="zh-CN" sz="2800" b="1" dirty="0" smtClean="0"/>
              <a:t>质量</a:t>
            </a:r>
            <a:r>
              <a:rPr lang="en-US" altLang="zh-CN" sz="2800" b="1" i="1" dirty="0" err="1" smtClean="0">
                <a:ea typeface="黑体" pitchFamily="49" charset="-122"/>
              </a:rPr>
              <a:t>m</a:t>
            </a:r>
            <a:r>
              <a:rPr lang="en-US" altLang="zh-CN" sz="2800" b="1" i="1" baseline="-25000" dirty="0" err="1" smtClean="0">
                <a:ea typeface="黑体" pitchFamily="49" charset="-122"/>
              </a:rPr>
              <a:t>C</a:t>
            </a:r>
            <a:r>
              <a:rPr lang="en-US" altLang="zh-CN" sz="2800" b="1" dirty="0" smtClean="0">
                <a:ea typeface="黑体" pitchFamily="49" charset="-122"/>
              </a:rPr>
              <a:t>=100g</a:t>
            </a:r>
            <a:r>
              <a:rPr lang="en-US" altLang="zh-CN" sz="2800" b="1" baseline="-25000" dirty="0" smtClean="0"/>
              <a:t> </a:t>
            </a:r>
            <a:r>
              <a:rPr lang="zh-CN" altLang="zh-CN" sz="2800" b="1" dirty="0" smtClean="0"/>
              <a:t>的滑块</a:t>
            </a:r>
            <a:r>
              <a:rPr lang="en-US" altLang="zh-CN" sz="2800" b="1" i="1" dirty="0" smtClean="0"/>
              <a:t>C</a:t>
            </a:r>
            <a:r>
              <a:rPr lang="zh-CN" altLang="zh-CN" sz="2800" b="1" dirty="0" smtClean="0"/>
              <a:t>（可视为质点），以</a:t>
            </a:r>
            <a:r>
              <a:rPr lang="en-US" altLang="zh-CN" sz="2800" b="1" baseline="-25000" dirty="0" smtClean="0"/>
              <a:t> </a:t>
            </a:r>
            <a:r>
              <a:rPr lang="en-US" altLang="zh-CN" sz="2800" b="1" dirty="0" smtClean="0">
                <a:ea typeface="黑体" pitchFamily="49" charset="-122"/>
              </a:rPr>
              <a:t>10m/s</a:t>
            </a:r>
            <a:r>
              <a:rPr lang="zh-CN" altLang="zh-CN" sz="2800" b="1" dirty="0" smtClean="0"/>
              <a:t>的</a:t>
            </a:r>
            <a:r>
              <a:rPr lang="zh-CN" altLang="zh-CN" sz="2800" b="1" dirty="0" smtClean="0"/>
              <a:t>速度恰好水平地滑到</a:t>
            </a:r>
            <a:r>
              <a:rPr lang="en-US" altLang="zh-CN" sz="2800" b="1" i="1" dirty="0" smtClean="0"/>
              <a:t>A</a:t>
            </a:r>
            <a:r>
              <a:rPr lang="zh-CN" altLang="zh-CN" sz="2800" b="1" dirty="0" smtClean="0"/>
              <a:t>的上表面，如图所示，由于摩擦，滑块最后停在木块</a:t>
            </a:r>
            <a:r>
              <a:rPr lang="en-US" altLang="zh-CN" sz="2800" b="1" i="1" dirty="0" smtClean="0"/>
              <a:t>B</a:t>
            </a:r>
            <a:r>
              <a:rPr lang="zh-CN" altLang="zh-CN" sz="2800" b="1" dirty="0" smtClean="0"/>
              <a:t>上，</a:t>
            </a:r>
            <a:r>
              <a:rPr lang="en-US" altLang="zh-CN" sz="2800" b="1" i="1" dirty="0" smtClean="0"/>
              <a:t>B</a:t>
            </a:r>
            <a:r>
              <a:rPr lang="zh-CN" altLang="zh-CN" sz="2800" b="1" dirty="0" smtClean="0"/>
              <a:t>和</a:t>
            </a:r>
            <a:r>
              <a:rPr lang="en-US" altLang="zh-CN" sz="2800" b="1" i="1" dirty="0" smtClean="0"/>
              <a:t>C</a:t>
            </a:r>
            <a:r>
              <a:rPr lang="zh-CN" altLang="zh-CN" sz="2800" b="1" dirty="0" smtClean="0"/>
              <a:t>的共同速度</a:t>
            </a:r>
            <a:r>
              <a:rPr lang="zh-CN" altLang="zh-CN" sz="2800" b="1" dirty="0" smtClean="0"/>
              <a:t>为</a:t>
            </a:r>
            <a:r>
              <a:rPr lang="en-US" altLang="zh-CN" sz="2800" b="1" dirty="0" smtClean="0"/>
              <a:t>1.5m/s</a:t>
            </a:r>
            <a:r>
              <a:rPr lang="zh-CN" altLang="zh-CN" sz="2800" b="1" dirty="0" smtClean="0"/>
              <a:t>，求：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）木块</a:t>
            </a:r>
            <a:r>
              <a:rPr lang="en-US" altLang="zh-CN" sz="2800" b="1" i="1" dirty="0" smtClean="0"/>
              <a:t>A</a:t>
            </a:r>
            <a:r>
              <a:rPr lang="zh-CN" altLang="zh-CN" sz="2800" b="1" dirty="0" smtClean="0"/>
              <a:t>的最终速度</a:t>
            </a:r>
            <a:r>
              <a:rPr lang="en-US" altLang="zh-CN" sz="2800" b="1" baseline="-25000" dirty="0" smtClean="0"/>
              <a:t> </a:t>
            </a:r>
            <a:r>
              <a:rPr lang="zh-CN" altLang="zh-CN" sz="2800" b="1" dirty="0" smtClean="0"/>
              <a:t>；</a:t>
            </a:r>
          </a:p>
          <a:p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zh-CN" sz="2800" b="1" dirty="0" smtClean="0"/>
              <a:t>）滑块</a:t>
            </a:r>
            <a:r>
              <a:rPr lang="en-US" altLang="zh-CN" sz="2800" b="1" i="1" dirty="0" smtClean="0"/>
              <a:t>C</a:t>
            </a:r>
            <a:r>
              <a:rPr lang="zh-CN" altLang="zh-CN" sz="2800" b="1" dirty="0" smtClean="0"/>
              <a:t>离开</a:t>
            </a:r>
            <a:r>
              <a:rPr lang="en-US" altLang="zh-CN" sz="2800" b="1" i="1" dirty="0" smtClean="0"/>
              <a:t>A</a:t>
            </a:r>
            <a:r>
              <a:rPr lang="zh-CN" altLang="zh-CN" sz="2800" b="1" dirty="0" smtClean="0"/>
              <a:t>时的速度</a:t>
            </a:r>
            <a:r>
              <a:rPr lang="en-US" altLang="zh-CN" sz="2800" b="1" baseline="-25000" dirty="0" smtClean="0"/>
              <a:t> </a:t>
            </a:r>
            <a:endParaRPr lang="zh-CN" altLang="zh-CN" sz="2800" b="1" dirty="0" smtClean="0"/>
          </a:p>
          <a:p>
            <a:pPr>
              <a:lnSpc>
                <a:spcPct val="120000"/>
              </a:lnSpc>
            </a:pPr>
            <a:endParaRPr kumimoji="1" lang="zh-CN" altLang="en-US" sz="2800" b="1" dirty="0">
              <a:latin typeface="Times New Roman" pitchFamily="18" charset="0"/>
            </a:endParaRPr>
          </a:p>
        </p:txBody>
      </p:sp>
      <p:pic>
        <p:nvPicPr>
          <p:cNvPr id="72706" name="图片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6100" y="3933056"/>
            <a:ext cx="421834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88" y="2765028"/>
            <a:ext cx="8785225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一枚在空中飞行的导弹，质量为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，在某一点速度的大小为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。导弹在该点突然炸成两块，其中质量为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的一块以速度大小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沿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的反方向飞去，求另一块运动的速度。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88224" y="4151412"/>
            <a:ext cx="1152525" cy="1293812"/>
            <a:chOff x="7451725" y="3036888"/>
            <a:chExt cx="1152525" cy="1293812"/>
          </a:xfrm>
        </p:grpSpPr>
        <p:sp>
          <p:nvSpPr>
            <p:cNvPr id="6" name="矩形 5"/>
            <p:cNvSpPr/>
            <p:nvPr/>
          </p:nvSpPr>
          <p:spPr>
            <a:xfrm>
              <a:off x="7586663" y="3825875"/>
              <a:ext cx="649287" cy="504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剪去同侧角的矩形 7"/>
            <p:cNvSpPr/>
            <p:nvPr/>
          </p:nvSpPr>
          <p:spPr>
            <a:xfrm rot="5400000">
              <a:off x="8173244" y="3899694"/>
              <a:ext cx="501650" cy="360362"/>
            </a:xfrm>
            <a:prstGeom prst="snip2SameRect">
              <a:avLst>
                <a:gd name="adj1" fmla="val 46099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7451725" y="3613150"/>
              <a:ext cx="11525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451725" y="3036888"/>
              <a:ext cx="1152525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v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79389" y="4694238"/>
            <a:ext cx="3168476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解：设向右为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99792" y="5413689"/>
            <a:ext cx="2657907" cy="823623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84150" y="188913"/>
            <a:ext cx="5756275" cy="584200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二、动量守恒定律的其它条件</a:t>
            </a:r>
          </a:p>
        </p:txBody>
      </p:sp>
      <p:sp>
        <p:nvSpPr>
          <p:cNvPr id="16" name="矩形 15"/>
          <p:cNvSpPr/>
          <p:nvPr/>
        </p:nvSpPr>
        <p:spPr>
          <a:xfrm>
            <a:off x="193675" y="1125538"/>
            <a:ext cx="8770938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、内力远大于外力，外力可以忽略不计，因此可认为动量守恒。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93675" y="2106613"/>
            <a:ext cx="48101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典例：爆炸过程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388" y="115888"/>
            <a:ext cx="1368425" cy="647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600" b="1" kern="0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复习</a:t>
            </a:r>
          </a:p>
        </p:txBody>
      </p:sp>
      <p:sp>
        <p:nvSpPr>
          <p:cNvPr id="5" name="矩形 4"/>
          <p:cNvSpPr/>
          <p:nvPr/>
        </p:nvSpPr>
        <p:spPr>
          <a:xfrm>
            <a:off x="358775" y="548680"/>
            <a:ext cx="8785225" cy="47407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、什么是动量？动量变化量如何计算？</a:t>
            </a:r>
            <a:endParaRPr lang="en-US" altLang="zh-CN" sz="3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、什么是冲量？如何求合冲量？</a:t>
            </a:r>
            <a:endParaRPr lang="en-US" altLang="zh-CN" sz="3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、动量定理内容是什么？表达式怎样？</a:t>
            </a:r>
            <a:endParaRPr lang="en-US" altLang="zh-CN" sz="3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8750" y="1613699"/>
            <a:ext cx="8783638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质量为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的小车在光滑水平面上以速度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向东行驶，一个质量为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的小球从距地面高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处自由落下，正好落入车中，此后小车的速度将多大？</a:t>
            </a:r>
          </a:p>
        </p:txBody>
      </p:sp>
      <p:sp>
        <p:nvSpPr>
          <p:cNvPr id="8" name="矩形 7"/>
          <p:cNvSpPr/>
          <p:nvPr/>
        </p:nvSpPr>
        <p:spPr>
          <a:xfrm>
            <a:off x="223838" y="4077072"/>
            <a:ext cx="874077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解析：作用过程竖直方向受力不为零，但水平方向受外力为零。这种情况，</a:t>
            </a:r>
            <a:r>
              <a:rPr lang="zh-CN" altLang="en-US" sz="2800" b="1" u="wavy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只在</a:t>
            </a:r>
            <a:r>
              <a:rPr lang="zh-CN" altLang="en-US" sz="3600" b="1" u="wavy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水平方向</a:t>
            </a:r>
            <a:r>
              <a:rPr lang="zh-CN" altLang="en-US" sz="2800" b="1" u="wavy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动量守恒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93675" y="260648"/>
            <a:ext cx="8770938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、系统外力之和不为零，当在某一方向上的外力之和为零，则在这个方向动量守恒。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4150" y="188913"/>
            <a:ext cx="5756275" cy="584200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二、动量守恒定律的其它条件</a:t>
            </a:r>
          </a:p>
        </p:txBody>
      </p:sp>
      <p:sp>
        <p:nvSpPr>
          <p:cNvPr id="5" name="矩形 4"/>
          <p:cNvSpPr/>
          <p:nvPr/>
        </p:nvSpPr>
        <p:spPr>
          <a:xfrm>
            <a:off x="193675" y="1125538"/>
            <a:ext cx="8770938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、内力远大于外力，外力可以忽略不计，因此可认为动量守恒。</a:t>
            </a:r>
          </a:p>
        </p:txBody>
      </p:sp>
      <p:sp>
        <p:nvSpPr>
          <p:cNvPr id="6" name="矩形 5"/>
          <p:cNvSpPr/>
          <p:nvPr/>
        </p:nvSpPr>
        <p:spPr>
          <a:xfrm>
            <a:off x="193675" y="2106613"/>
            <a:ext cx="48101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典例：爆炸过程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675" y="2967038"/>
            <a:ext cx="8770938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、系统外力之和不为零，当在某一方向上的外力之和为零，则在这个方向动量守恒。</a:t>
            </a:r>
          </a:p>
        </p:txBody>
      </p:sp>
      <p:sp>
        <p:nvSpPr>
          <p:cNvPr id="8" name="矩形 7"/>
          <p:cNvSpPr/>
          <p:nvPr/>
        </p:nvSpPr>
        <p:spPr>
          <a:xfrm>
            <a:off x="193675" y="4005263"/>
            <a:ext cx="481012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典例：物体落到车上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100" y="188913"/>
            <a:ext cx="8785225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质量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200kg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的平板车载着质量为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50kg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的人静止在光滑水平地面上。某一时刻人从车尾以相对车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4m/s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的速度沿与车运动方向相反的方向水平跳下车，求人跳离车后平板车运动的速度。</a:t>
            </a:r>
          </a:p>
        </p:txBody>
      </p:sp>
      <p:sp>
        <p:nvSpPr>
          <p:cNvPr id="5" name="矩形 4"/>
          <p:cNvSpPr/>
          <p:nvPr/>
        </p:nvSpPr>
        <p:spPr>
          <a:xfrm>
            <a:off x="223838" y="2205038"/>
            <a:ext cx="8740775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解析：人跳车时，发生人与车的相互作用，人与车的速度同时发生变化。设人跳车时的相对车的速度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，车的速度为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，则人对地速度为（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v-u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人与车构成系统水平方向不受外力，水平方向动量守恒，作用前系统动量为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，作用后动量为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Mu-m(v-u)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，因此有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0=Mu-m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v-u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解得车的速度：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方向与原方向相同。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1840" y="4869160"/>
            <a:ext cx="3560014" cy="73635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100" y="692150"/>
            <a:ext cx="8785225" cy="52943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、在应用动量守恒规律时，应注意动量相对说明参考系。作用前后动量都应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相对地面（除太空问题）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这一参考系，不要盲目将给的速度代入公式。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、在人与车发生相互作用过程中，人的速度发生了变化，车的速度也发生了变化，因此在理解人对车的速度时应注意是相对车速度变化以后的速度。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、相对速度的题目中，若已知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对地的速度、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物体相对于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物体的速度，求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对地的速度时，在计算中，速度都带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大小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，则遵循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同向相加、反向相减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的规律，方向另外判断。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4150" y="188913"/>
            <a:ext cx="4171950" cy="5842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典型实例：人船模型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142875" y="820738"/>
            <a:ext cx="7092950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如图所示，长为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、质量为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的小船停在静水中，质量为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的人站在船头。不计水的阻力，人从船头走到船尾的过程中，（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）若人的速度为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，船的速度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为多少？（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）船和人对水面的位移各是多少？</a:t>
            </a:r>
          </a:p>
        </p:txBody>
      </p:sp>
      <p:sp>
        <p:nvSpPr>
          <p:cNvPr id="7" name="梯形 6"/>
          <p:cNvSpPr/>
          <p:nvPr/>
        </p:nvSpPr>
        <p:spPr>
          <a:xfrm rot="10800000">
            <a:off x="7235825" y="1844675"/>
            <a:ext cx="1873250" cy="288925"/>
          </a:xfrm>
          <a:prstGeom prst="trapezoid">
            <a:avLst>
              <a:gd name="adj" fmla="val 984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496175" y="908050"/>
            <a:ext cx="211138" cy="234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7451725" y="1143000"/>
            <a:ext cx="141288" cy="708025"/>
          </a:xfrm>
          <a:custGeom>
            <a:avLst/>
            <a:gdLst>
              <a:gd name="connsiteX0" fmla="*/ 191069 w 191069"/>
              <a:gd name="connsiteY0" fmla="*/ 0 h 1091821"/>
              <a:gd name="connsiteX1" fmla="*/ 13648 w 191069"/>
              <a:gd name="connsiteY1" fmla="*/ 559558 h 1091821"/>
              <a:gd name="connsiteX2" fmla="*/ 177421 w 191069"/>
              <a:gd name="connsiteY2" fmla="*/ 900752 h 1091821"/>
              <a:gd name="connsiteX3" fmla="*/ 0 w 191069"/>
              <a:gd name="connsiteY3" fmla="*/ 1091821 h 10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069" h="1091821">
                <a:moveTo>
                  <a:pt x="191069" y="0"/>
                </a:moveTo>
                <a:cubicBezTo>
                  <a:pt x="103496" y="204716"/>
                  <a:pt x="15923" y="409433"/>
                  <a:pt x="13648" y="559558"/>
                </a:cubicBezTo>
                <a:cubicBezTo>
                  <a:pt x="11373" y="709683"/>
                  <a:pt x="179696" y="812042"/>
                  <a:pt x="177421" y="900752"/>
                </a:cubicBezTo>
                <a:cubicBezTo>
                  <a:pt x="175146" y="989462"/>
                  <a:pt x="87573" y="1040641"/>
                  <a:pt x="0" y="109182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496175" y="1549400"/>
            <a:ext cx="209550" cy="279400"/>
          </a:xfrm>
          <a:custGeom>
            <a:avLst/>
            <a:gdLst>
              <a:gd name="connsiteX0" fmla="*/ 0 w 286037"/>
              <a:gd name="connsiteY0" fmla="*/ 30204 h 344102"/>
              <a:gd name="connsiteX1" fmla="*/ 272955 w 286037"/>
              <a:gd name="connsiteY1" fmla="*/ 30204 h 344102"/>
              <a:gd name="connsiteX2" fmla="*/ 245660 w 286037"/>
              <a:gd name="connsiteY2" fmla="*/ 344102 h 344102"/>
              <a:gd name="connsiteX3" fmla="*/ 245660 w 286037"/>
              <a:gd name="connsiteY3" fmla="*/ 344102 h 34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37" h="344102">
                <a:moveTo>
                  <a:pt x="0" y="30204"/>
                </a:moveTo>
                <a:cubicBezTo>
                  <a:pt x="116006" y="4046"/>
                  <a:pt x="232012" y="-22112"/>
                  <a:pt x="272955" y="30204"/>
                </a:cubicBezTo>
                <a:cubicBezTo>
                  <a:pt x="313898" y="82520"/>
                  <a:pt x="245660" y="344102"/>
                  <a:pt x="245660" y="344102"/>
                </a:cubicBezTo>
                <a:lnTo>
                  <a:pt x="245660" y="34410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7521575" y="1347788"/>
            <a:ext cx="290513" cy="149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2875" y="3068638"/>
            <a:ext cx="8893175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解：以人和船尾研究系统，以人的方向为正方向，由动量守恒定律得：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0=mv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-Mv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得船速为：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将船和人近似看作匀速直线运动，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两边同乘以时间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，得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0=mS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-MS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+S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=L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解得：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8361" y="5907231"/>
            <a:ext cx="2198487" cy="906145"/>
          </a:xfrm>
          <a:prstGeom prst="rect">
            <a:avLst/>
          </a:prstGeom>
          <a:blipFill rotWithShape="1">
            <a:blip r:embed="rId2" cstate="print"/>
            <a:stretch>
              <a:fillRect b="-67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14800" y="5907231"/>
            <a:ext cx="2198487" cy="906145"/>
          </a:xfrm>
          <a:prstGeom prst="rect">
            <a:avLst/>
          </a:prstGeom>
          <a:blipFill rotWithShape="1">
            <a:blip r:embed="rId3" cstate="print"/>
            <a:stretch>
              <a:fillRect b="-67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11760" y="4005064"/>
            <a:ext cx="2168158" cy="833562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4150" y="188913"/>
            <a:ext cx="4748213" cy="584200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三、反冲运动与火箭</a:t>
            </a:r>
          </a:p>
        </p:txBody>
      </p:sp>
      <p:sp>
        <p:nvSpPr>
          <p:cNvPr id="5" name="矩形 4"/>
          <p:cNvSpPr/>
          <p:nvPr/>
        </p:nvSpPr>
        <p:spPr>
          <a:xfrm>
            <a:off x="184150" y="1116013"/>
            <a:ext cx="8769350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、反冲运动：两个物体相互作用时，由于一个物体的运动而引起另一个物体后退的运动，称为反冲运动。</a:t>
            </a:r>
          </a:p>
        </p:txBody>
      </p:sp>
      <p:sp>
        <p:nvSpPr>
          <p:cNvPr id="6" name="矩形 5"/>
          <p:cNvSpPr/>
          <p:nvPr/>
        </p:nvSpPr>
        <p:spPr>
          <a:xfrm>
            <a:off x="193675" y="2276475"/>
            <a:ext cx="8770938" cy="3108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、反冲运动的特点：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）物体发生相互作用的时间往往很短，相互作用力较大，并且往往是变力；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）在发生反冲的短时间内，若外力的影响很小，系统动量守恒（或某方向上的系统的动量守恒）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）反冲运动中常伴随着其它的能量（如化学能、原子能）向机械能的转化。</a:t>
            </a:r>
          </a:p>
        </p:txBody>
      </p:sp>
      <p:sp>
        <p:nvSpPr>
          <p:cNvPr id="7" name="Text Box 3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6948488" y="265113"/>
            <a:ext cx="1871662" cy="522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实验视频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675" y="5445125"/>
            <a:ext cx="8770938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、典例：火箭的发射；宇航员的太空行走；自动喷水装置；枪的后坐力；高压水枪的反冲作用。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100" y="188913"/>
            <a:ext cx="8785225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一名质量为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80kg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的宇航员，到宇宙飞船外面去做实验，他相对于宇宙飞船是静止的，实验结束后，他把一只质量为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10kg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的空气筒，以相对于宇宙飞船为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2.0m/s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的速度扔掉。求宇航员由此得到的相对于宇宙飞船的速度。</a:t>
            </a:r>
          </a:p>
        </p:txBody>
      </p:sp>
      <p:sp>
        <p:nvSpPr>
          <p:cNvPr id="5" name="矩形 4"/>
          <p:cNvSpPr/>
          <p:nvPr/>
        </p:nvSpPr>
        <p:spPr>
          <a:xfrm>
            <a:off x="165100" y="2632075"/>
            <a:ext cx="53435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v=0.25m/s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943600" y="2623592"/>
            <a:ext cx="29241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黑体" pitchFamily="49" charset="-122"/>
              </a:rPr>
              <a:t>力的空间积累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黑体" pitchFamily="49" charset="-122"/>
              </a:rPr>
              <a:t>使动能发生变化</a:t>
            </a:r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267200" y="2806155"/>
            <a:ext cx="2320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Times New Roman" pitchFamily="18" charset="0"/>
              </a:rPr>
              <a:t>·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rPr>
              <a:t>m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rPr>
              <a:t>J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rPr>
              <a:t>）</a:t>
            </a:r>
            <a:endParaRPr lang="zh-CN" altLang="en-US" sz="2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491880" y="2492896"/>
            <a:ext cx="788988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黑体" pitchFamily="49" charset="-122"/>
              </a:rPr>
              <a:t>标量</a:t>
            </a:r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24000" y="2806155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Times New Roman" pitchFamily="18" charset="0"/>
              </a:rPr>
              <a:t>W= FS</a:t>
            </a:r>
            <a:endParaRPr lang="en-US" altLang="zh-CN" sz="2800" b="1" i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73088" y="2806155"/>
            <a:ext cx="722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黑体" pitchFamily="49" charset="-122"/>
              </a:rPr>
              <a:t>功</a:t>
            </a:r>
            <a:endParaRPr lang="zh-CN" altLang="en-US" sz="2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943600" y="1556792"/>
            <a:ext cx="29241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黑体" pitchFamily="49" charset="-122"/>
              </a:rPr>
              <a:t>力的时间积累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黑体" pitchFamily="49" charset="-122"/>
              </a:rPr>
              <a:t>使动量发生变化</a:t>
            </a:r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457700" y="1785392"/>
            <a:ext cx="1409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Times New Roman" pitchFamily="18" charset="0"/>
              </a:rPr>
              <a:t>·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rPr>
              <a:t>S</a:t>
            </a:r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491880" y="1484784"/>
            <a:ext cx="533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黑体" pitchFamily="49" charset="-122"/>
              </a:rPr>
              <a:t>矢量</a:t>
            </a:r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1739355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Times New Roman" pitchFamily="18" charset="0"/>
              </a:rPr>
              <a:t>I=Ft</a:t>
            </a:r>
            <a:endParaRPr lang="en-US" altLang="zh-CN" sz="2800" b="1" i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81000" y="1739355"/>
            <a:ext cx="102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rgbClr val="CCFF33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黑体" pitchFamily="49" charset="-122"/>
              </a:rPr>
              <a:t>冲量 </a:t>
            </a:r>
            <a:endParaRPr lang="zh-CN" altLang="en-US" sz="2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108" name="Group 12"/>
          <p:cNvGrpSpPr>
            <a:grpSpLocks/>
          </p:cNvGrpSpPr>
          <p:nvPr/>
        </p:nvGrpSpPr>
        <p:grpSpPr bwMode="auto">
          <a:xfrm>
            <a:off x="395536" y="1556792"/>
            <a:ext cx="8534400" cy="2057400"/>
            <a:chOff x="0" y="0"/>
            <a:chExt cx="5376" cy="1296"/>
          </a:xfrm>
        </p:grpSpPr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0" y="0"/>
              <a:ext cx="5376" cy="1"/>
            </a:xfrm>
            <a:prstGeom prst="line">
              <a:avLst/>
            </a:prstGeom>
            <a:noFill/>
            <a:ln w="57150" cap="sq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endParaRPr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>
              <a:off x="0" y="595"/>
              <a:ext cx="5376" cy="1"/>
            </a:xfrm>
            <a:prstGeom prst="line">
              <a:avLst/>
            </a:prstGeom>
            <a:noFill/>
            <a:ln w="5715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endParaRPr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0" y="1296"/>
              <a:ext cx="5376" cy="1"/>
            </a:xfrm>
            <a:prstGeom prst="line">
              <a:avLst/>
            </a:prstGeom>
            <a:noFill/>
            <a:ln w="57150" cap="sq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endParaRPr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0" y="0"/>
              <a:ext cx="1" cy="1296"/>
            </a:xfrm>
            <a:prstGeom prst="line">
              <a:avLst/>
            </a:prstGeom>
            <a:noFill/>
            <a:ln w="57150" cap="sq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endParaRPr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647" y="0"/>
              <a:ext cx="1" cy="1296"/>
            </a:xfrm>
            <a:prstGeom prst="line">
              <a:avLst/>
            </a:prstGeom>
            <a:noFill/>
            <a:ln w="5715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endParaRPr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1892" y="0"/>
              <a:ext cx="1" cy="1296"/>
            </a:xfrm>
            <a:prstGeom prst="line">
              <a:avLst/>
            </a:prstGeom>
            <a:noFill/>
            <a:ln w="5715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endParaRPr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2389" y="0"/>
              <a:ext cx="1" cy="1296"/>
            </a:xfrm>
            <a:prstGeom prst="line">
              <a:avLst/>
            </a:prstGeom>
            <a:noFill/>
            <a:ln w="5715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endParaRPr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3534" y="0"/>
              <a:ext cx="1" cy="1296"/>
            </a:xfrm>
            <a:prstGeom prst="line">
              <a:avLst/>
            </a:prstGeom>
            <a:noFill/>
            <a:ln w="5715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endParaRPr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5376" y="0"/>
              <a:ext cx="1" cy="1296"/>
            </a:xfrm>
            <a:prstGeom prst="line">
              <a:avLst/>
            </a:prstGeom>
            <a:noFill/>
            <a:ln w="57150" cap="sq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itchFamily="2" charset="-122"/>
              </a:endParaRPr>
            </a:p>
          </p:txBody>
        </p:sp>
      </p:grpSp>
      <p:sp>
        <p:nvSpPr>
          <p:cNvPr id="28694" name="Text Box 22"/>
          <p:cNvSpPr>
            <a:spLocks noChangeArrowheads="1"/>
          </p:cNvSpPr>
          <p:nvPr/>
        </p:nvSpPr>
        <p:spPr bwMode="auto">
          <a:xfrm>
            <a:off x="1524000" y="764704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黑体" pitchFamily="49" charset="-122"/>
              </a:rPr>
              <a:t>冲量与功有什么区别？</a:t>
            </a:r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95" name="Text Box 23"/>
          <p:cNvSpPr>
            <a:spLocks noChangeArrowheads="1"/>
          </p:cNvSpPr>
          <p:nvPr/>
        </p:nvSpPr>
        <p:spPr bwMode="auto">
          <a:xfrm>
            <a:off x="395536" y="3789040"/>
            <a:ext cx="8424936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作用力与反作用力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：作用力的冲量与反作用力的冲量总是等值、反向并在同一条直线上，但是作用力的功与反作用力的功不一定相等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  <a:sym typeface="华文楷体" pitchFamily="2" charset="-122"/>
            </a:endParaRPr>
          </a:p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例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：子弹打木块，两个摩擦力做功不等。</a:t>
            </a:r>
            <a:endParaRPr lang="zh-CN" altLang="en-US" sz="28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96" name="Text Box 33"/>
          <p:cNvSpPr>
            <a:spLocks noChangeArrowheads="1"/>
          </p:cNvSpPr>
          <p:nvPr/>
        </p:nvSpPr>
        <p:spPr bwMode="auto">
          <a:xfrm>
            <a:off x="395288" y="260350"/>
            <a:ext cx="2411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Times New Roman" pitchFamily="18" charset="0"/>
              </a:rPr>
              <a:t>思考与讨论：</a:t>
            </a:r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3168352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提出问题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相互作用的两个物体动量都要发生变化，他们构成的系统总动量会发生变化吗？     </a:t>
            </a:r>
            <a:endParaRPr lang="zh-CN" altLang="en-US" b="1" dirty="0"/>
          </a:p>
        </p:txBody>
      </p:sp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251520" y="3429000"/>
            <a:ext cx="8534400" cy="2608263"/>
            <a:chOff x="0" y="0"/>
            <a:chExt cx="5376" cy="1643"/>
          </a:xfrm>
        </p:grpSpPr>
        <p:pic>
          <p:nvPicPr>
            <p:cNvPr id="5" name="Picture 7" descr="dlshh06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2" y="0"/>
              <a:ext cx="2784" cy="1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dlshh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8"/>
              <a:ext cx="2832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推导过程.avi">
            <a:hlinkClick r:id="" action="ppaction://media"/>
          </p:cNvPr>
          <p:cNvPicPr>
            <a:picLocks noGrp="1" noRot="1" noChangeAspect="1" noChangeArrowheads="1"/>
          </p:cNvPicPr>
          <p:nvPr>
            <p:ph/>
            <a:videoFile r:link="rId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719138"/>
            <a:ext cx="9144000" cy="2840037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 descr="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20725"/>
            <a:ext cx="91440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0" y="-55563"/>
            <a:ext cx="3536950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4400" b="0">
                <a:solidFill>
                  <a:srgbClr val="CC3300"/>
                </a:solidFill>
                <a:ea typeface="隶书" pitchFamily="49" charset="-122"/>
              </a:rPr>
              <a:t>创设物理情景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3717032"/>
            <a:ext cx="9324975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zh-CN" altLang="en-US" sz="3000" b="1" i="1" dirty="0" smtClean="0">
                <a:latin typeface="Times New Roman" pitchFamily="18" charset="0"/>
              </a:rPr>
              <a:t>m</a:t>
            </a:r>
            <a:r>
              <a:rPr lang="zh-CN" altLang="en-US" sz="3000" b="1" baseline="-25000" dirty="0">
                <a:latin typeface="Times New Roman" pitchFamily="18" charset="0"/>
              </a:rPr>
              <a:t>1</a:t>
            </a:r>
            <a:r>
              <a:rPr lang="zh-CN" altLang="en-US" sz="3000" b="1" dirty="0">
                <a:latin typeface="Times New Roman" pitchFamily="18" charset="0"/>
              </a:rPr>
              <a:t>和</a:t>
            </a:r>
            <a:r>
              <a:rPr lang="zh-CN" altLang="en-US" sz="3000" b="1" i="1" dirty="0">
                <a:latin typeface="Times New Roman" pitchFamily="18" charset="0"/>
              </a:rPr>
              <a:t>m</a:t>
            </a:r>
            <a:r>
              <a:rPr lang="zh-CN" altLang="en-US" sz="3000" b="1" baseline="-25000" dirty="0" smtClean="0">
                <a:latin typeface="Times New Roman" pitchFamily="18" charset="0"/>
              </a:rPr>
              <a:t>2</a:t>
            </a:r>
            <a:r>
              <a:rPr lang="zh-CN" altLang="en-US" sz="3000" b="1" dirty="0">
                <a:latin typeface="Times New Roman" pitchFamily="18" charset="0"/>
              </a:rPr>
              <a:t>两个</a:t>
            </a:r>
            <a:r>
              <a:rPr lang="zh-CN" altLang="en-US" sz="3000" b="1" dirty="0" smtClean="0">
                <a:latin typeface="Times New Roman" pitchFamily="18" charset="0"/>
              </a:rPr>
              <a:t>小球在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光滑</a:t>
            </a:r>
            <a:r>
              <a:rPr lang="zh-CN" altLang="en-US" sz="3000" b="1" dirty="0">
                <a:solidFill>
                  <a:schemeClr val="tx1"/>
                </a:solidFill>
                <a:latin typeface="Times New Roman" pitchFamily="18" charset="0"/>
              </a:rPr>
              <a:t>水平面上做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匀速运动，速度</a:t>
            </a:r>
            <a:r>
              <a:rPr lang="zh-CN" altLang="en-US" sz="3000" b="1" dirty="0">
                <a:solidFill>
                  <a:schemeClr val="tx1"/>
                </a:solidFill>
                <a:latin typeface="Times New Roman" pitchFamily="18" charset="0"/>
              </a:rPr>
              <a:t>分别是</a:t>
            </a:r>
            <a:r>
              <a:rPr lang="zh-CN" altLang="en-US" sz="3000" b="1" i="1" dirty="0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zh-CN" altLang="en-US" sz="3000" b="1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3000" b="1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zh-CN" altLang="en-US" sz="3000" b="1" i="1" dirty="0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zh-CN" altLang="en-US" sz="3000" b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sz="3000" b="1" dirty="0">
                <a:solidFill>
                  <a:schemeClr val="tx1"/>
                </a:solidFill>
                <a:latin typeface="Times New Roman" pitchFamily="18" charset="0"/>
              </a:rPr>
              <a:t>，且</a:t>
            </a:r>
            <a:r>
              <a:rPr lang="zh-CN" altLang="en-US" sz="3000" b="1" i="1" dirty="0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zh-CN" altLang="en-US" sz="3000" b="1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3000" b="1" dirty="0">
                <a:solidFill>
                  <a:schemeClr val="tx1"/>
                </a:solidFill>
                <a:latin typeface="Times New Roman" pitchFamily="18" charset="0"/>
              </a:rPr>
              <a:t>&gt;</a:t>
            </a:r>
            <a:r>
              <a:rPr lang="zh-CN" altLang="en-US" sz="3000" b="1" i="1" dirty="0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zh-CN" altLang="en-US" sz="3000" b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sz="3000" b="1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经过时间</a:t>
            </a:r>
            <a:r>
              <a:rPr lang="zh-CN" altLang="en-US" sz="3000" b="1" i="1" dirty="0">
                <a:solidFill>
                  <a:schemeClr val="tx1"/>
                </a:solidFill>
              </a:rPr>
              <a:t>t</a:t>
            </a:r>
            <a:r>
              <a:rPr lang="zh-CN" altLang="en-US" sz="3000" b="1" dirty="0">
                <a:solidFill>
                  <a:schemeClr val="tx1"/>
                </a:solidFill>
                <a:latin typeface="Times New Roman" pitchFamily="18" charset="0"/>
              </a:rPr>
              <a:t>后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，两</a:t>
            </a:r>
            <a:r>
              <a:rPr lang="zh-CN" altLang="en-US" sz="3000" b="1" dirty="0">
                <a:solidFill>
                  <a:schemeClr val="tx1"/>
                </a:solidFill>
                <a:latin typeface="Times New Roman" pitchFamily="18" charset="0"/>
              </a:rPr>
              <a:t>球发生碰撞，碰撞后的速度分别是</a:t>
            </a:r>
            <a:r>
              <a:rPr lang="zh-CN" altLang="en-US" sz="3000" b="1" i="1" dirty="0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zh-CN" altLang="en-US" sz="3000" b="1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3000" b="1" dirty="0">
                <a:solidFill>
                  <a:schemeClr val="tx1"/>
                </a:solidFill>
                <a:latin typeface="Times New Roman" pitchFamily="18" charset="0"/>
              </a:rPr>
              <a:t>′和</a:t>
            </a:r>
            <a:r>
              <a:rPr lang="zh-CN" altLang="en-US" sz="3000" b="1" i="1" dirty="0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zh-CN" altLang="en-US" sz="3000" b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′。</a:t>
            </a:r>
            <a:endParaRPr lang="zh-CN" altLang="en-US" sz="30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99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1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70"/>
                  </p:tgtEl>
                </p:cond>
              </p:nextCondLst>
            </p:seq>
            <p:video>
              <p:cMediaNode vol="100000">
                <p:cTn id="7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17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8425" y="-198438"/>
            <a:ext cx="9466263" cy="7127876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4256088" y="428625"/>
            <a:ext cx="528637" cy="2063750"/>
            <a:chOff x="0" y="0"/>
            <a:chExt cx="219" cy="854"/>
          </a:xfrm>
        </p:grpSpPr>
        <p:sp>
          <p:nvSpPr>
            <p:cNvPr id="8196" name="Line 4"/>
            <p:cNvSpPr>
              <a:spLocks noChangeShapeType="1"/>
            </p:cNvSpPr>
            <p:nvPr/>
          </p:nvSpPr>
          <p:spPr bwMode="auto">
            <a:xfrm rot="5400000" flipH="1" flipV="1">
              <a:off x="-367" y="487"/>
              <a:ext cx="734" cy="0"/>
            </a:xfrm>
            <a:prstGeom prst="line">
              <a:avLst/>
            </a:prstGeom>
            <a:noFill/>
            <a:ln w="57150" cmpd="sng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 smtClean="0">
                <a:solidFill>
                  <a:srgbClr val="FFFF99"/>
                </a:solidFill>
                <a:latin typeface="Arial" pitchFamily="34" charset="0"/>
                <a:ea typeface="楷体_GB2312" pitchFamily="1" charset="-122"/>
              </a:endParaRPr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9" y="0"/>
              <a:ext cx="21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en-US" sz="2400" b="1" i="1" dirty="0" smtClean="0">
                  <a:solidFill>
                    <a:srgbClr val="FF3300"/>
                  </a:solidFill>
                  <a:latin typeface="Times New Roman" pitchFamily="18" charset="0"/>
                  <a:ea typeface="楷体_GB2312" pitchFamily="1" charset="-122"/>
                </a:rPr>
                <a:t>N</a:t>
              </a:r>
              <a:r>
                <a:rPr lang="en-IE" altLang="en-US" sz="2400" b="1" baseline="-25000" dirty="0" smtClean="0">
                  <a:solidFill>
                    <a:srgbClr val="FF3300"/>
                  </a:solidFill>
                  <a:latin typeface="Times New Roman" pitchFamily="18" charset="0"/>
                  <a:ea typeface="楷体_GB2312" pitchFamily="1" charset="-122"/>
                </a:rPr>
                <a:t>1</a:t>
              </a:r>
              <a:endParaRPr lang="zh-CN" altLang="en-US" sz="2400" b="1" baseline="-25000" dirty="0" smtClean="0">
                <a:solidFill>
                  <a:srgbClr val="FF3300"/>
                </a:solidFill>
                <a:latin typeface="Times New Roman" pitchFamily="18" charset="0"/>
                <a:ea typeface="楷体_GB2312" pitchFamily="1" charset="-122"/>
              </a:endParaRPr>
            </a:p>
          </p:txBody>
        </p:sp>
      </p:grp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269676" y="2551113"/>
            <a:ext cx="522584" cy="1814856"/>
            <a:chOff x="18" y="0"/>
            <a:chExt cx="215" cy="747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4" y="559"/>
              <a:ext cx="209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en-US" sz="2400" b="1" i="1" dirty="0" smtClean="0">
                  <a:solidFill>
                    <a:srgbClr val="FF3300"/>
                  </a:solidFill>
                  <a:latin typeface="Times New Roman" pitchFamily="18" charset="0"/>
                  <a:ea typeface="楷体_GB2312" pitchFamily="1" charset="-122"/>
                </a:rPr>
                <a:t>G</a:t>
              </a:r>
              <a:r>
                <a:rPr lang="en-IE" altLang="en-US" sz="2400" b="1" baseline="-25000" dirty="0" smtClean="0">
                  <a:solidFill>
                    <a:srgbClr val="FF3300"/>
                  </a:solidFill>
                  <a:latin typeface="Times New Roman" pitchFamily="18" charset="0"/>
                  <a:ea typeface="楷体_GB2312" pitchFamily="1" charset="-122"/>
                </a:rPr>
                <a:t>1</a:t>
              </a:r>
              <a:endParaRPr lang="zh-CN" altLang="en-US" sz="2400" b="1" baseline="-25000" dirty="0" smtClean="0">
                <a:solidFill>
                  <a:srgbClr val="FF3300"/>
                </a:solidFill>
                <a:latin typeface="Times New Roman" pitchFamily="18" charset="0"/>
                <a:ea typeface="楷体_GB2312" pitchFamily="1" charset="-122"/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rot="16200000" flipH="1">
              <a:off x="-336" y="354"/>
              <a:ext cx="707" cy="0"/>
            </a:xfrm>
            <a:prstGeom prst="line">
              <a:avLst/>
            </a:prstGeom>
            <a:noFill/>
            <a:ln w="57150" cmpd="sng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 smtClean="0">
                <a:solidFill>
                  <a:srgbClr val="FFFF99"/>
                </a:solidFill>
                <a:latin typeface="Arial" pitchFamily="34" charset="0"/>
                <a:ea typeface="楷体_GB2312" pitchFamily="1" charset="-122"/>
              </a:endParaRPr>
            </a:p>
          </p:txBody>
        </p:sp>
      </p:grp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4211638" y="2463800"/>
            <a:ext cx="101600" cy="1031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 smtClean="0">
              <a:solidFill>
                <a:srgbClr val="FFFF99"/>
              </a:solidFill>
              <a:latin typeface="Arial" pitchFamily="34" charset="0"/>
              <a:ea typeface="楷体_GB2312" pitchFamily="1" charset="-122"/>
            </a:endParaRPr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4746625" y="830263"/>
            <a:ext cx="506413" cy="1676400"/>
            <a:chOff x="0" y="0"/>
            <a:chExt cx="236" cy="784"/>
          </a:xfrm>
        </p:grpSpPr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rot="5400000" flipH="1" flipV="1">
              <a:off x="-178" y="498"/>
              <a:ext cx="571" cy="0"/>
            </a:xfrm>
            <a:prstGeom prst="line">
              <a:avLst/>
            </a:prstGeom>
            <a:noFill/>
            <a:ln w="57150" cmpd="sng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 smtClean="0">
                <a:solidFill>
                  <a:srgbClr val="FFFF99"/>
                </a:solidFill>
                <a:latin typeface="Arial" pitchFamily="34" charset="0"/>
                <a:ea typeface="楷体_GB2312" pitchFamily="1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2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en-US" sz="2400" b="1" i="1" dirty="0" smtClean="0">
                  <a:solidFill>
                    <a:srgbClr val="FF3300"/>
                  </a:solidFill>
                  <a:latin typeface="Times New Roman" pitchFamily="18" charset="0"/>
                  <a:ea typeface="楷体_GB2312" pitchFamily="1" charset="-122"/>
                </a:rPr>
                <a:t>N</a:t>
              </a:r>
              <a:r>
                <a:rPr lang="en-IE" altLang="en-US" sz="2400" b="1" baseline="-25000" dirty="0" smtClean="0">
                  <a:solidFill>
                    <a:srgbClr val="FF3300"/>
                  </a:solidFill>
                  <a:latin typeface="Times New Roman" pitchFamily="18" charset="0"/>
                  <a:ea typeface="楷体_GB2312" pitchFamily="1" charset="-122"/>
                </a:rPr>
                <a:t>2</a:t>
              </a:r>
              <a:endParaRPr lang="zh-CN" altLang="en-US" sz="2400" b="1" baseline="-25000" dirty="0" smtClean="0">
                <a:solidFill>
                  <a:srgbClr val="FF3300"/>
                </a:solidFill>
                <a:latin typeface="Times New Roman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4989703" y="2536825"/>
            <a:ext cx="517667" cy="1530350"/>
            <a:chOff x="108" y="0"/>
            <a:chExt cx="230" cy="680"/>
          </a:xfrm>
        </p:grpSpPr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113" y="477"/>
              <a:ext cx="22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en-US" sz="2400" b="1" i="1" dirty="0" smtClean="0">
                  <a:solidFill>
                    <a:srgbClr val="FF3300"/>
                  </a:solidFill>
                  <a:latin typeface="Times New Roman" pitchFamily="18" charset="0"/>
                  <a:ea typeface="楷体_GB2312" pitchFamily="1" charset="-122"/>
                </a:rPr>
                <a:t>G</a:t>
              </a:r>
              <a:r>
                <a:rPr lang="en-IE" altLang="en-US" sz="2400" b="1" baseline="-25000" dirty="0" smtClean="0">
                  <a:solidFill>
                    <a:srgbClr val="FF3300"/>
                  </a:solidFill>
                  <a:latin typeface="Times New Roman" pitchFamily="18" charset="0"/>
                  <a:ea typeface="楷体_GB2312" pitchFamily="1" charset="-122"/>
                </a:rPr>
                <a:t>2</a:t>
              </a:r>
              <a:endParaRPr lang="zh-CN" altLang="en-US" sz="2400" b="1" baseline="-25000" dirty="0" smtClean="0">
                <a:solidFill>
                  <a:srgbClr val="FF3300"/>
                </a:solidFill>
                <a:latin typeface="Times New Roman" pitchFamily="18" charset="0"/>
                <a:ea typeface="楷体_GB2312" pitchFamily="1" charset="-122"/>
              </a:endParaRP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rot="16200000" flipH="1">
              <a:off x="-173" y="281"/>
              <a:ext cx="562" cy="0"/>
            </a:xfrm>
            <a:prstGeom prst="line">
              <a:avLst/>
            </a:prstGeom>
            <a:noFill/>
            <a:ln w="57150" cmpd="sng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 smtClean="0">
                <a:solidFill>
                  <a:srgbClr val="FFFF99"/>
                </a:solidFill>
                <a:latin typeface="Arial" pitchFamily="34" charset="0"/>
                <a:ea typeface="楷体_GB2312" pitchFamily="1" charset="-122"/>
              </a:endParaRPr>
            </a:p>
          </p:txBody>
        </p:sp>
      </p:grp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4932363" y="2449513"/>
            <a:ext cx="101600" cy="103187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 smtClean="0">
              <a:solidFill>
                <a:srgbClr val="FFFF99"/>
              </a:solidFill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2413000" y="1500188"/>
            <a:ext cx="4319588" cy="2016125"/>
          </a:xfrm>
          <a:prstGeom prst="ellipse">
            <a:avLst/>
          </a:prstGeom>
          <a:noFill/>
          <a:ln w="57150" cmpd="sng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400" b="1" smtClean="0">
              <a:solidFill>
                <a:srgbClr val="FFFF99"/>
              </a:solidFill>
              <a:latin typeface="Arial" pitchFamily="34" charset="0"/>
              <a:ea typeface="楷体_GB2312" pitchFamily="1" charset="-122"/>
            </a:endParaRPr>
          </a:p>
        </p:txBody>
      </p: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2816225" y="2205038"/>
            <a:ext cx="1381125" cy="519112"/>
            <a:chOff x="0" y="0"/>
            <a:chExt cx="870" cy="327"/>
          </a:xfrm>
        </p:grpSpPr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H="1">
              <a:off x="281" y="190"/>
              <a:ext cx="589" cy="0"/>
            </a:xfrm>
            <a:prstGeom prst="line">
              <a:avLst/>
            </a:prstGeom>
            <a:noFill/>
            <a:ln w="57150" cmpd="sng">
              <a:solidFill>
                <a:srgbClr val="FFFF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 smtClean="0">
                <a:solidFill>
                  <a:srgbClr val="FFFF99"/>
                </a:solidFill>
                <a:latin typeface="Arial" pitchFamily="34" charset="0"/>
                <a:ea typeface="楷体_GB2312" pitchFamily="1" charset="-122"/>
              </a:endParaRPr>
            </a:p>
          </p:txBody>
        </p:sp>
        <p:sp>
          <p:nvSpPr>
            <p:cNvPr id="8212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en-US" sz="2800" b="1" i="1" dirty="0" smtClean="0">
                  <a:solidFill>
                    <a:srgbClr val="FFFF00"/>
                  </a:solidFill>
                  <a:latin typeface="Times New Roman" pitchFamily="18" charset="0"/>
                  <a:ea typeface="楷体_GB2312" pitchFamily="1" charset="-122"/>
                </a:rPr>
                <a:t>F</a:t>
              </a:r>
              <a:r>
                <a:rPr lang="en-IE" altLang="en-US" sz="2800" b="1" baseline="-25000" dirty="0" smtClean="0">
                  <a:solidFill>
                    <a:srgbClr val="FFFF00"/>
                  </a:solidFill>
                  <a:latin typeface="Times New Roman" pitchFamily="18" charset="0"/>
                  <a:ea typeface="楷体_GB2312" pitchFamily="1" charset="-122"/>
                </a:rPr>
                <a:t>1</a:t>
              </a:r>
              <a:endParaRPr lang="zh-CN" altLang="en-US" sz="2800" b="1" baseline="-25000" dirty="0" smtClean="0">
                <a:solidFill>
                  <a:srgbClr val="FFFF00"/>
                </a:solidFill>
                <a:latin typeface="Times New Roman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5032375" y="2233613"/>
            <a:ext cx="1347788" cy="519112"/>
            <a:chOff x="0" y="0"/>
            <a:chExt cx="849" cy="327"/>
          </a:xfrm>
        </p:grpSpPr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0" y="172"/>
              <a:ext cx="589" cy="0"/>
            </a:xfrm>
            <a:prstGeom prst="line">
              <a:avLst/>
            </a:prstGeom>
            <a:noFill/>
            <a:ln w="57150" cmpd="sng">
              <a:solidFill>
                <a:srgbClr val="FFFF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 smtClean="0">
                <a:solidFill>
                  <a:srgbClr val="FFFF99"/>
                </a:solidFill>
                <a:latin typeface="Arial" pitchFamily="34" charset="0"/>
                <a:ea typeface="楷体_GB2312" pitchFamily="1" charset="-122"/>
              </a:endParaRP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508" y="0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en-US" sz="2800" b="1" i="1" dirty="0" smtClean="0">
                  <a:solidFill>
                    <a:srgbClr val="FFFF00"/>
                  </a:solidFill>
                  <a:latin typeface="Times New Roman" pitchFamily="18" charset="0"/>
                  <a:ea typeface="楷体_GB2312" pitchFamily="1" charset="-122"/>
                </a:rPr>
                <a:t>F</a:t>
              </a:r>
              <a:r>
                <a:rPr lang="en-IE" altLang="en-US" sz="2800" b="1" baseline="-25000" dirty="0" smtClean="0">
                  <a:solidFill>
                    <a:srgbClr val="FFFF00"/>
                  </a:solidFill>
                  <a:latin typeface="Times New Roman" pitchFamily="18" charset="0"/>
                  <a:ea typeface="楷体_GB2312" pitchFamily="1" charset="-122"/>
                </a:rPr>
                <a:t>2</a:t>
              </a:r>
              <a:endParaRPr lang="zh-CN" altLang="en-US" sz="2800" b="1" baseline="-25000" dirty="0" smtClean="0">
                <a:solidFill>
                  <a:srgbClr val="FFFF00"/>
                </a:solidFill>
                <a:latin typeface="Times New Roman" pitchFamily="18" charset="0"/>
                <a:ea typeface="楷体_GB2312" pitchFamily="1" charset="-122"/>
              </a:endParaRPr>
            </a:p>
          </p:txBody>
        </p: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359525" y="2833688"/>
            <a:ext cx="159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smtClean="0">
                <a:solidFill>
                  <a:srgbClr val="FFFF99"/>
                </a:solidFill>
                <a:latin typeface="Arial" pitchFamily="34" charset="0"/>
                <a:ea typeface="楷体_GB2312" pitchFamily="1" charset="-122"/>
              </a:rPr>
              <a:t>系统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148263" y="1720850"/>
            <a:ext cx="16557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smtClean="0">
                <a:solidFill>
                  <a:srgbClr val="FFFF00"/>
                </a:solidFill>
                <a:latin typeface="Arial" pitchFamily="34" charset="0"/>
                <a:ea typeface="楷体_GB2312" pitchFamily="1" charset="-122"/>
              </a:rPr>
              <a:t>内力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5077742" y="388938"/>
            <a:ext cx="2014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CC3300"/>
                </a:solidFill>
                <a:latin typeface="Arial" pitchFamily="34" charset="0"/>
                <a:ea typeface="楷体_GB2312" pitchFamily="1" charset="-122"/>
              </a:rPr>
              <a:t>外力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47625" y="4337050"/>
            <a:ext cx="870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smtClean="0">
                <a:solidFill>
                  <a:srgbClr val="FFFFFF"/>
                </a:solidFill>
                <a:latin typeface="Arial" pitchFamily="34" charset="0"/>
                <a:ea typeface="楷体_GB2312" pitchFamily="1" charset="-122"/>
              </a:rPr>
              <a:t>系统：</a:t>
            </a:r>
            <a:r>
              <a:rPr lang="zh-CN" altLang="en-US" sz="3200" b="1" smtClean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有相互作用的物体构成一个系统 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76200" y="4984750"/>
            <a:ext cx="9536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FFFF"/>
                </a:solidFill>
                <a:latin typeface="Arial" pitchFamily="34" charset="0"/>
                <a:ea typeface="楷体_GB2312" pitchFamily="1" charset="-122"/>
              </a:rPr>
              <a:t>内力：系统中各物体之间的相互作用力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107950" y="5670550"/>
            <a:ext cx="8496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FFFF"/>
                </a:solidFill>
                <a:latin typeface="Arial" pitchFamily="34" charset="0"/>
                <a:ea typeface="楷体_GB2312" pitchFamily="1" charset="-122"/>
              </a:rPr>
              <a:t>外力：系统外部物体对系统内物体的作用力</a:t>
            </a:r>
            <a:r>
              <a:rPr lang="zh-CN" altLang="en-US" sz="2400" b="1" dirty="0" smtClean="0">
                <a:solidFill>
                  <a:srgbClr val="FFFF99"/>
                </a:solidFill>
                <a:latin typeface="Arial" pitchFamily="34" charset="0"/>
                <a:ea typeface="楷体_GB2312" pitchFamily="1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210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8208" grpId="0" animBg="1"/>
      <p:bldP spid="8209" grpId="0" animBg="1"/>
      <p:bldP spid="8216" grpId="0" autoUpdateAnimBg="0"/>
      <p:bldP spid="8217" grpId="0" autoUpdateAnimBg="0"/>
      <p:bldP spid="8218" grpId="0" autoUpdateAnimBg="0"/>
      <p:bldP spid="8219" grpId="0" autoUpdateAnimBg="0"/>
      <p:bldP spid="8220" grpId="0" autoUpdateAnimBg="0"/>
      <p:bldP spid="82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1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8864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应用动量定理：</a:t>
            </a:r>
            <a:endParaRPr lang="zh-CN" altLang="en-US" sz="3600" b="1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230340"/>
              </p:ext>
            </p:extLst>
          </p:nvPr>
        </p:nvGraphicFramePr>
        <p:xfrm>
          <a:off x="3707904" y="100352"/>
          <a:ext cx="4176464" cy="905545"/>
        </p:xfrm>
        <a:graphic>
          <a:graphicData uri="http://schemas.openxmlformats.org/presentationml/2006/ole">
            <p:oleObj spid="_x0000_s3181" name="公式" r:id="rId4" imgW="1054100" imgH="228600" progId="">
              <p:embed/>
            </p:oleObj>
          </a:graphicData>
        </a:graphic>
      </p:graphicFrame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262313" y="2636912"/>
            <a:ext cx="935038" cy="0"/>
          </a:xfrm>
          <a:prstGeom prst="line">
            <a:avLst/>
          </a:prstGeom>
          <a:noFill/>
          <a:ln w="57150" cmpd="sng">
            <a:solidFill>
              <a:srgbClr val="FF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 smtClean="0">
              <a:solidFill>
                <a:srgbClr val="FFFF99"/>
              </a:solidFill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771800" y="247784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altLang="en-US" sz="3200" b="1" i="1" dirty="0" smtClean="0">
                <a:solidFill>
                  <a:srgbClr val="FFFF00"/>
                </a:solidFill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IE" altLang="en-US" sz="3200" b="1" baseline="-25000" dirty="0" smtClean="0">
                <a:solidFill>
                  <a:srgbClr val="FFFF00"/>
                </a:solidFill>
                <a:latin typeface="Times New Roman" pitchFamily="18" charset="0"/>
                <a:ea typeface="楷体_GB2312" pitchFamily="1" charset="-122"/>
              </a:rPr>
              <a:t>1</a:t>
            </a:r>
            <a:endParaRPr lang="zh-CN" altLang="en-US" sz="3200" b="1" baseline="-25000" dirty="0" smtClean="0">
              <a:solidFill>
                <a:srgbClr val="FFFF00"/>
              </a:solidFill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860032" y="2636912"/>
            <a:ext cx="935038" cy="0"/>
          </a:xfrm>
          <a:prstGeom prst="line">
            <a:avLst/>
          </a:prstGeom>
          <a:noFill/>
          <a:ln w="57150" cmpd="sng">
            <a:solidFill>
              <a:srgbClr val="FF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 smtClean="0">
              <a:solidFill>
                <a:srgbClr val="FFFF99"/>
              </a:solidFill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5724128" y="2484185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altLang="en-US" sz="3200" b="1" i="1" dirty="0" smtClean="0">
                <a:solidFill>
                  <a:srgbClr val="FFFF00"/>
                </a:solidFill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IE" altLang="en-US" sz="3200" b="1" baseline="-25000" dirty="0" smtClean="0">
                <a:solidFill>
                  <a:srgbClr val="FFFF00"/>
                </a:solidFill>
                <a:latin typeface="Times New Roman" pitchFamily="18" charset="0"/>
                <a:ea typeface="楷体_GB2312" pitchFamily="1" charset="-122"/>
              </a:rPr>
              <a:t>2</a:t>
            </a:r>
            <a:endParaRPr lang="zh-CN" altLang="en-US" sz="3200" b="1" baseline="-25000" dirty="0" smtClean="0">
              <a:solidFill>
                <a:srgbClr val="FFFF00"/>
              </a:solidFill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573016"/>
            <a:ext cx="216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对</a:t>
            </a:r>
            <a:r>
              <a:rPr lang="en-US" altLang="zh-CN" sz="2800" b="1" dirty="0" smtClean="0">
                <a:solidFill>
                  <a:srgbClr val="FFC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m</a:t>
            </a:r>
            <a:r>
              <a:rPr lang="en-US" altLang="zh-CN" sz="2800" b="1" baseline="-25000" dirty="0" smtClean="0">
                <a:solidFill>
                  <a:srgbClr val="FFC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小球：</a:t>
            </a:r>
            <a:endParaRPr lang="zh-CN" altLang="en-US" sz="2800" b="1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4" name="对象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925962602"/>
              </p:ext>
            </p:extLst>
          </p:nvPr>
        </p:nvGraphicFramePr>
        <p:xfrm>
          <a:off x="2787650" y="3405188"/>
          <a:ext cx="3872582" cy="714762"/>
        </p:xfrm>
        <a:graphic>
          <a:graphicData uri="http://schemas.openxmlformats.org/presentationml/2006/ole">
            <p:oleObj spid="_x0000_s3182" name="公式" r:id="rId5" imgW="1167893" imgH="215806" progId="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0145" y="1548081"/>
            <a:ext cx="3369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华文中宋" pitchFamily="2" charset="-122"/>
                <a:ea typeface="华文中宋" pitchFamily="2" charset="-122"/>
              </a:rPr>
              <a:t>以向右为正方向：</a:t>
            </a:r>
            <a:endParaRPr lang="zh-CN" alt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430" y="4725144"/>
            <a:ext cx="216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对</a:t>
            </a:r>
            <a:r>
              <a:rPr lang="en-US" altLang="zh-CN" sz="2800" b="1" dirty="0" smtClean="0">
                <a:solidFill>
                  <a:srgbClr val="FFC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m</a:t>
            </a:r>
            <a:r>
              <a:rPr lang="en-US" altLang="zh-CN" sz="2800" b="1" baseline="-25000" dirty="0" smtClean="0">
                <a:solidFill>
                  <a:srgbClr val="FFC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小球：</a:t>
            </a:r>
            <a:endParaRPr lang="zh-CN" altLang="en-US" sz="2800" b="1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7" name="对象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39111172"/>
              </p:ext>
            </p:extLst>
          </p:nvPr>
        </p:nvGraphicFramePr>
        <p:xfrm>
          <a:off x="2821558" y="4653136"/>
          <a:ext cx="3838674" cy="701000"/>
        </p:xfrm>
        <a:graphic>
          <a:graphicData uri="http://schemas.openxmlformats.org/presentationml/2006/ole">
            <p:oleObj spid="_x0000_s3183" name="公式" r:id="rId6" imgW="1180588" imgH="215806" progId="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7583" y="5930116"/>
            <a:ext cx="216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对系统：</a:t>
            </a:r>
            <a:endParaRPr lang="zh-CN" altLang="en-US" sz="2800" b="1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9" name="对象 1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185256251"/>
              </p:ext>
            </p:extLst>
          </p:nvPr>
        </p:nvGraphicFramePr>
        <p:xfrm>
          <a:off x="2735535" y="5877272"/>
          <a:ext cx="5076825" cy="701675"/>
        </p:xfrm>
        <a:graphic>
          <a:graphicData uri="http://schemas.openxmlformats.org/presentationml/2006/ole">
            <p:oleObj spid="_x0000_s3184" name="公式" r:id="rId7" imgW="1562100" imgH="215900" progId="">
              <p:embed/>
            </p:oleObj>
          </a:graphicData>
        </a:graphic>
      </p:graphicFrame>
      <p:sp>
        <p:nvSpPr>
          <p:cNvPr id="20" name="TextBox 12"/>
          <p:cNvSpPr txBox="1"/>
          <p:nvPr/>
        </p:nvSpPr>
        <p:spPr>
          <a:xfrm>
            <a:off x="3687793" y="1753866"/>
            <a:ext cx="7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m</a:t>
            </a:r>
            <a:r>
              <a:rPr lang="en-US" altLang="zh-CN" sz="36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endParaRPr lang="zh-CN" altLang="en-US" sz="36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4596273" y="1753866"/>
            <a:ext cx="7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m</a:t>
            </a:r>
            <a:r>
              <a:rPr lang="en-US" altLang="zh-CN" sz="3600" b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endParaRPr lang="zh-CN" altLang="en-US" sz="3600" b="1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8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ddda6fd48d93918297ffdebb833d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127" y="1"/>
            <a:ext cx="9156127" cy="684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b47e01d48e67160abfd9978a2020d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129"/>
            <a:ext cx="9144000" cy="6843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960113c2930ce8bf7228b36ee08dd3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129"/>
            <a:ext cx="9144000" cy="6843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</a:spDef>
    <a:txDef>
      <a:spPr>
        <a:blipFill rotWithShape="1">
          <a:blip xmlns:r="http://schemas.openxmlformats.org/officeDocument/2006/relationships" r:embed="rId1"/>
          <a:stretch>
            <a:fillRect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Arial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Arial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Arial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Arial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2006</Words>
  <Application>Microsoft Office PowerPoint</Application>
  <PresentationFormat>全屏显示(4:3)</PresentationFormat>
  <Paragraphs>145</Paragraphs>
  <Slides>27</Slides>
  <Notes>0</Notes>
  <HiddenSlides>0</HiddenSlides>
  <MMClips>1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Office 主题​​</vt:lpstr>
      <vt:lpstr>默认设计模板</vt:lpstr>
      <vt:lpstr>1_默认设计模板</vt:lpstr>
      <vt:lpstr>公式</vt:lpstr>
      <vt:lpstr>§1.2  动量守恒定律</vt:lpstr>
      <vt:lpstr>幻灯片 2</vt:lpstr>
      <vt:lpstr>提出问题：相互作用的两个物体动量都要发生变化，他们构成的系统总动量会发生变化吗？     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§1.2  动量守恒定律</dc:title>
  <dc:creator>章逸文</dc:creator>
  <cp:lastModifiedBy>桑三博客</cp:lastModifiedBy>
  <cp:revision>138</cp:revision>
  <dcterms:created xsi:type="dcterms:W3CDTF">2014-04-27T11:52:31Z</dcterms:created>
  <dcterms:modified xsi:type="dcterms:W3CDTF">2021-12-12T05:12:55Z</dcterms:modified>
</cp:coreProperties>
</file>