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2" r:id="rId3"/>
    <p:sldId id="325" r:id="rId4"/>
    <p:sldId id="326" r:id="rId5"/>
    <p:sldId id="327" r:id="rId6"/>
    <p:sldId id="313" r:id="rId7"/>
    <p:sldId id="328" r:id="rId8"/>
    <p:sldId id="329" r:id="rId9"/>
    <p:sldId id="330" r:id="rId10"/>
    <p:sldId id="331" r:id="rId11"/>
    <p:sldId id="332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554" y="-78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GIF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GIF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7169"/>
          <p:cNvSpPr/>
          <p:nvPr/>
        </p:nvSpPr>
        <p:spPr>
          <a:xfrm>
            <a:off x="381000" y="2438400"/>
            <a:ext cx="83820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0">
                <a:ln w="19050" cap="flat" cmpd="sng">
                  <a:solidFill>
                    <a:srgbClr val="99CC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9900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1.闭合电路欧姆定律</a:t>
            </a:r>
            <a:endParaRPr lang="zh-CN" altLang="en-US" sz="3600" b="0">
              <a:ln w="19050" cap="flat" cmpd="sng">
                <a:solidFill>
                  <a:srgbClr val="99CCFF"/>
                </a:solidFill>
                <a:prstDash val="solid"/>
                <a:headEnd type="none" w="med" len="med"/>
                <a:tailEnd type="none" w="med" len="med"/>
              </a:ln>
              <a:solidFill>
                <a:srgbClr val="FF9900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171" name="图片 71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28600"/>
            <a:ext cx="1801813" cy="1989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7171"/>
          <p:cNvSpPr txBox="1"/>
          <p:nvPr/>
        </p:nvSpPr>
        <p:spPr>
          <a:xfrm>
            <a:off x="1979613" y="1196975"/>
            <a:ext cx="13668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i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第二章</a:t>
            </a:r>
            <a:endParaRPr lang="zh-CN" altLang="en-US" sz="2800" i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文本框 7172"/>
          <p:cNvSpPr txBox="1"/>
          <p:nvPr/>
        </p:nvSpPr>
        <p:spPr>
          <a:xfrm>
            <a:off x="5219700" y="5072063"/>
            <a:ext cx="3625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山东科技出版社选修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3-1</a:t>
            </a:r>
            <a:endParaRPr lang="en-US" altLang="zh-CN" sz="240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文本框 7173"/>
          <p:cNvSpPr txBox="1"/>
          <p:nvPr/>
        </p:nvSpPr>
        <p:spPr>
          <a:xfrm>
            <a:off x="762000" y="852488"/>
            <a:ext cx="13668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i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第四章</a:t>
            </a:r>
            <a:endParaRPr lang="zh-CN" altLang="en-US" sz="2800" i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76"/>
          <p:cNvSpPr txBox="1"/>
          <p:nvPr/>
        </p:nvSpPr>
        <p:spPr>
          <a:xfrm>
            <a:off x="467836" y="56039"/>
            <a:ext cx="7278529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950" b="1" dirty="0" smtClean="0">
                <a:solidFill>
                  <a:srgbClr val="6ABDB2"/>
                </a:solidFill>
                <a:latin typeface="楷体" panose="02010609060101010101" charset="-122"/>
                <a:ea typeface="楷体" panose="02010609060101010101" charset="-122"/>
              </a:rPr>
              <a:t>课后练习</a:t>
            </a:r>
            <a:endParaRPr lang="zh-CN" altLang="en-US" sz="4950" b="1" dirty="0">
              <a:solidFill>
                <a:srgbClr val="6ABDB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15" y="620346"/>
            <a:ext cx="570988" cy="3891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8" y="1199784"/>
            <a:ext cx="570988" cy="38911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71550" y="908685"/>
            <a:ext cx="736282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如图所示，电源的电动势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E=10 V,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内电阻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r=1</a:t>
            </a:r>
            <a:r>
              <a:rPr lang="en-US" altLang="zh-CN" sz="21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Ω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,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电阻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R 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的阻值大小可调节。</a:t>
            </a:r>
            <a:endParaRPr lang="zh-CN" altLang="zh-CN" sz="21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(1)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试求解当外电阻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R 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分别为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3</a:t>
            </a:r>
            <a:r>
              <a:rPr lang="en-US" altLang="zh-CN" sz="21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Ω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4</a:t>
            </a:r>
            <a:r>
              <a:rPr lang="en-US" altLang="zh-CN" sz="21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Ω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9 Ω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时所对应的路端电压。</a:t>
            </a:r>
            <a:endParaRPr lang="zh-CN" altLang="zh-CN" sz="21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(2)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通过上述计算结果，你发现了怎样的规律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?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试通过公式论证你的结论。</a:t>
            </a:r>
            <a:endParaRPr lang="zh-CN" altLang="zh-CN" sz="21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347" y="2986931"/>
            <a:ext cx="2565698" cy="15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76"/>
          <p:cNvSpPr txBox="1"/>
          <p:nvPr/>
        </p:nvSpPr>
        <p:spPr>
          <a:xfrm>
            <a:off x="2006441" y="1199674"/>
            <a:ext cx="4949190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950" b="1" dirty="0">
                <a:solidFill>
                  <a:srgbClr val="6ABDB2"/>
                </a:solidFill>
                <a:latin typeface="楷体" panose="02010609060101010101" charset="-122"/>
                <a:ea typeface="楷体" panose="02010609060101010101" charset="-122"/>
              </a:rPr>
              <a:t>电势差（电压）</a:t>
            </a:r>
            <a:endParaRPr lang="zh-CN" altLang="en-US" sz="4950" b="1" dirty="0">
              <a:solidFill>
                <a:srgbClr val="6ABDB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13" y="728773"/>
            <a:ext cx="570988" cy="3891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2" y="1109773"/>
            <a:ext cx="570988" cy="389116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431733" y="2334101"/>
            <a:ext cx="3882948" cy="2410824"/>
            <a:chOff x="6894" y="1068"/>
            <a:chExt cx="6957" cy="4615"/>
          </a:xfrm>
        </p:grpSpPr>
        <p:pic>
          <p:nvPicPr>
            <p:cNvPr id="15361" name="图片 9" descr="1、电源 (4)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894" y="1068"/>
              <a:ext cx="6957" cy="46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63" name="文本框 2"/>
            <p:cNvSpPr txBox="1"/>
            <p:nvPr/>
          </p:nvSpPr>
          <p:spPr>
            <a:xfrm>
              <a:off x="8994" y="3265"/>
              <a:ext cx="1020" cy="8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zh-CN" sz="2400" b="1">
                  <a:latin typeface="微软雅黑" panose="020B0503020204020204" charset="-122"/>
                  <a:ea typeface="微软雅黑" panose="020B0503020204020204" charset="-122"/>
                </a:rPr>
                <a:t>高</a:t>
              </a:r>
              <a:endParaRPr lang="zh-CN" altLang="zh-CN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64" name="文本框 6"/>
            <p:cNvSpPr txBox="1"/>
            <p:nvPr/>
          </p:nvSpPr>
          <p:spPr>
            <a:xfrm>
              <a:off x="10804" y="3265"/>
              <a:ext cx="1017" cy="8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zh-CN" sz="2400" b="1">
                  <a:latin typeface="微软雅黑" panose="020B0503020204020204" charset="-122"/>
                  <a:ea typeface="微软雅黑" panose="020B0503020204020204" charset="-122"/>
                </a:rPr>
                <a:t>低</a:t>
              </a:r>
              <a:endParaRPr lang="zh-CN" altLang="zh-CN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76"/>
          <p:cNvSpPr txBox="1"/>
          <p:nvPr/>
        </p:nvSpPr>
        <p:spPr>
          <a:xfrm>
            <a:off x="2006441" y="1199674"/>
            <a:ext cx="4949190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950" b="1" dirty="0">
                <a:solidFill>
                  <a:srgbClr val="6ABDB2"/>
                </a:solidFill>
                <a:latin typeface="楷体" panose="02010609060101010101" charset="-122"/>
                <a:ea typeface="楷体" panose="02010609060101010101" charset="-122"/>
              </a:rPr>
              <a:t>电势差（电压）</a:t>
            </a:r>
            <a:endParaRPr lang="zh-CN" altLang="en-US" sz="4950" b="1" dirty="0">
              <a:solidFill>
                <a:srgbClr val="6ABDB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13" y="728773"/>
            <a:ext cx="570988" cy="3891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2" y="1109773"/>
            <a:ext cx="570988" cy="389116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431733" y="2334101"/>
            <a:ext cx="3882948" cy="2410824"/>
            <a:chOff x="6894" y="1068"/>
            <a:chExt cx="6957" cy="4615"/>
          </a:xfrm>
        </p:grpSpPr>
        <p:pic>
          <p:nvPicPr>
            <p:cNvPr id="15361" name="图片 9" descr="1、电源 (4)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894" y="1068"/>
              <a:ext cx="6957" cy="46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63" name="文本框 2"/>
            <p:cNvSpPr txBox="1"/>
            <p:nvPr/>
          </p:nvSpPr>
          <p:spPr>
            <a:xfrm>
              <a:off x="8994" y="3265"/>
              <a:ext cx="1020" cy="8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zh-CN" sz="2400" b="1">
                  <a:latin typeface="微软雅黑" panose="020B0503020204020204" charset="-122"/>
                  <a:ea typeface="微软雅黑" panose="020B0503020204020204" charset="-122"/>
                </a:rPr>
                <a:t>高</a:t>
              </a:r>
              <a:endParaRPr lang="zh-CN" altLang="zh-CN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64" name="文本框 6"/>
            <p:cNvSpPr txBox="1"/>
            <p:nvPr/>
          </p:nvSpPr>
          <p:spPr>
            <a:xfrm>
              <a:off x="10804" y="3265"/>
              <a:ext cx="1017" cy="8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zh-CN" sz="2400" b="1">
                  <a:latin typeface="微软雅黑" panose="020B0503020204020204" charset="-122"/>
                  <a:ea typeface="微软雅黑" panose="020B0503020204020204" charset="-122"/>
                </a:rPr>
                <a:t>低</a:t>
              </a:r>
              <a:endParaRPr lang="zh-CN" altLang="zh-CN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76"/>
          <p:cNvSpPr txBox="1"/>
          <p:nvPr/>
        </p:nvSpPr>
        <p:spPr>
          <a:xfrm>
            <a:off x="3890486" y="1199674"/>
            <a:ext cx="2106930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950" b="1" dirty="0">
                <a:solidFill>
                  <a:srgbClr val="6ABDB2"/>
                </a:solidFill>
                <a:latin typeface="楷体" panose="02010609060101010101" charset="-122"/>
                <a:ea typeface="楷体" panose="02010609060101010101" charset="-122"/>
              </a:rPr>
              <a:t>电动势</a:t>
            </a:r>
            <a:endParaRPr lang="zh-CN" altLang="en-US" sz="4950" b="1" dirty="0">
              <a:solidFill>
                <a:srgbClr val="6ABDB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0" y="2151221"/>
            <a:ext cx="3429000" cy="33213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70" y="659717"/>
            <a:ext cx="570988" cy="3891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82" y="1265507"/>
            <a:ext cx="570988" cy="389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Group 2"/>
          <p:cNvGrpSpPr/>
          <p:nvPr/>
        </p:nvGrpSpPr>
        <p:grpSpPr>
          <a:xfrm>
            <a:off x="2484438" y="1628775"/>
            <a:ext cx="287337" cy="1800225"/>
            <a:chOff x="0" y="0"/>
            <a:chExt cx="181" cy="1134"/>
          </a:xfrm>
        </p:grpSpPr>
        <p:sp>
          <p:nvSpPr>
            <p:cNvPr id="137218" name="Line 3"/>
            <p:cNvSpPr/>
            <p:nvPr/>
          </p:nvSpPr>
          <p:spPr>
            <a:xfrm flipH="1" flipV="1">
              <a:off x="0" y="862"/>
              <a:ext cx="0" cy="2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19" name="Line 4"/>
            <p:cNvSpPr/>
            <p:nvPr/>
          </p:nvSpPr>
          <p:spPr>
            <a:xfrm flipH="1" flipV="1">
              <a:off x="181" y="0"/>
              <a:ext cx="0" cy="113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7220" name="Group 5"/>
          <p:cNvGrpSpPr/>
          <p:nvPr/>
        </p:nvGrpSpPr>
        <p:grpSpPr>
          <a:xfrm>
            <a:off x="971550" y="1628775"/>
            <a:ext cx="6121400" cy="1368425"/>
            <a:chOff x="0" y="0"/>
            <a:chExt cx="3856" cy="862"/>
          </a:xfrm>
        </p:grpSpPr>
        <p:sp>
          <p:nvSpPr>
            <p:cNvPr id="137221" name="Line 6"/>
            <p:cNvSpPr/>
            <p:nvPr/>
          </p:nvSpPr>
          <p:spPr>
            <a:xfrm>
              <a:off x="0" y="862"/>
              <a:ext cx="381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22" name="Line 7"/>
            <p:cNvSpPr/>
            <p:nvPr/>
          </p:nvSpPr>
          <p:spPr>
            <a:xfrm>
              <a:off x="45" y="0"/>
              <a:ext cx="381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23" name="Line 8"/>
            <p:cNvSpPr/>
            <p:nvPr/>
          </p:nvSpPr>
          <p:spPr>
            <a:xfrm flipV="1">
              <a:off x="1814" y="272"/>
              <a:ext cx="204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01" name="Line 9"/>
          <p:cNvSpPr/>
          <p:nvPr/>
        </p:nvSpPr>
        <p:spPr>
          <a:xfrm>
            <a:off x="2771775" y="1628775"/>
            <a:ext cx="647700" cy="0"/>
          </a:xfrm>
          <a:prstGeom prst="line">
            <a:avLst/>
          </a:prstGeom>
          <a:ln w="635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2" name="Line 10"/>
          <p:cNvSpPr/>
          <p:nvPr/>
        </p:nvSpPr>
        <p:spPr>
          <a:xfrm>
            <a:off x="3419475" y="1628775"/>
            <a:ext cx="720725" cy="433388"/>
          </a:xfrm>
          <a:prstGeom prst="line">
            <a:avLst/>
          </a:prstGeom>
          <a:ln w="635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3" name="Line 11"/>
          <p:cNvSpPr/>
          <p:nvPr/>
        </p:nvSpPr>
        <p:spPr>
          <a:xfrm>
            <a:off x="4140200" y="2062163"/>
            <a:ext cx="647700" cy="0"/>
          </a:xfrm>
          <a:prstGeom prst="line">
            <a:avLst/>
          </a:prstGeom>
          <a:ln w="63500" cap="flat" cmpd="sng">
            <a:solidFill>
              <a:srgbClr val="001615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4" name="Line 12"/>
          <p:cNvSpPr/>
          <p:nvPr/>
        </p:nvSpPr>
        <p:spPr>
          <a:xfrm>
            <a:off x="4787900" y="2062163"/>
            <a:ext cx="1081088" cy="935037"/>
          </a:xfrm>
          <a:prstGeom prst="line">
            <a:avLst/>
          </a:prstGeom>
          <a:ln w="635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5" name="Line 13"/>
          <p:cNvSpPr/>
          <p:nvPr/>
        </p:nvSpPr>
        <p:spPr>
          <a:xfrm rot="396160" flipV="1">
            <a:off x="2559050" y="1628775"/>
            <a:ext cx="141288" cy="1376363"/>
          </a:xfrm>
          <a:prstGeom prst="line">
            <a:avLst/>
          </a:prstGeom>
          <a:ln w="635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206" name="Group 14"/>
          <p:cNvGrpSpPr/>
          <p:nvPr/>
        </p:nvGrpSpPr>
        <p:grpSpPr>
          <a:xfrm>
            <a:off x="3419475" y="1628775"/>
            <a:ext cx="720725" cy="1800225"/>
            <a:chOff x="0" y="0"/>
            <a:chExt cx="454" cy="1134"/>
          </a:xfrm>
        </p:grpSpPr>
        <p:sp>
          <p:nvSpPr>
            <p:cNvPr id="137230" name="Line 15"/>
            <p:cNvSpPr/>
            <p:nvPr/>
          </p:nvSpPr>
          <p:spPr>
            <a:xfrm flipH="1" flipV="1">
              <a:off x="0" y="0"/>
              <a:ext cx="0" cy="113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31" name="Line 16"/>
            <p:cNvSpPr/>
            <p:nvPr/>
          </p:nvSpPr>
          <p:spPr>
            <a:xfrm flipH="1" flipV="1">
              <a:off x="454" y="273"/>
              <a:ext cx="0" cy="86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09" name="Group 17"/>
          <p:cNvGrpSpPr/>
          <p:nvPr/>
        </p:nvGrpSpPr>
        <p:grpSpPr>
          <a:xfrm>
            <a:off x="4787900" y="2062163"/>
            <a:ext cx="1081088" cy="1366837"/>
            <a:chOff x="0" y="0"/>
            <a:chExt cx="681" cy="861"/>
          </a:xfrm>
        </p:grpSpPr>
        <p:sp>
          <p:nvSpPr>
            <p:cNvPr id="137233" name="Line 18"/>
            <p:cNvSpPr/>
            <p:nvPr/>
          </p:nvSpPr>
          <p:spPr>
            <a:xfrm flipH="1" flipV="1">
              <a:off x="0" y="0"/>
              <a:ext cx="0" cy="86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34" name="Line 19"/>
            <p:cNvSpPr/>
            <p:nvPr/>
          </p:nvSpPr>
          <p:spPr>
            <a:xfrm flipH="1" flipV="1">
              <a:off x="681" y="589"/>
              <a:ext cx="0" cy="2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7235" name="Group 20"/>
          <p:cNvGrpSpPr/>
          <p:nvPr/>
        </p:nvGrpSpPr>
        <p:grpSpPr>
          <a:xfrm>
            <a:off x="1476375" y="3213100"/>
            <a:ext cx="5113338" cy="2233613"/>
            <a:chOff x="0" y="0"/>
            <a:chExt cx="3221" cy="1407"/>
          </a:xfrm>
        </p:grpSpPr>
        <p:sp>
          <p:nvSpPr>
            <p:cNvPr id="137236" name="Rectangle 21"/>
            <p:cNvSpPr/>
            <p:nvPr/>
          </p:nvSpPr>
          <p:spPr>
            <a:xfrm rot="5400000">
              <a:off x="2602" y="654"/>
              <a:ext cx="1089" cy="136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rot="10800000" vert="eaVert" wrap="none" anchor="ctr" anchorCtr="0"/>
            <a:p>
              <a:pPr algn="ctr" eaLnBrk="0" hangingPunct="0"/>
              <a:endParaRPr lang="zh-CN" altLang="en-US" sz="2000">
                <a:solidFill>
                  <a:srgbClr val="ECFAA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37" name="Rectangle 22"/>
            <p:cNvSpPr/>
            <p:nvPr/>
          </p:nvSpPr>
          <p:spPr>
            <a:xfrm>
              <a:off x="0" y="1270"/>
              <a:ext cx="3220" cy="136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en-US" sz="2000">
                <a:solidFill>
                  <a:srgbClr val="ECFAA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38" name="Rectangle 23"/>
            <p:cNvSpPr/>
            <p:nvPr/>
          </p:nvSpPr>
          <p:spPr>
            <a:xfrm>
              <a:off x="0" y="136"/>
              <a:ext cx="3220" cy="11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/>
              <a:endParaRPr lang="zh-CN" altLang="en-US" sz="2000">
                <a:solidFill>
                  <a:srgbClr val="ECFAA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39" name="Text Box 24"/>
            <p:cNvSpPr txBox="1"/>
            <p:nvPr/>
          </p:nvSpPr>
          <p:spPr>
            <a:xfrm>
              <a:off x="589" y="363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240" name="Text Box 25"/>
            <p:cNvSpPr txBox="1"/>
            <p:nvPr/>
          </p:nvSpPr>
          <p:spPr>
            <a:xfrm>
              <a:off x="1342" y="325"/>
              <a:ext cx="3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241" name="Text Box 26"/>
            <p:cNvSpPr txBox="1"/>
            <p:nvPr/>
          </p:nvSpPr>
          <p:spPr>
            <a:xfrm>
              <a:off x="2313" y="347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242" name="Text Box 27"/>
            <p:cNvSpPr txBox="1"/>
            <p:nvPr/>
          </p:nvSpPr>
          <p:spPr>
            <a:xfrm>
              <a:off x="1451" y="892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243" name="Rectangle 28"/>
            <p:cNvSpPr/>
            <p:nvPr/>
          </p:nvSpPr>
          <p:spPr>
            <a:xfrm rot="5400000">
              <a:off x="-522" y="703"/>
              <a:ext cx="1180" cy="136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rot="10800000" vert="eaVert" wrap="none" anchor="ctr" anchorCtr="0"/>
            <a:p>
              <a:pPr algn="ctr" eaLnBrk="0" hangingPunct="0"/>
              <a:endParaRPr lang="zh-CN" altLang="en-US" sz="2000">
                <a:solidFill>
                  <a:srgbClr val="ECFAA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44" name="Rectangle 29"/>
            <p:cNvSpPr/>
            <p:nvPr/>
          </p:nvSpPr>
          <p:spPr>
            <a:xfrm>
              <a:off x="1225" y="46"/>
              <a:ext cx="453" cy="272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45" name="Rectangle 30"/>
            <p:cNvSpPr/>
            <p:nvPr/>
          </p:nvSpPr>
          <p:spPr>
            <a:xfrm>
              <a:off x="2086" y="0"/>
              <a:ext cx="681" cy="363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46" name="Line 31"/>
            <p:cNvSpPr/>
            <p:nvPr/>
          </p:nvSpPr>
          <p:spPr>
            <a:xfrm>
              <a:off x="136" y="273"/>
              <a:ext cx="49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47" name="Line 32"/>
            <p:cNvSpPr/>
            <p:nvPr/>
          </p:nvSpPr>
          <p:spPr>
            <a:xfrm rot="5400000">
              <a:off x="-638" y="765"/>
              <a:ext cx="127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48" name="Line 33"/>
            <p:cNvSpPr/>
            <p:nvPr/>
          </p:nvSpPr>
          <p:spPr>
            <a:xfrm>
              <a:off x="0" y="1407"/>
              <a:ext cx="322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49" name="Line 34"/>
            <p:cNvSpPr/>
            <p:nvPr/>
          </p:nvSpPr>
          <p:spPr>
            <a:xfrm>
              <a:off x="136" y="1270"/>
              <a:ext cx="29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50" name="Line 35"/>
            <p:cNvSpPr/>
            <p:nvPr/>
          </p:nvSpPr>
          <p:spPr>
            <a:xfrm rot="5400000">
              <a:off x="-363" y="767"/>
              <a:ext cx="99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51" name="Line 36"/>
            <p:cNvSpPr/>
            <p:nvPr/>
          </p:nvSpPr>
          <p:spPr>
            <a:xfrm rot="5400000">
              <a:off x="2620" y="807"/>
              <a:ext cx="119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52" name="Line 37"/>
            <p:cNvSpPr/>
            <p:nvPr/>
          </p:nvSpPr>
          <p:spPr>
            <a:xfrm>
              <a:off x="0" y="131"/>
              <a:ext cx="63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53" name="Line 38"/>
            <p:cNvSpPr/>
            <p:nvPr/>
          </p:nvSpPr>
          <p:spPr>
            <a:xfrm>
              <a:off x="817" y="273"/>
              <a:ext cx="40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54" name="Line 39"/>
            <p:cNvSpPr/>
            <p:nvPr/>
          </p:nvSpPr>
          <p:spPr>
            <a:xfrm>
              <a:off x="816" y="130"/>
              <a:ext cx="40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55" name="Line 40"/>
            <p:cNvSpPr/>
            <p:nvPr/>
          </p:nvSpPr>
          <p:spPr>
            <a:xfrm>
              <a:off x="1678" y="273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56" name="Line 41"/>
            <p:cNvSpPr/>
            <p:nvPr/>
          </p:nvSpPr>
          <p:spPr>
            <a:xfrm>
              <a:off x="1678" y="130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57" name="Line 42"/>
            <p:cNvSpPr/>
            <p:nvPr/>
          </p:nvSpPr>
          <p:spPr>
            <a:xfrm>
              <a:off x="2767" y="273"/>
              <a:ext cx="31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58" name="Line 43"/>
            <p:cNvSpPr/>
            <p:nvPr/>
          </p:nvSpPr>
          <p:spPr>
            <a:xfrm>
              <a:off x="2767" y="130"/>
              <a:ext cx="45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59" name="Line 44"/>
            <p:cNvSpPr/>
            <p:nvPr/>
          </p:nvSpPr>
          <p:spPr>
            <a:xfrm rot="5400000">
              <a:off x="2796" y="556"/>
              <a:ext cx="8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37260" name="Group 45"/>
            <p:cNvGrpSpPr/>
            <p:nvPr/>
          </p:nvGrpSpPr>
          <p:grpSpPr>
            <a:xfrm>
              <a:off x="1270" y="1224"/>
              <a:ext cx="544" cy="183"/>
              <a:chOff x="0" y="0"/>
              <a:chExt cx="544" cy="183"/>
            </a:xfrm>
          </p:grpSpPr>
          <p:sp>
            <p:nvSpPr>
              <p:cNvPr id="137261" name="Oval 46"/>
              <p:cNvSpPr>
                <a:spLocks noChangeAspect="1"/>
              </p:cNvSpPr>
              <p:nvPr/>
            </p:nvSpPr>
            <p:spPr>
              <a:xfrm>
                <a:off x="408" y="47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262" name="Rectangle 47"/>
              <p:cNvSpPr/>
              <p:nvPr/>
            </p:nvSpPr>
            <p:spPr>
              <a:xfrm>
                <a:off x="21" y="0"/>
                <a:ext cx="499" cy="46"/>
              </a:xfrm>
              <a:prstGeom prst="rect">
                <a:avLst/>
              </a:prstGeom>
              <a:solidFill>
                <a:schemeClr val="hlink"/>
              </a:solidFill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263" name="Oval 48"/>
              <p:cNvSpPr>
                <a:spLocks noChangeAspect="1"/>
              </p:cNvSpPr>
              <p:nvPr/>
            </p:nvSpPr>
            <p:spPr>
              <a:xfrm>
                <a:off x="0" y="47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7264" name="Line 49"/>
            <p:cNvSpPr/>
            <p:nvPr/>
          </p:nvSpPr>
          <p:spPr>
            <a:xfrm rot="5400000">
              <a:off x="2580" y="767"/>
              <a:ext cx="99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65" name="Line 50"/>
            <p:cNvSpPr/>
            <p:nvPr/>
          </p:nvSpPr>
          <p:spPr>
            <a:xfrm flipH="1">
              <a:off x="635" y="46"/>
              <a:ext cx="0" cy="272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66" name="Line 51"/>
            <p:cNvSpPr/>
            <p:nvPr/>
          </p:nvSpPr>
          <p:spPr>
            <a:xfrm flipH="1">
              <a:off x="816" y="0"/>
              <a:ext cx="0" cy="363"/>
            </a:xfrm>
            <a:prstGeom prst="line">
              <a:avLst/>
            </a:prstGeom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44" name="Oval 52"/>
          <p:cNvSpPr>
            <a:spLocks noChangeAspect="1"/>
          </p:cNvSpPr>
          <p:nvPr/>
        </p:nvSpPr>
        <p:spPr>
          <a:xfrm>
            <a:off x="7956550" y="4186238"/>
            <a:ext cx="179388" cy="179387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0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45" name="Oval 53"/>
          <p:cNvSpPr>
            <a:spLocks noChangeAspect="1"/>
          </p:cNvSpPr>
          <p:nvPr/>
        </p:nvSpPr>
        <p:spPr>
          <a:xfrm>
            <a:off x="7956550" y="4186238"/>
            <a:ext cx="179388" cy="179387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0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7269" name="Group 54"/>
          <p:cNvGrpSpPr/>
          <p:nvPr/>
        </p:nvGrpSpPr>
        <p:grpSpPr>
          <a:xfrm>
            <a:off x="7235825" y="4005263"/>
            <a:ext cx="1692275" cy="719137"/>
            <a:chOff x="0" y="0"/>
            <a:chExt cx="1066" cy="408"/>
          </a:xfrm>
        </p:grpSpPr>
        <p:sp>
          <p:nvSpPr>
            <p:cNvPr id="137270" name="Oval 55"/>
            <p:cNvSpPr/>
            <p:nvPr/>
          </p:nvSpPr>
          <p:spPr>
            <a:xfrm>
              <a:off x="0" y="0"/>
              <a:ext cx="748" cy="408"/>
            </a:xfrm>
            <a:prstGeom prst="ellipse">
              <a:avLst/>
            </a:prstGeom>
            <a:solidFill>
              <a:srgbClr val="3366FF">
                <a:alpha val="81998"/>
              </a:srgbClr>
            </a:solidFill>
            <a:ln w="9525">
              <a:noFill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71" name="Text Box 56"/>
            <p:cNvSpPr txBox="1"/>
            <p:nvPr/>
          </p:nvSpPr>
          <p:spPr>
            <a:xfrm>
              <a:off x="22" y="46"/>
              <a:ext cx="1044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电流</a:t>
              </a:r>
              <a:endParaRPr lang="zh-CN" altLang="en-US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49" name="Oval 57"/>
          <p:cNvSpPr/>
          <p:nvPr/>
        </p:nvSpPr>
        <p:spPr>
          <a:xfrm>
            <a:off x="8027988" y="5267325"/>
            <a:ext cx="179387" cy="179388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0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7273" name="Group 58"/>
          <p:cNvGrpSpPr/>
          <p:nvPr/>
        </p:nvGrpSpPr>
        <p:grpSpPr>
          <a:xfrm>
            <a:off x="7272338" y="4941888"/>
            <a:ext cx="1692275" cy="647700"/>
            <a:chOff x="0" y="0"/>
            <a:chExt cx="1066" cy="408"/>
          </a:xfrm>
        </p:grpSpPr>
        <p:sp>
          <p:nvSpPr>
            <p:cNvPr id="137274" name="Oval 59"/>
            <p:cNvSpPr/>
            <p:nvPr/>
          </p:nvSpPr>
          <p:spPr>
            <a:xfrm>
              <a:off x="0" y="0"/>
              <a:ext cx="748" cy="408"/>
            </a:xfrm>
            <a:prstGeom prst="ellipse">
              <a:avLst/>
            </a:prstGeom>
            <a:solidFill>
              <a:srgbClr val="3366FF">
                <a:alpha val="81998"/>
              </a:srgbClr>
            </a:solidFill>
            <a:ln w="9525">
              <a:noFill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275" name="Text Box 60"/>
            <p:cNvSpPr txBox="1"/>
            <p:nvPr/>
          </p:nvSpPr>
          <p:spPr>
            <a:xfrm>
              <a:off x="22" y="46"/>
              <a:ext cx="10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ECFAA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电动势</a:t>
              </a:r>
              <a:endParaRPr lang="zh-CN" altLang="en-US" sz="2400">
                <a:solidFill>
                  <a:srgbClr val="ECFAA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54" name="Oval 62"/>
          <p:cNvSpPr/>
          <p:nvPr/>
        </p:nvSpPr>
        <p:spPr>
          <a:xfrm>
            <a:off x="2159000" y="2708275"/>
            <a:ext cx="2160588" cy="1728788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6660" name="矩形 966659"/>
          <p:cNvSpPr/>
          <p:nvPr/>
        </p:nvSpPr>
        <p:spPr>
          <a:xfrm>
            <a:off x="323215" y="404495"/>
            <a:ext cx="4996815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0000" lnSpcReduction="20000"/>
          </a:bodyPr>
          <a:p>
            <a:pPr algn="ctr"/>
            <a:r>
              <a:rPr lang="zh-CN" altLang="en-US" sz="3600">
                <a:ln w="9525" cap="flat" cmpd="sng">
                  <a:solidFill>
                    <a:srgbClr val="800000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chemeClr val="tx1"/>
                    </a:gs>
                    <a:gs pos="50000">
                      <a:srgbClr val="FF3300"/>
                    </a:gs>
                    <a:gs pos="100000">
                      <a:schemeClr val="tx1"/>
                    </a:gs>
                  </a:gsLst>
                  <a:lin ang="5400000" scaled="1"/>
                  <a:tileRect/>
                </a:gradFill>
                <a:effectLst>
                  <a:outerShdw dist="35921" dir="2699999" algn="ctr" rotWithShape="0">
                    <a:srgbClr val="C0C0C0">
                      <a:alpha val="8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闭合电路中电势变化</a:t>
            </a:r>
            <a:r>
              <a:rPr lang="zh-CN" altLang="en-US" sz="3600">
                <a:ln w="9525" cap="flat" cmpd="sng">
                  <a:solidFill>
                    <a:srgbClr val="800000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chemeClr val="tx1"/>
                    </a:gs>
                    <a:gs pos="50000">
                      <a:srgbClr val="FF3300"/>
                    </a:gs>
                    <a:gs pos="100000">
                      <a:schemeClr val="tx1"/>
                    </a:gs>
                  </a:gsLst>
                  <a:lin ang="5400000" scaled="1"/>
                  <a:tileRect/>
                </a:gradFill>
                <a:effectLst>
                  <a:outerShdw dist="35921" dir="2699999" algn="ctr" rotWithShape="0">
                    <a:srgbClr val="C0C0C0">
                      <a:alpha val="8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情况</a:t>
            </a:r>
            <a:endParaRPr lang="zh-CN" altLang="en-US" sz="3600">
              <a:ln w="9525" cap="flat" cmpd="sng">
                <a:solidFill>
                  <a:srgbClr val="800000"/>
                </a:solidFill>
                <a:prstDash val="solid"/>
                <a:headEnd type="none" w="med" len="med"/>
                <a:tailEnd type="none" w="med" len="med"/>
              </a:ln>
              <a:gradFill rotWithShape="0">
                <a:gsLst>
                  <a:gs pos="0">
                    <a:schemeClr val="tx1"/>
                  </a:gs>
                  <a:gs pos="50000">
                    <a:srgbClr val="FF3300"/>
                  </a:gs>
                  <a:gs pos="100000">
                    <a:schemeClr val="tx1"/>
                  </a:gs>
                </a:gsLst>
                <a:lin ang="5400000" scaled="1"/>
                <a:tileRect/>
              </a:gradFill>
              <a:effectLst>
                <a:outerShdw dist="35921" dir="2699999" algn="ctr" rotWithShape="0">
                  <a:srgbClr val="C0C0C0">
                    <a:alpha val="8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372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81 -0.11006 L -0.16928 -0.11006 L -0.16928 0.15421 L -0.70573 0.15421 L -0.70573 -0.11006 L -0.58681 -0.11006 Z" pathEditMode="relative" rAng="0" ptsTypes="AAAAAA">
                                      <p:cBhvr>
                                        <p:cTn id="21" dur="50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00" y="13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0" presetClass="path" presetSubtype="0" repeatCount="indefinite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58681 -0.11006 L -0.16928 -0.11006 L -0.16928 0.15421 L -0.70573 0.15421 L -0.70573 -0.11006 L -0.58681 -0.11006 Z" pathEditMode="relative" rAng="0" ptsTypes="AAAAAA">
                                      <p:cBhvr>
                                        <p:cTn id="23" dur="5000" fill="hold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00" y="13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269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372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63 -0.26728 L -0.5158 -0.26728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58 -0.26728 L -0.43698 -0.26728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698 -0.26728 L -0.36615 -0.26728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615 -0.26728 L -0.24792 -0.26728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0" presetClass="pat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75 -0.26728 L -0.17709 -0.26728 L -0.17709 -0.00092 L -0.71511 -0.00092 L -0.71354 -0.26728 L -0.61997 -0.26728" pathEditMode="relative" rAng="0" ptsTypes="AAAAAA">
                                      <p:cBhvr>
                                        <p:cTn id="52" dur="50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00" y="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06 -0.26728 L -0.58663 -0.26728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273"/>
                  </p:tgtEl>
                </p:cond>
              </p:nextCondLst>
            </p:seq>
          </p:childTnLst>
        </p:cTn>
      </p:par>
    </p:tnLst>
    <p:bldLst>
      <p:bldP spid="8201" grpId="0" bldLvl="0" animBg="1"/>
      <p:bldP spid="8202" grpId="0" bldLvl="0" animBg="1"/>
      <p:bldP spid="8203" grpId="0" bldLvl="0" animBg="1"/>
      <p:bldP spid="8204" grpId="0" bldLvl="0" animBg="1"/>
      <p:bldP spid="8205" grpId="0" bldLvl="0" animBg="1"/>
      <p:bldP spid="8244" grpId="0" bldLvl="0" animBg="1"/>
      <p:bldP spid="8245" grpId="0" bldLvl="0" animBg="1"/>
      <p:bldP spid="8249" grpId="0" bldLvl="0" animBg="1"/>
      <p:bldP spid="8249" grpId="1" bldLvl="0" animBg="1"/>
      <p:bldP spid="8249" grpId="2" bldLvl="0" animBg="1"/>
      <p:bldP spid="8249" grpId="3" bldLvl="0" animBg="1"/>
      <p:bldP spid="8249" grpId="4" bldLvl="0" animBg="1"/>
      <p:bldP spid="8249" grpId="5" bldLvl="0" animBg="1"/>
      <p:bldP spid="825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6660" name="矩形 966659"/>
          <p:cNvSpPr/>
          <p:nvPr/>
        </p:nvSpPr>
        <p:spPr>
          <a:xfrm>
            <a:off x="323215" y="404495"/>
            <a:ext cx="4996815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0000" lnSpcReduction="20000"/>
          </a:bodyPr>
          <a:p>
            <a:pPr algn="ctr"/>
            <a:r>
              <a:rPr lang="en-US" altLang="zh-CN" sz="3600">
                <a:ln w="9525" cap="flat" cmpd="sng">
                  <a:solidFill>
                    <a:srgbClr val="800000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chemeClr val="tx1"/>
                    </a:gs>
                    <a:gs pos="50000">
                      <a:srgbClr val="FF3300"/>
                    </a:gs>
                    <a:gs pos="100000">
                      <a:schemeClr val="tx1"/>
                    </a:gs>
                  </a:gsLst>
                  <a:lin ang="5400000" scaled="1"/>
                  <a:tileRect/>
                </a:gradFill>
                <a:effectLst>
                  <a:outerShdw dist="35921" dir="2699999" algn="ctr" rotWithShape="0">
                    <a:srgbClr val="C0C0C0">
                      <a:alpha val="8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>
                <a:ln w="9525" cap="flat" cmpd="sng">
                  <a:solidFill>
                    <a:srgbClr val="800000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chemeClr val="tx1"/>
                    </a:gs>
                    <a:gs pos="50000">
                      <a:srgbClr val="FF3300"/>
                    </a:gs>
                    <a:gs pos="100000">
                      <a:schemeClr val="tx1"/>
                    </a:gs>
                  </a:gsLst>
                  <a:lin ang="5400000" scaled="1"/>
                  <a:tileRect/>
                </a:gradFill>
                <a:effectLst>
                  <a:outerShdw dist="35921" dir="2699999" algn="ctr" rotWithShape="0">
                    <a:srgbClr val="C0C0C0">
                      <a:alpha val="8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、闭合电路中电势变化</a:t>
            </a:r>
            <a:r>
              <a:rPr lang="zh-CN" altLang="en-US" sz="3600">
                <a:ln w="9525" cap="flat" cmpd="sng">
                  <a:solidFill>
                    <a:srgbClr val="800000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chemeClr val="tx1"/>
                    </a:gs>
                    <a:gs pos="50000">
                      <a:srgbClr val="FF3300"/>
                    </a:gs>
                    <a:gs pos="100000">
                      <a:schemeClr val="tx1"/>
                    </a:gs>
                  </a:gsLst>
                  <a:lin ang="5400000" scaled="1"/>
                  <a:tileRect/>
                </a:gradFill>
                <a:effectLst>
                  <a:outerShdw dist="35921" dir="2699999" algn="ctr" rotWithShape="0">
                    <a:srgbClr val="C0C0C0">
                      <a:alpha val="80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情况</a:t>
            </a:r>
            <a:endParaRPr lang="zh-CN" altLang="en-US" sz="3600">
              <a:ln w="9525" cap="flat" cmpd="sng">
                <a:solidFill>
                  <a:srgbClr val="800000"/>
                </a:solidFill>
                <a:prstDash val="solid"/>
                <a:headEnd type="none" w="med" len="med"/>
                <a:tailEnd type="none" w="med" len="med"/>
              </a:ln>
              <a:gradFill rotWithShape="0">
                <a:gsLst>
                  <a:gs pos="0">
                    <a:schemeClr val="tx1"/>
                  </a:gs>
                  <a:gs pos="50000">
                    <a:srgbClr val="FF3300"/>
                  </a:gs>
                  <a:gs pos="100000">
                    <a:schemeClr val="tx1"/>
                  </a:gs>
                </a:gsLst>
                <a:lin ang="5400000" scaled="1"/>
                <a:tileRect/>
              </a:gradFill>
              <a:effectLst>
                <a:outerShdw dist="35921" dir="2699999" algn="ctr" rotWithShape="0">
                  <a:srgbClr val="C0C0C0">
                    <a:alpha val="80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图片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47696"/>
          <a:stretch>
            <a:fillRect/>
          </a:stretch>
        </p:blipFill>
        <p:spPr>
          <a:xfrm>
            <a:off x="1763395" y="1052195"/>
            <a:ext cx="5208905" cy="530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76"/>
          <p:cNvSpPr txBox="1"/>
          <p:nvPr/>
        </p:nvSpPr>
        <p:spPr>
          <a:xfrm>
            <a:off x="179546" y="44609"/>
            <a:ext cx="7278529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zh-CN" altLang="en-US" sz="4950" b="1" dirty="0">
                <a:solidFill>
                  <a:srgbClr val="6ABDB2"/>
                </a:solidFill>
                <a:latin typeface="楷体" panose="02010609060101010101" charset="-122"/>
                <a:ea typeface="楷体" panose="02010609060101010101" charset="-122"/>
              </a:rPr>
              <a:t>例题</a:t>
            </a:r>
            <a:endParaRPr lang="zh-CN" altLang="en-US" sz="4950" b="1" dirty="0">
              <a:solidFill>
                <a:srgbClr val="6ABDB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5856" y="2029778"/>
            <a:ext cx="3621881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R1=9Ω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R2=5Ω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当单刀双掷开关 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S 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拨到位置“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1”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时，电压表示数 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U 2.70 V;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当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S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拨到位 置“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2”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时，电压表示数 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U,=2.50 V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。 求电源的电动势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E 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和内阻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r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电压表内阻可视为无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穷大）</a:t>
            </a:r>
            <a:endParaRPr lang="zh-CN" altLang="en-US" sz="2400" dirty="0" smtClean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190" y="480695"/>
            <a:ext cx="3756025" cy="313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76"/>
          <p:cNvSpPr txBox="1"/>
          <p:nvPr/>
        </p:nvSpPr>
        <p:spPr>
          <a:xfrm>
            <a:off x="683337" y="260508"/>
            <a:ext cx="7278529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950" b="1" dirty="0" smtClean="0">
                <a:solidFill>
                  <a:srgbClr val="6ABDB2"/>
                </a:solidFill>
                <a:latin typeface="楷体" panose="02010609060101010101" charset="-122"/>
                <a:ea typeface="楷体" panose="02010609060101010101" charset="-122"/>
              </a:rPr>
              <a:t>课后练习</a:t>
            </a:r>
            <a:endParaRPr lang="zh-CN" altLang="en-US" sz="4950" b="1" dirty="0">
              <a:solidFill>
                <a:srgbClr val="6ABDB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8" y="1199784"/>
            <a:ext cx="570988" cy="38911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9656" y="1199477"/>
            <a:ext cx="748481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一节干电池的电动势为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1.5V,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这表示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(   )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zh-CN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A.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电池中每通过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1C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的电荷量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,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该电池能将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1.5 J 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的化学能转变成</a:t>
            </a:r>
            <a:r>
              <a:rPr lang="zh-CN" altLang="zh-CN" sz="24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电能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zh-CN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B.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该电池接入电路工作</a:t>
            </a:r>
            <a:r>
              <a:rPr lang="zh-CN" altLang="zh-CN" sz="24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时电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池两极间的电压恒</a:t>
            </a:r>
            <a:r>
              <a:rPr lang="zh-CN" altLang="zh-CN" sz="24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为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1.5 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V</a:t>
            </a:r>
            <a:endParaRPr lang="zh-CN" altLang="zh-CN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C.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该电池存储的电能一定比电动势为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1.2V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的电池存储的电能多</a:t>
            </a:r>
            <a:endParaRPr lang="zh-CN" altLang="zh-CN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D.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将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1C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的正电荷由该电池负极移送到正极的过程中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,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非静电力做了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1.5 J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的功。</a:t>
            </a:r>
            <a:endParaRPr lang="zh-CN" altLang="zh-CN" sz="24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zh-CN" sz="24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76"/>
          <p:cNvSpPr txBox="1"/>
          <p:nvPr/>
        </p:nvSpPr>
        <p:spPr>
          <a:xfrm>
            <a:off x="251281" y="188753"/>
            <a:ext cx="7278529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950" b="1" dirty="0" smtClean="0">
                <a:solidFill>
                  <a:srgbClr val="6ABDB2"/>
                </a:solidFill>
                <a:latin typeface="楷体" panose="02010609060101010101" charset="-122"/>
                <a:ea typeface="楷体" panose="02010609060101010101" charset="-122"/>
              </a:rPr>
              <a:t>课后练习</a:t>
            </a:r>
            <a:endParaRPr lang="zh-CN" altLang="en-US" sz="4950" b="1" dirty="0">
              <a:solidFill>
                <a:srgbClr val="6ABDB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3" y="908954"/>
            <a:ext cx="570988" cy="38911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99160" y="1041400"/>
            <a:ext cx="744283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.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如图所示的电路中，电源的电动势和内阻一定，当</a:t>
            </a:r>
            <a:r>
              <a:rPr lang="zh-CN" altLang="zh-CN" sz="24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可变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电阻的阻值由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2Ω</a:t>
            </a:r>
            <a:r>
              <a:rPr lang="zh-CN" altLang="zh-CN" sz="24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变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为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6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Ω</a:t>
            </a:r>
            <a:r>
              <a:rPr lang="zh-CN" altLang="zh-CN" sz="24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,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电源的路端电压变</a:t>
            </a:r>
            <a:r>
              <a:rPr lang="zh-CN" altLang="zh-CN" sz="24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为原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来的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1.5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倍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,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则电源的内</a:t>
            </a:r>
            <a:r>
              <a:rPr lang="zh-CN" altLang="zh-CN" sz="24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阻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(   )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zh-CN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A.4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Ω 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B.8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Ω  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C.6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Ω 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D.2</a:t>
            </a:r>
            <a:r>
              <a:rPr lang="zh-CN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Ω</a:t>
            </a:r>
            <a:endParaRPr lang="zh-CN" altLang="zh-CN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561" y="2996744"/>
            <a:ext cx="2721369" cy="133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208,&quot;width&quot;:7848}"/>
</p:tagLst>
</file>

<file path=ppt/tags/tag2.xml><?xml version="1.0" encoding="utf-8"?>
<p:tagLst xmlns:p="http://schemas.openxmlformats.org/presentationml/2006/main">
  <p:tag name="KSO_WM_UNIT_PLACING_PICTURE_USER_VIEWPORT" val="{&quot;height&quot;:5208,&quot;width&quot;:7848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WPS 演示</Application>
  <PresentationFormat>全屏显示(4:3)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黑体</vt:lpstr>
      <vt:lpstr>楷体_GB2312</vt:lpstr>
      <vt:lpstr>新宋体</vt:lpstr>
      <vt:lpstr>Times New Roman</vt:lpstr>
      <vt:lpstr>微软雅黑</vt:lpstr>
      <vt:lpstr>Arial Unicode MS</vt:lpstr>
      <vt:lpstr>Calibri</vt:lpstr>
      <vt:lpstr>仿宋</vt:lpstr>
      <vt:lpstr>华文中宋</vt:lpstr>
      <vt:lpstr>隶书</vt:lpstr>
      <vt:lpstr>仿宋_GB2312</vt:lpstr>
      <vt:lpstr>楷体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HIPAA</dc:creator>
  <cp:lastModifiedBy>黄茂津</cp:lastModifiedBy>
  <cp:revision>14</cp:revision>
  <dcterms:created xsi:type="dcterms:W3CDTF">2021-10-14T02:58:00Z</dcterms:created>
  <dcterms:modified xsi:type="dcterms:W3CDTF">2021-11-06T00:51:19Z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4CDD4F748A6841109422E3201BDC7943</vt:lpwstr>
  </property>
</Properties>
</file>