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25"/>
  </p:notesMasterIdLst>
  <p:sldIdLst>
    <p:sldId id="256" r:id="rId5"/>
    <p:sldId id="391" r:id="rId6"/>
    <p:sldId id="389" r:id="rId7"/>
    <p:sldId id="393" r:id="rId8"/>
    <p:sldId id="396" r:id="rId9"/>
    <p:sldId id="397" r:id="rId10"/>
    <p:sldId id="400" r:id="rId11"/>
    <p:sldId id="401" r:id="rId12"/>
    <p:sldId id="404" r:id="rId13"/>
    <p:sldId id="405" r:id="rId14"/>
    <p:sldId id="408" r:id="rId15"/>
    <p:sldId id="411" r:id="rId16"/>
    <p:sldId id="427" r:id="rId17"/>
    <p:sldId id="428" r:id="rId18"/>
    <p:sldId id="429" r:id="rId19"/>
    <p:sldId id="430" r:id="rId20"/>
    <p:sldId id="431" r:id="rId21"/>
    <p:sldId id="434" r:id="rId22"/>
    <p:sldId id="432" r:id="rId23"/>
    <p:sldId id="433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96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3" y="2588282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3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1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3" y="2588282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3" y="2588282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3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3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3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1" y="3808731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6" y="4511676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3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3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3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3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1"/>
            <a:ext cx="5283243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1" y="1296001"/>
            <a:ext cx="5283243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1" y="1789043"/>
            <a:ext cx="5283243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3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3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3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3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9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6" y="952501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1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3" y="2588282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88808" y="671830"/>
            <a:ext cx="1163884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1" y="3808731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6" y="4511676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48410" y="246096"/>
            <a:ext cx="7079531" cy="57403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3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3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3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3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1"/>
            <a:ext cx="5283243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1" y="1296001"/>
            <a:ext cx="5283243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1" y="1789043"/>
            <a:ext cx="5283243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3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3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9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6" y="952501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3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3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3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3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3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3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2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4.xml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audio" Target="../media/audio1.wav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image" Target="../media/image20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8" Type="http://schemas.openxmlformats.org/officeDocument/2006/relationships/slideLayout" Target="../slideLayouts/slideLayout24.xml"/><Relationship Id="rId47" Type="http://schemas.openxmlformats.org/officeDocument/2006/relationships/image" Target="../media/image22.jpeg"/><Relationship Id="rId46" Type="http://schemas.openxmlformats.org/officeDocument/2006/relationships/tags" Target="../tags/tag177.xml"/><Relationship Id="rId45" Type="http://schemas.openxmlformats.org/officeDocument/2006/relationships/image" Target="../media/image21.jpeg"/><Relationship Id="rId44" Type="http://schemas.openxmlformats.org/officeDocument/2006/relationships/tags" Target="../tags/tag176.xml"/><Relationship Id="rId43" Type="http://schemas.openxmlformats.org/officeDocument/2006/relationships/tags" Target="../tags/tag175.xml"/><Relationship Id="rId42" Type="http://schemas.openxmlformats.org/officeDocument/2006/relationships/tags" Target="../tags/tag174.xml"/><Relationship Id="rId41" Type="http://schemas.openxmlformats.org/officeDocument/2006/relationships/tags" Target="../tags/tag173.xml"/><Relationship Id="rId40" Type="http://schemas.openxmlformats.org/officeDocument/2006/relationships/tags" Target="../tags/tag172.xml"/><Relationship Id="rId4" Type="http://schemas.openxmlformats.org/officeDocument/2006/relationships/tags" Target="../tags/tag136.xml"/><Relationship Id="rId39" Type="http://schemas.openxmlformats.org/officeDocument/2006/relationships/tags" Target="../tags/tag171.xml"/><Relationship Id="rId38" Type="http://schemas.openxmlformats.org/officeDocument/2006/relationships/tags" Target="../tags/tag170.xml"/><Relationship Id="rId37" Type="http://schemas.openxmlformats.org/officeDocument/2006/relationships/tags" Target="../tags/tag169.xml"/><Relationship Id="rId36" Type="http://schemas.openxmlformats.org/officeDocument/2006/relationships/tags" Target="../tags/tag168.xml"/><Relationship Id="rId35" Type="http://schemas.openxmlformats.org/officeDocument/2006/relationships/tags" Target="../tags/tag167.xml"/><Relationship Id="rId34" Type="http://schemas.openxmlformats.org/officeDocument/2006/relationships/tags" Target="../tags/tag166.xml"/><Relationship Id="rId33" Type="http://schemas.openxmlformats.org/officeDocument/2006/relationships/tags" Target="../tags/tag165.xml"/><Relationship Id="rId32" Type="http://schemas.openxmlformats.org/officeDocument/2006/relationships/tags" Target="../tags/tag164.xml"/><Relationship Id="rId31" Type="http://schemas.openxmlformats.org/officeDocument/2006/relationships/tags" Target="../tags/tag163.xml"/><Relationship Id="rId30" Type="http://schemas.openxmlformats.org/officeDocument/2006/relationships/tags" Target="../tags/tag162.xml"/><Relationship Id="rId3" Type="http://schemas.openxmlformats.org/officeDocument/2006/relationships/tags" Target="../tags/tag135.xml"/><Relationship Id="rId29" Type="http://schemas.openxmlformats.org/officeDocument/2006/relationships/tags" Target="../tags/tag161.xml"/><Relationship Id="rId28" Type="http://schemas.openxmlformats.org/officeDocument/2006/relationships/tags" Target="../tags/tag160.xml"/><Relationship Id="rId27" Type="http://schemas.openxmlformats.org/officeDocument/2006/relationships/tags" Target="../tags/tag159.xml"/><Relationship Id="rId26" Type="http://schemas.openxmlformats.org/officeDocument/2006/relationships/tags" Target="../tags/tag158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tags" Target="../tags/tag134.xml"/><Relationship Id="rId19" Type="http://schemas.openxmlformats.org/officeDocument/2006/relationships/tags" Target="../tags/tag151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image" Target="../media/image23.jpeg"/><Relationship Id="rId2" Type="http://schemas.openxmlformats.org/officeDocument/2006/relationships/tags" Target="../tags/tag182.xml"/><Relationship Id="rId11" Type="http://schemas.openxmlformats.org/officeDocument/2006/relationships/slideLayout" Target="../slideLayouts/slideLayout24.xml"/><Relationship Id="rId10" Type="http://schemas.openxmlformats.org/officeDocument/2006/relationships/tags" Target="../tags/tag189.xml"/><Relationship Id="rId1" Type="http://schemas.openxmlformats.org/officeDocument/2006/relationships/tags" Target="../tags/tag1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image" Target="../media/image25.png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hyperlink" Target="WINDOWS/Desktop/&#22330;&#30005;&#33655;" TargetMode="External"/><Relationship Id="rId1" Type="http://schemas.openxmlformats.org/officeDocument/2006/relationships/hyperlink" Target="WINDOWS/Desktop/&#35797;&#25506;&#30005;&#33655;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4.xml"/><Relationship Id="rId10" Type="http://schemas.openxmlformats.org/officeDocument/2006/relationships/image" Target="../media/image14.wmf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69135" y="1558925"/>
            <a:ext cx="760285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algn="ctr" latinLnBrk="1" hangingPunct="0"/>
            <a:r>
              <a:rPr lang="zh-CN" altLang="en-US" sz="4800" b="1" kern="1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第</a:t>
            </a:r>
            <a:r>
              <a:rPr lang="en-US" altLang="zh-CN" sz="4800" b="1" kern="1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3</a:t>
            </a:r>
            <a:r>
              <a:rPr lang="zh-CN" altLang="en-US" sz="4800" b="1" kern="1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节   电场与电场强度</a:t>
            </a:r>
            <a:endParaRPr lang="zh-CN" altLang="en-US" sz="4800" b="1" kern="10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9" y="4345387"/>
            <a:ext cx="1872568" cy="18725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7013" t="40712" r="16676" b="24861"/>
          <a:stretch>
            <a:fillRect/>
          </a:stretch>
        </p:blipFill>
        <p:spPr>
          <a:xfrm>
            <a:off x="5680710" y="2929255"/>
            <a:ext cx="5032375" cy="37026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9"/>
          <p:cNvSpPr/>
          <p:nvPr/>
        </p:nvSpPr>
        <p:spPr>
          <a:xfrm>
            <a:off x="1765935" y="2136776"/>
            <a:ext cx="1600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400" b="1">
                <a:solidFill>
                  <a:srgbClr val="990033"/>
                </a:solidFill>
                <a:latin typeface="Times New Roman" panose="02020603050405020304" charset="0"/>
                <a:ea typeface="楷体_GB2312" pitchFamily="1" charset="-122"/>
              </a:rPr>
              <a:t>结论：</a:t>
            </a:r>
            <a:endParaRPr lang="zh-CN" altLang="en-US" sz="2400" b="1">
              <a:solidFill>
                <a:srgbClr val="990033"/>
              </a:solidFill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32770" name="Rectangle 23"/>
          <p:cNvSpPr/>
          <p:nvPr/>
        </p:nvSpPr>
        <p:spPr>
          <a:xfrm>
            <a:off x="1765936" y="4703446"/>
            <a:ext cx="8659813" cy="14204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charset="0"/>
                <a:ea typeface="楷体_GB2312" pitchFamily="1" charset="-122"/>
              </a:rPr>
              <a:t>（3）Q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固定则电场的空间分布固定，对于场中某固定点，  的比值仅与</a:t>
            </a:r>
            <a:r>
              <a:rPr lang="zh-CN" altLang="en-US" sz="2400" b="1" u="sng">
                <a:latin typeface="Times New Roman" panose="02020603050405020304" charset="0"/>
                <a:ea typeface="楷体_GB2312" pitchFamily="1" charset="-122"/>
              </a:rPr>
              <a:t>             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有关，与</a:t>
            </a:r>
            <a:r>
              <a:rPr lang="zh-CN" altLang="en-US" sz="2400" b="1" u="sng">
                <a:latin typeface="Times New Roman" panose="02020603050405020304" charset="0"/>
                <a:ea typeface="楷体_GB2312" pitchFamily="1" charset="-122"/>
              </a:rPr>
              <a:t>                     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无关，它</a:t>
            </a:r>
            <a:r>
              <a:rPr lang="zh-CN" altLang="en-US" sz="2400" b="1">
                <a:solidFill>
                  <a:srgbClr val="990033"/>
                </a:solidFill>
                <a:latin typeface="Times New Roman" panose="02020603050405020304" charset="0"/>
                <a:ea typeface="楷体_GB2312" pitchFamily="1" charset="-122"/>
              </a:rPr>
              <a:t>反映的是</a:t>
            </a:r>
            <a:r>
              <a:rPr lang="zh-CN" altLang="en-US" sz="2400" b="1" u="sng">
                <a:solidFill>
                  <a:srgbClr val="FF0000"/>
                </a:solidFill>
                <a:latin typeface="Times New Roman" panose="02020603050405020304" charset="0"/>
                <a:ea typeface="楷体_GB2312" pitchFamily="1" charset="-122"/>
              </a:rPr>
              <a:t>               </a:t>
            </a:r>
            <a:r>
              <a:rPr lang="zh-CN" altLang="en-US" sz="2400" b="1" u="sng">
                <a:solidFill>
                  <a:srgbClr val="990033"/>
                </a:solidFill>
                <a:latin typeface="Times New Roman" panose="02020603050405020304" charset="0"/>
                <a:ea typeface="楷体_GB2312" pitchFamily="1" charset="-122"/>
              </a:rPr>
              <a:t>   </a:t>
            </a:r>
            <a:r>
              <a:rPr lang="zh-CN" altLang="en-US" sz="2400" b="1">
                <a:solidFill>
                  <a:srgbClr val="990033"/>
                </a:solidFill>
                <a:latin typeface="Times New Roman" panose="02020603050405020304" charset="0"/>
                <a:ea typeface="楷体_GB2312" pitchFamily="1" charset="-122"/>
              </a:rPr>
              <a:t>性质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，反映的是电场的</a:t>
            </a:r>
            <a:r>
              <a:rPr lang="zh-CN" altLang="en-US" sz="2400" b="1" u="sng">
                <a:latin typeface="Times New Roman" panose="02020603050405020304" charset="0"/>
                <a:ea typeface="楷体_GB2312" pitchFamily="1" charset="-122"/>
              </a:rPr>
              <a:t>           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，称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charset="0"/>
                <a:ea typeface="楷体_GB2312" pitchFamily="1" charset="-122"/>
              </a:rPr>
              <a:t>电场强度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． 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</a:endParaRPr>
          </a:p>
        </p:txBody>
      </p:sp>
      <p:grpSp>
        <p:nvGrpSpPr>
          <p:cNvPr id="32771" name="Group 26"/>
          <p:cNvGrpSpPr/>
          <p:nvPr/>
        </p:nvGrpSpPr>
        <p:grpSpPr>
          <a:xfrm>
            <a:off x="3994786" y="817245"/>
            <a:ext cx="4202113" cy="1779588"/>
            <a:chOff x="2031" y="632"/>
            <a:chExt cx="2153" cy="1121"/>
          </a:xfrm>
        </p:grpSpPr>
        <p:graphicFrame>
          <p:nvGraphicFramePr>
            <p:cNvPr id="32772" name="Object 2"/>
            <p:cNvGraphicFramePr>
              <a:graphicFrameLocks noChangeAspect="1"/>
            </p:cNvGraphicFramePr>
            <p:nvPr/>
          </p:nvGraphicFramePr>
          <p:xfrm>
            <a:off x="2633" y="632"/>
            <a:ext cx="1550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" r:id="rId1" imgW="1218565" imgH="444500" progId="Equation.3">
                    <p:embed/>
                  </p:oleObj>
                </mc:Choice>
                <mc:Fallback>
                  <p:oleObj name="" r:id="rId1" imgW="1218565" imgH="4445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3" y="632"/>
                          <a:ext cx="1550" cy="5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3"/>
            <p:cNvGraphicFramePr>
              <a:graphicFrameLocks noChangeAspect="1"/>
            </p:cNvGraphicFramePr>
            <p:nvPr/>
          </p:nvGraphicFramePr>
          <p:xfrm>
            <a:off x="2679" y="1207"/>
            <a:ext cx="1505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" r:id="rId3" imgW="1218565" imgH="444500" progId="Equation.3">
                    <p:embed/>
                  </p:oleObj>
                </mc:Choice>
                <mc:Fallback>
                  <p:oleObj name="" r:id="rId3" imgW="1218565" imgH="4445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79" y="1207"/>
                          <a:ext cx="1505" cy="5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4" name="Rectangle 24"/>
            <p:cNvSpPr/>
            <p:nvPr/>
          </p:nvSpPr>
          <p:spPr>
            <a:xfrm>
              <a:off x="2031" y="945"/>
              <a:ext cx="57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990033"/>
                  </a:solidFill>
                  <a:latin typeface="Times New Roman" panose="02020603050405020304" charset="0"/>
                  <a:ea typeface="楷体_GB2312" pitchFamily="1" charset="-122"/>
                </a:rPr>
                <a:t>比较：</a:t>
              </a:r>
              <a:endParaRPr lang="zh-CN" altLang="en-US" sz="2400" b="1">
                <a:solidFill>
                  <a:srgbClr val="990033"/>
                </a:solidFill>
                <a:latin typeface="Times New Roman" panose="02020603050405020304" charset="0"/>
                <a:ea typeface="楷体_GB2312" pitchFamily="1" charset="-122"/>
              </a:endParaRPr>
            </a:p>
          </p:txBody>
        </p:sp>
        <p:sp>
          <p:nvSpPr>
            <p:cNvPr id="32775" name="AutoShape 25"/>
            <p:cNvSpPr/>
            <p:nvPr/>
          </p:nvSpPr>
          <p:spPr>
            <a:xfrm>
              <a:off x="2544" y="864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/>
                <a:ea typeface="楷体_GB2312" pitchFamily="1" charset="-122"/>
              </a:endParaRPr>
            </a:p>
          </p:txBody>
        </p:sp>
      </p:grpSp>
      <p:sp>
        <p:nvSpPr>
          <p:cNvPr id="32776" name="Rectangle 27"/>
          <p:cNvSpPr/>
          <p:nvPr/>
        </p:nvSpPr>
        <p:spPr>
          <a:xfrm>
            <a:off x="1757046" y="3725546"/>
            <a:ext cx="8659813" cy="9772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charset="0"/>
                <a:ea typeface="楷体_GB2312" pitchFamily="1" charset="-122"/>
              </a:rPr>
              <a:t>（2）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在电场中的</a:t>
            </a:r>
            <a:r>
              <a:rPr lang="zh-CN" altLang="en-US" sz="2400" b="1" u="sng">
                <a:latin typeface="Times New Roman" panose="02020603050405020304" charset="0"/>
                <a:ea typeface="楷体_GB2312" pitchFamily="1" charset="-122"/>
              </a:rPr>
              <a:t>               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，不同的试探电荷</a:t>
            </a:r>
            <a:r>
              <a:rPr lang="en-US" altLang="zh-CN" sz="2400" b="1">
                <a:latin typeface="Times New Roman" panose="02020603050405020304" charset="0"/>
                <a:ea typeface="楷体_GB2312" pitchFamily="1" charset="-122"/>
              </a:rPr>
              <a:t>q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受力</a:t>
            </a:r>
            <a:r>
              <a:rPr lang="zh-CN" altLang="en-US" sz="2400" b="1" u="sng">
                <a:latin typeface="Times New Roman" panose="02020603050405020304" charset="0"/>
                <a:ea typeface="楷体_GB2312" pitchFamily="1" charset="-122"/>
              </a:rPr>
              <a:t>           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，但其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    比值是</a:t>
            </a:r>
            <a:r>
              <a:rPr lang="zh-CN" altLang="en-US" sz="2400" b="1" u="sng">
                <a:latin typeface="Times New Roman" panose="02020603050405020304" charset="0"/>
                <a:ea typeface="楷体_GB2312" pitchFamily="1" charset="-122"/>
              </a:rPr>
              <a:t>                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的。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32777" name="Text Box 28"/>
          <p:cNvSpPr txBox="1"/>
          <p:nvPr/>
        </p:nvSpPr>
        <p:spPr>
          <a:xfrm>
            <a:off x="1765936" y="2596834"/>
            <a:ext cx="8659813" cy="94096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charset="0"/>
                <a:ea typeface="楷体_GB2312" pitchFamily="1" charset="-122"/>
              </a:rPr>
              <a:t>（1）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试探电荷在电场中</a:t>
            </a:r>
            <a:r>
              <a:rPr lang="zh-CN" altLang="en-US" sz="2400" b="1" u="sng">
                <a:solidFill>
                  <a:srgbClr val="CC0066"/>
                </a:solidFill>
                <a:latin typeface="Times New Roman" panose="02020603050405020304" charset="0"/>
                <a:ea typeface="楷体_GB2312" pitchFamily="1" charset="-122"/>
              </a:rPr>
              <a:t>                 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受到的电场力的大小和方向一般是不同的。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32778" name="Line 3"/>
          <p:cNvSpPr/>
          <p:nvPr/>
        </p:nvSpPr>
        <p:spPr>
          <a:xfrm>
            <a:off x="1515110" y="817245"/>
            <a:ext cx="9144000" cy="0"/>
          </a:xfrm>
          <a:prstGeom prst="line">
            <a:avLst/>
          </a:prstGeom>
          <a:ln w="82550" cap="flat" cmpd="thickThin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" name="Text Box 28"/>
          <p:cNvSpPr txBox="1"/>
          <p:nvPr/>
        </p:nvSpPr>
        <p:spPr>
          <a:xfrm>
            <a:off x="5169536" y="2597151"/>
            <a:ext cx="1439863" cy="4977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charset="0"/>
                <a:ea typeface="楷体_GB2312" pitchFamily="1" charset="-122"/>
              </a:rPr>
              <a:t>不同点</a:t>
            </a:r>
            <a:endParaRPr lang="zh-CN" altLang="en-US" sz="2400" b="1">
              <a:solidFill>
                <a:srgbClr val="CC0000"/>
              </a:solidFill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5137" name="Rectangle 17"/>
          <p:cNvSpPr/>
          <p:nvPr/>
        </p:nvSpPr>
        <p:spPr>
          <a:xfrm>
            <a:off x="4156393" y="3725545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>
                <a:solidFill>
                  <a:srgbClr val="CC0000"/>
                </a:solidFill>
                <a:latin typeface="Times New Roman" panose="02020603050405020304" charset="0"/>
                <a:ea typeface="楷体_GB2312" pitchFamily="1" charset="-122"/>
              </a:rPr>
              <a:t>同一点</a:t>
            </a:r>
            <a:endParaRPr lang="zh-CN" altLang="en-US" sz="2400" b="1">
              <a:solidFill>
                <a:srgbClr val="CC0000"/>
              </a:solidFill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5138" name="Rectangle 18"/>
          <p:cNvSpPr/>
          <p:nvPr/>
        </p:nvSpPr>
        <p:spPr>
          <a:xfrm>
            <a:off x="8542021" y="372554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>
                <a:solidFill>
                  <a:srgbClr val="CC0000"/>
                </a:solidFill>
                <a:latin typeface="Times New Roman" panose="02020603050405020304" charset="0"/>
                <a:ea typeface="楷体_GB2312" pitchFamily="1" charset="-122"/>
              </a:rPr>
              <a:t>不同</a:t>
            </a:r>
            <a:endParaRPr lang="zh-CN" altLang="en-US" sz="2400" b="1">
              <a:solidFill>
                <a:srgbClr val="CC0000"/>
              </a:solidFill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5139" name="Rectangle 19"/>
          <p:cNvSpPr/>
          <p:nvPr/>
        </p:nvSpPr>
        <p:spPr>
          <a:xfrm>
            <a:off x="3197861" y="424561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>
                <a:solidFill>
                  <a:srgbClr val="CC0000"/>
                </a:solidFill>
                <a:latin typeface="Times New Roman" panose="02020603050405020304" charset="0"/>
                <a:ea typeface="楷体_GB2312" pitchFamily="1" charset="-122"/>
              </a:rPr>
              <a:t>恒定</a:t>
            </a:r>
            <a:endParaRPr lang="zh-CN" altLang="en-US" sz="2400" b="1">
              <a:solidFill>
                <a:srgbClr val="CC0000"/>
              </a:solidFill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5140" name="Rectangle 20"/>
          <p:cNvSpPr/>
          <p:nvPr/>
        </p:nvSpPr>
        <p:spPr>
          <a:xfrm>
            <a:off x="3132773" y="5160645"/>
            <a:ext cx="862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b="1">
                <a:solidFill>
                  <a:srgbClr val="CC0000"/>
                </a:solidFill>
                <a:latin typeface="Times New Roman" panose="02020603050405020304" charset="0"/>
                <a:ea typeface="楷体_GB2312" pitchFamily="1" charset="-122"/>
              </a:rPr>
              <a:t>Q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charset="0"/>
                <a:ea typeface="楷体_GB2312" pitchFamily="1" charset="-122"/>
              </a:rPr>
              <a:t>、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charset="0"/>
                <a:ea typeface="楷体_GB2312" pitchFamily="1" charset="-122"/>
              </a:rPr>
              <a:t>r</a:t>
            </a:r>
            <a:endParaRPr lang="zh-CN" altLang="en-US" sz="2400" b="1">
              <a:solidFill>
                <a:srgbClr val="CC0000"/>
              </a:solidFill>
              <a:latin typeface="Times New Roman" panose="02020603050405020304"/>
              <a:ea typeface="楷体_GB2312" pitchFamily="1" charset="-122"/>
            </a:endParaRPr>
          </a:p>
        </p:txBody>
      </p:sp>
      <p:sp>
        <p:nvSpPr>
          <p:cNvPr id="720908" name="Rectangle 12"/>
          <p:cNvSpPr/>
          <p:nvPr/>
        </p:nvSpPr>
        <p:spPr>
          <a:xfrm>
            <a:off x="5453699" y="5129849"/>
            <a:ext cx="1476375" cy="5254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>
                <a:solidFill>
                  <a:srgbClr val="B90000"/>
                </a:solidFill>
                <a:latin typeface="Times New Roman" panose="02020603050405020304" charset="0"/>
                <a:ea typeface="楷体_GB2312" pitchFamily="1" charset="-122"/>
              </a:rPr>
              <a:t>试探电荷</a:t>
            </a:r>
            <a:endParaRPr lang="zh-CN" altLang="en-US" sz="2400" b="1">
              <a:latin typeface="Times New Roman" panose="02020603050405020304"/>
              <a:ea typeface="楷体_GB2312" pitchFamily="1" charset="-122"/>
            </a:endParaRPr>
          </a:p>
        </p:txBody>
      </p:sp>
      <p:sp>
        <p:nvSpPr>
          <p:cNvPr id="5142" name="Rectangle 22"/>
          <p:cNvSpPr/>
          <p:nvPr/>
        </p:nvSpPr>
        <p:spPr>
          <a:xfrm>
            <a:off x="9237981" y="5236211"/>
            <a:ext cx="1179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>
                <a:solidFill>
                  <a:srgbClr val="CC0000"/>
                </a:solidFill>
                <a:latin typeface="Times New Roman" panose="02020603050405020304" charset="0"/>
                <a:ea typeface="楷体_GB2312" pitchFamily="1" charset="-122"/>
              </a:rPr>
              <a:t>电场的</a:t>
            </a:r>
            <a:endParaRPr lang="zh-CN" altLang="en-US" sz="2400" b="1">
              <a:solidFill>
                <a:srgbClr val="CC0000"/>
              </a:solidFill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5143" name="Rectangle 23"/>
          <p:cNvSpPr/>
          <p:nvPr/>
        </p:nvSpPr>
        <p:spPr>
          <a:xfrm>
            <a:off x="4996181" y="561784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>
                <a:solidFill>
                  <a:srgbClr val="CC0000"/>
                </a:solidFill>
                <a:latin typeface="Times New Roman" panose="02020603050405020304" charset="0"/>
                <a:ea typeface="楷体_GB2312" pitchFamily="1" charset="-122"/>
              </a:rPr>
              <a:t>强弱</a:t>
            </a:r>
            <a:endParaRPr lang="zh-CN" altLang="en-US" sz="2400" b="1">
              <a:solidFill>
                <a:srgbClr val="CC0000"/>
              </a:solidFill>
              <a:latin typeface="Times New Roman" panose="02020603050405020304" charset="0"/>
              <a:ea typeface="楷体_GB2312" pitchFamily="1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37090" y="4703446"/>
          <a:ext cx="283210" cy="62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5" imgW="190500" imgH="419100" progId="Equation.KSEE3">
                  <p:embed/>
                </p:oleObj>
              </mc:Choice>
              <mc:Fallback>
                <p:oleObj name="" r:id="rId5" imgW="190500" imgH="419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37090" y="4703446"/>
                        <a:ext cx="283210" cy="622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69440" y="4080511"/>
          <a:ext cx="322580" cy="62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7" imgW="190500" imgH="419100" progId="Equation.KSEE3">
                  <p:embed/>
                </p:oleObj>
              </mc:Choice>
              <mc:Fallback>
                <p:oleObj name="" r:id="rId7" imgW="190500" imgH="419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9440" y="4080511"/>
                        <a:ext cx="322580" cy="622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37" grpId="0"/>
      <p:bldP spid="5138" grpId="0"/>
      <p:bldP spid="5139" grpId="0"/>
      <p:bldP spid="5140" grpId="0"/>
      <p:bldP spid="720908" grpId="0"/>
      <p:bldP spid="5142" grpId="0"/>
      <p:bldP spid="5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046" y="116841"/>
            <a:ext cx="24199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anose="02010600030101010101" pitchFamily="2" charset="-122"/>
                <a:sym typeface="+mn-ea"/>
              </a:rPr>
              <a:t>二.电场强度</a:t>
            </a:r>
            <a:endParaRPr kumimoji="1" lang="zh-CN" altLang="en-US" sz="3200" b="1">
              <a:latin typeface="宋体" panose="02010600030101010101" pitchFamily="2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755775" y="4178300"/>
            <a:ext cx="3024188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  <a:ea typeface="+mn-ea"/>
              </a:rPr>
              <a:t>3. 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+mn-ea"/>
              </a:rPr>
              <a:t>单位：</a:t>
            </a:r>
            <a:endParaRPr lang="zh-CN" altLang="en-US" sz="2800" b="1">
              <a:solidFill>
                <a:srgbClr val="000066"/>
              </a:solidFill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435351" y="4206876"/>
            <a:ext cx="960525" cy="523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0066"/>
                </a:solidFill>
                <a:latin typeface="Times New Roman" panose="02020603050405020304" charset="0"/>
                <a:ea typeface="黑体" panose="02010609060101010101" charset="-122"/>
              </a:rPr>
              <a:t>N/C</a:t>
            </a:r>
            <a:endParaRPr lang="en-US" altLang="zh-CN" sz="2800" b="1">
              <a:solidFill>
                <a:srgbClr val="000066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1770064" y="4981575"/>
            <a:ext cx="2289175" cy="5286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4. 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</a:rPr>
              <a:t>物理意义：</a:t>
            </a:r>
            <a:endParaRPr lang="zh-CN" altLang="en-US" sz="2800" b="1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267075" y="1603375"/>
            <a:ext cx="6915150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放入电场中某点的试探电荷所受的电场力</a:t>
            </a:r>
            <a:r>
              <a:rPr lang="zh-CN" altLang="en-US" sz="2800" b="1" i="1">
                <a:latin typeface="Times New Roman" panose="02020603050405020304" charset="0"/>
              </a:rPr>
              <a:t>F</a:t>
            </a:r>
            <a:endParaRPr lang="zh-CN" altLang="en-US" sz="2800" b="1" i="1">
              <a:latin typeface="Times New Roman" panose="02020603050405020304" charset="0"/>
            </a:endParaRPr>
          </a:p>
          <a:p>
            <a:r>
              <a:rPr lang="zh-CN" altLang="en-US" sz="2800" b="1">
                <a:latin typeface="宋体" panose="02010600030101010101" pitchFamily="2" charset="-122"/>
              </a:rPr>
              <a:t>与它的电荷量</a:t>
            </a:r>
            <a:r>
              <a:rPr lang="zh-CN" altLang="en-US" sz="2800" b="1" i="1">
                <a:latin typeface="Times New Roman" panose="02020603050405020304" charset="0"/>
              </a:rPr>
              <a:t>q</a:t>
            </a:r>
            <a:r>
              <a:rPr lang="zh-CN" altLang="en-US" sz="2800" b="1">
                <a:latin typeface="宋体" panose="02010600030101010101" pitchFamily="2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比值</a:t>
            </a:r>
            <a:endParaRPr lang="zh-CN" altLang="en-US" sz="2800">
              <a:latin typeface="Calibri" panose="020F0502020204030204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1733550" y="1576389"/>
            <a:ext cx="1917700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</a:rPr>
              <a:t>、定义：</a:t>
            </a:r>
            <a:endParaRPr lang="zh-CN" altLang="en-US" sz="2800" b="1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733550" y="3060700"/>
            <a:ext cx="2541588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</a:rPr>
              <a:t>、定义式：</a:t>
            </a:r>
            <a:endParaRPr lang="zh-CN" altLang="en-US" sz="2800" b="1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441951" y="3423594"/>
            <a:ext cx="459422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i="1">
                <a:solidFill>
                  <a:srgbClr val="00B050"/>
                </a:solidFill>
                <a:latin typeface="Times New Roman" panose="02020603050405020304" charset="0"/>
              </a:rPr>
              <a:t>E</a:t>
            </a:r>
            <a:r>
              <a:rPr lang="zh-CN" altLang="en-US" sz="2800" b="1">
                <a:solidFill>
                  <a:srgbClr val="00B050"/>
                </a:solidFill>
                <a:latin typeface="Calibri" panose="020F0502020204030204"/>
              </a:rPr>
              <a:t>与</a:t>
            </a:r>
            <a:r>
              <a:rPr lang="zh-CN" altLang="en-US" sz="2800" b="1" i="1">
                <a:solidFill>
                  <a:srgbClr val="00B050"/>
                </a:solidFill>
                <a:latin typeface="Times New Roman" panose="02020603050405020304" charset="0"/>
              </a:rPr>
              <a:t>F</a:t>
            </a:r>
            <a:r>
              <a:rPr lang="zh-CN" altLang="en-US" sz="2800" b="1">
                <a:solidFill>
                  <a:srgbClr val="00B050"/>
                </a:solidFill>
                <a:latin typeface="Calibri" panose="020F0502020204030204"/>
              </a:rPr>
              <a:t>成正比，与</a:t>
            </a:r>
            <a:r>
              <a:rPr lang="zh-CN" altLang="en-US" sz="2800" b="1" i="1">
                <a:solidFill>
                  <a:srgbClr val="00B050"/>
                </a:solidFill>
                <a:latin typeface="Times New Roman" panose="02020603050405020304" charset="0"/>
              </a:rPr>
              <a:t>q</a:t>
            </a:r>
            <a:r>
              <a:rPr lang="zh-CN" altLang="en-US" sz="2800" b="1">
                <a:solidFill>
                  <a:srgbClr val="00B050"/>
                </a:solidFill>
                <a:latin typeface="Calibri" panose="020F0502020204030204"/>
              </a:rPr>
              <a:t>成反比？</a:t>
            </a:r>
            <a:endParaRPr lang="zh-CN" altLang="en-US" sz="2800" b="1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 flipV="1">
            <a:off x="7203124" y="2113839"/>
            <a:ext cx="2236787" cy="965200"/>
          </a:xfrm>
          <a:prstGeom prst="wedgeRoundRectCallout">
            <a:avLst>
              <a:gd name="adj1" fmla="val -134923"/>
              <a:gd name="adj2" fmla="val -68088"/>
              <a:gd name="adj3" fmla="val 16667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</a:ln>
        </p:spPr>
        <p:txBody>
          <a:bodyPr rot="10800000" wrap="none" anchor="ctr"/>
          <a:lstStyle/>
          <a:p>
            <a:pPr algn="ctr"/>
            <a:r>
              <a:rPr lang="zh-CN" altLang="en-US" sz="2800" b="1">
                <a:solidFill>
                  <a:srgbClr val="FFFF00"/>
                </a:solidFill>
                <a:latin typeface="Calibri" panose="020F0502020204030204"/>
              </a:rPr>
              <a:t>比值法定义</a:t>
            </a:r>
            <a:endParaRPr lang="zh-CN" altLang="en-US" sz="2800" b="1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6553225" y="4351636"/>
            <a:ext cx="2259012" cy="517525"/>
          </a:xfrm>
          <a:prstGeom prst="wedgeRectCallout">
            <a:avLst>
              <a:gd name="adj1" fmla="val -120485"/>
              <a:gd name="adj2" fmla="val -146395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FF00"/>
                </a:solidFill>
                <a:latin typeface="Calibri" panose="020F0502020204030204"/>
              </a:rPr>
              <a:t>试探电荷电荷量</a:t>
            </a:r>
            <a:endParaRPr lang="zh-CN" altLang="en-US" sz="2400" b="1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971925" y="4981576"/>
            <a:ext cx="6064250" cy="151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latin typeface="Times New Roman" panose="02020603050405020304" charset="0"/>
                <a:ea typeface="黑体" panose="02010609060101010101" charset="-122"/>
              </a:rPr>
              <a:t>反映电场强弱的物理量，某点的电场强度数值上等于单位正电荷在那里所受的电场力。</a:t>
            </a:r>
            <a:endParaRPr kumimoji="1" lang="zh-CN" altLang="en-US" sz="2800" b="1"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5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51921" y="2750506"/>
            <a:ext cx="1487908" cy="1223027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15" name="Group 11"/>
          <p:cNvGrpSpPr/>
          <p:nvPr/>
        </p:nvGrpSpPr>
        <p:grpSpPr>
          <a:xfrm>
            <a:off x="8248651" y="3145780"/>
            <a:ext cx="1190625" cy="1003300"/>
            <a:chOff x="0" y="0"/>
            <a:chExt cx="1874" cy="1580"/>
          </a:xfrm>
        </p:grpSpPr>
        <p:sp>
          <p:nvSpPr>
            <p:cNvPr id="34830" name="Line 12"/>
            <p:cNvSpPr>
              <a:spLocks noChangeShapeType="1"/>
            </p:cNvSpPr>
            <p:nvPr/>
          </p:nvSpPr>
          <p:spPr bwMode="auto">
            <a:xfrm>
              <a:off x="0" y="0"/>
              <a:ext cx="1875" cy="15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0" y="0"/>
              <a:ext cx="1875" cy="15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11" grpId="0"/>
      <p:bldP spid="16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1692910" y="904876"/>
            <a:ext cx="491192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5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</a:rPr>
              <a:t>.电场强度的方向——矢量性</a:t>
            </a:r>
            <a:endParaRPr kumimoji="1" lang="zh-CN" altLang="en-US" sz="3200" b="1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3127375" y="1640205"/>
            <a:ext cx="609600" cy="6096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CCFF"/>
                </a:solidFill>
                <a:latin typeface="Times New Roman" panose="02020603050405020304" charset="0"/>
              </a:rPr>
              <a:t>+</a:t>
            </a:r>
            <a:r>
              <a:rPr kumimoji="1" lang="en-US" altLang="zh-CN" sz="3200" b="1" i="1">
                <a:solidFill>
                  <a:srgbClr val="00CCFF"/>
                </a:solidFill>
                <a:latin typeface="Times New Roman" panose="02020603050405020304" charset="0"/>
              </a:rPr>
              <a:t>Q</a:t>
            </a:r>
            <a:endParaRPr kumimoji="1" lang="en-US" altLang="zh-CN" sz="3200" b="1" i="1">
              <a:solidFill>
                <a:srgbClr val="00CCFF"/>
              </a:solidFill>
              <a:latin typeface="Times New Roman" panose="02020603050405020304" charset="0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3736975" y="191008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6099175" y="1757680"/>
            <a:ext cx="381000" cy="381000"/>
          </a:xfrm>
          <a:prstGeom prst="ellipse">
            <a:avLst/>
          </a:prstGeom>
          <a:gradFill rotWithShape="1">
            <a:gsLst>
              <a:gs pos="0">
                <a:srgbClr val="CC0000"/>
              </a:gs>
              <a:gs pos="100000">
                <a:srgbClr val="5E00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charset="0"/>
              </a:rPr>
              <a:t>+</a:t>
            </a:r>
            <a:r>
              <a:rPr kumimoji="1" lang="en-US" altLang="zh-CN" sz="3200" b="1" i="1">
                <a:solidFill>
                  <a:srgbClr val="FFFF00"/>
                </a:solidFill>
                <a:latin typeface="Times New Roman" panose="02020603050405020304" charset="0"/>
              </a:rPr>
              <a:t>q</a:t>
            </a:r>
            <a:endParaRPr kumimoji="1" lang="en-US" altLang="zh-CN" sz="3200" b="1" i="1">
              <a:solidFill>
                <a:srgbClr val="FFFF00"/>
              </a:solidFill>
              <a:latin typeface="Times New Roman" panose="02020603050405020304" charset="0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6403975" y="1910080"/>
            <a:ext cx="1143000" cy="19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165976" y="1278255"/>
            <a:ext cx="45561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FF0000"/>
                </a:solidFill>
                <a:latin typeface="Times New Roman" panose="02020603050405020304" charset="0"/>
              </a:rPr>
              <a:t>F</a:t>
            </a:r>
            <a:endParaRPr kumimoji="1" lang="en-US" altLang="zh-CN" sz="3200" b="1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rot="10879933" flipH="1">
            <a:off x="6403975" y="1925955"/>
            <a:ext cx="685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632576" y="1354455"/>
            <a:ext cx="45561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charset="0"/>
              </a:rPr>
              <a:t>E</a:t>
            </a:r>
            <a:endParaRPr kumimoji="1" lang="en-US" altLang="zh-CN" sz="3200" b="1">
              <a:solidFill>
                <a:schemeClr val="accent2"/>
              </a:solidFill>
              <a:latin typeface="Times New Roman" panose="02020603050405020304"/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127375" y="2554605"/>
            <a:ext cx="609600" cy="6096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CCFF"/>
                </a:solidFill>
                <a:latin typeface="Times New Roman" panose="02020603050405020304" charset="0"/>
              </a:rPr>
              <a:t>+</a:t>
            </a:r>
            <a:r>
              <a:rPr kumimoji="1" lang="en-US" altLang="zh-CN" sz="3200" b="1" i="1">
                <a:solidFill>
                  <a:srgbClr val="00CCFF"/>
                </a:solidFill>
                <a:latin typeface="Times New Roman" panose="02020603050405020304" charset="0"/>
              </a:rPr>
              <a:t>Q</a:t>
            </a:r>
            <a:endParaRPr kumimoji="1" lang="en-US" altLang="zh-CN" sz="3200" b="1" i="1">
              <a:solidFill>
                <a:srgbClr val="00CCFF"/>
              </a:solidFill>
              <a:latin typeface="Times New Roman" panose="02020603050405020304" charset="0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736975" y="285940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098316" y="2630805"/>
            <a:ext cx="381000" cy="38100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charset="0"/>
              </a:rPr>
              <a:t>-</a:t>
            </a:r>
            <a:r>
              <a:rPr kumimoji="1" lang="en-US" altLang="zh-CN" sz="3200" b="1" i="1">
                <a:solidFill>
                  <a:srgbClr val="FFFF00"/>
                </a:solidFill>
                <a:latin typeface="Times New Roman" panose="02020603050405020304" charset="0"/>
              </a:rPr>
              <a:t>q</a:t>
            </a:r>
            <a:endParaRPr kumimoji="1" lang="en-US" altLang="zh-CN" sz="3200" b="1" i="1">
              <a:solidFill>
                <a:srgbClr val="FFFF00"/>
              </a:solidFill>
              <a:latin typeface="Times New Roman" panose="02020603050405020304" charset="0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10891652" flipV="1">
            <a:off x="4955316" y="2849881"/>
            <a:ext cx="1136650" cy="11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7717" y="2173605"/>
            <a:ext cx="45561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FF0000"/>
                </a:solidFill>
                <a:latin typeface="Times New Roman" panose="02020603050405020304" charset="0"/>
              </a:rPr>
              <a:t>F</a:t>
            </a:r>
            <a:endParaRPr kumimoji="1" lang="en-US" altLang="zh-CN" sz="3200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10815990" flipH="1">
            <a:off x="6403116" y="2859405"/>
            <a:ext cx="685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6784117" y="2173605"/>
            <a:ext cx="45561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charset="0"/>
              </a:rPr>
              <a:t>E</a:t>
            </a:r>
            <a:endParaRPr kumimoji="1" lang="en-US" altLang="zh-CN" sz="3200" b="1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060575" y="4743769"/>
            <a:ext cx="8077200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solidFill>
                  <a:srgbClr val="7030A0"/>
                </a:solidFill>
                <a:latin typeface="Tahoma" panose="020B0604030504040204" pitchFamily="34" charset="0"/>
              </a:rPr>
              <a:t>按照规定：</a:t>
            </a:r>
            <a:r>
              <a:rPr kumimoji="1" lang="zh-CN" altLang="en-US" sz="3200" b="1">
                <a:solidFill>
                  <a:srgbClr val="CC0000"/>
                </a:solidFill>
                <a:latin typeface="Tahoma" panose="020B0604030504040204" pitchFamily="34" charset="0"/>
              </a:rPr>
              <a:t>负电荷</a:t>
            </a:r>
            <a:r>
              <a:rPr kumimoji="1" lang="zh-CN" altLang="en-US" sz="3200" b="1">
                <a:solidFill>
                  <a:srgbClr val="000066"/>
                </a:solidFill>
                <a:latin typeface="Tahoma" panose="020B0604030504040204" pitchFamily="34" charset="0"/>
              </a:rPr>
              <a:t>在电场中某点受到的电场力的方向跟该点的电场强度方向</a:t>
            </a:r>
            <a:r>
              <a:rPr kumimoji="1" lang="zh-CN" altLang="en-US" sz="3200" b="1">
                <a:solidFill>
                  <a:srgbClr val="CC0000"/>
                </a:solidFill>
                <a:latin typeface="Tahoma" panose="020B0604030504040204" pitchFamily="34" charset="0"/>
              </a:rPr>
              <a:t>相反</a:t>
            </a:r>
            <a:r>
              <a:rPr kumimoji="1" lang="zh-CN" altLang="en-US" sz="3200" b="1">
                <a:latin typeface="Tahoma" panose="020B0604030504040204" pitchFamily="34" charset="0"/>
              </a:rPr>
              <a:t>。</a:t>
            </a:r>
            <a:endParaRPr kumimoji="1" lang="zh-CN" altLang="en-US" sz="3200" b="1">
              <a:latin typeface="Tahoma" panose="020B0604030504040204" pitchFamily="34" charset="0"/>
            </a:endParaRPr>
          </a:p>
          <a:p>
            <a:endParaRPr kumimoji="1" lang="en-US" altLang="zh-CN" sz="3200">
              <a:latin typeface="Times New Roman" panose="02020603050405020304"/>
            </a:endParaRP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1603375" y="3456305"/>
            <a:ext cx="91440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Times New Roman" panose="02020603050405020304" charset="0"/>
              </a:rPr>
              <a:t>　　</a:t>
            </a:r>
            <a:r>
              <a:rPr lang="zh-CN" altLang="en-US" sz="3200" b="1">
                <a:latin typeface="Times New Roman" panose="02020603050405020304" charset="0"/>
                <a:ea typeface="隶书" panose="02010509060101010101" pitchFamily="49" charset="-122"/>
                <a:cs typeface="隶书" panose="02010509060101010101" pitchFamily="49" charset="-122"/>
              </a:rPr>
              <a:t>物理学中规定，电场强度的方向跟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ea typeface="隶书" panose="02010509060101010101" pitchFamily="49" charset="-122"/>
                <a:cs typeface="隶书" panose="02010509060101010101" pitchFamily="49" charset="-122"/>
              </a:rPr>
              <a:t>正电荷</a:t>
            </a:r>
            <a:r>
              <a:rPr lang="zh-CN" altLang="en-US" sz="3200" b="1">
                <a:latin typeface="Times New Roman" panose="02020603050405020304" charset="0"/>
                <a:ea typeface="隶书" panose="02010509060101010101" pitchFamily="49" charset="-122"/>
                <a:cs typeface="隶书" panose="02010509060101010101" pitchFamily="49" charset="-122"/>
              </a:rPr>
              <a:t>在该点所受的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ea typeface="隶书" panose="02010509060101010101" pitchFamily="49" charset="-122"/>
                <a:cs typeface="隶书" panose="02010509060101010101" pitchFamily="49" charset="-122"/>
              </a:rPr>
              <a:t>静电力</a:t>
            </a:r>
            <a:r>
              <a:rPr lang="zh-CN" altLang="en-US" sz="3200" b="1">
                <a:latin typeface="Times New Roman" panose="02020603050405020304" charset="0"/>
                <a:ea typeface="隶书" panose="02010509060101010101" pitchFamily="49" charset="-122"/>
                <a:cs typeface="隶书" panose="02010509060101010101" pitchFamily="49" charset="-122"/>
              </a:rPr>
              <a:t>的方向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ea typeface="隶书" panose="02010509060101010101" pitchFamily="49" charset="-122"/>
                <a:cs typeface="隶书" panose="02010509060101010101" pitchFamily="49" charset="-122"/>
              </a:rPr>
              <a:t>相同</a:t>
            </a:r>
            <a:r>
              <a:rPr lang="zh-CN" altLang="en-US" sz="3200" b="1">
                <a:latin typeface="Times New Roman" panose="02020603050405020304" charset="0"/>
                <a:ea typeface="隶书" panose="02010509060101010101" pitchFamily="49" charset="-122"/>
                <a:cs typeface="隶书" panose="02010509060101010101" pitchFamily="49" charset="-122"/>
              </a:rPr>
              <a:t>．</a:t>
            </a:r>
            <a:endParaRPr lang="zh-CN" altLang="en-US" sz="3200" b="1">
              <a:latin typeface="Times New Roman" panose="02020603050405020304" charset="0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20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6" grpId="0"/>
      <p:bldP spid="20482" grpId="0"/>
      <p:bldP spid="20483" grpId="0"/>
      <p:bldP spid="20484" grpId="0"/>
      <p:bldP spid="20485" grpId="0"/>
      <p:bldP spid="20486" grpId="0"/>
      <p:bldP spid="20487" grpId="0"/>
      <p:bldP spid="20489" grpId="0"/>
      <p:bldP spid="20490" grpId="0"/>
      <p:bldP spid="20491" grpId="0"/>
      <p:bldP spid="20492" grpId="0"/>
      <p:bldP spid="20493" grpId="0"/>
      <p:bldP spid="20494" grpId="0"/>
      <p:bldP spid="20495" grpId="0"/>
      <p:bldP spid="20496" grpId="0"/>
      <p:bldP spid="205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0485" y="704215"/>
            <a:ext cx="121215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en-US" altLang="zh-CN" sz="2400"/>
              <a:t> </a:t>
            </a:r>
            <a:r>
              <a:rPr lang="zh-CN" altLang="en-US" sz="2400"/>
              <a:t>除了用数学公式描述电场外，形象地了解和描述电场中各点电场强度的大小和方向也很重要。</a:t>
            </a:r>
            <a:r>
              <a:rPr lang="zh-CN" altLang="en-US" sz="2400" b="1">
                <a:solidFill>
                  <a:srgbClr val="FF0000"/>
                </a:solidFill>
              </a:rPr>
              <a:t>法拉第</a:t>
            </a:r>
            <a:r>
              <a:rPr lang="zh-CN" altLang="en-US" sz="2400"/>
              <a:t>采用了一个简洁的方法来描述电场，那就是画</a:t>
            </a:r>
            <a:r>
              <a:rPr lang="zh-CN" altLang="en-US" sz="2400" b="1"/>
              <a:t>电场线</a:t>
            </a:r>
            <a:r>
              <a:rPr lang="zh-CN" altLang="en-US" sz="2400"/>
              <a:t>（electric fieldline）。</a:t>
            </a:r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6696" y="120650"/>
            <a:ext cx="2135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电场线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26695" y="2395220"/>
            <a:ext cx="8870315" cy="2159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、定义：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电场线是用来形象地描述电场强弱与方向特性的一簇曲线。电场线上每一点的</a:t>
            </a:r>
            <a:r>
              <a:rPr lang="zh-CN" altLang="en-US" sz="2800" b="1">
                <a:solidFill>
                  <a:srgbClr val="0000C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切线方向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，都和该点的</a:t>
            </a:r>
            <a:r>
              <a:rPr lang="zh-CN" altLang="en-US" sz="2800" b="1">
                <a:solidFill>
                  <a:srgbClr val="0000C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场强方向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一致。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5315" t="36832" r="12113" b="8715"/>
          <a:stretch>
            <a:fillRect/>
          </a:stretch>
        </p:blipFill>
        <p:spPr>
          <a:xfrm>
            <a:off x="9507856" y="2136775"/>
            <a:ext cx="2521521" cy="342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矩形 852993"/>
          <p:cNvSpPr/>
          <p:nvPr>
            <p:custDataLst>
              <p:tags r:id="rId1"/>
            </p:custDataLst>
          </p:nvPr>
        </p:nvSpPr>
        <p:spPr>
          <a:xfrm>
            <a:off x="1669416" y="4247833"/>
            <a:ext cx="92170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）电场线上每一点的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切线方向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跟该点的场强方向一致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44035" name="图片 85299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35320" y="1156654"/>
            <a:ext cx="4306888" cy="251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52997" name="矩形 852996"/>
          <p:cNvSpPr/>
          <p:nvPr>
            <p:custDataLst>
              <p:tags r:id="rId4"/>
            </p:custDataLst>
          </p:nvPr>
        </p:nvSpPr>
        <p:spPr>
          <a:xfrm>
            <a:off x="1704340" y="5039996"/>
            <a:ext cx="87137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）电场线的疏密程度反映了电场的强弱。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2998" name="文本框 852997"/>
          <p:cNvSpPr txBox="1"/>
          <p:nvPr>
            <p:custDataLst>
              <p:tags r:id="rId5"/>
            </p:custDataLst>
          </p:nvPr>
        </p:nvSpPr>
        <p:spPr>
          <a:xfrm>
            <a:off x="3288666" y="2807971"/>
            <a:ext cx="14636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E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&gt;E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endParaRPr lang="en-US" altLang="zh-CN" sz="2400" b="1" i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4039" name="文本框 852999"/>
          <p:cNvSpPr txBox="1"/>
          <p:nvPr>
            <p:custDataLst>
              <p:tags r:id="rId6"/>
            </p:custDataLst>
          </p:nvPr>
        </p:nvSpPr>
        <p:spPr>
          <a:xfrm>
            <a:off x="1858011" y="920750"/>
            <a:ext cx="23034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意义：</a:t>
            </a:r>
            <a:endParaRPr lang="zh-CN" altLang="en-US" sz="2800" b="1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4" grpId="0" build="p"/>
      <p:bldP spid="8529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组合 69633"/>
          <p:cNvGrpSpPr/>
          <p:nvPr>
            <p:custDataLst>
              <p:tags r:id="rId1"/>
            </p:custDataLst>
          </p:nvPr>
        </p:nvGrpSpPr>
        <p:grpSpPr>
          <a:xfrm>
            <a:off x="3761740" y="1915160"/>
            <a:ext cx="323850" cy="457200"/>
            <a:chOff x="1684" y="1148"/>
            <a:chExt cx="204" cy="288"/>
          </a:xfrm>
        </p:grpSpPr>
        <p:sp>
          <p:nvSpPr>
            <p:cNvPr id="61442" name="椭圆 69634"/>
            <p:cNvSpPr/>
            <p:nvPr>
              <p:custDataLst>
                <p:tags r:id="rId2"/>
              </p:custDataLst>
            </p:nvPr>
          </p:nvSpPr>
          <p:spPr>
            <a:xfrm>
              <a:off x="1696" y="120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76869"/>
                </a:gs>
              </a:gsLst>
              <a:path path="shape">
                <a:fillToRect l="50000" t="50000" r="50000" b="50000"/>
              </a:path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43" name="文本框 69635"/>
            <p:cNvSpPr txBox="1"/>
            <p:nvPr>
              <p:custDataLst>
                <p:tags r:id="rId3"/>
              </p:custDataLst>
            </p:nvPr>
          </p:nvSpPr>
          <p:spPr>
            <a:xfrm>
              <a:off x="1684" y="1148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9637" name="组合 69636"/>
          <p:cNvGrpSpPr/>
          <p:nvPr>
            <p:custDataLst>
              <p:tags r:id="rId4"/>
            </p:custDataLst>
          </p:nvPr>
        </p:nvGrpSpPr>
        <p:grpSpPr>
          <a:xfrm>
            <a:off x="7266940" y="1991360"/>
            <a:ext cx="304800" cy="304800"/>
            <a:chOff x="3840" y="2256"/>
            <a:chExt cx="192" cy="192"/>
          </a:xfrm>
        </p:grpSpPr>
        <p:sp>
          <p:nvSpPr>
            <p:cNvPr id="61445" name="椭圆 69637"/>
            <p:cNvSpPr/>
            <p:nvPr>
              <p:custDataLst>
                <p:tags r:id="rId5"/>
              </p:custDataLst>
            </p:nvPr>
          </p:nvSpPr>
          <p:spPr>
            <a:xfrm>
              <a:off x="3840" y="2256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76869"/>
                </a:gs>
              </a:gsLst>
              <a:path path="shape">
                <a:fillToRect l="50000" t="50000" r="50000" b="50000"/>
              </a:path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46" name="直接连接符 69638"/>
            <p:cNvSpPr/>
            <p:nvPr>
              <p:custDataLst>
                <p:tags r:id="rId6"/>
              </p:custDataLst>
            </p:nvPr>
          </p:nvSpPr>
          <p:spPr>
            <a:xfrm flipH="1" flipV="1">
              <a:off x="3884" y="2358"/>
              <a:ext cx="96" cy="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61447" name="矩形 69639"/>
          <p:cNvSpPr/>
          <p:nvPr>
            <p:custDataLst>
              <p:tags r:id="rId7"/>
            </p:custDataLst>
          </p:nvPr>
        </p:nvSpPr>
        <p:spPr>
          <a:xfrm>
            <a:off x="1697990" y="854710"/>
            <a:ext cx="3962400" cy="52322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24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3.几种典型的电场线</a:t>
            </a:r>
            <a:endParaRPr lang="en-US" altLang="zh-CN" sz="2800" b="1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9641" name="直接连接符 69640"/>
          <p:cNvSpPr/>
          <p:nvPr>
            <p:custDataLst>
              <p:tags r:id="rId8"/>
            </p:custDataLst>
          </p:nvPr>
        </p:nvSpPr>
        <p:spPr>
          <a:xfrm flipH="1">
            <a:off x="3920490" y="2318386"/>
            <a:ext cx="0" cy="61277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69642" name="直接连接符 69641"/>
          <p:cNvSpPr/>
          <p:nvPr>
            <p:custDataLst>
              <p:tags r:id="rId9"/>
            </p:custDataLst>
          </p:nvPr>
        </p:nvSpPr>
        <p:spPr>
          <a:xfrm flipV="1">
            <a:off x="4096704" y="2138999"/>
            <a:ext cx="598487" cy="158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69643" name="直接连接符 69642"/>
          <p:cNvSpPr/>
          <p:nvPr>
            <p:custDataLst>
              <p:tags r:id="rId10"/>
            </p:custDataLst>
          </p:nvPr>
        </p:nvSpPr>
        <p:spPr>
          <a:xfrm>
            <a:off x="4058604" y="2270760"/>
            <a:ext cx="484187" cy="482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69644" name="直接连接符 69643"/>
          <p:cNvSpPr/>
          <p:nvPr>
            <p:custDataLst>
              <p:tags r:id="rId11"/>
            </p:custDataLst>
          </p:nvPr>
        </p:nvSpPr>
        <p:spPr>
          <a:xfrm flipV="1">
            <a:off x="4052254" y="1597660"/>
            <a:ext cx="433387" cy="433388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69645" name="直接连接符 69644"/>
          <p:cNvSpPr/>
          <p:nvPr>
            <p:custDataLst>
              <p:tags r:id="rId12"/>
            </p:custDataLst>
          </p:nvPr>
        </p:nvSpPr>
        <p:spPr>
          <a:xfrm flipH="1" flipV="1">
            <a:off x="3914140" y="1316673"/>
            <a:ext cx="0" cy="66675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69646" name="直接连接符 69645"/>
          <p:cNvSpPr/>
          <p:nvPr>
            <p:custDataLst>
              <p:tags r:id="rId13"/>
            </p:custDataLst>
          </p:nvPr>
        </p:nvSpPr>
        <p:spPr>
          <a:xfrm flipH="1" flipV="1">
            <a:off x="3285491" y="1557974"/>
            <a:ext cx="498475" cy="49847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69647" name="直接连接符 69646"/>
          <p:cNvSpPr/>
          <p:nvPr>
            <p:custDataLst>
              <p:tags r:id="rId14"/>
            </p:custDataLst>
          </p:nvPr>
        </p:nvSpPr>
        <p:spPr>
          <a:xfrm flipH="1" flipV="1">
            <a:off x="3075941" y="2143760"/>
            <a:ext cx="696913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69648" name="直接连接符 69647"/>
          <p:cNvSpPr/>
          <p:nvPr>
            <p:custDataLst>
              <p:tags r:id="rId15"/>
            </p:custDataLst>
          </p:nvPr>
        </p:nvSpPr>
        <p:spPr>
          <a:xfrm flipH="1">
            <a:off x="3333115" y="2270760"/>
            <a:ext cx="471488" cy="4699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/>
        </p:txBody>
      </p:sp>
      <p:grpSp>
        <p:nvGrpSpPr>
          <p:cNvPr id="69649" name="组合 69648"/>
          <p:cNvGrpSpPr/>
          <p:nvPr>
            <p:custDataLst>
              <p:tags r:id="rId16"/>
            </p:custDataLst>
          </p:nvPr>
        </p:nvGrpSpPr>
        <p:grpSpPr>
          <a:xfrm>
            <a:off x="7579678" y="2143760"/>
            <a:ext cx="609600" cy="0"/>
            <a:chOff x="4037" y="2352"/>
            <a:chExt cx="384" cy="0"/>
          </a:xfrm>
        </p:grpSpPr>
        <p:sp>
          <p:nvSpPr>
            <p:cNvPr id="61457" name="直接连接符 69649"/>
            <p:cNvSpPr/>
            <p:nvPr>
              <p:custDataLst>
                <p:tags r:id="rId17"/>
              </p:custDataLst>
            </p:nvPr>
          </p:nvSpPr>
          <p:spPr>
            <a:xfrm>
              <a:off x="4037" y="2352"/>
              <a:ext cx="38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458" name="直接连接符 69650"/>
            <p:cNvSpPr/>
            <p:nvPr>
              <p:custDataLst>
                <p:tags r:id="rId18"/>
              </p:custDataLst>
            </p:nvPr>
          </p:nvSpPr>
          <p:spPr>
            <a:xfrm flipH="1">
              <a:off x="4128" y="2352"/>
              <a:ext cx="9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</p:grpSp>
      <p:grpSp>
        <p:nvGrpSpPr>
          <p:cNvPr id="69652" name="组合 69651"/>
          <p:cNvGrpSpPr/>
          <p:nvPr>
            <p:custDataLst>
              <p:tags r:id="rId19"/>
            </p:custDataLst>
          </p:nvPr>
        </p:nvGrpSpPr>
        <p:grpSpPr>
          <a:xfrm>
            <a:off x="7539990" y="2264410"/>
            <a:ext cx="431800" cy="431800"/>
            <a:chOff x="4012" y="2428"/>
            <a:chExt cx="272" cy="272"/>
          </a:xfrm>
        </p:grpSpPr>
        <p:sp>
          <p:nvSpPr>
            <p:cNvPr id="61460" name="直接连接符 69652"/>
            <p:cNvSpPr/>
            <p:nvPr>
              <p:custDataLst>
                <p:tags r:id="rId20"/>
              </p:custDataLst>
            </p:nvPr>
          </p:nvSpPr>
          <p:spPr>
            <a:xfrm>
              <a:off x="4012" y="2428"/>
              <a:ext cx="272" cy="27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461" name="直接连接符 69653"/>
            <p:cNvSpPr/>
            <p:nvPr>
              <p:custDataLst>
                <p:tags r:id="rId21"/>
              </p:custDataLst>
            </p:nvPr>
          </p:nvSpPr>
          <p:spPr>
            <a:xfrm flipH="1" flipV="1">
              <a:off x="4080" y="2496"/>
              <a:ext cx="48" cy="4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</p:grpSp>
      <p:grpSp>
        <p:nvGrpSpPr>
          <p:cNvPr id="69655" name="组合 69654"/>
          <p:cNvGrpSpPr/>
          <p:nvPr>
            <p:custDataLst>
              <p:tags r:id="rId22"/>
            </p:custDataLst>
          </p:nvPr>
        </p:nvGrpSpPr>
        <p:grpSpPr>
          <a:xfrm>
            <a:off x="7412990" y="2302510"/>
            <a:ext cx="1588" cy="641350"/>
            <a:chOff x="3932" y="2452"/>
            <a:chExt cx="0" cy="404"/>
          </a:xfrm>
        </p:grpSpPr>
        <p:sp>
          <p:nvSpPr>
            <p:cNvPr id="61463" name="直接连接符 69655"/>
            <p:cNvSpPr/>
            <p:nvPr>
              <p:custDataLst>
                <p:tags r:id="rId23"/>
              </p:custDataLst>
            </p:nvPr>
          </p:nvSpPr>
          <p:spPr>
            <a:xfrm flipH="1">
              <a:off x="3932" y="2452"/>
              <a:ext cx="0" cy="40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464" name="直接连接符 69656"/>
            <p:cNvSpPr/>
            <p:nvPr>
              <p:custDataLst>
                <p:tags r:id="rId24"/>
              </p:custDataLst>
            </p:nvPr>
          </p:nvSpPr>
          <p:spPr>
            <a:xfrm flipH="1" flipV="1">
              <a:off x="3932" y="2539"/>
              <a:ext cx="0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</p:grpSp>
      <p:grpSp>
        <p:nvGrpSpPr>
          <p:cNvPr id="69658" name="组合 69657"/>
          <p:cNvGrpSpPr/>
          <p:nvPr>
            <p:custDataLst>
              <p:tags r:id="rId25"/>
            </p:custDataLst>
          </p:nvPr>
        </p:nvGrpSpPr>
        <p:grpSpPr>
          <a:xfrm>
            <a:off x="6866890" y="2258060"/>
            <a:ext cx="438150" cy="438150"/>
            <a:chOff x="3588" y="2424"/>
            <a:chExt cx="276" cy="276"/>
          </a:xfrm>
        </p:grpSpPr>
        <p:sp>
          <p:nvSpPr>
            <p:cNvPr id="61466" name="直接连接符 69658"/>
            <p:cNvSpPr/>
            <p:nvPr>
              <p:custDataLst>
                <p:tags r:id="rId26"/>
              </p:custDataLst>
            </p:nvPr>
          </p:nvSpPr>
          <p:spPr>
            <a:xfrm flipH="1">
              <a:off x="3588" y="2424"/>
              <a:ext cx="276" cy="27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467" name="直接连接符 69659"/>
            <p:cNvSpPr/>
            <p:nvPr>
              <p:custDataLst>
                <p:tags r:id="rId27"/>
              </p:custDataLst>
            </p:nvPr>
          </p:nvSpPr>
          <p:spPr>
            <a:xfrm flipV="1">
              <a:off x="3744" y="2496"/>
              <a:ext cx="48" cy="4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</p:grpSp>
      <p:grpSp>
        <p:nvGrpSpPr>
          <p:cNvPr id="69661" name="组合 69660"/>
          <p:cNvGrpSpPr/>
          <p:nvPr>
            <p:custDataLst>
              <p:tags r:id="rId28"/>
            </p:custDataLst>
          </p:nvPr>
        </p:nvGrpSpPr>
        <p:grpSpPr>
          <a:xfrm>
            <a:off x="6643053" y="2143760"/>
            <a:ext cx="609600" cy="0"/>
            <a:chOff x="3447" y="2352"/>
            <a:chExt cx="384" cy="0"/>
          </a:xfrm>
        </p:grpSpPr>
        <p:sp>
          <p:nvSpPr>
            <p:cNvPr id="61469" name="直接连接符 69661"/>
            <p:cNvSpPr/>
            <p:nvPr>
              <p:custDataLst>
                <p:tags r:id="rId29"/>
              </p:custDataLst>
            </p:nvPr>
          </p:nvSpPr>
          <p:spPr>
            <a:xfrm flipH="1">
              <a:off x="3447" y="2352"/>
              <a:ext cx="38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470" name="直接连接符 69662"/>
            <p:cNvSpPr/>
            <p:nvPr>
              <p:custDataLst>
                <p:tags r:id="rId30"/>
              </p:custDataLst>
            </p:nvPr>
          </p:nvSpPr>
          <p:spPr>
            <a:xfrm>
              <a:off x="3648" y="2352"/>
              <a:ext cx="9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</p:grpSp>
      <p:grpSp>
        <p:nvGrpSpPr>
          <p:cNvPr id="69664" name="组合 69663"/>
          <p:cNvGrpSpPr/>
          <p:nvPr>
            <p:custDataLst>
              <p:tags r:id="rId31"/>
            </p:custDataLst>
          </p:nvPr>
        </p:nvGrpSpPr>
        <p:grpSpPr>
          <a:xfrm>
            <a:off x="6860540" y="1604010"/>
            <a:ext cx="431800" cy="431800"/>
            <a:chOff x="3584" y="2012"/>
            <a:chExt cx="272" cy="272"/>
          </a:xfrm>
        </p:grpSpPr>
        <p:sp>
          <p:nvSpPr>
            <p:cNvPr id="61472" name="直接连接符 69664"/>
            <p:cNvSpPr/>
            <p:nvPr>
              <p:custDataLst>
                <p:tags r:id="rId32"/>
              </p:custDataLst>
            </p:nvPr>
          </p:nvSpPr>
          <p:spPr>
            <a:xfrm flipH="1" flipV="1">
              <a:off x="3584" y="2012"/>
              <a:ext cx="272" cy="27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473" name="直接连接符 69665"/>
            <p:cNvSpPr/>
            <p:nvPr>
              <p:custDataLst>
                <p:tags r:id="rId33"/>
              </p:custDataLst>
            </p:nvPr>
          </p:nvSpPr>
          <p:spPr>
            <a:xfrm>
              <a:off x="3721" y="2149"/>
              <a:ext cx="48" cy="4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</p:grpSp>
      <p:grpSp>
        <p:nvGrpSpPr>
          <p:cNvPr id="69667" name="组合 69666"/>
          <p:cNvGrpSpPr/>
          <p:nvPr>
            <p:custDataLst>
              <p:tags r:id="rId34"/>
            </p:custDataLst>
          </p:nvPr>
        </p:nvGrpSpPr>
        <p:grpSpPr>
          <a:xfrm>
            <a:off x="7412990" y="1369060"/>
            <a:ext cx="0" cy="609600"/>
            <a:chOff x="3932" y="1864"/>
            <a:chExt cx="0" cy="384"/>
          </a:xfrm>
        </p:grpSpPr>
        <p:sp>
          <p:nvSpPr>
            <p:cNvPr id="61475" name="直接连接符 69667"/>
            <p:cNvSpPr/>
            <p:nvPr>
              <p:custDataLst>
                <p:tags r:id="rId35"/>
              </p:custDataLst>
            </p:nvPr>
          </p:nvSpPr>
          <p:spPr>
            <a:xfrm flipH="1" flipV="1">
              <a:off x="3932" y="1864"/>
              <a:ext cx="0" cy="3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476" name="直接连接符 69668"/>
            <p:cNvSpPr/>
            <p:nvPr>
              <p:custDataLst>
                <p:tags r:id="rId36"/>
              </p:custDataLst>
            </p:nvPr>
          </p:nvSpPr>
          <p:spPr>
            <a:xfrm flipH="1">
              <a:off x="3932" y="2063"/>
              <a:ext cx="0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</p:grpSp>
      <p:grpSp>
        <p:nvGrpSpPr>
          <p:cNvPr id="69670" name="组合 69669"/>
          <p:cNvGrpSpPr/>
          <p:nvPr>
            <p:custDataLst>
              <p:tags r:id="rId37"/>
            </p:custDataLst>
          </p:nvPr>
        </p:nvGrpSpPr>
        <p:grpSpPr>
          <a:xfrm>
            <a:off x="7532054" y="1604011"/>
            <a:ext cx="433387" cy="430213"/>
            <a:chOff x="4007" y="2012"/>
            <a:chExt cx="273" cy="271"/>
          </a:xfrm>
        </p:grpSpPr>
        <p:sp>
          <p:nvSpPr>
            <p:cNvPr id="61478" name="直接连接符 69670"/>
            <p:cNvSpPr/>
            <p:nvPr>
              <p:custDataLst>
                <p:tags r:id="rId38"/>
              </p:custDataLst>
            </p:nvPr>
          </p:nvSpPr>
          <p:spPr>
            <a:xfrm flipV="1">
              <a:off x="4007" y="2012"/>
              <a:ext cx="273" cy="27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479" name="直接连接符 69671"/>
            <p:cNvSpPr/>
            <p:nvPr>
              <p:custDataLst>
                <p:tags r:id="rId39"/>
              </p:custDataLst>
            </p:nvPr>
          </p:nvSpPr>
          <p:spPr>
            <a:xfrm flipH="1">
              <a:off x="4100" y="2140"/>
              <a:ext cx="48" cy="4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</p:grpSp>
      <p:sp>
        <p:nvSpPr>
          <p:cNvPr id="69673" name="矩形 69672"/>
          <p:cNvSpPr/>
          <p:nvPr>
            <p:custDataLst>
              <p:tags r:id="rId40"/>
            </p:custDataLst>
          </p:nvPr>
        </p:nvSpPr>
        <p:spPr>
          <a:xfrm>
            <a:off x="2459990" y="2988311"/>
            <a:ext cx="3048000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000" b="1">
                <a:latin typeface="Times New Roman" panose="02020603050405020304" charset="0"/>
                <a:ea typeface="楷体_GB2312" pitchFamily="1" charset="-122"/>
              </a:rPr>
              <a:t>正点电荷形成的电场线</a:t>
            </a:r>
            <a:endParaRPr lang="zh-CN" altLang="en-US" sz="2000" b="1"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69674" name="矩形 69673"/>
          <p:cNvSpPr/>
          <p:nvPr>
            <p:custDataLst>
              <p:tags r:id="rId41"/>
            </p:custDataLst>
          </p:nvPr>
        </p:nvSpPr>
        <p:spPr>
          <a:xfrm>
            <a:off x="6193790" y="2988311"/>
            <a:ext cx="3048000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000" b="1">
                <a:latin typeface="Times New Roman" panose="02020603050405020304" charset="0"/>
                <a:ea typeface="楷体_GB2312" pitchFamily="1" charset="-122"/>
              </a:rPr>
              <a:t>负点电荷形成的电场线</a:t>
            </a:r>
            <a:endParaRPr lang="zh-CN" altLang="en-US" sz="2000" b="1"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69675" name="矩形 69674"/>
          <p:cNvSpPr/>
          <p:nvPr>
            <p:custDataLst>
              <p:tags r:id="rId42"/>
            </p:custDataLst>
          </p:nvPr>
        </p:nvSpPr>
        <p:spPr>
          <a:xfrm>
            <a:off x="2078990" y="5609274"/>
            <a:ext cx="3429000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000" b="1">
                <a:latin typeface="Times New Roman" panose="02020603050405020304" charset="0"/>
                <a:ea typeface="楷体_GB2312" pitchFamily="1" charset="-122"/>
              </a:rPr>
              <a:t>等量异种电荷形成的电场线</a:t>
            </a:r>
            <a:endParaRPr lang="zh-CN" altLang="en-US" sz="2000" b="1"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69676" name="矩形 69675"/>
          <p:cNvSpPr/>
          <p:nvPr>
            <p:custDataLst>
              <p:tags r:id="rId43"/>
            </p:custDataLst>
          </p:nvPr>
        </p:nvSpPr>
        <p:spPr>
          <a:xfrm>
            <a:off x="5736590" y="5609274"/>
            <a:ext cx="3352800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000" b="1">
                <a:latin typeface="Times New Roman" panose="02020603050405020304" charset="0"/>
                <a:ea typeface="楷体_GB2312" pitchFamily="1" charset="-122"/>
              </a:rPr>
              <a:t>等量同种电荷形成的电场线</a:t>
            </a:r>
            <a:endParaRPr lang="zh-CN" altLang="en-US" sz="2000" b="1">
              <a:latin typeface="Times New Roman" panose="02020603050405020304" charset="0"/>
              <a:ea typeface="楷体_GB2312" pitchFamily="1" charset="-122"/>
            </a:endParaRPr>
          </a:p>
        </p:txBody>
      </p:sp>
      <p:pic>
        <p:nvPicPr>
          <p:cNvPr id="69677" name="图片 69676" descr="电场线1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459355" y="3597910"/>
            <a:ext cx="2667635" cy="182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78" name="图片 69677" descr="电场线2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6193790" y="3597910"/>
            <a:ext cx="2726055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3" grpId="0"/>
      <p:bldP spid="69674" grpId="0"/>
      <p:bldP spid="69675" grpId="0"/>
      <p:bldP spid="696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76096" y="963295"/>
            <a:ext cx="29165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4.电场线的性质：</a:t>
            </a:r>
            <a:endParaRPr lang="en-US" altLang="zh-CN" sz="2800" b="1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776095" y="1629410"/>
            <a:ext cx="87261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①从正电荷出发终止于负电荷（包括从正电荷出发终止于无穷远或来自无穷远终止于负电荷）。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②电场线某点的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切线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方向表示该点的场强方向。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③电场线在某处的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疏密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表示该处场强的强弱。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④电场线不相交也不闭合。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0724" name="文本框 30723"/>
          <p:cNvSpPr txBox="1"/>
          <p:nvPr>
            <p:custDataLst>
              <p:tags r:id="rId3"/>
            </p:custDataLst>
          </p:nvPr>
        </p:nvSpPr>
        <p:spPr>
          <a:xfrm>
            <a:off x="2065655" y="4662170"/>
            <a:ext cx="6985000" cy="10668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CC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</a:ln>
          <a:effectLst>
            <a:outerShdw dist="53882" dir="2699999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>
                <a:latin typeface="Times New Roman" panose="02020603050405020304" charset="0"/>
              </a:rPr>
              <a:t>电场线不是电荷的运动轨迹，也不是客观存在的线。</a:t>
            </a:r>
            <a:endParaRPr lang="zh-CN" altLang="en-US" sz="32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724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004060" y="1096645"/>
            <a:ext cx="7172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</a:rPr>
              <a:t>思考：任意两条电场线为什么不相交？</a:t>
            </a:r>
            <a:endParaRPr lang="zh-CN" altLang="en-US" sz="2800">
              <a:latin typeface="Times New Roman" panose="02020603050405020304" charset="0"/>
              <a:ea typeface="微软雅黑" panose="020B0503020204020204" charset="-122"/>
            </a:endParaRPr>
          </a:p>
        </p:txBody>
      </p:sp>
      <p:pic>
        <p:nvPicPr>
          <p:cNvPr id="61441" name="Picture 2" descr="电场线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2542" t="26733" r="10933" b="38856"/>
          <a:stretch>
            <a:fillRect/>
          </a:stretch>
        </p:blipFill>
        <p:spPr>
          <a:xfrm>
            <a:off x="4130041" y="1965961"/>
            <a:ext cx="3545205" cy="196659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oup 3"/>
          <p:cNvGrpSpPr/>
          <p:nvPr>
            <p:custDataLst>
              <p:tags r:id="rId4"/>
            </p:custDataLst>
          </p:nvPr>
        </p:nvGrpSpPr>
        <p:grpSpPr>
          <a:xfrm>
            <a:off x="5688331" y="2320293"/>
            <a:ext cx="1503363" cy="646113"/>
            <a:chOff x="3475" y="1550"/>
            <a:chExt cx="947" cy="407"/>
          </a:xfrm>
        </p:grpSpPr>
        <p:sp>
          <p:nvSpPr>
            <p:cNvPr id="61443" name="Line 4"/>
            <p:cNvSpPr/>
            <p:nvPr>
              <p:custDataLst>
                <p:tags r:id="rId5"/>
              </p:custDataLst>
            </p:nvPr>
          </p:nvSpPr>
          <p:spPr>
            <a:xfrm>
              <a:off x="3475" y="1757"/>
              <a:ext cx="63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61444" name="Text Box 5"/>
            <p:cNvSpPr txBox="1"/>
            <p:nvPr>
              <p:custDataLst>
                <p:tags r:id="rId6"/>
              </p:custDataLst>
            </p:nvPr>
          </p:nvSpPr>
          <p:spPr>
            <a:xfrm>
              <a:off x="4031" y="1550"/>
              <a:ext cx="391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600" i="1">
                  <a:solidFill>
                    <a:srgbClr val="FF3300"/>
                  </a:solidFill>
                  <a:latin typeface="Times New Roman" panose="02020603050405020304" charset="0"/>
                  <a:ea typeface="华文行楷" panose="02010800040101010101" pitchFamily="2" charset="-122"/>
                  <a:cs typeface="Times New Roman" panose="02020603050405020304" charset="0"/>
                </a:rPr>
                <a:t>E</a:t>
              </a:r>
              <a:r>
                <a:rPr lang="en-US" altLang="zh-CN" sz="3600" baseline="-25000">
                  <a:solidFill>
                    <a:srgbClr val="FF3300"/>
                  </a:solidFill>
                  <a:latin typeface="Times New Roman" panose="02020603050405020304" charset="0"/>
                  <a:ea typeface="华文行楷" panose="02010800040101010101" pitchFamily="2" charset="-122"/>
                  <a:cs typeface="Times New Roman" panose="02020603050405020304" charset="0"/>
                </a:rPr>
                <a:t>1</a:t>
              </a:r>
              <a:endParaRPr lang="en-US" altLang="zh-CN" sz="3600" baseline="-25000">
                <a:solidFill>
                  <a:srgbClr val="FF33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6" name="Group 6"/>
          <p:cNvGrpSpPr/>
          <p:nvPr>
            <p:custDataLst>
              <p:tags r:id="rId7"/>
            </p:custDataLst>
          </p:nvPr>
        </p:nvGrpSpPr>
        <p:grpSpPr>
          <a:xfrm>
            <a:off x="5688330" y="1618933"/>
            <a:ext cx="795338" cy="1030288"/>
            <a:chOff x="3465" y="1107"/>
            <a:chExt cx="501" cy="649"/>
          </a:xfrm>
        </p:grpSpPr>
        <p:sp>
          <p:nvSpPr>
            <p:cNvPr id="61446" name="Line 7"/>
            <p:cNvSpPr/>
            <p:nvPr>
              <p:custDataLst>
                <p:tags r:id="rId8"/>
              </p:custDataLst>
            </p:nvPr>
          </p:nvSpPr>
          <p:spPr>
            <a:xfrm flipV="1">
              <a:off x="3465" y="1467"/>
              <a:ext cx="501" cy="28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61447" name="Text Box 8"/>
            <p:cNvSpPr txBox="1"/>
            <p:nvPr>
              <p:custDataLst>
                <p:tags r:id="rId9"/>
              </p:custDataLst>
            </p:nvPr>
          </p:nvSpPr>
          <p:spPr>
            <a:xfrm>
              <a:off x="3514" y="1107"/>
              <a:ext cx="391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600" i="1">
                  <a:solidFill>
                    <a:srgbClr val="FF3300"/>
                  </a:solidFill>
                  <a:latin typeface="Times New Roman" panose="02020603050405020304" charset="0"/>
                  <a:ea typeface="华文行楷" panose="02010800040101010101" pitchFamily="2" charset="-122"/>
                  <a:cs typeface="Times New Roman" panose="02020603050405020304" charset="0"/>
                </a:rPr>
                <a:t>E</a:t>
              </a:r>
              <a:r>
                <a:rPr lang="en-US" altLang="zh-CN" sz="3600" baseline="-25000">
                  <a:solidFill>
                    <a:srgbClr val="FF3300"/>
                  </a:solidFill>
                  <a:latin typeface="Times New Roman" panose="02020603050405020304" charset="0"/>
                  <a:ea typeface="华文行楷" panose="02010800040101010101" pitchFamily="2" charset="-122"/>
                  <a:cs typeface="Times New Roman" panose="02020603050405020304" charset="0"/>
                </a:rPr>
                <a:t>2</a:t>
              </a:r>
              <a:endParaRPr lang="en-US" altLang="zh-CN" sz="3600" baseline="-25000">
                <a:solidFill>
                  <a:srgbClr val="FF3300"/>
                </a:solidFill>
                <a:latin typeface="Times New Roman" panose="02020603050405020304" charset="0"/>
                <a:ea typeface="华文行楷" panose="02010800040101010101" pitchFamily="2" charset="-122"/>
                <a:cs typeface="Times New Roman" panose="02020603050405020304" charset="0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1797051" y="4327526"/>
            <a:ext cx="85782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如果相交，交点就会有两个切线方向，而同一点的场强和方向是唯一的。</a:t>
            </a:r>
            <a:endParaRPr lang="zh-CN" altLang="en-US" sz="2400"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561711" y="2030413"/>
                <a:ext cx="11017250" cy="3549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27330" indent="-22733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marL="0" indent="0" eaLnBrk="1" hangingPunct="1">
                  <a:spcBef>
                    <a:spcPts val="1000"/>
                  </a:spcBef>
                </a:pPr>
                <a:r>
                  <a:rPr lang="zh-CN" altLang="en-US" sz="240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    ）若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将放在电场中某点的电荷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𝑞</m:t>
                    </m:r>
                  </m:oMath>
                </a14:m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改为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𝑞</m:t>
                    </m:r>
                  </m:oMath>
                </a14:m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，则该点的电场强度大小不变，方向与原来相反。　　　　　　</a:t>
                </a: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eaLnBrk="1" hangingPunct="1">
                  <a:spcBef>
                    <a:spcPts val="1000"/>
                  </a:spcBef>
                </a:pPr>
                <a:r>
                  <a:rPr lang="zh-CN" altLang="en-US" sz="240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    ）若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取走放在电场中某点的电荷，则该点的电场强度变为零。　　　　　　　　　　　　　　　　　</a:t>
                </a: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eaLnBrk="1" hangingPunct="1">
                  <a:spcBef>
                    <a:spcPts val="1000"/>
                  </a:spcBef>
                </a:pPr>
                <a:r>
                  <a:rPr lang="zh-CN" altLang="en-US" sz="240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    ）沿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电场线方向，场强一定越来越小。 </a:t>
                </a: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eaLnBrk="1" hangingPunct="1">
                  <a:spcBef>
                    <a:spcPts val="1000"/>
                  </a:spcBef>
                </a:pPr>
                <a:r>
                  <a:rPr lang="zh-CN" altLang="en-US" sz="240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    ）若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电荷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𝑞</m:t>
                    </m:r>
                  </m:oMath>
                </a14:m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处受到的电场力比</a:t>
                </a: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点时大，则</a:t>
                </a: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点电场强度比</a:t>
                </a: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点的大。　　　　　　　　　　　</a:t>
                </a: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eaLnBrk="1" hangingPunct="1">
                  <a:spcBef>
                    <a:spcPts val="1000"/>
                  </a:spcBef>
                </a:pPr>
                <a:r>
                  <a:rPr lang="zh-CN" altLang="en-US" sz="240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    ）电场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中某点电场线的方向，就是放在该点的电荷所受电场力的方向。　　　　　　　　　　　　　　</a:t>
                </a: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eaLnBrk="1" hangingPunct="1">
                  <a:spcBef>
                    <a:spcPts val="1000"/>
                  </a:spcBef>
                </a:pPr>
                <a:r>
                  <a:rPr lang="zh-CN" altLang="en-US" sz="240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    ）已知</a:t>
                </a: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为某一电场线（直线）上的两点由此可知，</a:t>
                </a: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两点的电场强度方向相同，但</a:t>
                </a: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E</a:t>
                </a:r>
                <a:r>
                  <a:rPr lang="en-US" altLang="zh-CN" sz="24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E</a:t>
                </a:r>
                <a:r>
                  <a:rPr lang="en-US" altLang="zh-CN" sz="24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的大小无法比较。</a:t>
                </a: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711" y="2030413"/>
                <a:ext cx="11017250" cy="3549650"/>
              </a:xfrm>
              <a:prstGeom prst="rect">
                <a:avLst/>
              </a:prstGeom>
              <a:blipFill rotWithShape="1">
                <a:blip r:embed="rId1"/>
                <a:stretch>
                  <a:fillRect l="-3" t="-9" r="3" b="-33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4"/>
          <p:cNvGrpSpPr/>
          <p:nvPr/>
        </p:nvGrpSpPr>
        <p:grpSpPr bwMode="auto">
          <a:xfrm>
            <a:off x="1099135" y="3881871"/>
            <a:ext cx="293688" cy="333375"/>
            <a:chOff x="0" y="0"/>
            <a:chExt cx="144" cy="240"/>
          </a:xfrm>
        </p:grpSpPr>
        <p:sp>
          <p:nvSpPr>
            <p:cNvPr id="15383" name="Line 5"/>
            <p:cNvSpPr>
              <a:spLocks noChangeShapeType="1"/>
            </p:cNvSpPr>
            <p:nvPr/>
          </p:nvSpPr>
          <p:spPr bwMode="auto">
            <a:xfrm>
              <a:off x="0" y="9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6"/>
            <p:cNvSpPr>
              <a:spLocks noChangeShapeType="1"/>
            </p:cNvSpPr>
            <p:nvPr/>
          </p:nvSpPr>
          <p:spPr bwMode="auto">
            <a:xfrm flipV="1">
              <a:off x="48" y="0"/>
              <a:ext cx="9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7"/>
          <p:cNvGrpSpPr/>
          <p:nvPr/>
        </p:nvGrpSpPr>
        <p:grpSpPr bwMode="auto">
          <a:xfrm>
            <a:off x="1061035" y="2030998"/>
            <a:ext cx="295275" cy="266700"/>
            <a:chOff x="0" y="0"/>
            <a:chExt cx="193" cy="240"/>
          </a:xfrm>
        </p:grpSpPr>
        <p:sp>
          <p:nvSpPr>
            <p:cNvPr id="15381" name="Line 8"/>
            <p:cNvSpPr>
              <a:spLocks noChangeShapeType="1"/>
            </p:cNvSpPr>
            <p:nvPr/>
          </p:nvSpPr>
          <p:spPr bwMode="auto">
            <a:xfrm>
              <a:off x="48" y="0"/>
              <a:ext cx="145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9"/>
            <p:cNvSpPr>
              <a:spLocks noChangeShapeType="1"/>
            </p:cNvSpPr>
            <p:nvPr/>
          </p:nvSpPr>
          <p:spPr bwMode="auto">
            <a:xfrm flipH="1">
              <a:off x="0" y="0"/>
              <a:ext cx="192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0"/>
          <p:cNvGrpSpPr/>
          <p:nvPr/>
        </p:nvGrpSpPr>
        <p:grpSpPr bwMode="auto">
          <a:xfrm>
            <a:off x="1097417" y="3058131"/>
            <a:ext cx="295275" cy="266700"/>
            <a:chOff x="0" y="0"/>
            <a:chExt cx="193" cy="240"/>
          </a:xfrm>
        </p:grpSpPr>
        <p:sp>
          <p:nvSpPr>
            <p:cNvPr id="15379" name="Line 11"/>
            <p:cNvSpPr>
              <a:spLocks noChangeShapeType="1"/>
            </p:cNvSpPr>
            <p:nvPr/>
          </p:nvSpPr>
          <p:spPr bwMode="auto">
            <a:xfrm>
              <a:off x="48" y="0"/>
              <a:ext cx="145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12"/>
            <p:cNvSpPr>
              <a:spLocks noChangeShapeType="1"/>
            </p:cNvSpPr>
            <p:nvPr/>
          </p:nvSpPr>
          <p:spPr bwMode="auto">
            <a:xfrm flipH="1">
              <a:off x="0" y="0"/>
              <a:ext cx="192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3"/>
          <p:cNvGrpSpPr/>
          <p:nvPr/>
        </p:nvGrpSpPr>
        <p:grpSpPr bwMode="auto">
          <a:xfrm>
            <a:off x="1060980" y="3507712"/>
            <a:ext cx="295275" cy="266700"/>
            <a:chOff x="0" y="0"/>
            <a:chExt cx="193" cy="240"/>
          </a:xfrm>
        </p:grpSpPr>
        <p:sp>
          <p:nvSpPr>
            <p:cNvPr id="15377" name="Line 14"/>
            <p:cNvSpPr>
              <a:spLocks noChangeShapeType="1"/>
            </p:cNvSpPr>
            <p:nvPr/>
          </p:nvSpPr>
          <p:spPr bwMode="auto">
            <a:xfrm>
              <a:off x="48" y="0"/>
              <a:ext cx="145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5"/>
            <p:cNvSpPr>
              <a:spLocks noChangeShapeType="1"/>
            </p:cNvSpPr>
            <p:nvPr/>
          </p:nvSpPr>
          <p:spPr bwMode="auto">
            <a:xfrm flipH="1">
              <a:off x="0" y="0"/>
              <a:ext cx="192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6"/>
          <p:cNvGrpSpPr/>
          <p:nvPr/>
        </p:nvGrpSpPr>
        <p:grpSpPr bwMode="auto">
          <a:xfrm>
            <a:off x="1099345" y="4495773"/>
            <a:ext cx="295275" cy="266700"/>
            <a:chOff x="0" y="0"/>
            <a:chExt cx="193" cy="240"/>
          </a:xfrm>
        </p:grpSpPr>
        <p:sp>
          <p:nvSpPr>
            <p:cNvPr id="15375" name="Line 17"/>
            <p:cNvSpPr>
              <a:spLocks noChangeShapeType="1"/>
            </p:cNvSpPr>
            <p:nvPr/>
          </p:nvSpPr>
          <p:spPr bwMode="auto">
            <a:xfrm>
              <a:off x="48" y="0"/>
              <a:ext cx="145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 flipH="1">
              <a:off x="0" y="0"/>
              <a:ext cx="192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9"/>
          <p:cNvGrpSpPr/>
          <p:nvPr/>
        </p:nvGrpSpPr>
        <p:grpSpPr bwMode="auto">
          <a:xfrm>
            <a:off x="1110267" y="4911401"/>
            <a:ext cx="293687" cy="333375"/>
            <a:chOff x="0" y="0"/>
            <a:chExt cx="144" cy="240"/>
          </a:xfrm>
        </p:grpSpPr>
        <p:sp>
          <p:nvSpPr>
            <p:cNvPr id="15373" name="Line 20"/>
            <p:cNvSpPr>
              <a:spLocks noChangeShapeType="1"/>
            </p:cNvSpPr>
            <p:nvPr/>
          </p:nvSpPr>
          <p:spPr bwMode="auto">
            <a:xfrm>
              <a:off x="0" y="9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21"/>
            <p:cNvSpPr>
              <a:spLocks noChangeShapeType="1"/>
            </p:cNvSpPr>
            <p:nvPr/>
          </p:nvSpPr>
          <p:spPr bwMode="auto">
            <a:xfrm flipV="1">
              <a:off x="48" y="0"/>
              <a:ext cx="9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72" name="Rectangle 2"/>
          <p:cNvSpPr>
            <a:spLocks noChangeArrowheads="1"/>
          </p:cNvSpPr>
          <p:nvPr/>
        </p:nvSpPr>
        <p:spPr bwMode="auto">
          <a:xfrm>
            <a:off x="20056" y="1118215"/>
            <a:ext cx="1860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对错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1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050" y="1118870"/>
            <a:ext cx="11023600" cy="2520950"/>
          </a:xfrm>
          <a:prstGeom prst="rect">
            <a:avLst/>
          </a:prstGeom>
          <a:noFill/>
          <a:ln w="9525">
            <a:solidFill>
              <a:srgbClr val="336699"/>
            </a:solidFill>
            <a:prstDash val="dash"/>
            <a:miter lim="800000"/>
          </a:ln>
        </p:spPr>
        <p:txBody>
          <a:bodyPr/>
          <a:lstStyle/>
          <a:p>
            <a:pPr marL="469900" indent="-469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altLang="zh-CN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2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：关于电场线，下述说法中正确的是：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  <a:cs typeface="Times New Roman" panose="02020603050405020304" charset="0"/>
            </a:endParaRPr>
          </a:p>
          <a:p>
            <a:pPr marL="469900" indent="-469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altLang="zh-CN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A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、电场线是客观存在的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  <a:cs typeface="Times New Roman" panose="02020603050405020304" charset="0"/>
            </a:endParaRPr>
          </a:p>
          <a:p>
            <a:pPr marL="469900" indent="-469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altLang="zh-CN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B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、电场线与电荷运动的轨迹是一致的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  <a:cs typeface="Times New Roman" panose="02020603050405020304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altLang="zh-CN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C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、电场线上某点的切线方向与与电荷在该点受力方向可以不同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  <a:cs typeface="Times New Roman" panose="02020603050405020304" charset="0"/>
            </a:endParaRPr>
          </a:p>
          <a:p>
            <a:pPr marL="469900" indent="-469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altLang="zh-CN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D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、沿电场线方向，场强一定越来越大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  <a:cs typeface="Times New Roman" panose="02020603050405020304" charset="0"/>
            </a:endParaRPr>
          </a:p>
        </p:txBody>
      </p:sp>
      <p:sp>
        <p:nvSpPr>
          <p:cNvPr id="14" name="Rectangle 77"/>
          <p:cNvSpPr/>
          <p:nvPr>
            <p:custDataLst>
              <p:tags r:id="rId2"/>
            </p:custDataLst>
          </p:nvPr>
        </p:nvSpPr>
        <p:spPr>
          <a:xfrm>
            <a:off x="5215574" y="4287203"/>
            <a:ext cx="10255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b="1">
                <a:solidFill>
                  <a:srgbClr val="990033"/>
                </a:solidFill>
                <a:latin typeface="Times New Roman" panose="02020603050405020304" charset="0"/>
                <a:ea typeface="楷体_GB2312" pitchFamily="1" charset="-122"/>
              </a:rPr>
              <a:t>C</a:t>
            </a:r>
            <a:r>
              <a:rPr lang="zh-CN" altLang="en-US" sz="2400" b="1">
                <a:solidFill>
                  <a:srgbClr val="990033"/>
                </a:solidFill>
                <a:latin typeface="Times New Roman" panose="02020603050405020304" charset="0"/>
                <a:ea typeface="楷体_GB2312" pitchFamily="1" charset="-122"/>
              </a:rPr>
              <a:t>正确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3793"/>
          <p:cNvSpPr txBox="1"/>
          <p:nvPr/>
        </p:nvSpPr>
        <p:spPr>
          <a:xfrm>
            <a:off x="2647315" y="4749800"/>
            <a:ext cx="762952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anose="02020603050405020304" charset="0"/>
                <a:ea typeface="宋体" panose="02010600030101010101" pitchFamily="2" charset="-122"/>
              </a:rPr>
              <a:t>弹力和摩擦力都是在两个物体相互接触的情况下发生的。</a:t>
            </a:r>
            <a:r>
              <a:rPr lang="zh-CN" altLang="en-US" sz="2800" b="1">
                <a:solidFill>
                  <a:srgbClr val="99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而两个电荷没有接触，就可以发生静电力的作用。</a:t>
            </a:r>
            <a:r>
              <a:rPr lang="zh-CN" altLang="en-US" sz="2800" b="1">
                <a:solidFill>
                  <a:srgbClr val="9900CC"/>
                </a:solidFill>
                <a:latin typeface="Times New Roman" panose="02020603050405020304" charset="0"/>
                <a:ea typeface="宋体" panose="02010600030101010101" pitchFamily="2" charset="-122"/>
              </a:rPr>
              <a:t>那么，电荷间的相互作用是通过什么发生的？ </a:t>
            </a:r>
            <a:endParaRPr lang="zh-CN" altLang="en-US" sz="2800" b="1">
              <a:solidFill>
                <a:srgbClr val="9900CC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9698" name="流程图: 顺序访问存储器 33794"/>
          <p:cNvSpPr/>
          <p:nvPr/>
        </p:nvSpPr>
        <p:spPr>
          <a:xfrm>
            <a:off x="2791320" y="1771548"/>
            <a:ext cx="7050405" cy="4953000"/>
          </a:xfrm>
          <a:prstGeom prst="flowChartMagneticTape">
            <a:avLst/>
          </a:prstGeom>
          <a:noFill/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8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9699" name="流程图: 顺序访问存储器 33795"/>
          <p:cNvSpPr/>
          <p:nvPr/>
        </p:nvSpPr>
        <p:spPr>
          <a:xfrm>
            <a:off x="2878562" y="1410971"/>
            <a:ext cx="7051040" cy="5024755"/>
          </a:xfrm>
          <a:prstGeom prst="flowChartMagneticTape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800">
              <a:solidFill>
                <a:srgbClr val="FFFF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9700" name="文本框 33796"/>
          <p:cNvSpPr txBox="1"/>
          <p:nvPr/>
        </p:nvSpPr>
        <p:spPr>
          <a:xfrm>
            <a:off x="185103" y="0"/>
            <a:ext cx="251936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>
                <a:latin typeface="Times New Roman" panose="02020603050405020304" charset="0"/>
                <a:ea typeface="隶书" panose="02010509060101010101" pitchFamily="49" charset="-122"/>
              </a:rPr>
              <a:t>问题的提出</a:t>
            </a:r>
            <a:endParaRPr lang="zh-CN" altLang="en-US" sz="3600">
              <a:latin typeface="Times New Roman" panose="02020603050405020304" charset="0"/>
              <a:ea typeface="隶书" panose="02010509060101010101" pitchFamily="49" charset="-122"/>
            </a:endParaRPr>
          </a:p>
        </p:txBody>
      </p:sp>
      <p:grpSp>
        <p:nvGrpSpPr>
          <p:cNvPr id="29701" name="组合 33798"/>
          <p:cNvGrpSpPr/>
          <p:nvPr/>
        </p:nvGrpSpPr>
        <p:grpSpPr>
          <a:xfrm>
            <a:off x="4969194" y="3093085"/>
            <a:ext cx="936625" cy="1511300"/>
            <a:chOff x="2109" y="1570"/>
            <a:chExt cx="590" cy="952"/>
          </a:xfrm>
        </p:grpSpPr>
        <p:grpSp>
          <p:nvGrpSpPr>
            <p:cNvPr id="29702" name="组合 33799"/>
            <p:cNvGrpSpPr/>
            <p:nvPr/>
          </p:nvGrpSpPr>
          <p:grpSpPr>
            <a:xfrm>
              <a:off x="2200" y="1842"/>
              <a:ext cx="499" cy="680"/>
              <a:chOff x="1519" y="2115"/>
              <a:chExt cx="499" cy="680"/>
            </a:xfrm>
          </p:grpSpPr>
          <p:sp>
            <p:nvSpPr>
              <p:cNvPr id="29703" name="矩形 33800"/>
              <p:cNvSpPr/>
              <p:nvPr/>
            </p:nvSpPr>
            <p:spPr>
              <a:xfrm>
                <a:off x="1746" y="2115"/>
                <a:ext cx="91" cy="589"/>
              </a:xfrm>
              <a:prstGeom prst="rect">
                <a:avLst/>
              </a:prstGeom>
              <a:gradFill rotWithShape="1">
                <a:gsLst>
                  <a:gs pos="0">
                    <a:srgbClr val="6D7276"/>
                  </a:gs>
                  <a:gs pos="50000">
                    <a:schemeClr val="accent1"/>
                  </a:gs>
                  <a:gs pos="100000">
                    <a:srgbClr val="6D7276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4" name="任意多边形 33801"/>
              <p:cNvSpPr/>
              <p:nvPr/>
            </p:nvSpPr>
            <p:spPr>
              <a:xfrm flipV="1">
                <a:off x="1519" y="2704"/>
                <a:ext cx="499" cy="91"/>
              </a:xfrm>
              <a:custGeom>
                <a:avLst/>
                <a:gdLst/>
                <a:ahLst/>
                <a:cxnLst>
                  <a:cxn ang="0">
                    <a:pos x="18900" y="10800"/>
                  </a:cxn>
                  <a:cxn ang="90">
                    <a:pos x="10800" y="21600"/>
                  </a:cxn>
                  <a:cxn ang="180">
                    <a:pos x="2700" y="10800"/>
                  </a:cxn>
                  <a:cxn ang="270">
                    <a:pos x="10800" y="0"/>
                  </a:cxn>
                </a:cxnLst>
                <a:rect l="0" t="0" r="0" b="0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D7276"/>
                  </a:gs>
                  <a:gs pos="50000">
                    <a:schemeClr val="accent1"/>
                  </a:gs>
                  <a:gs pos="100000">
                    <a:srgbClr val="6D7276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05" name="组合 33802"/>
            <p:cNvGrpSpPr/>
            <p:nvPr/>
          </p:nvGrpSpPr>
          <p:grpSpPr>
            <a:xfrm>
              <a:off x="2109" y="1570"/>
              <a:ext cx="499" cy="273"/>
              <a:chOff x="748" y="1570"/>
              <a:chExt cx="499" cy="273"/>
            </a:xfrm>
          </p:grpSpPr>
          <p:sp>
            <p:nvSpPr>
              <p:cNvPr id="29706" name="椭圆 33803"/>
              <p:cNvSpPr/>
              <p:nvPr/>
            </p:nvSpPr>
            <p:spPr>
              <a:xfrm>
                <a:off x="975" y="157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7" name="矩形 33804"/>
              <p:cNvSpPr/>
              <p:nvPr/>
            </p:nvSpPr>
            <p:spPr>
              <a:xfrm>
                <a:off x="748" y="1616"/>
                <a:ext cx="197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200" b="1"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latin typeface="Times New Roman" panose="02020603050405020304" charset="0"/>
                    <a:ea typeface="黑体" panose="02010609060101010101" charset="-122"/>
                  </a:rPr>
                  <a:t>Ａ</a:t>
                </a:r>
                <a:endParaRPr lang="zh-CN" altLang="en-US" sz="3200" b="1"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latin typeface="Times New Roman" panose="02020603050405020304" charset="0"/>
                  <a:ea typeface="黑体" panose="02010609060101010101" charset="-122"/>
                </a:endParaRPr>
              </a:p>
            </p:txBody>
          </p:sp>
        </p:grpSp>
      </p:grpSp>
      <p:sp>
        <p:nvSpPr>
          <p:cNvPr id="29708" name="矩形 33805"/>
          <p:cNvSpPr/>
          <p:nvPr/>
        </p:nvSpPr>
        <p:spPr>
          <a:xfrm>
            <a:off x="6569394" y="3626486"/>
            <a:ext cx="377825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b="1"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charset="0"/>
                <a:ea typeface="黑体" panose="02010609060101010101" charset="-122"/>
              </a:rPr>
              <a:t>Ｂ</a:t>
            </a:r>
            <a:endParaRPr lang="zh-CN" altLang="en-US" sz="3200" b="1"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3807" name="矩形 33806"/>
          <p:cNvSpPr/>
          <p:nvPr/>
        </p:nvSpPr>
        <p:spPr>
          <a:xfrm>
            <a:off x="5502594" y="3169285"/>
            <a:ext cx="185737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45000" lnSpcReduction="20000"/>
          </a:bodyPr>
          <a:lstStyle/>
          <a:p>
            <a:pPr algn="ctr"/>
            <a:r>
              <a:rPr lang="zh-CN" altLang="en-US" sz="3600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zh-CN" altLang="en-US" sz="3600"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808" name="组合 33807"/>
          <p:cNvGrpSpPr/>
          <p:nvPr/>
        </p:nvGrpSpPr>
        <p:grpSpPr>
          <a:xfrm>
            <a:off x="6510356" y="982946"/>
            <a:ext cx="431800" cy="2349500"/>
            <a:chOff x="3061" y="0"/>
            <a:chExt cx="272" cy="1842"/>
          </a:xfrm>
        </p:grpSpPr>
        <p:grpSp>
          <p:nvGrpSpPr>
            <p:cNvPr id="29711" name="组合 33808"/>
            <p:cNvGrpSpPr/>
            <p:nvPr/>
          </p:nvGrpSpPr>
          <p:grpSpPr>
            <a:xfrm>
              <a:off x="3061" y="0"/>
              <a:ext cx="272" cy="1842"/>
              <a:chOff x="2336" y="0"/>
              <a:chExt cx="272" cy="1842"/>
            </a:xfrm>
          </p:grpSpPr>
          <p:sp>
            <p:nvSpPr>
              <p:cNvPr id="29712" name="椭圆 33809"/>
              <p:cNvSpPr/>
              <p:nvPr/>
            </p:nvSpPr>
            <p:spPr>
              <a:xfrm>
                <a:off x="2336" y="157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3" name="直接连接符 33810"/>
              <p:cNvSpPr/>
              <p:nvPr/>
            </p:nvSpPr>
            <p:spPr>
              <a:xfrm flipH="1" flipV="1">
                <a:off x="2472" y="0"/>
                <a:ext cx="0" cy="157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9714" name="矩形 33811"/>
            <p:cNvSpPr/>
            <p:nvPr/>
          </p:nvSpPr>
          <p:spPr>
            <a:xfrm>
              <a:off x="3152" y="1616"/>
              <a:ext cx="117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3600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813" name="组合 33812"/>
          <p:cNvGrpSpPr/>
          <p:nvPr/>
        </p:nvGrpSpPr>
        <p:grpSpPr>
          <a:xfrm>
            <a:off x="6728143" y="959486"/>
            <a:ext cx="1223962" cy="2276475"/>
            <a:chOff x="3198" y="0"/>
            <a:chExt cx="771" cy="1661"/>
          </a:xfrm>
        </p:grpSpPr>
        <p:grpSp>
          <p:nvGrpSpPr>
            <p:cNvPr id="29716" name="组合 33813"/>
            <p:cNvGrpSpPr/>
            <p:nvPr/>
          </p:nvGrpSpPr>
          <p:grpSpPr>
            <a:xfrm>
              <a:off x="3198" y="0"/>
              <a:ext cx="771" cy="1661"/>
              <a:chOff x="2472" y="0"/>
              <a:chExt cx="771" cy="1661"/>
            </a:xfrm>
          </p:grpSpPr>
          <p:sp>
            <p:nvSpPr>
              <p:cNvPr id="29717" name="椭圆 33814"/>
              <p:cNvSpPr/>
              <p:nvPr/>
            </p:nvSpPr>
            <p:spPr>
              <a:xfrm>
                <a:off x="2971" y="1389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8" name="直接连接符 33815"/>
              <p:cNvSpPr/>
              <p:nvPr/>
            </p:nvSpPr>
            <p:spPr>
              <a:xfrm>
                <a:off x="2472" y="0"/>
                <a:ext cx="589" cy="14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9719" name="矩形 33816"/>
            <p:cNvSpPr/>
            <p:nvPr/>
          </p:nvSpPr>
          <p:spPr>
            <a:xfrm>
              <a:off x="3787" y="1434"/>
              <a:ext cx="117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zh-CN" altLang="en-US" sz="3600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" fill="hold"/>
                                        <p:tgtEl>
                                          <p:spTgt spid="337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0"/>
          <p:cNvSpPr txBox="1"/>
          <p:nvPr>
            <p:custDataLst>
              <p:tags r:id="rId1"/>
            </p:custDataLst>
          </p:nvPr>
        </p:nvSpPr>
        <p:spPr>
          <a:xfrm>
            <a:off x="455295" y="1038225"/>
            <a:ext cx="11162665" cy="3376930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dashDot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charset="0"/>
                <a:ea typeface="楷体_GB2312" pitchFamily="1" charset="-122"/>
              </a:rPr>
              <a:t>3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：如图所示为电场中的一根电场线，在该电场线上有</a:t>
            </a:r>
            <a:r>
              <a:rPr lang="en-US" altLang="zh-CN" sz="2400" b="1" i="1">
                <a:latin typeface="Times New Roman" panose="02020603050405020304" charset="0"/>
                <a:ea typeface="楷体_GB2312" pitchFamily="1" charset="-122"/>
              </a:rPr>
              <a:t>a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、</a:t>
            </a:r>
            <a:r>
              <a:rPr lang="en-US" altLang="zh-CN" sz="2400" b="1" i="1">
                <a:latin typeface="Times New Roman" panose="02020603050405020304" charset="0"/>
                <a:ea typeface="楷体_GB2312" pitchFamily="1" charset="-122"/>
              </a:rPr>
              <a:t>b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两点，用</a:t>
            </a:r>
            <a:r>
              <a:rPr lang="en-US" altLang="zh-CN" sz="2400" b="1" i="1">
                <a:latin typeface="Times New Roman" panose="02020603050405020304" charset="0"/>
                <a:ea typeface="楷体_GB2312" pitchFamily="1" charset="-122"/>
              </a:rPr>
              <a:t>E</a:t>
            </a:r>
            <a:r>
              <a:rPr lang="en-US" altLang="zh-CN" sz="2400" b="1" baseline="-30000">
                <a:latin typeface="Times New Roman" panose="02020603050405020304" charset="0"/>
                <a:ea typeface="楷体_GB2312" pitchFamily="1" charset="-122"/>
              </a:rPr>
              <a:t>a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、</a:t>
            </a:r>
            <a:r>
              <a:rPr lang="en-US" altLang="zh-CN" sz="2400" b="1" i="1">
                <a:latin typeface="Times New Roman" panose="02020603050405020304" charset="0"/>
                <a:ea typeface="楷体_GB2312" pitchFamily="1" charset="-122"/>
              </a:rPr>
              <a:t>E</a:t>
            </a:r>
            <a:r>
              <a:rPr lang="en-US" altLang="zh-CN" sz="2400" b="1" baseline="-30000">
                <a:latin typeface="Times New Roman" panose="02020603050405020304" charset="0"/>
                <a:ea typeface="楷体_GB2312" pitchFamily="1" charset="-122"/>
              </a:rPr>
              <a:t>b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分别表示两处场强的大小，则：</a:t>
            </a:r>
            <a:endParaRPr lang="en-US" altLang="zh-CN" sz="2400" b="1">
              <a:latin typeface="Times New Roman" panose="02020603050405020304" charset="0"/>
              <a:ea typeface="楷体_GB2312" pitchFamily="1" charset="-122"/>
            </a:endParaRPr>
          </a:p>
          <a:p>
            <a:pPr algn="just">
              <a:lnSpc>
                <a:spcPct val="115000"/>
              </a:lnSpc>
              <a:spcBef>
                <a:spcPct val="50000"/>
              </a:spcBef>
            </a:pPr>
            <a:endParaRPr lang="zh-CN" altLang="en-US" sz="2400" b="1">
              <a:latin typeface="Times New Roman" panose="02020603050405020304" charset="0"/>
              <a:ea typeface="楷体_GB2312" pitchFamily="1" charset="-122"/>
            </a:endParaRPr>
          </a:p>
          <a:p>
            <a:pPr algn="just">
              <a:lnSpc>
                <a:spcPct val="115000"/>
              </a:lnSpc>
              <a:spcBef>
                <a:spcPct val="50000"/>
              </a:spcBef>
            </a:pPr>
            <a:endParaRPr lang="zh-CN" altLang="en-US" sz="2400" b="1">
              <a:latin typeface="Times New Roman" panose="02020603050405020304" charset="0"/>
              <a:ea typeface="楷体_GB2312" pitchFamily="1" charset="-122"/>
            </a:endParaRPr>
          </a:p>
          <a:p>
            <a:pPr algn="just">
              <a:lnSpc>
                <a:spcPct val="115000"/>
              </a:lnSpc>
              <a:spcBef>
                <a:spcPct val="50000"/>
              </a:spcBef>
            </a:pPr>
            <a:endParaRPr lang="zh-CN" altLang="en-US" sz="2400" b="1">
              <a:latin typeface="Times New Roman" panose="02020603050405020304" charset="0"/>
              <a:ea typeface="楷体_GB2312" pitchFamily="1" charset="-122"/>
            </a:endParaRPr>
          </a:p>
          <a:p>
            <a:pPr algn="just">
              <a:lnSpc>
                <a:spcPct val="115000"/>
              </a:lnSpc>
              <a:spcBef>
                <a:spcPct val="50000"/>
              </a:spcBef>
            </a:pPr>
            <a:endParaRPr lang="en-US" altLang="zh-CN" sz="2400" b="1">
              <a:latin typeface="Times New Roman" panose="02020603050405020304" charset="0"/>
              <a:ea typeface="楷体_GB2312" pitchFamily="1" charset="-122"/>
            </a:endParaRPr>
          </a:p>
        </p:txBody>
      </p:sp>
      <p:pic>
        <p:nvPicPr>
          <p:cNvPr id="30722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-29999" contrast="54000"/>
          </a:blip>
          <a:stretch>
            <a:fillRect/>
          </a:stretch>
        </p:blipFill>
        <p:spPr>
          <a:xfrm>
            <a:off x="7267576" y="2459038"/>
            <a:ext cx="3076575" cy="53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11" name="Rectangl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4978" y="2052004"/>
            <a:ext cx="7543800" cy="275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A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、</a:t>
            </a:r>
            <a:r>
              <a:rPr kumimoji="1" lang="en-US" altLang="zh-CN" sz="2400" b="1" i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a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、</a:t>
            </a:r>
            <a:r>
              <a:rPr kumimoji="1" lang="en-US" altLang="zh-CN" sz="2400" b="1" i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b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两点的场强方向相同</a:t>
            </a:r>
            <a:endParaRPr kumimoji="1" lang="zh-CN" altLang="en-US" sz="2400" b="1">
              <a:latin typeface="Times New Roman" panose="02020603050405020304" charset="0"/>
              <a:ea typeface="楷体_GB2312" pitchFamily="1" charset="-122"/>
              <a:cs typeface="Times New Roman" panose="02020603050405020304" charset="0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B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、因为电场线由</a:t>
            </a:r>
            <a:r>
              <a:rPr kumimoji="1" lang="en-US" altLang="zh-CN" sz="2400" b="1" i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a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指向</a:t>
            </a:r>
            <a:r>
              <a:rPr kumimoji="1" lang="en-US" altLang="zh-CN" sz="2400" b="1" i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b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，所以</a:t>
            </a:r>
            <a:r>
              <a:rPr kumimoji="1" lang="en-US" altLang="zh-CN" sz="2400" b="1" i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E</a:t>
            </a:r>
            <a:r>
              <a:rPr kumimoji="1" lang="en-US" altLang="zh-CN" sz="2400" b="1" baseline="-30000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a</a:t>
            </a:r>
            <a:r>
              <a:rPr kumimoji="1" lang="en-US" altLang="zh-CN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&gt;</a:t>
            </a:r>
            <a:r>
              <a:rPr kumimoji="1" lang="en-US" altLang="zh-CN" sz="2400" b="1" i="1" err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E</a:t>
            </a:r>
            <a:r>
              <a:rPr kumimoji="1" lang="en-US" altLang="zh-CN" sz="2400" b="1" baseline="-30000" err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b</a:t>
            </a:r>
            <a:endParaRPr kumimoji="1" lang="en-US" altLang="zh-CN" sz="2400" b="1">
              <a:latin typeface="Times New Roman" panose="02020603050405020304" charset="0"/>
              <a:ea typeface="楷体_GB2312" pitchFamily="1" charset="-122"/>
              <a:cs typeface="Times New Roman" panose="02020603050405020304" charset="0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C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、因为电场线是直线，所以</a:t>
            </a:r>
            <a:r>
              <a:rPr kumimoji="1" lang="en-US" altLang="zh-CN" sz="2400" b="1" i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E</a:t>
            </a:r>
            <a:r>
              <a:rPr kumimoji="1" lang="en-US" altLang="zh-CN" sz="2400" b="1" baseline="-30000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a</a:t>
            </a:r>
            <a:r>
              <a:rPr kumimoji="1" lang="en-US" altLang="zh-CN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=</a:t>
            </a:r>
            <a:r>
              <a:rPr kumimoji="1" lang="en-US" altLang="zh-CN" sz="2400" b="1" i="1" err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E</a:t>
            </a:r>
            <a:r>
              <a:rPr kumimoji="1" lang="en-US" altLang="zh-CN" sz="2400" b="1" baseline="-30000" err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b</a:t>
            </a:r>
            <a:endParaRPr kumimoji="1" lang="en-US" altLang="zh-CN" sz="2400" b="1">
              <a:latin typeface="Times New Roman" panose="02020603050405020304" charset="0"/>
              <a:ea typeface="楷体_GB2312" pitchFamily="1" charset="-122"/>
              <a:cs typeface="Times New Roman" panose="02020603050405020304" charset="0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D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、因为不知道</a:t>
            </a:r>
            <a:r>
              <a:rPr kumimoji="1" lang="en-US" altLang="zh-CN" sz="2400" b="1" i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a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、</a:t>
            </a:r>
            <a:r>
              <a:rPr kumimoji="1" lang="en-US" altLang="zh-CN" sz="2400" b="1" i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b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附近的电场线分布情况，所以不能确定</a:t>
            </a:r>
            <a:r>
              <a:rPr kumimoji="1" lang="en-US" altLang="zh-CN" sz="2400" b="1" i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E</a:t>
            </a:r>
            <a:r>
              <a:rPr kumimoji="1" lang="en-US" altLang="zh-CN" sz="2400" b="1" baseline="-30000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a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、</a:t>
            </a:r>
            <a:r>
              <a:rPr kumimoji="1" lang="en-US" altLang="zh-CN" sz="2400" b="1" i="1" err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E</a:t>
            </a:r>
            <a:r>
              <a:rPr kumimoji="1" lang="en-US" altLang="zh-CN" sz="2400" b="1" baseline="-30000" err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b</a:t>
            </a:r>
            <a:r>
              <a:rPr kumimoji="1" lang="zh-CN" altLang="en-US" sz="2400" b="1">
                <a:latin typeface="Times New Roman" panose="02020603050405020304" charset="0"/>
                <a:ea typeface="楷体_GB2312" pitchFamily="1" charset="-122"/>
                <a:cs typeface="Times New Roman" panose="02020603050405020304" charset="0"/>
              </a:rPr>
              <a:t>的大小关系</a:t>
            </a:r>
            <a:endParaRPr kumimoji="1" lang="zh-CN" altLang="en-US" sz="2400" b="1">
              <a:latin typeface="Times New Roman" panose="02020603050405020304" charset="0"/>
              <a:ea typeface="楷体_GB2312" pitchFamily="1" charset="-122"/>
              <a:cs typeface="Times New Roman" panose="02020603050405020304" charset="0"/>
            </a:endParaRPr>
          </a:p>
          <a:p>
            <a:pPr indent="19685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>
              <a:latin typeface="Times New Roman" panose="02020603050405020304" charset="0"/>
              <a:ea typeface="楷体_GB2312" pitchFamily="1" charset="-122"/>
              <a:cs typeface="Times New Roman" panose="02020603050405020304" charset="0"/>
            </a:endParaRPr>
          </a:p>
        </p:txBody>
      </p:sp>
      <p:sp>
        <p:nvSpPr>
          <p:cNvPr id="17" name="Rectangle 77"/>
          <p:cNvSpPr/>
          <p:nvPr>
            <p:custDataLst>
              <p:tags r:id="rId5"/>
            </p:custDataLst>
          </p:nvPr>
        </p:nvSpPr>
        <p:spPr>
          <a:xfrm>
            <a:off x="4465639" y="5168901"/>
            <a:ext cx="10255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b="1">
                <a:solidFill>
                  <a:srgbClr val="990033"/>
                </a:solidFill>
                <a:latin typeface="Times New Roman" panose="02020603050405020304" charset="0"/>
                <a:ea typeface="楷体_GB2312" pitchFamily="1" charset="-122"/>
              </a:rPr>
              <a:t>A</a:t>
            </a:r>
            <a:r>
              <a:rPr lang="zh-CN" altLang="en-US" sz="2400" b="1">
                <a:solidFill>
                  <a:srgbClr val="990033"/>
                </a:solidFill>
                <a:latin typeface="Times New Roman" panose="02020603050405020304" charset="0"/>
                <a:ea typeface="楷体_GB2312" pitchFamily="1" charset="-122"/>
              </a:rPr>
              <a:t>正确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190" y="573405"/>
            <a:ext cx="1169162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 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 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在</a:t>
            </a:r>
            <a:r>
              <a:rPr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电荷的周围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存在着由它产生的</a:t>
            </a:r>
            <a:r>
              <a:rPr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电场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，处在</a:t>
            </a:r>
            <a:r>
              <a:rPr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电场中的其他电荷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受到的</a:t>
            </a:r>
            <a:r>
              <a:rPr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作用力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就是这个</a:t>
            </a:r>
            <a:r>
              <a:rPr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电场给予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的。</a:t>
            </a:r>
            <a:endParaRPr lang="zh-CN" altLang="en-US" sz="3200" b="1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sym typeface="+mn-ea"/>
            </a:endParaRP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5240339" y="1583056"/>
            <a:ext cx="4968875" cy="48942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Calibri" panose="020F0502020204030204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7326313" y="2060894"/>
            <a:ext cx="1009650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ea typeface="楷体_GB2312" pitchFamily="1" charset="-122"/>
              </a:rPr>
              <a:t>电场</a:t>
            </a:r>
            <a:endParaRPr lang="zh-CN" altLang="en-US" sz="2400" b="1">
              <a:solidFill>
                <a:srgbClr val="FFFF00"/>
              </a:solidFill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5383214" y="3672206"/>
            <a:ext cx="936625" cy="525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ea typeface="楷体_GB2312" pitchFamily="1" charset="-122"/>
              </a:rPr>
              <a:t>电场</a:t>
            </a:r>
            <a:endParaRPr lang="zh-CN" altLang="en-US" sz="2400" b="1">
              <a:solidFill>
                <a:srgbClr val="FFFF00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7439025" y="5285106"/>
            <a:ext cx="896938" cy="525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ea typeface="楷体_GB2312" pitchFamily="1" charset="-122"/>
              </a:rPr>
              <a:t>电场</a:t>
            </a:r>
            <a:endParaRPr lang="zh-CN" altLang="en-US" sz="2400" b="1">
              <a:solidFill>
                <a:srgbClr val="FFFF00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8902700" y="3723005"/>
            <a:ext cx="947738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ea typeface="楷体_GB2312" pitchFamily="1" charset="-122"/>
              </a:rPr>
              <a:t>电场</a:t>
            </a:r>
            <a:endParaRPr lang="zh-CN" altLang="en-US" sz="2400" b="1">
              <a:solidFill>
                <a:srgbClr val="FFFF00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8480425" y="4288156"/>
            <a:ext cx="725488" cy="525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ea typeface="楷体_GB2312" pitchFamily="1" charset="-122"/>
              </a:rPr>
              <a:t>F</a:t>
            </a:r>
            <a:r>
              <a:rPr lang="en-US" altLang="zh-CN" sz="2400" b="1" baseline="-25000">
                <a:solidFill>
                  <a:schemeClr val="bg1"/>
                </a:solidFill>
                <a:latin typeface="Times New Roman" panose="02020603050405020304" charset="0"/>
                <a:ea typeface="楷体_GB2312" pitchFamily="1" charset="-122"/>
              </a:rPr>
              <a:t>B</a:t>
            </a:r>
            <a:endParaRPr lang="zh-CN" altLang="zh-CN" sz="2400" b="1">
              <a:solidFill>
                <a:schemeClr val="bg1"/>
              </a:solidFill>
              <a:latin typeface="Times New Roman" panose="02020603050405020304"/>
              <a:ea typeface="黑体" panose="02010609060101010101" charset="-122"/>
            </a:endParaRPr>
          </a:p>
        </p:txBody>
      </p:sp>
      <p:grpSp>
        <p:nvGrpSpPr>
          <p:cNvPr id="26632" name="Group 17"/>
          <p:cNvGrpSpPr/>
          <p:nvPr/>
        </p:nvGrpSpPr>
        <p:grpSpPr>
          <a:xfrm>
            <a:off x="1917700" y="2097406"/>
            <a:ext cx="2540000" cy="4430713"/>
            <a:chOff x="0" y="0"/>
            <a:chExt cx="1600" cy="2791"/>
          </a:xfrm>
        </p:grpSpPr>
        <p:pic>
          <p:nvPicPr>
            <p:cNvPr id="26643" name="Picture 18" descr="200px-Michael_Faraday_-_Project_Gutenberg_eText_13103"/>
            <p:cNvPicPr>
              <a:picLocks noChangeAspect="1" noChangeArrowheads="1"/>
            </p:cNvPicPr>
            <p:nvPr/>
          </p:nvPicPr>
          <p:blipFill>
            <a:blip r:embed="rId1"/>
            <a:stretch>
              <a:fillRect/>
            </a:stretch>
          </p:blipFill>
          <p:spPr bwMode="auto">
            <a:xfrm>
              <a:off x="0" y="0"/>
              <a:ext cx="1600" cy="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4" name="Rectangle 19"/>
            <p:cNvSpPr>
              <a:spLocks noChangeArrowheads="1"/>
            </p:cNvSpPr>
            <p:nvPr/>
          </p:nvSpPr>
          <p:spPr bwMode="auto">
            <a:xfrm>
              <a:off x="32" y="2160"/>
              <a:ext cx="1536" cy="6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charset="0"/>
                  <a:ea typeface="黑体" panose="02010609060101010101" charset="-122"/>
                </a:rPr>
                <a:t>法拉第  </a:t>
              </a:r>
              <a:r>
                <a:rPr lang="zh-CN" altLang="zh-CN" sz="2400" b="1">
                  <a:solidFill>
                    <a:srgbClr val="000066"/>
                  </a:solidFill>
                  <a:latin typeface="Times New Roman" panose="02020603050405020304" charset="0"/>
                  <a:ea typeface="黑体" panose="02010609060101010101" charset="-122"/>
                </a:rPr>
                <a:t>Faraday</a:t>
              </a:r>
              <a:endParaRPr lang="zh-CN" altLang="zh-CN" sz="2400" b="1">
                <a:solidFill>
                  <a:srgbClr val="000066"/>
                </a:solidFill>
                <a:latin typeface="Times New Roman" panose="02020603050405020304" charset="0"/>
                <a:ea typeface="黑体" panose="02010609060101010101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charset="0"/>
                  <a:ea typeface="黑体" panose="02010609060101010101" charset="-122"/>
                </a:rPr>
                <a:t>（</a:t>
              </a:r>
              <a:r>
                <a:rPr lang="zh-CN" altLang="zh-CN" sz="2400" b="1">
                  <a:solidFill>
                    <a:srgbClr val="000066"/>
                  </a:solidFill>
                  <a:latin typeface="Times New Roman" panose="02020603050405020304" charset="0"/>
                  <a:ea typeface="黑体" panose="02010609060101010101" charset="-122"/>
                </a:rPr>
                <a:t>1791</a:t>
              </a: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charset="0"/>
                  <a:ea typeface="黑体" panose="02010609060101010101" charset="-122"/>
                </a:rPr>
                <a:t>－</a:t>
              </a:r>
              <a:r>
                <a:rPr lang="zh-CN" altLang="zh-CN" sz="2400" b="1">
                  <a:solidFill>
                    <a:srgbClr val="000066"/>
                  </a:solidFill>
                  <a:latin typeface="Times New Roman" panose="02020603050405020304" charset="0"/>
                  <a:ea typeface="黑体" panose="02010609060101010101" charset="-122"/>
                </a:rPr>
                <a:t>1867</a:t>
              </a: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charset="0"/>
                  <a:ea typeface="黑体" panose="02010609060101010101" charset="-122"/>
                </a:rPr>
                <a:t>）</a:t>
              </a:r>
              <a:endParaRPr lang="zh-CN" altLang="en-US" sz="2400" b="1">
                <a:solidFill>
                  <a:srgbClr val="000066"/>
                </a:solidFill>
                <a:latin typeface="Times New Roman" panose="02020603050405020304" charset="0"/>
                <a:ea typeface="黑体" panose="0201060906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10425" y="3703956"/>
            <a:ext cx="1125538" cy="900113"/>
            <a:chOff x="5593351" y="3913818"/>
            <a:chExt cx="1126232" cy="900126"/>
          </a:xfrm>
        </p:grpSpPr>
        <p:sp>
          <p:nvSpPr>
            <p:cNvPr id="26640" name="Oval 13"/>
            <p:cNvSpPr>
              <a:spLocks noChangeArrowheads="1"/>
            </p:cNvSpPr>
            <p:nvPr/>
          </p:nvSpPr>
          <p:spPr bwMode="auto">
            <a:xfrm>
              <a:off x="5904848" y="3922280"/>
              <a:ext cx="503238" cy="503237"/>
            </a:xfrm>
            <a:prstGeom prst="ellipse">
              <a:avLst/>
            </a:prstGeom>
            <a:solidFill>
              <a:srgbClr val="FF0000"/>
            </a:solidFill>
            <a:ln w="317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  <a:latin typeface="Calibri" panose="020F0502020204030204"/>
              </a:endParaRPr>
            </a:p>
          </p:txBody>
        </p:sp>
        <p:sp>
          <p:nvSpPr>
            <p:cNvPr id="26641" name="Text Box 15"/>
            <p:cNvSpPr txBox="1">
              <a:spLocks noChangeArrowheads="1"/>
            </p:cNvSpPr>
            <p:nvPr/>
          </p:nvSpPr>
          <p:spPr bwMode="auto">
            <a:xfrm>
              <a:off x="5881032" y="3913818"/>
              <a:ext cx="431800" cy="5191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FF00"/>
                  </a:solidFill>
                  <a:latin typeface="Calibri" panose="020F0502020204030204"/>
                </a:rPr>
                <a:t>＋</a:t>
              </a:r>
              <a:endParaRPr lang="zh-CN" altLang="en-US" sz="2800">
                <a:solidFill>
                  <a:srgbClr val="FFFF00"/>
                </a:solidFill>
                <a:latin typeface="Calibri" panose="020F0502020204030204"/>
              </a:endParaRPr>
            </a:p>
          </p:txBody>
        </p:sp>
        <p:sp>
          <p:nvSpPr>
            <p:cNvPr id="26642" name="Rectangle 6"/>
            <p:cNvSpPr>
              <a:spLocks noChangeArrowheads="1"/>
            </p:cNvSpPr>
            <p:nvPr/>
          </p:nvSpPr>
          <p:spPr bwMode="auto">
            <a:xfrm>
              <a:off x="5593351" y="4293096"/>
              <a:ext cx="1126232" cy="5208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charset="0"/>
                  <a:ea typeface="楷体_GB2312" pitchFamily="1" charset="-122"/>
                </a:rPr>
                <a:t>电荷</a:t>
              </a:r>
              <a:r>
                <a:rPr lang="zh-CN" altLang="zh-CN" sz="2400" b="1">
                  <a:solidFill>
                    <a:srgbClr val="FF0000"/>
                  </a:solidFill>
                  <a:latin typeface="Times New Roman" panose="02020603050405020304" charset="0"/>
                  <a:ea typeface="楷体_GB2312" pitchFamily="1" charset="-122"/>
                </a:rPr>
                <a:t>A</a:t>
              </a:r>
              <a:endParaRPr lang="zh-CN" altLang="zh-CN" sz="2400" b="1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553451" y="5000944"/>
            <a:ext cx="1008063" cy="896937"/>
            <a:chOff x="6804248" y="4765304"/>
            <a:chExt cx="1008112" cy="895944"/>
          </a:xfrm>
        </p:grpSpPr>
        <p:sp>
          <p:nvSpPr>
            <p:cNvPr id="26637" name="Rectangle 9"/>
            <p:cNvSpPr>
              <a:spLocks noChangeArrowheads="1"/>
            </p:cNvSpPr>
            <p:nvPr/>
          </p:nvSpPr>
          <p:spPr bwMode="auto">
            <a:xfrm>
              <a:off x="6804248" y="5140400"/>
              <a:ext cx="1008112" cy="5208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charset="0"/>
                  <a:ea typeface="楷体_GB2312" pitchFamily="1" charset="-122"/>
                </a:rPr>
                <a:t>电荷</a:t>
              </a:r>
              <a:r>
                <a:rPr lang="zh-CN" altLang="zh-CN" sz="2400" b="1">
                  <a:solidFill>
                    <a:schemeClr val="bg1"/>
                  </a:solidFill>
                  <a:latin typeface="Times New Roman" panose="02020603050405020304" charset="0"/>
                  <a:ea typeface="楷体_GB2312" pitchFamily="1" charset="-122"/>
                </a:rPr>
                <a:t>B</a:t>
              </a:r>
              <a:endParaRPr lang="zh-CN" altLang="zh-CN" sz="2400" b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endParaRPr>
            </a:p>
          </p:txBody>
        </p:sp>
        <p:sp>
          <p:nvSpPr>
            <p:cNvPr id="26638" name="Oval 13"/>
            <p:cNvSpPr>
              <a:spLocks noChangeArrowheads="1"/>
            </p:cNvSpPr>
            <p:nvPr/>
          </p:nvSpPr>
          <p:spPr bwMode="auto">
            <a:xfrm>
              <a:off x="7056685" y="4767785"/>
              <a:ext cx="503238" cy="503237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/>
              </a:endParaRP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7056685" y="4765304"/>
              <a:ext cx="431800" cy="5191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Calibri" panose="020F0502020204030204"/>
                </a:rPr>
                <a:t>—</a:t>
              </a:r>
              <a:endParaRPr lang="zh-CN" altLang="en-US" sz="2800">
                <a:latin typeface="Calibri" panose="020F0502020204030204"/>
              </a:endParaRPr>
            </a:p>
          </p:txBody>
        </p:sp>
      </p:grpSp>
      <p:sp>
        <p:nvSpPr>
          <p:cNvPr id="36" name="Line 36"/>
          <p:cNvSpPr>
            <a:spLocks noChangeShapeType="1"/>
          </p:cNvSpPr>
          <p:nvPr/>
        </p:nvSpPr>
        <p:spPr bwMode="auto">
          <a:xfrm rot="18835950" flipV="1">
            <a:off x="8595520" y="4495325"/>
            <a:ext cx="1587" cy="720725"/>
          </a:xfrm>
          <a:prstGeom prst="line">
            <a:avLst/>
          </a:prstGeom>
          <a:noFill/>
          <a:ln w="44450">
            <a:solidFill>
              <a:schemeClr val="bg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/>
      <p:bldP spid="7180" grpId="0"/>
      <p:bldP spid="28" grpId="0"/>
      <p:bldP spid="29" grpId="0"/>
      <p:bldP spid="30" grpId="0"/>
      <p:bldP spid="38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590" y="-1269"/>
            <a:ext cx="32327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一.电场及电场力</a:t>
            </a:r>
            <a:endParaRPr lang="zh-CN" altLang="en-US" sz="3200" b="1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27673" y="1576616"/>
            <a:ext cx="3689350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rgbClr val="000066"/>
                </a:solidFill>
                <a:latin typeface="+mn-ea"/>
              </a:rPr>
              <a:t>2</a:t>
            </a:r>
            <a:r>
              <a:rPr kumimoji="1" lang="zh-CN" altLang="en-US" sz="3200" b="1">
                <a:solidFill>
                  <a:srgbClr val="000066"/>
                </a:solidFill>
                <a:latin typeface="+mn-ea"/>
              </a:rPr>
              <a:t>、基本性质：</a:t>
            </a:r>
            <a:endParaRPr kumimoji="1" lang="zh-CN" altLang="en-US" sz="3200" b="1">
              <a:solidFill>
                <a:srgbClr val="000066"/>
              </a:solidFill>
              <a:latin typeface="+mn-ea"/>
            </a:endParaRP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996950" y="2160270"/>
            <a:ext cx="105930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charset="0"/>
                <a:ea typeface="华文新魏" panose="02010800040101010101" pitchFamily="2" charset="-122"/>
                <a:cs typeface="华文新魏" panose="02010800040101010101" pitchFamily="2" charset="-122"/>
              </a:rPr>
              <a:t>    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charset="0"/>
                <a:ea typeface="华文新魏" panose="02010800040101010101" pitchFamily="2" charset="-122"/>
                <a:cs typeface="华文新魏" panose="02010800040101010101" pitchFamily="2" charset="-122"/>
              </a:rPr>
              <a:t>对放入其中的电荷有力的作用，这种力叫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  <a:cs typeface="华文新魏" panose="02010800040101010101" pitchFamily="2" charset="-122"/>
              </a:rPr>
              <a:t>电场力</a:t>
            </a:r>
            <a:r>
              <a:rPr kumimoji="1" lang="zh-CN" altLang="en-US" sz="3200" b="1">
                <a:latin typeface="Times New Roman" panose="02020603050405020304" charset="0"/>
                <a:ea typeface="华文新魏" panose="02010800040101010101" pitchFamily="2" charset="-122"/>
                <a:cs typeface="华文新魏" panose="02010800040101010101" pitchFamily="2" charset="-122"/>
              </a:rPr>
              <a:t>。</a:t>
            </a:r>
            <a:endParaRPr kumimoji="1" lang="zh-CN" altLang="en-US" sz="3200" b="1">
              <a:latin typeface="Times New Roman" panose="02020603050405020304" charset="0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27673" y="718984"/>
            <a:ext cx="8210550" cy="64516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rgbClr val="000066"/>
                </a:solidFill>
                <a:latin typeface="+mn-ea"/>
              </a:rPr>
              <a:t>1</a:t>
            </a:r>
            <a:r>
              <a:rPr kumimoji="1" lang="zh-CN" altLang="en-US" sz="3200" b="1">
                <a:solidFill>
                  <a:srgbClr val="000066"/>
                </a:solidFill>
                <a:latin typeface="+mn-ea"/>
              </a:rPr>
              <a:t>、定义：</a:t>
            </a:r>
            <a:r>
              <a:rPr kumimoji="1" lang="zh-CN" altLang="en-US" sz="3200" b="1">
                <a:solidFill>
                  <a:srgbClr val="000000"/>
                </a:solidFill>
                <a:ea typeface="华文新魏" panose="02010800040101010101" pitchFamily="2" charset="-122"/>
              </a:rPr>
              <a:t>电荷周围存在的</a:t>
            </a:r>
            <a:r>
              <a:rPr kumimoji="1" lang="zh-CN" altLang="en-US" sz="3200" b="1">
                <a:solidFill>
                  <a:srgbClr val="FF0000"/>
                </a:solidFill>
                <a:ea typeface="华文新魏" panose="02010800040101010101" pitchFamily="2" charset="-122"/>
              </a:rPr>
              <a:t>特殊物质</a:t>
            </a:r>
            <a:r>
              <a:rPr kumimoji="1" lang="zh-CN" altLang="en-US" sz="3200" b="1">
                <a:solidFill>
                  <a:srgbClr val="000000"/>
                </a:solidFill>
                <a:ea typeface="华文新魏" panose="02010800040101010101" pitchFamily="2" charset="-122"/>
              </a:rPr>
              <a:t>。</a:t>
            </a:r>
            <a:r>
              <a:rPr kumimoji="1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kumimoji="1"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3" name="Text Box 10"/>
          <p:cNvSpPr txBox="1">
            <a:spLocks noChangeArrowheads="1"/>
          </p:cNvSpPr>
          <p:nvPr/>
        </p:nvSpPr>
        <p:spPr bwMode="auto">
          <a:xfrm>
            <a:off x="427673" y="3106246"/>
            <a:ext cx="8424862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、电荷间的相互作用力通过电场发生</a:t>
            </a:r>
            <a:endParaRPr lang="zh-CN" altLang="en-US" sz="3600" b="1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grpSp>
        <p:nvGrpSpPr>
          <p:cNvPr id="22534" name="Group 4"/>
          <p:cNvGrpSpPr/>
          <p:nvPr/>
        </p:nvGrpSpPr>
        <p:grpSpPr>
          <a:xfrm>
            <a:off x="3035935" y="4875356"/>
            <a:ext cx="1066800" cy="1004888"/>
            <a:chOff x="0" y="0"/>
            <a:chExt cx="672" cy="633"/>
          </a:xfrm>
        </p:grpSpPr>
        <p:sp>
          <p:nvSpPr>
            <p:cNvPr id="22545" name="Rectangle 5"/>
            <p:cNvSpPr>
              <a:spLocks noChangeArrowheads="1"/>
            </p:cNvSpPr>
            <p:nvPr/>
          </p:nvSpPr>
          <p:spPr bwMode="auto">
            <a:xfrm>
              <a:off x="0" y="12"/>
              <a:ext cx="67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/>
              </a:endParaRPr>
            </a:p>
          </p:txBody>
        </p:sp>
        <p:sp>
          <p:nvSpPr>
            <p:cNvPr id="22546" name="Rectangle 6"/>
            <p:cNvSpPr>
              <a:spLocks noChangeArrowheads="1"/>
            </p:cNvSpPr>
            <p:nvPr/>
          </p:nvSpPr>
          <p:spPr bwMode="auto">
            <a:xfrm>
              <a:off x="78" y="0"/>
              <a:ext cx="528" cy="6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charset="0"/>
                  <a:ea typeface="楷体_GB2312" pitchFamily="1" charset="-122"/>
                </a:rPr>
                <a:t>电荷</a:t>
              </a:r>
              <a:r>
                <a:rPr lang="zh-CN" altLang="zh-CN" sz="2400" b="1">
                  <a:solidFill>
                    <a:srgbClr val="000066"/>
                  </a:solidFill>
                  <a:latin typeface="Times New Roman" panose="02020603050405020304" charset="0"/>
                  <a:ea typeface="楷体_GB2312" pitchFamily="1" charset="-122"/>
                </a:rPr>
                <a:t>A</a:t>
              </a:r>
              <a:endParaRPr lang="zh-CN" altLang="zh-CN" sz="2400" b="1">
                <a:solidFill>
                  <a:srgbClr val="006600"/>
                </a:solidFill>
                <a:latin typeface="Times New Roman" panose="02020603050405020304"/>
                <a:ea typeface="黑体" panose="02010609060101010101" charset="-122"/>
              </a:endParaRPr>
            </a:p>
          </p:txBody>
        </p:sp>
      </p:grpSp>
      <p:grpSp>
        <p:nvGrpSpPr>
          <p:cNvPr id="22535" name="Group 7"/>
          <p:cNvGrpSpPr/>
          <p:nvPr/>
        </p:nvGrpSpPr>
        <p:grpSpPr>
          <a:xfrm>
            <a:off x="7345998" y="4875356"/>
            <a:ext cx="1066800" cy="1004888"/>
            <a:chOff x="0" y="0"/>
            <a:chExt cx="672" cy="633"/>
          </a:xfrm>
        </p:grpSpPr>
        <p:sp>
          <p:nvSpPr>
            <p:cNvPr id="22543" name="Rectangle 8"/>
            <p:cNvSpPr>
              <a:spLocks noChangeArrowheads="1"/>
            </p:cNvSpPr>
            <p:nvPr/>
          </p:nvSpPr>
          <p:spPr bwMode="auto">
            <a:xfrm>
              <a:off x="0" y="12"/>
              <a:ext cx="67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/>
              </a:endParaRPr>
            </a:p>
          </p:txBody>
        </p:sp>
        <p:sp>
          <p:nvSpPr>
            <p:cNvPr id="22544" name="Rectangle 9"/>
            <p:cNvSpPr>
              <a:spLocks noChangeArrowheads="1"/>
            </p:cNvSpPr>
            <p:nvPr/>
          </p:nvSpPr>
          <p:spPr bwMode="auto">
            <a:xfrm>
              <a:off x="78" y="0"/>
              <a:ext cx="528" cy="6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charset="0"/>
                  <a:ea typeface="楷体_GB2312" pitchFamily="1" charset="-122"/>
                </a:rPr>
                <a:t>电荷</a:t>
              </a:r>
              <a:endParaRPr lang="zh-CN" altLang="en-US" sz="2400" b="1">
                <a:solidFill>
                  <a:srgbClr val="000066"/>
                </a:solidFill>
                <a:latin typeface="Times New Roman" panose="02020603050405020304" charset="0"/>
                <a:ea typeface="楷体_GB2312" pitchFamily="1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zh-CN" sz="2400" b="1">
                  <a:solidFill>
                    <a:srgbClr val="000066"/>
                  </a:solidFill>
                  <a:latin typeface="Times New Roman" panose="02020603050405020304" charset="0"/>
                  <a:ea typeface="楷体_GB2312" pitchFamily="1" charset="-122"/>
                </a:rPr>
                <a:t>B</a:t>
              </a:r>
              <a:endParaRPr lang="zh-CN" altLang="zh-CN" sz="2400" b="1">
                <a:solidFill>
                  <a:srgbClr val="006600"/>
                </a:solidFill>
                <a:latin typeface="Times New Roman" panose="02020603050405020304" charset="0"/>
                <a:ea typeface="黑体" panose="02010609060101010101" charset="-122"/>
              </a:endParaRPr>
            </a:p>
          </p:txBody>
        </p:sp>
      </p:grpSp>
      <p:grpSp>
        <p:nvGrpSpPr>
          <p:cNvPr id="20" name="Group 10"/>
          <p:cNvGrpSpPr/>
          <p:nvPr/>
        </p:nvGrpSpPr>
        <p:grpSpPr>
          <a:xfrm>
            <a:off x="5223535" y="4694108"/>
            <a:ext cx="990600" cy="990600"/>
            <a:chOff x="0" y="0"/>
            <a:chExt cx="624" cy="624"/>
          </a:xfrm>
          <a:solidFill>
            <a:schemeClr val="tx2"/>
          </a:solidFill>
        </p:grpSpPr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0" y="0"/>
              <a:ext cx="624" cy="624"/>
            </a:xfrm>
            <a:prstGeom prst="ellips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49" y="115"/>
              <a:ext cx="528" cy="3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2400" b="1">
                  <a:solidFill>
                    <a:srgbClr val="FFFF00"/>
                  </a:solidFill>
                  <a:latin typeface="Times New Roman" panose="02020603050405020304" charset="0"/>
                  <a:ea typeface="楷体_GB2312" pitchFamily="1" charset="-122"/>
                </a:rPr>
                <a:t>电场</a:t>
              </a:r>
              <a:endParaRPr lang="zh-CN" altLang="en-US" sz="2400" b="1">
                <a:solidFill>
                  <a:srgbClr val="FFFF00"/>
                </a:solidFill>
                <a:latin typeface="Times New Roman" panose="02020603050405020304" charset="0"/>
                <a:ea typeface="黑体" panose="02010609060101010101" charset="-122"/>
              </a:endParaRPr>
            </a:p>
          </p:txBody>
        </p:sp>
      </p:grp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4117023" y="499918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6193473" y="499918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102735" y="538018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6179185" y="538018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8665" y="5969000"/>
            <a:ext cx="8823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本节只讨论静止电荷产生的电场，叫作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静电场</a:t>
            </a:r>
            <a:endParaRPr lang="zh-CN" altLang="en-US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ldLvl="0" animBg="1"/>
      <p:bldP spid="22531" grpId="0"/>
      <p:bldP spid="6153" grpId="0" bldLvl="0" animBg="1"/>
      <p:bldP spid="22533" grpId="0"/>
      <p:bldP spid="21" grpId="0"/>
      <p:bldP spid="22" grpId="0"/>
      <p:bldP spid="23" grpId="0"/>
      <p:bldP spid="2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文本框 13314"/>
          <p:cNvSpPr txBox="1"/>
          <p:nvPr/>
        </p:nvSpPr>
        <p:spPr>
          <a:xfrm>
            <a:off x="1751331" y="1099186"/>
            <a:ext cx="88931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zh-CN" altLang="en-US" sz="32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电场对电荷有力的作用，怎样描述这种作用呢？</a:t>
            </a:r>
            <a:endParaRPr lang="zh-CN" altLang="en-US" sz="32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/>
            </a:endParaRPr>
          </a:p>
        </p:txBody>
      </p:sp>
      <p:sp>
        <p:nvSpPr>
          <p:cNvPr id="13314" name="椭圆 13313"/>
          <p:cNvSpPr/>
          <p:nvPr/>
        </p:nvSpPr>
        <p:spPr>
          <a:xfrm>
            <a:off x="2304416" y="1682751"/>
            <a:ext cx="7089775" cy="5490845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100000">
                <a:srgbClr val="FBFAE5">
                  <a:alpha val="62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直接连接符 13315"/>
          <p:cNvSpPr/>
          <p:nvPr/>
        </p:nvSpPr>
        <p:spPr>
          <a:xfrm flipV="1">
            <a:off x="6008371" y="3968434"/>
            <a:ext cx="473075" cy="331787"/>
          </a:xfrm>
          <a:prstGeom prst="line">
            <a:avLst/>
          </a:prstGeom>
          <a:ln w="28575" cap="flat" cmpd="sng">
            <a:solidFill>
              <a:srgbClr val="FF66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3317" name="椭圆 13316">
            <a:hlinkClick r:id="rId1" tooltip="试探电荷" action="ppaction://hlinkfile"/>
          </p:cNvPr>
          <p:cNvSpPr/>
          <p:nvPr/>
        </p:nvSpPr>
        <p:spPr>
          <a:xfrm>
            <a:off x="6433820" y="3798570"/>
            <a:ext cx="236538" cy="236538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4700"/>
              </a:gs>
            </a:gsLst>
            <a:path path="shape">
              <a:fillToRect l="50000" t="50000" r="50000" b="50000"/>
            </a:path>
          </a:gradFill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solidFill>
                  <a:srgbClr val="FFFF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＋</a:t>
            </a:r>
            <a:r>
              <a:rPr lang="en-US" altLang="zh-CN" sz="1400" b="1" i="1">
                <a:solidFill>
                  <a:srgbClr val="FFFF00"/>
                </a:solidFill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endParaRPr lang="en-US" altLang="zh-CN" sz="1400" b="1" i="1">
              <a:solidFill>
                <a:srgbClr val="FFFF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318" name="直接连接符 13317"/>
          <p:cNvSpPr/>
          <p:nvPr/>
        </p:nvSpPr>
        <p:spPr>
          <a:xfrm rot="303186" flipV="1">
            <a:off x="6673534" y="3312796"/>
            <a:ext cx="752475" cy="587375"/>
          </a:xfrm>
          <a:prstGeom prst="line">
            <a:avLst/>
          </a:prstGeom>
          <a:ln w="31750" cap="flat" cmpd="sng">
            <a:solidFill>
              <a:srgbClr val="FF6600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/>
        </p:txBody>
      </p:sp>
      <p:sp>
        <p:nvSpPr>
          <p:cNvPr id="13319" name="文本框 13318"/>
          <p:cNvSpPr txBox="1"/>
          <p:nvPr/>
        </p:nvSpPr>
        <p:spPr>
          <a:xfrm>
            <a:off x="7275195" y="346202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endParaRPr lang="en-US" altLang="zh-CN" sz="2400" b="1" baseline="-2500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320" name="椭圆 13319">
            <a:hlinkClick r:id="rId1" action="ppaction://hlinkfile"/>
          </p:cNvPr>
          <p:cNvSpPr/>
          <p:nvPr/>
        </p:nvSpPr>
        <p:spPr>
          <a:xfrm>
            <a:off x="6741795" y="4605020"/>
            <a:ext cx="236538" cy="236538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4700"/>
              </a:gs>
            </a:gsLst>
            <a:path path="shape">
              <a:fillToRect l="50000" t="50000" r="50000" b="50000"/>
            </a:path>
          </a:gradFill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＋</a:t>
            </a:r>
            <a:r>
              <a:rPr lang="en-US" altLang="zh-CN" sz="1600" b="1" i="1">
                <a:solidFill>
                  <a:srgbClr val="FFFF00"/>
                </a:solidFill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endParaRPr lang="en-US" altLang="zh-CN" sz="1600" b="1" i="1">
              <a:solidFill>
                <a:srgbClr val="FFFF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321" name="直接连接符 13320"/>
          <p:cNvSpPr/>
          <p:nvPr/>
        </p:nvSpPr>
        <p:spPr>
          <a:xfrm rot="3347966" flipV="1">
            <a:off x="7060883" y="4590734"/>
            <a:ext cx="728662" cy="604837"/>
          </a:xfrm>
          <a:prstGeom prst="line">
            <a:avLst/>
          </a:prstGeom>
          <a:ln w="31750" cap="flat" cmpd="sng">
            <a:solidFill>
              <a:srgbClr val="E84A18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/>
        </p:txBody>
      </p:sp>
      <p:sp>
        <p:nvSpPr>
          <p:cNvPr id="13322" name="文本框 13321"/>
          <p:cNvSpPr txBox="1"/>
          <p:nvPr/>
        </p:nvSpPr>
        <p:spPr>
          <a:xfrm>
            <a:off x="7960995" y="4681220"/>
            <a:ext cx="52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endParaRPr lang="en-US" altLang="zh-CN" sz="2400" b="1">
              <a:solidFill>
                <a:schemeClr val="accent2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3323" name="直接连接符 13322"/>
          <p:cNvSpPr/>
          <p:nvPr/>
        </p:nvSpPr>
        <p:spPr>
          <a:xfrm>
            <a:off x="6055995" y="4489134"/>
            <a:ext cx="685800" cy="192087"/>
          </a:xfrm>
          <a:prstGeom prst="line">
            <a:avLst/>
          </a:prstGeom>
          <a:ln w="28575" cap="flat" cmpd="sng">
            <a:solidFill>
              <a:srgbClr val="FF66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3324" name="云形标注 13323"/>
          <p:cNvSpPr/>
          <p:nvPr/>
        </p:nvSpPr>
        <p:spPr>
          <a:xfrm>
            <a:off x="3236595" y="2921000"/>
            <a:ext cx="2120900" cy="1371600"/>
          </a:xfrm>
          <a:prstGeom prst="cloudCallout">
            <a:avLst>
              <a:gd name="adj1" fmla="val 53593"/>
              <a:gd name="adj2" fmla="val 45139"/>
            </a:avLst>
          </a:prstGeom>
          <a:solidFill>
            <a:srgbClr val="99FF33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/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场源电荷</a:t>
            </a:r>
            <a:r>
              <a:rPr lang="zh-CN" altLang="en-US" sz="2000" b="1">
                <a:latin typeface="Comic Sans MS" panose="030F0702030302020204" pitchFamily="2" charset="0"/>
                <a:ea typeface="宋体" panose="02010600030101010101" pitchFamily="2" charset="-122"/>
              </a:rPr>
              <a:t>：产生电场的电荷</a:t>
            </a:r>
            <a:r>
              <a:rPr lang="zh-CN" altLang="en-US" sz="200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25" name="椭圆形标注 13324"/>
          <p:cNvSpPr/>
          <p:nvPr/>
        </p:nvSpPr>
        <p:spPr>
          <a:xfrm>
            <a:off x="4608195" y="5519420"/>
            <a:ext cx="2495550" cy="1157288"/>
          </a:xfrm>
          <a:prstGeom prst="wedgeEllipseCallout">
            <a:avLst>
              <a:gd name="adj1" fmla="val 29708"/>
              <a:gd name="adj2" fmla="val -106380"/>
            </a:avLst>
          </a:prstGeom>
          <a:solidFill>
            <a:srgbClr val="99FF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试探电荷</a:t>
            </a:r>
            <a:r>
              <a:rPr lang="zh-CN" altLang="en-US" sz="2000"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zh-CN" altLang="en-US" sz="2000" b="1">
                <a:latin typeface="Comic Sans MS" panose="030F0702030302020204" pitchFamily="2" charset="0"/>
                <a:ea typeface="宋体" panose="02010600030101010101" pitchFamily="2" charset="-122"/>
              </a:rPr>
              <a:t>或称为检验电荷</a:t>
            </a:r>
            <a:r>
              <a:rPr lang="zh-CN" altLang="en-US" sz="2000"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26" name="椭圆 13325">
            <a:hlinkClick r:id="rId2" action="ppaction://hlinkfile"/>
          </p:cNvPr>
          <p:cNvSpPr/>
          <p:nvPr/>
        </p:nvSpPr>
        <p:spPr>
          <a:xfrm>
            <a:off x="5522595" y="4071620"/>
            <a:ext cx="654050" cy="654050"/>
          </a:xfrm>
          <a:prstGeom prst="ellipse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＋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endParaRPr lang="en-US" altLang="zh-CN" sz="2400" b="1" i="1">
              <a:solidFill>
                <a:schemeClr val="folHlink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3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7" grpId="0"/>
      <p:bldP spid="13319" grpId="0"/>
      <p:bldP spid="13320" grpId="0"/>
      <p:bldP spid="13322" grpId="0"/>
      <p:bldP spid="13324" grpId="0"/>
      <p:bldP spid="13325" grpId="0"/>
      <p:bldP spid="133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4337"/>
          <p:cNvSpPr txBox="1"/>
          <p:nvPr/>
        </p:nvSpPr>
        <p:spPr>
          <a:xfrm>
            <a:off x="2666365" y="1602105"/>
            <a:ext cx="3733800" cy="5232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试探电荷</a:t>
            </a:r>
            <a:r>
              <a:rPr lang="zh-CN" altLang="en-US" sz="2800">
                <a:latin typeface="Arial" panose="020B0604020202020204" pitchFamily="34" charset="0"/>
                <a:ea typeface="黑体" panose="02010609060101010101" charset="-122"/>
              </a:rPr>
              <a:t>（</a:t>
            </a:r>
            <a:r>
              <a:rPr lang="zh-CN" altLang="en-US" sz="2800" b="1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charset="-122"/>
              </a:rPr>
              <a:t>检验电荷</a:t>
            </a:r>
            <a:r>
              <a:rPr lang="zh-CN" altLang="en-US" sz="2800">
                <a:latin typeface="Arial" panose="020B0604020202020204" pitchFamily="34" charset="0"/>
                <a:ea typeface="黑体" panose="02010609060101010101" charset="-122"/>
              </a:rPr>
              <a:t>）</a:t>
            </a:r>
            <a:endParaRPr lang="zh-CN" altLang="en-US" sz="2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4339" name="文本框 14338"/>
          <p:cNvSpPr txBox="1"/>
          <p:nvPr/>
        </p:nvSpPr>
        <p:spPr>
          <a:xfrm>
            <a:off x="1904365" y="833755"/>
            <a:ext cx="243840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两个基本概念</a:t>
            </a:r>
            <a:endParaRPr lang="zh-CN" altLang="en-US" sz="2800">
              <a:solidFill>
                <a:schemeClr val="hlink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4341" name="文本框 14340"/>
          <p:cNvSpPr txBox="1"/>
          <p:nvPr/>
        </p:nvSpPr>
        <p:spPr>
          <a:xfrm>
            <a:off x="2666365" y="2738755"/>
            <a:ext cx="3733800" cy="5232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场源电荷</a:t>
            </a:r>
            <a:r>
              <a:rPr lang="zh-CN" altLang="en-US" sz="2800">
                <a:latin typeface="Arial" panose="020B0604020202020204" pitchFamily="34" charset="0"/>
                <a:ea typeface="黑体" panose="02010609060101010101" charset="-122"/>
              </a:rPr>
              <a:t>（</a:t>
            </a:r>
            <a:r>
              <a:rPr lang="zh-CN" altLang="en-US" sz="2800" b="1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charset="-122"/>
              </a:rPr>
              <a:t>源电荷</a:t>
            </a:r>
            <a:r>
              <a:rPr lang="zh-CN" altLang="en-US" sz="2800">
                <a:latin typeface="Arial" panose="020B0604020202020204" pitchFamily="34" charset="0"/>
                <a:ea typeface="黑体" panose="02010609060101010101" charset="-122"/>
              </a:rPr>
              <a:t>）</a:t>
            </a:r>
            <a:endParaRPr lang="zh-CN" altLang="en-US" sz="2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4342" name="左大括号 14341"/>
          <p:cNvSpPr/>
          <p:nvPr/>
        </p:nvSpPr>
        <p:spPr>
          <a:xfrm>
            <a:off x="2285365" y="1748155"/>
            <a:ext cx="304800" cy="1295400"/>
          </a:xfrm>
          <a:prstGeom prst="leftBrace">
            <a:avLst>
              <a:gd name="adj1" fmla="val 3539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3" name="文本框 14342"/>
          <p:cNvSpPr txBox="1"/>
          <p:nvPr/>
        </p:nvSpPr>
        <p:spPr>
          <a:xfrm>
            <a:off x="6876415" y="909955"/>
            <a:ext cx="198120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尺寸充分小</a:t>
            </a:r>
            <a:endParaRPr lang="zh-CN" altLang="en-US" sz="2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4344" name="文本框 14343"/>
          <p:cNvSpPr txBox="1"/>
          <p:nvPr/>
        </p:nvSpPr>
        <p:spPr>
          <a:xfrm>
            <a:off x="6857365" y="2033905"/>
            <a:ext cx="198120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电量充分小</a:t>
            </a:r>
            <a:endParaRPr lang="zh-CN" altLang="en-US" sz="2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4345" name="左大括号 14344"/>
          <p:cNvSpPr/>
          <p:nvPr/>
        </p:nvSpPr>
        <p:spPr>
          <a:xfrm>
            <a:off x="6552565" y="1138555"/>
            <a:ext cx="304800" cy="1295400"/>
          </a:xfrm>
          <a:prstGeom prst="leftBrace">
            <a:avLst>
              <a:gd name="adj1" fmla="val 3539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346" name="组合 14345"/>
          <p:cNvGrpSpPr/>
          <p:nvPr/>
        </p:nvGrpSpPr>
        <p:grpSpPr>
          <a:xfrm>
            <a:off x="4522471" y="3811905"/>
            <a:ext cx="3095625" cy="2274888"/>
            <a:chOff x="0" y="0"/>
            <a:chExt cx="4875" cy="3583"/>
          </a:xfrm>
        </p:grpSpPr>
        <p:sp>
          <p:nvSpPr>
            <p:cNvPr id="4" name="直接连接符 14346"/>
            <p:cNvSpPr/>
            <p:nvPr/>
          </p:nvSpPr>
          <p:spPr>
            <a:xfrm>
              <a:off x="113" y="3583"/>
              <a:ext cx="4762" cy="0"/>
            </a:xfrm>
            <a:prstGeom prst="line">
              <a:avLst/>
            </a:prstGeom>
            <a:ln w="57150" cap="flat" cmpd="thickThin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347" name="矩形 14347"/>
            <p:cNvSpPr/>
            <p:nvPr/>
          </p:nvSpPr>
          <p:spPr>
            <a:xfrm>
              <a:off x="1020" y="863"/>
              <a:ext cx="2720" cy="1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348" name="组合 14348"/>
            <p:cNvGrpSpPr/>
            <p:nvPr/>
          </p:nvGrpSpPr>
          <p:grpSpPr>
            <a:xfrm>
              <a:off x="1245" y="863"/>
              <a:ext cx="680" cy="1700"/>
              <a:chOff x="0" y="0"/>
              <a:chExt cx="272" cy="680"/>
            </a:xfrm>
          </p:grpSpPr>
          <p:grpSp>
            <p:nvGrpSpPr>
              <p:cNvPr id="14349" name="组合 14349"/>
              <p:cNvGrpSpPr/>
              <p:nvPr/>
            </p:nvGrpSpPr>
            <p:grpSpPr>
              <a:xfrm rot="-1765183">
                <a:off x="91" y="0"/>
                <a:ext cx="181" cy="680"/>
                <a:chOff x="0" y="0"/>
                <a:chExt cx="181" cy="680"/>
              </a:xfrm>
            </p:grpSpPr>
            <p:sp>
              <p:nvSpPr>
                <p:cNvPr id="14350" name="椭圆 14350"/>
                <p:cNvSpPr/>
                <p:nvPr/>
              </p:nvSpPr>
              <p:spPr>
                <a:xfrm>
                  <a:off x="0" y="499"/>
                  <a:ext cx="181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51" name="直接连接符 14351"/>
                <p:cNvSpPr/>
                <p:nvPr/>
              </p:nvSpPr>
              <p:spPr>
                <a:xfrm flipH="1" flipV="1">
                  <a:off x="91" y="0"/>
                  <a:ext cx="0" cy="49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14352" name="直接连接符 14352"/>
              <p:cNvSpPr/>
              <p:nvPr/>
            </p:nvSpPr>
            <p:spPr>
              <a:xfrm flipH="1">
                <a:off x="0" y="45"/>
                <a:ext cx="0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14353" name="直接连接符 14353"/>
            <p:cNvSpPr/>
            <p:nvPr/>
          </p:nvSpPr>
          <p:spPr>
            <a:xfrm flipH="1">
              <a:off x="2153" y="975"/>
              <a:ext cx="0" cy="10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354" name="直接连接符 14354"/>
            <p:cNvSpPr/>
            <p:nvPr/>
          </p:nvSpPr>
          <p:spPr>
            <a:xfrm flipH="1">
              <a:off x="3172" y="975"/>
              <a:ext cx="0" cy="10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pSp>
          <p:nvGrpSpPr>
            <p:cNvPr id="14355" name="组合 14355"/>
            <p:cNvGrpSpPr/>
            <p:nvPr/>
          </p:nvGrpSpPr>
          <p:grpSpPr>
            <a:xfrm>
              <a:off x="0" y="1985"/>
              <a:ext cx="1135" cy="1598"/>
              <a:chOff x="0" y="0"/>
              <a:chExt cx="454" cy="639"/>
            </a:xfrm>
          </p:grpSpPr>
          <p:sp>
            <p:nvSpPr>
              <p:cNvPr id="14356" name="矩形 14356"/>
              <p:cNvSpPr/>
              <p:nvPr/>
            </p:nvSpPr>
            <p:spPr>
              <a:xfrm>
                <a:off x="272" y="185"/>
                <a:ext cx="136" cy="4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7" name="椭圆 14357"/>
              <p:cNvSpPr/>
              <p:nvPr/>
            </p:nvSpPr>
            <p:spPr>
              <a:xfrm>
                <a:off x="227" y="4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8" name="文本框 14358"/>
              <p:cNvSpPr txBox="1"/>
              <p:nvPr/>
            </p:nvSpPr>
            <p:spPr>
              <a:xfrm>
                <a:off x="254" y="4"/>
                <a:ext cx="20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en-US" altLang="zh-CN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9" name="文本框 14359"/>
              <p:cNvSpPr txBox="1"/>
              <p:nvPr/>
            </p:nvSpPr>
            <p:spPr>
              <a:xfrm>
                <a:off x="0" y="0"/>
                <a:ext cx="263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b="1">
                    <a:latin typeface="Arial" panose="020B0604020202020204" pitchFamily="34" charset="0"/>
                    <a:ea typeface="宋体" panose="02010600030101010101" pitchFamily="2" charset="-122"/>
                  </a:rPr>
                  <a:t>Ｏ</a:t>
                </a:r>
                <a:endParaRPr lang="zh-CN" altLang="en-US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4360" name="对象 14360"/>
            <p:cNvGraphicFramePr>
              <a:graphicFrameLocks noChangeAspect="1"/>
            </p:cNvGraphicFramePr>
            <p:nvPr/>
          </p:nvGraphicFramePr>
          <p:xfrm>
            <a:off x="793" y="0"/>
            <a:ext cx="650" cy="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" r:id="rId1" imgW="153035" imgH="229870" progId="Equation.DSMT4">
                    <p:embed/>
                  </p:oleObj>
                </mc:Choice>
                <mc:Fallback>
                  <p:oleObj name="" r:id="rId1" imgW="153035" imgH="22987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93" y="0"/>
                          <a:ext cx="650" cy="9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对象 14361"/>
            <p:cNvGraphicFramePr>
              <a:graphicFrameLocks noChangeAspect="1"/>
            </p:cNvGraphicFramePr>
            <p:nvPr/>
          </p:nvGraphicFramePr>
          <p:xfrm>
            <a:off x="1900" y="68"/>
            <a:ext cx="703" cy="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" r:id="rId3" imgW="166370" imgH="230505" progId="Equation.DSMT4">
                    <p:embed/>
                  </p:oleObj>
                </mc:Choice>
                <mc:Fallback>
                  <p:oleObj name="" r:id="rId3" imgW="166370" imgH="23050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00" y="68"/>
                          <a:ext cx="703" cy="9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对象 14362"/>
            <p:cNvGraphicFramePr>
              <a:graphicFrameLocks noChangeAspect="1"/>
            </p:cNvGraphicFramePr>
            <p:nvPr/>
          </p:nvGraphicFramePr>
          <p:xfrm>
            <a:off x="2925" y="68"/>
            <a:ext cx="703" cy="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" r:id="rId5" imgW="166370" imgH="230505" progId="Equation.DSMT4">
                    <p:embed/>
                  </p:oleObj>
                </mc:Choice>
                <mc:Fallback>
                  <p:oleObj name="" r:id="rId5" imgW="166370" imgH="23050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25" y="68"/>
                          <a:ext cx="703" cy="9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64" name="直接连接符 14363"/>
          <p:cNvSpPr/>
          <p:nvPr/>
        </p:nvSpPr>
        <p:spPr>
          <a:xfrm>
            <a:off x="6400165" y="3027680"/>
            <a:ext cx="9144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4365" name="文本框 14364"/>
          <p:cNvSpPr txBox="1"/>
          <p:nvPr/>
        </p:nvSpPr>
        <p:spPr>
          <a:xfrm>
            <a:off x="7390765" y="2754630"/>
            <a:ext cx="289560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产生电场的电荷</a:t>
            </a:r>
            <a:endParaRPr lang="zh-CN" altLang="en-US" sz="2800" b="1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flipH="1">
            <a:off x="3154046" y="3811905"/>
            <a:ext cx="1729105" cy="581660"/>
          </a:xfrm>
          <a:prstGeom prst="wedgeRectCallout">
            <a:avLst>
              <a:gd name="adj1" fmla="val -57978"/>
              <a:gd name="adj2" fmla="val 200564"/>
            </a:avLst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</a:rPr>
              <a:t>场源电荷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972618" y="3370264"/>
            <a:ext cx="3441700" cy="790575"/>
          </a:xfrm>
          <a:prstGeom prst="wedgeRectCallout">
            <a:avLst>
              <a:gd name="adj1" fmla="val -83699"/>
              <a:gd name="adj2" fmla="val 182329"/>
            </a:avLst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</a:rPr>
              <a:t>试探电荷(检验电荷)</a:t>
            </a:r>
            <a:endParaRPr lang="zh-CN" altLang="en-US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1" grpId="0"/>
      <p:bldP spid="14343" grpId="0"/>
      <p:bldP spid="14344" grpId="0"/>
      <p:bldP spid="14365" grpId="0"/>
      <p:bldP spid="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329815" y="878206"/>
            <a:ext cx="7704138" cy="33131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4777740" y="1454469"/>
            <a:ext cx="0" cy="1728787"/>
          </a:xfrm>
          <a:prstGeom prst="line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074728" y="1454469"/>
            <a:ext cx="0" cy="1728787"/>
          </a:xfrm>
          <a:prstGeom prst="line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370128" y="1454469"/>
            <a:ext cx="0" cy="1728787"/>
          </a:xfrm>
          <a:prstGeom prst="line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498465" y="2822893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577965" y="2826068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649528" y="2865755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" name="直接连接符 12"/>
          <p:cNvCxnSpPr>
            <a:stCxn id="7" idx="1"/>
          </p:cNvCxnSpPr>
          <p:nvPr/>
        </p:nvCxnSpPr>
        <p:spPr>
          <a:xfrm flipH="1" flipV="1">
            <a:off x="4796790" y="1454468"/>
            <a:ext cx="717550" cy="13843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480000" flipH="1" flipV="1">
            <a:off x="6001703" y="1495744"/>
            <a:ext cx="684212" cy="129698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960000" flipH="1" flipV="1">
            <a:off x="7190741" y="1524318"/>
            <a:ext cx="684213" cy="12954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561840" y="1408430"/>
            <a:ext cx="3843338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60" name="TextBox 19"/>
          <p:cNvSpPr txBox="1">
            <a:spLocks noChangeArrowheads="1"/>
          </p:cNvSpPr>
          <p:nvPr/>
        </p:nvSpPr>
        <p:spPr bwMode="auto">
          <a:xfrm>
            <a:off x="5066665" y="3472181"/>
            <a:ext cx="24892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Calibri" panose="020F0502020204030204"/>
              </a:rPr>
              <a:t>电    场    中</a:t>
            </a:r>
            <a:endParaRPr lang="zh-CN" altLang="en-US" sz="3600" b="1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023428" y="4465320"/>
            <a:ext cx="864076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同一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试探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电荷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在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电场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中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不同位置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受力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不同</a:t>
            </a:r>
            <a:endParaRPr lang="zh-CN" altLang="en-US" sz="28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31014" y="878206"/>
            <a:ext cx="738664" cy="3313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latin typeface="Calibri" panose="020F0502020204030204"/>
              </a:rPr>
              <a:t>电场有强弱吗？</a:t>
            </a:r>
            <a:endParaRPr lang="zh-CN" altLang="en-US" sz="3600" b="1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838960" y="5125086"/>
            <a:ext cx="84721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实验结论：电场的强弱与</a:t>
            </a:r>
            <a:r>
              <a:rPr lang="zh-CN" altLang="en-US" sz="3200" b="1" u="sng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  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有关</a:t>
            </a:r>
            <a:endParaRPr lang="zh-CN" altLang="en-US" sz="3200" b="1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85916" y="5063490"/>
            <a:ext cx="134556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位置</a:t>
            </a:r>
            <a:endParaRPr lang="zh-CN" altLang="en-US" sz="3600">
              <a:latin typeface="Calibri" panose="020F0502020204030204"/>
            </a:endParaRPr>
          </a:p>
        </p:txBody>
      </p:sp>
      <p:sp>
        <p:nvSpPr>
          <p:cNvPr id="27665" name="TextBox 18"/>
          <p:cNvSpPr txBox="1">
            <a:spLocks noChangeArrowheads="1"/>
          </p:cNvSpPr>
          <p:nvPr/>
        </p:nvSpPr>
        <p:spPr bwMode="auto">
          <a:xfrm>
            <a:off x="5425440" y="2246631"/>
            <a:ext cx="5778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  <a:latin typeface="Calibri" panose="020F0502020204030204"/>
              </a:rPr>
              <a:t>q</a:t>
            </a:r>
            <a:endParaRPr lang="zh-CN" altLang="en-US" sz="2800" b="1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27666" name="TextBox 22"/>
          <p:cNvSpPr txBox="1">
            <a:spLocks noChangeArrowheads="1"/>
          </p:cNvSpPr>
          <p:nvPr/>
        </p:nvSpPr>
        <p:spPr bwMode="auto">
          <a:xfrm>
            <a:off x="6504940" y="2246631"/>
            <a:ext cx="5778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  <a:latin typeface="Calibri" panose="020F0502020204030204"/>
              </a:rPr>
              <a:t>q</a:t>
            </a:r>
            <a:endParaRPr lang="zh-CN" altLang="en-US" sz="2800" b="1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27667" name="TextBox 25"/>
          <p:cNvSpPr txBox="1">
            <a:spLocks noChangeArrowheads="1"/>
          </p:cNvSpPr>
          <p:nvPr/>
        </p:nvSpPr>
        <p:spPr bwMode="auto">
          <a:xfrm>
            <a:off x="7586028" y="2246631"/>
            <a:ext cx="5778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  <a:latin typeface="Calibri" panose="020F0502020204030204"/>
              </a:rPr>
              <a:t>q</a:t>
            </a:r>
            <a:endParaRPr lang="zh-CN" altLang="en-US" sz="2800" b="1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27668" name="TextBox 26"/>
          <p:cNvSpPr txBox="1">
            <a:spLocks noChangeArrowheads="1"/>
          </p:cNvSpPr>
          <p:nvPr/>
        </p:nvSpPr>
        <p:spPr bwMode="auto">
          <a:xfrm>
            <a:off x="5354003" y="2875280"/>
            <a:ext cx="57785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Calibri" panose="020F0502020204030204"/>
              </a:rPr>
              <a:t>A</a:t>
            </a:r>
            <a:endParaRPr lang="zh-CN" altLang="en-US" sz="3200" b="1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7669" name="TextBox 27"/>
          <p:cNvSpPr txBox="1">
            <a:spLocks noChangeArrowheads="1"/>
          </p:cNvSpPr>
          <p:nvPr/>
        </p:nvSpPr>
        <p:spPr bwMode="auto">
          <a:xfrm>
            <a:off x="6433503" y="2894330"/>
            <a:ext cx="576262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Calibri" panose="020F0502020204030204"/>
              </a:rPr>
              <a:t>B</a:t>
            </a:r>
            <a:endParaRPr lang="zh-CN" altLang="en-US" sz="3200" b="1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7670" name="TextBox 28"/>
          <p:cNvSpPr txBox="1">
            <a:spLocks noChangeArrowheads="1"/>
          </p:cNvSpPr>
          <p:nvPr/>
        </p:nvSpPr>
        <p:spPr bwMode="auto">
          <a:xfrm>
            <a:off x="7513003" y="2894330"/>
            <a:ext cx="57785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Calibri" panose="020F0502020204030204"/>
              </a:rPr>
              <a:t>C</a:t>
            </a:r>
            <a:endParaRPr lang="zh-CN" altLang="en-US" sz="3200" b="1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7671" name="TextBox 29"/>
          <p:cNvSpPr txBox="1">
            <a:spLocks noChangeArrowheads="1"/>
          </p:cNvSpPr>
          <p:nvPr/>
        </p:nvSpPr>
        <p:spPr bwMode="auto">
          <a:xfrm>
            <a:off x="4512629" y="887731"/>
            <a:ext cx="7699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Calibri" panose="020F0502020204030204"/>
              </a:rPr>
              <a:t>P</a:t>
            </a:r>
            <a:r>
              <a:rPr lang="en-US" altLang="zh-CN" sz="3600" b="1" baseline="-25000">
                <a:solidFill>
                  <a:schemeClr val="bg1"/>
                </a:solidFill>
                <a:latin typeface="Calibri" panose="020F0502020204030204"/>
              </a:rPr>
              <a:t>1</a:t>
            </a:r>
            <a:endParaRPr lang="zh-CN" altLang="en-US" sz="3600" b="1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7672" name="TextBox 30"/>
          <p:cNvSpPr txBox="1">
            <a:spLocks noChangeArrowheads="1"/>
          </p:cNvSpPr>
          <p:nvPr/>
        </p:nvSpPr>
        <p:spPr bwMode="auto">
          <a:xfrm>
            <a:off x="5808029" y="887731"/>
            <a:ext cx="7699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Calibri" panose="020F0502020204030204"/>
              </a:rPr>
              <a:t>P</a:t>
            </a:r>
            <a:r>
              <a:rPr lang="en-US" altLang="zh-CN" sz="3600" b="1" baseline="-25000">
                <a:solidFill>
                  <a:schemeClr val="bg1"/>
                </a:solidFill>
                <a:latin typeface="Calibri" panose="020F0502020204030204"/>
              </a:rPr>
              <a:t>2</a:t>
            </a:r>
            <a:endParaRPr lang="zh-CN" altLang="en-US" sz="3600" b="1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7673" name="TextBox 31"/>
          <p:cNvSpPr txBox="1">
            <a:spLocks noChangeArrowheads="1"/>
          </p:cNvSpPr>
          <p:nvPr/>
        </p:nvSpPr>
        <p:spPr bwMode="auto">
          <a:xfrm>
            <a:off x="7154229" y="884555"/>
            <a:ext cx="769937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Calibri" panose="020F0502020204030204"/>
              </a:rPr>
              <a:t>P</a:t>
            </a:r>
            <a:r>
              <a:rPr lang="en-US" altLang="zh-CN" sz="3600" b="1" baseline="-25000">
                <a:solidFill>
                  <a:schemeClr val="bg1"/>
                </a:solidFill>
                <a:latin typeface="Calibri" panose="020F0502020204030204"/>
              </a:rPr>
              <a:t>3</a:t>
            </a:r>
            <a:endParaRPr lang="zh-CN" altLang="en-US" sz="3600" b="1">
              <a:solidFill>
                <a:schemeClr val="bg1"/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0450" y="865506"/>
            <a:ext cx="7704138" cy="33131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7083425" y="1178243"/>
            <a:ext cx="0" cy="1631950"/>
          </a:xfrm>
          <a:prstGeom prst="line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859713" y="264826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 flipV="1">
            <a:off x="7100888" y="1178244"/>
            <a:ext cx="768350" cy="148748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7593014" y="1194118"/>
            <a:ext cx="307975" cy="147161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30889" y="1132205"/>
            <a:ext cx="3844925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679" name="TextBox 12"/>
          <p:cNvSpPr txBox="1">
            <a:spLocks noChangeArrowheads="1"/>
          </p:cNvSpPr>
          <p:nvPr/>
        </p:nvSpPr>
        <p:spPr bwMode="auto">
          <a:xfrm>
            <a:off x="6335714" y="3459481"/>
            <a:ext cx="249078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Calibri" panose="020F0502020204030204"/>
              </a:rPr>
              <a:t>电    场    中</a:t>
            </a:r>
            <a:endParaRPr lang="zh-CN" altLang="en-US" sz="3600" b="1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82544" y="1011555"/>
            <a:ext cx="2400657" cy="3094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zh-CN" altLang="en-US" sz="3600" b="1">
                <a:solidFill>
                  <a:srgbClr val="FFFFFF"/>
                </a:solidFill>
                <a:latin typeface="Calibri" panose="020F0502020204030204"/>
              </a:rPr>
              <a:t>电场的</a:t>
            </a:r>
            <a:r>
              <a:rPr lang="zh-CN" altLang="en-US" sz="3600" b="1">
                <a:solidFill>
                  <a:srgbClr val="FF0000"/>
                </a:solidFill>
                <a:latin typeface="Calibri" panose="020F0502020204030204"/>
              </a:rPr>
              <a:t>强弱</a:t>
            </a:r>
            <a:r>
              <a:rPr lang="zh-CN" altLang="en-US" sz="3600" b="1">
                <a:solidFill>
                  <a:srgbClr val="FFFFFF"/>
                </a:solidFill>
                <a:latin typeface="Calibri" panose="020F0502020204030204"/>
              </a:rPr>
              <a:t>能用试探电荷受到的</a:t>
            </a:r>
            <a:r>
              <a:rPr lang="zh-CN" altLang="en-US" sz="3600" b="1">
                <a:solidFill>
                  <a:srgbClr val="FF0000"/>
                </a:solidFill>
                <a:latin typeface="Calibri" panose="020F0502020204030204"/>
              </a:rPr>
              <a:t>电场力</a:t>
            </a:r>
            <a:r>
              <a:rPr lang="zh-CN" altLang="en-US" sz="3600" b="1">
                <a:solidFill>
                  <a:srgbClr val="FFFFFF"/>
                </a:solidFill>
                <a:latin typeface="Calibri" panose="020F0502020204030204"/>
              </a:rPr>
              <a:t>来表示吗？</a:t>
            </a:r>
            <a:endParaRPr lang="zh-CN" altLang="en-US" sz="3600" b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1574800" y="4394518"/>
            <a:ext cx="91440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不同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试探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电荷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在电场中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同一位置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受力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不同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！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2765" y="5308600"/>
            <a:ext cx="1085024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实验结论：不同试探电荷受到的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电场力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还与试探电荷的</a:t>
            </a:r>
            <a:r>
              <a:rPr lang="zh-CN" altLang="en-US" sz="2800" b="1" u="sng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有关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101456" y="5205414"/>
            <a:ext cx="12033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电量</a:t>
            </a:r>
            <a:endParaRPr lang="zh-CN" altLang="en-US" sz="32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7586663" y="1175069"/>
            <a:ext cx="0" cy="1635125"/>
          </a:xfrm>
          <a:prstGeom prst="line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5" name="TextBox 26"/>
          <p:cNvSpPr txBox="1">
            <a:spLocks noChangeArrowheads="1"/>
          </p:cNvSpPr>
          <p:nvPr/>
        </p:nvSpPr>
        <p:spPr bwMode="auto">
          <a:xfrm>
            <a:off x="7947026" y="2162494"/>
            <a:ext cx="1154113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  <a:latin typeface="Calibri" panose="020F0502020204030204"/>
              </a:rPr>
              <a:t>q</a:t>
            </a:r>
            <a:r>
              <a:rPr lang="en-US" altLang="zh-CN" sz="2800" b="1" baseline="-25000">
                <a:solidFill>
                  <a:srgbClr val="FFFF00"/>
                </a:solidFill>
                <a:latin typeface="Calibri" panose="020F0502020204030204"/>
              </a:rPr>
              <a:t>1</a:t>
            </a:r>
            <a:r>
              <a:rPr lang="en-US" altLang="zh-CN" sz="2800" b="1">
                <a:solidFill>
                  <a:srgbClr val="FFFF00"/>
                </a:solidFill>
                <a:latin typeface="Calibri" panose="020F0502020204030204"/>
              </a:rPr>
              <a:t>(q</a:t>
            </a:r>
            <a:r>
              <a:rPr lang="en-US" altLang="zh-CN" sz="2800" b="1" baseline="-25000">
                <a:solidFill>
                  <a:srgbClr val="FFFF00"/>
                </a:solidFill>
                <a:latin typeface="Calibri" panose="020F0502020204030204"/>
              </a:rPr>
              <a:t>2</a:t>
            </a:r>
            <a:r>
              <a:rPr lang="en-US" altLang="zh-CN" sz="2800" b="1">
                <a:solidFill>
                  <a:srgbClr val="FFFF00"/>
                </a:solidFill>
                <a:latin typeface="Calibri" panose="020F0502020204030204"/>
              </a:rPr>
              <a:t>)</a:t>
            </a:r>
            <a:endParaRPr lang="zh-CN" altLang="en-US" sz="2800" b="1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28686" name="TextBox 39"/>
          <p:cNvSpPr txBox="1">
            <a:spLocks noChangeArrowheads="1"/>
          </p:cNvSpPr>
          <p:nvPr/>
        </p:nvSpPr>
        <p:spPr bwMode="auto">
          <a:xfrm>
            <a:off x="7729538" y="2810193"/>
            <a:ext cx="5778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Calibri" panose="020F0502020204030204"/>
              </a:rPr>
              <a:t>A</a:t>
            </a:r>
            <a:endParaRPr lang="zh-CN" altLang="en-US" sz="3200" b="1">
              <a:solidFill>
                <a:srgbClr val="FF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681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2"/>
          <p:cNvSpPr/>
          <p:nvPr/>
        </p:nvSpPr>
        <p:spPr>
          <a:xfrm>
            <a:off x="1882140" y="851854"/>
            <a:ext cx="8713788" cy="936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                      在点电荷＋</a:t>
            </a:r>
            <a:r>
              <a:rPr lang="en-US" altLang="zh-CN" sz="2400" b="1" i="1">
                <a:latin typeface="Times New Roman" panose="02020603050405020304" charset="0"/>
                <a:ea typeface="楷体_GB2312" pitchFamily="1" charset="-122"/>
              </a:rPr>
              <a:t>Q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电场中</a:t>
            </a:r>
            <a:r>
              <a:rPr lang="en-US" altLang="zh-CN" sz="2400" b="1" i="1">
                <a:latin typeface="Times New Roman" panose="02020603050405020304" charset="0"/>
                <a:ea typeface="楷体_GB2312" pitchFamily="1" charset="-122"/>
              </a:rPr>
              <a:t>A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点分别放入电荷</a:t>
            </a:r>
            <a:r>
              <a:rPr lang="en-US" altLang="zh-CN" sz="2400" b="1">
                <a:latin typeface="Times New Roman" panose="02020603050405020304" charset="0"/>
                <a:ea typeface="楷体_GB2312" pitchFamily="1" charset="-122"/>
              </a:rPr>
              <a:t>q</a:t>
            </a:r>
            <a:r>
              <a:rPr lang="en-US" altLang="zh-CN" sz="2400" b="1" baseline="-25000">
                <a:latin typeface="Times New Roman" panose="02020603050405020304" charset="0"/>
                <a:ea typeface="楷体_GB2312" pitchFamily="1" charset="-122"/>
              </a:rPr>
              <a:t>1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、</a:t>
            </a:r>
            <a:r>
              <a:rPr lang="en-US" altLang="zh-CN" sz="2400" b="1">
                <a:latin typeface="Times New Roman" panose="02020603050405020304" charset="0"/>
                <a:ea typeface="楷体_GB2312" pitchFamily="1" charset="-122"/>
              </a:rPr>
              <a:t>q</a:t>
            </a:r>
            <a:r>
              <a:rPr lang="en-US" altLang="zh-CN" sz="2400" b="1" baseline="-25000">
                <a:latin typeface="Times New Roman" panose="02020603050405020304" charset="0"/>
                <a:ea typeface="楷体_GB2312" pitchFamily="1" charset="-122"/>
              </a:rPr>
              <a:t>2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、</a:t>
            </a:r>
            <a:r>
              <a:rPr lang="en-US" altLang="zh-CN" sz="2400" b="1">
                <a:latin typeface="Times New Roman" panose="02020603050405020304" charset="0"/>
                <a:ea typeface="楷体_GB2312" pitchFamily="1" charset="-122"/>
              </a:rPr>
              <a:t>q</a:t>
            </a:r>
            <a:r>
              <a:rPr lang="en-US" altLang="zh-CN" sz="2400" b="1" baseline="-25000">
                <a:latin typeface="Times New Roman" panose="02020603050405020304" charset="0"/>
                <a:ea typeface="楷体_GB2312" pitchFamily="1" charset="-122"/>
              </a:rPr>
              <a:t>3</a:t>
            </a:r>
            <a:r>
              <a:rPr lang="zh-CN" altLang="en-US" sz="2400" b="1" baseline="-25000">
                <a:latin typeface="Times New Roman" panose="02020603050405020304" charset="0"/>
                <a:ea typeface="楷体_GB2312" pitchFamily="1" charset="-122"/>
              </a:rPr>
              <a:t>，</a:t>
            </a:r>
            <a:endParaRPr lang="en-US" altLang="zh-CN" sz="2400" b="1" baseline="-25000">
              <a:latin typeface="Times New Roman" panose="02020603050405020304"/>
              <a:ea typeface="楷体_GB2312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则它们分别受电场力为：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722969" name="Rectangle 25"/>
          <p:cNvSpPr/>
          <p:nvPr/>
        </p:nvSpPr>
        <p:spPr>
          <a:xfrm>
            <a:off x="1810704" y="5171441"/>
            <a:ext cx="8569325" cy="968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>
                <a:solidFill>
                  <a:srgbClr val="990033"/>
                </a:solidFill>
                <a:latin typeface="Times New Roman" panose="02020603050405020304" charset="0"/>
                <a:ea typeface="楷体_GB2312" pitchFamily="1" charset="-122"/>
              </a:rPr>
              <a:t>得出：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源电荷</a:t>
            </a:r>
            <a:r>
              <a:rPr lang="en-US" altLang="zh-CN" sz="2400" b="1" i="1">
                <a:latin typeface="Times New Roman" panose="02020603050405020304" charset="0"/>
                <a:ea typeface="楷体_GB2312" pitchFamily="1" charset="-122"/>
              </a:rPr>
              <a:t>Q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对不同的检验电荷</a:t>
            </a:r>
            <a:r>
              <a:rPr lang="en-US" altLang="zh-CN" sz="2400" b="1" i="1">
                <a:latin typeface="Times New Roman" panose="02020603050405020304" charset="0"/>
                <a:ea typeface="楷体_GB2312" pitchFamily="1" charset="-122"/>
              </a:rPr>
              <a:t>q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有不同的电场力</a:t>
            </a:r>
            <a:r>
              <a:rPr lang="en-US" altLang="zh-CN" sz="2400" b="1">
                <a:latin typeface="Times New Roman" panose="02020603050405020304" charset="0"/>
                <a:ea typeface="楷体_GB2312" pitchFamily="1" charset="-122"/>
              </a:rPr>
              <a:t>;</a:t>
            </a:r>
            <a:endParaRPr lang="en-US" altLang="zh-CN" sz="2400" b="1">
              <a:latin typeface="Times New Roman" panose="02020603050405020304" charset="0"/>
              <a:ea typeface="楷体_GB2312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	但同一位置，</a:t>
            </a:r>
            <a:r>
              <a:rPr lang="en-US" altLang="zh-CN" sz="2400" b="1" i="1">
                <a:latin typeface="Times New Roman" panose="02020603050405020304" charset="0"/>
                <a:ea typeface="楷体_GB2312" pitchFamily="1" charset="-122"/>
              </a:rPr>
              <a:t>F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与</a:t>
            </a:r>
            <a:r>
              <a:rPr lang="en-US" altLang="zh-CN" sz="2400" b="1" i="1">
                <a:latin typeface="Times New Roman" panose="02020603050405020304" charset="0"/>
                <a:ea typeface="楷体_GB2312" pitchFamily="1" charset="-122"/>
              </a:rPr>
              <a:t>q</a:t>
            </a:r>
            <a:r>
              <a:rPr lang="zh-CN" altLang="en-US" sz="2400" b="1">
                <a:latin typeface="Times New Roman" panose="02020603050405020304" charset="0"/>
                <a:ea typeface="楷体_GB2312" pitchFamily="1" charset="-122"/>
              </a:rPr>
              <a:t>的比值就不变．</a:t>
            </a:r>
            <a:endParaRPr lang="zh-CN" altLang="en-US" sz="2400" b="1"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30727" name="Rectangle 11"/>
          <p:cNvSpPr/>
          <p:nvPr/>
        </p:nvSpPr>
        <p:spPr>
          <a:xfrm>
            <a:off x="1739265" y="880429"/>
            <a:ext cx="20653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400" b="1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【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charset="0"/>
                <a:ea typeface="楷体_GB2312" pitchFamily="1" charset="-122"/>
              </a:rPr>
              <a:t>研究方法</a:t>
            </a:r>
            <a:r>
              <a:rPr lang="en-US" altLang="zh-CN" sz="2400" b="1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】</a:t>
            </a:r>
            <a:endParaRPr lang="zh-CN" altLang="en-US" sz="2400" b="1">
              <a:solidFill>
                <a:srgbClr val="0033CC"/>
              </a:solidFill>
              <a:latin typeface="Times New Roman" panose="02020603050405020304"/>
              <a:ea typeface="楷体_GB2312" pitchFamily="1" charset="-122"/>
            </a:endParaRPr>
          </a:p>
        </p:txBody>
      </p:sp>
      <p:grpSp>
        <p:nvGrpSpPr>
          <p:cNvPr id="30728" name="组合 21"/>
          <p:cNvGrpSpPr/>
          <p:nvPr/>
        </p:nvGrpSpPr>
        <p:grpSpPr>
          <a:xfrm>
            <a:off x="7859079" y="1644016"/>
            <a:ext cx="2613025" cy="3095625"/>
            <a:chOff x="6300788" y="2708275"/>
            <a:chExt cx="2613025" cy="3096989"/>
          </a:xfrm>
        </p:grpSpPr>
        <p:pic>
          <p:nvPicPr>
            <p:cNvPr id="30729" name="Picture 15" descr="13-03"/>
            <p:cNvPicPr>
              <a:picLocks noChangeAspect="1"/>
            </p:cNvPicPr>
            <p:nvPr/>
          </p:nvPicPr>
          <p:blipFill>
            <a:blip r:embed="rId1"/>
            <a:srcRect l="12500" t="11111" r="12500" b="11111"/>
            <a:stretch>
              <a:fillRect/>
            </a:stretch>
          </p:blipFill>
          <p:spPr>
            <a:xfrm>
              <a:off x="6300788" y="2708275"/>
              <a:ext cx="2613025" cy="3048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30" name="矩形 18"/>
            <p:cNvSpPr/>
            <p:nvPr/>
          </p:nvSpPr>
          <p:spPr>
            <a:xfrm>
              <a:off x="7336770" y="2723434"/>
              <a:ext cx="1440000" cy="11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矩形 19"/>
            <p:cNvSpPr/>
            <p:nvPr/>
          </p:nvSpPr>
          <p:spPr>
            <a:xfrm>
              <a:off x="7308304" y="4725144"/>
              <a:ext cx="1584176" cy="10801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0"/>
          <p:cNvGrpSpPr/>
          <p:nvPr/>
        </p:nvGrpSpPr>
        <p:grpSpPr>
          <a:xfrm>
            <a:off x="1834515" y="3479166"/>
            <a:ext cx="8616950" cy="1800225"/>
            <a:chOff x="203200" y="4184650"/>
            <a:chExt cx="8616950" cy="1800225"/>
          </a:xfrm>
        </p:grpSpPr>
        <p:graphicFrame>
          <p:nvGraphicFramePr>
            <p:cNvPr id="30733" name="Object 4"/>
            <p:cNvGraphicFramePr>
              <a:graphicFrameLocks noChangeAspect="1"/>
            </p:cNvGraphicFramePr>
            <p:nvPr/>
          </p:nvGraphicFramePr>
          <p:xfrm>
            <a:off x="309563" y="4184650"/>
            <a:ext cx="4838700" cy="915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" r:id="rId2" imgW="2400300" imgH="457200" progId="Equation.3">
                    <p:embed/>
                  </p:oleObj>
                </mc:Choice>
                <mc:Fallback>
                  <p:oleObj name="" r:id="rId2" imgW="2400300" imgH="4572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9563" y="4184650"/>
                          <a:ext cx="4838700" cy="9159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34" name="组合 28"/>
            <p:cNvGrpSpPr/>
            <p:nvPr/>
          </p:nvGrpSpPr>
          <p:grpSpPr>
            <a:xfrm>
              <a:off x="203200" y="5086350"/>
              <a:ext cx="3721100" cy="898525"/>
              <a:chOff x="203200" y="5086350"/>
              <a:chExt cx="3721100" cy="898525"/>
            </a:xfrm>
          </p:grpSpPr>
          <p:graphicFrame>
            <p:nvGraphicFramePr>
              <p:cNvPr id="30735" name="Object 5"/>
              <p:cNvGraphicFramePr>
                <a:graphicFrameLocks noChangeAspect="1"/>
              </p:cNvGraphicFramePr>
              <p:nvPr/>
            </p:nvGraphicFramePr>
            <p:xfrm>
              <a:off x="1385888" y="5086350"/>
              <a:ext cx="2538412" cy="898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" name="" r:id="rId4" imgW="1282700" imgH="457200" progId="Equation.3">
                      <p:embed/>
                    </p:oleObj>
                  </mc:Choice>
                  <mc:Fallback>
                    <p:oleObj name="" r:id="rId4" imgW="1282700" imgH="45720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385888" y="5086350"/>
                            <a:ext cx="2538412" cy="8985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6" name="Rectangle 34"/>
              <p:cNvSpPr/>
              <p:nvPr/>
            </p:nvSpPr>
            <p:spPr>
              <a:xfrm>
                <a:off x="203200" y="5264150"/>
                <a:ext cx="1112838" cy="4619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rgbClr val="990033"/>
                    </a:solidFill>
                    <a:latin typeface="Times New Roman" panose="02020603050405020304" charset="0"/>
                    <a:ea typeface="楷体_GB2312" pitchFamily="1" charset="-122"/>
                  </a:rPr>
                  <a:t>同样：</a:t>
                </a:r>
                <a:endParaRPr lang="zh-CN" altLang="en-US" sz="2400" b="1">
                  <a:solidFill>
                    <a:srgbClr val="990033"/>
                  </a:solidFill>
                  <a:latin typeface="Times New Roman" panose="02020603050405020304" charset="0"/>
                  <a:ea typeface="楷体_GB2312" pitchFamily="1" charset="-122"/>
                </a:endParaRPr>
              </a:p>
            </p:txBody>
          </p:sp>
        </p:grpSp>
        <p:grpSp>
          <p:nvGrpSpPr>
            <p:cNvPr id="30737" name="组合 27"/>
            <p:cNvGrpSpPr/>
            <p:nvPr/>
          </p:nvGrpSpPr>
          <p:grpSpPr>
            <a:xfrm>
              <a:off x="7065963" y="4221163"/>
              <a:ext cx="1754187" cy="1174750"/>
              <a:chOff x="7065547" y="4221088"/>
              <a:chExt cx="1754925" cy="1174785"/>
            </a:xfrm>
          </p:grpSpPr>
          <p:pic>
            <p:nvPicPr>
              <p:cNvPr id="30738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5547" y="4221088"/>
                <a:ext cx="1754925" cy="117478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739" name="矩形 25"/>
              <p:cNvSpPr/>
              <p:nvPr/>
            </p:nvSpPr>
            <p:spPr>
              <a:xfrm>
                <a:off x="7682296" y="4782638"/>
                <a:ext cx="979084" cy="57606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组合 29"/>
          <p:cNvGrpSpPr/>
          <p:nvPr/>
        </p:nvGrpSpPr>
        <p:grpSpPr>
          <a:xfrm>
            <a:off x="1810704" y="1715453"/>
            <a:ext cx="8569325" cy="1763712"/>
            <a:chOff x="179388" y="2420938"/>
            <a:chExt cx="8569325" cy="1763712"/>
          </a:xfrm>
        </p:grpSpPr>
        <p:graphicFrame>
          <p:nvGraphicFramePr>
            <p:cNvPr id="30741" name="Object 2"/>
            <p:cNvGraphicFramePr>
              <a:graphicFrameLocks noChangeAspect="1"/>
            </p:cNvGraphicFramePr>
            <p:nvPr/>
          </p:nvGraphicFramePr>
          <p:xfrm>
            <a:off x="309563" y="2420938"/>
            <a:ext cx="4910137" cy="928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" r:id="rId7" imgW="2400300" imgH="457200" progId="Equation.3">
                    <p:embed/>
                  </p:oleObj>
                </mc:Choice>
                <mc:Fallback>
                  <p:oleObj name="" r:id="rId7" imgW="2400300" imgH="4572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9563" y="2420938"/>
                          <a:ext cx="4910137" cy="9286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42" name="组合 27"/>
            <p:cNvGrpSpPr/>
            <p:nvPr/>
          </p:nvGrpSpPr>
          <p:grpSpPr>
            <a:xfrm>
              <a:off x="179388" y="3284538"/>
              <a:ext cx="3835400" cy="900112"/>
              <a:chOff x="179388" y="3284538"/>
              <a:chExt cx="3835400" cy="900112"/>
            </a:xfrm>
          </p:grpSpPr>
          <p:graphicFrame>
            <p:nvGraphicFramePr>
              <p:cNvPr id="30743" name="Object 3"/>
              <p:cNvGraphicFramePr>
                <a:graphicFrameLocks noChangeAspect="1"/>
              </p:cNvGraphicFramePr>
              <p:nvPr/>
            </p:nvGraphicFramePr>
            <p:xfrm>
              <a:off x="1476375" y="3284538"/>
              <a:ext cx="2538413" cy="900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4" name="" r:id="rId9" imgW="1282700" imgH="457200" progId="Equation.3">
                      <p:embed/>
                    </p:oleObj>
                  </mc:Choice>
                  <mc:Fallback>
                    <p:oleObj name="" r:id="rId9" imgW="1282700" imgH="45720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76375" y="3284538"/>
                            <a:ext cx="2538413" cy="9001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4" name="Rectangle 28"/>
              <p:cNvSpPr/>
              <p:nvPr/>
            </p:nvSpPr>
            <p:spPr>
              <a:xfrm>
                <a:off x="179388" y="3463925"/>
                <a:ext cx="1422400" cy="4619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rgbClr val="990033"/>
                    </a:solidFill>
                    <a:latin typeface="Times New Roman" panose="02020603050405020304" charset="0"/>
                    <a:ea typeface="楷体_GB2312" pitchFamily="1" charset="-122"/>
                  </a:rPr>
                  <a:t>可发现：</a:t>
                </a:r>
                <a:endParaRPr lang="zh-CN" altLang="en-US" sz="2400" b="1">
                  <a:solidFill>
                    <a:srgbClr val="990033"/>
                  </a:solidFill>
                  <a:latin typeface="Times New Roman" panose="02020603050405020304" charset="0"/>
                  <a:ea typeface="楷体_GB2312" pitchFamily="1" charset="-122"/>
                </a:endParaRPr>
              </a:p>
            </p:txBody>
          </p:sp>
        </p:grpSp>
        <p:grpSp>
          <p:nvGrpSpPr>
            <p:cNvPr id="30745" name="组合 36"/>
            <p:cNvGrpSpPr/>
            <p:nvPr/>
          </p:nvGrpSpPr>
          <p:grpSpPr>
            <a:xfrm>
              <a:off x="7221538" y="2420938"/>
              <a:ext cx="1527175" cy="1079500"/>
              <a:chOff x="7221782" y="2420888"/>
              <a:chExt cx="1526682" cy="1080120"/>
            </a:xfrm>
          </p:grpSpPr>
          <p:cxnSp>
            <p:nvCxnSpPr>
              <p:cNvPr id="30746" name="直接箭头连接符 29"/>
              <p:cNvCxnSpPr/>
              <p:nvPr/>
            </p:nvCxnSpPr>
            <p:spPr>
              <a:xfrm flipV="1">
                <a:off x="7221782" y="2636912"/>
                <a:ext cx="864096" cy="864096"/>
              </a:xfrm>
              <a:prstGeom prst="straightConnector1">
                <a:avLst/>
              </a:prstGeom>
              <a:ln w="254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cxnSp>
          <p:sp>
            <p:nvSpPr>
              <p:cNvPr id="30747" name="TextBox 34"/>
              <p:cNvSpPr txBox="1"/>
              <p:nvPr/>
            </p:nvSpPr>
            <p:spPr>
              <a:xfrm>
                <a:off x="8100392" y="2420888"/>
                <a:ext cx="648072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F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endParaRPr lang="zh-CN" altLang="en-US" sz="2400" b="1" baseline="-25000">
                  <a:solidFill>
                    <a:srgbClr val="FF0000"/>
                  </a:solidFill>
                  <a:latin typeface="Times New Roman" panose="02020603050405020304"/>
                  <a:ea typeface="Times New Roman" panose="02020603050405020304" charset="0"/>
                </a:endParaRPr>
              </a:p>
            </p:txBody>
          </p:sp>
        </p:grpSp>
      </p:grpSp>
      <p:grpSp>
        <p:nvGrpSpPr>
          <p:cNvPr id="30748" name="组合 37"/>
          <p:cNvGrpSpPr/>
          <p:nvPr/>
        </p:nvGrpSpPr>
        <p:grpSpPr>
          <a:xfrm>
            <a:off x="9256078" y="4077653"/>
            <a:ext cx="1268412" cy="576262"/>
            <a:chOff x="7624802" y="4783200"/>
            <a:chExt cx="1267678" cy="576064"/>
          </a:xfrm>
        </p:grpSpPr>
        <p:cxnSp>
          <p:nvCxnSpPr>
            <p:cNvPr id="30749" name="直接箭头连接符 31"/>
            <p:cNvCxnSpPr/>
            <p:nvPr/>
          </p:nvCxnSpPr>
          <p:spPr>
            <a:xfrm>
              <a:off x="7624802" y="4783200"/>
              <a:ext cx="864096" cy="576064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lg"/>
            </a:ln>
          </p:spPr>
        </p:cxnSp>
        <p:sp>
          <p:nvSpPr>
            <p:cNvPr id="30750" name="TextBox 35"/>
            <p:cNvSpPr txBox="1"/>
            <p:nvPr/>
          </p:nvSpPr>
          <p:spPr>
            <a:xfrm>
              <a:off x="8244408" y="4797152"/>
              <a:ext cx="64807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zh-CN" altLang="en-US" sz="2400" b="1" baseline="-2500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9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0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0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0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0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0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0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0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0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1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187308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1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187308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2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187308"/>
  <p:tag name="KSO_WM_TEMPLATE_SUBCATEGORY" val="0"/>
  <p:tag name="KSO_WM_TEMPLATE_THUMBS_INDEX" val="1、2、3、6、8、10、11、12、15"/>
</p:tagLst>
</file>

<file path=ppt/tags/tag123.xml><?xml version="1.0" encoding="utf-8"?>
<p:tagLst xmlns:p="http://schemas.openxmlformats.org/presentationml/2006/main">
  <p:tag name="KSO_WM_SLIDE_MODEL_TYPE" val="cover"/>
</p:tagLst>
</file>

<file path=ppt/tags/tag124.xml><?xml version="1.0" encoding="utf-8"?>
<p:tagLst xmlns:p="http://schemas.openxmlformats.org/presentationml/2006/main">
  <p:tag name="AS_UNIQUEID" val="746"/>
</p:tagLst>
</file>

<file path=ppt/tags/tag125.xml><?xml version="1.0" encoding="utf-8"?>
<p:tagLst xmlns:p="http://schemas.openxmlformats.org/presentationml/2006/main">
  <p:tag name="AS_UNIQUEID" val="747"/>
</p:tagLst>
</file>

<file path=ppt/tags/tag126.xml><?xml version="1.0" encoding="utf-8"?>
<p:tagLst xmlns:p="http://schemas.openxmlformats.org/presentationml/2006/main">
  <p:tag name="AS_UNIQUEID" val="748"/>
</p:tagLst>
</file>

<file path=ppt/tags/tag127.xml><?xml version="1.0" encoding="utf-8"?>
<p:tagLst xmlns:p="http://schemas.openxmlformats.org/presentationml/2006/main">
  <p:tag name="AS_UNIQUEID" val="749"/>
</p:tagLst>
</file>

<file path=ppt/tags/tag128.xml><?xml version="1.0" encoding="utf-8"?>
<p:tagLst xmlns:p="http://schemas.openxmlformats.org/presentationml/2006/main">
  <p:tag name="AS_UNIQUEID" val="751"/>
</p:tagLst>
</file>

<file path=ppt/tags/tag129.xml><?xml version="1.0" encoding="utf-8"?>
<p:tagLst xmlns:p="http://schemas.openxmlformats.org/presentationml/2006/main">
  <p:tag name="AS_UNIQUEID" val="752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AS_UNIQUEID" val="753"/>
</p:tagLst>
</file>

<file path=ppt/tags/tag131.xml><?xml version="1.0" encoding="utf-8"?>
<p:tagLst xmlns:p="http://schemas.openxmlformats.org/presentationml/2006/main">
  <p:tag name="AS_UNIQUEID" val="754"/>
</p:tagLst>
</file>

<file path=ppt/tags/tag132.xml><?xml version="1.0" encoding="utf-8"?>
<p:tagLst xmlns:p="http://schemas.openxmlformats.org/presentationml/2006/main">
  <p:tag name="AS_UNIQUEID" val="755"/>
</p:tagLst>
</file>

<file path=ppt/tags/tag133.xml><?xml version="1.0" encoding="utf-8"?>
<p:tagLst xmlns:p="http://schemas.openxmlformats.org/presentationml/2006/main">
  <p:tag name="AS_UNIQUEID" val="757"/>
</p:tagLst>
</file>

<file path=ppt/tags/tag134.xml><?xml version="1.0" encoding="utf-8"?>
<p:tagLst xmlns:p="http://schemas.openxmlformats.org/presentationml/2006/main">
  <p:tag name="AS_UNIQUEID" val="758"/>
</p:tagLst>
</file>

<file path=ppt/tags/tag135.xml><?xml version="1.0" encoding="utf-8"?>
<p:tagLst xmlns:p="http://schemas.openxmlformats.org/presentationml/2006/main">
  <p:tag name="AS_UNIQUEID" val="759"/>
</p:tagLst>
</file>

<file path=ppt/tags/tag136.xml><?xml version="1.0" encoding="utf-8"?>
<p:tagLst xmlns:p="http://schemas.openxmlformats.org/presentationml/2006/main">
  <p:tag name="AS_UNIQUEID" val="760"/>
</p:tagLst>
</file>

<file path=ppt/tags/tag137.xml><?xml version="1.0" encoding="utf-8"?>
<p:tagLst xmlns:p="http://schemas.openxmlformats.org/presentationml/2006/main">
  <p:tag name="AS_UNIQUEID" val="761"/>
</p:tagLst>
</file>

<file path=ppt/tags/tag138.xml><?xml version="1.0" encoding="utf-8"?>
<p:tagLst xmlns:p="http://schemas.openxmlformats.org/presentationml/2006/main">
  <p:tag name="AS_UNIQUEID" val="762"/>
</p:tagLst>
</file>

<file path=ppt/tags/tag139.xml><?xml version="1.0" encoding="utf-8"?>
<p:tagLst xmlns:p="http://schemas.openxmlformats.org/presentationml/2006/main">
  <p:tag name="AS_UNIQUEID" val="763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AS_UNIQUEID" val="764"/>
</p:tagLst>
</file>

<file path=ppt/tags/tag141.xml><?xml version="1.0" encoding="utf-8"?>
<p:tagLst xmlns:p="http://schemas.openxmlformats.org/presentationml/2006/main">
  <p:tag name="AS_UNIQUEID" val="765"/>
</p:tagLst>
</file>

<file path=ppt/tags/tag142.xml><?xml version="1.0" encoding="utf-8"?>
<p:tagLst xmlns:p="http://schemas.openxmlformats.org/presentationml/2006/main">
  <p:tag name="AS_UNIQUEID" val="766"/>
</p:tagLst>
</file>

<file path=ppt/tags/tag143.xml><?xml version="1.0" encoding="utf-8"?>
<p:tagLst xmlns:p="http://schemas.openxmlformats.org/presentationml/2006/main">
  <p:tag name="AS_UNIQUEID" val="767"/>
</p:tagLst>
</file>

<file path=ppt/tags/tag144.xml><?xml version="1.0" encoding="utf-8"?>
<p:tagLst xmlns:p="http://schemas.openxmlformats.org/presentationml/2006/main">
  <p:tag name="AS_UNIQUEID" val="768"/>
</p:tagLst>
</file>

<file path=ppt/tags/tag145.xml><?xml version="1.0" encoding="utf-8"?>
<p:tagLst xmlns:p="http://schemas.openxmlformats.org/presentationml/2006/main">
  <p:tag name="AS_UNIQUEID" val="769"/>
</p:tagLst>
</file>

<file path=ppt/tags/tag146.xml><?xml version="1.0" encoding="utf-8"?>
<p:tagLst xmlns:p="http://schemas.openxmlformats.org/presentationml/2006/main">
  <p:tag name="AS_UNIQUEID" val="770"/>
</p:tagLst>
</file>

<file path=ppt/tags/tag147.xml><?xml version="1.0" encoding="utf-8"?>
<p:tagLst xmlns:p="http://schemas.openxmlformats.org/presentationml/2006/main">
  <p:tag name="AS_UNIQUEID" val="771"/>
</p:tagLst>
</file>

<file path=ppt/tags/tag148.xml><?xml version="1.0" encoding="utf-8"?>
<p:tagLst xmlns:p="http://schemas.openxmlformats.org/presentationml/2006/main">
  <p:tag name="AS_UNIQUEID" val="772"/>
</p:tagLst>
</file>

<file path=ppt/tags/tag149.xml><?xml version="1.0" encoding="utf-8"?>
<p:tagLst xmlns:p="http://schemas.openxmlformats.org/presentationml/2006/main">
  <p:tag name="AS_UNIQUEID" val="773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AS_UNIQUEID" val="774"/>
</p:tagLst>
</file>

<file path=ppt/tags/tag151.xml><?xml version="1.0" encoding="utf-8"?>
<p:tagLst xmlns:p="http://schemas.openxmlformats.org/presentationml/2006/main">
  <p:tag name="AS_UNIQUEID" val="775"/>
</p:tagLst>
</file>

<file path=ppt/tags/tag152.xml><?xml version="1.0" encoding="utf-8"?>
<p:tagLst xmlns:p="http://schemas.openxmlformats.org/presentationml/2006/main">
  <p:tag name="AS_UNIQUEID" val="776"/>
</p:tagLst>
</file>

<file path=ppt/tags/tag153.xml><?xml version="1.0" encoding="utf-8"?>
<p:tagLst xmlns:p="http://schemas.openxmlformats.org/presentationml/2006/main">
  <p:tag name="AS_UNIQUEID" val="777"/>
</p:tagLst>
</file>

<file path=ppt/tags/tag154.xml><?xml version="1.0" encoding="utf-8"?>
<p:tagLst xmlns:p="http://schemas.openxmlformats.org/presentationml/2006/main">
  <p:tag name="AS_UNIQUEID" val="778"/>
</p:tagLst>
</file>

<file path=ppt/tags/tag155.xml><?xml version="1.0" encoding="utf-8"?>
<p:tagLst xmlns:p="http://schemas.openxmlformats.org/presentationml/2006/main">
  <p:tag name="AS_UNIQUEID" val="779"/>
</p:tagLst>
</file>

<file path=ppt/tags/tag156.xml><?xml version="1.0" encoding="utf-8"?>
<p:tagLst xmlns:p="http://schemas.openxmlformats.org/presentationml/2006/main">
  <p:tag name="AS_UNIQUEID" val="780"/>
</p:tagLst>
</file>

<file path=ppt/tags/tag157.xml><?xml version="1.0" encoding="utf-8"?>
<p:tagLst xmlns:p="http://schemas.openxmlformats.org/presentationml/2006/main">
  <p:tag name="AS_UNIQUEID" val="781"/>
</p:tagLst>
</file>

<file path=ppt/tags/tag158.xml><?xml version="1.0" encoding="utf-8"?>
<p:tagLst xmlns:p="http://schemas.openxmlformats.org/presentationml/2006/main">
  <p:tag name="AS_UNIQUEID" val="782"/>
</p:tagLst>
</file>

<file path=ppt/tags/tag159.xml><?xml version="1.0" encoding="utf-8"?>
<p:tagLst xmlns:p="http://schemas.openxmlformats.org/presentationml/2006/main">
  <p:tag name="AS_UNIQUEID" val="783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AS_UNIQUEID" val="784"/>
</p:tagLst>
</file>

<file path=ppt/tags/tag161.xml><?xml version="1.0" encoding="utf-8"?>
<p:tagLst xmlns:p="http://schemas.openxmlformats.org/presentationml/2006/main">
  <p:tag name="AS_UNIQUEID" val="785"/>
</p:tagLst>
</file>

<file path=ppt/tags/tag162.xml><?xml version="1.0" encoding="utf-8"?>
<p:tagLst xmlns:p="http://schemas.openxmlformats.org/presentationml/2006/main">
  <p:tag name="AS_UNIQUEID" val="786"/>
</p:tagLst>
</file>

<file path=ppt/tags/tag163.xml><?xml version="1.0" encoding="utf-8"?>
<p:tagLst xmlns:p="http://schemas.openxmlformats.org/presentationml/2006/main">
  <p:tag name="AS_UNIQUEID" val="787"/>
</p:tagLst>
</file>

<file path=ppt/tags/tag164.xml><?xml version="1.0" encoding="utf-8"?>
<p:tagLst xmlns:p="http://schemas.openxmlformats.org/presentationml/2006/main">
  <p:tag name="AS_UNIQUEID" val="788"/>
</p:tagLst>
</file>

<file path=ppt/tags/tag165.xml><?xml version="1.0" encoding="utf-8"?>
<p:tagLst xmlns:p="http://schemas.openxmlformats.org/presentationml/2006/main">
  <p:tag name="AS_UNIQUEID" val="789"/>
</p:tagLst>
</file>

<file path=ppt/tags/tag166.xml><?xml version="1.0" encoding="utf-8"?>
<p:tagLst xmlns:p="http://schemas.openxmlformats.org/presentationml/2006/main">
  <p:tag name="AS_UNIQUEID" val="790"/>
</p:tagLst>
</file>

<file path=ppt/tags/tag167.xml><?xml version="1.0" encoding="utf-8"?>
<p:tagLst xmlns:p="http://schemas.openxmlformats.org/presentationml/2006/main">
  <p:tag name="AS_UNIQUEID" val="791"/>
</p:tagLst>
</file>

<file path=ppt/tags/tag168.xml><?xml version="1.0" encoding="utf-8"?>
<p:tagLst xmlns:p="http://schemas.openxmlformats.org/presentationml/2006/main">
  <p:tag name="AS_UNIQUEID" val="792"/>
</p:tagLst>
</file>

<file path=ppt/tags/tag169.xml><?xml version="1.0" encoding="utf-8"?>
<p:tagLst xmlns:p="http://schemas.openxmlformats.org/presentationml/2006/main">
  <p:tag name="AS_UNIQUEID" val="793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0.xml><?xml version="1.0" encoding="utf-8"?>
<p:tagLst xmlns:p="http://schemas.openxmlformats.org/presentationml/2006/main">
  <p:tag name="AS_UNIQUEID" val="794"/>
</p:tagLst>
</file>

<file path=ppt/tags/tag171.xml><?xml version="1.0" encoding="utf-8"?>
<p:tagLst xmlns:p="http://schemas.openxmlformats.org/presentationml/2006/main">
  <p:tag name="AS_UNIQUEID" val="795"/>
</p:tagLst>
</file>

<file path=ppt/tags/tag172.xml><?xml version="1.0" encoding="utf-8"?>
<p:tagLst xmlns:p="http://schemas.openxmlformats.org/presentationml/2006/main">
  <p:tag name="AS_UNIQUEID" val="796"/>
</p:tagLst>
</file>

<file path=ppt/tags/tag173.xml><?xml version="1.0" encoding="utf-8"?>
<p:tagLst xmlns:p="http://schemas.openxmlformats.org/presentationml/2006/main">
  <p:tag name="AS_UNIQUEID" val="797"/>
</p:tagLst>
</file>

<file path=ppt/tags/tag174.xml><?xml version="1.0" encoding="utf-8"?>
<p:tagLst xmlns:p="http://schemas.openxmlformats.org/presentationml/2006/main">
  <p:tag name="AS_UNIQUEID" val="798"/>
</p:tagLst>
</file>

<file path=ppt/tags/tag175.xml><?xml version="1.0" encoding="utf-8"?>
<p:tagLst xmlns:p="http://schemas.openxmlformats.org/presentationml/2006/main">
  <p:tag name="AS_UNIQUEID" val="799"/>
</p:tagLst>
</file>

<file path=ppt/tags/tag176.xml><?xml version="1.0" encoding="utf-8"?>
<p:tagLst xmlns:p="http://schemas.openxmlformats.org/presentationml/2006/main">
  <p:tag name="AS_UNIQUEID" val="800"/>
</p:tagLst>
</file>

<file path=ppt/tags/tag177.xml><?xml version="1.0" encoding="utf-8"?>
<p:tagLst xmlns:p="http://schemas.openxmlformats.org/presentationml/2006/main">
  <p:tag name="AS_UNIQUEID" val="801"/>
</p:tagLst>
</file>

<file path=ppt/tags/tag178.xml><?xml version="1.0" encoding="utf-8"?>
<p:tagLst xmlns:p="http://schemas.openxmlformats.org/presentationml/2006/main">
  <p:tag name="AS_UNIQUEID" val="803"/>
</p:tagLst>
</file>

<file path=ppt/tags/tag179.xml><?xml version="1.0" encoding="utf-8"?>
<p:tagLst xmlns:p="http://schemas.openxmlformats.org/presentationml/2006/main">
  <p:tag name="AS_UNIQUEID" val="804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0.xml><?xml version="1.0" encoding="utf-8"?>
<p:tagLst xmlns:p="http://schemas.openxmlformats.org/presentationml/2006/main">
  <p:tag name="AS_UNIQUEID" val="805"/>
</p:tagLst>
</file>

<file path=ppt/tags/tag181.xml><?xml version="1.0" encoding="utf-8"?>
<p:tagLst xmlns:p="http://schemas.openxmlformats.org/presentationml/2006/main">
  <p:tag name="AS_UNIQUEID" val="807"/>
</p:tagLst>
</file>

<file path=ppt/tags/tag182.xml><?xml version="1.0" encoding="utf-8"?>
<p:tagLst xmlns:p="http://schemas.openxmlformats.org/presentationml/2006/main">
  <p:tag name="AS_UNIQUEID" val="808"/>
</p:tagLst>
</file>

<file path=ppt/tags/tag183.xml><?xml version="1.0" encoding="utf-8"?>
<p:tagLst xmlns:p="http://schemas.openxmlformats.org/presentationml/2006/main">
  <p:tag name="AS_UNIQUEID" val="809"/>
</p:tagLst>
</file>

<file path=ppt/tags/tag184.xml><?xml version="1.0" encoding="utf-8"?>
<p:tagLst xmlns:p="http://schemas.openxmlformats.org/presentationml/2006/main">
  <p:tag name="AS_UNIQUEID" val="810"/>
</p:tagLst>
</file>

<file path=ppt/tags/tag185.xml><?xml version="1.0" encoding="utf-8"?>
<p:tagLst xmlns:p="http://schemas.openxmlformats.org/presentationml/2006/main">
  <p:tag name="AS_UNIQUEID" val="811"/>
</p:tagLst>
</file>

<file path=ppt/tags/tag186.xml><?xml version="1.0" encoding="utf-8"?>
<p:tagLst xmlns:p="http://schemas.openxmlformats.org/presentationml/2006/main">
  <p:tag name="AS_UNIQUEID" val="812"/>
</p:tagLst>
</file>

<file path=ppt/tags/tag187.xml><?xml version="1.0" encoding="utf-8"?>
<p:tagLst xmlns:p="http://schemas.openxmlformats.org/presentationml/2006/main">
  <p:tag name="AS_UNIQUEID" val="813"/>
</p:tagLst>
</file>

<file path=ppt/tags/tag188.xml><?xml version="1.0" encoding="utf-8"?>
<p:tagLst xmlns:p="http://schemas.openxmlformats.org/presentationml/2006/main">
  <p:tag name="AS_UNIQUEID" val="814"/>
</p:tagLst>
</file>

<file path=ppt/tags/tag189.xml><?xml version="1.0" encoding="utf-8"?>
<p:tagLst xmlns:p="http://schemas.openxmlformats.org/presentationml/2006/main">
  <p:tag name="AS_UNIQUEID" val="815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0.xml><?xml version="1.0" encoding="utf-8"?>
<p:tagLst xmlns:p="http://schemas.openxmlformats.org/presentationml/2006/main">
  <p:tag name="AS_UNIQUEID" val="817"/>
</p:tagLst>
</file>

<file path=ppt/tags/tag191.xml><?xml version="1.0" encoding="utf-8"?>
<p:tagLst xmlns:p="http://schemas.openxmlformats.org/presentationml/2006/main">
  <p:tag name="AS_UNIQUEID" val="818"/>
</p:tagLst>
</file>

<file path=ppt/tags/tag192.xml><?xml version="1.0" encoding="utf-8"?>
<p:tagLst xmlns:p="http://schemas.openxmlformats.org/presentationml/2006/main">
  <p:tag name="AS_UNIQUEID" val="820"/>
</p:tagLst>
</file>

<file path=ppt/tags/tag193.xml><?xml version="1.0" encoding="utf-8"?>
<p:tagLst xmlns:p="http://schemas.openxmlformats.org/presentationml/2006/main">
  <p:tag name="AS_UNIQUEID" val="821"/>
</p:tagLst>
</file>

<file path=ppt/tags/tag194.xml><?xml version="1.0" encoding="utf-8"?>
<p:tagLst xmlns:p="http://schemas.openxmlformats.org/presentationml/2006/main">
  <p:tag name="AS_UNIQUEID" val="822"/>
</p:tagLst>
</file>

<file path=ppt/tags/tag195.xml><?xml version="1.0" encoding="utf-8"?>
<p:tagLst xmlns:p="http://schemas.openxmlformats.org/presentationml/2006/main">
  <p:tag name="AS_UNIQUEID" val="823"/>
</p:tagLst>
</file>

<file path=ppt/tags/tag196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187308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187308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187308"/>
  <p:tag name="KSO_WM_TEMPLATE_SUBCATEGORY" val="0"/>
  <p:tag name="KSO_WM_TEMPLATE_THUMBS_INDEX" val="1、2、3、6、8、10、11、12、15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6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6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6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6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6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7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7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8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8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8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8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8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8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8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9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9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9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9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9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9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9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9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9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2161</Words>
  <Application>WPS 演示</Application>
  <PresentationFormat>宽屏</PresentationFormat>
  <Paragraphs>303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20</vt:i4>
      </vt:variant>
    </vt:vector>
  </HeadingPairs>
  <TitlesOfParts>
    <vt:vector size="57" baseType="lpstr">
      <vt:lpstr>Arial</vt:lpstr>
      <vt:lpstr>宋体</vt:lpstr>
      <vt:lpstr>Wingdings</vt:lpstr>
      <vt:lpstr>楷体</vt:lpstr>
      <vt:lpstr>华文行楷</vt:lpstr>
      <vt:lpstr>Times New Roman</vt:lpstr>
      <vt:lpstr>Times New Roman</vt:lpstr>
      <vt:lpstr>隶书</vt:lpstr>
      <vt:lpstr>黑体</vt:lpstr>
      <vt:lpstr>华文新魏</vt:lpstr>
      <vt:lpstr>Calibri</vt:lpstr>
      <vt:lpstr>楷体_GB2312</vt:lpstr>
      <vt:lpstr>新宋体</vt:lpstr>
      <vt:lpstr>Comic Sans MS</vt:lpstr>
      <vt:lpstr>Verdana</vt:lpstr>
      <vt:lpstr>微软雅黑</vt:lpstr>
      <vt:lpstr>Arial Unicode MS</vt:lpstr>
      <vt:lpstr>等线 Light</vt:lpstr>
      <vt:lpstr>Calibri Light</vt:lpstr>
      <vt:lpstr>Calibri</vt:lpstr>
      <vt:lpstr>等线</vt:lpstr>
      <vt:lpstr>Tahoma</vt:lpstr>
      <vt:lpstr>Cambria Math</vt:lpstr>
      <vt:lpstr>自定义设计方案</vt:lpstr>
      <vt:lpstr>1_自定义设计方案</vt:lpstr>
      <vt:lpstr>Office 主题</vt:lpstr>
      <vt:lpstr>Equation.DSMT4</vt:lpstr>
      <vt:lpstr>Equation.KSEE3</vt:lpstr>
      <vt:lpstr>Equation.KSEE3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ZWP</dc:creator>
  <cp:lastModifiedBy>黄茂津</cp:lastModifiedBy>
  <cp:revision>55</cp:revision>
  <dcterms:created xsi:type="dcterms:W3CDTF">2020-05-01T08:17:00Z</dcterms:created>
  <dcterms:modified xsi:type="dcterms:W3CDTF">2021-09-05T09:11:54Z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9FB7CF68225A4718970B66B8674C1D04</vt:lpwstr>
  </property>
</Properties>
</file>