
<file path=[Content_Types].xml><?xml version="1.0" encoding="utf-8"?>
<Types xmlns="http://schemas.openxmlformats.org/package/2006/content-types">
  <Default Extension="gif" ContentType="image/gif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97" r:id="rId4"/>
    <p:sldId id="299" r:id="rId5"/>
    <p:sldId id="323" r:id="rId6"/>
    <p:sldId id="324" r:id="rId7"/>
    <p:sldId id="325" r:id="rId8"/>
    <p:sldId id="300" r:id="rId9"/>
    <p:sldId id="327" r:id="rId10"/>
    <p:sldId id="301" r:id="rId11"/>
    <p:sldId id="336" r:id="rId12"/>
    <p:sldId id="303" r:id="rId13"/>
    <p:sldId id="304" r:id="rId14"/>
    <p:sldId id="305" r:id="rId15"/>
    <p:sldId id="306" r:id="rId17"/>
  </p:sldIdLst>
  <p:sldSz cx="12198350" cy="6858000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1800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1800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1800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1800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Pct val="100000"/>
      <a:buFont typeface="Arial" panose="020B0604020202020204" pitchFamily="34" charset="0"/>
      <a:buNone/>
      <a:defRPr sz="1800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Pct val="100000"/>
      <a:buFont typeface="Arial" panose="020B0604020202020204" pitchFamily="34" charset="0"/>
      <a:buNone/>
      <a:defRPr sz="1800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Pct val="100000"/>
      <a:buFont typeface="Arial" panose="020B0604020202020204" pitchFamily="34" charset="0"/>
      <a:buNone/>
      <a:defRPr sz="1800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Pct val="100000"/>
      <a:buFont typeface="Arial" panose="020B0604020202020204" pitchFamily="34" charset="0"/>
      <a:buNone/>
      <a:defRPr sz="1800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02" y="-26"/>
      </p:cViewPr>
      <p:guideLst>
        <p:guide orient="horz" pos="2160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eaLnBrk="1" fontAlgn="base" hangingPunct="1"/>
            <a:endParaRPr lang="zh-CN" sz="1200" strike="noStrike" noProof="1"/>
          </a:p>
        </p:txBody>
      </p:sp>
      <p:sp>
        <p:nvSpPr>
          <p:cNvPr id="21507" name="日期占位符 2"/>
          <p:cNvSpPr>
            <a:spLocks noGrp="1"/>
          </p:cNvSpPr>
          <p:nvPr>
            <p:ph type="dt" idx="2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algn="r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zh-CN" sz="1200" strike="noStrike" noProof="1"/>
          </a:p>
        </p:txBody>
      </p:sp>
      <p:sp>
        <p:nvSpPr>
          <p:cNvPr id="215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75" y="-41557575"/>
            <a:ext cx="68263" cy="41557575"/>
          </a:xfrm>
          <a:ln/>
        </p:spPr>
      </p:sp>
      <p:sp>
        <p:nvSpPr>
          <p:cNvPr id="20483" name="Rectangle 3"/>
          <p:cNvSpPr>
            <a:spLocks noGrp="1" noRot="1" noChangeAspect="1"/>
          </p:cNvSpPr>
          <p:nvPr>
            <p:ph type="body"/>
          </p:nvPr>
        </p:nvSpPr>
        <p:spPr>
          <a:xfrm>
            <a:off x="609600" y="1600200"/>
            <a:ext cx="1097915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defTabSz="0" eaLnBrk="1" hangingPunct="1">
              <a:spcBef>
                <a:spcPct val="0"/>
              </a:spcBef>
            </a:pPr>
            <a:r>
              <a:rPr lang="zh-CN" altLang="en-US">
                <a:cs typeface="Arial" panose="020B0604020202020204" pitchFamily="34" charset="0"/>
              </a:rPr>
              <a:t>第一课时结束</a:t>
            </a:r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794" y="1122363"/>
            <a:ext cx="914876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794" y="3602038"/>
            <a:ext cx="914876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单击此处编辑母版副标题样式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9444" y="365125"/>
            <a:ext cx="2630269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637" y="365125"/>
            <a:ext cx="7738328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794" y="1122363"/>
            <a:ext cx="914876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794" y="3602038"/>
            <a:ext cx="914876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单击此处编辑母版副标题样式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283" y="1709738"/>
            <a:ext cx="10521077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283" y="4589463"/>
            <a:ext cx="10521077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637" y="1825625"/>
            <a:ext cx="5184299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415" y="1825625"/>
            <a:ext cx="5184299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25" y="365125"/>
            <a:ext cx="10521077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392" y="1778438"/>
            <a:ext cx="487611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392" y="2665379"/>
            <a:ext cx="487611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0197" y="1778438"/>
            <a:ext cx="4900127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0197" y="2665379"/>
            <a:ext cx="4900127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25" y="457200"/>
            <a:ext cx="393428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888" y="987425"/>
            <a:ext cx="6175415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225" y="2057400"/>
            <a:ext cx="393428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25" y="457200"/>
            <a:ext cx="416751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888" y="457201"/>
            <a:ext cx="6175415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225" y="2057400"/>
            <a:ext cx="416751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9444" y="365125"/>
            <a:ext cx="2630269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637" y="365125"/>
            <a:ext cx="7738328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283" y="1709738"/>
            <a:ext cx="10521077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283" y="4589463"/>
            <a:ext cx="10521077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637" y="1825625"/>
            <a:ext cx="5184299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415" y="1825625"/>
            <a:ext cx="5184299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25" y="365125"/>
            <a:ext cx="10521077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392" y="1778438"/>
            <a:ext cx="487611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392" y="2665379"/>
            <a:ext cx="487611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0197" y="1778438"/>
            <a:ext cx="4900127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0197" y="2665379"/>
            <a:ext cx="4900127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25" y="457200"/>
            <a:ext cx="393428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888" y="987425"/>
            <a:ext cx="6175415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225" y="2057400"/>
            <a:ext cx="393428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25" y="457200"/>
            <a:ext cx="416751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888" y="457201"/>
            <a:ext cx="6175415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225" y="2057400"/>
            <a:ext cx="416751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7"/>
          <p:cNvSpPr/>
          <p:nvPr/>
        </p:nvSpPr>
        <p:spPr>
          <a:xfrm>
            <a:off x="-1587" y="0"/>
            <a:ext cx="12199937" cy="476250"/>
          </a:xfrm>
          <a:prstGeom prst="rect">
            <a:avLst/>
          </a:prstGeom>
          <a:gradFill rotWithShape="1">
            <a:gsLst>
              <a:gs pos="0">
                <a:srgbClr val="001D31"/>
              </a:gs>
              <a:gs pos="100000">
                <a:srgbClr val="0099FF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zh-CN" altLang="zh-CN"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kern="1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2pPr>
      <a:lvl3pPr marL="1143000" lvl="2" indent="-228600" algn="l" defTabSz="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600200" lvl="3" indent="-228600" algn="l" defTabSz="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057400" lvl="4" indent="-228600" algn="l" defTabSz="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71"/>
          <p:cNvGrpSpPr/>
          <p:nvPr/>
        </p:nvGrpSpPr>
        <p:grpSpPr>
          <a:xfrm>
            <a:off x="6675438" y="476250"/>
            <a:ext cx="5522912" cy="6381750"/>
            <a:chOff x="0" y="0"/>
            <a:chExt cx="2608" cy="3810"/>
          </a:xfrm>
        </p:grpSpPr>
        <p:sp>
          <p:nvSpPr>
            <p:cNvPr id="2051" name="AutoShape 72"/>
            <p:cNvSpPr/>
            <p:nvPr/>
          </p:nvSpPr>
          <p:spPr>
            <a:xfrm>
              <a:off x="0" y="0"/>
              <a:ext cx="2608" cy="3810"/>
            </a:xfrm>
            <a:prstGeom prst="roundRect">
              <a:avLst>
                <a:gd name="adj" fmla="val 8014"/>
              </a:avLst>
            </a:prstGeom>
            <a:solidFill>
              <a:srgbClr val="F8F8F8"/>
            </a:solidFill>
            <a:ln w="9525" cap="flat" cmpd="sng">
              <a:solidFill>
                <a:srgbClr val="99CC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lvl="0" algn="ctr"/>
              <a:endParaRPr lang="zh-CN" altLang="zh-CN" b="1">
                <a:latin typeface="Arial" panose="020B0604020202020204" pitchFamily="34" charset="0"/>
                <a:ea typeface="黑体" panose="02010609060101010101" pitchFamily="1" charset="-122"/>
              </a:endParaRPr>
            </a:p>
          </p:txBody>
        </p:sp>
        <p:sp>
          <p:nvSpPr>
            <p:cNvPr id="2052" name="AutoShape 73"/>
            <p:cNvSpPr/>
            <p:nvPr/>
          </p:nvSpPr>
          <p:spPr>
            <a:xfrm>
              <a:off x="55" y="65"/>
              <a:ext cx="2503" cy="3710"/>
            </a:xfrm>
            <a:prstGeom prst="roundRect">
              <a:avLst>
                <a:gd name="adj" fmla="val 7907"/>
              </a:avLst>
            </a:prstGeom>
            <a:solidFill>
              <a:srgbClr val="99CCFF">
                <a:alpha val="50000"/>
              </a:srgbClr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b="1">
                <a:latin typeface="Arial" panose="020B0604020202020204" pitchFamily="34" charset="0"/>
                <a:ea typeface="黑体" panose="02010609060101010101" pitchFamily="1" charset="-122"/>
              </a:endParaRPr>
            </a:p>
          </p:txBody>
        </p:sp>
      </p:grpSp>
      <p:grpSp>
        <p:nvGrpSpPr>
          <p:cNvPr id="2053" name="Group 74"/>
          <p:cNvGrpSpPr/>
          <p:nvPr/>
        </p:nvGrpSpPr>
        <p:grpSpPr>
          <a:xfrm>
            <a:off x="0" y="476250"/>
            <a:ext cx="6675438" cy="6421438"/>
            <a:chOff x="0" y="0"/>
            <a:chExt cx="2608" cy="3810"/>
          </a:xfrm>
        </p:grpSpPr>
        <p:sp>
          <p:nvSpPr>
            <p:cNvPr id="2054" name="AutoShape 75"/>
            <p:cNvSpPr/>
            <p:nvPr/>
          </p:nvSpPr>
          <p:spPr>
            <a:xfrm>
              <a:off x="0" y="0"/>
              <a:ext cx="2608" cy="3810"/>
            </a:xfrm>
            <a:prstGeom prst="roundRect">
              <a:avLst>
                <a:gd name="adj" fmla="val 8014"/>
              </a:avLst>
            </a:prstGeom>
            <a:solidFill>
              <a:srgbClr val="F8F8F8"/>
            </a:solidFill>
            <a:ln w="9525" cap="flat" cmpd="sng">
              <a:solidFill>
                <a:srgbClr val="80CB35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lvl="0" algn="ctr"/>
              <a:endParaRPr lang="zh-CN" altLang="zh-CN" b="1">
                <a:latin typeface="Arial" panose="020B0604020202020204" pitchFamily="34" charset="0"/>
                <a:ea typeface="黑体" panose="02010609060101010101" pitchFamily="1" charset="-122"/>
              </a:endParaRPr>
            </a:p>
          </p:txBody>
        </p:sp>
        <p:sp>
          <p:nvSpPr>
            <p:cNvPr id="2055" name="AutoShape 76"/>
            <p:cNvSpPr/>
            <p:nvPr/>
          </p:nvSpPr>
          <p:spPr>
            <a:xfrm>
              <a:off x="55" y="65"/>
              <a:ext cx="2504" cy="3710"/>
            </a:xfrm>
            <a:prstGeom prst="roundRect">
              <a:avLst>
                <a:gd name="adj" fmla="val 7907"/>
              </a:avLst>
            </a:prstGeom>
            <a:solidFill>
              <a:srgbClr val="FFFFFF">
                <a:alpha val="50000"/>
              </a:srgbClr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b="1">
                <a:latin typeface="Arial" panose="020B0604020202020204" pitchFamily="34" charset="0"/>
                <a:ea typeface="黑体" panose="02010609060101010101" pitchFamily="1" charset="-122"/>
              </a:endParaRPr>
            </a:p>
          </p:txBody>
        </p:sp>
      </p:grpSp>
      <p:sp>
        <p:nvSpPr>
          <p:cNvPr id="2056" name="Rectangle 7"/>
          <p:cNvSpPr/>
          <p:nvPr/>
        </p:nvSpPr>
        <p:spPr>
          <a:xfrm>
            <a:off x="-1587" y="0"/>
            <a:ext cx="12199937" cy="476250"/>
          </a:xfrm>
          <a:prstGeom prst="rect">
            <a:avLst/>
          </a:prstGeom>
          <a:gradFill rotWithShape="1">
            <a:gsLst>
              <a:gs pos="0">
                <a:srgbClr val="001D31"/>
              </a:gs>
              <a:gs pos="100000">
                <a:srgbClr val="0099FF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zh-CN" altLang="zh-CN"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kern="1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2pPr>
      <a:lvl3pPr marL="1143000" lvl="2" indent="-228600" algn="l" defTabSz="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600200" lvl="3" indent="-228600" algn="l" defTabSz="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057400" lvl="4" indent="-228600" algn="l" defTabSz="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 Box 7"/>
          <p:cNvSpPr/>
          <p:nvPr/>
        </p:nvSpPr>
        <p:spPr>
          <a:xfrm>
            <a:off x="1562100" y="1484313"/>
            <a:ext cx="7793038" cy="831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FFFFFF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第二章    电势能与电势差</a:t>
            </a:r>
            <a:endParaRPr lang="zh-CN" altLang="en-US" sz="4800" b="1"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4098" name="Text Box 8"/>
          <p:cNvSpPr/>
          <p:nvPr/>
        </p:nvSpPr>
        <p:spPr>
          <a:xfrm>
            <a:off x="1778000" y="1700213"/>
            <a:ext cx="8794750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5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1" charset="-122"/>
              </a:rPr>
              <a:t>      </a:t>
            </a:r>
            <a:r>
              <a:rPr lang="zh-CN" altLang="en-US" sz="5400" b="1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sym typeface="黑体" panose="02010609060101010101" pitchFamily="1" charset="-122"/>
              </a:rPr>
              <a:t>第</a:t>
            </a:r>
            <a:r>
              <a:rPr lang="en-US" altLang="zh-CN" sz="5400" b="1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sym typeface="黑体" panose="02010609060101010101" pitchFamily="1" charset="-122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sym typeface="黑体" panose="02010609060101010101" pitchFamily="1" charset="-122"/>
              </a:rPr>
              <a:t>章</a:t>
            </a:r>
            <a:r>
              <a:rPr lang="en-US" altLang="zh-CN" sz="5400" b="1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sym typeface="黑体" panose="02010609060101010101" pitchFamily="1" charset="-122"/>
              </a:rPr>
              <a:t>  </a:t>
            </a:r>
            <a:r>
              <a:rPr lang="zh-CN" altLang="en-US" sz="5400" b="1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  <a:sym typeface="黑体" panose="02010609060101010101" pitchFamily="1" charset="-122"/>
              </a:rPr>
              <a:t>电势能与电势差</a:t>
            </a:r>
            <a:endParaRPr lang="zh-CN" altLang="en-US" sz="54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5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1" charset="-122"/>
              </a:rPr>
              <a:t>第</a:t>
            </a:r>
            <a:r>
              <a:rPr lang="en-US" altLang="zh-CN" sz="5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1" charset="-122"/>
              </a:rPr>
              <a:t>1</a:t>
            </a:r>
            <a:r>
              <a:rPr lang="zh-CN" altLang="en-US" sz="5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1" charset="-122"/>
              </a:rPr>
              <a:t>节</a:t>
            </a:r>
            <a:r>
              <a:rPr lang="en-US" altLang="zh-CN" sz="5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1" charset="-122"/>
              </a:rPr>
              <a:t> </a:t>
            </a:r>
            <a:r>
              <a:rPr lang="zh-CN" altLang="en-US" sz="5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1" charset="-122"/>
              </a:rPr>
              <a:t>静电力做功与电势能</a:t>
            </a:r>
            <a:endParaRPr lang="zh-CN" altLang="en-US" sz="54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1" charset="-122"/>
            </a:endParaRPr>
          </a:p>
        </p:txBody>
      </p:sp>
      <p:pic>
        <p:nvPicPr>
          <p:cNvPr id="4099" name="Picture 74" descr="老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4005263"/>
            <a:ext cx="3575050" cy="254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 Box 2"/>
          <p:cNvSpPr/>
          <p:nvPr/>
        </p:nvSpPr>
        <p:spPr>
          <a:xfrm>
            <a:off x="527050" y="1154113"/>
            <a:ext cx="10998200" cy="4024312"/>
          </a:xfrm>
          <a:prstGeom prst="rect">
            <a:avLst/>
          </a:prstGeom>
          <a:solidFill>
            <a:srgbClr val="FFFFFF">
              <a:alpha val="81000"/>
            </a:srgbClr>
          </a:solidFill>
          <a:ln w="9525">
            <a:noFill/>
          </a:ln>
        </p:spPr>
        <p:txBody>
          <a:bodyPr lIns="143966" tIns="71983" rIns="143966" bIns="71983" anchor="ctr" anchorCtr="0">
            <a:spAutoFit/>
          </a:bodyPr>
          <a:p>
            <a:pPr marL="541655" indent="-541655"/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１、下列说法中正确的是（     ）</a:t>
            </a:r>
            <a:endParaRPr lang="zh-CN" altLang="en-US" sz="2800" b="1"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  <a:p>
            <a:pPr marL="541655" indent="-541655"/>
            <a:endParaRPr lang="zh-CN" altLang="en-US" sz="2800" b="1"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  <a:p>
            <a:pPr marL="541655" indent="-541655"/>
            <a:r>
              <a:rPr lang="en-US" altLang="zh-CN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A.</a:t>
            </a: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当两正点电荷相互靠近时，它们的电势能增大</a:t>
            </a:r>
            <a:endParaRPr lang="zh-CN" altLang="en-US" sz="2800" b="1"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  <a:p>
            <a:pPr marL="541655" indent="-541655"/>
            <a:endParaRPr lang="zh-CN" altLang="en-US" sz="2800" b="1"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  <a:p>
            <a:pPr marL="541655" indent="-541655"/>
            <a:r>
              <a:rPr lang="en-US" altLang="zh-CN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B.</a:t>
            </a: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当两负点电荷相互靠近时，它们的电势能增大</a:t>
            </a:r>
            <a:endParaRPr lang="zh-CN" altLang="en-US" sz="2800" b="1"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  <a:p>
            <a:pPr marL="541655" indent="-541655"/>
            <a:endParaRPr lang="zh-CN" altLang="en-US" sz="2800" b="1"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  <a:p>
            <a:pPr marL="541655" indent="-541655"/>
            <a:r>
              <a:rPr lang="en-US" altLang="zh-CN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C.</a:t>
            </a: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一个正电荷与另一个负电荷相互靠近时，它们的电势能减小</a:t>
            </a:r>
            <a:endParaRPr lang="zh-CN" altLang="en-US" sz="2800" b="1"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  <a:p>
            <a:pPr marL="541655" indent="-541655"/>
            <a:endParaRPr lang="zh-CN" altLang="en-US" sz="2800" b="1"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  <a:p>
            <a:pPr marL="541655" indent="-541655"/>
            <a:r>
              <a:rPr lang="en-US" altLang="zh-CN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D.</a:t>
            </a: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一个正电荷与另一个负电荷相互靠近时，它们的电势能增大。</a:t>
            </a:r>
            <a:endParaRPr lang="zh-CN" altLang="en-US" sz="2800" b="1"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16387" name="Text Box 3"/>
          <p:cNvSpPr/>
          <p:nvPr/>
        </p:nvSpPr>
        <p:spPr>
          <a:xfrm>
            <a:off x="4933950" y="1268413"/>
            <a:ext cx="10556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ABC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TextBox 2"/>
          <p:cNvSpPr/>
          <p:nvPr/>
        </p:nvSpPr>
        <p:spPr>
          <a:xfrm>
            <a:off x="3435350" y="5702300"/>
            <a:ext cx="5041900" cy="954088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电场力做正功，电势能减少；电场力做负功，电势能增加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16389" name="TextBox 9"/>
          <p:cNvSpPr/>
          <p:nvPr/>
        </p:nvSpPr>
        <p:spPr>
          <a:xfrm>
            <a:off x="225425" y="5918200"/>
            <a:ext cx="1800225" cy="522288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知识链接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16390" name="右箭头 3"/>
          <p:cNvSpPr/>
          <p:nvPr/>
        </p:nvSpPr>
        <p:spPr>
          <a:xfrm>
            <a:off x="2427288" y="6005513"/>
            <a:ext cx="719137" cy="347662"/>
          </a:xfrm>
          <a:prstGeom prst="rightArrow">
            <a:avLst>
              <a:gd name="adj1" fmla="val 50000"/>
              <a:gd name="adj2" fmla="val 49864"/>
            </a:avLst>
          </a:prstGeom>
          <a:solidFill>
            <a:srgbClr val="92D050"/>
          </a:solidFill>
          <a:ln w="25400" cap="flat" cmpd="sng">
            <a:solidFill>
              <a:srgbClr val="88A3A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" dur="500" fill="hold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7" dur="500" fill="hold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2" dur="500" fill="hold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 animBg="1"/>
      <p:bldP spid="16389" grpId="0" animBg="1"/>
      <p:bldP spid="163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3"/>
          <p:cNvSpPr/>
          <p:nvPr/>
        </p:nvSpPr>
        <p:spPr>
          <a:xfrm>
            <a:off x="4010025" y="2420938"/>
            <a:ext cx="124777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Times New Roman" panose="02020603050405020304" pitchFamily="2" charset="0"/>
              </a:rPr>
              <a:t>CD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TextBox 7"/>
          <p:cNvSpPr/>
          <p:nvPr/>
        </p:nvSpPr>
        <p:spPr>
          <a:xfrm>
            <a:off x="193675" y="530225"/>
            <a:ext cx="1800225" cy="522288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FF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针对训练</a:t>
            </a:r>
            <a:endParaRPr lang="zh-CN" altLang="en-US" sz="2800" b="1">
              <a:solidFill>
                <a:srgbClr val="FFFF00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17412" name="矩形 1"/>
          <p:cNvSpPr/>
          <p:nvPr/>
        </p:nvSpPr>
        <p:spPr>
          <a:xfrm>
            <a:off x="2427288" y="1179513"/>
            <a:ext cx="2830512" cy="522287"/>
          </a:xfrm>
          <a:prstGeom prst="rect">
            <a:avLst/>
          </a:prstGeom>
          <a:solidFill>
            <a:srgbClr val="FFCCFF"/>
          </a:solidFill>
          <a:ln w="25400" cap="flat" cmpd="sng">
            <a:solidFill>
              <a:srgbClr val="88A3A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矩形 9"/>
          <p:cNvSpPr/>
          <p:nvPr/>
        </p:nvSpPr>
        <p:spPr>
          <a:xfrm>
            <a:off x="4298950" y="1849438"/>
            <a:ext cx="1944688" cy="522287"/>
          </a:xfrm>
          <a:prstGeom prst="rect">
            <a:avLst/>
          </a:prstGeom>
          <a:solidFill>
            <a:srgbClr val="FFCCFF"/>
          </a:solidFill>
          <a:ln w="25400" cap="flat" cmpd="sng">
            <a:solidFill>
              <a:srgbClr val="88A3A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4" name="矩形 10"/>
          <p:cNvSpPr/>
          <p:nvPr/>
        </p:nvSpPr>
        <p:spPr>
          <a:xfrm>
            <a:off x="482600" y="2489200"/>
            <a:ext cx="2592388" cy="520700"/>
          </a:xfrm>
          <a:prstGeom prst="rect">
            <a:avLst/>
          </a:prstGeom>
          <a:solidFill>
            <a:srgbClr val="FFCCFF"/>
          </a:solidFill>
          <a:ln w="25400" cap="flat" cmpd="sng">
            <a:solidFill>
              <a:srgbClr val="88A3A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5" name="TextBox 2"/>
          <p:cNvSpPr/>
          <p:nvPr/>
        </p:nvSpPr>
        <p:spPr>
          <a:xfrm>
            <a:off x="7178675" y="895350"/>
            <a:ext cx="4826000" cy="954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由动能定理可知，电荷的动能将增加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5×10</a:t>
            </a:r>
            <a:r>
              <a:rPr lang="zh-CN" altLang="en-US" sz="2800" b="1" baseline="3000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－</a:t>
            </a:r>
            <a:r>
              <a:rPr lang="en-US" altLang="zh-CN" sz="2800" b="1" baseline="3000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6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J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D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正确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</p:txBody>
      </p:sp>
      <p:sp>
        <p:nvSpPr>
          <p:cNvPr id="17416" name="TextBox 3"/>
          <p:cNvSpPr/>
          <p:nvPr/>
        </p:nvSpPr>
        <p:spPr>
          <a:xfrm>
            <a:off x="7178675" y="2233613"/>
            <a:ext cx="4681538" cy="954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根据功能关系，电荷的电势能将减少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5×10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－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6J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正确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</p:txBody>
      </p:sp>
      <p:sp>
        <p:nvSpPr>
          <p:cNvPr id="17417" name="矩形 13"/>
          <p:cNvSpPr/>
          <p:nvPr/>
        </p:nvSpPr>
        <p:spPr>
          <a:xfrm>
            <a:off x="1689100" y="4568825"/>
            <a:ext cx="4537075" cy="520700"/>
          </a:xfrm>
          <a:prstGeom prst="rect">
            <a:avLst/>
          </a:prstGeom>
          <a:solidFill>
            <a:srgbClr val="FFCCFF"/>
          </a:solidFill>
          <a:ln w="25400" cap="flat" cmpd="sng">
            <a:solidFill>
              <a:srgbClr val="88A3A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8" name="TextBox 4"/>
          <p:cNvSpPr/>
          <p:nvPr/>
        </p:nvSpPr>
        <p:spPr>
          <a:xfrm>
            <a:off x="7178675" y="3627438"/>
            <a:ext cx="4826000" cy="954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由于不知道电荷的初动能和初势能，所以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错误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9" name="任意多边形 6"/>
          <p:cNvSpPr/>
          <p:nvPr/>
        </p:nvSpPr>
        <p:spPr>
          <a:xfrm>
            <a:off x="193675" y="5867400"/>
            <a:ext cx="1036638" cy="67468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0" name="任意多边形 14"/>
          <p:cNvSpPr/>
          <p:nvPr/>
        </p:nvSpPr>
        <p:spPr>
          <a:xfrm>
            <a:off x="166688" y="5191125"/>
            <a:ext cx="1036637" cy="67468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421" name="组合 22"/>
          <p:cNvGrpSpPr/>
          <p:nvPr/>
        </p:nvGrpSpPr>
        <p:grpSpPr>
          <a:xfrm>
            <a:off x="198438" y="4383088"/>
            <a:ext cx="431800" cy="917575"/>
            <a:chOff x="0" y="0"/>
            <a:chExt cx="432048" cy="918418"/>
          </a:xfrm>
        </p:grpSpPr>
        <p:cxnSp>
          <p:nvCxnSpPr>
            <p:cNvPr id="18445" name="直接连接符 23"/>
            <p:cNvCxnSpPr/>
            <p:nvPr/>
          </p:nvCxnSpPr>
          <p:spPr>
            <a:xfrm flipH="1">
              <a:off x="0" y="0"/>
              <a:ext cx="432048" cy="91841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</p:cxnSp>
        <p:cxnSp>
          <p:nvCxnSpPr>
            <p:cNvPr id="18446" name="直接连接符 24"/>
            <p:cNvCxnSpPr/>
            <p:nvPr/>
          </p:nvCxnSpPr>
          <p:spPr>
            <a:xfrm>
              <a:off x="0" y="88477"/>
              <a:ext cx="432048" cy="82994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</p:cxnSp>
      </p:grpSp>
      <p:grpSp>
        <p:nvGrpSpPr>
          <p:cNvPr id="17424" name="组合 25"/>
          <p:cNvGrpSpPr/>
          <p:nvPr/>
        </p:nvGrpSpPr>
        <p:grpSpPr>
          <a:xfrm>
            <a:off x="198438" y="3168650"/>
            <a:ext cx="431800" cy="917575"/>
            <a:chOff x="0" y="0"/>
            <a:chExt cx="432048" cy="918418"/>
          </a:xfrm>
        </p:grpSpPr>
        <p:cxnSp>
          <p:nvCxnSpPr>
            <p:cNvPr id="18448" name="直接连接符 26"/>
            <p:cNvCxnSpPr/>
            <p:nvPr/>
          </p:nvCxnSpPr>
          <p:spPr>
            <a:xfrm flipH="1">
              <a:off x="0" y="0"/>
              <a:ext cx="432048" cy="91841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</p:cxnSp>
        <p:cxnSp>
          <p:nvCxnSpPr>
            <p:cNvPr id="18449" name="直接连接符 27"/>
            <p:cNvCxnSpPr/>
            <p:nvPr/>
          </p:nvCxnSpPr>
          <p:spPr>
            <a:xfrm>
              <a:off x="0" y="88477"/>
              <a:ext cx="432048" cy="82994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</p:cxnSp>
      </p:grpSp>
      <p:sp>
        <p:nvSpPr>
          <p:cNvPr id="17427" name="矩形 28"/>
          <p:cNvSpPr/>
          <p:nvPr/>
        </p:nvSpPr>
        <p:spPr>
          <a:xfrm>
            <a:off x="1665288" y="3219450"/>
            <a:ext cx="4535487" cy="522288"/>
          </a:xfrm>
          <a:prstGeom prst="rect">
            <a:avLst/>
          </a:prstGeom>
          <a:solidFill>
            <a:srgbClr val="FFCCFF"/>
          </a:solidFill>
          <a:ln w="25400" cap="flat" cmpd="sng">
            <a:solidFill>
              <a:srgbClr val="88A3A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1" name="Rectangle 2"/>
          <p:cNvSpPr>
            <a:spLocks noGrp="1"/>
          </p:cNvSpPr>
          <p:nvPr>
            <p:ph/>
          </p:nvPr>
        </p:nvSpPr>
        <p:spPr>
          <a:xfrm>
            <a:off x="171450" y="1052513"/>
            <a:ext cx="6242050" cy="5518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２、一个电荷只在电场力作用下从电场中的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点移到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点时，电场力做了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5×10</a:t>
            </a:r>
            <a:r>
              <a:rPr lang="zh-CN" altLang="en-US" sz="2800" b="1" baseline="30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－</a:t>
            </a:r>
            <a:r>
              <a:rPr lang="en-US" altLang="zh-CN" sz="2800" b="1" baseline="30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6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J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的功，那么 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(          )</a:t>
            </a:r>
            <a:endParaRPr lang="zh-CN" altLang="en-US" sz="2800" b="1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．电荷在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处时将具有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5×10</a:t>
            </a:r>
            <a:r>
              <a:rPr lang="zh-CN" altLang="en-US" sz="2800" b="1" baseline="30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－</a:t>
            </a:r>
            <a:r>
              <a:rPr lang="en-US" altLang="zh-CN" sz="2800" b="1" baseline="30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6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J 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的电势能</a:t>
            </a:r>
            <a:endParaRPr lang="zh-CN" altLang="en-US" sz="2800" b="1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．电荷在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处将具有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5×10</a:t>
            </a:r>
            <a:r>
              <a:rPr lang="zh-CN" altLang="en-US" sz="2800" b="1" baseline="30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－</a:t>
            </a:r>
            <a:r>
              <a:rPr lang="en-US" altLang="zh-CN" sz="2800" b="1" baseline="30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6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J 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的动能</a:t>
            </a:r>
            <a:endParaRPr lang="zh-CN" altLang="en-US" sz="2800" b="1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C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．电荷的电势能减少了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5×10</a:t>
            </a:r>
            <a:r>
              <a:rPr lang="zh-CN" altLang="en-US" sz="2800" b="1" baseline="30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－</a:t>
            </a:r>
            <a:r>
              <a:rPr lang="en-US" altLang="zh-CN" sz="2800" b="1" baseline="30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6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J </a:t>
            </a:r>
            <a:endParaRPr lang="zh-CN" altLang="en-US" sz="2800" b="1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D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．电荷的动能增加了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5×10</a:t>
            </a:r>
            <a:r>
              <a:rPr lang="zh-CN" altLang="en-US" sz="2800" b="1" baseline="30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－</a:t>
            </a:r>
            <a:r>
              <a:rPr lang="en-US" altLang="zh-CN" sz="2800" b="1" baseline="30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6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J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" dur="500" fill="hold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 fill="hold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8" dur="500" fill="hold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3" dur="500" fill="hold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8" dur="500" fill="hold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3" dur="500" fill="hold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8" dur="500" fill="hold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1" dur="500" fill="hold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46" dur="500" fill="hold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1" dur="500" fill="hold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4" dur="500" fill="hold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59" dur="500" fill="hold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2" grpId="0" animBg="1"/>
      <p:bldP spid="17413" grpId="0" animBg="1"/>
      <p:bldP spid="17414" grpId="0" animBg="1"/>
      <p:bldP spid="17415" grpId="0" animBg="1"/>
      <p:bldP spid="17416" grpId="0" animBg="1"/>
      <p:bldP spid="17417" grpId="0" animBg="1"/>
      <p:bldP spid="17418" grpId="0" animBg="1"/>
      <p:bldP spid="17419" grpId="0" animBg="1"/>
      <p:bldP spid="17420" grpId="0" animBg="1"/>
      <p:bldP spid="174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body" idx="4294967295"/>
          </p:nvPr>
        </p:nvSpPr>
        <p:spPr>
          <a:xfrm>
            <a:off x="193675" y="1182688"/>
            <a:ext cx="11269663" cy="5543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buNone/>
            </a:pP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３、将带电量为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6×10</a:t>
            </a:r>
            <a:r>
              <a:rPr lang="en-US" altLang="zh-CN" sz="2800" b="1" baseline="30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-6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C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的负电荷从电场中的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点移到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点，克服电场力做了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3×10</a:t>
            </a:r>
            <a:r>
              <a:rPr lang="en-US" altLang="zh-CN" sz="2800" b="1" baseline="30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-5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J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的功，再从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移到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C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，电场力做了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1.2×10</a:t>
            </a:r>
            <a:r>
              <a:rPr lang="en-US" altLang="zh-CN" sz="2800" b="1" baseline="30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-5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J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的功，则</a:t>
            </a:r>
            <a:endParaRPr lang="zh-CN" altLang="en-US" sz="2800" b="1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（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1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）电荷从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移到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，再从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移到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C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的过程中电势能共改变了多少？</a:t>
            </a:r>
            <a:endParaRPr lang="zh-CN" altLang="en-US" sz="2800" b="1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pPr>
              <a:buNone/>
            </a:pPr>
            <a:endParaRPr lang="zh-CN" altLang="en-US" sz="2800" b="1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（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2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）如果规定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点的电势能为零，则该电荷在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点和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C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点的电势能分别为多少？</a:t>
            </a:r>
            <a:endParaRPr lang="zh-CN" altLang="en-US" sz="2800" b="1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pPr>
              <a:buNone/>
            </a:pPr>
            <a:endParaRPr lang="zh-CN" altLang="en-US" sz="2800" b="1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（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3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）如果规定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点的电势能为零，则该电荷在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点和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C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点的电势能分别为多少？</a:t>
            </a:r>
            <a:endParaRPr lang="zh-CN" altLang="en-US"/>
          </a:p>
        </p:txBody>
      </p:sp>
      <p:sp>
        <p:nvSpPr>
          <p:cNvPr id="18435" name="Text Box 3"/>
          <p:cNvSpPr/>
          <p:nvPr/>
        </p:nvSpPr>
        <p:spPr>
          <a:xfrm>
            <a:off x="2087563" y="2692400"/>
            <a:ext cx="32194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增加了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1.8×10</a:t>
            </a:r>
            <a:r>
              <a:rPr lang="en-US" altLang="zh-CN" sz="2800" b="1" baseline="3000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-5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J.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Text Box 4"/>
          <p:cNvSpPr/>
          <p:nvPr/>
        </p:nvSpPr>
        <p:spPr>
          <a:xfrm>
            <a:off x="6164263" y="3954463"/>
            <a:ext cx="3390900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E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PC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=1.8×10</a:t>
            </a:r>
            <a:r>
              <a:rPr lang="en-US" altLang="zh-CN" sz="2800" b="1" baseline="3000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-5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 J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Text Box 5"/>
          <p:cNvSpPr/>
          <p:nvPr/>
        </p:nvSpPr>
        <p:spPr>
          <a:xfrm>
            <a:off x="6156325" y="5543550"/>
            <a:ext cx="320992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E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PC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=-1.2×10</a:t>
            </a:r>
            <a:r>
              <a:rPr lang="en-US" altLang="zh-CN" sz="2800" b="1" baseline="3000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-5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 J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Text Box 6"/>
          <p:cNvSpPr/>
          <p:nvPr/>
        </p:nvSpPr>
        <p:spPr>
          <a:xfrm>
            <a:off x="1966913" y="3979863"/>
            <a:ext cx="3124200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E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PB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=3×10</a:t>
            </a:r>
            <a:r>
              <a:rPr lang="en-US" altLang="zh-CN" sz="2800" b="1" baseline="3000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-5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 J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Rectangle 7"/>
          <p:cNvSpPr/>
          <p:nvPr/>
        </p:nvSpPr>
        <p:spPr>
          <a:xfrm>
            <a:off x="2138363" y="5340350"/>
            <a:ext cx="3168650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E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PA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= -3×10</a:t>
            </a:r>
            <a:r>
              <a:rPr lang="en-US" altLang="zh-CN" sz="2800" b="1" baseline="3000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-5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 J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3" name="TextBox 13"/>
          <p:cNvSpPr/>
          <p:nvPr/>
        </p:nvSpPr>
        <p:spPr>
          <a:xfrm>
            <a:off x="193675" y="530225"/>
            <a:ext cx="1800225" cy="522288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FF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针对训练</a:t>
            </a:r>
            <a:endParaRPr lang="zh-CN" altLang="en-US" sz="2800" b="1">
              <a:solidFill>
                <a:srgbClr val="FFFF00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2" dur="500" fill="hold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7" dur="500" fill="hold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2" dur="500" fill="hold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7" dur="500" fill="hold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  <p:bldP spid="18438" grpId="0" animBg="1"/>
      <p:bldP spid="184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ext Box 2"/>
          <p:cNvSpPr/>
          <p:nvPr/>
        </p:nvSpPr>
        <p:spPr>
          <a:xfrm>
            <a:off x="155575" y="1125538"/>
            <a:ext cx="6122988" cy="4967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805180">
              <a:lnSpc>
                <a:spcPct val="15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4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、如图所示</a:t>
            </a: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,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在等量正点电荷形成的电场中</a:t>
            </a: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,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它们连线的中垂面</a:t>
            </a: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ab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上</a:t>
            </a: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, 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有一电子</a:t>
            </a: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,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从静止开始由</a:t>
            </a: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运动到</a:t>
            </a: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的过程中</a:t>
            </a: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(a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、</a:t>
            </a: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相对</a:t>
            </a: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O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对称</a:t>
            </a: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),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下列说法正确的是</a:t>
            </a: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(      )</a:t>
            </a:r>
            <a:endParaRPr lang="zh-CN" altLang="en-US" sz="2400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pPr indent="805180">
              <a:lnSpc>
                <a:spcPct val="15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A.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电子的电势能始终增多</a:t>
            </a:r>
            <a:endParaRPr lang="zh-CN" altLang="en-US" sz="2400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pPr indent="805180">
              <a:lnSpc>
                <a:spcPct val="15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B.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电子的电势能始终减少</a:t>
            </a:r>
            <a:endParaRPr lang="zh-CN" altLang="en-US" sz="2400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pPr indent="805180">
              <a:lnSpc>
                <a:spcPct val="15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C.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电子的电势能先减少后增加</a:t>
            </a:r>
            <a:endParaRPr lang="zh-CN" altLang="en-US" sz="2400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pPr indent="805180">
              <a:lnSpc>
                <a:spcPct val="15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D.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电子的电势能先增加后减少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Text Box 3"/>
          <p:cNvSpPr/>
          <p:nvPr/>
        </p:nvSpPr>
        <p:spPr>
          <a:xfrm>
            <a:off x="2768600" y="2927350"/>
            <a:ext cx="59372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C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507" name="Line 5"/>
          <p:cNvCxnSpPr/>
          <p:nvPr/>
        </p:nvCxnSpPr>
        <p:spPr>
          <a:xfrm>
            <a:off x="7689850" y="2236788"/>
            <a:ext cx="3003550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bevel/>
            <a:headEnd type="none" w="med" len="med"/>
            <a:tailEnd type="none" w="med" len="med"/>
          </a:ln>
        </p:spPr>
      </p:cxnSp>
      <p:sp>
        <p:nvSpPr>
          <p:cNvPr id="21508" name="Text Box 6"/>
          <p:cNvSpPr/>
          <p:nvPr/>
        </p:nvSpPr>
        <p:spPr>
          <a:xfrm>
            <a:off x="8796338" y="2165350"/>
            <a:ext cx="347662" cy="450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Text Box 7"/>
          <p:cNvSpPr/>
          <p:nvPr/>
        </p:nvSpPr>
        <p:spPr>
          <a:xfrm>
            <a:off x="9269413" y="3051175"/>
            <a:ext cx="293687" cy="4492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Text Box 8"/>
          <p:cNvSpPr/>
          <p:nvPr/>
        </p:nvSpPr>
        <p:spPr>
          <a:xfrm>
            <a:off x="9269413" y="1112838"/>
            <a:ext cx="293687" cy="449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511" name="Line 9"/>
          <p:cNvCxnSpPr/>
          <p:nvPr/>
        </p:nvCxnSpPr>
        <p:spPr>
          <a:xfrm flipV="1">
            <a:off x="9191625" y="1114425"/>
            <a:ext cx="0" cy="2314575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bevel/>
            <a:headEnd type="none" w="med" len="med"/>
            <a:tailEnd type="none" w="med" len="med"/>
          </a:ln>
        </p:spPr>
      </p:cxnSp>
      <p:sp>
        <p:nvSpPr>
          <p:cNvPr id="21512" name="Oval 10"/>
          <p:cNvSpPr/>
          <p:nvPr/>
        </p:nvSpPr>
        <p:spPr>
          <a:xfrm>
            <a:off x="10614025" y="2095500"/>
            <a:ext cx="238125" cy="211138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+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3" name="Oval 11"/>
          <p:cNvSpPr/>
          <p:nvPr/>
        </p:nvSpPr>
        <p:spPr>
          <a:xfrm>
            <a:off x="7610475" y="2095500"/>
            <a:ext cx="238125" cy="211138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+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467" name="组合 6"/>
          <p:cNvGrpSpPr/>
          <p:nvPr/>
        </p:nvGrpSpPr>
        <p:grpSpPr>
          <a:xfrm>
            <a:off x="9191625" y="698500"/>
            <a:ext cx="476250" cy="1573213"/>
            <a:chOff x="0" y="0"/>
            <a:chExt cx="475964" cy="1573510"/>
          </a:xfrm>
        </p:grpSpPr>
        <p:cxnSp>
          <p:nvCxnSpPr>
            <p:cNvPr id="21515" name="直接箭头连接符 4"/>
            <p:cNvCxnSpPr/>
            <p:nvPr/>
          </p:nvCxnSpPr>
          <p:spPr>
            <a:xfrm flipV="1">
              <a:off x="0" y="28222"/>
              <a:ext cx="1" cy="1545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bevel/>
              <a:headEnd type="none" w="med" len="med"/>
              <a:tailEnd type="arrow" w="med" len="med"/>
            </a:ln>
          </p:spPr>
        </p:cxnSp>
        <p:sp>
          <p:nvSpPr>
            <p:cNvPr id="21516" name="TextBox 5"/>
            <p:cNvSpPr/>
            <p:nvPr/>
          </p:nvSpPr>
          <p:spPr>
            <a:xfrm>
              <a:off x="115924" y="0"/>
              <a:ext cx="36004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E</a:t>
              </a:r>
              <a:endParaRPr lang="zh-CN" altLang="en-US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</p:grpSp>
      <p:grpSp>
        <p:nvGrpSpPr>
          <p:cNvPr id="19470" name="组合 7"/>
          <p:cNvGrpSpPr/>
          <p:nvPr/>
        </p:nvGrpSpPr>
        <p:grpSpPr>
          <a:xfrm>
            <a:off x="9191625" y="2271713"/>
            <a:ext cx="439738" cy="1917700"/>
            <a:chOff x="0" y="0"/>
            <a:chExt cx="439392" cy="1918638"/>
          </a:xfrm>
        </p:grpSpPr>
        <p:cxnSp>
          <p:nvCxnSpPr>
            <p:cNvPr id="21518" name="直接箭头连接符 2"/>
            <p:cNvCxnSpPr/>
            <p:nvPr/>
          </p:nvCxnSpPr>
          <p:spPr>
            <a:xfrm>
              <a:off x="0" y="0"/>
              <a:ext cx="1" cy="173397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bevel/>
              <a:headEnd type="none" w="med" len="med"/>
              <a:tailEnd type="arrow" w="med" len="med"/>
            </a:ln>
          </p:spPr>
        </p:cxnSp>
        <p:sp>
          <p:nvSpPr>
            <p:cNvPr id="21519" name="TextBox 22"/>
            <p:cNvSpPr/>
            <p:nvPr/>
          </p:nvSpPr>
          <p:spPr>
            <a:xfrm>
              <a:off x="79352" y="1549306"/>
              <a:ext cx="36004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E</a:t>
              </a:r>
              <a:endParaRPr lang="zh-CN" altLang="en-US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</p:grpSp>
      <p:grpSp>
        <p:nvGrpSpPr>
          <p:cNvPr id="19473" name="组合 11"/>
          <p:cNvGrpSpPr/>
          <p:nvPr/>
        </p:nvGrpSpPr>
        <p:grpSpPr>
          <a:xfrm>
            <a:off x="9112250" y="1339850"/>
            <a:ext cx="160338" cy="160338"/>
            <a:chOff x="0" y="0"/>
            <a:chExt cx="319390" cy="319390"/>
          </a:xfrm>
        </p:grpSpPr>
        <p:sp>
          <p:nvSpPr>
            <p:cNvPr id="21521" name="椭圆 8"/>
            <p:cNvSpPr/>
            <p:nvPr/>
          </p:nvSpPr>
          <p:spPr>
            <a:xfrm>
              <a:off x="0" y="0"/>
              <a:ext cx="319390" cy="31939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p>
              <a:pPr algn="ctr"/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1522" name="直接连接符 10"/>
            <p:cNvCxnSpPr/>
            <p:nvPr/>
          </p:nvCxnSpPr>
          <p:spPr>
            <a:xfrm>
              <a:off x="0" y="159695"/>
              <a:ext cx="31939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cxnSp>
      </p:grpSp>
      <p:grpSp>
        <p:nvGrpSpPr>
          <p:cNvPr id="19476" name="组合 40"/>
          <p:cNvGrpSpPr/>
          <p:nvPr/>
        </p:nvGrpSpPr>
        <p:grpSpPr>
          <a:xfrm>
            <a:off x="9112250" y="3159125"/>
            <a:ext cx="160338" cy="158750"/>
            <a:chOff x="0" y="0"/>
            <a:chExt cx="319390" cy="319390"/>
          </a:xfrm>
        </p:grpSpPr>
        <p:sp>
          <p:nvSpPr>
            <p:cNvPr id="21524" name="椭圆 41"/>
            <p:cNvSpPr/>
            <p:nvPr/>
          </p:nvSpPr>
          <p:spPr>
            <a:xfrm>
              <a:off x="0" y="0"/>
              <a:ext cx="319390" cy="31939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p>
              <a:pPr algn="ctr"/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1525" name="直接连接符 42"/>
            <p:cNvCxnSpPr/>
            <p:nvPr/>
          </p:nvCxnSpPr>
          <p:spPr>
            <a:xfrm>
              <a:off x="0" y="159695"/>
              <a:ext cx="31939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cxnSp>
      </p:grpSp>
      <p:grpSp>
        <p:nvGrpSpPr>
          <p:cNvPr id="19479" name="组合 28"/>
          <p:cNvGrpSpPr/>
          <p:nvPr/>
        </p:nvGrpSpPr>
        <p:grpSpPr>
          <a:xfrm>
            <a:off x="9191625" y="2278063"/>
            <a:ext cx="571500" cy="879475"/>
            <a:chOff x="0" y="0"/>
            <a:chExt cx="570837" cy="879762"/>
          </a:xfrm>
        </p:grpSpPr>
        <p:cxnSp>
          <p:nvCxnSpPr>
            <p:cNvPr id="21527" name="直接箭头连接符 21"/>
            <p:cNvCxnSpPr/>
            <p:nvPr/>
          </p:nvCxnSpPr>
          <p:spPr>
            <a:xfrm flipV="1">
              <a:off x="0" y="0"/>
              <a:ext cx="1" cy="879762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arrow" w="med" len="med"/>
            </a:ln>
          </p:spPr>
        </p:cxnSp>
        <p:sp>
          <p:nvSpPr>
            <p:cNvPr id="21528" name="TextBox 26"/>
            <p:cNvSpPr/>
            <p:nvPr/>
          </p:nvSpPr>
          <p:spPr>
            <a:xfrm>
              <a:off x="81299" y="127044"/>
              <a:ext cx="48953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F</a:t>
              </a:r>
              <a:endParaRPr lang="zh-CN" altLang="en-US" b="1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</p:grpSp>
      <p:grpSp>
        <p:nvGrpSpPr>
          <p:cNvPr id="19482" name="组合 27"/>
          <p:cNvGrpSpPr/>
          <p:nvPr/>
        </p:nvGrpSpPr>
        <p:grpSpPr>
          <a:xfrm>
            <a:off x="9191625" y="1500188"/>
            <a:ext cx="604838" cy="665162"/>
            <a:chOff x="0" y="0"/>
            <a:chExt cx="605462" cy="665429"/>
          </a:xfrm>
        </p:grpSpPr>
        <p:cxnSp>
          <p:nvCxnSpPr>
            <p:cNvPr id="21530" name="直接箭头连接符 17"/>
            <p:cNvCxnSpPr/>
            <p:nvPr/>
          </p:nvCxnSpPr>
          <p:spPr>
            <a:xfrm flipH="1">
              <a:off x="0" y="0"/>
              <a:ext cx="1452" cy="665429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arrow" w="med" len="med"/>
            </a:ln>
          </p:spPr>
        </p:cxnSp>
        <p:sp>
          <p:nvSpPr>
            <p:cNvPr id="21531" name="TextBox 45"/>
            <p:cNvSpPr/>
            <p:nvPr/>
          </p:nvSpPr>
          <p:spPr>
            <a:xfrm>
              <a:off x="115924" y="241017"/>
              <a:ext cx="48953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F</a:t>
              </a:r>
              <a:endParaRPr lang="zh-CN" altLang="en-US" b="1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</p:grpSp>
      <p:sp>
        <p:nvSpPr>
          <p:cNvPr id="19485" name="TextBox 29"/>
          <p:cNvSpPr/>
          <p:nvPr/>
        </p:nvSpPr>
        <p:spPr>
          <a:xfrm>
            <a:off x="7983538" y="2660650"/>
            <a:ext cx="1065212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做正功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6" name="TextBox 49"/>
          <p:cNvSpPr/>
          <p:nvPr/>
        </p:nvSpPr>
        <p:spPr>
          <a:xfrm>
            <a:off x="7983538" y="1604963"/>
            <a:ext cx="1065212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做负功</a:t>
            </a:r>
            <a:endParaRPr lang="zh-CN" altLang="en-US" sz="2000" b="1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19487" name="TextBox 30"/>
          <p:cNvSpPr/>
          <p:nvPr/>
        </p:nvSpPr>
        <p:spPr>
          <a:xfrm>
            <a:off x="9659938" y="2755900"/>
            <a:ext cx="1592262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电势能减少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8" name="TextBox 51"/>
          <p:cNvSpPr/>
          <p:nvPr/>
        </p:nvSpPr>
        <p:spPr>
          <a:xfrm>
            <a:off x="9625013" y="1620838"/>
            <a:ext cx="1730375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电势能增加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36" name="TextBox 52"/>
          <p:cNvSpPr/>
          <p:nvPr/>
        </p:nvSpPr>
        <p:spPr>
          <a:xfrm>
            <a:off x="193675" y="530225"/>
            <a:ext cx="1800225" cy="522288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FF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针对训练</a:t>
            </a:r>
            <a:endParaRPr lang="zh-CN" altLang="en-US" sz="2800" b="1">
              <a:solidFill>
                <a:srgbClr val="FFFF00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" dur="500" fill="hold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2" dur="500" fill="hold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1" dur="500" fill="hold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6" dur="500" fill="hold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31" dur="500" fill="hold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0" dur="500" fill="hold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45" dur="500" fill="hold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50" dur="500" fill="hold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55" dur="500" fill="hold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85" grpId="0" animBg="1"/>
      <p:bldP spid="19486" grpId="0" animBg="1"/>
      <p:bldP spid="19487" grpId="0" animBg="1"/>
      <p:bldP spid="194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2"/>
          <p:cNvSpPr/>
          <p:nvPr/>
        </p:nvSpPr>
        <p:spPr>
          <a:xfrm>
            <a:off x="482600" y="674688"/>
            <a:ext cx="114776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引：一个试探电荷在电场中某点由静止释放</a:t>
            </a:r>
            <a:r>
              <a:rPr lang="en-US" altLang="zh-CN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,</a:t>
            </a: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将如何运动</a:t>
            </a:r>
            <a:r>
              <a:rPr lang="en-US" altLang="zh-CN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?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Text Box 10"/>
          <p:cNvSpPr/>
          <p:nvPr/>
        </p:nvSpPr>
        <p:spPr>
          <a:xfrm>
            <a:off x="371475" y="4231005"/>
            <a:ext cx="11414760" cy="953135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在电场力作用下电荷做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加速</a:t>
            </a: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运动</a:t>
            </a:r>
            <a:r>
              <a:rPr lang="en-US" altLang="zh-CN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,</a:t>
            </a: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一段时间后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获得一定的速度</a:t>
            </a:r>
            <a:r>
              <a:rPr lang="en-US" altLang="zh-CN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,</a:t>
            </a: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试探电荷的动能增加</a:t>
            </a:r>
            <a:r>
              <a:rPr lang="en-US" altLang="zh-CN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.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18"/>
          <p:cNvSpPr/>
          <p:nvPr/>
        </p:nvSpPr>
        <p:spPr>
          <a:xfrm>
            <a:off x="371475" y="5759450"/>
            <a:ext cx="8255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什么能转换为动能的呢，能否从能量的角度解释呢</a:t>
            </a:r>
            <a:endParaRPr lang="zh-CN" altLang="en-US" sz="2800" b="1"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pic>
        <p:nvPicPr>
          <p:cNvPr id="5125" name="Picture 19" descr="问号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2650" y="5686425"/>
            <a:ext cx="762000" cy="6667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49" name="组合 2"/>
          <p:cNvGrpSpPr/>
          <p:nvPr/>
        </p:nvGrpSpPr>
        <p:grpSpPr>
          <a:xfrm>
            <a:off x="2957513" y="1558925"/>
            <a:ext cx="4176712" cy="2089150"/>
            <a:chOff x="0" y="0"/>
            <a:chExt cx="4176713" cy="2089151"/>
          </a:xfrm>
        </p:grpSpPr>
        <p:cxnSp>
          <p:nvCxnSpPr>
            <p:cNvPr id="6150" name="Line 5"/>
            <p:cNvCxnSpPr/>
            <p:nvPr/>
          </p:nvCxnSpPr>
          <p:spPr>
            <a:xfrm>
              <a:off x="0" y="215900"/>
              <a:ext cx="3457575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6151" name="Line 6"/>
            <p:cNvCxnSpPr/>
            <p:nvPr/>
          </p:nvCxnSpPr>
          <p:spPr>
            <a:xfrm>
              <a:off x="0" y="2087563"/>
              <a:ext cx="3457575" cy="158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6152" name="Line 7"/>
            <p:cNvCxnSpPr/>
            <p:nvPr/>
          </p:nvCxnSpPr>
          <p:spPr>
            <a:xfrm>
              <a:off x="0" y="790575"/>
              <a:ext cx="3457575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6153" name="Line 8"/>
            <p:cNvCxnSpPr/>
            <p:nvPr/>
          </p:nvCxnSpPr>
          <p:spPr>
            <a:xfrm>
              <a:off x="0" y="1439863"/>
              <a:ext cx="3457575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sp>
          <p:nvSpPr>
            <p:cNvPr id="6154" name="Text Box 9"/>
            <p:cNvSpPr/>
            <p:nvPr/>
          </p:nvSpPr>
          <p:spPr>
            <a:xfrm>
              <a:off x="3600450" y="0"/>
              <a:ext cx="57626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solidFill>
                    <a:srgbClr val="FF0066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E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32" name="Group 10"/>
          <p:cNvGrpSpPr/>
          <p:nvPr/>
        </p:nvGrpSpPr>
        <p:grpSpPr>
          <a:xfrm>
            <a:off x="3679825" y="2235200"/>
            <a:ext cx="1366838" cy="457200"/>
            <a:chOff x="0" y="0"/>
            <a:chExt cx="861" cy="288"/>
          </a:xfrm>
        </p:grpSpPr>
        <p:cxnSp>
          <p:nvCxnSpPr>
            <p:cNvPr id="6156" name="Line 11"/>
            <p:cNvCxnSpPr/>
            <p:nvPr/>
          </p:nvCxnSpPr>
          <p:spPr>
            <a:xfrm flipV="1">
              <a:off x="0" y="227"/>
              <a:ext cx="545" cy="1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sp>
          <p:nvSpPr>
            <p:cNvPr id="6157" name="Text Box 12"/>
            <p:cNvSpPr/>
            <p:nvPr/>
          </p:nvSpPr>
          <p:spPr>
            <a:xfrm>
              <a:off x="498" y="0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solidFill>
                    <a:srgbClr val="FF0066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F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35" name="Group 13"/>
          <p:cNvGrpSpPr/>
          <p:nvPr/>
        </p:nvGrpSpPr>
        <p:grpSpPr>
          <a:xfrm>
            <a:off x="3178175" y="2279650"/>
            <a:ext cx="719138" cy="530225"/>
            <a:chOff x="0" y="0"/>
            <a:chExt cx="453" cy="333"/>
          </a:xfrm>
        </p:grpSpPr>
        <p:grpSp>
          <p:nvGrpSpPr>
            <p:cNvPr id="6159" name="Group 14"/>
            <p:cNvGrpSpPr/>
            <p:nvPr/>
          </p:nvGrpSpPr>
          <p:grpSpPr>
            <a:xfrm>
              <a:off x="181" y="45"/>
              <a:ext cx="272" cy="288"/>
              <a:chOff x="0" y="0"/>
              <a:chExt cx="272" cy="288"/>
            </a:xfrm>
          </p:grpSpPr>
          <p:sp>
            <p:nvSpPr>
              <p:cNvPr id="6160" name="Oval 15"/>
              <p:cNvSpPr/>
              <p:nvPr/>
            </p:nvSpPr>
            <p:spPr>
              <a:xfrm>
                <a:off x="45" y="92"/>
                <a:ext cx="136" cy="136"/>
              </a:xfrm>
              <a:prstGeom prst="ellipse">
                <a:avLst/>
              </a:prstGeom>
              <a:solidFill>
                <a:srgbClr val="000000">
                  <a:alpha val="37999"/>
                </a:srgbClr>
              </a:solidFill>
              <a:ln w="9525" cap="flat" cmpd="sng">
                <a:solidFill>
                  <a:schemeClr val="tx2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61" name="Text Box 16"/>
              <p:cNvSpPr/>
              <p:nvPr/>
            </p:nvSpPr>
            <p:spPr>
              <a:xfrm>
                <a:off x="0" y="0"/>
                <a:ext cx="27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2400" b="1">
                    <a:solidFill>
                      <a:srgbClr val="FF0066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+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62" name="Text Box 17"/>
            <p:cNvSpPr/>
            <p:nvPr/>
          </p:nvSpPr>
          <p:spPr>
            <a:xfrm>
              <a:off x="0" y="0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solidFill>
                    <a:srgbClr val="FF0066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q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40" name="Group 18"/>
          <p:cNvGrpSpPr/>
          <p:nvPr/>
        </p:nvGrpSpPr>
        <p:grpSpPr>
          <a:xfrm>
            <a:off x="3317875" y="2568575"/>
            <a:ext cx="3376613" cy="815975"/>
            <a:chOff x="0" y="0"/>
            <a:chExt cx="2127" cy="515"/>
          </a:xfrm>
        </p:grpSpPr>
        <p:sp>
          <p:nvSpPr>
            <p:cNvPr id="6164" name="Text Box 19"/>
            <p:cNvSpPr/>
            <p:nvPr/>
          </p:nvSpPr>
          <p:spPr>
            <a:xfrm>
              <a:off x="0" y="61"/>
              <a:ext cx="545" cy="4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160000"/>
                </a:lnSpc>
              </a:pPr>
              <a:r>
                <a:rPr lang="en-US" altLang="zh-CN" sz="2400" b="1">
                  <a:solidFill>
                    <a:srgbClr val="FF3399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A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5" name="Text Box 20"/>
            <p:cNvSpPr/>
            <p:nvPr/>
          </p:nvSpPr>
          <p:spPr>
            <a:xfrm>
              <a:off x="1582" y="66"/>
              <a:ext cx="545" cy="4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170000"/>
                </a:lnSpc>
              </a:pPr>
              <a:r>
                <a:rPr lang="en-US" altLang="zh-CN" sz="2400" b="1">
                  <a:solidFill>
                    <a:srgbClr val="FF3399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B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66" name="Line 21"/>
            <p:cNvCxnSpPr/>
            <p:nvPr/>
          </p:nvCxnSpPr>
          <p:spPr>
            <a:xfrm>
              <a:off x="157" y="20"/>
              <a:ext cx="1542" cy="1"/>
            </a:xfrm>
            <a:prstGeom prst="line">
              <a:avLst/>
            </a:prstGeom>
            <a:ln w="28575" cap="flat" cmpd="sng">
              <a:solidFill>
                <a:srgbClr val="FF3399"/>
              </a:solidFill>
              <a:prstDash val="dash"/>
              <a:bevel/>
              <a:headEnd type="none" w="med" len="med"/>
              <a:tailEnd type="none" w="med" len="med"/>
            </a:ln>
          </p:spPr>
        </p:cxnSp>
        <p:sp>
          <p:nvSpPr>
            <p:cNvPr id="6167" name="Oval 22"/>
            <p:cNvSpPr/>
            <p:nvPr/>
          </p:nvSpPr>
          <p:spPr>
            <a:xfrm>
              <a:off x="1699" y="0"/>
              <a:ext cx="45" cy="45"/>
            </a:xfrm>
            <a:prstGeom prst="ellipse">
              <a:avLst/>
            </a:prstGeom>
            <a:solidFill>
              <a:srgbClr val="FF3399"/>
            </a:solidFill>
            <a:ln w="9525" cap="flat" cmpd="sng">
              <a:solidFill>
                <a:srgbClr val="FF339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 fill="hold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" dur="2000" fill="hold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029E-06 -3.33333E-06 L 0.20999 -3.33333E-06">
                                      <p:cBhvr>
                                        <p:cTn id="16" dur="10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721E-06 7.40741E-07 L 0.20726 7.40741E-07">
                                      <p:cBhvr>
                                        <p:cTn id="18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1" dur="500" fill="hold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6" dur="500" fill="hold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31" dur="500" fill="hold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34" dur="500" fill="hold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animBg="1"/>
      <p:bldP spid="51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 Box 3"/>
          <p:cNvSpPr/>
          <p:nvPr/>
        </p:nvSpPr>
        <p:spPr>
          <a:xfrm>
            <a:off x="193675" y="682625"/>
            <a:ext cx="640397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一、静电力做功的特点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3216275" y="2924175"/>
            <a:ext cx="4087813" cy="1743075"/>
            <a:chOff x="0" y="0"/>
            <a:chExt cx="1930" cy="1098"/>
          </a:xfrm>
        </p:grpSpPr>
        <p:grpSp>
          <p:nvGrpSpPr>
            <p:cNvPr id="7171" name="Group 5"/>
            <p:cNvGrpSpPr/>
            <p:nvPr/>
          </p:nvGrpSpPr>
          <p:grpSpPr>
            <a:xfrm>
              <a:off x="1542" y="0"/>
              <a:ext cx="388" cy="1098"/>
              <a:chOff x="0" y="0"/>
              <a:chExt cx="388" cy="1098"/>
            </a:xfrm>
          </p:grpSpPr>
          <p:cxnSp>
            <p:nvCxnSpPr>
              <p:cNvPr id="7172" name="Line 6"/>
              <p:cNvCxnSpPr/>
              <p:nvPr/>
            </p:nvCxnSpPr>
            <p:spPr>
              <a:xfrm>
                <a:off x="20" y="0"/>
                <a:ext cx="1" cy="907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dash"/>
                <a:bevel/>
                <a:headEnd type="none" w="med" len="med"/>
                <a:tailEnd type="none" w="med" len="med"/>
              </a:ln>
            </p:spPr>
          </p:cxnSp>
          <p:sp>
            <p:nvSpPr>
              <p:cNvPr id="7173" name="Text Box 7"/>
              <p:cNvSpPr/>
              <p:nvPr/>
            </p:nvSpPr>
            <p:spPr>
              <a:xfrm>
                <a:off x="0" y="771"/>
                <a:ext cx="3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2800" b="1">
                    <a:solidFill>
                      <a:srgbClr val="FF3399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Times New Roman" panose="02020603050405020304" pitchFamily="2" charset="0"/>
                  </a:rPr>
                  <a:t>M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74" name="Rectangle 8"/>
            <p:cNvSpPr/>
            <p:nvPr/>
          </p:nvSpPr>
          <p:spPr>
            <a:xfrm>
              <a:off x="1452" y="817"/>
              <a:ext cx="111" cy="85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7175" name="Line 9"/>
            <p:cNvCxnSpPr/>
            <p:nvPr/>
          </p:nvCxnSpPr>
          <p:spPr>
            <a:xfrm>
              <a:off x="0" y="908"/>
              <a:ext cx="154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bevel/>
              <a:headEnd type="none" w="med" len="med"/>
              <a:tailEnd type="none" w="med" len="med"/>
            </a:ln>
          </p:spPr>
        </p:cxnSp>
      </p:grpSp>
      <p:grpSp>
        <p:nvGrpSpPr>
          <p:cNvPr id="6153" name="Group 10"/>
          <p:cNvGrpSpPr/>
          <p:nvPr/>
        </p:nvGrpSpPr>
        <p:grpSpPr>
          <a:xfrm>
            <a:off x="3024188" y="2492375"/>
            <a:ext cx="5572125" cy="2089150"/>
            <a:chOff x="0" y="0"/>
            <a:chExt cx="2631" cy="1316"/>
          </a:xfrm>
        </p:grpSpPr>
        <p:cxnSp>
          <p:nvCxnSpPr>
            <p:cNvPr id="7177" name="Line 11"/>
            <p:cNvCxnSpPr/>
            <p:nvPr/>
          </p:nvCxnSpPr>
          <p:spPr>
            <a:xfrm>
              <a:off x="0" y="136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7178" name="Line 12"/>
            <p:cNvCxnSpPr/>
            <p:nvPr/>
          </p:nvCxnSpPr>
          <p:spPr>
            <a:xfrm>
              <a:off x="0" y="1315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7179" name="Line 13"/>
            <p:cNvCxnSpPr/>
            <p:nvPr/>
          </p:nvCxnSpPr>
          <p:spPr>
            <a:xfrm>
              <a:off x="0" y="498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7180" name="Line 14"/>
            <p:cNvCxnSpPr/>
            <p:nvPr/>
          </p:nvCxnSpPr>
          <p:spPr>
            <a:xfrm>
              <a:off x="0" y="907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sp>
          <p:nvSpPr>
            <p:cNvPr id="7181" name="Text Box 15"/>
            <p:cNvSpPr/>
            <p:nvPr/>
          </p:nvSpPr>
          <p:spPr>
            <a:xfrm>
              <a:off x="2268" y="0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3200" b="1">
                  <a:solidFill>
                    <a:srgbClr val="FF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E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59" name="Text Box 16"/>
          <p:cNvSpPr/>
          <p:nvPr/>
        </p:nvSpPr>
        <p:spPr>
          <a:xfrm>
            <a:off x="428625" y="1387475"/>
            <a:ext cx="691673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1.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将电荷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q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从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沿直线移至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60" name="Group 17"/>
          <p:cNvGrpSpPr/>
          <p:nvPr/>
        </p:nvGrpSpPr>
        <p:grpSpPr>
          <a:xfrm>
            <a:off x="2916238" y="2476500"/>
            <a:ext cx="4144962" cy="1965325"/>
            <a:chOff x="0" y="0"/>
            <a:chExt cx="1957" cy="1238"/>
          </a:xfrm>
        </p:grpSpPr>
        <p:grpSp>
          <p:nvGrpSpPr>
            <p:cNvPr id="7184" name="Group 18"/>
            <p:cNvGrpSpPr/>
            <p:nvPr/>
          </p:nvGrpSpPr>
          <p:grpSpPr>
            <a:xfrm>
              <a:off x="0" y="0"/>
              <a:ext cx="1957" cy="1184"/>
              <a:chOff x="0" y="0"/>
              <a:chExt cx="1957" cy="1184"/>
            </a:xfrm>
          </p:grpSpPr>
          <p:sp>
            <p:nvSpPr>
              <p:cNvPr id="7185" name="Oval 19"/>
              <p:cNvSpPr/>
              <p:nvPr/>
            </p:nvSpPr>
            <p:spPr>
              <a:xfrm>
                <a:off x="1674" y="242"/>
                <a:ext cx="45" cy="45"/>
              </a:xfrm>
              <a:prstGeom prst="ellipse">
                <a:avLst/>
              </a:prstGeom>
              <a:solidFill>
                <a:srgbClr val="FF3399"/>
              </a:solidFill>
              <a:ln w="9525" cap="flat" cmpd="sng">
                <a:solidFill>
                  <a:srgbClr val="FF3399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7186" name="Group 20"/>
              <p:cNvGrpSpPr/>
              <p:nvPr/>
            </p:nvGrpSpPr>
            <p:grpSpPr>
              <a:xfrm>
                <a:off x="0" y="0"/>
                <a:ext cx="1957" cy="1184"/>
                <a:chOff x="0" y="0"/>
                <a:chExt cx="1957" cy="1184"/>
              </a:xfrm>
            </p:grpSpPr>
            <p:sp>
              <p:nvSpPr>
                <p:cNvPr id="7187" name="Text Box 21"/>
                <p:cNvSpPr/>
                <p:nvPr/>
              </p:nvSpPr>
              <p:spPr>
                <a:xfrm>
                  <a:off x="0" y="857"/>
                  <a:ext cx="373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eaLnBrk="0" hangingPunct="0"/>
                  <a:r>
                    <a:rPr lang="en-US" altLang="zh-CN" sz="2800" b="1">
                      <a:solidFill>
                        <a:srgbClr val="FF3399"/>
                      </a:solidFill>
                      <a:latin typeface="Times New Roman" panose="02020603050405020304" pitchFamily="2" charset="0"/>
                      <a:ea typeface="新宋体" panose="02010609030101010101" pitchFamily="1" charset="-122"/>
                      <a:sym typeface="Times New Roman" panose="02020603050405020304" pitchFamily="2" charset="0"/>
                    </a:rPr>
                    <a:t>A</a:t>
                  </a: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8" name="Text Box 22"/>
                <p:cNvSpPr/>
                <p:nvPr/>
              </p:nvSpPr>
              <p:spPr>
                <a:xfrm>
                  <a:off x="1639" y="0"/>
                  <a:ext cx="318" cy="57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eaLnBrk="0" hangingPunct="0">
                    <a:lnSpc>
                      <a:spcPct val="220000"/>
                    </a:lnSpc>
                  </a:pPr>
                  <a:r>
                    <a:rPr lang="en-US" altLang="zh-CN" sz="2400" b="1">
                      <a:solidFill>
                        <a:srgbClr val="FF3399"/>
                      </a:solidFill>
                      <a:latin typeface="Times New Roman" panose="02020603050405020304" pitchFamily="2" charset="0"/>
                      <a:ea typeface="新宋体" panose="02010609030101010101" pitchFamily="1" charset="-122"/>
                      <a:sym typeface="Times New Roman" panose="02020603050405020304" pitchFamily="2" charset="0"/>
                    </a:rPr>
                    <a:t>B</a:t>
                  </a: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7189" name="Line 23"/>
                <p:cNvCxnSpPr/>
                <p:nvPr/>
              </p:nvCxnSpPr>
              <p:spPr>
                <a:xfrm flipV="1">
                  <a:off x="187" y="272"/>
                  <a:ext cx="1497" cy="907"/>
                </a:xfrm>
                <a:prstGeom prst="line">
                  <a:avLst/>
                </a:prstGeom>
                <a:ln w="28575" cap="flat" cmpd="sng">
                  <a:solidFill>
                    <a:srgbClr val="6666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190" name="Group 24"/>
            <p:cNvGrpSpPr/>
            <p:nvPr/>
          </p:nvGrpSpPr>
          <p:grpSpPr>
            <a:xfrm>
              <a:off x="181" y="908"/>
              <a:ext cx="907" cy="330"/>
              <a:chOff x="0" y="0"/>
              <a:chExt cx="907" cy="330"/>
            </a:xfrm>
          </p:grpSpPr>
          <p:sp>
            <p:nvSpPr>
              <p:cNvPr id="7191" name="Arc 25"/>
              <p:cNvSpPr/>
              <p:nvPr/>
            </p:nvSpPr>
            <p:spPr>
              <a:xfrm>
                <a:off x="81" y="226"/>
                <a:ext cx="55" cy="52"/>
              </a:xfrm>
              <a:prstGeom prst="rect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192" name="Group 26"/>
              <p:cNvGrpSpPr/>
              <p:nvPr/>
            </p:nvGrpSpPr>
            <p:grpSpPr>
              <a:xfrm>
                <a:off x="0" y="0"/>
                <a:ext cx="907" cy="330"/>
                <a:chOff x="0" y="0"/>
                <a:chExt cx="907" cy="330"/>
              </a:xfrm>
            </p:grpSpPr>
            <p:sp>
              <p:nvSpPr>
                <p:cNvPr id="7193" name="Rectangle 27"/>
                <p:cNvSpPr/>
                <p:nvPr/>
              </p:nvSpPr>
              <p:spPr>
                <a:xfrm>
                  <a:off x="182" y="0"/>
                  <a:ext cx="191" cy="3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eaLnBrk="0" hangingPunct="0"/>
                  <a:r>
                    <a:rPr lang="zh-CN" altLang="en-US" sz="2800" b="1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sym typeface="Arial" panose="020B0604020202020204" pitchFamily="34" charset="0"/>
                    </a:rPr>
                    <a:t>ө</a:t>
                  </a:r>
                  <a:endParaRPr lang="en-US" altLang="zh-CN" sz="2800" b="1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7194" name="Line 28"/>
                <p:cNvCxnSpPr/>
                <p:nvPr/>
              </p:nvCxnSpPr>
              <p:spPr>
                <a:xfrm>
                  <a:off x="0" y="282"/>
                  <a:ext cx="907" cy="1"/>
                </a:xfrm>
                <a:prstGeom prst="line">
                  <a:avLst/>
                </a:prstGeom>
                <a:ln w="38100" cap="flat" cmpd="sng">
                  <a:solidFill>
                    <a:srgbClr val="0066FF"/>
                  </a:solidFill>
                  <a:prstDash val="dash"/>
                  <a:bevel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6172" name="Group 29"/>
          <p:cNvGrpSpPr/>
          <p:nvPr/>
        </p:nvGrpSpPr>
        <p:grpSpPr>
          <a:xfrm>
            <a:off x="2738438" y="4005263"/>
            <a:ext cx="2016125" cy="544512"/>
            <a:chOff x="0" y="0"/>
            <a:chExt cx="952" cy="343"/>
          </a:xfrm>
        </p:grpSpPr>
        <p:grpSp>
          <p:nvGrpSpPr>
            <p:cNvPr id="7196" name="Group 30"/>
            <p:cNvGrpSpPr/>
            <p:nvPr/>
          </p:nvGrpSpPr>
          <p:grpSpPr>
            <a:xfrm>
              <a:off x="0" y="46"/>
              <a:ext cx="398" cy="297"/>
              <a:chOff x="0" y="0"/>
              <a:chExt cx="398" cy="297"/>
            </a:xfrm>
          </p:grpSpPr>
          <p:sp>
            <p:nvSpPr>
              <p:cNvPr id="7197" name="Oval 31"/>
              <p:cNvSpPr/>
              <p:nvPr/>
            </p:nvSpPr>
            <p:spPr>
              <a:xfrm>
                <a:off x="181" y="142"/>
                <a:ext cx="91" cy="91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98" name="Text Box 32"/>
              <p:cNvSpPr/>
              <p:nvPr/>
            </p:nvSpPr>
            <p:spPr>
              <a:xfrm>
                <a:off x="126" y="85"/>
                <a:ext cx="272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1600" b="1">
                    <a:solidFill>
                      <a:srgbClr val="333399"/>
                    </a:solidFill>
                    <a:latin typeface="Arial" panose="020B0604020202020204" pitchFamily="34" charset="0"/>
                    <a:ea typeface="新宋体" panose="02010609030101010101" pitchFamily="1" charset="-122"/>
                  </a:rPr>
                  <a:t>+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9" name="Text Box 33"/>
              <p:cNvSpPr/>
              <p:nvPr/>
            </p:nvSpPr>
            <p:spPr>
              <a:xfrm>
                <a:off x="0" y="0"/>
                <a:ext cx="27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2400" b="1">
                    <a:solidFill>
                      <a:srgbClr val="FF0066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q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7200" name="Line 34"/>
            <p:cNvCxnSpPr/>
            <p:nvPr/>
          </p:nvCxnSpPr>
          <p:spPr>
            <a:xfrm>
              <a:off x="272" y="227"/>
              <a:ext cx="454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sp>
          <p:nvSpPr>
            <p:cNvPr id="7201" name="Text Box 35"/>
            <p:cNvSpPr/>
            <p:nvPr/>
          </p:nvSpPr>
          <p:spPr>
            <a:xfrm>
              <a:off x="725" y="0"/>
              <a:ext cx="2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F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179" name="Object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863" y="5141913"/>
            <a:ext cx="3117850" cy="541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80" name="Object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25" y="5086350"/>
            <a:ext cx="2112963" cy="563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04" name="对象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338" y="3860800"/>
            <a:ext cx="2271712" cy="2019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05" name="对象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350" y="4078288"/>
            <a:ext cx="1317625" cy="1697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 fill="hold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9" dur="500" fill="hold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06 2.02312E-06 L 0.2677 -0.20994">
                                      <p:cBhvr>
                                        <p:cTn id="23" dur="20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6" dur="2000" fill="hold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0" name="Group 3"/>
          <p:cNvGrpSpPr/>
          <p:nvPr/>
        </p:nvGrpSpPr>
        <p:grpSpPr>
          <a:xfrm>
            <a:off x="6483350" y="3473450"/>
            <a:ext cx="1012825" cy="520700"/>
            <a:chOff x="0" y="0"/>
            <a:chExt cx="479" cy="327"/>
          </a:xfrm>
        </p:grpSpPr>
        <p:sp>
          <p:nvSpPr>
            <p:cNvPr id="8194" name="Text Box 4"/>
            <p:cNvSpPr/>
            <p:nvPr/>
          </p:nvSpPr>
          <p:spPr>
            <a:xfrm>
              <a:off x="91" y="0"/>
              <a:ext cx="3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M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5" name="Rectangle 5"/>
            <p:cNvSpPr/>
            <p:nvPr/>
          </p:nvSpPr>
          <p:spPr>
            <a:xfrm>
              <a:off x="0" y="46"/>
              <a:ext cx="111" cy="85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73" name="Group 6"/>
          <p:cNvGrpSpPr/>
          <p:nvPr/>
        </p:nvGrpSpPr>
        <p:grpSpPr>
          <a:xfrm>
            <a:off x="3505200" y="3219450"/>
            <a:ext cx="3265488" cy="523875"/>
            <a:chOff x="0" y="0"/>
            <a:chExt cx="1542" cy="330"/>
          </a:xfrm>
        </p:grpSpPr>
        <p:sp>
          <p:nvSpPr>
            <p:cNvPr id="8197" name="Arc 7"/>
            <p:cNvSpPr/>
            <p:nvPr/>
          </p:nvSpPr>
          <p:spPr>
            <a:xfrm>
              <a:off x="91" y="237"/>
              <a:ext cx="55" cy="42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198" name="Line 8"/>
            <p:cNvCxnSpPr/>
            <p:nvPr/>
          </p:nvCxnSpPr>
          <p:spPr>
            <a:xfrm>
              <a:off x="0" y="283"/>
              <a:ext cx="154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</p:cxnSp>
        <p:sp>
          <p:nvSpPr>
            <p:cNvPr id="8199" name="Rectangle 9"/>
            <p:cNvSpPr/>
            <p:nvPr/>
          </p:nvSpPr>
          <p:spPr>
            <a:xfrm>
              <a:off x="162" y="0"/>
              <a:ext cx="19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ө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77" name="Group 10"/>
          <p:cNvGrpSpPr/>
          <p:nvPr/>
        </p:nvGrpSpPr>
        <p:grpSpPr>
          <a:xfrm>
            <a:off x="3121025" y="1819275"/>
            <a:ext cx="5572125" cy="2089150"/>
            <a:chOff x="0" y="0"/>
            <a:chExt cx="2631" cy="1316"/>
          </a:xfrm>
        </p:grpSpPr>
        <p:cxnSp>
          <p:nvCxnSpPr>
            <p:cNvPr id="8201" name="Line 11"/>
            <p:cNvCxnSpPr/>
            <p:nvPr/>
          </p:nvCxnSpPr>
          <p:spPr>
            <a:xfrm>
              <a:off x="0" y="136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8202" name="Line 12"/>
            <p:cNvCxnSpPr/>
            <p:nvPr/>
          </p:nvCxnSpPr>
          <p:spPr>
            <a:xfrm>
              <a:off x="0" y="1315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8203" name="Line 13"/>
            <p:cNvCxnSpPr/>
            <p:nvPr/>
          </p:nvCxnSpPr>
          <p:spPr>
            <a:xfrm>
              <a:off x="0" y="498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8204" name="Line 14"/>
            <p:cNvCxnSpPr/>
            <p:nvPr/>
          </p:nvCxnSpPr>
          <p:spPr>
            <a:xfrm>
              <a:off x="0" y="907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sp>
          <p:nvSpPr>
            <p:cNvPr id="8205" name="Text Box 15"/>
            <p:cNvSpPr/>
            <p:nvPr/>
          </p:nvSpPr>
          <p:spPr>
            <a:xfrm>
              <a:off x="2268" y="0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3200" b="1">
                  <a:solidFill>
                    <a:srgbClr val="FF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E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83" name="Group 16"/>
          <p:cNvGrpSpPr/>
          <p:nvPr/>
        </p:nvGrpSpPr>
        <p:grpSpPr>
          <a:xfrm>
            <a:off x="6675438" y="2203450"/>
            <a:ext cx="95250" cy="1485900"/>
            <a:chOff x="0" y="0"/>
            <a:chExt cx="45" cy="937"/>
          </a:xfrm>
        </p:grpSpPr>
        <p:cxnSp>
          <p:nvCxnSpPr>
            <p:cNvPr id="8207" name="Line 17"/>
            <p:cNvCxnSpPr/>
            <p:nvPr/>
          </p:nvCxnSpPr>
          <p:spPr>
            <a:xfrm>
              <a:off x="30" y="30"/>
              <a:ext cx="1" cy="90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</p:cxnSp>
        <p:sp>
          <p:nvSpPr>
            <p:cNvPr id="8208" name="Oval 18"/>
            <p:cNvSpPr/>
            <p:nvPr/>
          </p:nvSpPr>
          <p:spPr>
            <a:xfrm>
              <a:off x="0" y="0"/>
              <a:ext cx="45" cy="45"/>
            </a:xfrm>
            <a:prstGeom prst="ellipse">
              <a:avLst/>
            </a:prstGeom>
            <a:solidFill>
              <a:srgbClr val="FF3399"/>
            </a:solidFill>
            <a:ln w="9525" cap="flat" cmpd="sng">
              <a:solidFill>
                <a:srgbClr val="FF339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86" name="Group 19"/>
          <p:cNvGrpSpPr/>
          <p:nvPr/>
        </p:nvGrpSpPr>
        <p:grpSpPr>
          <a:xfrm>
            <a:off x="3108325" y="1819275"/>
            <a:ext cx="4144963" cy="1879600"/>
            <a:chOff x="0" y="0"/>
            <a:chExt cx="1957" cy="1184"/>
          </a:xfrm>
        </p:grpSpPr>
        <p:sp>
          <p:nvSpPr>
            <p:cNvPr id="8210" name="Text Box 20"/>
            <p:cNvSpPr/>
            <p:nvPr/>
          </p:nvSpPr>
          <p:spPr>
            <a:xfrm>
              <a:off x="0" y="857"/>
              <a:ext cx="3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A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1" name="Text Box 21"/>
            <p:cNvSpPr/>
            <p:nvPr/>
          </p:nvSpPr>
          <p:spPr>
            <a:xfrm>
              <a:off x="1639" y="0"/>
              <a:ext cx="318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120000"/>
                </a:lnSpc>
              </a:pPr>
              <a:r>
                <a:rPr lang="en-US" altLang="zh-CN" sz="2400" b="1">
                  <a:solidFill>
                    <a:srgbClr val="FF3399"/>
                  </a:solidFill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B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212" name="Line 22"/>
            <p:cNvCxnSpPr/>
            <p:nvPr/>
          </p:nvCxnSpPr>
          <p:spPr>
            <a:xfrm flipV="1">
              <a:off x="187" y="272"/>
              <a:ext cx="1497" cy="907"/>
            </a:xfrm>
            <a:prstGeom prst="line">
              <a:avLst/>
            </a:prstGeom>
            <a:ln w="28575" cap="flat" cmpd="sng">
              <a:solidFill>
                <a:srgbClr val="6666FF"/>
              </a:solidFill>
              <a:prstDash val="dash"/>
              <a:bevel/>
              <a:headEnd type="none" w="med" len="med"/>
              <a:tailEnd type="none" w="med" len="med"/>
            </a:ln>
          </p:spPr>
        </p:cxnSp>
      </p:grpSp>
      <p:sp>
        <p:nvSpPr>
          <p:cNvPr id="8213" name="Text Box 23"/>
          <p:cNvSpPr/>
          <p:nvPr/>
        </p:nvSpPr>
        <p:spPr>
          <a:xfrm>
            <a:off x="506413" y="1047750"/>
            <a:ext cx="6916737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2.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将电荷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q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从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沿折线移至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1" name="Text Box 24"/>
          <p:cNvSpPr/>
          <p:nvPr/>
        </p:nvSpPr>
        <p:spPr>
          <a:xfrm>
            <a:off x="1133475" y="4451350"/>
            <a:ext cx="182562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对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AM: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2" name="Text Box 25"/>
          <p:cNvSpPr/>
          <p:nvPr/>
        </p:nvSpPr>
        <p:spPr>
          <a:xfrm>
            <a:off x="1133475" y="5203825"/>
            <a:ext cx="182562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对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MB: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3" name="Text Box 26"/>
          <p:cNvSpPr/>
          <p:nvPr/>
        </p:nvSpPr>
        <p:spPr>
          <a:xfrm>
            <a:off x="1038225" y="5962650"/>
            <a:ext cx="211296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对全程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94" name="Group 27"/>
          <p:cNvGrpSpPr/>
          <p:nvPr/>
        </p:nvGrpSpPr>
        <p:grpSpPr>
          <a:xfrm>
            <a:off x="3119438" y="3400425"/>
            <a:ext cx="842962" cy="473075"/>
            <a:chOff x="0" y="0"/>
            <a:chExt cx="398" cy="297"/>
          </a:xfrm>
        </p:grpSpPr>
        <p:sp>
          <p:nvSpPr>
            <p:cNvPr id="8218" name="Oval 28"/>
            <p:cNvSpPr/>
            <p:nvPr/>
          </p:nvSpPr>
          <p:spPr>
            <a:xfrm>
              <a:off x="181" y="142"/>
              <a:ext cx="91" cy="91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219" name="Text Box 29"/>
            <p:cNvSpPr/>
            <p:nvPr/>
          </p:nvSpPr>
          <p:spPr>
            <a:xfrm>
              <a:off x="126" y="85"/>
              <a:ext cx="2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600" b="1">
                  <a:solidFill>
                    <a:srgbClr val="333399"/>
                  </a:solidFill>
                  <a:latin typeface="Arial" panose="020B0604020202020204" pitchFamily="34" charset="0"/>
                  <a:ea typeface="新宋体" panose="02010609030101010101" pitchFamily="1" charset="-122"/>
                </a:rPr>
                <a:t>+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0" name="Text Box 30"/>
            <p:cNvSpPr/>
            <p:nvPr/>
          </p:nvSpPr>
          <p:spPr>
            <a:xfrm>
              <a:off x="0" y="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solidFill>
                    <a:srgbClr val="FF0066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q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98" name="Group 31"/>
          <p:cNvGrpSpPr/>
          <p:nvPr/>
        </p:nvGrpSpPr>
        <p:grpSpPr>
          <a:xfrm>
            <a:off x="3697288" y="3448050"/>
            <a:ext cx="1343025" cy="457200"/>
            <a:chOff x="0" y="0"/>
            <a:chExt cx="636" cy="288"/>
          </a:xfrm>
        </p:grpSpPr>
        <p:cxnSp>
          <p:nvCxnSpPr>
            <p:cNvPr id="8222" name="Line 32"/>
            <p:cNvCxnSpPr/>
            <p:nvPr/>
          </p:nvCxnSpPr>
          <p:spPr>
            <a:xfrm>
              <a:off x="0" y="136"/>
              <a:ext cx="454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sp>
          <p:nvSpPr>
            <p:cNvPr id="8223" name="Text Box 33"/>
            <p:cNvSpPr/>
            <p:nvPr/>
          </p:nvSpPr>
          <p:spPr>
            <a:xfrm>
              <a:off x="409" y="0"/>
              <a:ext cx="2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F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01" name="Group 34"/>
          <p:cNvGrpSpPr/>
          <p:nvPr/>
        </p:nvGrpSpPr>
        <p:grpSpPr>
          <a:xfrm>
            <a:off x="3121025" y="3378200"/>
            <a:ext cx="1825625" cy="527050"/>
            <a:chOff x="0" y="0"/>
            <a:chExt cx="862" cy="333"/>
          </a:xfrm>
        </p:grpSpPr>
        <p:grpSp>
          <p:nvGrpSpPr>
            <p:cNvPr id="8225" name="Group 35"/>
            <p:cNvGrpSpPr/>
            <p:nvPr/>
          </p:nvGrpSpPr>
          <p:grpSpPr>
            <a:xfrm>
              <a:off x="0" y="0"/>
              <a:ext cx="398" cy="297"/>
              <a:chOff x="0" y="0"/>
              <a:chExt cx="398" cy="297"/>
            </a:xfrm>
          </p:grpSpPr>
          <p:sp>
            <p:nvSpPr>
              <p:cNvPr id="8226" name="Oval 36"/>
              <p:cNvSpPr/>
              <p:nvPr/>
            </p:nvSpPr>
            <p:spPr>
              <a:xfrm>
                <a:off x="181" y="142"/>
                <a:ext cx="91" cy="91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227" name="Text Box 37"/>
              <p:cNvSpPr/>
              <p:nvPr/>
            </p:nvSpPr>
            <p:spPr>
              <a:xfrm>
                <a:off x="126" y="85"/>
                <a:ext cx="272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1600" b="1">
                    <a:solidFill>
                      <a:srgbClr val="333399"/>
                    </a:solidFill>
                    <a:latin typeface="Times New Roman" panose="02020603050405020304" pitchFamily="2" charset="0"/>
                    <a:ea typeface="新宋体" panose="02010609030101010101" pitchFamily="1" charset="-122"/>
                    <a:sym typeface="Times New Roman" panose="02020603050405020304" pitchFamily="2" charset="0"/>
                  </a:rPr>
                  <a:t>+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8" name="Text Box 38"/>
              <p:cNvSpPr/>
              <p:nvPr/>
            </p:nvSpPr>
            <p:spPr>
              <a:xfrm>
                <a:off x="0" y="0"/>
                <a:ext cx="27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2400" b="1">
                    <a:solidFill>
                      <a:srgbClr val="FF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Times New Roman" panose="02020603050405020304" pitchFamily="2" charset="0"/>
                  </a:rPr>
                  <a:t>q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8229" name="Line 39"/>
            <p:cNvCxnSpPr/>
            <p:nvPr/>
          </p:nvCxnSpPr>
          <p:spPr>
            <a:xfrm>
              <a:off x="227" y="181"/>
              <a:ext cx="454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sp>
          <p:nvSpPr>
            <p:cNvPr id="8230" name="Text Box 40"/>
            <p:cNvSpPr/>
            <p:nvPr/>
          </p:nvSpPr>
          <p:spPr>
            <a:xfrm>
              <a:off x="635" y="45"/>
              <a:ext cx="2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F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7208" name="Object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2225" y="4470400"/>
            <a:ext cx="2820988" cy="574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09" name="Object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5292725"/>
            <a:ext cx="1390650" cy="460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10" name="Object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88" y="5994400"/>
            <a:ext cx="4449762" cy="530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234" name="Group 44"/>
          <p:cNvGrpSpPr>
            <a:grpSpLocks noChangeAspect="1"/>
          </p:cNvGrpSpPr>
          <p:nvPr/>
        </p:nvGrpSpPr>
        <p:grpSpPr>
          <a:xfrm>
            <a:off x="9339263" y="3771900"/>
            <a:ext cx="2401887" cy="2019300"/>
            <a:chOff x="0" y="0"/>
            <a:chExt cx="1488" cy="2102"/>
          </a:xfrm>
        </p:grpSpPr>
        <p:pic>
          <p:nvPicPr>
            <p:cNvPr id="8235" name="Object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408" cy="21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36" name="Object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" y="240"/>
              <a:ext cx="816" cy="176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 fill="hold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2000" fill="hold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500" fill="hold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3" dur="1000" fill="hold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7" dur="500" fill="hold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0" dur="500" fill="hold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52 0 0.00903 0 0.01563 0 C 0.02222 0 0.03264 0 0.03924 0 C 0.04584 0 0.04983 0 0.05504 0 C 0.06025 0 0.06424 0 0.07084 0 C 0.07743 0 0.08785 0 0.09445 0 C 0.10104 0 0.10504 0 0.11025 0 C 0.11545 0 0.12066 0 0.12587 0 C 0.13108 0 0.13646 0 0.14167 0 C 0.14688 0 0.15087 0 0.15747 0 C 0.16407 0 0.17448 0 0.18108 0 C 0.18768 0 0.19167 0 0.19688 0 C 0.20209 0 0.20729 0 0.2125 0 C 0.21771 0 0.22309 0 0.2283 0 C 0.23351 0 0.23889 0 0.2441 0 C 0.24931 0 0.25729 0.00347 0.2599 0 C 0.2625 -0.00347 0.2599 -0.01411 0.2599 -0.02104 C 0.2599 -0.02798 0.2599 -0.03515 0.2599 -0.04208 C 0.2599 -0.04902 0.2599 -0.05596 0.2599 -0.06289 C 0.2599 -0.06983 0.2599 -0.077 0.2599 -0.08393 C 0.2599 -0.09087 0.2599 -0.09804 0.2599 -0.10497 C 0.2599 -0.11191 0.2599 -0.11885 0.2599 -0.12578 C 0.2599 -0.13272 0.2599 -0.13989 0.2599 -0.14682 C 0.2599 -0.15376 0.2599 -0.15908 0.2599 -0.16786 C 0.2599 -0.17665 0.2599 -0.19237 0.2599 -0.19931">
                                      <p:cBhvr>
                                        <p:cTn id="34" dur="2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52 0 0.00903 0 0.01563 0 C 0.02222 0 0.03264 0 0.03924 0 C 0.04584 0 0.04983 0 0.05504 0 C 0.06025 0 0.06424 0 0.07084 0 C 0.07743 0 0.08785 0 0.09445 0 C 0.10104 0 0.10504 0 0.11025 0 C 0.11545 0 0.12066 0 0.12587 0 C 0.13108 0 0.13646 0 0.14167 0 C 0.14688 0 0.15087 0 0.15747 0 C 0.16407 0 0.17448 0 0.18108 0 C 0.18768 0 0.19167 0 0.19688 0 C 0.20209 0 0.20729 0 0.2125 0 C 0.21771 0 0.22309 0 0.2283 0 C 0.23351 0 0.23889 0 0.2441 0 C 0.24931 0 0.25729 0.00347 0.2599 0 C 0.2625 -0.00347 0.2599 -0.01411 0.2599 -0.02104 C 0.2599 -0.02798 0.2599 -0.03515 0.2599 -0.04208 C 0.2599 -0.04902 0.2599 -0.05596 0.2599 -0.06289 C 0.2599 -0.06983 0.2599 -0.077 0.2599 -0.08393 C 0.2599 -0.09087 0.2599 -0.09804 0.2599 -0.10497 C 0.2599 -0.11191 0.2599 -0.11885 0.2599 -0.12578 C 0.2599 -0.13272 0.2599 -0.13989 0.2599 -0.14682 C 0.2599 -0.15376 0.2599 -0.15908 0.2599 -0.16786 C 0.2599 -0.17665 0.2599 -0.19237 0.2599 -0.19931">
                                      <p:cBhvr>
                                        <p:cTn id="36" dur="2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7" dur="500" fill="hold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06 0.00717 L 0.25 0.00717">
                                      <p:cBhvr>
                                        <p:cTn id="61" dur="20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9 2.54335E-06 L 0.2559 -0.22035">
                                      <p:cBhvr>
                                        <p:cTn id="73" dur="20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 animBg="1"/>
      <p:bldP spid="7192" grpId="0" animBg="1"/>
      <p:bldP spid="71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Arc 3"/>
          <p:cNvSpPr/>
          <p:nvPr/>
        </p:nvSpPr>
        <p:spPr>
          <a:xfrm flipH="1">
            <a:off x="1205230" y="2316480"/>
            <a:ext cx="3147060" cy="14414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4"/>
          <p:cNvSpPr/>
          <p:nvPr/>
        </p:nvSpPr>
        <p:spPr>
          <a:xfrm>
            <a:off x="593725" y="1177925"/>
            <a:ext cx="6916738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3.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将电荷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q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从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沿曲线移至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B: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196" name="Group 5"/>
          <p:cNvGrpSpPr/>
          <p:nvPr/>
        </p:nvGrpSpPr>
        <p:grpSpPr>
          <a:xfrm>
            <a:off x="711200" y="1884363"/>
            <a:ext cx="5584825" cy="2174875"/>
            <a:chOff x="0" y="0"/>
            <a:chExt cx="2637" cy="1370"/>
          </a:xfrm>
        </p:grpSpPr>
        <p:grpSp>
          <p:nvGrpSpPr>
            <p:cNvPr id="9220" name="Group 6"/>
            <p:cNvGrpSpPr/>
            <p:nvPr/>
          </p:nvGrpSpPr>
          <p:grpSpPr>
            <a:xfrm>
              <a:off x="1593" y="1043"/>
              <a:ext cx="479" cy="327"/>
              <a:chOff x="0" y="0"/>
              <a:chExt cx="479" cy="327"/>
            </a:xfrm>
          </p:grpSpPr>
          <p:sp>
            <p:nvSpPr>
              <p:cNvPr id="9221" name="Text Box 7"/>
              <p:cNvSpPr/>
              <p:nvPr/>
            </p:nvSpPr>
            <p:spPr>
              <a:xfrm>
                <a:off x="91" y="0"/>
                <a:ext cx="3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2800" b="1">
                    <a:solidFill>
                      <a:srgbClr val="FF3399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Times New Roman" panose="02020603050405020304" pitchFamily="2" charset="0"/>
                  </a:rPr>
                  <a:t>M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2" name="Rectangle 8"/>
              <p:cNvSpPr/>
              <p:nvPr/>
            </p:nvSpPr>
            <p:spPr>
              <a:xfrm>
                <a:off x="0" y="46"/>
                <a:ext cx="111" cy="85"/>
              </a:xfrm>
              <a:prstGeom prst="rect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223" name="Arc 9"/>
            <p:cNvSpPr/>
            <p:nvPr/>
          </p:nvSpPr>
          <p:spPr>
            <a:xfrm>
              <a:off x="278" y="1134"/>
              <a:ext cx="55" cy="42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224" name="Line 10"/>
            <p:cNvCxnSpPr/>
            <p:nvPr/>
          </p:nvCxnSpPr>
          <p:spPr>
            <a:xfrm>
              <a:off x="187" y="1180"/>
              <a:ext cx="154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bevel/>
              <a:headEnd type="none" w="med" len="med"/>
              <a:tailEnd type="none" w="med" len="med"/>
            </a:ln>
          </p:spPr>
        </p:cxnSp>
        <p:sp>
          <p:nvSpPr>
            <p:cNvPr id="9225" name="Rectangle 11"/>
            <p:cNvSpPr/>
            <p:nvPr/>
          </p:nvSpPr>
          <p:spPr>
            <a:xfrm>
              <a:off x="349" y="897"/>
              <a:ext cx="17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ө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  <p:cxnSp>
          <p:nvCxnSpPr>
            <p:cNvPr id="9226" name="Line 12"/>
            <p:cNvCxnSpPr/>
            <p:nvPr/>
          </p:nvCxnSpPr>
          <p:spPr>
            <a:xfrm>
              <a:off x="6" y="136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9227" name="Line 13"/>
            <p:cNvCxnSpPr/>
            <p:nvPr/>
          </p:nvCxnSpPr>
          <p:spPr>
            <a:xfrm>
              <a:off x="6" y="1315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9228" name="Line 14"/>
            <p:cNvCxnSpPr/>
            <p:nvPr/>
          </p:nvCxnSpPr>
          <p:spPr>
            <a:xfrm>
              <a:off x="6" y="498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9229" name="Line 15"/>
            <p:cNvCxnSpPr/>
            <p:nvPr/>
          </p:nvCxnSpPr>
          <p:spPr>
            <a:xfrm>
              <a:off x="6" y="907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sp>
          <p:nvSpPr>
            <p:cNvPr id="9230" name="Text Box 16"/>
            <p:cNvSpPr/>
            <p:nvPr/>
          </p:nvSpPr>
          <p:spPr>
            <a:xfrm>
              <a:off x="2274" y="0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 b="1">
                  <a:solidFill>
                    <a:srgbClr val="FF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E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231" name="Line 17"/>
            <p:cNvCxnSpPr/>
            <p:nvPr/>
          </p:nvCxnSpPr>
          <p:spPr>
            <a:xfrm>
              <a:off x="1704" y="272"/>
              <a:ext cx="1" cy="90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bevel/>
              <a:headEnd type="none" w="med" len="med"/>
              <a:tailEnd type="none" w="med" len="med"/>
            </a:ln>
          </p:spPr>
        </p:cxnSp>
        <p:sp>
          <p:nvSpPr>
            <p:cNvPr id="9232" name="Oval 18"/>
            <p:cNvSpPr/>
            <p:nvPr/>
          </p:nvSpPr>
          <p:spPr>
            <a:xfrm>
              <a:off x="1674" y="242"/>
              <a:ext cx="45" cy="45"/>
            </a:xfrm>
            <a:prstGeom prst="ellipse">
              <a:avLst/>
            </a:prstGeom>
            <a:solidFill>
              <a:srgbClr val="FF3399"/>
            </a:solidFill>
            <a:ln w="9525" cap="flat" cmpd="sng">
              <a:solidFill>
                <a:srgbClr val="FF339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grpSp>
          <p:nvGrpSpPr>
            <p:cNvPr id="9233" name="Group 19"/>
            <p:cNvGrpSpPr/>
            <p:nvPr/>
          </p:nvGrpSpPr>
          <p:grpSpPr>
            <a:xfrm>
              <a:off x="0" y="0"/>
              <a:ext cx="1957" cy="1184"/>
              <a:chOff x="0" y="0"/>
              <a:chExt cx="1957" cy="1184"/>
            </a:xfrm>
          </p:grpSpPr>
          <p:sp>
            <p:nvSpPr>
              <p:cNvPr id="9234" name="Text Box 20"/>
              <p:cNvSpPr/>
              <p:nvPr/>
            </p:nvSpPr>
            <p:spPr>
              <a:xfrm>
                <a:off x="0" y="857"/>
                <a:ext cx="37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2800" b="1">
                    <a:solidFill>
                      <a:srgbClr val="FF3399"/>
                    </a:solidFill>
                    <a:latin typeface="Times New Roman" panose="02020603050405020304" pitchFamily="2" charset="0"/>
                    <a:ea typeface="新宋体" panose="02010609030101010101" pitchFamily="1" charset="-122"/>
                    <a:sym typeface="Times New Roman" panose="02020603050405020304" pitchFamily="2" charset="0"/>
                  </a:rPr>
                  <a:t>A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35" name="Text Box 21"/>
              <p:cNvSpPr/>
              <p:nvPr/>
            </p:nvSpPr>
            <p:spPr>
              <a:xfrm>
                <a:off x="1639" y="0"/>
                <a:ext cx="318" cy="5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lnSpc>
                    <a:spcPct val="200000"/>
                  </a:lnSpc>
                </a:pPr>
                <a:r>
                  <a:rPr lang="en-US" altLang="zh-CN" sz="2800" b="1">
                    <a:solidFill>
                      <a:srgbClr val="FF3399"/>
                    </a:solidFill>
                    <a:latin typeface="Times New Roman" panose="02020603050405020304" pitchFamily="2" charset="0"/>
                    <a:ea typeface="新宋体" panose="02010609030101010101" pitchFamily="1" charset="-122"/>
                    <a:sym typeface="Times New Roman" panose="02020603050405020304" pitchFamily="2" charset="0"/>
                  </a:rPr>
                  <a:t>B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9236" name="Line 22"/>
              <p:cNvCxnSpPr/>
              <p:nvPr/>
            </p:nvCxnSpPr>
            <p:spPr>
              <a:xfrm flipV="1">
                <a:off x="187" y="272"/>
                <a:ext cx="1497" cy="907"/>
              </a:xfrm>
              <a:prstGeom prst="line">
                <a:avLst/>
              </a:prstGeom>
              <a:ln w="28575" cap="flat" cmpd="sng">
                <a:solidFill>
                  <a:srgbClr val="6666FF"/>
                </a:solidFill>
                <a:prstDash val="dash"/>
                <a:bevel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214" name="Group 23"/>
          <p:cNvGrpSpPr/>
          <p:nvPr/>
        </p:nvGrpSpPr>
        <p:grpSpPr>
          <a:xfrm>
            <a:off x="723900" y="3467100"/>
            <a:ext cx="1825625" cy="528638"/>
            <a:chOff x="0" y="0"/>
            <a:chExt cx="862" cy="333"/>
          </a:xfrm>
        </p:grpSpPr>
        <p:grpSp>
          <p:nvGrpSpPr>
            <p:cNvPr id="9238" name="Group 24"/>
            <p:cNvGrpSpPr/>
            <p:nvPr/>
          </p:nvGrpSpPr>
          <p:grpSpPr>
            <a:xfrm>
              <a:off x="0" y="0"/>
              <a:ext cx="430" cy="295"/>
              <a:chOff x="0" y="0"/>
              <a:chExt cx="430" cy="295"/>
            </a:xfrm>
          </p:grpSpPr>
          <p:sp>
            <p:nvSpPr>
              <p:cNvPr id="9239" name="Oval 25"/>
              <p:cNvSpPr/>
              <p:nvPr/>
            </p:nvSpPr>
            <p:spPr>
              <a:xfrm>
                <a:off x="181" y="142"/>
                <a:ext cx="91" cy="91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240" name="Text Box 26"/>
              <p:cNvSpPr/>
              <p:nvPr/>
            </p:nvSpPr>
            <p:spPr>
              <a:xfrm>
                <a:off x="158" y="83"/>
                <a:ext cx="272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1600" b="1">
                    <a:solidFill>
                      <a:srgbClr val="333399"/>
                    </a:solidFill>
                    <a:latin typeface="Times New Roman" panose="02020603050405020304" pitchFamily="2" charset="0"/>
                    <a:ea typeface="新宋体" panose="02010609030101010101" pitchFamily="1" charset="-122"/>
                    <a:sym typeface="Times New Roman" panose="02020603050405020304" pitchFamily="2" charset="0"/>
                  </a:rPr>
                  <a:t>+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1" name="Text Box 27"/>
              <p:cNvSpPr/>
              <p:nvPr/>
            </p:nvSpPr>
            <p:spPr>
              <a:xfrm>
                <a:off x="0" y="0"/>
                <a:ext cx="27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2400" b="1">
                    <a:solidFill>
                      <a:srgbClr val="FF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Times New Roman" panose="02020603050405020304" pitchFamily="2" charset="0"/>
                  </a:rPr>
                  <a:t>q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9242" name="Line 28"/>
            <p:cNvCxnSpPr/>
            <p:nvPr/>
          </p:nvCxnSpPr>
          <p:spPr>
            <a:xfrm>
              <a:off x="227" y="181"/>
              <a:ext cx="454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sp>
          <p:nvSpPr>
            <p:cNvPr id="9243" name="Text Box 29"/>
            <p:cNvSpPr/>
            <p:nvPr/>
          </p:nvSpPr>
          <p:spPr>
            <a:xfrm>
              <a:off x="635" y="45"/>
              <a:ext cx="2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F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21" name="Group 30"/>
          <p:cNvGrpSpPr/>
          <p:nvPr/>
        </p:nvGrpSpPr>
        <p:grpSpPr>
          <a:xfrm>
            <a:off x="5997575" y="1700213"/>
            <a:ext cx="5645150" cy="2746375"/>
            <a:chOff x="0" y="0"/>
            <a:chExt cx="2666" cy="1730"/>
          </a:xfrm>
        </p:grpSpPr>
        <p:sp>
          <p:nvSpPr>
            <p:cNvPr id="9245" name="Arc 31"/>
            <p:cNvSpPr/>
            <p:nvPr/>
          </p:nvSpPr>
          <p:spPr>
            <a:xfrm flipH="1">
              <a:off x="217" y="388"/>
              <a:ext cx="1587" cy="908"/>
            </a:xfrm>
            <a:prstGeom prst="rect">
              <a:avLst/>
            </a:prstGeom>
            <a:noFill/>
            <a:ln w="38100" cap="flat" cmpd="sng">
              <a:solidFill>
                <a:srgbClr val="0000FF"/>
              </a:solidFill>
              <a:prstDash val="dash"/>
              <a:bevel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246" name="Line 32"/>
            <p:cNvCxnSpPr/>
            <p:nvPr/>
          </p:nvCxnSpPr>
          <p:spPr>
            <a:xfrm>
              <a:off x="35" y="252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9247" name="Line 33"/>
            <p:cNvCxnSpPr/>
            <p:nvPr/>
          </p:nvCxnSpPr>
          <p:spPr>
            <a:xfrm>
              <a:off x="35" y="1431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9248" name="Line 34"/>
            <p:cNvCxnSpPr/>
            <p:nvPr/>
          </p:nvCxnSpPr>
          <p:spPr>
            <a:xfrm>
              <a:off x="35" y="614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cxnSp>
          <p:nvCxnSpPr>
            <p:cNvPr id="9249" name="Line 35"/>
            <p:cNvCxnSpPr/>
            <p:nvPr/>
          </p:nvCxnSpPr>
          <p:spPr>
            <a:xfrm>
              <a:off x="35" y="1023"/>
              <a:ext cx="2178" cy="1"/>
            </a:xfrm>
            <a:prstGeom prst="line">
              <a:avLst/>
            </a:prstGeom>
            <a:ln w="28575" cap="flat" cmpd="sng">
              <a:solidFill>
                <a:srgbClr val="003300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sp>
          <p:nvSpPr>
            <p:cNvPr id="9250" name="Text Box 36"/>
            <p:cNvSpPr/>
            <p:nvPr/>
          </p:nvSpPr>
          <p:spPr>
            <a:xfrm>
              <a:off x="2303" y="116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 b="1">
                  <a:solidFill>
                    <a:srgbClr val="FF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E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1" name="Oval 37"/>
            <p:cNvSpPr/>
            <p:nvPr/>
          </p:nvSpPr>
          <p:spPr>
            <a:xfrm>
              <a:off x="1703" y="358"/>
              <a:ext cx="45" cy="45"/>
            </a:xfrm>
            <a:prstGeom prst="ellipse">
              <a:avLst/>
            </a:prstGeom>
            <a:solidFill>
              <a:srgbClr val="FF3399"/>
            </a:solidFill>
            <a:ln w="9525" cap="flat" cmpd="sng">
              <a:solidFill>
                <a:srgbClr val="FF339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9252" name="Text Box 38"/>
            <p:cNvSpPr/>
            <p:nvPr/>
          </p:nvSpPr>
          <p:spPr>
            <a:xfrm>
              <a:off x="126" y="1295"/>
              <a:ext cx="373" cy="4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140000"/>
                </a:lnSpc>
              </a:pPr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A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3" name="Text Box 39"/>
            <p:cNvSpPr/>
            <p:nvPr/>
          </p:nvSpPr>
          <p:spPr>
            <a:xfrm>
              <a:off x="1582" y="0"/>
              <a:ext cx="3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B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254" name="Group 40"/>
            <p:cNvGrpSpPr/>
            <p:nvPr/>
          </p:nvGrpSpPr>
          <p:grpSpPr>
            <a:xfrm>
              <a:off x="0" y="1103"/>
              <a:ext cx="862" cy="333"/>
              <a:chOff x="0" y="0"/>
              <a:chExt cx="862" cy="333"/>
            </a:xfrm>
          </p:grpSpPr>
          <p:cxnSp>
            <p:nvCxnSpPr>
              <p:cNvPr id="9255" name="Line 41"/>
              <p:cNvCxnSpPr/>
              <p:nvPr/>
            </p:nvCxnSpPr>
            <p:spPr>
              <a:xfrm>
                <a:off x="227" y="181"/>
                <a:ext cx="454" cy="1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bevel/>
                <a:headEnd type="none" w="med" len="med"/>
                <a:tailEnd type="triangle" w="med" len="med"/>
              </a:ln>
            </p:spPr>
          </p:cxnSp>
          <p:sp>
            <p:nvSpPr>
              <p:cNvPr id="9256" name="Oval 42"/>
              <p:cNvSpPr/>
              <p:nvPr/>
            </p:nvSpPr>
            <p:spPr>
              <a:xfrm>
                <a:off x="181" y="142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257" name="Text Box 43"/>
              <p:cNvSpPr/>
              <p:nvPr/>
            </p:nvSpPr>
            <p:spPr>
              <a:xfrm>
                <a:off x="131" y="81"/>
                <a:ext cx="272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1600" b="1">
                    <a:solidFill>
                      <a:srgbClr val="FF0000"/>
                    </a:solidFill>
                    <a:latin typeface="Times New Roman" panose="02020603050405020304" pitchFamily="2" charset="0"/>
                    <a:ea typeface="新宋体" panose="02010609030101010101" pitchFamily="1" charset="-122"/>
                    <a:sym typeface="Times New Roman" panose="02020603050405020304" pitchFamily="2" charset="0"/>
                  </a:rPr>
                  <a:t>+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8" name="Text Box 44"/>
              <p:cNvSpPr/>
              <p:nvPr/>
            </p:nvSpPr>
            <p:spPr>
              <a:xfrm>
                <a:off x="0" y="0"/>
                <a:ext cx="27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2400" b="1">
                    <a:latin typeface="Times New Roman" panose="02020603050405020304" pitchFamily="2" charset="0"/>
                    <a:ea typeface="宋体" panose="02010600030101010101" pitchFamily="2" charset="-122"/>
                    <a:sym typeface="Times New Roman" panose="02020603050405020304" pitchFamily="2" charset="0"/>
                  </a:rPr>
                  <a:t>q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9" name="Text Box 45"/>
              <p:cNvSpPr/>
              <p:nvPr/>
            </p:nvSpPr>
            <p:spPr>
              <a:xfrm>
                <a:off x="635" y="45"/>
                <a:ext cx="22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2400" b="1">
                    <a:solidFill>
                      <a:srgbClr val="333399"/>
                    </a:solidFill>
                    <a:latin typeface="Times New Roman" panose="02020603050405020304" pitchFamily="2" charset="0"/>
                    <a:ea typeface="新宋体" panose="02010609030101010101" pitchFamily="1" charset="-122"/>
                    <a:sym typeface="Times New Roman" panose="02020603050405020304" pitchFamily="2" charset="0"/>
                  </a:rPr>
                  <a:t>F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237" name="Group 46"/>
          <p:cNvGrpSpPr/>
          <p:nvPr/>
        </p:nvGrpSpPr>
        <p:grpSpPr>
          <a:xfrm>
            <a:off x="9255125" y="2011363"/>
            <a:ext cx="1825625" cy="528637"/>
            <a:chOff x="0" y="0"/>
            <a:chExt cx="862" cy="333"/>
          </a:xfrm>
        </p:grpSpPr>
        <p:cxnSp>
          <p:nvCxnSpPr>
            <p:cNvPr id="9261" name="Line 47"/>
            <p:cNvCxnSpPr/>
            <p:nvPr/>
          </p:nvCxnSpPr>
          <p:spPr>
            <a:xfrm>
              <a:off x="227" y="181"/>
              <a:ext cx="454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sp>
          <p:nvSpPr>
            <p:cNvPr id="9262" name="Oval 48"/>
            <p:cNvSpPr/>
            <p:nvPr/>
          </p:nvSpPr>
          <p:spPr>
            <a:xfrm>
              <a:off x="181" y="142"/>
              <a:ext cx="91" cy="91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9263" name="Text Box 49"/>
            <p:cNvSpPr/>
            <p:nvPr/>
          </p:nvSpPr>
          <p:spPr>
            <a:xfrm>
              <a:off x="131" y="81"/>
              <a:ext cx="2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+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4" name="Text Box 50"/>
            <p:cNvSpPr/>
            <p:nvPr/>
          </p:nvSpPr>
          <p:spPr>
            <a:xfrm>
              <a:off x="0" y="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q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5" name="Text Box 51"/>
            <p:cNvSpPr/>
            <p:nvPr/>
          </p:nvSpPr>
          <p:spPr>
            <a:xfrm>
              <a:off x="635" y="45"/>
              <a:ext cx="2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F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43" name="Group 52"/>
          <p:cNvGrpSpPr/>
          <p:nvPr/>
        </p:nvGrpSpPr>
        <p:grpSpPr>
          <a:xfrm>
            <a:off x="6196013" y="2892425"/>
            <a:ext cx="1825625" cy="528638"/>
            <a:chOff x="0" y="0"/>
            <a:chExt cx="862" cy="333"/>
          </a:xfrm>
        </p:grpSpPr>
        <p:cxnSp>
          <p:nvCxnSpPr>
            <p:cNvPr id="9267" name="Line 53"/>
            <p:cNvCxnSpPr/>
            <p:nvPr/>
          </p:nvCxnSpPr>
          <p:spPr>
            <a:xfrm>
              <a:off x="227" y="181"/>
              <a:ext cx="454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sp>
          <p:nvSpPr>
            <p:cNvPr id="9268" name="Oval 54"/>
            <p:cNvSpPr/>
            <p:nvPr/>
          </p:nvSpPr>
          <p:spPr>
            <a:xfrm>
              <a:off x="181" y="142"/>
              <a:ext cx="91" cy="91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9269" name="Text Box 55"/>
            <p:cNvSpPr/>
            <p:nvPr/>
          </p:nvSpPr>
          <p:spPr>
            <a:xfrm>
              <a:off x="131" y="81"/>
              <a:ext cx="2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+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0" name="Text Box 56"/>
            <p:cNvSpPr/>
            <p:nvPr/>
          </p:nvSpPr>
          <p:spPr>
            <a:xfrm>
              <a:off x="0" y="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q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1" name="Text Box 57"/>
            <p:cNvSpPr/>
            <p:nvPr/>
          </p:nvSpPr>
          <p:spPr>
            <a:xfrm>
              <a:off x="635" y="45"/>
              <a:ext cx="2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solidFill>
                    <a:srgbClr val="333399"/>
                  </a:solidFill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F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49" name="Group 58"/>
          <p:cNvGrpSpPr/>
          <p:nvPr/>
        </p:nvGrpSpPr>
        <p:grpSpPr>
          <a:xfrm>
            <a:off x="7350125" y="2252663"/>
            <a:ext cx="1825625" cy="528637"/>
            <a:chOff x="0" y="0"/>
            <a:chExt cx="862" cy="333"/>
          </a:xfrm>
        </p:grpSpPr>
        <p:cxnSp>
          <p:nvCxnSpPr>
            <p:cNvPr id="9273" name="Line 59"/>
            <p:cNvCxnSpPr/>
            <p:nvPr/>
          </p:nvCxnSpPr>
          <p:spPr>
            <a:xfrm>
              <a:off x="227" y="181"/>
              <a:ext cx="454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triangle" w="med" len="med"/>
            </a:ln>
          </p:spPr>
        </p:cxnSp>
        <p:sp>
          <p:nvSpPr>
            <p:cNvPr id="9274" name="Oval 60"/>
            <p:cNvSpPr/>
            <p:nvPr/>
          </p:nvSpPr>
          <p:spPr>
            <a:xfrm>
              <a:off x="181" y="142"/>
              <a:ext cx="91" cy="91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9275" name="Text Box 61"/>
            <p:cNvSpPr/>
            <p:nvPr/>
          </p:nvSpPr>
          <p:spPr>
            <a:xfrm>
              <a:off x="131" y="81"/>
              <a:ext cx="2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+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6" name="Text Box 62"/>
            <p:cNvSpPr/>
            <p:nvPr/>
          </p:nvSpPr>
          <p:spPr>
            <a:xfrm>
              <a:off x="0" y="0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q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7" name="Text Box 63"/>
            <p:cNvSpPr/>
            <p:nvPr/>
          </p:nvSpPr>
          <p:spPr>
            <a:xfrm>
              <a:off x="635" y="45"/>
              <a:ext cx="2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400" b="1">
                  <a:solidFill>
                    <a:srgbClr val="333399"/>
                  </a:solidFill>
                  <a:latin typeface="Times New Roman" panose="02020603050405020304" pitchFamily="2" charset="0"/>
                  <a:ea typeface="新宋体" panose="02010609030101010101" pitchFamily="1" charset="-122"/>
                  <a:sym typeface="Times New Roman" panose="02020603050405020304" pitchFamily="2" charset="0"/>
                </a:rPr>
                <a:t>F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8255" name="Line 64"/>
          <p:cNvCxnSpPr/>
          <p:nvPr/>
        </p:nvCxnSpPr>
        <p:spPr>
          <a:xfrm flipV="1">
            <a:off x="6403975" y="3179763"/>
            <a:ext cx="288925" cy="576262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8256" name="Line 65"/>
          <p:cNvCxnSpPr/>
          <p:nvPr/>
        </p:nvCxnSpPr>
        <p:spPr>
          <a:xfrm flipV="1">
            <a:off x="6711950" y="2532063"/>
            <a:ext cx="1150938" cy="6477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8257" name="Line 66"/>
          <p:cNvCxnSpPr/>
          <p:nvPr/>
        </p:nvCxnSpPr>
        <p:spPr>
          <a:xfrm flipV="1">
            <a:off x="7862888" y="2316163"/>
            <a:ext cx="1825625" cy="2159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8258" name="Line 67"/>
          <p:cNvCxnSpPr/>
          <p:nvPr/>
        </p:nvCxnSpPr>
        <p:spPr>
          <a:xfrm>
            <a:off x="6692900" y="3179763"/>
            <a:ext cx="0" cy="576262"/>
          </a:xfrm>
          <a:prstGeom prst="line">
            <a:avLst/>
          </a:prstGeom>
          <a:ln w="28575" cap="flat" cmpd="sng">
            <a:solidFill>
              <a:srgbClr val="CC0000"/>
            </a:solidFill>
            <a:prstDash val="dash"/>
            <a:bevel/>
            <a:headEnd type="none" w="med" len="med"/>
            <a:tailEnd type="none" w="med" len="med"/>
          </a:ln>
        </p:spPr>
      </p:cxnSp>
      <p:cxnSp>
        <p:nvCxnSpPr>
          <p:cNvPr id="8259" name="Line 68"/>
          <p:cNvCxnSpPr/>
          <p:nvPr/>
        </p:nvCxnSpPr>
        <p:spPr>
          <a:xfrm>
            <a:off x="7862888" y="2532063"/>
            <a:ext cx="1587" cy="647700"/>
          </a:xfrm>
          <a:prstGeom prst="line">
            <a:avLst/>
          </a:prstGeom>
          <a:ln w="28575" cap="flat" cmpd="sng">
            <a:solidFill>
              <a:srgbClr val="CC0000"/>
            </a:solidFill>
            <a:prstDash val="dash"/>
            <a:bevel/>
            <a:headEnd type="none" w="med" len="med"/>
            <a:tailEnd type="none" w="med" len="med"/>
          </a:ln>
        </p:spPr>
      </p:cxnSp>
      <p:cxnSp>
        <p:nvCxnSpPr>
          <p:cNvPr id="8260" name="Line 69"/>
          <p:cNvCxnSpPr/>
          <p:nvPr/>
        </p:nvCxnSpPr>
        <p:spPr>
          <a:xfrm>
            <a:off x="6711950" y="3179763"/>
            <a:ext cx="1150938" cy="1587"/>
          </a:xfrm>
          <a:prstGeom prst="line">
            <a:avLst/>
          </a:prstGeom>
          <a:ln w="28575" cap="flat" cmpd="sng">
            <a:solidFill>
              <a:srgbClr val="CC0000"/>
            </a:solidFill>
            <a:prstDash val="dash"/>
            <a:bevel/>
            <a:headEnd type="none" w="med" len="med"/>
            <a:tailEnd type="none" w="med" len="med"/>
          </a:ln>
        </p:spPr>
      </p:cxnSp>
      <p:cxnSp>
        <p:nvCxnSpPr>
          <p:cNvPr id="8261" name="Line 70"/>
          <p:cNvCxnSpPr/>
          <p:nvPr/>
        </p:nvCxnSpPr>
        <p:spPr>
          <a:xfrm>
            <a:off x="7862888" y="2532063"/>
            <a:ext cx="1825625" cy="1587"/>
          </a:xfrm>
          <a:prstGeom prst="line">
            <a:avLst/>
          </a:prstGeom>
          <a:ln w="28575" cap="flat" cmpd="sng">
            <a:solidFill>
              <a:srgbClr val="CC0000"/>
            </a:solidFill>
            <a:prstDash val="dash"/>
            <a:bevel/>
            <a:headEnd type="none" w="med" len="med"/>
            <a:tailEnd type="none" w="med" len="med"/>
          </a:ln>
        </p:spPr>
      </p:cxnSp>
      <p:cxnSp>
        <p:nvCxnSpPr>
          <p:cNvPr id="8262" name="Line 71"/>
          <p:cNvCxnSpPr/>
          <p:nvPr/>
        </p:nvCxnSpPr>
        <p:spPr>
          <a:xfrm>
            <a:off x="9758363" y="2316163"/>
            <a:ext cx="1587" cy="215900"/>
          </a:xfrm>
          <a:prstGeom prst="line">
            <a:avLst/>
          </a:prstGeom>
          <a:ln w="28575" cap="flat" cmpd="sng">
            <a:solidFill>
              <a:srgbClr val="CC0000"/>
            </a:solidFill>
            <a:prstDash val="dash"/>
            <a:bevel/>
            <a:headEnd type="none" w="med" len="med"/>
            <a:tailEnd type="none" w="med" len="med"/>
          </a:ln>
        </p:spPr>
      </p:cxnSp>
      <p:sp>
        <p:nvSpPr>
          <p:cNvPr id="8263" name="Text Box 72"/>
          <p:cNvSpPr/>
          <p:nvPr/>
        </p:nvSpPr>
        <p:spPr>
          <a:xfrm>
            <a:off x="3911600" y="4972050"/>
            <a:ext cx="31702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…</a:t>
            </a:r>
            <a:endParaRPr lang="en-US" altLang="zh-CN" sz="2800" b="1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8264" name="Line 73"/>
          <p:cNvCxnSpPr/>
          <p:nvPr/>
        </p:nvCxnSpPr>
        <p:spPr>
          <a:xfrm>
            <a:off x="9758363" y="2316163"/>
            <a:ext cx="1587" cy="1439862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bevel/>
            <a:headEnd type="none" w="med" len="med"/>
            <a:tailEnd type="none" w="med" len="med"/>
          </a:ln>
        </p:spPr>
      </p:cxnSp>
      <p:grpSp>
        <p:nvGrpSpPr>
          <p:cNvPr id="8265" name="Group 74"/>
          <p:cNvGrpSpPr/>
          <p:nvPr/>
        </p:nvGrpSpPr>
        <p:grpSpPr>
          <a:xfrm>
            <a:off x="6423025" y="3467100"/>
            <a:ext cx="3935413" cy="519113"/>
            <a:chOff x="0" y="0"/>
            <a:chExt cx="1858" cy="327"/>
          </a:xfrm>
        </p:grpSpPr>
        <p:cxnSp>
          <p:nvCxnSpPr>
            <p:cNvPr id="9289" name="Line 75"/>
            <p:cNvCxnSpPr/>
            <p:nvPr/>
          </p:nvCxnSpPr>
          <p:spPr>
            <a:xfrm>
              <a:off x="0" y="182"/>
              <a:ext cx="1542" cy="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</p:cxnSp>
        <p:sp>
          <p:nvSpPr>
            <p:cNvPr id="9290" name="Text Box 76"/>
            <p:cNvSpPr/>
            <p:nvPr/>
          </p:nvSpPr>
          <p:spPr>
            <a:xfrm>
              <a:off x="1496" y="0"/>
              <a:ext cx="3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M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68" name="Text Box 77"/>
          <p:cNvSpPr/>
          <p:nvPr/>
        </p:nvSpPr>
        <p:spPr>
          <a:xfrm>
            <a:off x="6613525" y="3684588"/>
            <a:ext cx="9588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x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1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69" name="Rectangle 78"/>
          <p:cNvSpPr/>
          <p:nvPr/>
        </p:nvSpPr>
        <p:spPr>
          <a:xfrm>
            <a:off x="6999288" y="2892425"/>
            <a:ext cx="4413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2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270" name="Object 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5575" y="4306888"/>
            <a:ext cx="2625725" cy="538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71" name="Object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13" y="4306888"/>
            <a:ext cx="2784475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72" name="Object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863" y="4306888"/>
            <a:ext cx="2706687" cy="538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73" name="Object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750" y="5399088"/>
            <a:ext cx="4154488" cy="554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74" name="Object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050" y="5505450"/>
            <a:ext cx="903288" cy="33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75" name="Object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913" y="6011863"/>
            <a:ext cx="7688262" cy="657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76" name="Text Box 85"/>
          <p:cNvSpPr/>
          <p:nvPr/>
        </p:nvSpPr>
        <p:spPr>
          <a:xfrm>
            <a:off x="8470900" y="2740025"/>
            <a:ext cx="9826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x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3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21"/>
          <p:cNvSpPr/>
          <p:nvPr/>
        </p:nvSpPr>
        <p:spPr>
          <a:xfrm>
            <a:off x="827685" y="1628458"/>
            <a:ext cx="673483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200000"/>
              </a:lnSpc>
            </a:pPr>
            <a:r>
              <a:rPr lang="en-US" altLang="zh-CN" sz="2800" b="1">
                <a:solidFill>
                  <a:srgbClr val="FF3399"/>
                </a:solidFill>
                <a:latin typeface="Times New Roman" panose="02020603050405020304" pitchFamily="2" charset="0"/>
                <a:ea typeface="新宋体" panose="02010609030101010101" pitchFamily="1" charset="-122"/>
                <a:sym typeface="Times New Roman" panose="02020603050405020304" pitchFamily="2" charset="0"/>
              </a:rPr>
              <a:t>C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06 3.33333E-06 C -0.00018 -0.00417 -0.00035 -0.00833 3.88889E-06 -0.01342 C 0.00034 -0.01852 0.00121 -0.02523 0.00173 -0.03125 C 0.00225 -0.03727 0.00191 -0.04421 0.00329 -0.04907 C 0.00468 -0.05393 0.00833 -0.05602 0.01006 -0.06018 C 0.0118 -0.06435 0.01145 -0.06944 0.01336 -0.07338 C 0.01527 -0.07731 0.01892 -0.08032 0.0217 -0.08449 C 0.02447 -0.08866 0.02691 -0.09352 0.03003 -0.09792 C 0.03316 -0.10231 0.03697 -0.10787 0.0401 -0.11111 C 0.04322 -0.11435 0.04531 -0.11435 0.04843 -0.11782 C 0.05156 -0.12129 0.05451 -0.12685 0.05833 -0.13125 C 0.06215 -0.13565 0.06788 -0.1412 0.0717 -0.14444 C 0.07552 -0.14768 0.07725 -0.14815 0.08177 -0.15116 C 0.08628 -0.15417 0.09322 -0.15856 0.09843 -0.16227 C 0.10364 -0.16597 0.10833 -0.17014 0.11336 -0.17338 C 0.1184 -0.17662 0.12309 -0.17986 0.12829 -0.18241 C 0.1335 -0.18495 0.13975 -0.18704 0.14496 -0.18889 C 0.15017 -0.19074 0.15503 -0.19213 0.16006 -0.19352 C 0.1651 -0.19491 0.16979 -0.19676 0.175 -0.19792 C 0.1802 -0.19907 0.18715 -0.19884 0.19166 -0.2 C 0.19618 -0.20116 0.19722 -0.20347 0.20173 -0.20463 C 0.20625 -0.20579 0.21371 -0.20602 0.2184 -0.20671 C 0.22309 -0.20741 0.22534 -0.20856 0.23003 -0.20903 C 0.23472 -0.20949 0.24218 -0.20833 0.2467 -0.20903 C 0.25121 -0.20972 0.25399 -0.21157 0.25677 -0.21342">
                                      <p:cBhvr>
                                        <p:cTn id="15" dur="2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8" dur="500" fill="hold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1" dur="1000" fill="hold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500" fill="hold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3" dur="500" fill="hold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7" dur="500" fill="hold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1" dur="500" fill="hold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46" dur="500" fill="hold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50" dur="500" fill="hold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4" dur="500" fill="hold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59" dur="500" fill="hold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3" dur="500" fill="hold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66" dur="500" fill="hold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0" dur="500" fill="hold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3" dur="500" fill="hold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76" dur="500" fill="hold"/>
                                        <p:tgtEl>
                                          <p:spTgt spid="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79" dur="500" fill="hold"/>
                                        <p:tgtEl>
                                          <p:spTgt spid="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82" dur="500" fill="hold"/>
                                        <p:tgtEl>
                                          <p:spTgt spid="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/>
      <p:bldP spid="8195" grpId="0" animBg="1"/>
      <p:bldP spid="8255" grpId="0" animBg="1"/>
      <p:bldP spid="8256" grpId="0" animBg="1"/>
      <p:bldP spid="8257" grpId="0" animBg="1"/>
      <p:bldP spid="8258" grpId="0" animBg="1"/>
      <p:bldP spid="8259" grpId="0" animBg="1"/>
      <p:bldP spid="8260" grpId="0" animBg="1"/>
      <p:bldP spid="8261" grpId="0" animBg="1"/>
      <p:bldP spid="8262" grpId="0" animBg="1"/>
      <p:bldP spid="8263" grpId="0" animBg="1"/>
      <p:bldP spid="8264" grpId="0" animBg="1"/>
      <p:bldP spid="8268" grpId="0" animBg="1"/>
      <p:bldP spid="8269" grpId="0" animBg="1"/>
      <p:bldP spid="82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36"/>
          <p:cNvSpPr/>
          <p:nvPr/>
        </p:nvSpPr>
        <p:spPr>
          <a:xfrm>
            <a:off x="187325" y="5321300"/>
            <a:ext cx="820737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电场力做功的过程是什么能转化为什么能呢？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Text Box 3"/>
          <p:cNvSpPr/>
          <p:nvPr/>
        </p:nvSpPr>
        <p:spPr>
          <a:xfrm>
            <a:off x="266700" y="2060575"/>
            <a:ext cx="10863263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在匀强电场中移动电荷时，静电力做的功与电荷经过的路径无关，仅与电荷的起始位置和终止位置有关，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Text Box 5"/>
          <p:cNvSpPr/>
          <p:nvPr/>
        </p:nvSpPr>
        <p:spPr>
          <a:xfrm>
            <a:off x="292100" y="3859213"/>
            <a:ext cx="7315200" cy="638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该结论对于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非匀强电场</a:t>
            </a: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也是适用的。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21" name="Picture 19" descr="问号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9975" y="5249863"/>
            <a:ext cx="762000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TextBox 1"/>
          <p:cNvSpPr/>
          <p:nvPr/>
        </p:nvSpPr>
        <p:spPr>
          <a:xfrm>
            <a:off x="410210" y="1412558"/>
            <a:ext cx="19954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黑体" panose="02010609060101010101" pitchFamily="1" charset="-122"/>
              </a:rPr>
              <a:t>4</a:t>
            </a:r>
            <a:r>
              <a:rPr lang="zh-CN" altLang="en-US" sz="2800" b="1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黑体" panose="02010609060101010101" pitchFamily="1" charset="-122"/>
              </a:rPr>
              <a:t>、结论</a:t>
            </a:r>
            <a:endParaRPr lang="zh-CN" altLang="en-US" sz="2800" b="1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黑体" panose="02010609060101010101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21" dur="500" fill="hold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animBg="1"/>
      <p:bldP spid="92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 Box 7"/>
          <p:cNvSpPr/>
          <p:nvPr/>
        </p:nvSpPr>
        <p:spPr>
          <a:xfrm>
            <a:off x="2354263" y="666750"/>
            <a:ext cx="44402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（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E</a:t>
            </a:r>
            <a:r>
              <a:rPr lang="en-US" altLang="zh-CN" sz="2800" b="1" baseline="-25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p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）　标量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67" name="Group 8"/>
          <p:cNvGrpSpPr/>
          <p:nvPr/>
        </p:nvGrpSpPr>
        <p:grpSpPr>
          <a:xfrm>
            <a:off x="8266113" y="404813"/>
            <a:ext cx="3360737" cy="1655762"/>
            <a:chOff x="0" y="0"/>
            <a:chExt cx="1587" cy="1043"/>
          </a:xfrm>
        </p:grpSpPr>
        <p:cxnSp>
          <p:nvCxnSpPr>
            <p:cNvPr id="12291" name="Line 9"/>
            <p:cNvCxnSpPr/>
            <p:nvPr/>
          </p:nvCxnSpPr>
          <p:spPr>
            <a:xfrm>
              <a:off x="0" y="0"/>
              <a:ext cx="1587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92" name="Line 10"/>
            <p:cNvCxnSpPr/>
            <p:nvPr/>
          </p:nvCxnSpPr>
          <p:spPr>
            <a:xfrm>
              <a:off x="0" y="1043"/>
              <a:ext cx="1587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270" name="Group 11"/>
          <p:cNvGrpSpPr/>
          <p:nvPr/>
        </p:nvGrpSpPr>
        <p:grpSpPr>
          <a:xfrm>
            <a:off x="8456613" y="549275"/>
            <a:ext cx="3406775" cy="704850"/>
            <a:chOff x="0" y="0"/>
            <a:chExt cx="1609" cy="444"/>
          </a:xfrm>
        </p:grpSpPr>
        <p:sp>
          <p:nvSpPr>
            <p:cNvPr id="12294" name="Text Box 12"/>
            <p:cNvSpPr/>
            <p:nvPr/>
          </p:nvSpPr>
          <p:spPr>
            <a:xfrm>
              <a:off x="0" y="0"/>
              <a:ext cx="16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A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5" name="Text Box 13"/>
            <p:cNvSpPr/>
            <p:nvPr/>
          </p:nvSpPr>
          <p:spPr>
            <a:xfrm>
              <a:off x="1180" y="0"/>
              <a:ext cx="16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B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296" name="Group 14"/>
            <p:cNvGrpSpPr/>
            <p:nvPr/>
          </p:nvGrpSpPr>
          <p:grpSpPr>
            <a:xfrm>
              <a:off x="20" y="145"/>
              <a:ext cx="1589" cy="299"/>
              <a:chOff x="0" y="0"/>
              <a:chExt cx="1589" cy="299"/>
            </a:xfrm>
          </p:grpSpPr>
          <p:grpSp>
            <p:nvGrpSpPr>
              <p:cNvPr id="12297" name="Group 15"/>
              <p:cNvGrpSpPr/>
              <p:nvPr/>
            </p:nvGrpSpPr>
            <p:grpSpPr>
              <a:xfrm>
                <a:off x="0" y="0"/>
                <a:ext cx="1282" cy="299"/>
                <a:chOff x="0" y="0"/>
                <a:chExt cx="1282" cy="299"/>
              </a:xfrm>
            </p:grpSpPr>
            <p:cxnSp>
              <p:nvCxnSpPr>
                <p:cNvPr id="12298" name="Line 16"/>
                <p:cNvCxnSpPr/>
                <p:nvPr/>
              </p:nvCxnSpPr>
              <p:spPr>
                <a:xfrm>
                  <a:off x="100" y="175"/>
                  <a:ext cx="1089" cy="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2299" name="Group 17"/>
                <p:cNvGrpSpPr/>
                <p:nvPr/>
              </p:nvGrpSpPr>
              <p:grpSpPr>
                <a:xfrm>
                  <a:off x="0" y="8"/>
                  <a:ext cx="184" cy="291"/>
                  <a:chOff x="0" y="0"/>
                  <a:chExt cx="184" cy="291"/>
                </a:xfrm>
              </p:grpSpPr>
              <p:sp>
                <p:nvSpPr>
                  <p:cNvPr id="12300" name="Oval 18"/>
                  <p:cNvSpPr/>
                  <p:nvPr/>
                </p:nvSpPr>
                <p:spPr>
                  <a:xfrm>
                    <a:off x="48" y="9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zh-CN">
                      <a:latin typeface="Arial" panose="020B0604020202020204" pitchFamily="34" charset="0"/>
                      <a:ea typeface="宋体" panose="02010600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01" name="Text Box 19"/>
                  <p:cNvSpPr/>
                  <p:nvPr/>
                </p:nvSpPr>
                <p:spPr>
                  <a:xfrm>
                    <a:off x="0" y="0"/>
                    <a:ext cx="160" cy="29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zh-CN" sz="2400" b="1">
                        <a:latin typeface="楷体_GB2312" pitchFamily="1" charset="-122"/>
                        <a:ea typeface="楷体_GB2312" pitchFamily="1" charset="-122"/>
                        <a:sym typeface="楷体_GB2312" pitchFamily="1" charset="-122"/>
                      </a:rPr>
                      <a:t>+</a:t>
                    </a: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2302" name="Group 20"/>
                <p:cNvGrpSpPr/>
                <p:nvPr/>
              </p:nvGrpSpPr>
              <p:grpSpPr>
                <a:xfrm>
                  <a:off x="1098" y="0"/>
                  <a:ext cx="184" cy="291"/>
                  <a:chOff x="0" y="0"/>
                  <a:chExt cx="184" cy="291"/>
                </a:xfrm>
              </p:grpSpPr>
              <p:sp>
                <p:nvSpPr>
                  <p:cNvPr id="12303" name="Oval 21"/>
                  <p:cNvSpPr/>
                  <p:nvPr/>
                </p:nvSpPr>
                <p:spPr>
                  <a:xfrm>
                    <a:off x="48" y="90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zh-CN">
                      <a:latin typeface="Arial" panose="020B0604020202020204" pitchFamily="34" charset="0"/>
                      <a:ea typeface="宋体" panose="02010600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04" name="Text Box 22"/>
                  <p:cNvSpPr/>
                  <p:nvPr/>
                </p:nvSpPr>
                <p:spPr>
                  <a:xfrm>
                    <a:off x="0" y="0"/>
                    <a:ext cx="160" cy="29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zh-CN" sz="2400" b="1">
                        <a:latin typeface="楷体_GB2312" pitchFamily="1" charset="-122"/>
                        <a:ea typeface="楷体_GB2312" pitchFamily="1" charset="-122"/>
                        <a:sym typeface="楷体_GB2312" pitchFamily="1" charset="-122"/>
                      </a:rPr>
                      <a:t>+</a:t>
                    </a:r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cxnSp>
            <p:nvCxnSpPr>
              <p:cNvPr id="12305" name="Line 23"/>
              <p:cNvCxnSpPr/>
              <p:nvPr/>
            </p:nvCxnSpPr>
            <p:spPr>
              <a:xfrm>
                <a:off x="146" y="169"/>
                <a:ext cx="317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06" name="Line 24"/>
              <p:cNvCxnSpPr/>
              <p:nvPr/>
            </p:nvCxnSpPr>
            <p:spPr>
              <a:xfrm>
                <a:off x="1272" y="163"/>
                <a:ext cx="317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11284" name="Group 25"/>
          <p:cNvGrpSpPr/>
          <p:nvPr/>
        </p:nvGrpSpPr>
        <p:grpSpPr>
          <a:xfrm>
            <a:off x="7975600" y="1196975"/>
            <a:ext cx="3400425" cy="692150"/>
            <a:chOff x="0" y="0"/>
            <a:chExt cx="1606" cy="436"/>
          </a:xfrm>
        </p:grpSpPr>
        <p:grpSp>
          <p:nvGrpSpPr>
            <p:cNvPr id="12308" name="Group 26"/>
            <p:cNvGrpSpPr/>
            <p:nvPr/>
          </p:nvGrpSpPr>
          <p:grpSpPr>
            <a:xfrm>
              <a:off x="0" y="0"/>
              <a:ext cx="1581" cy="430"/>
              <a:chOff x="0" y="0"/>
              <a:chExt cx="1581" cy="430"/>
            </a:xfrm>
          </p:grpSpPr>
          <p:sp>
            <p:nvSpPr>
              <p:cNvPr id="12309" name="Text Box 27"/>
              <p:cNvSpPr/>
              <p:nvPr/>
            </p:nvSpPr>
            <p:spPr>
              <a:xfrm>
                <a:off x="241" y="0"/>
                <a:ext cx="16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>
                    <a:latin typeface="楷体_GB2312" pitchFamily="1" charset="-122"/>
                    <a:ea typeface="楷体_GB2312" pitchFamily="1" charset="-122"/>
                    <a:sym typeface="楷体_GB2312" pitchFamily="1" charset="-122"/>
                  </a:rPr>
                  <a:t>A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0" name="Text Box 28"/>
              <p:cNvSpPr/>
              <p:nvPr/>
            </p:nvSpPr>
            <p:spPr>
              <a:xfrm>
                <a:off x="1421" y="0"/>
                <a:ext cx="16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>
                    <a:latin typeface="楷体_GB2312" pitchFamily="1" charset="-122"/>
                    <a:ea typeface="楷体_GB2312" pitchFamily="1" charset="-122"/>
                    <a:sym typeface="楷体_GB2312" pitchFamily="1" charset="-122"/>
                  </a:rPr>
                  <a:t>B</a:t>
                </a: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311" name="Group 29"/>
              <p:cNvGrpSpPr/>
              <p:nvPr/>
            </p:nvGrpSpPr>
            <p:grpSpPr>
              <a:xfrm flipH="1">
                <a:off x="0" y="131"/>
                <a:ext cx="1563" cy="299"/>
                <a:chOff x="0" y="0"/>
                <a:chExt cx="1535" cy="299"/>
              </a:xfrm>
            </p:grpSpPr>
            <p:grpSp>
              <p:nvGrpSpPr>
                <p:cNvPr id="12312" name="Group 30"/>
                <p:cNvGrpSpPr/>
                <p:nvPr/>
              </p:nvGrpSpPr>
              <p:grpSpPr>
                <a:xfrm>
                  <a:off x="0" y="0"/>
                  <a:ext cx="1234" cy="299"/>
                  <a:chOff x="0" y="0"/>
                  <a:chExt cx="1234" cy="299"/>
                </a:xfrm>
              </p:grpSpPr>
              <p:cxnSp>
                <p:nvCxnSpPr>
                  <p:cNvPr id="12313" name="Line 31"/>
                  <p:cNvCxnSpPr/>
                  <p:nvPr/>
                </p:nvCxnSpPr>
                <p:spPr>
                  <a:xfrm>
                    <a:off x="52" y="167"/>
                    <a:ext cx="1089" cy="1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2314" name="Group 32"/>
                  <p:cNvGrpSpPr/>
                  <p:nvPr/>
                </p:nvGrpSpPr>
                <p:grpSpPr>
                  <a:xfrm>
                    <a:off x="0" y="8"/>
                    <a:ext cx="136" cy="291"/>
                    <a:chOff x="0" y="0"/>
                    <a:chExt cx="136" cy="291"/>
                  </a:xfrm>
                </p:grpSpPr>
                <p:sp>
                  <p:nvSpPr>
                    <p:cNvPr id="12315" name="Oval 33"/>
                    <p:cNvSpPr/>
                    <p:nvPr/>
                  </p:nvSpPr>
                  <p:spPr>
                    <a:xfrm>
                      <a:off x="0" y="9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zh-CN"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316" name="Text Box 34"/>
                    <p:cNvSpPr/>
                    <p:nvPr/>
                  </p:nvSpPr>
                  <p:spPr>
                    <a:xfrm>
                      <a:off x="34" y="0"/>
                      <a:ext cx="86" cy="29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endParaRPr lang="zh-CN" altLang="zh-CN" sz="2400" b="1">
                        <a:latin typeface="楷体_GB2312" pitchFamily="1" charset="-122"/>
                        <a:ea typeface="楷体_GB2312" pitchFamily="1" charset="-122"/>
                        <a:sym typeface="楷体_GB2312" pitchFamily="1" charset="-122"/>
                      </a:endParaRPr>
                    </a:p>
                  </p:txBody>
                </p:sp>
              </p:grpSp>
              <p:grpSp>
                <p:nvGrpSpPr>
                  <p:cNvPr id="12317" name="Group 35"/>
                  <p:cNvGrpSpPr/>
                  <p:nvPr/>
                </p:nvGrpSpPr>
                <p:grpSpPr>
                  <a:xfrm>
                    <a:off x="1098" y="0"/>
                    <a:ext cx="136" cy="291"/>
                    <a:chOff x="0" y="0"/>
                    <a:chExt cx="136" cy="291"/>
                  </a:xfrm>
                </p:grpSpPr>
                <p:sp>
                  <p:nvSpPr>
                    <p:cNvPr id="12318" name="Oval 36"/>
                    <p:cNvSpPr/>
                    <p:nvPr/>
                  </p:nvSpPr>
                  <p:spPr>
                    <a:xfrm>
                      <a:off x="0" y="90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zh-CN"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319" name="Text Box 37"/>
                    <p:cNvSpPr/>
                    <p:nvPr/>
                  </p:nvSpPr>
                  <p:spPr>
                    <a:xfrm>
                      <a:off x="34" y="0"/>
                      <a:ext cx="86" cy="29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endParaRPr lang="zh-CN" altLang="zh-CN" sz="2400" b="1">
                        <a:latin typeface="楷体_GB2312" pitchFamily="1" charset="-122"/>
                        <a:ea typeface="楷体_GB2312" pitchFamily="1" charset="-122"/>
                        <a:sym typeface="楷体_GB2312" pitchFamily="1" charset="-122"/>
                      </a:endParaRPr>
                    </a:p>
                  </p:txBody>
                </p:sp>
              </p:grpSp>
            </p:grpSp>
            <p:cxnSp>
              <p:nvCxnSpPr>
                <p:cNvPr id="12320" name="Line 38"/>
                <p:cNvCxnSpPr/>
                <p:nvPr/>
              </p:nvCxnSpPr>
              <p:spPr>
                <a:xfrm>
                  <a:off x="140" y="172"/>
                  <a:ext cx="317" cy="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321" name="Line 39"/>
                <p:cNvCxnSpPr/>
                <p:nvPr/>
              </p:nvCxnSpPr>
              <p:spPr>
                <a:xfrm>
                  <a:off x="1218" y="164"/>
                  <a:ext cx="317" cy="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12322" name="Text Box 40"/>
            <p:cNvSpPr/>
            <p:nvPr/>
          </p:nvSpPr>
          <p:spPr>
            <a:xfrm>
              <a:off x="250" y="144"/>
              <a:ext cx="233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－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3" name="Text Box 41"/>
            <p:cNvSpPr/>
            <p:nvPr/>
          </p:nvSpPr>
          <p:spPr>
            <a:xfrm>
              <a:off x="1373" y="145"/>
              <a:ext cx="233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－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01" name="Text Box 6"/>
          <p:cNvSpPr/>
          <p:nvPr/>
        </p:nvSpPr>
        <p:spPr>
          <a:xfrm>
            <a:off x="266700" y="1485900"/>
            <a:ext cx="7612063" cy="954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１、定义：电荷在电场中受到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电场力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而具有的与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位置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有关的势能叫做电势能。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2" name="Rectangle 42"/>
          <p:cNvSpPr/>
          <p:nvPr/>
        </p:nvSpPr>
        <p:spPr>
          <a:xfrm>
            <a:off x="463550" y="5229225"/>
            <a:ext cx="84439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负电荷逆着电场线移动，电场力做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正功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，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电势能减少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</p:txBody>
      </p:sp>
      <p:sp>
        <p:nvSpPr>
          <p:cNvPr id="11303" name="Rectangle 43"/>
          <p:cNvSpPr/>
          <p:nvPr/>
        </p:nvSpPr>
        <p:spPr>
          <a:xfrm>
            <a:off x="230188" y="2703513"/>
            <a:ext cx="51879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２、电场力做功与电势能的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改变</a:t>
            </a:r>
            <a:endParaRPr lang="zh-CN" altLang="en-US" sz="2800" b="1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</p:txBody>
      </p:sp>
      <p:sp>
        <p:nvSpPr>
          <p:cNvPr id="11304" name="Rectangle 44"/>
          <p:cNvSpPr/>
          <p:nvPr/>
        </p:nvSpPr>
        <p:spPr>
          <a:xfrm>
            <a:off x="411163" y="3429000"/>
            <a:ext cx="844391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正电荷顺着电场线移动，电场力做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正功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，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电势能减少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</p:txBody>
      </p:sp>
      <p:sp>
        <p:nvSpPr>
          <p:cNvPr id="11305" name="Rectangle 45"/>
          <p:cNvSpPr/>
          <p:nvPr/>
        </p:nvSpPr>
        <p:spPr>
          <a:xfrm>
            <a:off x="411163" y="4057650"/>
            <a:ext cx="844391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正电荷逆着电场线移动，电场力做</a:t>
            </a: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负功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，</a:t>
            </a: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电势能增加</a:t>
            </a:r>
            <a:endParaRPr lang="zh-CN" altLang="en-US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</p:txBody>
      </p:sp>
      <p:sp>
        <p:nvSpPr>
          <p:cNvPr id="11306" name="Rectangle 46"/>
          <p:cNvSpPr/>
          <p:nvPr/>
        </p:nvSpPr>
        <p:spPr>
          <a:xfrm>
            <a:off x="411163" y="4633913"/>
            <a:ext cx="844391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负电荷顺着电场线移动，电场力做</a:t>
            </a: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负功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，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电势能增加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</p:txBody>
      </p:sp>
      <p:sp>
        <p:nvSpPr>
          <p:cNvPr id="11307" name="Text Box 47"/>
          <p:cNvSpPr/>
          <p:nvPr/>
        </p:nvSpPr>
        <p:spPr>
          <a:xfrm>
            <a:off x="338138" y="5937250"/>
            <a:ext cx="64087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３、电场力做的功等于电势能的减少量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308" name="Object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4188" y="5870575"/>
            <a:ext cx="3582987" cy="655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32" name="TextBox 1"/>
          <p:cNvSpPr/>
          <p:nvPr/>
        </p:nvSpPr>
        <p:spPr>
          <a:xfrm>
            <a:off x="409575" y="620713"/>
            <a:ext cx="31877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二、电势能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2" name="Text Box 13"/>
          <p:cNvSpPr/>
          <p:nvPr/>
        </p:nvSpPr>
        <p:spPr>
          <a:xfrm>
            <a:off x="11643396" y="1830705"/>
            <a:ext cx="336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13"/>
          <p:cNvSpPr/>
          <p:nvPr/>
        </p:nvSpPr>
        <p:spPr>
          <a:xfrm>
            <a:off x="11787541" y="736600"/>
            <a:ext cx="336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</a:t>
            </a:r>
            <a:endParaRPr lang="en-US" altLang="zh-CN" sz="2400" b="1">
              <a:solidFill>
                <a:srgbClr val="FF0000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" name="Text Box 13"/>
          <p:cNvSpPr/>
          <p:nvPr/>
        </p:nvSpPr>
        <p:spPr>
          <a:xfrm>
            <a:off x="9479316" y="596900"/>
            <a:ext cx="336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</a:t>
            </a:r>
            <a:endParaRPr lang="en-US" altLang="zh-CN" sz="2400" b="1">
              <a:solidFill>
                <a:srgbClr val="FF0000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5" name="Text Box 13"/>
          <p:cNvSpPr/>
          <p:nvPr/>
        </p:nvSpPr>
        <p:spPr>
          <a:xfrm>
            <a:off x="10059706" y="1755140"/>
            <a:ext cx="336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</a:t>
            </a:r>
            <a:endParaRPr lang="en-US" altLang="zh-CN" sz="2400" b="1">
              <a:solidFill>
                <a:srgbClr val="FF0000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6" name="Text Box 13"/>
          <p:cNvSpPr/>
          <p:nvPr/>
        </p:nvSpPr>
        <p:spPr>
          <a:xfrm>
            <a:off x="7755291" y="1138555"/>
            <a:ext cx="336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</a:t>
            </a:r>
            <a:endParaRPr lang="en-US" altLang="zh-CN" sz="2400" b="1">
              <a:solidFill>
                <a:srgbClr val="FF0000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1" grpId="0"/>
      <p:bldP spid="11301" grpId="1"/>
      <p:bldP spid="11303" grpId="0"/>
      <p:bldP spid="11303" grpId="1"/>
      <p:bldP spid="11304" grpId="0"/>
      <p:bldP spid="11302" grpId="0"/>
      <p:bldP spid="11304" grpId="1"/>
      <p:bldP spid="11302" grpId="1"/>
      <p:bldP spid="11305" grpId="0"/>
      <p:bldP spid="11306" grpId="0"/>
      <p:bldP spid="11305" grpId="1"/>
      <p:bldP spid="11306" grpId="1"/>
      <p:bldP spid="11307" grpId="0"/>
      <p:bldP spid="1130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49"/>
          <p:cNvSpPr/>
          <p:nvPr/>
        </p:nvSpPr>
        <p:spPr>
          <a:xfrm>
            <a:off x="-94297" y="1052513"/>
            <a:ext cx="6597650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266700"/>
            <a:r>
              <a:rPr lang="zh-CN" altLang="en-US" sz="2800" b="1"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４、相对性：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黑体" panose="02010609060101010101" pitchFamily="1" charset="-122"/>
              </a:rPr>
              <a:t>大地或无穷远默认为零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12291" name="Rectangle 2"/>
          <p:cNvSpPr/>
          <p:nvPr/>
        </p:nvSpPr>
        <p:spPr>
          <a:xfrm>
            <a:off x="194310" y="4221480"/>
            <a:ext cx="1156652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7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、在正电荷产生的电场中正电荷在任意一点具有的电势能都为正，负电荷在任一点具有的电势能都为负。      </a:t>
            </a:r>
            <a:endParaRPr lang="zh-CN" altLang="en-US" sz="2800" b="1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endParaRPr lang="zh-CN" altLang="en-US" sz="2800" b="1"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  <a:p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在负电荷产生的电场中正电荷在任意一点具有的电势能都为负，负电荷在任意一点具有的电势能都为正。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/>
          <p:nvPr/>
        </p:nvSpPr>
        <p:spPr>
          <a:xfrm>
            <a:off x="266065" y="3069590"/>
            <a:ext cx="1140841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6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、电荷在电场中某一点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具有的电势能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E</a:t>
            </a:r>
            <a:r>
              <a:rPr lang="en-US" altLang="zh-CN" sz="2800" b="1" baseline="-25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PA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等于将该点电荷由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点移到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零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电势能点电场力所做的功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W</a:t>
            </a:r>
            <a:r>
              <a:rPr lang="en-US" altLang="zh-CN" sz="2800" b="1" baseline="-25000">
                <a:solidFill>
                  <a:srgbClr val="000000"/>
                </a:solidFill>
                <a:uFillTx/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AO 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即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E</a:t>
            </a:r>
            <a:r>
              <a:rPr lang="en-US" altLang="zh-CN" sz="2800" b="1" baseline="-25000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PA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=W</a:t>
            </a:r>
            <a:r>
              <a:rPr lang="en-US" altLang="zh-CN" sz="2800" b="1" baseline="-25000">
                <a:solidFill>
                  <a:srgbClr val="000000"/>
                </a:solidFill>
                <a:uFillTx/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AO</a:t>
            </a:r>
            <a:endParaRPr lang="en-US" altLang="zh-CN" sz="2800" b="1" baseline="-25000">
              <a:solidFill>
                <a:srgbClr val="000000"/>
              </a:solidFill>
              <a:uFillTx/>
              <a:latin typeface="Times New Roman" panose="02020603050405020304" pitchFamily="2" charset="0"/>
              <a:ea typeface="黑体" panose="02010609060101010101" pitchFamily="1" charset="-122"/>
              <a:sym typeface="Times New Roman" panose="02020603050405020304" pitchFamily="2" charset="0"/>
            </a:endParaRPr>
          </a:p>
        </p:txBody>
      </p:sp>
      <p:sp>
        <p:nvSpPr>
          <p:cNvPr id="12293" name="Text Box 4"/>
          <p:cNvSpPr/>
          <p:nvPr/>
        </p:nvSpPr>
        <p:spPr>
          <a:xfrm>
            <a:off x="255905" y="1845310"/>
            <a:ext cx="1140777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5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电势能有正负，却是标量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1" charset="-122"/>
                <a:sym typeface="Times New Roman" panose="02020603050405020304" pitchFamily="2" charset="0"/>
              </a:rPr>
              <a:t>，正负表示该点的电势能比零点的电势能的高低。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5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charRg st="5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2" dur="500" fill="hold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7" dur="500" fill="hold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2" grpId="0" animBg="1"/>
      <p:bldP spid="122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2"/>
          <p:cNvSpPr/>
          <p:nvPr/>
        </p:nvSpPr>
        <p:spPr>
          <a:xfrm>
            <a:off x="3074670" y="619125"/>
            <a:ext cx="6267450" cy="715963"/>
          </a:xfrm>
          <a:prstGeom prst="rect">
            <a:avLst/>
          </a:prstGeom>
          <a:noFill/>
          <a:ln w="9525">
            <a:noFill/>
          </a:ln>
        </p:spPr>
        <p:txBody>
          <a:bodyPr lIns="101233" tIns="50617" rIns="101233" bIns="50617" anchor="t" anchorCtr="0">
            <a:spAutoFit/>
          </a:bodyPr>
          <a:p>
            <a:pPr defTabSz="1012825"/>
            <a:r>
              <a:rPr lang="zh-CN" altLang="en-US" sz="4000" b="1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重力势能和电势能类比</a:t>
            </a:r>
            <a:endParaRPr lang="zh-CN" altLang="en-US" sz="4000" b="1">
              <a:solidFill>
                <a:srgbClr val="FF0000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13315" name="表格 13314"/>
          <p:cNvGraphicFramePr/>
          <p:nvPr>
            <p:custDataLst>
              <p:tags r:id="rId1"/>
            </p:custDataLst>
          </p:nvPr>
        </p:nvGraphicFramePr>
        <p:xfrm>
          <a:off x="1527175" y="1484313"/>
          <a:ext cx="10144125" cy="5012055"/>
        </p:xfrm>
        <a:graphic>
          <a:graphicData uri="http://schemas.openxmlformats.org/drawingml/2006/table">
            <a:tbl>
              <a:tblPr/>
              <a:tblGrid>
                <a:gridCol w="4972685"/>
                <a:gridCol w="5171440"/>
              </a:tblGrid>
              <a:tr h="85725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rtl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BBE0E3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800">
                        <a:solidFill>
                          <a:srgbClr val="333399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01233" marR="101233" marT="50617" marB="50617" anchor="ctr" anchorCtr="0">
                    <a:lnL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rtl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BBE0E3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800">
                        <a:solidFill>
                          <a:srgbClr val="333399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01233" marR="101233" marT="50617" marB="5061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rtl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BBE0E3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800">
                        <a:solidFill>
                          <a:srgbClr val="333399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01233" marR="101233" marT="50617" marB="50617" anchor="ctr" anchorCtr="0">
                    <a:lnL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rtl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BBE0E3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solidFill>
                          <a:srgbClr val="333399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01233" marR="101233" marT="50617" marB="5061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rtl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BBE0E3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800">
                        <a:solidFill>
                          <a:srgbClr val="333399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01233" marR="101233" marT="50617" marB="50617" anchor="ctr" anchorCtr="0">
                    <a:lnL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rtl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BBE0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zh-CN" sz="2800">
                          <a:solidFill>
                            <a:srgbClr val="333399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:endParaRPr lang="zh-CN" altLang="zh-CN" sz="2800">
                        <a:solidFill>
                          <a:srgbClr val="333399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01233" marR="101233" marT="50617" marB="5061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432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rtl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BBE0E3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800">
                        <a:solidFill>
                          <a:srgbClr val="333399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01233" marR="101233" marT="50617" marB="50617">
                    <a:lnL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rtl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BBE0E3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800">
                        <a:solidFill>
                          <a:srgbClr val="333399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01233" marR="101233" marT="50617" marB="50617">
                    <a:lnL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rtl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BBE0E3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solidFill>
                          <a:srgbClr val="333399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01233" marR="101233" marT="50617" marB="50617" anchor="ctr" anchorCtr="0">
                    <a:lnL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None/>
                        <a:defRPr sz="1800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rtl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BBE0E3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000">
                        <a:solidFill>
                          <a:srgbClr val="333399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01233" marR="101233" marT="50617" marB="5061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8" name="Text Box 23"/>
          <p:cNvSpPr/>
          <p:nvPr/>
        </p:nvSpPr>
        <p:spPr>
          <a:xfrm>
            <a:off x="1922780" y="1484630"/>
            <a:ext cx="4404360" cy="930910"/>
          </a:xfrm>
          <a:prstGeom prst="rect">
            <a:avLst/>
          </a:prstGeom>
          <a:noFill/>
          <a:ln w="9525">
            <a:noFill/>
          </a:ln>
        </p:spPr>
        <p:txBody>
          <a:bodyPr wrap="square" lIns="101233" tIns="50617" rIns="101233" bIns="50617" anchor="t" anchorCtr="0">
            <a:spAutoFit/>
          </a:bodyPr>
          <a:p>
            <a:pPr defTabSz="1012825">
              <a:spcBef>
                <a:spcPct val="20000"/>
              </a:spcBef>
            </a:pPr>
            <a:r>
              <a:rPr lang="zh-CN" altLang="en-US" sz="2700" b="1">
                <a:latin typeface="Arial" panose="020B0604020202020204" pitchFamily="34" charset="0"/>
                <a:ea typeface="华文新魏" panose="02010800040101010101" pitchFamily="2" charset="-122"/>
              </a:rPr>
              <a:t>重力场中，重力：地球和物体之间存在的吸引力</a:t>
            </a:r>
            <a:endParaRPr lang="zh-CN" altLang="en-US" sz="2700" b="1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4359" name="Text Box 24"/>
          <p:cNvSpPr/>
          <p:nvPr/>
        </p:nvSpPr>
        <p:spPr>
          <a:xfrm>
            <a:off x="6663055" y="1485900"/>
            <a:ext cx="4805045" cy="930910"/>
          </a:xfrm>
          <a:prstGeom prst="rect">
            <a:avLst/>
          </a:prstGeom>
          <a:noFill/>
          <a:ln w="9525">
            <a:noFill/>
          </a:ln>
        </p:spPr>
        <p:txBody>
          <a:bodyPr wrap="square" lIns="101233" tIns="50617" rIns="101233" bIns="50617" anchor="t" anchorCtr="0">
            <a:spAutoFit/>
          </a:bodyPr>
          <a:p>
            <a:pPr defTabSz="1012825"/>
            <a:r>
              <a:rPr lang="zh-CN" altLang="en-US" sz="2700" b="1">
                <a:latin typeface="Arial" panose="020B0604020202020204" pitchFamily="34" charset="0"/>
                <a:ea typeface="华文新魏" panose="02010800040101010101" pitchFamily="2" charset="-122"/>
              </a:rPr>
              <a:t>电场中，电场力：电荷与电场间的作用力</a:t>
            </a:r>
            <a:endParaRPr lang="zh-CN" altLang="en-US" sz="2700" b="1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4360" name="Text Box 25"/>
          <p:cNvSpPr/>
          <p:nvPr/>
        </p:nvSpPr>
        <p:spPr>
          <a:xfrm>
            <a:off x="1811020" y="2556510"/>
            <a:ext cx="4751388" cy="5159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101233" tIns="50617" rIns="101233" bIns="50617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marL="0" marR="0" lvl="0" indent="0" algn="l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700" b="1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有重力就有重力势能</a:t>
            </a:r>
            <a:r>
              <a:rPr kumimoji="0" lang="zh-CN" altLang="zh-CN" sz="2700" b="1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Ep= mgh</a:t>
            </a:r>
            <a:endParaRPr lang="zh-CN" altLang="zh-CN" sz="2700" b="1" strike="noStrike" noProof="1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4361" name="Text Box 26"/>
          <p:cNvSpPr/>
          <p:nvPr/>
        </p:nvSpPr>
        <p:spPr>
          <a:xfrm>
            <a:off x="6819900" y="2348230"/>
            <a:ext cx="4422140" cy="93091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101233" tIns="50617" rIns="101233" bIns="50617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marL="0" marR="0" lvl="0" indent="0" algn="l" defTabSz="10128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700" b="1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有电场力就有相应的能，叫电势能</a:t>
            </a:r>
            <a:r>
              <a:rPr kumimoji="0" lang="zh-CN" altLang="zh-CN" sz="2700" b="1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E</a:t>
            </a:r>
            <a:r>
              <a:rPr kumimoji="0" lang="zh-CN" altLang="zh-CN" sz="2700" b="1" i="0" u="none" strike="noStrike" kern="1200" cap="none" spc="0" normalizeH="0" baseline="-2500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P</a:t>
            </a:r>
            <a:endParaRPr lang="zh-CN" altLang="zh-CN" sz="2700" b="1" strike="noStrike" baseline="-25000" noProof="1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4362" name="Text Box 27"/>
          <p:cNvSpPr/>
          <p:nvPr/>
        </p:nvSpPr>
        <p:spPr>
          <a:xfrm>
            <a:off x="1995805" y="3213100"/>
            <a:ext cx="4256405" cy="930910"/>
          </a:xfrm>
          <a:prstGeom prst="rect">
            <a:avLst/>
          </a:prstGeom>
          <a:noFill/>
          <a:ln w="9525">
            <a:noFill/>
          </a:ln>
        </p:spPr>
        <p:txBody>
          <a:bodyPr wrap="square" lIns="101233" tIns="50617" rIns="101233" bIns="50617" anchor="t" anchorCtr="0">
            <a:spAutoFit/>
          </a:bodyPr>
          <a:p>
            <a:pPr defTabSz="1012825">
              <a:spcBef>
                <a:spcPct val="20000"/>
              </a:spcBef>
            </a:pPr>
            <a:r>
              <a:rPr lang="zh-CN" altLang="zh-CN" sz="2700" b="1">
                <a:latin typeface="Arial" panose="020B0604020202020204" pitchFamily="34" charset="0"/>
                <a:ea typeface="华文新魏" panose="02010800040101010101" pitchFamily="2" charset="-122"/>
              </a:rPr>
              <a:t>Ep</a:t>
            </a:r>
            <a:r>
              <a:rPr lang="zh-CN" altLang="en-US" sz="2700" b="1">
                <a:latin typeface="Arial" panose="020B0604020202020204" pitchFamily="34" charset="0"/>
                <a:ea typeface="华文新魏" panose="02010800040101010101" pitchFamily="2" charset="-122"/>
              </a:rPr>
              <a:t>由物体和地面间的相对位置决定</a:t>
            </a:r>
            <a:endParaRPr lang="zh-CN" altLang="en-US" sz="2700" b="1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4363" name="Text Box 28"/>
          <p:cNvSpPr/>
          <p:nvPr/>
        </p:nvSpPr>
        <p:spPr>
          <a:xfrm>
            <a:off x="6562725" y="3357245"/>
            <a:ext cx="5045075" cy="515620"/>
          </a:xfrm>
          <a:prstGeom prst="rect">
            <a:avLst/>
          </a:prstGeom>
          <a:noFill/>
          <a:ln w="9525">
            <a:noFill/>
          </a:ln>
        </p:spPr>
        <p:txBody>
          <a:bodyPr wrap="square" lIns="101233" tIns="50617" rIns="101233" bIns="50617" anchor="t" anchorCtr="0">
            <a:spAutoFit/>
          </a:bodyPr>
          <a:p>
            <a:pPr defTabSz="1012825">
              <a:spcBef>
                <a:spcPct val="20000"/>
              </a:spcBef>
            </a:pPr>
            <a:r>
              <a:rPr lang="zh-CN" altLang="zh-CN" sz="2700" b="1">
                <a:latin typeface="Arial" panose="020B0604020202020204" pitchFamily="34" charset="0"/>
                <a:ea typeface="华文新魏" panose="02010800040101010101" pitchFamily="2" charset="-122"/>
              </a:rPr>
              <a:t>E</a:t>
            </a:r>
            <a:r>
              <a:rPr lang="zh-CN" altLang="zh-CN" sz="2700" b="1" baseline="-25000">
                <a:latin typeface="Arial" panose="020B0604020202020204" pitchFamily="34" charset="0"/>
                <a:ea typeface="华文新魏" panose="02010800040101010101" pitchFamily="2" charset="-122"/>
              </a:rPr>
              <a:t>P</a:t>
            </a:r>
            <a:r>
              <a:rPr lang="zh-CN" altLang="en-US" sz="2700" b="1">
                <a:latin typeface="Arial" panose="020B0604020202020204" pitchFamily="34" charset="0"/>
                <a:ea typeface="华文新魏" panose="02010800040101010101" pitchFamily="2" charset="-122"/>
              </a:rPr>
              <a:t>由电荷与电场的相对位置决定</a:t>
            </a:r>
            <a:endParaRPr lang="zh-CN" altLang="en-US" sz="2700" b="1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pSp>
        <p:nvGrpSpPr>
          <p:cNvPr id="13341" name="Group 29"/>
          <p:cNvGrpSpPr/>
          <p:nvPr/>
        </p:nvGrpSpPr>
        <p:grpSpPr>
          <a:xfrm>
            <a:off x="6529388" y="4094163"/>
            <a:ext cx="4864100" cy="1506537"/>
            <a:chOff x="0" y="0"/>
            <a:chExt cx="3064" cy="948"/>
          </a:xfrm>
        </p:grpSpPr>
        <p:grpSp>
          <p:nvGrpSpPr>
            <p:cNvPr id="14365" name="Group 30"/>
            <p:cNvGrpSpPr/>
            <p:nvPr/>
          </p:nvGrpSpPr>
          <p:grpSpPr>
            <a:xfrm>
              <a:off x="0" y="336"/>
              <a:ext cx="3064" cy="612"/>
              <a:chOff x="0" y="0"/>
              <a:chExt cx="3064" cy="612"/>
            </a:xfrm>
          </p:grpSpPr>
          <p:sp>
            <p:nvSpPr>
              <p:cNvPr id="14366" name="AutoShape 31"/>
              <p:cNvSpPr/>
              <p:nvPr/>
            </p:nvSpPr>
            <p:spPr>
              <a:xfrm>
                <a:off x="0" y="75"/>
                <a:ext cx="144" cy="43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67" name="Text Box 32"/>
              <p:cNvSpPr/>
              <p:nvPr/>
            </p:nvSpPr>
            <p:spPr>
              <a:xfrm>
                <a:off x="124" y="0"/>
                <a:ext cx="2940" cy="3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101233" tIns="50617" rIns="101233" bIns="50617" anchor="t" anchorCtr="0">
                <a:spAutoFit/>
              </a:bodyPr>
              <a:p>
                <a:pPr defTabSz="1012825"/>
                <a:r>
                  <a:rPr lang="zh-CN" altLang="en-US" sz="27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电场力做正功，电势能就减少</a:t>
                </a:r>
                <a:endParaRPr lang="zh-CN" altLang="en-US" sz="2700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4368" name="Text Box 33"/>
              <p:cNvSpPr/>
              <p:nvPr/>
            </p:nvSpPr>
            <p:spPr>
              <a:xfrm>
                <a:off x="124" y="288"/>
                <a:ext cx="2940" cy="3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101233" tIns="50617" rIns="101233" bIns="50617" anchor="t" anchorCtr="0">
                <a:spAutoFit/>
              </a:bodyPr>
              <a:p>
                <a:pPr defTabSz="1012825"/>
                <a:r>
                  <a:rPr lang="zh-CN" altLang="en-US" sz="27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电场力做负功，电势能就增加</a:t>
                </a:r>
                <a:endParaRPr lang="zh-CN" altLang="en-US" sz="2700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4369" name="Text Box 34"/>
            <p:cNvSpPr/>
            <p:nvPr/>
          </p:nvSpPr>
          <p:spPr>
            <a:xfrm>
              <a:off x="48" y="0"/>
              <a:ext cx="2508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1233" tIns="50617" rIns="101233" bIns="50617" anchor="t" anchorCtr="0">
              <a:spAutoFit/>
            </a:bodyPr>
            <a:p>
              <a:pPr defTabSz="1012825">
                <a:spcBef>
                  <a:spcPct val="20000"/>
                </a:spcBef>
              </a:pPr>
              <a:r>
                <a:rPr lang="zh-CN" altLang="en-US" sz="27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电场力作功，电势能改变</a:t>
              </a:r>
              <a:endParaRPr lang="zh-CN" altLang="en-US" sz="27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13347" name="Group 35"/>
          <p:cNvGrpSpPr/>
          <p:nvPr/>
        </p:nvGrpSpPr>
        <p:grpSpPr>
          <a:xfrm>
            <a:off x="1563688" y="4181475"/>
            <a:ext cx="4972050" cy="1504950"/>
            <a:chOff x="0" y="0"/>
            <a:chExt cx="3133" cy="949"/>
          </a:xfrm>
        </p:grpSpPr>
        <p:sp>
          <p:nvSpPr>
            <p:cNvPr id="14371" name="Text Box 36"/>
            <p:cNvSpPr/>
            <p:nvPr/>
          </p:nvSpPr>
          <p:spPr>
            <a:xfrm>
              <a:off x="68" y="0"/>
              <a:ext cx="2508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1233" tIns="50617" rIns="101233" bIns="50617" anchor="t" anchorCtr="0">
              <a:spAutoFit/>
            </a:bodyPr>
            <a:p>
              <a:pPr defTabSz="1012825">
                <a:spcBef>
                  <a:spcPct val="20000"/>
                </a:spcBef>
              </a:pPr>
              <a:r>
                <a:rPr lang="zh-CN" altLang="en-US" sz="2700" b="1">
                  <a:latin typeface="Arial" panose="020B0604020202020204" pitchFamily="34" charset="0"/>
                  <a:ea typeface="华文新魏" panose="02010800040101010101" pitchFamily="2" charset="-122"/>
                </a:rPr>
                <a:t>重力做功，重力势能改变</a:t>
              </a:r>
              <a:endParaRPr lang="zh-CN" altLang="en-US" sz="2700" b="1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grpSp>
          <p:nvGrpSpPr>
            <p:cNvPr id="14372" name="Group 37"/>
            <p:cNvGrpSpPr/>
            <p:nvPr/>
          </p:nvGrpSpPr>
          <p:grpSpPr>
            <a:xfrm>
              <a:off x="0" y="336"/>
              <a:ext cx="3133" cy="613"/>
              <a:chOff x="0" y="0"/>
              <a:chExt cx="3133" cy="613"/>
            </a:xfrm>
          </p:grpSpPr>
          <p:sp>
            <p:nvSpPr>
              <p:cNvPr id="14373" name="AutoShape 38"/>
              <p:cNvSpPr/>
              <p:nvPr/>
            </p:nvSpPr>
            <p:spPr>
              <a:xfrm>
                <a:off x="0" y="60"/>
                <a:ext cx="192" cy="432"/>
              </a:xfrm>
              <a:prstGeom prst="leftBrace">
                <a:avLst>
                  <a:gd name="adj1" fmla="val 18750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74" name="Text Box 39"/>
              <p:cNvSpPr/>
              <p:nvPr/>
            </p:nvSpPr>
            <p:spPr>
              <a:xfrm>
                <a:off x="192" y="0"/>
                <a:ext cx="2941" cy="3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101233" tIns="50617" rIns="101233" bIns="50617" anchor="t" anchorCtr="0">
                <a:spAutoFit/>
              </a:bodyPr>
              <a:p>
                <a:pPr defTabSz="1012825"/>
                <a:r>
                  <a:rPr lang="zh-CN" altLang="en-US" sz="27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重力做正功，重力势能就减少</a:t>
                </a:r>
                <a:endParaRPr lang="zh-CN" altLang="en-US" sz="2700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4375" name="Text Box 40"/>
              <p:cNvSpPr/>
              <p:nvPr/>
            </p:nvSpPr>
            <p:spPr>
              <a:xfrm>
                <a:off x="182" y="288"/>
                <a:ext cx="2941" cy="3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101233" tIns="50617" rIns="101233" bIns="50617" anchor="t" anchorCtr="0">
                <a:spAutoFit/>
              </a:bodyPr>
              <a:p>
                <a:pPr defTabSz="1012825"/>
                <a:r>
                  <a:rPr lang="zh-CN" altLang="en-US" sz="27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重力做负功，重力势能就增加</a:t>
                </a:r>
                <a:endParaRPr lang="zh-CN" altLang="en-US" sz="2700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</p:grpSp>
      <p:sp>
        <p:nvSpPr>
          <p:cNvPr id="14376" name="Text Box 41"/>
          <p:cNvSpPr/>
          <p:nvPr/>
        </p:nvSpPr>
        <p:spPr>
          <a:xfrm>
            <a:off x="2570163" y="5805488"/>
            <a:ext cx="3232150" cy="57721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101233" tIns="50617" rIns="101233" bIns="50617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marL="0" marR="0" lvl="0" indent="0" algn="l" defTabSz="10128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3100" b="1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华文楷体" panose="02010600040101010101" charset="-122"/>
                <a:cs typeface="+mj-lt"/>
                <a:sym typeface="Wingdings" panose="05000000000000000000"/>
              </a:rPr>
              <a:t>W</a:t>
            </a:r>
            <a:r>
              <a:rPr kumimoji="0" lang="zh-CN" altLang="en-US" sz="3100" b="1" i="0" u="none" strike="noStrike" kern="1200" cap="none" spc="0" normalizeH="0" baseline="-2500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重 </a:t>
            </a:r>
            <a:r>
              <a:rPr kumimoji="0" lang="zh-CN" altLang="zh-CN" sz="3100" b="1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= E</a:t>
            </a:r>
            <a:r>
              <a:rPr kumimoji="0" lang="zh-CN" altLang="zh-CN" sz="3100" b="1" i="0" u="none" strike="noStrike" kern="1200" cap="none" spc="0" normalizeH="0" baseline="-2500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P1</a:t>
            </a:r>
            <a:r>
              <a:rPr kumimoji="0" lang="zh-CN" altLang="zh-CN" sz="3100" b="1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-E</a:t>
            </a:r>
            <a:r>
              <a:rPr kumimoji="0" lang="zh-CN" altLang="zh-CN" sz="3100" b="1" i="0" u="none" strike="noStrike" kern="1200" cap="none" spc="0" normalizeH="0" baseline="-2500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P2</a:t>
            </a:r>
            <a:endParaRPr lang="zh-CN" altLang="zh-CN" sz="3100" b="1" strike="noStrike" baseline="-250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77" name="Text Box 42"/>
          <p:cNvSpPr/>
          <p:nvPr/>
        </p:nvSpPr>
        <p:spPr>
          <a:xfrm>
            <a:off x="6675438" y="5805488"/>
            <a:ext cx="2667000" cy="57721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01233" tIns="50617" rIns="101233" bIns="50617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aseline="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marL="0" marR="0" lvl="0" indent="0" algn="l" defTabSz="10128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3100" b="1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Wingdings" panose="05000000000000000000"/>
              </a:rPr>
              <a:t>W</a:t>
            </a:r>
            <a:r>
              <a:rPr kumimoji="0" lang="zh-CN" altLang="en-US" sz="3100" b="1" i="0" u="none" strike="noStrike" kern="1200" cap="none" spc="0" normalizeH="0" baseline="-2500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电 </a:t>
            </a:r>
            <a:r>
              <a:rPr kumimoji="0" lang="zh-CN" altLang="zh-CN" sz="3100" b="1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= E</a:t>
            </a:r>
            <a:r>
              <a:rPr kumimoji="0" lang="zh-CN" altLang="zh-CN" sz="3100" b="1" i="0" u="none" strike="noStrike" kern="1200" cap="none" spc="0" normalizeH="0" baseline="-2500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PA</a:t>
            </a:r>
            <a:r>
              <a:rPr kumimoji="0" lang="zh-CN" altLang="zh-CN" sz="3100" b="1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-E</a:t>
            </a:r>
            <a:r>
              <a:rPr kumimoji="0" lang="zh-CN" altLang="zh-CN" sz="3100" b="1" i="0" u="none" strike="noStrike" kern="1200" cap="none" spc="0" normalizeH="0" baseline="-2500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/>
                <a:sym typeface="Wingdings" panose="05000000000000000000"/>
              </a:rPr>
              <a:t>PB</a:t>
            </a:r>
            <a:endParaRPr lang="zh-CN" altLang="zh-CN" sz="3100" b="1" strike="noStrike" baseline="-250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 fill="hold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 fill="hold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 fill="hold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 fill="hold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 fill="hold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 fill="hold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 fill="hold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 fill="hold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 fill="hold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 fill="hold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8" grpId="0" animBg="1"/>
      <p:bldP spid="14359" grpId="0" animBg="1"/>
      <p:bldP spid="14360" grpId="0" animBg="1"/>
      <p:bldP spid="14361" grpId="0" animBg="1"/>
      <p:bldP spid="14362" grpId="0" animBg="1"/>
      <p:bldP spid="14363" grpId="0" animBg="1"/>
      <p:bldP spid="14376" grpId="0" animBg="1"/>
      <p:bldP spid="14377" grpId="0" animBg="1"/>
    </p:bldLst>
  </p:timing>
</p:sld>
</file>

<file path=ppt/tags/tag1.xml><?xml version="1.0" encoding="utf-8"?>
<p:tagLst xmlns:p="http://schemas.openxmlformats.org/presentationml/2006/main">
  <p:tag name="KSO_WM_UNIT_TABLE_BEAUTIFY" val="smartTable{da20e521-910f-438d-b84e-e4246a3a5e6b}"/>
</p:tagLst>
</file>

<file path=ppt/tags/tag2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FF0000"/>
      </a:hlink>
      <a:folHlink>
        <a:srgbClr val="FFFF00"/>
      </a:folHlink>
    </a:clrScheme>
    <a:fontScheme name="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FF0000"/>
      </a:hlink>
      <a:folHlink>
        <a:srgbClr val="FFFF00"/>
      </a:folHlink>
    </a:clrScheme>
    <a:fontScheme name="Cambria-Calibri">
      <a:majorFont>
        <a:latin typeface="Cambria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演示</Application>
  <PresentationFormat/>
  <Paragraphs>314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黑体</vt:lpstr>
      <vt:lpstr>华文行楷</vt:lpstr>
      <vt:lpstr>华文新魏</vt:lpstr>
      <vt:lpstr>Times New Roman</vt:lpstr>
      <vt:lpstr>新宋体</vt:lpstr>
      <vt:lpstr>楷体_GB2312</vt:lpstr>
      <vt:lpstr>微软雅黑</vt:lpstr>
      <vt:lpstr>Cambria</vt:lpstr>
      <vt:lpstr>Arial</vt:lpstr>
      <vt:lpstr>Wingdings</vt:lpstr>
      <vt:lpstr>Arial Unicode MS</vt:lpstr>
      <vt:lpstr>华文中宋</vt:lpstr>
      <vt:lpstr>华文琥珀</vt:lpstr>
      <vt:lpstr>华文仿宋</vt:lpstr>
      <vt:lpstr>方正粗黑宋简体</vt:lpstr>
      <vt:lpstr>仿宋</vt:lpstr>
      <vt:lpstr>华文隶书</vt:lpstr>
      <vt:lpstr>华文宋体</vt:lpstr>
      <vt:lpstr>华文楷体</vt:lpstr>
      <vt:lpstr>华文细黑</vt:lpstr>
      <vt:lpstr>楷体</vt:lpstr>
      <vt:lpstr>隶书</vt:lpstr>
      <vt:lpstr>默认设计模板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黄茂津</cp:lastModifiedBy>
  <cp:revision>8</cp:revision>
  <cp:lastPrinted>2021-06-10T02:35:37Z</cp:lastPrinted>
  <dcterms:created xsi:type="dcterms:W3CDTF">2021-06-10T02:35:37Z</dcterms:created>
  <dcterms:modified xsi:type="dcterms:W3CDTF">2021-09-23T13:21:20Z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68BD4938793040899E631D0E6C0B59D4</vt:lpwstr>
  </property>
  <property fmtid="{D5CDD505-2E9C-101B-9397-08002B2CF9AE}" pid="7" name="KSOProductBuildVer">
    <vt:lpwstr>2052-11.1.0.10700</vt:lpwstr>
  </property>
</Properties>
</file>