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4" r:id="rId2"/>
    <p:sldId id="334" r:id="rId3"/>
    <p:sldId id="336" r:id="rId4"/>
    <p:sldId id="337" r:id="rId5"/>
    <p:sldId id="338" r:id="rId6"/>
    <p:sldId id="288" r:id="rId7"/>
    <p:sldId id="339" r:id="rId8"/>
    <p:sldId id="287" r:id="rId9"/>
    <p:sldId id="281" r:id="rId10"/>
    <p:sldId id="340" r:id="rId11"/>
    <p:sldId id="308" r:id="rId12"/>
    <p:sldId id="343" r:id="rId13"/>
    <p:sldId id="292" r:id="rId14"/>
    <p:sldId id="296" r:id="rId15"/>
    <p:sldId id="305" r:id="rId16"/>
    <p:sldId id="344" r:id="rId17"/>
    <p:sldId id="319" r:id="rId18"/>
    <p:sldId id="341" r:id="rId19"/>
    <p:sldId id="342" r:id="rId20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4" autoAdjust="0"/>
    <p:restoredTop sz="93728" autoAdjust="0"/>
  </p:normalViewPr>
  <p:slideViewPr>
    <p:cSldViewPr>
      <p:cViewPr varScale="1">
        <p:scale>
          <a:sx n="106" d="100"/>
          <a:sy n="106" d="100"/>
        </p:scale>
        <p:origin x="-1560" y="-102"/>
      </p:cViewPr>
      <p:guideLst>
        <p:guide orient="horz" pos="2160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3D12B33-2FCC-4805-A9F7-2366F466358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D4715-8B32-4EC9-9CFA-E1420FA8582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24E251-042C-4011-A57A-903FA9F132C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E6FF13-93F2-4517-A789-E928276C70B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B79EC-45E1-412E-9D1D-CE636C45E07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81ED5-0910-40C0-9E9E-B8F215A28D9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ct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3189F-A0DC-4BE2-B41C-6C4EA5DC0EE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6EB276-19DD-487C-ADAD-F3E7DA0002A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F692E-EC6B-41E9-8A79-A93FEBD2720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7AFA0-B2FC-478E-A513-B22D9681E10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E750C74-77A8-469D-B5D3-91CDCDE8DDE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D5A432-8516-446B-BECC-C257BA239A9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Tx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50"/>
            <a:ext cx="77724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5335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第二章  机械振动</a:t>
            </a:r>
            <a:endParaRPr lang="zh-CN" altLang="en-US" sz="5335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1214414" y="2285992"/>
            <a:ext cx="7429500" cy="1752600"/>
          </a:xfrm>
        </p:spPr>
        <p:txBody>
          <a:bodyPr/>
          <a:lstStyle/>
          <a:p>
            <a:pPr algn="l"/>
            <a:r>
              <a:rPr lang="en-US" altLang="zh-CN" sz="7200" dirty="0" smtClean="0">
                <a:solidFill>
                  <a:srgbClr val="0D0D0D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§1.1</a:t>
            </a:r>
            <a:r>
              <a:rPr lang="zh-CN" altLang="en-US" sz="7200" dirty="0" smtClean="0">
                <a:solidFill>
                  <a:srgbClr val="0D0D0D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简谐运动</a:t>
            </a: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1" name="图片 368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95" y="620078"/>
            <a:ext cx="5715000" cy="48974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2071678"/>
            <a:ext cx="7772400" cy="291941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</a:t>
            </a:r>
            <a:r>
              <a:rPr lang="en-US" altLang="zh-CN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=-</a:t>
            </a:r>
            <a:r>
              <a:rPr lang="en-US" altLang="zh-CN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endParaRPr lang="en-US" altLang="zh-CN" sz="4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    </a:t>
            </a:r>
            <a:r>
              <a:rPr lang="zh-CN" altLang="zh-CN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①</a:t>
            </a:r>
            <a:r>
              <a:rPr lang="zh-CN" alt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效果：</a:t>
            </a:r>
            <a:r>
              <a:rPr lang="zh-CN" altLang="en-US" b="1" dirty="0" smtClean="0">
                <a:latin typeface="Calibri" panose="020F0502020204030204" pitchFamily="34" charset="0"/>
              </a:rPr>
              <a:t>把物体拉回平衡位置</a:t>
            </a:r>
            <a:endParaRPr lang="en-US" altLang="zh-CN" b="1" dirty="0" smtClean="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    ②方向：</a:t>
            </a:r>
            <a:r>
              <a:rPr lang="zh-CN" altLang="en-US" b="1" dirty="0" smtClean="0">
                <a:latin typeface="Calibri" panose="020F0502020204030204" pitchFamily="34" charset="0"/>
              </a:rPr>
              <a:t>始终指向平衡位置（</a:t>
            </a:r>
            <a:r>
              <a:rPr lang="zh-CN" alt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要改变的</a:t>
            </a:r>
            <a:r>
              <a:rPr lang="zh-CN" altLang="en-US" b="1" dirty="0" smtClean="0">
                <a:latin typeface="Calibri" panose="020F0502020204030204" pitchFamily="34" charset="0"/>
              </a:rPr>
              <a:t>）</a:t>
            </a:r>
            <a:endParaRPr lang="en-US" altLang="zh-CN" b="1" dirty="0" smtClean="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    ③来源：</a:t>
            </a:r>
            <a:r>
              <a:rPr lang="zh-CN" altLang="en-US" b="1" dirty="0" smtClean="0">
                <a:latin typeface="Calibri" panose="020F0502020204030204" pitchFamily="34" charset="0"/>
              </a:rPr>
              <a:t>合力、一个力或某个力的分力</a:t>
            </a:r>
            <a:endParaRPr lang="zh-CN" altLang="en-US" dirty="0" smtClean="0"/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0" y="4714884"/>
            <a:ext cx="896937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</a:pPr>
            <a:r>
              <a:rPr lang="en-US" altLang="zh-CN" sz="3200" b="1" dirty="0" smtClean="0"/>
              <a:t>【</a:t>
            </a:r>
            <a:r>
              <a:rPr lang="zh-CN" altLang="en-US" sz="2800" b="1" dirty="0" smtClean="0"/>
              <a:t>强调</a:t>
            </a:r>
            <a:r>
              <a:rPr lang="en-US" altLang="zh-CN" sz="2800" b="1" dirty="0" smtClean="0"/>
              <a:t>】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回</a:t>
            </a:r>
            <a:r>
              <a:rPr lang="zh-CN" altLang="en-US" sz="2800" b="1" dirty="0">
                <a:solidFill>
                  <a:srgbClr val="FF0000"/>
                </a:solidFill>
              </a:rPr>
              <a:t>复力</a:t>
            </a:r>
            <a:r>
              <a:rPr lang="zh-CN" altLang="en-US" sz="2800" b="1" dirty="0"/>
              <a:t>和向心</a:t>
            </a:r>
            <a:r>
              <a:rPr lang="zh-CN" altLang="en-US" sz="2800" b="1" dirty="0" smtClean="0"/>
              <a:t>力一</a:t>
            </a:r>
            <a:r>
              <a:rPr lang="zh-CN" altLang="en-US" sz="2800" b="1" dirty="0"/>
              <a:t>样</a:t>
            </a:r>
            <a:r>
              <a:rPr lang="zh-CN" altLang="en-US" sz="2800" b="1" dirty="0">
                <a:solidFill>
                  <a:srgbClr val="FF0000"/>
                </a:solidFill>
              </a:rPr>
              <a:t>是效果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力</a:t>
            </a:r>
            <a:r>
              <a:rPr lang="zh-CN" altLang="en-US" sz="2800" b="1" dirty="0" smtClean="0"/>
              <a:t>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并且是变力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58" y="5286388"/>
            <a:ext cx="8573483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简谐运动</a:t>
            </a:r>
            <a:r>
              <a:rPr lang="zh-CN" altLang="en-US" sz="28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：如果物体所受的力与它偏离平衡位置的位移大小成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正比</a:t>
            </a:r>
            <a:r>
              <a:rPr lang="zh-CN" altLang="en-US" sz="28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，并且总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指向平衡位置</a:t>
            </a:r>
            <a:r>
              <a:rPr lang="zh-CN" altLang="en-US" sz="28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，则物体所做的运动叫做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简谐运动</a:t>
            </a:r>
            <a:r>
              <a:rPr lang="zh-CN" altLang="en-US" sz="28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zh-CN" altLang="en-US" sz="28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720" y="214290"/>
            <a:ext cx="8609965" cy="2009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latinLnBrk="0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ym typeface="+mn-ea"/>
              </a:rPr>
              <a:t>（</a:t>
            </a:r>
            <a:r>
              <a:rPr lang="en-US" altLang="zh-CN" b="1" dirty="0" smtClean="0">
                <a:sym typeface="+mn-ea"/>
              </a:rPr>
              <a:t>3</a:t>
            </a:r>
            <a:r>
              <a:rPr lang="zh-CN" altLang="en-US" b="1" dirty="0" smtClean="0">
                <a:sym typeface="+mn-ea"/>
              </a:rPr>
              <a:t>）</a:t>
            </a:r>
            <a:r>
              <a:rPr lang="zh-CN" altLang="en-US" b="1" dirty="0" smtClean="0">
                <a:cs typeface="Times New Roman" panose="02020603050405020304" pitchFamily="18" charset="0"/>
                <a:sym typeface="+mn-ea"/>
              </a:rPr>
              <a:t>回复力：</a:t>
            </a:r>
            <a:r>
              <a:rPr lang="zh-CN" altLang="en-US" b="1" dirty="0">
                <a:solidFill>
                  <a:srgbClr val="000099"/>
                </a:solidFill>
                <a:latin typeface="方正粗黑宋简体" pitchFamily="2" charset="-122"/>
                <a:ea typeface="方正粗黑宋简体" pitchFamily="2" charset="-122"/>
                <a:sym typeface="+mn-ea"/>
              </a:rPr>
              <a:t>振子在振动过程中，所受重力与支持力平衡，振子在离开平衡位置 </a:t>
            </a:r>
            <a:r>
              <a:rPr lang="en-US" altLang="zh-CN" b="1" dirty="0">
                <a:solidFill>
                  <a:srgbClr val="000099"/>
                </a:solidFill>
                <a:latin typeface="方正粗黑宋简体" pitchFamily="2" charset="-122"/>
                <a:ea typeface="方正粗黑宋简体" pitchFamily="2" charset="-122"/>
                <a:sym typeface="+mn-ea"/>
              </a:rPr>
              <a:t>O </a:t>
            </a:r>
            <a:r>
              <a:rPr lang="zh-CN" altLang="en-US" b="1" dirty="0">
                <a:solidFill>
                  <a:srgbClr val="000099"/>
                </a:solidFill>
                <a:latin typeface="方正粗黑宋简体" pitchFamily="2" charset="-122"/>
                <a:ea typeface="方正粗黑宋简体" pitchFamily="2" charset="-122"/>
                <a:sym typeface="+mn-ea"/>
              </a:rPr>
              <a:t>点后，只受到弹簧的弹力作用，这个力的方向跟振子离开平衡位置的位移方向相反，</a:t>
            </a:r>
            <a:r>
              <a:rPr lang="zh-CN" altLang="en-US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sym typeface="+mn-ea"/>
              </a:rPr>
              <a:t>总是指向平衡位置</a:t>
            </a:r>
            <a:r>
              <a:rPr lang="zh-CN" altLang="en-US" b="1" dirty="0">
                <a:solidFill>
                  <a:srgbClr val="000099"/>
                </a:solidFill>
                <a:latin typeface="方正粗黑宋简体" pitchFamily="2" charset="-122"/>
                <a:ea typeface="方正粗黑宋简体" pitchFamily="2" charset="-122"/>
                <a:sym typeface="+mn-ea"/>
              </a:rPr>
              <a:t>，所以称为</a:t>
            </a:r>
            <a:r>
              <a:rPr lang="zh-CN" altLang="en-US" b="1" dirty="0">
                <a:solidFill>
                  <a:srgbClr val="0066FF"/>
                </a:solidFill>
                <a:latin typeface="方正粗黑宋简体" pitchFamily="2" charset="-122"/>
                <a:ea typeface="方正粗黑宋简体" pitchFamily="2" charset="-122"/>
                <a:sym typeface="+mn-ea"/>
              </a:rPr>
              <a:t>回复力</a:t>
            </a:r>
            <a:r>
              <a:rPr lang="zh-CN" altLang="en-US" b="1" dirty="0">
                <a:solidFill>
                  <a:schemeClr val="tx2"/>
                </a:solidFill>
                <a:latin typeface="方正粗黑宋简体" pitchFamily="2" charset="-122"/>
                <a:ea typeface="方正粗黑宋简体" pitchFamily="2" charset="-122"/>
                <a:sym typeface="+mn-ea"/>
              </a:rPr>
              <a:t>。</a:t>
            </a:r>
            <a:endParaRPr lang="zh-CN" altLang="en-US" b="1" dirty="0">
              <a:latin typeface="方正粗黑宋简体" pitchFamily="2" charset="-122"/>
              <a:ea typeface="方正粗黑宋简体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文本框 65540"/>
          <p:cNvSpPr txBox="1"/>
          <p:nvPr/>
        </p:nvSpPr>
        <p:spPr>
          <a:xfrm>
            <a:off x="467360" y="548640"/>
            <a:ext cx="8327390" cy="121094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加速度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在两个“端点”最大，在平衡位置为零，方向总指向平衡位置。</a:t>
            </a:r>
          </a:p>
        </p:txBody>
      </p:sp>
      <p:sp>
        <p:nvSpPr>
          <p:cNvPr id="65543" name="文本框 65542"/>
          <p:cNvSpPr txBox="1"/>
          <p:nvPr/>
        </p:nvSpPr>
        <p:spPr>
          <a:xfrm>
            <a:off x="491490" y="3429000"/>
            <a:ext cx="8438228" cy="1383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）速度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大小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与加速度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的变化恰好相反，在两个“端点”为零，在平衡位置最大，除两个“端点”外任何一个位置的速度方向都有两种可能。 </a:t>
            </a:r>
          </a:p>
        </p:txBody>
      </p:sp>
      <p:sp>
        <p:nvSpPr>
          <p:cNvPr id="65545" name="文本框 65544"/>
          <p:cNvSpPr txBox="1"/>
          <p:nvPr/>
        </p:nvSpPr>
        <p:spPr>
          <a:xfrm>
            <a:off x="714348" y="5286388"/>
            <a:ext cx="7523163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注意：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动量的变化与速度的变化规律是一样的</a:t>
            </a:r>
          </a:p>
        </p:txBody>
      </p:sp>
      <p:sp>
        <p:nvSpPr>
          <p:cNvPr id="65546" name="文本框 65545"/>
          <p:cNvSpPr txBox="1"/>
          <p:nvPr/>
        </p:nvSpPr>
        <p:spPr>
          <a:xfrm>
            <a:off x="1928794" y="1928802"/>
            <a:ext cx="3959226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a=-</a:t>
            </a:r>
            <a:r>
              <a:rPr lang="en-US" altLang="zh-CN" sz="6000" b="1" dirty="0" err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kx</a:t>
            </a:r>
            <a:r>
              <a:rPr lang="en-US" altLang="zh-CN" sz="6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/m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/>
      <p:bldP spid="65543" grpId="0"/>
      <p:bldP spid="65545" grpId="0"/>
      <p:bldP spid="655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/>
          <p:nvPr/>
        </p:nvGrpSpPr>
        <p:grpSpPr>
          <a:xfrm>
            <a:off x="1763713" y="549275"/>
            <a:ext cx="5715000" cy="1166813"/>
            <a:chOff x="1008" y="192"/>
            <a:chExt cx="3600" cy="816"/>
          </a:xfrm>
        </p:grpSpPr>
        <p:sp>
          <p:nvSpPr>
            <p:cNvPr id="11330" name="Line 22"/>
            <p:cNvSpPr>
              <a:spLocks noChangeShapeType="1"/>
            </p:cNvSpPr>
            <p:nvPr/>
          </p:nvSpPr>
          <p:spPr bwMode="auto">
            <a:xfrm flipH="1">
              <a:off x="2256" y="288"/>
              <a:ext cx="0" cy="72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</a:ln>
            <a:extLst>
              <a:ext uri="{909E8E84-426E-40DD-AFC4-6F175D3DCCD1}">
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1" name="Line 23"/>
            <p:cNvSpPr>
              <a:spLocks noChangeShapeType="1"/>
            </p:cNvSpPr>
            <p:nvPr/>
          </p:nvSpPr>
          <p:spPr bwMode="auto">
            <a:xfrm flipH="1">
              <a:off x="3888" y="288"/>
              <a:ext cx="0" cy="72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</a:ln>
            <a:extLst>
              <a:ext uri="{909E8E84-426E-40DD-AFC4-6F175D3DCCD1}">
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2" name="Line 24"/>
            <p:cNvSpPr>
              <a:spLocks noChangeShapeType="1"/>
            </p:cNvSpPr>
            <p:nvPr/>
          </p:nvSpPr>
          <p:spPr bwMode="auto">
            <a:xfrm flipH="1">
              <a:off x="3072" y="192"/>
              <a:ext cx="0" cy="7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</a:ln>
            <a:extLst>
              <a:ext uri="{909E8E84-426E-40DD-AFC4-6F175D3DCCD1}">
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3" name="Text Box 25"/>
            <p:cNvSpPr txBox="1">
              <a:spLocks noChangeArrowheads="1"/>
            </p:cNvSpPr>
            <p:nvPr/>
          </p:nvSpPr>
          <p:spPr bwMode="auto">
            <a:xfrm>
              <a:off x="3120" y="192"/>
              <a:ext cx="25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</a:t>
              </a:r>
            </a:p>
          </p:txBody>
        </p:sp>
        <p:grpSp>
          <p:nvGrpSpPr>
            <p:cNvPr id="11334" name="Group 26"/>
            <p:cNvGrpSpPr/>
            <p:nvPr/>
          </p:nvGrpSpPr>
          <p:grpSpPr>
            <a:xfrm>
              <a:off x="1008" y="288"/>
              <a:ext cx="3600" cy="703"/>
              <a:chOff x="1008" y="336"/>
              <a:chExt cx="3600" cy="703"/>
            </a:xfrm>
          </p:grpSpPr>
          <p:sp>
            <p:nvSpPr>
              <p:cNvPr id="11335" name="Freeform 27"/>
              <p:cNvSpPr/>
              <p:nvPr/>
            </p:nvSpPr>
            <p:spPr bwMode="auto">
              <a:xfrm>
                <a:off x="1104" y="480"/>
                <a:ext cx="1776" cy="288"/>
              </a:xfrm>
              <a:custGeom>
                <a:avLst/>
                <a:gdLst>
                  <a:gd name="T0" fmla="*/ 0 w 4080"/>
                  <a:gd name="T1" fmla="*/ 7 h 520"/>
                  <a:gd name="T2" fmla="*/ 1 w 4080"/>
                  <a:gd name="T3" fmla="*/ 1 h 520"/>
                  <a:gd name="T4" fmla="*/ 2 w 4080"/>
                  <a:gd name="T5" fmla="*/ 13 h 520"/>
                  <a:gd name="T6" fmla="*/ 4 w 4080"/>
                  <a:gd name="T7" fmla="*/ 1 h 520"/>
                  <a:gd name="T8" fmla="*/ 5 w 4080"/>
                  <a:gd name="T9" fmla="*/ 13 h 520"/>
                  <a:gd name="T10" fmla="*/ 7 w 4080"/>
                  <a:gd name="T11" fmla="*/ 1 h 520"/>
                  <a:gd name="T12" fmla="*/ 7 w 4080"/>
                  <a:gd name="T13" fmla="*/ 13 h 520"/>
                  <a:gd name="T14" fmla="*/ 9 w 4080"/>
                  <a:gd name="T15" fmla="*/ 1 h 520"/>
                  <a:gd name="T16" fmla="*/ 10 w 4080"/>
                  <a:gd name="T17" fmla="*/ 13 h 520"/>
                  <a:gd name="T18" fmla="*/ 11 w 4080"/>
                  <a:gd name="T19" fmla="*/ 1 h 520"/>
                  <a:gd name="T20" fmla="*/ 12 w 4080"/>
                  <a:gd name="T21" fmla="*/ 15 h 520"/>
                  <a:gd name="T22" fmla="*/ 13 w 4080"/>
                  <a:gd name="T23" fmla="*/ 1 h 520"/>
                  <a:gd name="T24" fmla="*/ 14 w 4080"/>
                  <a:gd name="T25" fmla="*/ 13 h 520"/>
                  <a:gd name="T26" fmla="*/ 15 w 4080"/>
                  <a:gd name="T27" fmla="*/ 1 h 520"/>
                  <a:gd name="T28" fmla="*/ 16 w 4080"/>
                  <a:gd name="T29" fmla="*/ 13 h 520"/>
                  <a:gd name="T30" fmla="*/ 17 w 4080"/>
                  <a:gd name="T31" fmla="*/ 1 h 520"/>
                  <a:gd name="T32" fmla="*/ 19 w 4080"/>
                  <a:gd name="T33" fmla="*/ 13 h 520"/>
                  <a:gd name="T34" fmla="*/ 20 w 4080"/>
                  <a:gd name="T35" fmla="*/ 1 h 520"/>
                  <a:gd name="T36" fmla="*/ 21 w 4080"/>
                  <a:gd name="T37" fmla="*/ 13 h 520"/>
                  <a:gd name="T38" fmla="*/ 22 w 4080"/>
                  <a:gd name="T39" fmla="*/ 1 h 520"/>
                  <a:gd name="T40" fmla="*/ 23 w 4080"/>
                  <a:gd name="T41" fmla="*/ 13 h 520"/>
                  <a:gd name="T42" fmla="*/ 24 w 4080"/>
                  <a:gd name="T43" fmla="*/ 1 h 520"/>
                  <a:gd name="T44" fmla="*/ 25 w 4080"/>
                  <a:gd name="T45" fmla="*/ 13 h 520"/>
                  <a:gd name="T46" fmla="*/ 27 w 4080"/>
                  <a:gd name="T47" fmla="*/ 1 h 520"/>
                  <a:gd name="T48" fmla="*/ 27 w 4080"/>
                  <a:gd name="T49" fmla="*/ 8 h 520"/>
                  <a:gd name="T50" fmla="*/ 28 w 4080"/>
                  <a:gd name="T51" fmla="*/ 7 h 52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4080"/>
                  <a:gd name="T79" fmla="*/ 0 h 520"/>
                  <a:gd name="T80" fmla="*/ 4080 w 4080"/>
                  <a:gd name="T81" fmla="*/ 520 h 52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4080" h="520">
                    <a:moveTo>
                      <a:pt x="0" y="232"/>
                    </a:moveTo>
                    <a:cubicBezTo>
                      <a:pt x="68" y="116"/>
                      <a:pt x="136" y="0"/>
                      <a:pt x="192" y="40"/>
                    </a:cubicBezTo>
                    <a:cubicBezTo>
                      <a:pt x="248" y="80"/>
                      <a:pt x="264" y="472"/>
                      <a:pt x="336" y="472"/>
                    </a:cubicBezTo>
                    <a:cubicBezTo>
                      <a:pt x="408" y="472"/>
                      <a:pt x="560" y="40"/>
                      <a:pt x="624" y="40"/>
                    </a:cubicBezTo>
                    <a:cubicBezTo>
                      <a:pt x="688" y="40"/>
                      <a:pt x="664" y="472"/>
                      <a:pt x="720" y="472"/>
                    </a:cubicBezTo>
                    <a:cubicBezTo>
                      <a:pt x="776" y="472"/>
                      <a:pt x="904" y="40"/>
                      <a:pt x="960" y="40"/>
                    </a:cubicBezTo>
                    <a:cubicBezTo>
                      <a:pt x="1016" y="40"/>
                      <a:pt x="1008" y="472"/>
                      <a:pt x="1056" y="472"/>
                    </a:cubicBezTo>
                    <a:cubicBezTo>
                      <a:pt x="1104" y="472"/>
                      <a:pt x="1184" y="40"/>
                      <a:pt x="1248" y="40"/>
                    </a:cubicBezTo>
                    <a:cubicBezTo>
                      <a:pt x="1312" y="40"/>
                      <a:pt x="1384" y="472"/>
                      <a:pt x="1440" y="472"/>
                    </a:cubicBezTo>
                    <a:cubicBezTo>
                      <a:pt x="1496" y="472"/>
                      <a:pt x="1528" y="32"/>
                      <a:pt x="1584" y="40"/>
                    </a:cubicBezTo>
                    <a:cubicBezTo>
                      <a:pt x="1640" y="48"/>
                      <a:pt x="1720" y="520"/>
                      <a:pt x="1776" y="520"/>
                    </a:cubicBezTo>
                    <a:cubicBezTo>
                      <a:pt x="1832" y="520"/>
                      <a:pt x="1872" y="48"/>
                      <a:pt x="1920" y="40"/>
                    </a:cubicBezTo>
                    <a:cubicBezTo>
                      <a:pt x="1968" y="32"/>
                      <a:pt x="2008" y="472"/>
                      <a:pt x="2064" y="472"/>
                    </a:cubicBezTo>
                    <a:cubicBezTo>
                      <a:pt x="2120" y="472"/>
                      <a:pt x="2200" y="40"/>
                      <a:pt x="2256" y="40"/>
                    </a:cubicBezTo>
                    <a:cubicBezTo>
                      <a:pt x="2312" y="40"/>
                      <a:pt x="2352" y="472"/>
                      <a:pt x="2400" y="472"/>
                    </a:cubicBezTo>
                    <a:cubicBezTo>
                      <a:pt x="2448" y="472"/>
                      <a:pt x="2488" y="40"/>
                      <a:pt x="2544" y="40"/>
                    </a:cubicBezTo>
                    <a:cubicBezTo>
                      <a:pt x="2600" y="40"/>
                      <a:pt x="2680" y="472"/>
                      <a:pt x="2736" y="472"/>
                    </a:cubicBezTo>
                    <a:cubicBezTo>
                      <a:pt x="2792" y="472"/>
                      <a:pt x="2824" y="40"/>
                      <a:pt x="2880" y="40"/>
                    </a:cubicBezTo>
                    <a:cubicBezTo>
                      <a:pt x="2936" y="40"/>
                      <a:pt x="3016" y="472"/>
                      <a:pt x="3072" y="472"/>
                    </a:cubicBezTo>
                    <a:cubicBezTo>
                      <a:pt x="3128" y="472"/>
                      <a:pt x="3160" y="40"/>
                      <a:pt x="3216" y="40"/>
                    </a:cubicBezTo>
                    <a:cubicBezTo>
                      <a:pt x="3272" y="40"/>
                      <a:pt x="3360" y="472"/>
                      <a:pt x="3408" y="472"/>
                    </a:cubicBezTo>
                    <a:cubicBezTo>
                      <a:pt x="3456" y="472"/>
                      <a:pt x="3456" y="40"/>
                      <a:pt x="3504" y="40"/>
                    </a:cubicBezTo>
                    <a:cubicBezTo>
                      <a:pt x="3552" y="40"/>
                      <a:pt x="3632" y="472"/>
                      <a:pt x="3696" y="472"/>
                    </a:cubicBezTo>
                    <a:cubicBezTo>
                      <a:pt x="3760" y="472"/>
                      <a:pt x="3840" y="72"/>
                      <a:pt x="3888" y="40"/>
                    </a:cubicBezTo>
                    <a:cubicBezTo>
                      <a:pt x="3936" y="8"/>
                      <a:pt x="3952" y="248"/>
                      <a:pt x="3984" y="280"/>
                    </a:cubicBezTo>
                    <a:cubicBezTo>
                      <a:pt x="4016" y="312"/>
                      <a:pt x="4064" y="240"/>
                      <a:pt x="4080" y="2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336" name="Group 28"/>
              <p:cNvGrpSpPr/>
              <p:nvPr/>
            </p:nvGrpSpPr>
            <p:grpSpPr>
              <a:xfrm>
                <a:off x="1008" y="336"/>
                <a:ext cx="96" cy="528"/>
                <a:chOff x="240" y="1104"/>
                <a:chExt cx="144" cy="1152"/>
              </a:xfrm>
            </p:grpSpPr>
            <p:sp>
              <p:nvSpPr>
                <p:cNvPr id="11341" name="Rectangle 29" descr="深色下对角线"/>
                <p:cNvSpPr>
                  <a:spLocks noChangeArrowheads="1"/>
                </p:cNvSpPr>
                <p:nvPr/>
              </p:nvSpPr>
              <p:spPr bwMode="auto">
                <a:xfrm>
                  <a:off x="240" y="1104"/>
                  <a:ext cx="144" cy="1152"/>
                </a:xfrm>
                <a:prstGeom prst="rect">
                  <a:avLst/>
                </a:prstGeom>
                <a:pattFill prst="dk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  <a:extLst>
                  <a:ext uri="{91240B29-F687-4F45-9708-019B960494DF}">
      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tx2"/>
                    </a:buClr>
                    <a:buSzPct val="95000"/>
                    <a:buFont typeface="Wingdings" panose="05000000000000000000" pitchFamily="2" charset="2"/>
                    <a:buNone/>
                  </a:pPr>
                  <a:endParaRPr lang="zh-CN" altLang="en-US" sz="4400" b="1">
                    <a:solidFill>
                      <a:srgbClr val="0066FF"/>
                    </a:solidFill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11342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84" y="1104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337" name="Oval 31"/>
              <p:cNvSpPr>
                <a:spLocks noChangeArrowheads="1"/>
              </p:cNvSpPr>
              <p:nvPr/>
            </p:nvSpPr>
            <p:spPr bwMode="auto">
              <a:xfrm>
                <a:off x="2880" y="432"/>
                <a:ext cx="336" cy="38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None/>
                </a:pPr>
                <a:endParaRPr lang="zh-CN" altLang="en-US" sz="4400" b="1">
                  <a:solidFill>
                    <a:srgbClr val="0066FF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1338" name="Line 32"/>
              <p:cNvSpPr>
                <a:spLocks noChangeShapeType="1"/>
              </p:cNvSpPr>
              <p:nvPr/>
            </p:nvSpPr>
            <p:spPr bwMode="auto">
              <a:xfrm>
                <a:off x="1104" y="624"/>
                <a:ext cx="35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9" name="Text Box 33"/>
              <p:cNvSpPr txBox="1">
                <a:spLocks noChangeArrowheads="1"/>
              </p:cNvSpPr>
              <p:nvPr/>
            </p:nvSpPr>
            <p:spPr bwMode="auto">
              <a:xfrm>
                <a:off x="3888" y="720"/>
                <a:ext cx="244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C</a:t>
                </a:r>
              </a:p>
            </p:txBody>
          </p:sp>
          <p:graphicFrame>
            <p:nvGraphicFramePr>
              <p:cNvPr id="11340" name="Object 34"/>
              <p:cNvGraphicFramePr>
                <a:graphicFrameLocks noChangeAspect="1"/>
              </p:cNvGraphicFramePr>
              <p:nvPr/>
            </p:nvGraphicFramePr>
            <p:xfrm>
              <a:off x="2281" y="768"/>
              <a:ext cx="201" cy="219"/>
            </p:xfrm>
            <a:graphic>
              <a:graphicData uri="http://schemas.openxmlformats.org/presentationml/2006/ole">
                <p:oleObj spid="_x0000_s22531" name="公式" r:id="rId3" imgW="3657600" imgH="3962400" progId="">
                  <p:embed/>
                </p:oleObj>
              </a:graphicData>
            </a:graphic>
          </p:graphicFrame>
        </p:grpSp>
      </p:grpSp>
      <p:sp>
        <p:nvSpPr>
          <p:cNvPr id="11267" name="Text Box 39"/>
          <p:cNvSpPr txBox="1">
            <a:spLocks noChangeArrowheads="1"/>
          </p:cNvSpPr>
          <p:nvPr/>
        </p:nvSpPr>
        <p:spPr bwMode="auto">
          <a:xfrm>
            <a:off x="882650" y="2895600"/>
            <a:ext cx="16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60"/>
          <p:cNvGrpSpPr/>
          <p:nvPr/>
        </p:nvGrpSpPr>
        <p:grpSpPr>
          <a:xfrm>
            <a:off x="323850" y="1676400"/>
            <a:ext cx="8305800" cy="5181600"/>
            <a:chOff x="240" y="1056"/>
            <a:chExt cx="5232" cy="3264"/>
          </a:xfrm>
        </p:grpSpPr>
        <p:grpSp>
          <p:nvGrpSpPr>
            <p:cNvPr id="11304" name="Group 3"/>
            <p:cNvGrpSpPr/>
            <p:nvPr/>
          </p:nvGrpSpPr>
          <p:grpSpPr>
            <a:xfrm rot="1300">
              <a:off x="240" y="1056"/>
              <a:ext cx="5232" cy="3264"/>
              <a:chOff x="336" y="864"/>
              <a:chExt cx="5232" cy="3264"/>
            </a:xfrm>
          </p:grpSpPr>
          <p:sp>
            <p:nvSpPr>
              <p:cNvPr id="11318" name="Line 4"/>
              <p:cNvSpPr>
                <a:spLocks noChangeShapeType="1"/>
              </p:cNvSpPr>
              <p:nvPr/>
            </p:nvSpPr>
            <p:spPr bwMode="auto">
              <a:xfrm>
                <a:off x="336" y="864"/>
                <a:ext cx="52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19" name="Line 5"/>
              <p:cNvSpPr>
                <a:spLocks noChangeShapeType="1"/>
              </p:cNvSpPr>
              <p:nvPr/>
            </p:nvSpPr>
            <p:spPr bwMode="auto">
              <a:xfrm flipH="1">
                <a:off x="336" y="864"/>
                <a:ext cx="0" cy="3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0" name="Line 6"/>
              <p:cNvSpPr>
                <a:spLocks noChangeShapeType="1"/>
              </p:cNvSpPr>
              <p:nvPr/>
            </p:nvSpPr>
            <p:spPr bwMode="auto">
              <a:xfrm>
                <a:off x="336" y="4080"/>
                <a:ext cx="51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1" name="Line 7"/>
              <p:cNvSpPr>
                <a:spLocks noChangeShapeType="1"/>
              </p:cNvSpPr>
              <p:nvPr/>
            </p:nvSpPr>
            <p:spPr bwMode="auto">
              <a:xfrm flipH="1">
                <a:off x="5568" y="864"/>
                <a:ext cx="0" cy="3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2" name="Line 8"/>
              <p:cNvSpPr>
                <a:spLocks noChangeShapeType="1"/>
              </p:cNvSpPr>
              <p:nvPr/>
            </p:nvSpPr>
            <p:spPr bwMode="auto">
              <a:xfrm>
                <a:off x="336" y="1536"/>
                <a:ext cx="52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3" name="Line 9"/>
              <p:cNvSpPr>
                <a:spLocks noChangeShapeType="1"/>
              </p:cNvSpPr>
              <p:nvPr/>
            </p:nvSpPr>
            <p:spPr bwMode="auto">
              <a:xfrm>
                <a:off x="336" y="2160"/>
                <a:ext cx="52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4" name="Line 10"/>
              <p:cNvSpPr>
                <a:spLocks noChangeShapeType="1"/>
              </p:cNvSpPr>
              <p:nvPr/>
            </p:nvSpPr>
            <p:spPr bwMode="auto">
              <a:xfrm>
                <a:off x="336" y="2784"/>
                <a:ext cx="52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5" name="Line 11"/>
              <p:cNvSpPr>
                <a:spLocks noChangeShapeType="1"/>
              </p:cNvSpPr>
              <p:nvPr/>
            </p:nvSpPr>
            <p:spPr bwMode="auto">
              <a:xfrm>
                <a:off x="336" y="3456"/>
                <a:ext cx="52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6" name="Line 12"/>
              <p:cNvSpPr>
                <a:spLocks noChangeShapeType="1"/>
              </p:cNvSpPr>
              <p:nvPr/>
            </p:nvSpPr>
            <p:spPr bwMode="auto">
              <a:xfrm flipH="1">
                <a:off x="1536" y="864"/>
                <a:ext cx="0" cy="3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7" name="Line 13"/>
              <p:cNvSpPr>
                <a:spLocks noChangeShapeType="1"/>
              </p:cNvSpPr>
              <p:nvPr/>
            </p:nvSpPr>
            <p:spPr bwMode="auto">
              <a:xfrm flipH="1">
                <a:off x="2544" y="864"/>
                <a:ext cx="0" cy="3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8" name="Line 14"/>
              <p:cNvSpPr>
                <a:spLocks noChangeShapeType="1"/>
              </p:cNvSpPr>
              <p:nvPr/>
            </p:nvSpPr>
            <p:spPr bwMode="auto">
              <a:xfrm flipH="1">
                <a:off x="3504" y="864"/>
                <a:ext cx="0" cy="3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9" name="Line 15"/>
              <p:cNvSpPr>
                <a:spLocks noChangeShapeType="1"/>
              </p:cNvSpPr>
              <p:nvPr/>
            </p:nvSpPr>
            <p:spPr bwMode="auto">
              <a:xfrm flipH="1">
                <a:off x="4560" y="864"/>
                <a:ext cx="0" cy="3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05" name="Text Box 16"/>
            <p:cNvSpPr txBox="1">
              <a:spLocks noChangeArrowheads="1"/>
            </p:cNvSpPr>
            <p:nvPr/>
          </p:nvSpPr>
          <p:spPr bwMode="auto">
            <a:xfrm>
              <a:off x="288" y="1248"/>
              <a:ext cx="11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振子的运动</a:t>
              </a:r>
            </a:p>
          </p:txBody>
        </p:sp>
        <p:sp>
          <p:nvSpPr>
            <p:cNvPr id="11306" name="Text Box 17"/>
            <p:cNvSpPr txBox="1">
              <a:spLocks noChangeArrowheads="1"/>
            </p:cNvSpPr>
            <p:nvPr/>
          </p:nvSpPr>
          <p:spPr bwMode="auto">
            <a:xfrm>
              <a:off x="1632" y="1296"/>
              <a:ext cx="5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B</a:t>
              </a:r>
              <a:r>
                <a:rPr lang="zh-CN" altLang="en-US" b="1"/>
                <a:t>－</a:t>
              </a:r>
              <a:r>
                <a:rPr lang="en-US" altLang="zh-CN" b="1"/>
                <a:t>O</a:t>
              </a:r>
            </a:p>
          </p:txBody>
        </p:sp>
        <p:grpSp>
          <p:nvGrpSpPr>
            <p:cNvPr id="11307" name="Group 18"/>
            <p:cNvGrpSpPr/>
            <p:nvPr/>
          </p:nvGrpSpPr>
          <p:grpSpPr>
            <a:xfrm>
              <a:off x="2678" y="1274"/>
              <a:ext cx="668" cy="288"/>
              <a:chOff x="2678" y="1274"/>
              <a:chExt cx="668" cy="288"/>
            </a:xfrm>
          </p:grpSpPr>
          <p:graphicFrame>
            <p:nvGraphicFramePr>
              <p:cNvPr id="11316" name="Object 19"/>
              <p:cNvGraphicFramePr>
                <a:graphicFrameLocks noChangeAspect="1"/>
              </p:cNvGraphicFramePr>
              <p:nvPr/>
            </p:nvGraphicFramePr>
            <p:xfrm>
              <a:off x="3145" y="1288"/>
              <a:ext cx="201" cy="234"/>
            </p:xfrm>
            <a:graphic>
              <a:graphicData uri="http://schemas.openxmlformats.org/presentationml/2006/ole">
                <p:oleObj spid="_x0000_s22530" name="公式" r:id="rId4" imgW="3657600" imgH="4267200" progId="">
                  <p:embed/>
                </p:oleObj>
              </a:graphicData>
            </a:graphic>
          </p:graphicFrame>
          <p:sp>
            <p:nvSpPr>
              <p:cNvPr id="11317" name="Text Box 20"/>
              <p:cNvSpPr txBox="1">
                <a:spLocks noChangeArrowheads="1"/>
              </p:cNvSpPr>
              <p:nvPr/>
            </p:nvSpPr>
            <p:spPr bwMode="auto">
              <a:xfrm>
                <a:off x="2678" y="1274"/>
                <a:ext cx="45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O</a:t>
                </a:r>
                <a:r>
                  <a:rPr lang="zh-CN" altLang="en-US"/>
                  <a:t>－</a:t>
                </a:r>
              </a:p>
            </p:txBody>
          </p:sp>
        </p:grpSp>
        <p:grpSp>
          <p:nvGrpSpPr>
            <p:cNvPr id="11308" name="Group 35"/>
            <p:cNvGrpSpPr/>
            <p:nvPr/>
          </p:nvGrpSpPr>
          <p:grpSpPr>
            <a:xfrm>
              <a:off x="3625" y="1248"/>
              <a:ext cx="614" cy="288"/>
              <a:chOff x="3625" y="1248"/>
              <a:chExt cx="614" cy="288"/>
            </a:xfrm>
          </p:grpSpPr>
          <p:sp>
            <p:nvSpPr>
              <p:cNvPr id="11314" name="Text Box 36"/>
              <p:cNvSpPr txBox="1">
                <a:spLocks noChangeArrowheads="1"/>
              </p:cNvSpPr>
              <p:nvPr/>
            </p:nvSpPr>
            <p:spPr bwMode="auto">
              <a:xfrm>
                <a:off x="3792" y="1248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—O</a:t>
                </a:r>
              </a:p>
            </p:txBody>
          </p:sp>
          <p:graphicFrame>
            <p:nvGraphicFramePr>
              <p:cNvPr id="11315" name="Object 37"/>
              <p:cNvGraphicFramePr>
                <a:graphicFrameLocks noChangeAspect="1"/>
              </p:cNvGraphicFramePr>
              <p:nvPr/>
            </p:nvGraphicFramePr>
            <p:xfrm>
              <a:off x="3625" y="1288"/>
              <a:ext cx="201" cy="234"/>
            </p:xfrm>
            <a:graphic>
              <a:graphicData uri="http://schemas.openxmlformats.org/presentationml/2006/ole">
                <p:oleObj spid="_x0000_s22529" name="公式" r:id="rId5" imgW="3657600" imgH="4267200" progId="">
                  <p:embed/>
                </p:oleObj>
              </a:graphicData>
            </a:graphic>
          </p:graphicFrame>
        </p:grpSp>
        <p:sp>
          <p:nvSpPr>
            <p:cNvPr id="11309" name="Text Box 38"/>
            <p:cNvSpPr txBox="1">
              <a:spLocks noChangeArrowheads="1"/>
            </p:cNvSpPr>
            <p:nvPr/>
          </p:nvSpPr>
          <p:spPr bwMode="auto">
            <a:xfrm>
              <a:off x="4647" y="1274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O—B</a:t>
              </a:r>
            </a:p>
          </p:txBody>
        </p:sp>
        <p:sp>
          <p:nvSpPr>
            <p:cNvPr id="11310" name="Text Box 40"/>
            <p:cNvSpPr txBox="1">
              <a:spLocks noChangeArrowheads="1"/>
            </p:cNvSpPr>
            <p:nvPr/>
          </p:nvSpPr>
          <p:spPr bwMode="auto">
            <a:xfrm>
              <a:off x="279" y="1807"/>
              <a:ext cx="111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FF"/>
                  </a:solidFill>
                </a:rPr>
                <a:t>对平衡位置的位移</a:t>
              </a:r>
              <a:r>
                <a:rPr lang="en-US" altLang="zh-CN" sz="1600" b="1" i="1">
                  <a:solidFill>
                    <a:srgbClr val="0000FF"/>
                  </a:solidFill>
                </a:rPr>
                <a:t>x</a:t>
              </a:r>
              <a:r>
                <a:rPr lang="zh-CN" altLang="en-US" sz="1600" b="1">
                  <a:solidFill>
                    <a:srgbClr val="0000FF"/>
                  </a:solidFill>
                </a:rPr>
                <a:t>方向怎样？大小如何变化？</a:t>
              </a:r>
            </a:p>
          </p:txBody>
        </p:sp>
        <p:sp>
          <p:nvSpPr>
            <p:cNvPr id="11311" name="Text Box 41"/>
            <p:cNvSpPr txBox="1">
              <a:spLocks noChangeArrowheads="1"/>
            </p:cNvSpPr>
            <p:nvPr/>
          </p:nvSpPr>
          <p:spPr bwMode="auto">
            <a:xfrm>
              <a:off x="288" y="2448"/>
              <a:ext cx="1019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FF"/>
                  </a:solidFill>
                </a:rPr>
                <a:t>回复力</a:t>
              </a:r>
              <a:r>
                <a:rPr lang="en-US" altLang="zh-CN" sz="1600" b="1" i="1">
                  <a:solidFill>
                    <a:srgbClr val="0000FF"/>
                  </a:solidFill>
                </a:rPr>
                <a:t>F</a:t>
              </a:r>
              <a:r>
                <a:rPr lang="zh-CN" altLang="en-US" sz="1600" b="1">
                  <a:solidFill>
                    <a:srgbClr val="0000FF"/>
                  </a:solidFill>
                </a:rPr>
                <a:t>的方向怎样？大小如何变化？</a:t>
              </a:r>
            </a:p>
          </p:txBody>
        </p:sp>
        <p:sp>
          <p:nvSpPr>
            <p:cNvPr id="11312" name="Text Box 42"/>
            <p:cNvSpPr txBox="1">
              <a:spLocks noChangeArrowheads="1"/>
            </p:cNvSpPr>
            <p:nvPr/>
          </p:nvSpPr>
          <p:spPr bwMode="auto">
            <a:xfrm>
              <a:off x="288" y="3024"/>
              <a:ext cx="92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FF"/>
                  </a:solidFill>
                </a:rPr>
                <a:t>加速度</a:t>
              </a:r>
              <a:r>
                <a:rPr lang="en-US" altLang="zh-CN" sz="1600" b="1" i="1">
                  <a:solidFill>
                    <a:srgbClr val="0000FF"/>
                  </a:solidFill>
                </a:rPr>
                <a:t>a</a:t>
              </a:r>
              <a:r>
                <a:rPr lang="zh-CN" altLang="en-US" sz="1600" b="1">
                  <a:solidFill>
                    <a:srgbClr val="0000FF"/>
                  </a:solidFill>
                </a:rPr>
                <a:t>的方向怎样？大小如何变化？</a:t>
              </a:r>
            </a:p>
          </p:txBody>
        </p:sp>
        <p:sp>
          <p:nvSpPr>
            <p:cNvPr id="11313" name="Text Box 43"/>
            <p:cNvSpPr txBox="1">
              <a:spLocks noChangeArrowheads="1"/>
            </p:cNvSpPr>
            <p:nvPr/>
          </p:nvSpPr>
          <p:spPr bwMode="auto">
            <a:xfrm>
              <a:off x="288" y="3648"/>
              <a:ext cx="912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rgbClr val="0000FF"/>
                  </a:solidFill>
                </a:rPr>
                <a:t>速度</a:t>
              </a:r>
              <a:r>
                <a:rPr lang="en-US" altLang="zh-CN" sz="1600" b="1" i="1" dirty="0">
                  <a:solidFill>
                    <a:srgbClr val="0000FF"/>
                  </a:solidFill>
                </a:rPr>
                <a:t>v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的方向怎样？大小如何变化？</a:t>
              </a:r>
            </a:p>
          </p:txBody>
        </p:sp>
      </p:grpSp>
      <p:sp>
        <p:nvSpPr>
          <p:cNvPr id="48172" name="Text Box 44"/>
          <p:cNvSpPr txBox="1">
            <a:spLocks noChangeArrowheads="1"/>
          </p:cNvSpPr>
          <p:nvPr/>
        </p:nvSpPr>
        <p:spPr bwMode="auto">
          <a:xfrm>
            <a:off x="2484438" y="2852738"/>
            <a:ext cx="792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C0000"/>
                </a:solidFill>
              </a:rPr>
              <a:t>向左</a:t>
            </a:r>
          </a:p>
          <a:p>
            <a:pPr algn="ctr" eaLnBrk="1" hangingPunct="1"/>
            <a:endParaRPr lang="zh-CN" altLang="en-US" sz="2000" b="1">
              <a:solidFill>
                <a:srgbClr val="CC0000"/>
              </a:solidFill>
            </a:endParaRPr>
          </a:p>
        </p:txBody>
      </p:sp>
      <p:sp>
        <p:nvSpPr>
          <p:cNvPr id="48173" name="Text Box 45"/>
          <p:cNvSpPr txBox="1">
            <a:spLocks noChangeArrowheads="1"/>
          </p:cNvSpPr>
          <p:nvPr/>
        </p:nvSpPr>
        <p:spPr bwMode="auto">
          <a:xfrm>
            <a:off x="4067175" y="2852738"/>
            <a:ext cx="7191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C0000"/>
                </a:solidFill>
              </a:rPr>
              <a:t>向右</a:t>
            </a:r>
          </a:p>
          <a:p>
            <a:pPr eaLnBrk="1" hangingPunct="1"/>
            <a:endParaRPr lang="zh-CN" altLang="en-US" sz="2000" b="1">
              <a:solidFill>
                <a:srgbClr val="CC0000"/>
              </a:solidFill>
            </a:endParaRPr>
          </a:p>
        </p:txBody>
      </p:sp>
      <p:sp>
        <p:nvSpPr>
          <p:cNvPr id="48174" name="Text Box 46"/>
          <p:cNvSpPr txBox="1">
            <a:spLocks noChangeArrowheads="1"/>
          </p:cNvSpPr>
          <p:nvPr/>
        </p:nvSpPr>
        <p:spPr bwMode="auto">
          <a:xfrm>
            <a:off x="5724525" y="2924175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C0000"/>
                </a:solidFill>
              </a:rPr>
              <a:t>向右</a:t>
            </a:r>
          </a:p>
          <a:p>
            <a:pPr eaLnBrk="1" hangingPunct="1"/>
            <a:endParaRPr lang="zh-CN" altLang="en-US" sz="2000" b="1">
              <a:solidFill>
                <a:srgbClr val="CC0000"/>
              </a:solidFill>
            </a:endParaRPr>
          </a:p>
        </p:txBody>
      </p:sp>
      <p:sp>
        <p:nvSpPr>
          <p:cNvPr id="48175" name="Text Box 47"/>
          <p:cNvSpPr txBox="1">
            <a:spLocks noChangeArrowheads="1"/>
          </p:cNvSpPr>
          <p:nvPr/>
        </p:nvSpPr>
        <p:spPr bwMode="auto">
          <a:xfrm>
            <a:off x="7380288" y="2924175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C0000"/>
                </a:solidFill>
              </a:rPr>
              <a:t>向左</a:t>
            </a:r>
          </a:p>
          <a:p>
            <a:pPr eaLnBrk="1" hangingPunct="1"/>
            <a:endParaRPr lang="zh-CN" altLang="en-US" sz="2000" b="1">
              <a:solidFill>
                <a:srgbClr val="CC0000"/>
              </a:solidFill>
            </a:endParaRPr>
          </a:p>
        </p:txBody>
      </p:sp>
      <p:sp>
        <p:nvSpPr>
          <p:cNvPr id="48176" name="Text Box 48"/>
          <p:cNvSpPr txBox="1">
            <a:spLocks noChangeArrowheads="1"/>
          </p:cNvSpPr>
          <p:nvPr/>
        </p:nvSpPr>
        <p:spPr bwMode="auto">
          <a:xfrm>
            <a:off x="2533650" y="3754438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C0000"/>
                </a:solidFill>
              </a:rPr>
              <a:t>向右</a:t>
            </a:r>
          </a:p>
        </p:txBody>
      </p:sp>
      <p:sp>
        <p:nvSpPr>
          <p:cNvPr id="48177" name="Text Box 49"/>
          <p:cNvSpPr txBox="1">
            <a:spLocks noChangeArrowheads="1"/>
          </p:cNvSpPr>
          <p:nvPr/>
        </p:nvSpPr>
        <p:spPr bwMode="auto">
          <a:xfrm>
            <a:off x="4067175" y="3789363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C0000"/>
                </a:solidFill>
              </a:rPr>
              <a:t>向左</a:t>
            </a:r>
          </a:p>
          <a:p>
            <a:pPr eaLnBrk="1" hangingPunct="1"/>
            <a:endParaRPr lang="zh-CN" altLang="en-US" sz="2000" b="1">
              <a:solidFill>
                <a:srgbClr val="CC0000"/>
              </a:solidFill>
            </a:endParaRPr>
          </a:p>
        </p:txBody>
      </p:sp>
      <p:sp>
        <p:nvSpPr>
          <p:cNvPr id="48178" name="Text Box 50"/>
          <p:cNvSpPr txBox="1">
            <a:spLocks noChangeArrowheads="1"/>
          </p:cNvSpPr>
          <p:nvPr/>
        </p:nvSpPr>
        <p:spPr bwMode="auto">
          <a:xfrm>
            <a:off x="5724525" y="3860800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C0000"/>
                </a:solidFill>
              </a:rPr>
              <a:t>向左</a:t>
            </a:r>
          </a:p>
          <a:p>
            <a:pPr eaLnBrk="1" hangingPunct="1"/>
            <a:endParaRPr lang="zh-CN" altLang="en-US" sz="2000" b="1">
              <a:solidFill>
                <a:srgbClr val="CC0000"/>
              </a:solidFill>
            </a:endParaRPr>
          </a:p>
        </p:txBody>
      </p:sp>
      <p:sp>
        <p:nvSpPr>
          <p:cNvPr id="48179" name="Text Box 51"/>
          <p:cNvSpPr txBox="1">
            <a:spLocks noChangeArrowheads="1"/>
          </p:cNvSpPr>
          <p:nvPr/>
        </p:nvSpPr>
        <p:spPr bwMode="auto">
          <a:xfrm>
            <a:off x="7380288" y="3860800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C0000"/>
                </a:solidFill>
              </a:rPr>
              <a:t>向右</a:t>
            </a:r>
          </a:p>
          <a:p>
            <a:pPr eaLnBrk="1" hangingPunct="1"/>
            <a:endParaRPr lang="zh-CN" altLang="en-US" sz="2000" b="1">
              <a:solidFill>
                <a:srgbClr val="CC0000"/>
              </a:solidFill>
            </a:endParaRPr>
          </a:p>
        </p:txBody>
      </p:sp>
      <p:sp>
        <p:nvSpPr>
          <p:cNvPr id="48180" name="Text Box 52"/>
          <p:cNvSpPr txBox="1">
            <a:spLocks noChangeArrowheads="1"/>
          </p:cNvSpPr>
          <p:nvPr/>
        </p:nvSpPr>
        <p:spPr bwMode="auto">
          <a:xfrm>
            <a:off x="2627313" y="4941888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C0000"/>
                </a:solidFill>
              </a:rPr>
              <a:t>向右</a:t>
            </a:r>
          </a:p>
          <a:p>
            <a:pPr eaLnBrk="1" hangingPunct="1"/>
            <a:endParaRPr lang="zh-CN" altLang="en-US" sz="2000" b="1">
              <a:solidFill>
                <a:srgbClr val="CC0000"/>
              </a:solidFill>
            </a:endParaRPr>
          </a:p>
        </p:txBody>
      </p:sp>
      <p:sp>
        <p:nvSpPr>
          <p:cNvPr id="48181" name="Text Box 53"/>
          <p:cNvSpPr txBox="1">
            <a:spLocks noChangeArrowheads="1"/>
          </p:cNvSpPr>
          <p:nvPr/>
        </p:nvSpPr>
        <p:spPr bwMode="auto">
          <a:xfrm>
            <a:off x="4140200" y="4868863"/>
            <a:ext cx="9001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C0000"/>
                </a:solidFill>
              </a:rPr>
              <a:t>向左</a:t>
            </a:r>
          </a:p>
          <a:p>
            <a:pPr eaLnBrk="1" hangingPunct="1"/>
            <a:endParaRPr lang="zh-CN" altLang="en-US" sz="2000" b="1">
              <a:solidFill>
                <a:srgbClr val="CC0000"/>
              </a:solidFill>
            </a:endParaRPr>
          </a:p>
        </p:txBody>
      </p:sp>
      <p:sp>
        <p:nvSpPr>
          <p:cNvPr id="48182" name="Text Box 54"/>
          <p:cNvSpPr txBox="1">
            <a:spLocks noChangeArrowheads="1"/>
          </p:cNvSpPr>
          <p:nvPr/>
        </p:nvSpPr>
        <p:spPr bwMode="auto">
          <a:xfrm>
            <a:off x="5724525" y="4941888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C0000"/>
                </a:solidFill>
              </a:rPr>
              <a:t>向左</a:t>
            </a:r>
          </a:p>
          <a:p>
            <a:pPr eaLnBrk="1" hangingPunct="1"/>
            <a:endParaRPr lang="zh-CN" altLang="en-US" sz="2000" b="1">
              <a:solidFill>
                <a:srgbClr val="CC0000"/>
              </a:solidFill>
            </a:endParaRPr>
          </a:p>
        </p:txBody>
      </p:sp>
      <p:sp>
        <p:nvSpPr>
          <p:cNvPr id="48183" name="Text Box 55"/>
          <p:cNvSpPr txBox="1">
            <a:spLocks noChangeArrowheads="1"/>
          </p:cNvSpPr>
          <p:nvPr/>
        </p:nvSpPr>
        <p:spPr bwMode="auto">
          <a:xfrm>
            <a:off x="7380288" y="4797425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C0000"/>
                </a:solidFill>
              </a:rPr>
              <a:t>向右</a:t>
            </a:r>
          </a:p>
          <a:p>
            <a:pPr eaLnBrk="1" hangingPunct="1"/>
            <a:endParaRPr lang="zh-CN" altLang="en-US" sz="2000" b="1">
              <a:solidFill>
                <a:srgbClr val="CC0000"/>
              </a:solidFill>
            </a:endParaRPr>
          </a:p>
        </p:txBody>
      </p:sp>
      <p:sp>
        <p:nvSpPr>
          <p:cNvPr id="48184" name="Text Box 56"/>
          <p:cNvSpPr txBox="1">
            <a:spLocks noChangeArrowheads="1"/>
          </p:cNvSpPr>
          <p:nvPr/>
        </p:nvSpPr>
        <p:spPr bwMode="auto">
          <a:xfrm>
            <a:off x="2627313" y="5805488"/>
            <a:ext cx="720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C0000"/>
                </a:solidFill>
              </a:rPr>
              <a:t>向右</a:t>
            </a:r>
          </a:p>
          <a:p>
            <a:pPr eaLnBrk="1" hangingPunct="1"/>
            <a:endParaRPr lang="zh-CN" altLang="en-US" sz="2000" b="1">
              <a:solidFill>
                <a:srgbClr val="CC0000"/>
              </a:solidFill>
            </a:endParaRPr>
          </a:p>
        </p:txBody>
      </p:sp>
      <p:sp>
        <p:nvSpPr>
          <p:cNvPr id="48185" name="Text Box 57"/>
          <p:cNvSpPr txBox="1">
            <a:spLocks noChangeArrowheads="1"/>
          </p:cNvSpPr>
          <p:nvPr/>
        </p:nvSpPr>
        <p:spPr bwMode="auto">
          <a:xfrm>
            <a:off x="4140200" y="5876925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C0000"/>
                </a:solidFill>
              </a:rPr>
              <a:t>向右</a:t>
            </a:r>
          </a:p>
          <a:p>
            <a:pPr eaLnBrk="1" hangingPunct="1"/>
            <a:endParaRPr lang="zh-CN" altLang="en-US" sz="2000" b="1">
              <a:solidFill>
                <a:srgbClr val="CC0000"/>
              </a:solidFill>
            </a:endParaRPr>
          </a:p>
        </p:txBody>
      </p:sp>
      <p:sp>
        <p:nvSpPr>
          <p:cNvPr id="48186" name="Text Box 58"/>
          <p:cNvSpPr txBox="1">
            <a:spLocks noChangeArrowheads="1"/>
          </p:cNvSpPr>
          <p:nvPr/>
        </p:nvSpPr>
        <p:spPr bwMode="auto">
          <a:xfrm>
            <a:off x="5795963" y="5876925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C0000"/>
                </a:solidFill>
              </a:rPr>
              <a:t>向左</a:t>
            </a:r>
          </a:p>
          <a:p>
            <a:pPr eaLnBrk="1" hangingPunct="1"/>
            <a:endParaRPr lang="zh-CN" altLang="en-US" sz="2000" b="1">
              <a:solidFill>
                <a:srgbClr val="CC0000"/>
              </a:solidFill>
            </a:endParaRPr>
          </a:p>
        </p:txBody>
      </p:sp>
      <p:sp>
        <p:nvSpPr>
          <p:cNvPr id="48187" name="Text Box 59"/>
          <p:cNvSpPr txBox="1">
            <a:spLocks noChangeArrowheads="1"/>
          </p:cNvSpPr>
          <p:nvPr/>
        </p:nvSpPr>
        <p:spPr bwMode="auto">
          <a:xfrm>
            <a:off x="7308850" y="5876925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C0000"/>
                </a:solidFill>
              </a:rPr>
              <a:t>向左</a:t>
            </a:r>
          </a:p>
          <a:p>
            <a:pPr eaLnBrk="1" hangingPunct="1"/>
            <a:endParaRPr lang="zh-CN" altLang="en-US" sz="2000" b="1">
              <a:solidFill>
                <a:srgbClr val="CC0000"/>
              </a:solidFill>
            </a:endParaRPr>
          </a:p>
        </p:txBody>
      </p:sp>
      <p:sp>
        <p:nvSpPr>
          <p:cNvPr id="45118" name="Text Box 62"/>
          <p:cNvSpPr txBox="1">
            <a:spLocks noChangeArrowheads="1"/>
          </p:cNvSpPr>
          <p:nvPr/>
        </p:nvSpPr>
        <p:spPr bwMode="auto">
          <a:xfrm>
            <a:off x="2484438" y="3213100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减小</a:t>
            </a:r>
          </a:p>
        </p:txBody>
      </p:sp>
      <p:sp>
        <p:nvSpPr>
          <p:cNvPr id="45119" name="Text Box 63"/>
          <p:cNvSpPr txBox="1">
            <a:spLocks noChangeArrowheads="1"/>
          </p:cNvSpPr>
          <p:nvPr/>
        </p:nvSpPr>
        <p:spPr bwMode="auto">
          <a:xfrm>
            <a:off x="2411413" y="4181475"/>
            <a:ext cx="9366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CC0000"/>
                </a:solidFill>
              </a:rPr>
              <a:t> 减小</a:t>
            </a:r>
            <a:endParaRPr lang="zh-CN" altLang="en-US"/>
          </a:p>
        </p:txBody>
      </p:sp>
      <p:sp>
        <p:nvSpPr>
          <p:cNvPr id="45120" name="Text Box 64"/>
          <p:cNvSpPr txBox="1">
            <a:spLocks noChangeArrowheads="1"/>
          </p:cNvSpPr>
          <p:nvPr/>
        </p:nvSpPr>
        <p:spPr bwMode="auto">
          <a:xfrm>
            <a:off x="2339975" y="5229225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</a:rPr>
              <a:t>    </a:t>
            </a:r>
            <a:r>
              <a:rPr lang="zh-CN" altLang="en-US" sz="2000" b="1">
                <a:solidFill>
                  <a:srgbClr val="CC0000"/>
                </a:solidFill>
              </a:rPr>
              <a:t>减小</a:t>
            </a: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2555875" y="6237288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</a:rPr>
              <a:t> 增大</a:t>
            </a:r>
          </a:p>
        </p:txBody>
      </p:sp>
      <p:sp>
        <p:nvSpPr>
          <p:cNvPr id="11289" name="Text Box 67"/>
          <p:cNvSpPr txBox="1">
            <a:spLocks noChangeArrowheads="1"/>
          </p:cNvSpPr>
          <p:nvPr/>
        </p:nvSpPr>
        <p:spPr bwMode="auto">
          <a:xfrm>
            <a:off x="4356100" y="3429000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5124" name="Text Box 68"/>
          <p:cNvSpPr txBox="1">
            <a:spLocks noChangeArrowheads="1"/>
          </p:cNvSpPr>
          <p:nvPr/>
        </p:nvSpPr>
        <p:spPr bwMode="auto">
          <a:xfrm>
            <a:off x="3851275" y="3284538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   增大</a:t>
            </a:r>
          </a:p>
        </p:txBody>
      </p:sp>
      <p:sp>
        <p:nvSpPr>
          <p:cNvPr id="45125" name="Text Box 69"/>
          <p:cNvSpPr txBox="1">
            <a:spLocks noChangeArrowheads="1"/>
          </p:cNvSpPr>
          <p:nvPr/>
        </p:nvSpPr>
        <p:spPr bwMode="auto">
          <a:xfrm>
            <a:off x="3851275" y="4221163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</a:rPr>
              <a:t>   </a:t>
            </a:r>
            <a:r>
              <a:rPr lang="zh-CN" altLang="en-US" sz="2000" b="1">
                <a:solidFill>
                  <a:srgbClr val="CC0000"/>
                </a:solidFill>
              </a:rPr>
              <a:t>增大</a:t>
            </a:r>
          </a:p>
        </p:txBody>
      </p:sp>
      <p:sp>
        <p:nvSpPr>
          <p:cNvPr id="45126" name="Text Box 70"/>
          <p:cNvSpPr txBox="1">
            <a:spLocks noChangeArrowheads="1"/>
          </p:cNvSpPr>
          <p:nvPr/>
        </p:nvSpPr>
        <p:spPr bwMode="auto">
          <a:xfrm>
            <a:off x="3924300" y="5264150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</a:rPr>
              <a:t>   增大</a:t>
            </a:r>
          </a:p>
        </p:txBody>
      </p:sp>
      <p:sp>
        <p:nvSpPr>
          <p:cNvPr id="45127" name="Text Box 71"/>
          <p:cNvSpPr txBox="1">
            <a:spLocks noChangeArrowheads="1"/>
          </p:cNvSpPr>
          <p:nvPr/>
        </p:nvSpPr>
        <p:spPr bwMode="auto">
          <a:xfrm>
            <a:off x="4140200" y="616585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</a:rPr>
              <a:t>减小</a:t>
            </a:r>
          </a:p>
        </p:txBody>
      </p:sp>
      <p:sp>
        <p:nvSpPr>
          <p:cNvPr id="45128" name="Text Box 72"/>
          <p:cNvSpPr txBox="1">
            <a:spLocks noChangeArrowheads="1"/>
          </p:cNvSpPr>
          <p:nvPr/>
        </p:nvSpPr>
        <p:spPr bwMode="auto">
          <a:xfrm>
            <a:off x="5724525" y="3357563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</a:rPr>
              <a:t>减小</a:t>
            </a:r>
          </a:p>
        </p:txBody>
      </p:sp>
      <p:sp>
        <p:nvSpPr>
          <p:cNvPr id="11295" name="Text Box 73"/>
          <p:cNvSpPr txBox="1">
            <a:spLocks noChangeArrowheads="1"/>
          </p:cNvSpPr>
          <p:nvPr/>
        </p:nvSpPr>
        <p:spPr bwMode="auto">
          <a:xfrm>
            <a:off x="6084888" y="35734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130" name="Text Box 74"/>
          <p:cNvSpPr txBox="1">
            <a:spLocks noChangeArrowheads="1"/>
          </p:cNvSpPr>
          <p:nvPr/>
        </p:nvSpPr>
        <p:spPr bwMode="auto">
          <a:xfrm>
            <a:off x="5724525" y="4292600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</a:rPr>
              <a:t>减小</a:t>
            </a:r>
          </a:p>
        </p:txBody>
      </p:sp>
      <p:sp>
        <p:nvSpPr>
          <p:cNvPr id="45132" name="Text Box 76"/>
          <p:cNvSpPr txBox="1">
            <a:spLocks noChangeArrowheads="1"/>
          </p:cNvSpPr>
          <p:nvPr/>
        </p:nvSpPr>
        <p:spPr bwMode="auto">
          <a:xfrm>
            <a:off x="5580063" y="5300663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</a:rPr>
              <a:t>  减小</a:t>
            </a:r>
          </a:p>
        </p:txBody>
      </p:sp>
      <p:sp>
        <p:nvSpPr>
          <p:cNvPr id="45133" name="Text Box 77"/>
          <p:cNvSpPr txBox="1">
            <a:spLocks noChangeArrowheads="1"/>
          </p:cNvSpPr>
          <p:nvPr/>
        </p:nvSpPr>
        <p:spPr bwMode="auto">
          <a:xfrm>
            <a:off x="5795963" y="6165850"/>
            <a:ext cx="1081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</a:rPr>
              <a:t>增大</a:t>
            </a:r>
          </a:p>
        </p:txBody>
      </p:sp>
      <p:sp>
        <p:nvSpPr>
          <p:cNvPr id="45134" name="Text Box 78"/>
          <p:cNvSpPr txBox="1">
            <a:spLocks noChangeArrowheads="1"/>
          </p:cNvSpPr>
          <p:nvPr/>
        </p:nvSpPr>
        <p:spPr bwMode="auto">
          <a:xfrm>
            <a:off x="7235825" y="3357563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</a:rPr>
              <a:t>  增大</a:t>
            </a:r>
          </a:p>
        </p:txBody>
      </p:sp>
      <p:sp>
        <p:nvSpPr>
          <p:cNvPr id="45135" name="Text Box 79"/>
          <p:cNvSpPr txBox="1">
            <a:spLocks noChangeArrowheads="1"/>
          </p:cNvSpPr>
          <p:nvPr/>
        </p:nvSpPr>
        <p:spPr bwMode="auto">
          <a:xfrm>
            <a:off x="7381875" y="4292600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</a:rPr>
              <a:t>增大</a:t>
            </a:r>
          </a:p>
        </p:txBody>
      </p:sp>
      <p:sp>
        <p:nvSpPr>
          <p:cNvPr id="45136" name="Text Box 80"/>
          <p:cNvSpPr txBox="1">
            <a:spLocks noChangeArrowheads="1"/>
          </p:cNvSpPr>
          <p:nvPr/>
        </p:nvSpPr>
        <p:spPr bwMode="auto">
          <a:xfrm>
            <a:off x="7164388" y="5229225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</a:rPr>
              <a:t>   增大</a:t>
            </a:r>
          </a:p>
        </p:txBody>
      </p:sp>
      <p:sp>
        <p:nvSpPr>
          <p:cNvPr id="45137" name="Text Box 81"/>
          <p:cNvSpPr txBox="1">
            <a:spLocks noChangeArrowheads="1"/>
          </p:cNvSpPr>
          <p:nvPr/>
        </p:nvSpPr>
        <p:spPr bwMode="auto">
          <a:xfrm>
            <a:off x="7308850" y="6165850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</a:rPr>
              <a:t>减小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035" y="1808708"/>
            <a:ext cx="8920342" cy="2489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靠近</a:t>
            </a:r>
            <a:r>
              <a:rPr lang="zh-CN" altLang="en-US" b="1" dirty="0" smtClean="0"/>
              <a:t>平衡位置：位移、回复力、加速度、弹性势能均减小，速度、动能均增大。</a:t>
            </a:r>
            <a:endParaRPr lang="en-US" altLang="zh-CN" b="1" dirty="0" smtClean="0"/>
          </a:p>
          <a:p>
            <a:pPr eaLnBrk="1" latinLnBrk="0" hangingPunct="1"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远离</a:t>
            </a:r>
            <a:r>
              <a:rPr lang="zh-CN" altLang="en-US" b="1" dirty="0" smtClean="0"/>
              <a:t>平衡位置：位移、回复力、加速度、弹性势能均增大，速度、动能均减小。</a:t>
            </a:r>
            <a:endParaRPr lang="en-US" altLang="zh-CN" b="1" dirty="0" smtClean="0"/>
          </a:p>
          <a:p>
            <a:pPr eaLnBrk="1" latinLnBrk="0" hangingPunct="1"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能量</a:t>
            </a:r>
            <a:r>
              <a:rPr lang="zh-CN" altLang="en-US" b="1" dirty="0" smtClean="0"/>
              <a:t>转化规律：动能与弹性势能相互转化，但总量保持不变。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94005" y="102870"/>
            <a:ext cx="384619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弹簧振子的振动规律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4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4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8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0" dur="500"/>
                                        <p:tgtEl>
                                          <p:spTgt spid="4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8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8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4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7" dur="500"/>
                                        <p:tgtEl>
                                          <p:spTgt spid="4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2" grpId="0"/>
      <p:bldP spid="48173" grpId="0" build="allAtOnce"/>
      <p:bldP spid="48174" grpId="0"/>
      <p:bldP spid="48175" grpId="0"/>
      <p:bldP spid="48177" grpId="0"/>
      <p:bldP spid="48178" grpId="0"/>
      <p:bldP spid="48179" grpId="0"/>
      <p:bldP spid="48180" grpId="0"/>
      <p:bldP spid="48181" grpId="0"/>
      <p:bldP spid="48182" grpId="0"/>
      <p:bldP spid="48183" grpId="0"/>
      <p:bldP spid="48184" grpId="0"/>
      <p:bldP spid="48185" grpId="0"/>
      <p:bldP spid="48186" grpId="0"/>
      <p:bldP spid="48187" grpId="0"/>
      <p:bldP spid="45124" grpId="0"/>
      <p:bldP spid="45125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500042"/>
            <a:ext cx="8715436" cy="554355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1】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弹簧振子作简谐运动时，以下说法正确的是</a:t>
            </a:r>
            <a:b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振子通过平衡位置时，回复力一定为零</a:t>
            </a:r>
          </a:p>
          <a:p>
            <a:pPr marL="0"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振子作减速运动，加速度却在增大</a:t>
            </a:r>
          </a:p>
          <a:p>
            <a:pPr marL="0"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振子向平衡位置运动时，加速度方向与速度方向相反</a:t>
            </a:r>
          </a:p>
          <a:p>
            <a:pPr marL="0"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振子远离平衡运动时，加速度方向与速度方向相反 </a:t>
            </a:r>
          </a:p>
          <a:p>
            <a:pPr marL="0"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E.</a:t>
            </a:r>
            <a:r>
              <a:rPr lang="zh-CN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物体向平衡位置运动时，做匀加速运动，背离平衡位置时，做匀减速运动</a:t>
            </a:r>
            <a:endParaRPr lang="zh-CN" altLang="en-US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5011" y="1124568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ABD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07315" y="428625"/>
            <a:ext cx="8982075" cy="512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0" hangingPunct="1">
              <a:lnSpc>
                <a:spcPct val="13000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【</a:t>
            </a:r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2】</a:t>
            </a:r>
            <a:r>
              <a:rPr lang="zh-CN" altLang="zh-CN" sz="2800" b="1"/>
              <a:t>一弹簧振子做简谐运动，下列说法正确的是</a:t>
            </a:r>
          </a:p>
          <a:p>
            <a:pPr eaLnBrk="1" latinLnBrk="0" hangingPunct="1">
              <a:lnSpc>
                <a:spcPct val="130000"/>
              </a:lnSpc>
            </a:pPr>
            <a:r>
              <a:rPr lang="en-US" altLang="zh-CN" sz="2800" b="1"/>
              <a:t>A.</a:t>
            </a:r>
            <a:r>
              <a:rPr lang="zh-CN" altLang="zh-CN" sz="2800" b="1"/>
              <a:t>若位移为负值，则速度一定为正值，加速度也一定为正值</a:t>
            </a:r>
          </a:p>
          <a:p>
            <a:pPr eaLnBrk="1" latinLnBrk="0" hangingPunct="1">
              <a:lnSpc>
                <a:spcPct val="130000"/>
              </a:lnSpc>
            </a:pPr>
            <a:r>
              <a:rPr lang="en-US" altLang="zh-CN" sz="2800" b="1"/>
              <a:t>B.</a:t>
            </a:r>
            <a:r>
              <a:rPr lang="zh-CN" altLang="zh-CN" sz="2800" b="1"/>
              <a:t>振子每次经过平衡位置时，加速度相同，速度也一定相同</a:t>
            </a:r>
          </a:p>
          <a:p>
            <a:pPr eaLnBrk="1" latinLnBrk="0" hangingPunct="1">
              <a:lnSpc>
                <a:spcPct val="130000"/>
              </a:lnSpc>
            </a:pPr>
            <a:r>
              <a:rPr lang="en-US" altLang="zh-CN" sz="2800" b="1"/>
              <a:t>C.</a:t>
            </a:r>
            <a:r>
              <a:rPr lang="zh-CN" altLang="zh-CN" sz="2800" b="1"/>
              <a:t>振子每次通过同一位置时，其速度不一定相同，但加速度一定相同</a:t>
            </a:r>
          </a:p>
          <a:p>
            <a:pPr eaLnBrk="1" latinLnBrk="0" hangingPunct="1">
              <a:lnSpc>
                <a:spcPct val="130000"/>
              </a:lnSpc>
            </a:pPr>
            <a:r>
              <a:rPr lang="en-US" altLang="zh-CN" sz="2800" b="1"/>
              <a:t>D.</a:t>
            </a:r>
            <a:r>
              <a:rPr lang="zh-CN" altLang="zh-CN" sz="2800" b="1"/>
              <a:t>振子在平衡位置两侧对称的位置上，其速度、位移都反向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15338" y="50004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文本框 71681"/>
          <p:cNvSpPr txBox="1"/>
          <p:nvPr/>
        </p:nvSpPr>
        <p:spPr>
          <a:xfrm>
            <a:off x="467995" y="620078"/>
            <a:ext cx="8820150" cy="39998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【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3】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、做简谐运动的物体，当位移为负值时，以下说法正确的是（     ）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、速度一定为正值，加速度一定为正值。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、速度不一定为正值，但加速度一定为正值。      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、速度一定为负值，加速度一定为正值。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、速度不一定为负值，加速度一定为负值。</a:t>
            </a:r>
            <a:endParaRPr lang="zh-CN" altLang="en-US" sz="32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1684" name="五角星 71683"/>
          <p:cNvSpPr/>
          <p:nvPr/>
        </p:nvSpPr>
        <p:spPr>
          <a:xfrm>
            <a:off x="539433" y="2204720"/>
            <a:ext cx="685800" cy="609600"/>
          </a:xfrm>
          <a:prstGeom prst="star5">
            <a:avLst/>
          </a:prstGeom>
          <a:solidFill>
            <a:srgbClr val="008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P spid="7168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40896" y="428604"/>
            <a:ext cx="3583032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smtClean="0">
                <a:solidFill>
                  <a:srgbClr val="FF0000"/>
                </a:solidFill>
              </a:rPr>
              <a:t>简谐运动</a:t>
            </a:r>
            <a:r>
              <a:rPr lang="zh-CN" altLang="en-US" sz="3200" b="1">
                <a:solidFill>
                  <a:srgbClr val="FF0000"/>
                </a:solidFill>
              </a:rPr>
              <a:t>的对称性 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357188" y="1142984"/>
            <a:ext cx="47164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简谐运动的对称性是指：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71438" y="1785926"/>
            <a:ext cx="9350375" cy="10779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1.  </a:t>
            </a:r>
            <a:r>
              <a:rPr lang="zh-CN" altLang="en-US" sz="3200" b="1"/>
              <a:t>振子在关于平衡位置对称的两位置具有相等的</a:t>
            </a:r>
          </a:p>
          <a:p>
            <a:pPr eaLnBrk="1" hangingPunct="1"/>
            <a:r>
              <a:rPr lang="zh-CN" altLang="en-US" sz="3200" b="1"/>
              <a:t>速率和动能；等大反向的位移、加速度和回复力。 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0" y="3071810"/>
            <a:ext cx="9039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2.  </a:t>
            </a:r>
            <a:r>
              <a:rPr lang="zh-CN" altLang="en-US" sz="3200" b="1"/>
              <a:t>振子往返经过同一位置时的速率和动能相等， 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0" y="3857628"/>
            <a:ext cx="9102725" cy="1570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rabicPeriod" startAt="3"/>
            </a:pPr>
            <a:r>
              <a:rPr lang="zh-CN" altLang="en-US" sz="3200" b="1" dirty="0"/>
              <a:t>通过振动过程中任意两点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B</a:t>
            </a:r>
            <a:r>
              <a:rPr lang="zh-CN" altLang="en-US" sz="3200" b="1" dirty="0"/>
              <a:t>的时间与逆向通</a:t>
            </a:r>
            <a:endParaRPr lang="en-US" altLang="zh-CN" sz="3200" b="1" dirty="0"/>
          </a:p>
          <a:p>
            <a:pPr eaLnBrk="1" hangingPunct="1"/>
            <a:r>
              <a:rPr lang="zh-CN" altLang="en-US" sz="3200" b="1" dirty="0"/>
              <a:t>过</a:t>
            </a:r>
            <a:r>
              <a:rPr lang="en-US" altLang="zh-CN" sz="3200" b="1" dirty="0"/>
              <a:t>B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两点的时间相等；通过关于平衡位置对称</a:t>
            </a:r>
            <a:endParaRPr lang="en-US" altLang="zh-CN" sz="3200" b="1" dirty="0"/>
          </a:p>
          <a:p>
            <a:pPr eaLnBrk="1" hangingPunct="1"/>
            <a:r>
              <a:rPr lang="zh-CN" altLang="en-US" sz="3200" b="1" dirty="0"/>
              <a:t>的两段位移的时间相等。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/>
      <p:bldP spid="74757" grpId="0"/>
      <p:bldP spid="74758" grpId="0" animBg="1"/>
      <p:bldP spid="74759" grpId="0"/>
      <p:bldP spid="747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54273"/>
          <p:cNvSpPr>
            <a:spLocks noGrp="1"/>
          </p:cNvSpPr>
          <p:nvPr>
            <p:ph type="title"/>
          </p:nvPr>
        </p:nvSpPr>
        <p:spPr>
          <a:xfrm>
            <a:off x="1828800" y="685800"/>
            <a:ext cx="3881438" cy="838200"/>
          </a:xfrm>
        </p:spPr>
        <p:txBody>
          <a:bodyPr anchor="ctr" anchorCtr="0"/>
          <a:lstStyle/>
          <a:p>
            <a:r>
              <a:rPr lang="zh-CN" altLang="en-US" sz="3600" b="1" i="1">
                <a:solidFill>
                  <a:srgbClr val="0066FF"/>
                </a:solidFill>
                <a:ea typeface="黑体" panose="02010609060101010101" pitchFamily="2" charset="-122"/>
              </a:rPr>
              <a:t>常见简谐运动：</a:t>
            </a:r>
            <a:endParaRPr lang="zh-CN" altLang="en-US" sz="3600" b="1" i="1">
              <a:solidFill>
                <a:srgbClr val="0066FF"/>
              </a:solidFill>
            </a:endParaRPr>
          </a:p>
        </p:txBody>
      </p:sp>
      <p:pic>
        <p:nvPicPr>
          <p:cNvPr id="54275" name="图片 542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52600"/>
            <a:ext cx="4648200" cy="510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6" name="图片 542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975" y="1828800"/>
            <a:ext cx="2613025" cy="3657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图片 56323"/>
          <p:cNvPicPr/>
          <p:nvPr/>
        </p:nvPicPr>
        <p:blipFill>
          <a:blip r:embed="rId2"/>
          <a:stretch>
            <a:fillRect/>
          </a:stretch>
        </p:blipFill>
        <p:spPr>
          <a:xfrm>
            <a:off x="1673225" y="2133600"/>
            <a:ext cx="2035175" cy="4248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325" name="图片 56324"/>
          <p:cNvPicPr/>
          <p:nvPr/>
        </p:nvPicPr>
        <p:blipFill>
          <a:blip r:embed="rId3"/>
          <a:stretch>
            <a:fillRect/>
          </a:stretch>
        </p:blipFill>
        <p:spPr>
          <a:xfrm>
            <a:off x="5327650" y="333375"/>
            <a:ext cx="3708400" cy="1223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326" name="图片 56325"/>
          <p:cNvPicPr/>
          <p:nvPr/>
        </p:nvPicPr>
        <p:blipFill>
          <a:blip r:embed="rId4"/>
          <a:stretch>
            <a:fillRect/>
          </a:stretch>
        </p:blipFill>
        <p:spPr>
          <a:xfrm>
            <a:off x="4211638" y="1989138"/>
            <a:ext cx="1798637" cy="4464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327" name="图片 56326"/>
          <p:cNvPicPr/>
          <p:nvPr/>
        </p:nvPicPr>
        <p:blipFill>
          <a:blip r:embed="rId5"/>
          <a:stretch>
            <a:fillRect/>
          </a:stretch>
        </p:blipFill>
        <p:spPr>
          <a:xfrm>
            <a:off x="6588125" y="2133600"/>
            <a:ext cx="2208213" cy="432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30" name="标题 56329"/>
          <p:cNvSpPr>
            <a:spLocks noGrp="1"/>
          </p:cNvSpPr>
          <p:nvPr>
            <p:ph type="title"/>
          </p:nvPr>
        </p:nvSpPr>
        <p:spPr>
          <a:xfrm>
            <a:off x="1763713" y="549275"/>
            <a:ext cx="3529012" cy="974725"/>
          </a:xfrm>
        </p:spPr>
        <p:txBody>
          <a:bodyPr lIns="92075" tIns="46038" rIns="92075" bIns="46038" anchor="ctr" anchorCtr="0"/>
          <a:lstStyle/>
          <a:p>
            <a:r>
              <a:rPr lang="zh-CN" altLang="en-US" sz="3600" b="1" i="1">
                <a:solidFill>
                  <a:srgbClr val="0066FF"/>
                </a:solidFill>
                <a:ea typeface="黑体" panose="02010609060101010101" pitchFamily="2" charset="-122"/>
              </a:rPr>
              <a:t>常见简谐运动：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缺角矩形 66565"/>
          <p:cNvSpPr/>
          <p:nvPr/>
        </p:nvSpPr>
        <p:spPr>
          <a:xfrm>
            <a:off x="3286116" y="428604"/>
            <a:ext cx="2743200" cy="762000"/>
          </a:xfrm>
          <a:prstGeom prst="plaque">
            <a:avLst>
              <a:gd name="adj" fmla="val 16667"/>
            </a:avLst>
          </a:prstGeom>
          <a:solidFill>
            <a:srgbClr val="F81F0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F81F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想一想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——</a:t>
            </a:r>
            <a:endParaRPr lang="en-US" altLang="zh-CN" sz="36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6567" name="文本框 66566"/>
          <p:cNvSpPr txBox="1"/>
          <p:nvPr/>
        </p:nvSpPr>
        <p:spPr>
          <a:xfrm>
            <a:off x="571472" y="1357298"/>
            <a:ext cx="8286808" cy="201285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进入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高中以来，我们主要学习了哪几种</a:t>
            </a:r>
            <a:r>
              <a:rPr lang="zh-CN" altLang="en-US" sz="32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形式</a:t>
            </a:r>
            <a:r>
              <a:rPr lang="zh-CN" altLang="en-US" sz="32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运动</a:t>
            </a:r>
            <a:r>
              <a:rPr lang="en-US" altLang="zh-CN" sz="32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?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  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请说出各运动的名称及每种运动所对应的受力情况。</a:t>
            </a:r>
          </a:p>
        </p:txBody>
      </p:sp>
      <p:sp>
        <p:nvSpPr>
          <p:cNvPr id="66568" name="文本框 66567"/>
          <p:cNvSpPr txBox="1"/>
          <p:nvPr/>
        </p:nvSpPr>
        <p:spPr>
          <a:xfrm>
            <a:off x="2771775" y="3281363"/>
            <a:ext cx="322103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F81F08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3200" b="1">
                <a:solidFill>
                  <a:srgbClr val="F81F08"/>
                </a:solidFill>
                <a:latin typeface="楷体_GB2312" pitchFamily="49" charset="-122"/>
                <a:ea typeface="楷体_GB2312" pitchFamily="49" charset="-122"/>
              </a:rPr>
              <a:t>匀速直线运动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6569" name="文本框 66568"/>
          <p:cNvSpPr txBox="1"/>
          <p:nvPr/>
        </p:nvSpPr>
        <p:spPr>
          <a:xfrm>
            <a:off x="2700338" y="4002088"/>
            <a:ext cx="37973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F81F08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200" b="1">
                <a:solidFill>
                  <a:srgbClr val="F81F08"/>
                </a:solidFill>
                <a:latin typeface="楷体_GB2312" pitchFamily="49" charset="-122"/>
                <a:ea typeface="楷体_GB2312" pitchFamily="49" charset="-122"/>
              </a:rPr>
              <a:t>匀变速直线运动</a:t>
            </a:r>
          </a:p>
        </p:txBody>
      </p:sp>
      <p:sp>
        <p:nvSpPr>
          <p:cNvPr id="66570" name="文本框 66569"/>
          <p:cNvSpPr txBox="1"/>
          <p:nvPr/>
        </p:nvSpPr>
        <p:spPr>
          <a:xfrm>
            <a:off x="2555875" y="4649788"/>
            <a:ext cx="28575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F81F08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3200" b="1">
                <a:solidFill>
                  <a:srgbClr val="F81F08"/>
                </a:solidFill>
                <a:latin typeface="楷体_GB2312" pitchFamily="49" charset="-122"/>
                <a:ea typeface="楷体_GB2312" pitchFamily="49" charset="-122"/>
              </a:rPr>
              <a:t>平抛运动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6571" name="文本框 66570"/>
          <p:cNvSpPr txBox="1"/>
          <p:nvPr/>
        </p:nvSpPr>
        <p:spPr>
          <a:xfrm>
            <a:off x="2843213" y="5441950"/>
            <a:ext cx="3124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81F08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3200" b="1">
                <a:solidFill>
                  <a:srgbClr val="F81F08"/>
                </a:solidFill>
                <a:latin typeface="楷体_GB2312" pitchFamily="49" charset="-122"/>
                <a:ea typeface="楷体_GB2312" pitchFamily="49" charset="-122"/>
              </a:rPr>
              <a:t>匀速圆周运动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7" grpId="0"/>
      <p:bldP spid="66568" grpId="0"/>
      <p:bldP spid="66569" grpId="0"/>
      <p:bldP spid="66570" grpId="0"/>
      <p:bldP spid="665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标题 52227"/>
          <p:cNvSpPr>
            <a:spLocks noGrp="1"/>
          </p:cNvSpPr>
          <p:nvPr>
            <p:ph type="title"/>
          </p:nvPr>
        </p:nvSpPr>
        <p:spPr>
          <a:xfrm>
            <a:off x="1285852" y="214290"/>
            <a:ext cx="6551613" cy="1143000"/>
          </a:xfrm>
        </p:spPr>
        <p:txBody>
          <a:bodyPr lIns="92075" tIns="46038" rIns="92075" bIns="46038" anchor="ctr" anchorCtr="0"/>
          <a:lstStyle/>
          <a:p>
            <a:r>
              <a:rPr lang="zh-CN" altLang="en-US" sz="3200" b="1" i="1" dirty="0">
                <a:solidFill>
                  <a:srgbClr val="0066FF"/>
                </a:solidFill>
                <a:ea typeface="黑体" panose="02010609060101010101" pitchFamily="2" charset="-122"/>
              </a:rPr>
              <a:t>机械振动是生活中常见的运动形式</a:t>
            </a:r>
          </a:p>
        </p:txBody>
      </p:sp>
      <p:pic>
        <p:nvPicPr>
          <p:cNvPr id="52230" name="图片 5222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1670" y="3357562"/>
            <a:ext cx="1511300" cy="297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35" name="图片 522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1357298"/>
            <a:ext cx="1820862" cy="2017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36" name="图片 522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42" y="1214422"/>
            <a:ext cx="2281237" cy="17033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12" y="2928934"/>
            <a:ext cx="2613025" cy="3657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90113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endParaRPr lang="zh-CN" altLang="en-US" dirty="0"/>
          </a:p>
        </p:txBody>
      </p:sp>
      <p:pic>
        <p:nvPicPr>
          <p:cNvPr id="90115" name="图片 90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8" y="0"/>
            <a:ext cx="5580062" cy="7029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0116" name="图片 90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987"/>
            <a:ext cx="3419475" cy="7029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0117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10312400" y="11645900"/>
            <a:ext cx="342900" cy="266700"/>
          </a:xfrm>
          <a:prstGeom prst="cube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0035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500"/>
          </a:xfrm>
        </p:spPr>
        <p:txBody>
          <a:bodyPr anchor="ctr" anchorCtr="0"/>
          <a:lstStyle/>
          <a:p>
            <a:r>
              <a:rPr lang="zh-CN" altLang="en-US" sz="6000">
                <a:solidFill>
                  <a:srgbClr val="FF3300"/>
                </a:solidFill>
              </a:rPr>
              <a:t>运动的共同特点</a:t>
            </a:r>
          </a:p>
        </p:txBody>
      </p:sp>
      <p:sp>
        <p:nvSpPr>
          <p:cNvPr id="100355" name="矩形 100354"/>
          <p:cNvSpPr/>
          <p:nvPr/>
        </p:nvSpPr>
        <p:spPr>
          <a:xfrm rot="2680034">
            <a:off x="3132138" y="3716338"/>
            <a:ext cx="2028825" cy="2530475"/>
          </a:xfrm>
          <a:prstGeom prst="rect">
            <a:avLst/>
          </a:prstGeom>
        </p:spPr>
        <p:txBody>
          <a:bodyPr wrap="none" fromWordArt="1">
            <a:prstTxWarp prst="textArchUp">
              <a:avLst>
                <a:gd name="adj" fmla="val 10800000"/>
              </a:avLst>
            </a:prstTxWarp>
            <a:normAutofit/>
          </a:bodyPr>
          <a:lstStyle/>
          <a:p>
            <a:pPr algn="ctr"/>
            <a:r>
              <a:rPr lang="zh-CN" altLang="en-US" sz="3600"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263" y="981075"/>
            <a:ext cx="8135937" cy="3023989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smtClean="0"/>
              <a:t>1</a:t>
            </a:r>
            <a:r>
              <a:rPr lang="zh-CN" altLang="en-US" b="1" smtClean="0"/>
              <a:t>、定义：物体在</a:t>
            </a:r>
            <a:r>
              <a:rPr lang="zh-CN" altLang="en-US" b="1" smtClean="0">
                <a:solidFill>
                  <a:srgbClr val="FF0000"/>
                </a:solidFill>
              </a:rPr>
              <a:t>平衡位置</a:t>
            </a:r>
            <a:r>
              <a:rPr lang="zh-CN" altLang="en-US" b="1" smtClean="0"/>
              <a:t>附近所做的 </a:t>
            </a:r>
            <a:r>
              <a:rPr lang="zh-CN" altLang="en-US" b="1" smtClean="0">
                <a:solidFill>
                  <a:srgbClr val="FF0000"/>
                </a:solidFill>
              </a:rPr>
              <a:t>往复</a:t>
            </a:r>
            <a:r>
              <a:rPr lang="zh-CN" altLang="en-US" b="1" smtClean="0"/>
              <a:t>运 动，叫做机械振动，简称为振动</a:t>
            </a:r>
            <a:endParaRPr lang="en-US" altLang="zh-CN" b="1" smtClean="0"/>
          </a:p>
          <a:p>
            <a:pPr marL="0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smtClean="0"/>
              <a:t>2</a:t>
            </a:r>
            <a:r>
              <a:rPr lang="zh-CN" altLang="en-US" b="1" smtClean="0"/>
              <a:t>、平衡位置：物体停止振动时所处的位置</a:t>
            </a:r>
            <a:endParaRPr lang="en-US" altLang="zh-CN" b="1" smtClean="0"/>
          </a:p>
          <a:p>
            <a:pPr marL="0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smtClean="0"/>
              <a:t>3</a:t>
            </a:r>
            <a:r>
              <a:rPr lang="zh-CN" altLang="en-US" b="1" smtClean="0"/>
              <a:t>、运动轨迹：可以为直线，也可以为曲线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1505" y="260350"/>
            <a:ext cx="29298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一、机械振动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文本占位符 53251"/>
          <p:cNvSpPr>
            <a:spLocks noGrp="1"/>
          </p:cNvSpPr>
          <p:nvPr>
            <p:ph type="body" idx="1"/>
          </p:nvPr>
        </p:nvSpPr>
        <p:spPr>
          <a:xfrm>
            <a:off x="-635" y="692150"/>
            <a:ext cx="8749665" cy="168402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3600" b="1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3600" b="1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、机械振动的主要特征是：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>
                <a:ea typeface="楷体_GB2312" pitchFamily="49" charset="-122"/>
              </a:rPr>
              <a:t>“空间运动”的往复性和“时间”上的周期性。</a:t>
            </a:r>
          </a:p>
        </p:txBody>
      </p:sp>
      <p:sp>
        <p:nvSpPr>
          <p:cNvPr id="53253" name="标题 53252"/>
          <p:cNvSpPr>
            <a:spLocks noGrp="1"/>
          </p:cNvSpPr>
          <p:nvPr>
            <p:ph type="title"/>
          </p:nvPr>
        </p:nvSpPr>
        <p:spPr>
          <a:xfrm>
            <a:off x="251460" y="2492693"/>
            <a:ext cx="7177088" cy="792162"/>
          </a:xfrm>
        </p:spPr>
        <p:txBody>
          <a:bodyPr lIns="92075" tIns="46038" rIns="92075" bIns="46038" anchor="ctr" anchorCtr="0"/>
          <a:lstStyle/>
          <a:p>
            <a:r>
              <a:rPr lang="en-US" altLang="zh-CN" sz="3600" b="1" i="1">
                <a:solidFill>
                  <a:srgbClr val="0066FF"/>
                </a:solidFill>
                <a:ea typeface="黑体" panose="02010609060101010101" pitchFamily="2" charset="-122"/>
              </a:rPr>
              <a:t>5</a:t>
            </a:r>
            <a:r>
              <a:rPr lang="zh-CN" altLang="en-US" sz="3600" b="1" i="1">
                <a:solidFill>
                  <a:srgbClr val="0066FF"/>
                </a:solidFill>
                <a:ea typeface="黑体" panose="02010609060101010101" pitchFamily="2" charset="-122"/>
              </a:rPr>
              <a:t>、产生振动有两个必要条件：</a:t>
            </a:r>
          </a:p>
        </p:txBody>
      </p:sp>
      <p:sp>
        <p:nvSpPr>
          <p:cNvPr id="53254" name="矩形 53253"/>
          <p:cNvSpPr/>
          <p:nvPr/>
        </p:nvSpPr>
        <p:spPr>
          <a:xfrm>
            <a:off x="467360" y="3644900"/>
            <a:ext cx="8287385" cy="1371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spcBef>
                <a:spcPts val="500"/>
              </a:spcBef>
              <a:spcAft>
                <a:spcPts val="500"/>
              </a:spcAft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（1）每当物体离开平衡位置就会受到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回复力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的作用。</a:t>
            </a:r>
          </a:p>
        </p:txBody>
      </p:sp>
      <p:sp>
        <p:nvSpPr>
          <p:cNvPr id="53255" name="文本框 53254"/>
          <p:cNvSpPr txBox="1"/>
          <p:nvPr/>
        </p:nvSpPr>
        <p:spPr>
          <a:xfrm>
            <a:off x="612140" y="4796790"/>
            <a:ext cx="365283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（2）阻力足够小。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uiExpand="1" build="p"/>
      <p:bldP spid="53253" grpId="0"/>
      <p:bldP spid="53254" grpId="0" build="p"/>
      <p:bldP spid="532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285720" y="2071678"/>
            <a:ext cx="4537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>
                <a:ea typeface="楷体_GB2312" pitchFamily="49" charset="-122"/>
              </a:rPr>
              <a:t> </a:t>
            </a:r>
            <a:r>
              <a:rPr lang="en-US" altLang="zh-CN" sz="2800" b="1"/>
              <a:t>1</a:t>
            </a:r>
            <a:r>
              <a:rPr lang="zh-CN" altLang="en-US" sz="2800" b="1"/>
              <a:t>、弹簧振子是理想模型</a:t>
            </a:r>
          </a:p>
          <a:p>
            <a:pPr algn="just" eaLnBrk="1" hangingPunct="1"/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5" name="Rectangle 13"/>
          <p:cNvSpPr>
            <a:spLocks noChangeArrowheads="1"/>
          </p:cNvSpPr>
          <p:nvPr/>
        </p:nvSpPr>
        <p:spPr bwMode="auto">
          <a:xfrm>
            <a:off x="79399" y="3516321"/>
            <a:ext cx="7993063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）轻质弹簧</a:t>
            </a:r>
            <a:r>
              <a:rPr lang="en-US" altLang="zh-CN" sz="2800" b="1"/>
              <a:t>——</a:t>
            </a:r>
            <a:r>
              <a:rPr lang="zh-CN" altLang="en-US" sz="2800" b="1"/>
              <a:t>和小球质量相比，弹簧质量很小，可忽略不计。</a:t>
            </a:r>
          </a:p>
        </p:txBody>
      </p:sp>
      <p:sp>
        <p:nvSpPr>
          <p:cNvPr id="8196" name="Rectangle 14"/>
          <p:cNvSpPr>
            <a:spLocks noChangeArrowheads="1"/>
          </p:cNvSpPr>
          <p:nvPr/>
        </p:nvSpPr>
        <p:spPr bwMode="auto">
          <a:xfrm>
            <a:off x="285720" y="4572008"/>
            <a:ext cx="4464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/>
              <a:t>2</a:t>
            </a:r>
            <a:r>
              <a:rPr lang="zh-CN" altLang="en-US" sz="2800" b="1"/>
              <a:t>、有孔小球</a:t>
            </a:r>
            <a:r>
              <a:rPr lang="en-US" altLang="zh-CN" sz="2800" b="1"/>
              <a:t>——</a:t>
            </a:r>
            <a:r>
              <a:rPr lang="zh-CN" altLang="en-US" sz="2800" b="1"/>
              <a:t>称为振子</a:t>
            </a:r>
          </a:p>
        </p:txBody>
      </p:sp>
      <p:sp>
        <p:nvSpPr>
          <p:cNvPr id="8197" name="Rectangle 15"/>
          <p:cNvSpPr>
            <a:spLocks noChangeArrowheads="1"/>
          </p:cNvSpPr>
          <p:nvPr/>
        </p:nvSpPr>
        <p:spPr bwMode="auto">
          <a:xfrm>
            <a:off x="79400" y="2852738"/>
            <a:ext cx="806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）穿在光滑水平杆上</a:t>
            </a:r>
            <a:r>
              <a:rPr lang="en-US" altLang="zh-CN" sz="2800" b="1"/>
              <a:t>——</a:t>
            </a:r>
            <a:r>
              <a:rPr lang="zh-CN" altLang="en-US" sz="2800" b="1"/>
              <a:t>摩擦阻力忽略不计</a:t>
            </a:r>
          </a:p>
        </p:txBody>
      </p:sp>
      <p:sp>
        <p:nvSpPr>
          <p:cNvPr id="8198" name="Rectangle 18"/>
          <p:cNvSpPr>
            <a:spLocks noChangeArrowheads="1"/>
          </p:cNvSpPr>
          <p:nvPr/>
        </p:nvSpPr>
        <p:spPr bwMode="auto">
          <a:xfrm>
            <a:off x="6918325" y="3192463"/>
            <a:ext cx="1841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endParaRPr lang="zh-CN" altLang="en-US" sz="2800" b="1"/>
          </a:p>
        </p:txBody>
      </p:sp>
      <p:sp>
        <p:nvSpPr>
          <p:cNvPr id="8199" name="Rectangle 19"/>
          <p:cNvSpPr>
            <a:spLocks noChangeArrowheads="1"/>
          </p:cNvSpPr>
          <p:nvPr/>
        </p:nvSpPr>
        <p:spPr bwMode="auto">
          <a:xfrm>
            <a:off x="395288" y="4005263"/>
            <a:ext cx="62642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/>
          </a:p>
        </p:txBody>
      </p:sp>
      <p:sp>
        <p:nvSpPr>
          <p:cNvPr id="8200" name="Text Box 21"/>
          <p:cNvSpPr txBox="1">
            <a:spLocks noChangeArrowheads="1"/>
          </p:cNvSpPr>
          <p:nvPr/>
        </p:nvSpPr>
        <p:spPr bwMode="auto">
          <a:xfrm>
            <a:off x="4859338" y="333375"/>
            <a:ext cx="23764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800"/>
          </a:p>
        </p:txBody>
      </p:sp>
      <p:grpSp>
        <p:nvGrpSpPr>
          <p:cNvPr id="8201" name="Group 21"/>
          <p:cNvGrpSpPr/>
          <p:nvPr/>
        </p:nvGrpSpPr>
        <p:grpSpPr>
          <a:xfrm>
            <a:off x="785786" y="928670"/>
            <a:ext cx="5715000" cy="1209675"/>
            <a:chOff x="1008" y="192"/>
            <a:chExt cx="3600" cy="846"/>
          </a:xfrm>
        </p:grpSpPr>
        <p:sp>
          <p:nvSpPr>
            <p:cNvPr id="8203" name="Line 22"/>
            <p:cNvSpPr>
              <a:spLocks noChangeShapeType="1"/>
            </p:cNvSpPr>
            <p:nvPr/>
          </p:nvSpPr>
          <p:spPr bwMode="auto">
            <a:xfrm flipH="1">
              <a:off x="2256" y="288"/>
              <a:ext cx="0" cy="72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</a:ln>
            <a:extLst>
              <a:ext uri="{909E8E84-426E-40DD-AFC4-6F175D3DCCD1}">
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23"/>
            <p:cNvSpPr>
              <a:spLocks noChangeShapeType="1"/>
            </p:cNvSpPr>
            <p:nvPr/>
          </p:nvSpPr>
          <p:spPr bwMode="auto">
            <a:xfrm flipH="1">
              <a:off x="3888" y="288"/>
              <a:ext cx="0" cy="72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</a:ln>
            <a:extLst>
              <a:ext uri="{909E8E84-426E-40DD-AFC4-6F175D3DCCD1}">
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24"/>
            <p:cNvSpPr>
              <a:spLocks noChangeShapeType="1"/>
            </p:cNvSpPr>
            <p:nvPr/>
          </p:nvSpPr>
          <p:spPr bwMode="auto">
            <a:xfrm flipH="1">
              <a:off x="3072" y="192"/>
              <a:ext cx="0" cy="7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</a:ln>
            <a:extLst>
              <a:ext uri="{909E8E84-426E-40DD-AFC4-6F175D3DCCD1}">
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Text Box 25"/>
            <p:cNvSpPr txBox="1">
              <a:spLocks noChangeArrowheads="1"/>
            </p:cNvSpPr>
            <p:nvPr/>
          </p:nvSpPr>
          <p:spPr bwMode="auto">
            <a:xfrm>
              <a:off x="3120" y="192"/>
              <a:ext cx="28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O</a:t>
              </a:r>
            </a:p>
          </p:txBody>
        </p:sp>
        <p:grpSp>
          <p:nvGrpSpPr>
            <p:cNvPr id="8207" name="Group 26"/>
            <p:cNvGrpSpPr/>
            <p:nvPr/>
          </p:nvGrpSpPr>
          <p:grpSpPr>
            <a:xfrm>
              <a:off x="1008" y="288"/>
              <a:ext cx="3600" cy="750"/>
              <a:chOff x="1008" y="336"/>
              <a:chExt cx="3600" cy="750"/>
            </a:xfrm>
          </p:grpSpPr>
          <p:sp>
            <p:nvSpPr>
              <p:cNvPr id="8208" name="Freeform 27"/>
              <p:cNvSpPr/>
              <p:nvPr/>
            </p:nvSpPr>
            <p:spPr bwMode="auto">
              <a:xfrm>
                <a:off x="1104" y="480"/>
                <a:ext cx="1776" cy="288"/>
              </a:xfrm>
              <a:custGeom>
                <a:avLst/>
                <a:gdLst>
                  <a:gd name="T0" fmla="*/ 0 w 4080"/>
                  <a:gd name="T1" fmla="*/ 7 h 520"/>
                  <a:gd name="T2" fmla="*/ 1 w 4080"/>
                  <a:gd name="T3" fmla="*/ 1 h 520"/>
                  <a:gd name="T4" fmla="*/ 2 w 4080"/>
                  <a:gd name="T5" fmla="*/ 13 h 520"/>
                  <a:gd name="T6" fmla="*/ 4 w 4080"/>
                  <a:gd name="T7" fmla="*/ 1 h 520"/>
                  <a:gd name="T8" fmla="*/ 5 w 4080"/>
                  <a:gd name="T9" fmla="*/ 13 h 520"/>
                  <a:gd name="T10" fmla="*/ 7 w 4080"/>
                  <a:gd name="T11" fmla="*/ 1 h 520"/>
                  <a:gd name="T12" fmla="*/ 7 w 4080"/>
                  <a:gd name="T13" fmla="*/ 13 h 520"/>
                  <a:gd name="T14" fmla="*/ 9 w 4080"/>
                  <a:gd name="T15" fmla="*/ 1 h 520"/>
                  <a:gd name="T16" fmla="*/ 10 w 4080"/>
                  <a:gd name="T17" fmla="*/ 13 h 520"/>
                  <a:gd name="T18" fmla="*/ 11 w 4080"/>
                  <a:gd name="T19" fmla="*/ 1 h 520"/>
                  <a:gd name="T20" fmla="*/ 12 w 4080"/>
                  <a:gd name="T21" fmla="*/ 15 h 520"/>
                  <a:gd name="T22" fmla="*/ 13 w 4080"/>
                  <a:gd name="T23" fmla="*/ 1 h 520"/>
                  <a:gd name="T24" fmla="*/ 14 w 4080"/>
                  <a:gd name="T25" fmla="*/ 13 h 520"/>
                  <a:gd name="T26" fmla="*/ 15 w 4080"/>
                  <a:gd name="T27" fmla="*/ 1 h 520"/>
                  <a:gd name="T28" fmla="*/ 16 w 4080"/>
                  <a:gd name="T29" fmla="*/ 13 h 520"/>
                  <a:gd name="T30" fmla="*/ 17 w 4080"/>
                  <a:gd name="T31" fmla="*/ 1 h 520"/>
                  <a:gd name="T32" fmla="*/ 19 w 4080"/>
                  <a:gd name="T33" fmla="*/ 13 h 520"/>
                  <a:gd name="T34" fmla="*/ 20 w 4080"/>
                  <a:gd name="T35" fmla="*/ 1 h 520"/>
                  <a:gd name="T36" fmla="*/ 21 w 4080"/>
                  <a:gd name="T37" fmla="*/ 13 h 520"/>
                  <a:gd name="T38" fmla="*/ 22 w 4080"/>
                  <a:gd name="T39" fmla="*/ 1 h 520"/>
                  <a:gd name="T40" fmla="*/ 23 w 4080"/>
                  <a:gd name="T41" fmla="*/ 13 h 520"/>
                  <a:gd name="T42" fmla="*/ 24 w 4080"/>
                  <a:gd name="T43" fmla="*/ 1 h 520"/>
                  <a:gd name="T44" fmla="*/ 25 w 4080"/>
                  <a:gd name="T45" fmla="*/ 13 h 520"/>
                  <a:gd name="T46" fmla="*/ 27 w 4080"/>
                  <a:gd name="T47" fmla="*/ 1 h 520"/>
                  <a:gd name="T48" fmla="*/ 27 w 4080"/>
                  <a:gd name="T49" fmla="*/ 8 h 520"/>
                  <a:gd name="T50" fmla="*/ 28 w 4080"/>
                  <a:gd name="T51" fmla="*/ 7 h 52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4080"/>
                  <a:gd name="T79" fmla="*/ 0 h 520"/>
                  <a:gd name="T80" fmla="*/ 4080 w 4080"/>
                  <a:gd name="T81" fmla="*/ 520 h 52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4080" h="520">
                    <a:moveTo>
                      <a:pt x="0" y="232"/>
                    </a:moveTo>
                    <a:cubicBezTo>
                      <a:pt x="68" y="116"/>
                      <a:pt x="136" y="0"/>
                      <a:pt x="192" y="40"/>
                    </a:cubicBezTo>
                    <a:cubicBezTo>
                      <a:pt x="248" y="80"/>
                      <a:pt x="264" y="472"/>
                      <a:pt x="336" y="472"/>
                    </a:cubicBezTo>
                    <a:cubicBezTo>
                      <a:pt x="408" y="472"/>
                      <a:pt x="560" y="40"/>
                      <a:pt x="624" y="40"/>
                    </a:cubicBezTo>
                    <a:cubicBezTo>
                      <a:pt x="688" y="40"/>
                      <a:pt x="664" y="472"/>
                      <a:pt x="720" y="472"/>
                    </a:cubicBezTo>
                    <a:cubicBezTo>
                      <a:pt x="776" y="472"/>
                      <a:pt x="904" y="40"/>
                      <a:pt x="960" y="40"/>
                    </a:cubicBezTo>
                    <a:cubicBezTo>
                      <a:pt x="1016" y="40"/>
                      <a:pt x="1008" y="472"/>
                      <a:pt x="1056" y="472"/>
                    </a:cubicBezTo>
                    <a:cubicBezTo>
                      <a:pt x="1104" y="472"/>
                      <a:pt x="1184" y="40"/>
                      <a:pt x="1248" y="40"/>
                    </a:cubicBezTo>
                    <a:cubicBezTo>
                      <a:pt x="1312" y="40"/>
                      <a:pt x="1384" y="472"/>
                      <a:pt x="1440" y="472"/>
                    </a:cubicBezTo>
                    <a:cubicBezTo>
                      <a:pt x="1496" y="472"/>
                      <a:pt x="1528" y="32"/>
                      <a:pt x="1584" y="40"/>
                    </a:cubicBezTo>
                    <a:cubicBezTo>
                      <a:pt x="1640" y="48"/>
                      <a:pt x="1720" y="520"/>
                      <a:pt x="1776" y="520"/>
                    </a:cubicBezTo>
                    <a:cubicBezTo>
                      <a:pt x="1832" y="520"/>
                      <a:pt x="1872" y="48"/>
                      <a:pt x="1920" y="40"/>
                    </a:cubicBezTo>
                    <a:cubicBezTo>
                      <a:pt x="1968" y="32"/>
                      <a:pt x="2008" y="472"/>
                      <a:pt x="2064" y="472"/>
                    </a:cubicBezTo>
                    <a:cubicBezTo>
                      <a:pt x="2120" y="472"/>
                      <a:pt x="2200" y="40"/>
                      <a:pt x="2256" y="40"/>
                    </a:cubicBezTo>
                    <a:cubicBezTo>
                      <a:pt x="2312" y="40"/>
                      <a:pt x="2352" y="472"/>
                      <a:pt x="2400" y="472"/>
                    </a:cubicBezTo>
                    <a:cubicBezTo>
                      <a:pt x="2448" y="472"/>
                      <a:pt x="2488" y="40"/>
                      <a:pt x="2544" y="40"/>
                    </a:cubicBezTo>
                    <a:cubicBezTo>
                      <a:pt x="2600" y="40"/>
                      <a:pt x="2680" y="472"/>
                      <a:pt x="2736" y="472"/>
                    </a:cubicBezTo>
                    <a:cubicBezTo>
                      <a:pt x="2792" y="472"/>
                      <a:pt x="2824" y="40"/>
                      <a:pt x="2880" y="40"/>
                    </a:cubicBezTo>
                    <a:cubicBezTo>
                      <a:pt x="2936" y="40"/>
                      <a:pt x="3016" y="472"/>
                      <a:pt x="3072" y="472"/>
                    </a:cubicBezTo>
                    <a:cubicBezTo>
                      <a:pt x="3128" y="472"/>
                      <a:pt x="3160" y="40"/>
                      <a:pt x="3216" y="40"/>
                    </a:cubicBezTo>
                    <a:cubicBezTo>
                      <a:pt x="3272" y="40"/>
                      <a:pt x="3360" y="472"/>
                      <a:pt x="3408" y="472"/>
                    </a:cubicBezTo>
                    <a:cubicBezTo>
                      <a:pt x="3456" y="472"/>
                      <a:pt x="3456" y="40"/>
                      <a:pt x="3504" y="40"/>
                    </a:cubicBezTo>
                    <a:cubicBezTo>
                      <a:pt x="3552" y="40"/>
                      <a:pt x="3632" y="472"/>
                      <a:pt x="3696" y="472"/>
                    </a:cubicBezTo>
                    <a:cubicBezTo>
                      <a:pt x="3760" y="472"/>
                      <a:pt x="3840" y="72"/>
                      <a:pt x="3888" y="40"/>
                    </a:cubicBezTo>
                    <a:cubicBezTo>
                      <a:pt x="3936" y="8"/>
                      <a:pt x="3952" y="248"/>
                      <a:pt x="3984" y="280"/>
                    </a:cubicBezTo>
                    <a:cubicBezTo>
                      <a:pt x="4016" y="312"/>
                      <a:pt x="4064" y="240"/>
                      <a:pt x="4080" y="2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209" name="Group 28"/>
              <p:cNvGrpSpPr/>
              <p:nvPr/>
            </p:nvGrpSpPr>
            <p:grpSpPr>
              <a:xfrm>
                <a:off x="1008" y="336"/>
                <a:ext cx="96" cy="528"/>
                <a:chOff x="240" y="1104"/>
                <a:chExt cx="144" cy="1152"/>
              </a:xfrm>
            </p:grpSpPr>
            <p:sp>
              <p:nvSpPr>
                <p:cNvPr id="8214" name="Rectangle 29" descr="深色下对角线"/>
                <p:cNvSpPr>
                  <a:spLocks noChangeArrowheads="1"/>
                </p:cNvSpPr>
                <p:nvPr/>
              </p:nvSpPr>
              <p:spPr bwMode="auto">
                <a:xfrm>
                  <a:off x="240" y="1104"/>
                  <a:ext cx="144" cy="1152"/>
                </a:xfrm>
                <a:prstGeom prst="rect">
                  <a:avLst/>
                </a:prstGeom>
                <a:pattFill prst="dk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  <a:extLst>
                  <a:ext uri="{91240B29-F687-4F45-9708-019B960494DF}">
      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tx2"/>
                    </a:buClr>
                    <a:buSzPct val="95000"/>
                    <a:buFont typeface="Wingdings" panose="05000000000000000000" pitchFamily="2" charset="2"/>
                    <a:buNone/>
                  </a:pPr>
                  <a:endParaRPr lang="zh-CN" altLang="en-US" sz="2800" b="1">
                    <a:solidFill>
                      <a:srgbClr val="0066FF"/>
                    </a:solidFill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8215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84" y="1104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10" name="Oval 31"/>
              <p:cNvSpPr>
                <a:spLocks noChangeArrowheads="1"/>
              </p:cNvSpPr>
              <p:nvPr/>
            </p:nvSpPr>
            <p:spPr bwMode="auto">
              <a:xfrm>
                <a:off x="2880" y="432"/>
                <a:ext cx="336" cy="38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None/>
                </a:pPr>
                <a:endParaRPr lang="zh-CN" altLang="en-US" sz="2800" b="1">
                  <a:solidFill>
                    <a:srgbClr val="0066FF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8211" name="Line 32"/>
              <p:cNvSpPr>
                <a:spLocks noChangeShapeType="1"/>
              </p:cNvSpPr>
              <p:nvPr/>
            </p:nvSpPr>
            <p:spPr bwMode="auto">
              <a:xfrm>
                <a:off x="1104" y="624"/>
                <a:ext cx="35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2" name="Text Box 33"/>
              <p:cNvSpPr txBox="1">
                <a:spLocks noChangeArrowheads="1"/>
              </p:cNvSpPr>
              <p:nvPr/>
            </p:nvSpPr>
            <p:spPr bwMode="auto">
              <a:xfrm>
                <a:off x="3888" y="720"/>
                <a:ext cx="267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/>
                  <a:t>C</a:t>
                </a:r>
              </a:p>
            </p:txBody>
          </p:sp>
          <p:graphicFrame>
            <p:nvGraphicFramePr>
              <p:cNvPr id="8213" name="Object 34"/>
              <p:cNvGraphicFramePr>
                <a:graphicFrameLocks noChangeAspect="1"/>
              </p:cNvGraphicFramePr>
              <p:nvPr/>
            </p:nvGraphicFramePr>
            <p:xfrm>
              <a:off x="2281" y="768"/>
              <a:ext cx="201" cy="219"/>
            </p:xfrm>
            <a:graphic>
              <a:graphicData uri="http://schemas.openxmlformats.org/presentationml/2006/ole">
                <p:oleObj spid="_x0000_s1038" name="公式" r:id="rId3" imgW="3657600" imgH="3962400" progId="">
                  <p:embed/>
                </p:oleObj>
              </a:graphicData>
            </a:graphic>
          </p:graphicFrame>
        </p:grpSp>
      </p:grpSp>
      <p:sp>
        <p:nvSpPr>
          <p:cNvPr id="2" name="文本框 1"/>
          <p:cNvSpPr txBox="1"/>
          <p:nvPr/>
        </p:nvSpPr>
        <p:spPr>
          <a:xfrm>
            <a:off x="467360" y="116840"/>
            <a:ext cx="47612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二、简谐运动及其特征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/>
      <p:bldP spid="8196" grpId="0"/>
      <p:bldP spid="81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179388" y="2643182"/>
            <a:ext cx="8964612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（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）</a:t>
            </a:r>
            <a:r>
              <a:rPr lang="zh-CN" altLang="en-US" sz="3600" b="1" dirty="0">
                <a:solidFill>
                  <a:srgbClr val="FF0000"/>
                </a:solidFill>
              </a:rPr>
              <a:t>平衡位置</a:t>
            </a:r>
            <a:r>
              <a:rPr lang="zh-CN" altLang="en-US" sz="3200" b="1" dirty="0">
                <a:solidFill>
                  <a:srgbClr val="FF0000"/>
                </a:solidFill>
              </a:rPr>
              <a:t>：</a:t>
            </a:r>
            <a:r>
              <a:rPr lang="zh-CN" altLang="en-US" sz="3200" b="1" dirty="0"/>
              <a:t>物体不</a:t>
            </a:r>
            <a:r>
              <a:rPr lang="zh-CN" altLang="en-US" sz="3200" b="1" dirty="0" smtClean="0"/>
              <a:t>振动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静止时</a:t>
            </a:r>
            <a:r>
              <a:rPr lang="zh-CN" altLang="en-US" sz="3200" b="1" dirty="0" smtClean="0"/>
              <a:t>的</a:t>
            </a:r>
            <a:r>
              <a:rPr lang="zh-CN" altLang="en-US" sz="3200" b="1" dirty="0" smtClean="0"/>
              <a:t>位置</a:t>
            </a:r>
            <a:r>
              <a:rPr lang="zh-CN" altLang="en-US" sz="3200" b="1" dirty="0"/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（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）</a:t>
            </a:r>
            <a:r>
              <a:rPr lang="zh-CN" altLang="en-US" sz="4400" b="1" dirty="0">
                <a:solidFill>
                  <a:srgbClr val="FF0000"/>
                </a:solidFill>
              </a:rPr>
              <a:t>位移</a:t>
            </a:r>
            <a:r>
              <a:rPr lang="zh-CN" altLang="en-US" sz="3200" b="1" dirty="0">
                <a:solidFill>
                  <a:srgbClr val="FF0000"/>
                </a:solidFill>
              </a:rPr>
              <a:t>：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4800" b="1" dirty="0">
                <a:solidFill>
                  <a:srgbClr val="FF0000"/>
                </a:solidFill>
              </a:rPr>
              <a:t>           </a:t>
            </a:r>
            <a:r>
              <a:rPr lang="en-US" altLang="zh-CN" sz="4800" b="1" dirty="0">
                <a:solidFill>
                  <a:srgbClr val="FF0000"/>
                </a:solidFill>
                <a:latin typeface="Calibri" panose="020F0502020204030204" pitchFamily="34" charset="0"/>
              </a:rPr>
              <a:t>①</a:t>
            </a:r>
            <a:r>
              <a:rPr lang="zh-CN" altLang="en-US" sz="4800" b="1" dirty="0">
                <a:solidFill>
                  <a:srgbClr val="7030A0"/>
                </a:solidFill>
                <a:latin typeface="Calibri" panose="020F0502020204030204" pitchFamily="34" charset="0"/>
              </a:rPr>
              <a:t>以平衡位置为起点</a:t>
            </a:r>
            <a:endParaRPr lang="en-US" altLang="zh-CN" sz="4800" b="1" dirty="0">
              <a:solidFill>
                <a:srgbClr val="7030A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4800" b="1" dirty="0">
                <a:solidFill>
                  <a:srgbClr val="FF0000"/>
                </a:solidFill>
                <a:latin typeface="Calibri" panose="020F0502020204030204" pitchFamily="34" charset="0"/>
              </a:rPr>
              <a:t>            ②</a:t>
            </a:r>
            <a:r>
              <a:rPr lang="zh-CN" altLang="en-US" sz="4800" b="1" dirty="0">
                <a:solidFill>
                  <a:srgbClr val="FF0000"/>
                </a:solidFill>
                <a:latin typeface="Calibri" panose="020F0502020204030204" pitchFamily="34" charset="0"/>
              </a:rPr>
              <a:t>“</a:t>
            </a:r>
            <a:r>
              <a:rPr lang="en-US" altLang="zh-CN" sz="4800" b="1" dirty="0">
                <a:solidFill>
                  <a:srgbClr val="FF0000"/>
                </a:solidFill>
                <a:latin typeface="Calibri" panose="020F0502020204030204" pitchFamily="34" charset="0"/>
              </a:rPr>
              <a:t>+</a:t>
            </a:r>
            <a:r>
              <a:rPr lang="zh-CN" altLang="en-US" sz="4800" b="1" dirty="0">
                <a:solidFill>
                  <a:srgbClr val="FF0000"/>
                </a:solidFill>
                <a:latin typeface="Calibri" panose="020F0502020204030204" pitchFamily="34" charset="0"/>
              </a:rPr>
              <a:t>”“</a:t>
            </a:r>
            <a:r>
              <a:rPr lang="en-US" altLang="zh-CN" sz="4800" b="1" dirty="0">
                <a:solidFill>
                  <a:srgbClr val="FF0000"/>
                </a:solidFill>
                <a:latin typeface="Calibri" panose="020F0502020204030204" pitchFamily="34" charset="0"/>
              </a:rPr>
              <a:t>—</a:t>
            </a:r>
            <a:r>
              <a:rPr lang="zh-CN" altLang="en-US" sz="4800" b="1" dirty="0">
                <a:solidFill>
                  <a:srgbClr val="FF0000"/>
                </a:solidFill>
                <a:latin typeface="Calibri" panose="020F0502020204030204" pitchFamily="34" charset="0"/>
              </a:rPr>
              <a:t>”</a:t>
            </a:r>
            <a:endParaRPr lang="zh-CN" altLang="en-US" sz="4800" b="1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85720" y="327021"/>
            <a:ext cx="9144000" cy="2530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振动中的几个概念</a:t>
            </a:r>
          </a:p>
          <a:p>
            <a:pPr eaLnBrk="1" hangingPunct="1">
              <a:spcBef>
                <a:spcPct val="50000"/>
              </a:spcBef>
              <a:defRPr/>
            </a:pP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9220" name="Group 21"/>
          <p:cNvGrpSpPr/>
          <p:nvPr/>
        </p:nvGrpSpPr>
        <p:grpSpPr>
          <a:xfrm>
            <a:off x="857224" y="1214422"/>
            <a:ext cx="5715000" cy="1166812"/>
            <a:chOff x="1008" y="192"/>
            <a:chExt cx="3600" cy="816"/>
          </a:xfrm>
        </p:grpSpPr>
        <p:sp>
          <p:nvSpPr>
            <p:cNvPr id="9221" name="Line 22"/>
            <p:cNvSpPr>
              <a:spLocks noChangeShapeType="1"/>
            </p:cNvSpPr>
            <p:nvPr/>
          </p:nvSpPr>
          <p:spPr bwMode="auto">
            <a:xfrm flipH="1">
              <a:off x="2256" y="288"/>
              <a:ext cx="0" cy="72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</a:ln>
            <a:extLst>
              <a:ext uri="{909E8E84-426E-40DD-AFC4-6F175D3DCCD1}">
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" name="Line 23"/>
            <p:cNvSpPr>
              <a:spLocks noChangeShapeType="1"/>
            </p:cNvSpPr>
            <p:nvPr/>
          </p:nvSpPr>
          <p:spPr bwMode="auto">
            <a:xfrm flipH="1">
              <a:off x="3888" y="288"/>
              <a:ext cx="0" cy="72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</a:ln>
            <a:extLst>
              <a:ext uri="{909E8E84-426E-40DD-AFC4-6F175D3DCCD1}">
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" name="Line 24"/>
            <p:cNvSpPr>
              <a:spLocks noChangeShapeType="1"/>
            </p:cNvSpPr>
            <p:nvPr/>
          </p:nvSpPr>
          <p:spPr bwMode="auto">
            <a:xfrm flipH="1">
              <a:off x="3072" y="192"/>
              <a:ext cx="0" cy="7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</a:ln>
            <a:extLst>
              <a:ext uri="{909E8E84-426E-40DD-AFC4-6F175D3DCCD1}">
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Text Box 25"/>
            <p:cNvSpPr txBox="1">
              <a:spLocks noChangeArrowheads="1"/>
            </p:cNvSpPr>
            <p:nvPr/>
          </p:nvSpPr>
          <p:spPr bwMode="auto">
            <a:xfrm>
              <a:off x="3120" y="192"/>
              <a:ext cx="25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</a:t>
              </a:r>
            </a:p>
          </p:txBody>
        </p:sp>
        <p:grpSp>
          <p:nvGrpSpPr>
            <p:cNvPr id="9225" name="Group 26"/>
            <p:cNvGrpSpPr/>
            <p:nvPr/>
          </p:nvGrpSpPr>
          <p:grpSpPr>
            <a:xfrm>
              <a:off x="1008" y="288"/>
              <a:ext cx="3600" cy="703"/>
              <a:chOff x="1008" y="336"/>
              <a:chExt cx="3600" cy="703"/>
            </a:xfrm>
          </p:grpSpPr>
          <p:sp>
            <p:nvSpPr>
              <p:cNvPr id="9226" name="Freeform 27"/>
              <p:cNvSpPr/>
              <p:nvPr/>
            </p:nvSpPr>
            <p:spPr bwMode="auto">
              <a:xfrm>
                <a:off x="1104" y="480"/>
                <a:ext cx="1776" cy="288"/>
              </a:xfrm>
              <a:custGeom>
                <a:avLst/>
                <a:gdLst>
                  <a:gd name="T0" fmla="*/ 0 w 4080"/>
                  <a:gd name="T1" fmla="*/ 7 h 520"/>
                  <a:gd name="T2" fmla="*/ 1 w 4080"/>
                  <a:gd name="T3" fmla="*/ 1 h 520"/>
                  <a:gd name="T4" fmla="*/ 2 w 4080"/>
                  <a:gd name="T5" fmla="*/ 13 h 520"/>
                  <a:gd name="T6" fmla="*/ 4 w 4080"/>
                  <a:gd name="T7" fmla="*/ 1 h 520"/>
                  <a:gd name="T8" fmla="*/ 5 w 4080"/>
                  <a:gd name="T9" fmla="*/ 13 h 520"/>
                  <a:gd name="T10" fmla="*/ 7 w 4080"/>
                  <a:gd name="T11" fmla="*/ 1 h 520"/>
                  <a:gd name="T12" fmla="*/ 7 w 4080"/>
                  <a:gd name="T13" fmla="*/ 13 h 520"/>
                  <a:gd name="T14" fmla="*/ 9 w 4080"/>
                  <a:gd name="T15" fmla="*/ 1 h 520"/>
                  <a:gd name="T16" fmla="*/ 10 w 4080"/>
                  <a:gd name="T17" fmla="*/ 13 h 520"/>
                  <a:gd name="T18" fmla="*/ 11 w 4080"/>
                  <a:gd name="T19" fmla="*/ 1 h 520"/>
                  <a:gd name="T20" fmla="*/ 12 w 4080"/>
                  <a:gd name="T21" fmla="*/ 15 h 520"/>
                  <a:gd name="T22" fmla="*/ 13 w 4080"/>
                  <a:gd name="T23" fmla="*/ 1 h 520"/>
                  <a:gd name="T24" fmla="*/ 14 w 4080"/>
                  <a:gd name="T25" fmla="*/ 13 h 520"/>
                  <a:gd name="T26" fmla="*/ 15 w 4080"/>
                  <a:gd name="T27" fmla="*/ 1 h 520"/>
                  <a:gd name="T28" fmla="*/ 16 w 4080"/>
                  <a:gd name="T29" fmla="*/ 13 h 520"/>
                  <a:gd name="T30" fmla="*/ 17 w 4080"/>
                  <a:gd name="T31" fmla="*/ 1 h 520"/>
                  <a:gd name="T32" fmla="*/ 19 w 4080"/>
                  <a:gd name="T33" fmla="*/ 13 h 520"/>
                  <a:gd name="T34" fmla="*/ 20 w 4080"/>
                  <a:gd name="T35" fmla="*/ 1 h 520"/>
                  <a:gd name="T36" fmla="*/ 21 w 4080"/>
                  <a:gd name="T37" fmla="*/ 13 h 520"/>
                  <a:gd name="T38" fmla="*/ 22 w 4080"/>
                  <a:gd name="T39" fmla="*/ 1 h 520"/>
                  <a:gd name="T40" fmla="*/ 23 w 4080"/>
                  <a:gd name="T41" fmla="*/ 13 h 520"/>
                  <a:gd name="T42" fmla="*/ 24 w 4080"/>
                  <a:gd name="T43" fmla="*/ 1 h 520"/>
                  <a:gd name="T44" fmla="*/ 25 w 4080"/>
                  <a:gd name="T45" fmla="*/ 13 h 520"/>
                  <a:gd name="T46" fmla="*/ 27 w 4080"/>
                  <a:gd name="T47" fmla="*/ 1 h 520"/>
                  <a:gd name="T48" fmla="*/ 27 w 4080"/>
                  <a:gd name="T49" fmla="*/ 8 h 520"/>
                  <a:gd name="T50" fmla="*/ 28 w 4080"/>
                  <a:gd name="T51" fmla="*/ 7 h 52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4080"/>
                  <a:gd name="T79" fmla="*/ 0 h 520"/>
                  <a:gd name="T80" fmla="*/ 4080 w 4080"/>
                  <a:gd name="T81" fmla="*/ 520 h 52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4080" h="520">
                    <a:moveTo>
                      <a:pt x="0" y="232"/>
                    </a:moveTo>
                    <a:cubicBezTo>
                      <a:pt x="68" y="116"/>
                      <a:pt x="136" y="0"/>
                      <a:pt x="192" y="40"/>
                    </a:cubicBezTo>
                    <a:cubicBezTo>
                      <a:pt x="248" y="80"/>
                      <a:pt x="264" y="472"/>
                      <a:pt x="336" y="472"/>
                    </a:cubicBezTo>
                    <a:cubicBezTo>
                      <a:pt x="408" y="472"/>
                      <a:pt x="560" y="40"/>
                      <a:pt x="624" y="40"/>
                    </a:cubicBezTo>
                    <a:cubicBezTo>
                      <a:pt x="688" y="40"/>
                      <a:pt x="664" y="472"/>
                      <a:pt x="720" y="472"/>
                    </a:cubicBezTo>
                    <a:cubicBezTo>
                      <a:pt x="776" y="472"/>
                      <a:pt x="904" y="40"/>
                      <a:pt x="960" y="40"/>
                    </a:cubicBezTo>
                    <a:cubicBezTo>
                      <a:pt x="1016" y="40"/>
                      <a:pt x="1008" y="472"/>
                      <a:pt x="1056" y="472"/>
                    </a:cubicBezTo>
                    <a:cubicBezTo>
                      <a:pt x="1104" y="472"/>
                      <a:pt x="1184" y="40"/>
                      <a:pt x="1248" y="40"/>
                    </a:cubicBezTo>
                    <a:cubicBezTo>
                      <a:pt x="1312" y="40"/>
                      <a:pt x="1384" y="472"/>
                      <a:pt x="1440" y="472"/>
                    </a:cubicBezTo>
                    <a:cubicBezTo>
                      <a:pt x="1496" y="472"/>
                      <a:pt x="1528" y="32"/>
                      <a:pt x="1584" y="40"/>
                    </a:cubicBezTo>
                    <a:cubicBezTo>
                      <a:pt x="1640" y="48"/>
                      <a:pt x="1720" y="520"/>
                      <a:pt x="1776" y="520"/>
                    </a:cubicBezTo>
                    <a:cubicBezTo>
                      <a:pt x="1832" y="520"/>
                      <a:pt x="1872" y="48"/>
                      <a:pt x="1920" y="40"/>
                    </a:cubicBezTo>
                    <a:cubicBezTo>
                      <a:pt x="1968" y="32"/>
                      <a:pt x="2008" y="472"/>
                      <a:pt x="2064" y="472"/>
                    </a:cubicBezTo>
                    <a:cubicBezTo>
                      <a:pt x="2120" y="472"/>
                      <a:pt x="2200" y="40"/>
                      <a:pt x="2256" y="40"/>
                    </a:cubicBezTo>
                    <a:cubicBezTo>
                      <a:pt x="2312" y="40"/>
                      <a:pt x="2352" y="472"/>
                      <a:pt x="2400" y="472"/>
                    </a:cubicBezTo>
                    <a:cubicBezTo>
                      <a:pt x="2448" y="472"/>
                      <a:pt x="2488" y="40"/>
                      <a:pt x="2544" y="40"/>
                    </a:cubicBezTo>
                    <a:cubicBezTo>
                      <a:pt x="2600" y="40"/>
                      <a:pt x="2680" y="472"/>
                      <a:pt x="2736" y="472"/>
                    </a:cubicBezTo>
                    <a:cubicBezTo>
                      <a:pt x="2792" y="472"/>
                      <a:pt x="2824" y="40"/>
                      <a:pt x="2880" y="40"/>
                    </a:cubicBezTo>
                    <a:cubicBezTo>
                      <a:pt x="2936" y="40"/>
                      <a:pt x="3016" y="472"/>
                      <a:pt x="3072" y="472"/>
                    </a:cubicBezTo>
                    <a:cubicBezTo>
                      <a:pt x="3128" y="472"/>
                      <a:pt x="3160" y="40"/>
                      <a:pt x="3216" y="40"/>
                    </a:cubicBezTo>
                    <a:cubicBezTo>
                      <a:pt x="3272" y="40"/>
                      <a:pt x="3360" y="472"/>
                      <a:pt x="3408" y="472"/>
                    </a:cubicBezTo>
                    <a:cubicBezTo>
                      <a:pt x="3456" y="472"/>
                      <a:pt x="3456" y="40"/>
                      <a:pt x="3504" y="40"/>
                    </a:cubicBezTo>
                    <a:cubicBezTo>
                      <a:pt x="3552" y="40"/>
                      <a:pt x="3632" y="472"/>
                      <a:pt x="3696" y="472"/>
                    </a:cubicBezTo>
                    <a:cubicBezTo>
                      <a:pt x="3760" y="472"/>
                      <a:pt x="3840" y="72"/>
                      <a:pt x="3888" y="40"/>
                    </a:cubicBezTo>
                    <a:cubicBezTo>
                      <a:pt x="3936" y="8"/>
                      <a:pt x="3952" y="248"/>
                      <a:pt x="3984" y="280"/>
                    </a:cubicBezTo>
                    <a:cubicBezTo>
                      <a:pt x="4016" y="312"/>
                      <a:pt x="4064" y="240"/>
                      <a:pt x="4080" y="2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227" name="Group 28"/>
              <p:cNvGrpSpPr/>
              <p:nvPr/>
            </p:nvGrpSpPr>
            <p:grpSpPr>
              <a:xfrm>
                <a:off x="1008" y="336"/>
                <a:ext cx="96" cy="528"/>
                <a:chOff x="240" y="1104"/>
                <a:chExt cx="144" cy="1152"/>
              </a:xfrm>
            </p:grpSpPr>
            <p:sp>
              <p:nvSpPr>
                <p:cNvPr id="9232" name="Rectangle 29" descr="深色下对角线"/>
                <p:cNvSpPr>
                  <a:spLocks noChangeArrowheads="1"/>
                </p:cNvSpPr>
                <p:nvPr/>
              </p:nvSpPr>
              <p:spPr bwMode="auto">
                <a:xfrm>
                  <a:off x="240" y="1104"/>
                  <a:ext cx="144" cy="1152"/>
                </a:xfrm>
                <a:prstGeom prst="rect">
                  <a:avLst/>
                </a:prstGeom>
                <a:pattFill prst="dk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  <a:extLst>
                  <a:ext uri="{91240B29-F687-4F45-9708-019B960494DF}">
      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tx2"/>
                    </a:buClr>
                    <a:buSzPct val="95000"/>
                    <a:buFont typeface="Wingdings" panose="05000000000000000000" pitchFamily="2" charset="2"/>
                    <a:buNone/>
                  </a:pPr>
                  <a:endParaRPr lang="zh-CN" altLang="en-US" sz="4400" b="1">
                    <a:solidFill>
                      <a:srgbClr val="0066FF"/>
                    </a:solidFill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9233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84" y="1104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228" name="Oval 31"/>
              <p:cNvSpPr>
                <a:spLocks noChangeArrowheads="1"/>
              </p:cNvSpPr>
              <p:nvPr/>
            </p:nvSpPr>
            <p:spPr bwMode="auto">
              <a:xfrm>
                <a:off x="2880" y="432"/>
                <a:ext cx="336" cy="38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None/>
                </a:pPr>
                <a:endParaRPr lang="zh-CN" altLang="en-US" sz="4400" b="1">
                  <a:solidFill>
                    <a:srgbClr val="0066FF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9229" name="Line 32"/>
              <p:cNvSpPr>
                <a:spLocks noChangeShapeType="1"/>
              </p:cNvSpPr>
              <p:nvPr/>
            </p:nvSpPr>
            <p:spPr bwMode="auto">
              <a:xfrm>
                <a:off x="1104" y="624"/>
                <a:ext cx="35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0" name="Text Box 33"/>
              <p:cNvSpPr txBox="1">
                <a:spLocks noChangeArrowheads="1"/>
              </p:cNvSpPr>
              <p:nvPr/>
            </p:nvSpPr>
            <p:spPr bwMode="auto">
              <a:xfrm>
                <a:off x="3888" y="720"/>
                <a:ext cx="244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C</a:t>
                </a:r>
              </a:p>
            </p:txBody>
          </p:sp>
          <p:graphicFrame>
            <p:nvGraphicFramePr>
              <p:cNvPr id="9231" name="Object 34"/>
              <p:cNvGraphicFramePr>
                <a:graphicFrameLocks noChangeAspect="1"/>
              </p:cNvGraphicFramePr>
              <p:nvPr/>
            </p:nvGraphicFramePr>
            <p:xfrm>
              <a:off x="2281" y="768"/>
              <a:ext cx="201" cy="219"/>
            </p:xfrm>
            <a:graphic>
              <a:graphicData uri="http://schemas.openxmlformats.org/presentationml/2006/ole">
                <p:oleObj spid="_x0000_s21505" name="公式" r:id="rId3" imgW="3657600" imgH="3962400" progId="">
                  <p:embed/>
                </p:oleObj>
              </a:graphicData>
            </a:graphic>
          </p:graphicFrame>
        </p:grp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Arial"/>
        <a:cs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Arial"/>
        <a:cs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="" xmlns:r="http://schemas.openxmlformats.org/officeDocument/2006/relationships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897</Words>
  <Application>Aspose.Slides for Java</Application>
  <PresentationFormat>全屏显示(4:3)</PresentationFormat>
  <Paragraphs>121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聚合</vt:lpstr>
      <vt:lpstr>公式</vt:lpstr>
      <vt:lpstr>第二章  机械振动</vt:lpstr>
      <vt:lpstr>幻灯片 2</vt:lpstr>
      <vt:lpstr>机械振动是生活中常见的运动形式</vt:lpstr>
      <vt:lpstr>幻灯片 4</vt:lpstr>
      <vt:lpstr>运动的共同特点</vt:lpstr>
      <vt:lpstr>幻灯片 6</vt:lpstr>
      <vt:lpstr>5、产生振动有两个必要条件：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常见简谐运动：</vt:lpstr>
      <vt:lpstr>常见简谐运动：</vt:lpstr>
    </vt:vector>
  </TitlesOfParts>
  <Company>学科网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机械振动</dc:title>
  <dc:creator>rbm.xkw.com</dc:creator>
  <cp:lastModifiedBy>桑三博客</cp:lastModifiedBy>
  <cp:revision>9</cp:revision>
  <cp:lastPrinted>2021-10-29T16:37:17Z</cp:lastPrinted>
  <dcterms:created xsi:type="dcterms:W3CDTF">2021-10-29T16:37:17Z</dcterms:created>
  <dcterms:modified xsi:type="dcterms:W3CDTF">2021-12-19T05:21:52Z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