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media/audio1.bin" ContentType="audio/unknown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3" r:id="rId1"/>
  </p:sldMasterIdLst>
  <p:notesMasterIdLst>
    <p:notesMasterId r:id="rId25"/>
  </p:notesMasterIdLst>
  <p:sldIdLst>
    <p:sldId id="277" r:id="rId2"/>
    <p:sldId id="306" r:id="rId3"/>
    <p:sldId id="307" r:id="rId4"/>
    <p:sldId id="259" r:id="rId5"/>
    <p:sldId id="260" r:id="rId6"/>
    <p:sldId id="262" r:id="rId7"/>
    <p:sldId id="290" r:id="rId8"/>
    <p:sldId id="280" r:id="rId9"/>
    <p:sldId id="281" r:id="rId10"/>
    <p:sldId id="283" r:id="rId11"/>
    <p:sldId id="287" r:id="rId12"/>
    <p:sldId id="292" r:id="rId13"/>
    <p:sldId id="288" r:id="rId14"/>
    <p:sldId id="265" r:id="rId15"/>
    <p:sldId id="278" r:id="rId16"/>
    <p:sldId id="305" r:id="rId17"/>
    <p:sldId id="266" r:id="rId18"/>
    <p:sldId id="299" r:id="rId19"/>
    <p:sldId id="267" r:id="rId20"/>
    <p:sldId id="268" r:id="rId21"/>
    <p:sldId id="298" r:id="rId22"/>
    <p:sldId id="304" r:id="rId23"/>
    <p:sldId id="269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3" autoAdjust="0"/>
    <p:restoredTop sz="94660"/>
  </p:normalViewPr>
  <p:slideViewPr>
    <p:cSldViewPr>
      <p:cViewPr varScale="1">
        <p:scale>
          <a:sx n="70" d="100"/>
          <a:sy n="70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2F61-D5F3-4564-BB6C-61F59F518EAB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2CA3-0B1B-44D5-ACF2-F46B9686A1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52474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3E75CE-E763-4DA6-B221-F6B2891F4DFB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4ACB0-0DEE-4E3D-82D3-B69D8234BD2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7D704-65C6-4D87-8FDD-274C6E2C3635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81299-4DA1-4EDB-BFF4-6824C6C17E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2C223E-6B06-4F47-911F-AC21A031751E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2AB95-97CE-4E50-BFB0-B7C217B23A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269753-C48B-4E0D-B7A5-EEA9DC52E8EB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E24BD-90AC-47BE-AC05-E814A3A610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18FA4-8A40-434B-BD3E-0B9E80E4824B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14A92-3106-4D7D-9717-1EA08F7BF1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8D764-61E0-4762-B580-D665C251F643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D72CB-BFAC-41DB-BDB0-DDC422C642F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18E58-E8B1-4044-AFCA-227796B396D8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7C1E0-B48B-43DB-94B1-7CE5DFE1A3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7F12CD-E96A-47EB-8313-AECB6A9B26F1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440D7-9994-432F-8A3E-B13B28830D7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52E33-E757-4EAC-BED6-02762A4A9092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6447D-CD47-4128-8405-CC29C2ED519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C502BC-D424-4444-AB95-17D601C81D7D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4B6C6-13CC-459C-AE2F-F9E9DCD3A07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ACD0BC-8A59-4A55-A452-7E1E9236B279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38959-48E0-479C-91E0-9447757B4B5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8A4614-5B16-45F9-B39C-4B85861A6467}" type="datetimeFigureOut">
              <a:rPr lang="zh-CN" altLang="en-US" smtClean="0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18C3A2-04E1-424C-AE0C-B94B142B001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ransition spd="slow">
    <p:randomBar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i-kai.cn/ebusiness/gb/" TargetMode="Externa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&#25670;&#38047;.sw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55576" y="2636912"/>
          <a:ext cx="7266573" cy="2226548"/>
        </p:xfrm>
        <a:graphic>
          <a:graphicData uri="http://schemas.openxmlformats.org/presentationml/2006/ole">
            <p:oleObj spid="_x0000_s1038" name="Equation" r:id="rId3" imgW="596900" imgH="228600" progId="">
              <p:embed/>
            </p:oleObj>
          </a:graphicData>
        </a:graphic>
      </p:graphicFrame>
      <p:sp>
        <p:nvSpPr>
          <p:cNvPr id="16387" name="矩形 2"/>
          <p:cNvSpPr>
            <a:spLocks noChangeArrowheads="1"/>
          </p:cNvSpPr>
          <p:nvPr/>
        </p:nvSpPr>
        <p:spPr bwMode="auto">
          <a:xfrm>
            <a:off x="214282" y="1857364"/>
            <a:ext cx="8523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latin typeface="Arial"/>
              </a:rPr>
              <a:t>做简谐运动的物体回复力具有什么特征？</a:t>
            </a:r>
          </a:p>
        </p:txBody>
      </p:sp>
      <p:sp>
        <p:nvSpPr>
          <p:cNvPr id="16388" name="矩形 3"/>
          <p:cNvSpPr>
            <a:spLocks noChangeArrowheads="1"/>
          </p:cNvSpPr>
          <p:nvPr/>
        </p:nvSpPr>
        <p:spPr bwMode="auto">
          <a:xfrm>
            <a:off x="214282" y="642918"/>
            <a:ext cx="27574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温故知新：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8" name="Text Box 58"/>
          <p:cNvSpPr txBox="1">
            <a:spLocks noChangeArrowheads="1"/>
          </p:cNvSpPr>
          <p:nvPr/>
        </p:nvSpPr>
        <p:spPr bwMode="auto">
          <a:xfrm>
            <a:off x="4716463" y="3573463"/>
            <a:ext cx="38163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zh-CN" altLang="en-US" sz="3600" b="1" baseline="-2500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回</a:t>
            </a: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=G</a:t>
            </a:r>
            <a:r>
              <a:rPr kumimoji="1" lang="en-US" altLang="zh-CN" sz="3600" b="1" i="1" baseline="-2500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=G•sin</a:t>
            </a: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</a:t>
            </a:r>
            <a:endParaRPr kumimoji="1" lang="en-US" altLang="zh-CN" sz="3600" b="1" i="1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99" name="Text Box 59"/>
          <p:cNvSpPr txBox="1">
            <a:spLocks noChangeArrowheads="1"/>
          </p:cNvSpPr>
          <p:nvPr/>
        </p:nvSpPr>
        <p:spPr bwMode="auto">
          <a:xfrm>
            <a:off x="4929188" y="4429125"/>
            <a:ext cx="299561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4000" b="1" i="1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？</a:t>
            </a:r>
            <a:r>
              <a:rPr kumimoji="1" lang="zh-CN" altLang="en-US" sz="4000" b="1" i="1">
                <a:latin typeface="Times New Roman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4000" b="1" i="1">
                <a:latin typeface="Times New Roman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F= - kx</a:t>
            </a:r>
            <a:endParaRPr kumimoji="1" lang="en-US" altLang="zh-CN" sz="4000" b="1" i="1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42863" y="801688"/>
            <a:ext cx="8686800" cy="1570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设小球运动到任意点</a:t>
            </a:r>
            <a:r>
              <a:rPr kumimoji="1" lang="en-US" altLang="zh-CN" sz="32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时，摆线与竖直方向的夹角为</a:t>
            </a:r>
            <a:r>
              <a:rPr kumimoji="1" lang="en-US" altLang="zh-CN" sz="32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，摆球偏离平衡位置的位移为</a:t>
            </a:r>
            <a:r>
              <a:rPr kumimoji="1" lang="en-US" altLang="zh-CN" sz="32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，摆长为</a:t>
            </a:r>
            <a:r>
              <a:rPr kumimoji="1" lang="en-US" altLang="zh-CN" sz="32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1" lang="zh-CN" altLang="en-US" sz="3200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79388" y="2514600"/>
            <a:ext cx="2819400" cy="3181350"/>
            <a:chOff x="1152" y="1584"/>
            <a:chExt cx="1776" cy="2004"/>
          </a:xfrm>
        </p:grpSpPr>
        <p:grpSp>
          <p:nvGrpSpPr>
            <p:cNvPr id="25643" name="Group 64"/>
            <p:cNvGrpSpPr>
              <a:grpSpLocks noChangeAspect="1"/>
            </p:cNvGrpSpPr>
            <p:nvPr/>
          </p:nvGrpSpPr>
          <p:grpSpPr>
            <a:xfrm flipV="1">
              <a:off x="1779" y="1584"/>
              <a:ext cx="378" cy="77"/>
              <a:chOff x="3121" y="1752"/>
              <a:chExt cx="722" cy="130"/>
            </a:xfrm>
          </p:grpSpPr>
          <p:sp>
            <p:nvSpPr>
              <p:cNvPr id="25654" name="Line 65"/>
              <p:cNvSpPr>
                <a:spLocks noChangeAspect="1" noChangeShapeType="1"/>
              </p:cNvSpPr>
              <p:nvPr/>
            </p:nvSpPr>
            <p:spPr bwMode="auto">
              <a:xfrm flipH="1">
                <a:off x="3121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5" name="Line 66"/>
              <p:cNvSpPr>
                <a:spLocks noChangeAspect="1" noChangeShapeType="1"/>
              </p:cNvSpPr>
              <p:nvPr/>
            </p:nvSpPr>
            <p:spPr bwMode="auto">
              <a:xfrm flipH="1">
                <a:off x="3241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6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336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7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348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8" name="Line 69"/>
              <p:cNvSpPr>
                <a:spLocks noChangeAspect="1" noChangeShapeType="1"/>
              </p:cNvSpPr>
              <p:nvPr/>
            </p:nvSpPr>
            <p:spPr bwMode="auto">
              <a:xfrm flipH="1">
                <a:off x="360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9" name="Line 70"/>
              <p:cNvSpPr>
                <a:spLocks noChangeAspect="1" noChangeShapeType="1"/>
              </p:cNvSpPr>
              <p:nvPr/>
            </p:nvSpPr>
            <p:spPr bwMode="auto">
              <a:xfrm flipH="1">
                <a:off x="3722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60" name="Line 71"/>
              <p:cNvSpPr>
                <a:spLocks noChangeAspect="1" noChangeShapeType="1"/>
              </p:cNvSpPr>
              <p:nvPr/>
            </p:nvSpPr>
            <p:spPr bwMode="auto">
              <a:xfrm>
                <a:off x="3144" y="1752"/>
                <a:ext cx="6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44" name="Line 72"/>
            <p:cNvSpPr>
              <a:spLocks noChangeAspect="1" noChangeShapeType="1"/>
            </p:cNvSpPr>
            <p:nvPr/>
          </p:nvSpPr>
          <p:spPr bwMode="auto">
            <a:xfrm>
              <a:off x="1956" y="1671"/>
              <a:ext cx="2" cy="164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5" name="Arc 73"/>
            <p:cNvSpPr>
              <a:spLocks noChangeAspect="1"/>
            </p:cNvSpPr>
            <p:nvPr/>
          </p:nvSpPr>
          <p:spPr bwMode="auto">
            <a:xfrm rot="8160000">
              <a:off x="1396" y="2422"/>
              <a:ext cx="1119" cy="1166"/>
            </a:xfrm>
            <a:custGeom>
              <a:avLst/>
              <a:gdLst>
                <a:gd name="T0" fmla="*/ 0 w 21003"/>
                <a:gd name="T1" fmla="*/ 0 h 20927"/>
                <a:gd name="T2" fmla="*/ 0 w 21003"/>
                <a:gd name="T3" fmla="*/ 0 h 20927"/>
                <a:gd name="T4" fmla="*/ 0 w 21003"/>
                <a:gd name="T5" fmla="*/ 0 h 20927"/>
                <a:gd name="T6" fmla="*/ 0 60000 65536"/>
                <a:gd name="T7" fmla="*/ 0 60000 65536"/>
                <a:gd name="T8" fmla="*/ 0 60000 65536"/>
                <a:gd name="T9" fmla="*/ 0 w 21003"/>
                <a:gd name="T10" fmla="*/ 0 h 20927"/>
                <a:gd name="T11" fmla="*/ 21003 w 21003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3" h="20927" fill="none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</a:path>
                <a:path w="21003" h="20927" stroke="0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  <a:lnTo>
                    <a:pt x="0" y="20927"/>
                  </a:lnTo>
                  <a:lnTo>
                    <a:pt x="5348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6" name="Oval 74"/>
            <p:cNvSpPr>
              <a:spLocks noChangeAspect="1" noChangeArrowheads="1"/>
            </p:cNvSpPr>
            <p:nvPr/>
          </p:nvSpPr>
          <p:spPr bwMode="auto">
            <a:xfrm>
              <a:off x="2547" y="310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47" name="Line 75"/>
            <p:cNvSpPr>
              <a:spLocks noChangeAspect="1" noChangeShapeType="1"/>
            </p:cNvSpPr>
            <p:nvPr/>
          </p:nvSpPr>
          <p:spPr bwMode="auto">
            <a:xfrm flipH="1">
              <a:off x="1332" y="1685"/>
              <a:ext cx="625" cy="1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76"/>
            <p:cNvSpPr>
              <a:spLocks noChangeAspect="1" noChangeShapeType="1"/>
            </p:cNvSpPr>
            <p:nvPr/>
          </p:nvSpPr>
          <p:spPr bwMode="auto">
            <a:xfrm>
              <a:off x="1967" y="1680"/>
              <a:ext cx="641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Oval 77"/>
            <p:cNvSpPr>
              <a:spLocks noChangeAspect="1" noChangeArrowheads="1"/>
            </p:cNvSpPr>
            <p:nvPr/>
          </p:nvSpPr>
          <p:spPr bwMode="auto">
            <a:xfrm>
              <a:off x="1201" y="3067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50" name="Oval 78"/>
            <p:cNvSpPr>
              <a:spLocks noChangeAspect="1" noChangeArrowheads="1"/>
            </p:cNvSpPr>
            <p:nvPr/>
          </p:nvSpPr>
          <p:spPr bwMode="auto">
            <a:xfrm>
              <a:off x="1881" y="328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51" name="Text Box 79"/>
            <p:cNvSpPr txBox="1">
              <a:spLocks noChangeAspect="1" noChangeArrowheads="1"/>
            </p:cNvSpPr>
            <p:nvPr/>
          </p:nvSpPr>
          <p:spPr bwMode="auto">
            <a:xfrm>
              <a:off x="1152" y="2919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52" name="Text Box 80"/>
            <p:cNvSpPr txBox="1">
              <a:spLocks noChangeAspect="1" noChangeArrowheads="1"/>
            </p:cNvSpPr>
            <p:nvPr/>
          </p:nvSpPr>
          <p:spPr bwMode="auto">
            <a:xfrm>
              <a:off x="2618" y="297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25653" name="Text Box 81"/>
            <p:cNvSpPr txBox="1">
              <a:spLocks noChangeAspect="1" noChangeArrowheads="1"/>
            </p:cNvSpPr>
            <p:nvPr/>
          </p:nvSpPr>
          <p:spPr bwMode="auto">
            <a:xfrm>
              <a:off x="1776" y="3216"/>
              <a:ext cx="19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4" name="Group 82"/>
          <p:cNvGrpSpPr/>
          <p:nvPr/>
        </p:nvGrpSpPr>
        <p:grpSpPr>
          <a:xfrm>
            <a:off x="1398588" y="4524375"/>
            <a:ext cx="304800" cy="1666875"/>
            <a:chOff x="1920" y="2850"/>
            <a:chExt cx="192" cy="1050"/>
          </a:xfrm>
        </p:grpSpPr>
        <p:sp>
          <p:nvSpPr>
            <p:cNvPr id="25640" name="Text Box 83"/>
            <p:cNvSpPr txBox="1">
              <a:spLocks noChangeAspect="1" noChangeArrowheads="1"/>
            </p:cNvSpPr>
            <p:nvPr/>
          </p:nvSpPr>
          <p:spPr bwMode="auto">
            <a:xfrm>
              <a:off x="1920" y="2850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641" name="Text Box 84"/>
            <p:cNvSpPr txBox="1">
              <a:spLocks noChangeAspect="1" noChangeArrowheads="1"/>
            </p:cNvSpPr>
            <p:nvPr/>
          </p:nvSpPr>
          <p:spPr bwMode="auto">
            <a:xfrm>
              <a:off x="1920" y="3648"/>
              <a:ext cx="1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13110F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642" name="Line 85"/>
            <p:cNvSpPr>
              <a:spLocks noChangeAspect="1" noChangeShapeType="1"/>
            </p:cNvSpPr>
            <p:nvPr/>
          </p:nvSpPr>
          <p:spPr bwMode="auto">
            <a:xfrm flipH="1">
              <a:off x="1957" y="2893"/>
              <a:ext cx="0" cy="86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403350" y="2627313"/>
            <a:ext cx="858838" cy="2792412"/>
            <a:chOff x="1923" y="1655"/>
            <a:chExt cx="541" cy="1759"/>
          </a:xfrm>
        </p:grpSpPr>
        <p:sp>
          <p:nvSpPr>
            <p:cNvPr id="25637" name="Oval 87"/>
            <p:cNvSpPr>
              <a:spLocks noChangeAspect="1" noChangeArrowheads="1"/>
            </p:cNvSpPr>
            <p:nvPr/>
          </p:nvSpPr>
          <p:spPr bwMode="auto">
            <a:xfrm>
              <a:off x="2257" y="3208"/>
              <a:ext cx="207" cy="20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57575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8" name="Line 88"/>
            <p:cNvSpPr>
              <a:spLocks noChangeAspect="1" noChangeShapeType="1"/>
            </p:cNvSpPr>
            <p:nvPr/>
          </p:nvSpPr>
          <p:spPr bwMode="auto">
            <a:xfrm flipH="1" flipV="1">
              <a:off x="1956" y="1655"/>
              <a:ext cx="379" cy="1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9" name="Text Box 89"/>
            <p:cNvSpPr txBox="1">
              <a:spLocks noChangeAspect="1" noChangeArrowheads="1"/>
            </p:cNvSpPr>
            <p:nvPr/>
          </p:nvSpPr>
          <p:spPr bwMode="auto">
            <a:xfrm>
              <a:off x="1923" y="1979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latin typeface="Times New Roman" pitchFamily="18" charset="0"/>
                  <a:cs typeface="Times New Roman" panose="02020603050405020304" pitchFamily="18" charset="0"/>
                </a:rPr>
                <a:t>θ</a:t>
              </a: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646113" y="2644775"/>
            <a:ext cx="831850" cy="2752725"/>
            <a:chOff x="1446" y="1666"/>
            <a:chExt cx="524" cy="1734"/>
          </a:xfrm>
        </p:grpSpPr>
        <p:sp>
          <p:nvSpPr>
            <p:cNvPr id="25635" name="Oval 91"/>
            <p:cNvSpPr>
              <a:spLocks noChangeAspect="1" noChangeArrowheads="1"/>
            </p:cNvSpPr>
            <p:nvPr/>
          </p:nvSpPr>
          <p:spPr bwMode="auto">
            <a:xfrm flipH="1">
              <a:off x="1446" y="3197"/>
              <a:ext cx="214" cy="20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57575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6" name="Line 92"/>
            <p:cNvSpPr>
              <a:spLocks noChangeAspect="1" noChangeShapeType="1"/>
            </p:cNvSpPr>
            <p:nvPr/>
          </p:nvSpPr>
          <p:spPr bwMode="auto">
            <a:xfrm flipV="1">
              <a:off x="1580" y="1666"/>
              <a:ext cx="390" cy="15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93"/>
          <p:cNvGrpSpPr/>
          <p:nvPr/>
        </p:nvGrpSpPr>
        <p:grpSpPr>
          <a:xfrm>
            <a:off x="419100" y="4373563"/>
            <a:ext cx="1092200" cy="1955800"/>
            <a:chOff x="1278" y="2784"/>
            <a:chExt cx="688" cy="1231"/>
          </a:xfrm>
        </p:grpSpPr>
        <p:sp>
          <p:nvSpPr>
            <p:cNvPr id="25626" name="Line 94"/>
            <p:cNvSpPr>
              <a:spLocks noChangeAspect="1" noChangeShapeType="1"/>
            </p:cNvSpPr>
            <p:nvPr/>
          </p:nvSpPr>
          <p:spPr bwMode="auto">
            <a:xfrm rot="138492" flipH="1">
              <a:off x="1431" y="2820"/>
              <a:ext cx="221" cy="94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7" name="Line 95"/>
            <p:cNvSpPr>
              <a:spLocks noChangeAspect="1" noChangeShapeType="1"/>
            </p:cNvSpPr>
            <p:nvPr/>
          </p:nvSpPr>
          <p:spPr bwMode="auto">
            <a:xfrm flipH="1">
              <a:off x="1548" y="3299"/>
              <a:ext cx="0" cy="5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8" name="Line 96"/>
            <p:cNvSpPr>
              <a:spLocks noChangeAspect="1" noChangeShapeType="1"/>
            </p:cNvSpPr>
            <p:nvPr/>
          </p:nvSpPr>
          <p:spPr bwMode="auto">
            <a:xfrm flipH="1" flipV="1">
              <a:off x="1424" y="3754"/>
              <a:ext cx="124" cy="5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29" name="Line 97"/>
            <p:cNvSpPr>
              <a:spLocks noChangeAspect="1" noChangeShapeType="1"/>
            </p:cNvSpPr>
            <p:nvPr/>
          </p:nvSpPr>
          <p:spPr bwMode="auto">
            <a:xfrm flipH="1" flipV="1">
              <a:off x="1548" y="3294"/>
              <a:ext cx="154" cy="49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 type="stealth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0" name="Line 98"/>
            <p:cNvSpPr>
              <a:spLocks noChangeAspect="1" noChangeShapeType="1"/>
            </p:cNvSpPr>
            <p:nvPr/>
          </p:nvSpPr>
          <p:spPr bwMode="auto">
            <a:xfrm flipH="1">
              <a:off x="1563" y="3358"/>
              <a:ext cx="114" cy="435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Text Box 99"/>
            <p:cNvSpPr txBox="1">
              <a:spLocks noChangeAspect="1" noChangeArrowheads="1"/>
            </p:cNvSpPr>
            <p:nvPr/>
          </p:nvSpPr>
          <p:spPr bwMode="auto">
            <a:xfrm flipH="1">
              <a:off x="1278" y="3696"/>
              <a:ext cx="3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32" name="Text Box 100"/>
            <p:cNvSpPr txBox="1">
              <a:spLocks noChangeAspect="1" noChangeArrowheads="1"/>
            </p:cNvSpPr>
            <p:nvPr/>
          </p:nvSpPr>
          <p:spPr bwMode="auto">
            <a:xfrm flipH="1">
              <a:off x="1522" y="3763"/>
              <a:ext cx="1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  <a:endParaRPr lang="en-US" altLang="zh-CN" sz="2000" b="1" baseline="-25000">
                <a:solidFill>
                  <a:srgbClr val="00800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3" name="Text Box 101"/>
            <p:cNvSpPr txBox="1">
              <a:spLocks noChangeAspect="1" noChangeArrowheads="1"/>
            </p:cNvSpPr>
            <p:nvPr/>
          </p:nvSpPr>
          <p:spPr bwMode="auto">
            <a:xfrm flipH="1">
              <a:off x="1632" y="2784"/>
              <a:ext cx="3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rgbClr val="339966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’</a:t>
              </a:r>
              <a:endParaRPr lang="en-US" altLang="zh-CN" sz="2000" b="1" baseline="-25000">
                <a:solidFill>
                  <a:srgbClr val="339966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34" name="Text Box 102"/>
            <p:cNvSpPr txBox="1">
              <a:spLocks noChangeAspect="1" noChangeArrowheads="1"/>
            </p:cNvSpPr>
            <p:nvPr/>
          </p:nvSpPr>
          <p:spPr bwMode="auto">
            <a:xfrm flipH="1">
              <a:off x="1632" y="3187"/>
              <a:ext cx="26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baseline="-25000">
                  <a:solidFill>
                    <a:srgbClr val="00800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8" name="Group 103"/>
          <p:cNvGrpSpPr/>
          <p:nvPr/>
        </p:nvGrpSpPr>
        <p:grpSpPr>
          <a:xfrm>
            <a:off x="1636713" y="5143500"/>
            <a:ext cx="1214437" cy="935038"/>
            <a:chOff x="2070" y="3240"/>
            <a:chExt cx="765" cy="589"/>
          </a:xfrm>
        </p:grpSpPr>
        <p:sp>
          <p:nvSpPr>
            <p:cNvPr id="25619" name="Text Box 104"/>
            <p:cNvSpPr txBox="1">
              <a:spLocks noChangeAspect="1" noChangeArrowheads="1"/>
            </p:cNvSpPr>
            <p:nvPr/>
          </p:nvSpPr>
          <p:spPr bwMode="auto">
            <a:xfrm>
              <a:off x="2461" y="3541"/>
              <a:ext cx="3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baseline="-25000">
                  <a:solidFill>
                    <a:srgbClr val="FF00FF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20" name="Text Box 105"/>
            <p:cNvSpPr txBox="1">
              <a:spLocks noChangeAspect="1" noChangeArrowheads="1"/>
            </p:cNvSpPr>
            <p:nvPr/>
          </p:nvSpPr>
          <p:spPr bwMode="auto">
            <a:xfrm>
              <a:off x="2070" y="3240"/>
              <a:ext cx="2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FF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FF00FF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5621" name="Group 106"/>
            <p:cNvGrpSpPr/>
            <p:nvPr/>
          </p:nvGrpSpPr>
          <p:grpSpPr>
            <a:xfrm>
              <a:off x="2216" y="3305"/>
              <a:ext cx="287" cy="524"/>
              <a:chOff x="2216" y="3305"/>
              <a:chExt cx="287" cy="524"/>
            </a:xfrm>
          </p:grpSpPr>
          <p:sp>
            <p:nvSpPr>
              <p:cNvPr id="25622" name="Line 107"/>
              <p:cNvSpPr>
                <a:spLocks noChangeAspect="1" noChangeShapeType="1"/>
              </p:cNvSpPr>
              <p:nvPr/>
            </p:nvSpPr>
            <p:spPr bwMode="auto">
              <a:xfrm flipV="1">
                <a:off x="2216" y="3307"/>
                <a:ext cx="150" cy="49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stealth" w="sm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3" name="Line 108"/>
              <p:cNvSpPr>
                <a:spLocks noChangeShapeType="1"/>
              </p:cNvSpPr>
              <p:nvPr/>
            </p:nvSpPr>
            <p:spPr bwMode="auto">
              <a:xfrm>
                <a:off x="2240" y="3371"/>
                <a:ext cx="122" cy="458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4" name="Line 109"/>
              <p:cNvSpPr>
                <a:spLocks noChangeShapeType="1"/>
              </p:cNvSpPr>
              <p:nvPr/>
            </p:nvSpPr>
            <p:spPr bwMode="auto">
              <a:xfrm flipH="1">
                <a:off x="2359" y="3776"/>
                <a:ext cx="144" cy="48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5" name="Line 110"/>
              <p:cNvSpPr>
                <a:spLocks noChangeAspect="1" noChangeShapeType="1"/>
              </p:cNvSpPr>
              <p:nvPr/>
            </p:nvSpPr>
            <p:spPr bwMode="auto">
              <a:xfrm rot="-138492" flipH="1" flipV="1">
                <a:off x="2382" y="3305"/>
                <a:ext cx="109" cy="48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triangle" w="med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Group 111"/>
          <p:cNvGrpSpPr/>
          <p:nvPr/>
        </p:nvGrpSpPr>
        <p:grpSpPr>
          <a:xfrm>
            <a:off x="1928820" y="4419600"/>
            <a:ext cx="561976" cy="841375"/>
            <a:chOff x="2254" y="2784"/>
            <a:chExt cx="354" cy="530"/>
          </a:xfrm>
        </p:grpSpPr>
        <p:sp>
          <p:nvSpPr>
            <p:cNvPr id="25617" name="Text Box 112"/>
            <p:cNvSpPr txBox="1">
              <a:spLocks noChangeAspect="1" noChangeArrowheads="1"/>
            </p:cNvSpPr>
            <p:nvPr/>
          </p:nvSpPr>
          <p:spPr bwMode="auto">
            <a:xfrm>
              <a:off x="2256" y="2784"/>
              <a:ext cx="3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00FF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F’</a:t>
              </a:r>
              <a:endParaRPr lang="en-US" altLang="zh-CN" sz="2400" b="1" baseline="-25000">
                <a:solidFill>
                  <a:srgbClr val="FF00FF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8" name="Line 113"/>
            <p:cNvSpPr>
              <a:spLocks noChangeAspect="1" noChangeShapeType="1"/>
            </p:cNvSpPr>
            <p:nvPr/>
          </p:nvSpPr>
          <p:spPr bwMode="auto">
            <a:xfrm rot="-138492">
              <a:off x="2254" y="2827"/>
              <a:ext cx="109" cy="48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14"/>
          <p:cNvGrpSpPr/>
          <p:nvPr/>
        </p:nvGrpSpPr>
        <p:grpSpPr>
          <a:xfrm>
            <a:off x="1884363" y="5257800"/>
            <a:ext cx="276225" cy="1116013"/>
            <a:chOff x="2226" y="3312"/>
            <a:chExt cx="174" cy="703"/>
          </a:xfrm>
        </p:grpSpPr>
        <p:sp>
          <p:nvSpPr>
            <p:cNvPr id="25615" name="Text Box 115"/>
            <p:cNvSpPr txBox="1">
              <a:spLocks noChangeAspect="1" noChangeArrowheads="1"/>
            </p:cNvSpPr>
            <p:nvPr/>
          </p:nvSpPr>
          <p:spPr bwMode="auto">
            <a:xfrm>
              <a:off x="2226" y="3763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G</a:t>
              </a:r>
              <a:endParaRPr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16" name="Line 116"/>
            <p:cNvSpPr>
              <a:spLocks noChangeShapeType="1"/>
            </p:cNvSpPr>
            <p:nvPr/>
          </p:nvSpPr>
          <p:spPr bwMode="auto">
            <a:xfrm flipH="1">
              <a:off x="2366" y="3312"/>
              <a:ext cx="0" cy="51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558" name="Rectangle 118"/>
          <p:cNvSpPr>
            <a:spLocks noChangeArrowheads="1"/>
          </p:cNvSpPr>
          <p:nvPr/>
        </p:nvSpPr>
        <p:spPr bwMode="auto">
          <a:xfrm>
            <a:off x="4356100" y="2781300"/>
            <a:ext cx="43592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小球摆动的回复力</a:t>
            </a:r>
            <a:r>
              <a:rPr kumimoji="1" lang="en-US" altLang="zh-CN" sz="32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zh-CN" altLang="en-US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32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1559" name="Text Box 119"/>
          <p:cNvSpPr txBox="1">
            <a:spLocks noChangeArrowheads="1"/>
          </p:cNvSpPr>
          <p:nvPr/>
        </p:nvSpPr>
        <p:spPr bwMode="auto">
          <a:xfrm>
            <a:off x="1627188" y="2420938"/>
            <a:ext cx="42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O’</a:t>
            </a:r>
          </a:p>
        </p:txBody>
      </p:sp>
      <p:sp>
        <p:nvSpPr>
          <p:cNvPr id="61" name="Text Box 89"/>
          <p:cNvSpPr txBox="1">
            <a:spLocks noChangeAspect="1" noChangeArrowheads="1"/>
          </p:cNvSpPr>
          <p:nvPr/>
        </p:nvSpPr>
        <p:spPr bwMode="auto">
          <a:xfrm>
            <a:off x="2051720" y="544522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Times New Roman" pitchFamily="18" charset="0"/>
                <a:cs typeface="Times New Roman" panose="02020603050405020304" pitchFamily="18" charset="0"/>
              </a:rPr>
              <a:t>θ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8" grpId="0"/>
      <p:bldP spid="61499" grpId="0"/>
      <p:bldP spid="61501" grpId="0"/>
      <p:bldP spid="61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69850" y="981075"/>
            <a:ext cx="36544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878263" y="904875"/>
            <a:ext cx="27495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7140575" y="904875"/>
            <a:ext cx="10858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571875" y="5572125"/>
            <a:ext cx="25098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600" b="1" i="1">
                <a:solidFill>
                  <a:srgbClr val="000000"/>
                </a:solidFill>
                <a:latin typeface="+mn-ea"/>
                <a:ea typeface="+mn-ea"/>
                <a:sym typeface="Symbol" pitchFamily="18" charset="2"/>
              </a:rPr>
              <a:t> </a:t>
            </a:r>
            <a:r>
              <a:rPr kumimoji="1" lang="zh-CN" altLang="en-US" sz="3600" b="1">
                <a:solidFill>
                  <a:srgbClr val="000000"/>
                </a:solidFill>
                <a:latin typeface="+mn-ea"/>
                <a:ea typeface="+mn-ea"/>
                <a:sym typeface="Symbol" pitchFamily="18" charset="2"/>
              </a:rPr>
              <a:t>很小时：</a:t>
            </a:r>
            <a:endParaRPr kumimoji="1" lang="zh-CN" altLang="en-US" sz="36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5546" name="Object 2"/>
          <p:cNvGraphicFramePr>
            <a:graphicFrameLocks noChangeAspect="1"/>
          </p:cNvGraphicFramePr>
          <p:nvPr/>
        </p:nvGraphicFramePr>
        <p:xfrm>
          <a:off x="5795963" y="5635625"/>
          <a:ext cx="1081087" cy="582613"/>
        </p:xfrm>
        <a:graphic>
          <a:graphicData uri="http://schemas.openxmlformats.org/presentationml/2006/ole">
            <p:oleObj spid="_x0000_s24581" name="公式" r:id="rId6" imgW="329914" imgH="177646" progId="">
              <p:embed/>
            </p:oleObj>
          </a:graphicData>
        </a:graphic>
      </p:graphicFrame>
      <p:graphicFrame>
        <p:nvGraphicFramePr>
          <p:cNvPr id="65547" name="Object 3"/>
          <p:cNvGraphicFramePr>
            <a:graphicFrameLocks noChangeAspect="1"/>
          </p:cNvGraphicFramePr>
          <p:nvPr/>
        </p:nvGraphicFramePr>
        <p:xfrm>
          <a:off x="6732588" y="5661025"/>
          <a:ext cx="576262" cy="576263"/>
        </p:xfrm>
        <a:graphic>
          <a:graphicData uri="http://schemas.openxmlformats.org/presentationml/2006/ole">
            <p:oleObj spid="_x0000_s24580" name="公式" r:id="rId7" imgW="126725" imgH="126725" progId="">
              <p:embed/>
            </p:oleObj>
          </a:graphicData>
        </a:graphic>
      </p:graphicFrame>
      <p:graphicFrame>
        <p:nvGraphicFramePr>
          <p:cNvPr id="65548" name="Object 4"/>
          <p:cNvGraphicFramePr>
            <a:graphicFrameLocks noChangeAspect="1"/>
          </p:cNvGraphicFramePr>
          <p:nvPr/>
        </p:nvGraphicFramePr>
        <p:xfrm>
          <a:off x="7307263" y="5345113"/>
          <a:ext cx="950912" cy="1296987"/>
        </p:xfrm>
        <a:graphic>
          <a:graphicData uri="http://schemas.openxmlformats.org/presentationml/2006/ole">
            <p:oleObj spid="_x0000_s24579" name="公式" r:id="rId8" imgW="152334" imgH="393529" progId="">
              <p:embed/>
            </p:oleObj>
          </a:graphicData>
        </a:graphic>
      </p:graphicFrame>
      <p:sp>
        <p:nvSpPr>
          <p:cNvPr id="65549" name="AutoShape 13"/>
          <p:cNvSpPr>
            <a:spLocks noChangeArrowheads="1"/>
          </p:cNvSpPr>
          <p:nvPr/>
        </p:nvSpPr>
        <p:spPr bwMode="auto">
          <a:xfrm flipV="1">
            <a:off x="1547813" y="5445125"/>
            <a:ext cx="2286000" cy="381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/>
              <a:ea typeface="宋体" charset="-122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547813" y="5445125"/>
            <a:ext cx="2286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709613" y="59785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/>
              <a:ea typeface="宋体" charset="-122"/>
            </a:endParaRPr>
          </a:p>
        </p:txBody>
      </p:sp>
      <p:sp>
        <p:nvSpPr>
          <p:cNvPr id="65552" name="Arc 16"/>
          <p:cNvSpPr/>
          <p:nvPr/>
        </p:nvSpPr>
        <p:spPr bwMode="auto">
          <a:xfrm rot="5032555">
            <a:off x="2588419" y="4504532"/>
            <a:ext cx="204787" cy="2286000"/>
          </a:xfrm>
          <a:custGeom>
            <a:avLst/>
            <a:gdLst>
              <a:gd name="T0" fmla="*/ 0 w 21600"/>
              <a:gd name="T1" fmla="*/ 0 h 33632"/>
              <a:gd name="T2" fmla="*/ 2147483647 w 21600"/>
              <a:gd name="T3" fmla="*/ 2147483647 h 33632"/>
              <a:gd name="T4" fmla="*/ 0 w 21600"/>
              <a:gd name="T5" fmla="*/ 2147483647 h 33632"/>
              <a:gd name="T6" fmla="*/ 0 60000 65536"/>
              <a:gd name="T7" fmla="*/ 0 60000 65536"/>
              <a:gd name="T8" fmla="*/ 0 60000 65536"/>
              <a:gd name="T9" fmla="*/ 0 w 21600"/>
              <a:gd name="T10" fmla="*/ 0 h 33632"/>
              <a:gd name="T11" fmla="*/ 21600 w 21600"/>
              <a:gd name="T12" fmla="*/ 33632 h 33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63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85"/>
                  <a:pt x="20325" y="30073"/>
                  <a:pt x="17938" y="33632"/>
                </a:cubicBezTo>
              </a:path>
              <a:path w="21600" h="3363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885"/>
                  <a:pt x="20325" y="30073"/>
                  <a:pt x="17938" y="3363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7"/>
          <p:cNvGrpSpPr/>
          <p:nvPr/>
        </p:nvGrpSpPr>
        <p:grpSpPr>
          <a:xfrm>
            <a:off x="1547813" y="5445125"/>
            <a:ext cx="2286000" cy="381000"/>
            <a:chOff x="4128" y="2736"/>
            <a:chExt cx="1440" cy="240"/>
          </a:xfrm>
        </p:grpSpPr>
        <p:sp>
          <p:nvSpPr>
            <p:cNvPr id="26641" name="Line 18"/>
            <p:cNvSpPr>
              <a:spLocks noChangeShapeType="1"/>
            </p:cNvSpPr>
            <p:nvPr/>
          </p:nvSpPr>
          <p:spPr bwMode="auto">
            <a:xfrm flipV="1">
              <a:off x="4128" y="2736"/>
              <a:ext cx="144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9"/>
            <p:cNvSpPr>
              <a:spLocks noChangeShapeType="1"/>
            </p:cNvSpPr>
            <p:nvPr/>
          </p:nvSpPr>
          <p:spPr bwMode="auto">
            <a:xfrm flipV="1">
              <a:off x="4992" y="2736"/>
              <a:ext cx="528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38" name="Text Box 22"/>
          <p:cNvSpPr txBox="1">
            <a:spLocks noChangeArrowheads="1"/>
          </p:cNvSpPr>
          <p:nvPr/>
        </p:nvSpPr>
        <p:spPr bwMode="auto">
          <a:xfrm>
            <a:off x="8080375" y="58102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Arial"/>
              <a:ea typeface="宋体" charset="-122"/>
            </a:endParaRPr>
          </a:p>
        </p:txBody>
      </p:sp>
      <p:graphicFrame>
        <p:nvGraphicFramePr>
          <p:cNvPr id="65569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413000" y="3773488"/>
          <a:ext cx="127000" cy="177800"/>
        </p:xfrm>
        <a:graphic>
          <a:graphicData uri="http://schemas.openxmlformats.org/presentationml/2006/ole">
            <p:oleObj spid="_x0000_s24578" name="公式" r:id="rId9" imgW="126725" imgH="177415" progId="">
              <p:embed/>
            </p:oleObj>
          </a:graphicData>
        </a:graphic>
      </p:graphicFrame>
      <p:graphicFrame>
        <p:nvGraphicFramePr>
          <p:cNvPr id="6556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4000" y="3798888"/>
          <a:ext cx="127000" cy="127000"/>
        </p:xfrm>
        <a:graphic>
          <a:graphicData uri="http://schemas.openxmlformats.org/presentationml/2006/ole">
            <p:oleObj spid="_x0000_s24577" name="公式" r:id="rId10" imgW="126725" imgH="126725" progId="">
              <p:embed/>
            </p:oleObj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 build="p"/>
      <p:bldP spid="65549" grpId="0" animBg="1"/>
      <p:bldP spid="65550" grpId="0" animBg="1"/>
      <p:bldP spid="65551" grpId="0" animBg="1"/>
      <p:bldP spid="655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339725" y="857250"/>
          <a:ext cx="8240713" cy="4867302"/>
        </p:xfrm>
        <a:graphic>
          <a:graphicData uri="http://schemas.openxmlformats.org/drawingml/2006/table">
            <a:tbl>
              <a:tblPr/>
              <a:tblGrid>
                <a:gridCol w="2454275"/>
                <a:gridCol w="2895600"/>
                <a:gridCol w="2890838"/>
              </a:tblGrid>
              <a:tr h="722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偏角</a:t>
                      </a:r>
                      <a:r>
                        <a:rPr kumimoji="0" lang="el-GR" altLang="en-US" sz="3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θ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正弦值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弧度值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0.01754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0.01745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0.03490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0.03491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0.05234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0.05236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0.06976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0.06981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0.08716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0.08727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0.10453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0.10472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0.12187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0.12217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  <a:cs typeface="Arial" pitchFamily="34" charset="0"/>
                        </a:rPr>
                        <a:t>°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0.13917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anose="02010600030101010101" pitchFamily="2" charset="-122"/>
                        </a:rPr>
                        <a:t>0.13963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2" name="AutoShape 44"/>
          <p:cNvSpPr>
            <a:spLocks noChangeArrowheads="1"/>
          </p:cNvSpPr>
          <p:nvPr/>
        </p:nvSpPr>
        <p:spPr bwMode="auto">
          <a:xfrm>
            <a:off x="8604250" y="6497638"/>
            <a:ext cx="360363" cy="360362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0" y="5780088"/>
            <a:ext cx="8653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在偏角小于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度的条件下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6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Sin</a:t>
            </a:r>
            <a:r>
              <a:rPr lang="el-GR" altLang="en-US" sz="36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θ</a:t>
            </a:r>
            <a:r>
              <a:rPr lang="en-US" altLang="zh-CN" sz="36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≈</a:t>
            </a:r>
            <a:r>
              <a:rPr lang="el-GR" altLang="en-US" sz="3600" b="1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θ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弧度值</a:t>
            </a:r>
            <a:r>
              <a:rPr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051720" y="4293096"/>
            <a:ext cx="6726238" cy="584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－” 表示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方向与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方向相反</a:t>
            </a:r>
            <a:r>
              <a:rPr kumimoji="1" lang="zh-CN" altLang="en-US" sz="3200" b="1" dirty="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                                   </a:t>
            </a:r>
            <a:endParaRPr kumimoji="1" lang="zh-CN" altLang="en-US" sz="3200" b="1" dirty="0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50115921"/>
              </p:ext>
            </p:extLst>
          </p:nvPr>
        </p:nvGraphicFramePr>
        <p:xfrm>
          <a:off x="251519" y="5157192"/>
          <a:ext cx="8867649" cy="826070"/>
        </p:xfrm>
        <a:graphic>
          <a:graphicData uri="http://schemas.openxmlformats.org/presentationml/2006/ole">
            <p:oleObj spid="_x0000_s27652" name="公式" r:id="rId3" imgW="2590800" imgH="241300" progId="">
              <p:embed/>
            </p:oleObj>
          </a:graphicData>
        </a:graphic>
      </p:graphicFrame>
      <p:graphicFrame>
        <p:nvGraphicFramePr>
          <p:cNvPr id="102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368129182"/>
              </p:ext>
            </p:extLst>
          </p:nvPr>
        </p:nvGraphicFramePr>
        <p:xfrm>
          <a:off x="611560" y="404664"/>
          <a:ext cx="4319588" cy="727075"/>
        </p:xfrm>
        <a:graphic>
          <a:graphicData uri="http://schemas.openxmlformats.org/presentationml/2006/ole">
            <p:oleObj spid="_x0000_s27651" name="公式" r:id="rId4" imgW="1117115" imgH="215806" progId="">
              <p:embed/>
            </p:oleObj>
          </a:graphicData>
        </a:graphic>
      </p:graphicFrame>
      <p:graphicFrame>
        <p:nvGraphicFramePr>
          <p:cNvPr id="102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651951946"/>
              </p:ext>
            </p:extLst>
          </p:nvPr>
        </p:nvGraphicFramePr>
        <p:xfrm>
          <a:off x="395536" y="1124744"/>
          <a:ext cx="6952993" cy="1472441"/>
        </p:xfrm>
        <a:graphic>
          <a:graphicData uri="http://schemas.openxmlformats.org/presentationml/2006/ole">
            <p:oleObj spid="_x0000_s27650" name="公式" r:id="rId5" imgW="1701800" imgH="393700" progId="">
              <p:embed/>
            </p:oleObj>
          </a:graphicData>
        </a:graphic>
      </p:graphicFrame>
      <p:graphicFrame>
        <p:nvGraphicFramePr>
          <p:cNvPr id="102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124001174"/>
              </p:ext>
            </p:extLst>
          </p:nvPr>
        </p:nvGraphicFramePr>
        <p:xfrm>
          <a:off x="263524" y="2348880"/>
          <a:ext cx="9219977" cy="1767509"/>
        </p:xfrm>
        <a:graphic>
          <a:graphicData uri="http://schemas.openxmlformats.org/presentationml/2006/ole">
            <p:oleObj spid="_x0000_s27649" name="公式" r:id="rId6" imgW="1409088" imgH="482391" progId="">
              <p:embed/>
            </p:oleObj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0" y="4240213"/>
            <a:ext cx="2233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物理意义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4313" y="714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6000" b="1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结  论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107950" y="1857375"/>
            <a:ext cx="9001125" cy="26860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smtClean="0">
                <a:latin typeface="Times New Roman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4000" b="1" smtClean="0">
                <a:latin typeface="Times New Roman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偏角很小</a:t>
            </a:r>
            <a:r>
              <a:rPr lang="zh-CN" altLang="en-US" sz="4000" b="1" smtClean="0">
                <a:latin typeface="Times New Roman" pitchFamily="18" charset="0"/>
                <a:cs typeface="Times New Roman" panose="02020603050405020304" pitchFamily="18" charset="0"/>
              </a:rPr>
              <a:t>的情况下，摆球所受的回复力跟位移大小成正比，方向始终指向平衡位置（即与位移方向相反），因此</a:t>
            </a:r>
            <a:r>
              <a:rPr lang="zh-CN" altLang="en-US" sz="4000" b="1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单摆做简谐运动。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24075" y="4922838"/>
            <a:ext cx="5256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>
                <a:latin typeface="Times New Roman" pitchFamily="18" charset="0"/>
                <a:cs typeface="Times New Roman" panose="02020603050405020304" pitchFamily="18" charset="0"/>
              </a:rPr>
              <a:t>一般</a:t>
            </a:r>
            <a:r>
              <a:rPr kumimoji="1" lang="zh-CN" altLang="en-US" sz="4400" b="1">
                <a:latin typeface="Times New Roman" pitchFamily="18" charset="0"/>
                <a:cs typeface="Times New Roman" panose="02020603050405020304" pitchFamily="18" charset="0"/>
              </a:rPr>
              <a:t>偏角</a:t>
            </a:r>
            <a:r>
              <a:rPr kumimoji="1" lang="en-US" altLang="zh-CN" sz="4400" b="1" i="1">
                <a:latin typeface="Times New Roman" pitchFamily="18" charset="0"/>
                <a:cs typeface="Times New Roman" panose="02020603050405020304" pitchFamily="18" charset="0"/>
              </a:rPr>
              <a:t>α </a:t>
            </a:r>
            <a:r>
              <a:rPr kumimoji="1" lang="en-US" altLang="zh-CN" sz="4400" b="1">
                <a:latin typeface="Times New Roman" pitchFamily="18" charset="0"/>
                <a:cs typeface="Times New Roman" panose="02020603050405020304" pitchFamily="18" charset="0"/>
              </a:rPr>
              <a:t>&lt; 5</a:t>
            </a:r>
            <a:r>
              <a:rPr kumimoji="1" lang="en-US" altLang="zh-CN" sz="4400" b="1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°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10"/>
          <p:cNvSpPr>
            <a:spLocks noChangeArrowheads="1" noChangeShapeType="1" noTextEdit="1"/>
          </p:cNvSpPr>
          <p:nvPr/>
        </p:nvSpPr>
        <p:spPr bwMode="auto">
          <a:xfrm>
            <a:off x="214313" y="285728"/>
            <a:ext cx="2857500" cy="1071562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1081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+mn-ea"/>
                <a:ea typeface="+mn-ea"/>
              </a:rPr>
              <a:t>思考与讨论：</a:t>
            </a:r>
          </a:p>
        </p:txBody>
      </p:sp>
      <p:sp>
        <p:nvSpPr>
          <p:cNvPr id="30723" name="TextBox 4"/>
          <p:cNvSpPr txBox="1">
            <a:spLocks noChangeArrowheads="1"/>
          </p:cNvSpPr>
          <p:nvPr/>
        </p:nvSpPr>
        <p:spPr bwMode="auto">
          <a:xfrm>
            <a:off x="323528" y="1484784"/>
            <a:ext cx="83232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latin typeface="+mn-ea"/>
                <a:ea typeface="+mn-ea"/>
              </a:rPr>
              <a:t>   </a:t>
            </a:r>
            <a:r>
              <a:rPr lang="zh-CN" altLang="en-US" sz="4000" b="1" dirty="0" smtClean="0">
                <a:latin typeface="+mn-ea"/>
                <a:ea typeface="+mn-ea"/>
              </a:rPr>
              <a:t> </a:t>
            </a:r>
            <a:r>
              <a:rPr lang="zh-CN" altLang="en-US" sz="4400" b="1" dirty="0" smtClean="0">
                <a:latin typeface="+mn-ea"/>
                <a:ea typeface="+mn-ea"/>
              </a:rPr>
              <a:t>在</a:t>
            </a:r>
            <a:r>
              <a:rPr lang="zh-CN" altLang="en-US" sz="4400" b="1" dirty="0">
                <a:latin typeface="+mn-ea"/>
                <a:ea typeface="+mn-ea"/>
              </a:rPr>
              <a:t>最低点（即平衡位置），小球所受的合力为零吗？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0025" y="3071810"/>
            <a:ext cx="88757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latin typeface="+mn-ea"/>
                <a:ea typeface="+mn-ea"/>
              </a:rPr>
              <a:t>   </a:t>
            </a:r>
            <a:r>
              <a:rPr lang="zh-CN" altLang="en-US" sz="4000" b="1" dirty="0" smtClean="0">
                <a:latin typeface="+mn-ea"/>
                <a:ea typeface="+mn-ea"/>
              </a:rPr>
              <a:t>小球</a:t>
            </a:r>
            <a:r>
              <a:rPr lang="zh-CN" altLang="en-US" sz="4000" b="1" dirty="0">
                <a:latin typeface="+mn-ea"/>
                <a:ea typeface="+mn-ea"/>
              </a:rPr>
              <a:t>运动到最低点时，</a:t>
            </a:r>
            <a:r>
              <a:rPr lang="zh-CN" altLang="en-US" sz="4000" b="1" dirty="0">
                <a:solidFill>
                  <a:srgbClr val="0070C0"/>
                </a:solidFill>
                <a:latin typeface="+mn-ea"/>
                <a:ea typeface="+mn-ea"/>
              </a:rPr>
              <a:t>水平</a:t>
            </a:r>
            <a:r>
              <a:rPr lang="zh-CN" altLang="en-US" sz="4000" b="1" dirty="0">
                <a:latin typeface="+mn-ea"/>
                <a:ea typeface="+mn-ea"/>
              </a:rPr>
              <a:t>方向</a:t>
            </a:r>
            <a:r>
              <a:rPr lang="zh-CN" altLang="en-US" sz="4000" b="1" dirty="0" smtClean="0">
                <a:latin typeface="+mn-ea"/>
                <a:ea typeface="+mn-ea"/>
              </a:rPr>
              <a:t>合力</a:t>
            </a:r>
            <a:r>
              <a:rPr lang="zh-CN" altLang="en-US" sz="4000" b="1" dirty="0">
                <a:latin typeface="+mn-ea"/>
                <a:ea typeface="+mn-ea"/>
              </a:rPr>
              <a:t>为</a:t>
            </a:r>
            <a:r>
              <a:rPr lang="zh-CN" altLang="en-US" sz="4000" b="1" dirty="0" smtClean="0">
                <a:solidFill>
                  <a:srgbClr val="0070C0"/>
                </a:solidFill>
                <a:latin typeface="+mn-ea"/>
                <a:ea typeface="+mn-ea"/>
              </a:rPr>
              <a:t>零</a:t>
            </a:r>
            <a:r>
              <a:rPr lang="zh-CN" altLang="en-US" sz="4000" b="1" dirty="0">
                <a:latin typeface="+mn-ea"/>
                <a:ea typeface="+mn-ea"/>
              </a:rPr>
              <a:t>，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竖直</a:t>
            </a:r>
            <a:r>
              <a:rPr lang="zh-CN" altLang="en-US" sz="4000" b="1" dirty="0">
                <a:latin typeface="+mn-ea"/>
                <a:ea typeface="+mn-ea"/>
              </a:rPr>
              <a:t>方向合力</a:t>
            </a:r>
            <a:r>
              <a:rPr lang="zh-CN" altLang="en-US" sz="4000" b="1" dirty="0" smtClean="0">
                <a:solidFill>
                  <a:srgbClr val="FF0000"/>
                </a:solidFill>
                <a:latin typeface="+mn-ea"/>
                <a:ea typeface="+mn-ea"/>
              </a:rPr>
              <a:t>不为零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2844" y="4643446"/>
            <a:ext cx="9001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即合力不为零，但回复力为零</a:t>
            </a:r>
            <a:endParaRPr lang="zh-CN" altLang="en-US" sz="4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7092280" y="4221088"/>
            <a:ext cx="16176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Text Box 9"/>
          <p:cNvSpPr txBox="1">
            <a:spLocks noChangeArrowheads="1"/>
          </p:cNvSpPr>
          <p:nvPr/>
        </p:nvSpPr>
        <p:spPr bwMode="auto">
          <a:xfrm>
            <a:off x="251520" y="260648"/>
            <a:ext cx="844366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Arial"/>
                <a:ea typeface="宋体" charset="-122"/>
              </a:rPr>
              <a:t>       一天</a:t>
            </a:r>
            <a:r>
              <a:rPr lang="zh-CN" altLang="en-US" sz="2800" b="1" dirty="0">
                <a:latin typeface="Arial"/>
                <a:ea typeface="宋体" charset="-122"/>
              </a:rPr>
              <a:t>伽利略到教堂作礼拜，看到教堂的 </a:t>
            </a:r>
            <a:r>
              <a:rPr lang="zh-CN" altLang="en-US" sz="2800" b="1" dirty="0" smtClean="0">
                <a:latin typeface="Arial"/>
                <a:ea typeface="宋体" charset="-122"/>
              </a:rPr>
              <a:t>吊灯</a:t>
            </a:r>
            <a:r>
              <a:rPr lang="zh-CN" altLang="en-US" sz="2800" b="1" dirty="0">
                <a:latin typeface="Arial"/>
                <a:ea typeface="宋体" charset="-122"/>
              </a:rPr>
              <a:t>来回摆动．闪出测量吊灯摆动</a:t>
            </a:r>
            <a:r>
              <a:rPr lang="zh-CN" altLang="en-US" sz="2800" b="1" dirty="0" smtClean="0">
                <a:latin typeface="Arial"/>
                <a:ea typeface="宋体" charset="-122"/>
              </a:rPr>
              <a:t>时间的</a:t>
            </a:r>
            <a:r>
              <a:rPr lang="zh-CN" altLang="en-US" sz="2800" b="1" dirty="0">
                <a:latin typeface="Arial"/>
                <a:ea typeface="宋体" charset="-122"/>
              </a:rPr>
              <a:t>念头，他把手按到脉搏上，同时数</a:t>
            </a:r>
            <a:r>
              <a:rPr lang="zh-CN" altLang="en-US" sz="2800" b="1" dirty="0" smtClean="0">
                <a:latin typeface="Arial"/>
                <a:ea typeface="宋体" charset="-122"/>
              </a:rPr>
              <a:t>着吊灯</a:t>
            </a:r>
            <a:r>
              <a:rPr lang="zh-CN" altLang="en-US" sz="2800" b="1" dirty="0">
                <a:latin typeface="Arial"/>
                <a:ea typeface="宋体" charset="-122"/>
              </a:rPr>
              <a:t>的摆动次数．测算来回摆动一次的 </a:t>
            </a:r>
            <a:r>
              <a:rPr lang="zh-CN" altLang="en-US" sz="2800" b="1" dirty="0" smtClean="0">
                <a:latin typeface="Arial"/>
                <a:ea typeface="宋体" charset="-122"/>
              </a:rPr>
              <a:t>时间</a:t>
            </a:r>
            <a:r>
              <a:rPr lang="zh-CN" altLang="en-US" sz="2800" b="1" dirty="0">
                <a:latin typeface="Arial"/>
                <a:ea typeface="宋体" charset="-122"/>
              </a:rPr>
              <a:t>．他发现吊灯摆动的幅度变小，</a:t>
            </a:r>
            <a:r>
              <a:rPr lang="zh-CN" altLang="en-US" sz="2800" b="1" dirty="0" smtClean="0">
                <a:latin typeface="Arial"/>
                <a:ea typeface="宋体" charset="-122"/>
              </a:rPr>
              <a:t>速度</a:t>
            </a:r>
            <a:r>
              <a:rPr lang="zh-CN" altLang="en-US" sz="2800" b="1" dirty="0">
                <a:latin typeface="Arial"/>
                <a:ea typeface="宋体" charset="-122"/>
              </a:rPr>
              <a:t>也变慢后，测量的时间是相同的．通过这些他发现：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宋体" charset="-122"/>
              </a:rPr>
              <a:t>吊灯来回摆动一次需要的时间与摆动幅度的大小无关，无论摆幅大小如何，来回摆动一次所需时间是相同的．</a:t>
            </a:r>
            <a:r>
              <a:rPr lang="zh-CN" altLang="en-US" sz="2800" b="1" dirty="0">
                <a:latin typeface="Arial"/>
                <a:ea typeface="宋体" charset="-122"/>
              </a:rPr>
              <a:t>后来在实验基础上通过严密的逻辑推理</a:t>
            </a:r>
            <a:r>
              <a:rPr lang="zh-CN" altLang="en-US" sz="2800" b="1" dirty="0" smtClean="0">
                <a:latin typeface="Arial"/>
                <a:ea typeface="宋体" charset="-122"/>
              </a:rPr>
              <a:t>，             伽</a:t>
            </a:r>
            <a:r>
              <a:rPr lang="zh-CN" altLang="en-US" sz="2800" b="1" dirty="0">
                <a:latin typeface="Arial"/>
                <a:ea typeface="宋体" charset="-122"/>
              </a:rPr>
              <a:t>利略证明了单摆</a:t>
            </a:r>
            <a:r>
              <a:rPr lang="zh-CN" altLang="en-US" sz="2800" b="1" dirty="0" smtClean="0">
                <a:latin typeface="Arial"/>
                <a:ea typeface="宋体" charset="-12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/>
                <a:ea typeface="宋体" charset="-122"/>
              </a:rPr>
              <a:t>周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宋体" charset="-122"/>
              </a:rPr>
              <a:t>期与摆长的平方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/>
                <a:ea typeface="宋体" charset="-122"/>
              </a:rPr>
              <a:t>根               成</a:t>
            </a:r>
            <a:r>
              <a:rPr lang="zh-CN" altLang="en-US" sz="2800" b="1" dirty="0">
                <a:solidFill>
                  <a:srgbClr val="0000FF"/>
                </a:solidFill>
                <a:latin typeface="Arial"/>
                <a:ea typeface="宋体" charset="-122"/>
              </a:rPr>
              <a:t>正比，与重力加速度的平方根成反比．</a:t>
            </a:r>
            <a:endParaRPr lang="zh-CN" altLang="en-US" sz="2800" dirty="0">
              <a:solidFill>
                <a:srgbClr val="0000FF"/>
              </a:solidFill>
              <a:latin typeface="Arial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5542355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14290"/>
            <a:ext cx="7812088" cy="6683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b="1" smtClean="0">
                <a:solidFill>
                  <a:srgbClr val="FF0000"/>
                </a:solidFill>
                <a:latin typeface="+mn-ea"/>
                <a:ea typeface="+mn-ea"/>
              </a:rPr>
              <a:t>三、单摆做简谐运动的周期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57188" y="1000108"/>
            <a:ext cx="84978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4000" b="1" dirty="0">
                <a:latin typeface="+mn-ea"/>
                <a:ea typeface="+mn-ea"/>
              </a:rPr>
              <a:t>     </a:t>
            </a:r>
            <a:r>
              <a:rPr kumimoji="1" lang="zh-CN" altLang="en-US" sz="4000" b="1" dirty="0">
                <a:latin typeface="+mn-ea"/>
                <a:ea typeface="+mn-ea"/>
              </a:rPr>
              <a:t>单摆振动的周期可能与哪些因素有关呢？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817563" y="2285992"/>
            <a:ext cx="5792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+mn-ea"/>
                <a:ea typeface="+mn-ea"/>
              </a:rPr>
              <a:t>1</a:t>
            </a:r>
            <a:r>
              <a:rPr kumimoji="1" lang="zh-CN" altLang="en-US" sz="4000" b="1">
                <a:latin typeface="+mn-ea"/>
                <a:ea typeface="+mn-ea"/>
              </a:rPr>
              <a:t>、周期与振幅是否有关 </a:t>
            </a:r>
            <a:r>
              <a:rPr kumimoji="1" lang="en-US" altLang="zh-CN" sz="4000" b="1">
                <a:latin typeface="+mn-ea"/>
                <a:ea typeface="+mn-ea"/>
              </a:rPr>
              <a:t>?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11857" y="3071810"/>
            <a:ext cx="764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+mn-ea"/>
                <a:ea typeface="+mn-ea"/>
              </a:rPr>
              <a:t>2</a:t>
            </a:r>
            <a:r>
              <a:rPr kumimoji="1" lang="zh-CN" altLang="en-US" sz="4000" b="1">
                <a:latin typeface="+mn-ea"/>
                <a:ea typeface="+mn-ea"/>
              </a:rPr>
              <a:t>、周期与摆球的质量是否有关 </a:t>
            </a:r>
            <a:r>
              <a:rPr kumimoji="1" lang="en-US" altLang="zh-CN" sz="4000" b="1">
                <a:latin typeface="+mn-ea"/>
                <a:ea typeface="+mn-ea"/>
              </a:rPr>
              <a:t>?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34913" y="3857628"/>
            <a:ext cx="6429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98000" rIns="3060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+mn-ea"/>
                <a:ea typeface="+mn-ea"/>
              </a:rPr>
              <a:t>3</a:t>
            </a:r>
            <a:r>
              <a:rPr kumimoji="1" lang="zh-CN" altLang="en-US" sz="4000" b="1">
                <a:latin typeface="+mn-ea"/>
                <a:ea typeface="+mn-ea"/>
              </a:rPr>
              <a:t>、周期与摆长是否有关 </a:t>
            </a:r>
            <a:r>
              <a:rPr kumimoji="1" lang="en-US" altLang="zh-CN" sz="4000" b="1">
                <a:latin typeface="+mn-ea"/>
                <a:ea typeface="+mn-ea"/>
              </a:rPr>
              <a:t>?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581150" y="5572140"/>
            <a:ext cx="426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探究方法：控制变量法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4913" y="4643446"/>
            <a:ext cx="79725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98000" rIns="306000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 smtClean="0">
                <a:latin typeface="+mn-ea"/>
                <a:ea typeface="+mn-ea"/>
              </a:rPr>
              <a:t>4</a:t>
            </a:r>
            <a:r>
              <a:rPr kumimoji="1" lang="zh-CN" altLang="en-US" sz="4000" b="1" smtClean="0">
                <a:latin typeface="+mn-ea"/>
                <a:ea typeface="+mn-ea"/>
              </a:rPr>
              <a:t>、</a:t>
            </a:r>
            <a:r>
              <a:rPr kumimoji="1" lang="zh-CN" altLang="en-US" sz="4000" b="1">
                <a:latin typeface="+mn-ea"/>
                <a:ea typeface="+mn-ea"/>
              </a:rPr>
              <a:t>周期</a:t>
            </a:r>
            <a:r>
              <a:rPr kumimoji="1" lang="zh-CN" altLang="en-US" sz="4000" b="1" smtClean="0">
                <a:latin typeface="+mn-ea"/>
                <a:ea typeface="+mn-ea"/>
              </a:rPr>
              <a:t>与重力加速度是否</a:t>
            </a:r>
            <a:r>
              <a:rPr kumimoji="1" lang="zh-CN" altLang="en-US" sz="4000" b="1">
                <a:latin typeface="+mn-ea"/>
                <a:ea typeface="+mn-ea"/>
              </a:rPr>
              <a:t>有关 </a:t>
            </a:r>
            <a:r>
              <a:rPr kumimoji="1" lang="en-US" altLang="zh-CN" sz="4000" b="1">
                <a:latin typeface="+mn-ea"/>
                <a:ea typeface="+mn-ea"/>
              </a:rPr>
              <a:t>?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0" grpId="0"/>
      <p:bldP spid="16391" grpId="0"/>
      <p:bldP spid="16392" grpId="0"/>
      <p:bldP spid="9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"/>
          <p:cNvSpPr txBox="1">
            <a:spLocks noChangeArrowheads="1"/>
          </p:cNvSpPr>
          <p:nvPr/>
        </p:nvSpPr>
        <p:spPr bwMode="auto">
          <a:xfrm>
            <a:off x="539750" y="2636838"/>
            <a:ext cx="66167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4000" b="1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4000" b="1">
                <a:latin typeface="Times New Roman" pitchFamily="18" charset="0"/>
                <a:cs typeface="Times New Roman" panose="02020603050405020304" pitchFamily="18" charset="0"/>
              </a:rPr>
              <a:t>）如何测出单摆的周期？</a:t>
            </a:r>
            <a:endParaRPr kumimoji="1" lang="en-US" altLang="zh-CN" sz="4000" b="1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4000" b="1">
              <a:latin typeface="Times New Roman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>
                <a:latin typeface="Times New Roman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4000" b="1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4000" b="1">
                <a:latin typeface="Times New Roman" pitchFamily="18" charset="0"/>
                <a:cs typeface="Times New Roman" panose="02020603050405020304" pitchFamily="18" charset="0"/>
              </a:rPr>
              <a:t>）如何测量单摆的摆长？</a:t>
            </a:r>
          </a:p>
        </p:txBody>
      </p:sp>
      <p:sp>
        <p:nvSpPr>
          <p:cNvPr id="32771" name="WordArt 10"/>
          <p:cNvSpPr>
            <a:spLocks noChangeArrowheads="1" noChangeShapeType="1" noTextEdit="1"/>
          </p:cNvSpPr>
          <p:nvPr/>
        </p:nvSpPr>
        <p:spPr bwMode="auto">
          <a:xfrm>
            <a:off x="250825" y="1268413"/>
            <a:ext cx="2857500" cy="1071562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1081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思考与讨论：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1813" y="714375"/>
            <a:ext cx="2714625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 smtClean="0">
                <a:solidFill>
                  <a:srgbClr val="FF0000"/>
                </a:solidFill>
                <a:latin typeface="+mn-ea"/>
                <a:ea typeface="+mn-ea"/>
              </a:rPr>
              <a:t>结   论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14325" y="1460500"/>
            <a:ext cx="8229600" cy="39290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3600" b="1" dirty="0" smtClean="0">
                <a:latin typeface="+mn-ea"/>
              </a:rPr>
              <a:t>单摆振动的周期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+mn-ea"/>
              </a:rPr>
              <a:t>1</a:t>
            </a:r>
            <a:r>
              <a:rPr lang="zh-CN" altLang="en-US" sz="3600" b="1" dirty="0" smtClean="0">
                <a:latin typeface="+mn-ea"/>
              </a:rPr>
              <a:t>、与振幅无关</a:t>
            </a:r>
            <a:r>
              <a:rPr lang="en-US" altLang="zh-CN" sz="3600" b="1" dirty="0" smtClean="0">
                <a:latin typeface="+mn-ea"/>
              </a:rPr>
              <a:t>——</a:t>
            </a:r>
            <a:r>
              <a:rPr lang="zh-CN" altLang="en-US" sz="3600" b="1" dirty="0" smtClean="0">
                <a:latin typeface="+mn-ea"/>
              </a:rPr>
              <a:t>单摆的等时性</a:t>
            </a:r>
            <a:endParaRPr lang="en-US" altLang="zh-CN" sz="3600" b="1" dirty="0" smtClean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+mn-ea"/>
              </a:rPr>
              <a:t>   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伽利略首先发现的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+mn-ea"/>
              </a:rPr>
              <a:t>2</a:t>
            </a:r>
            <a:r>
              <a:rPr lang="zh-CN" altLang="en-US" sz="3600" b="1" dirty="0" smtClean="0">
                <a:latin typeface="+mn-ea"/>
              </a:rPr>
              <a:t>、与摆球的质量无关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+mn-ea"/>
              </a:rPr>
              <a:t>3</a:t>
            </a:r>
            <a:r>
              <a:rPr lang="zh-CN" altLang="en-US" sz="3600" b="1" dirty="0" smtClean="0">
                <a:latin typeface="+mn-ea"/>
              </a:rPr>
              <a:t>、与摆长有关</a:t>
            </a:r>
            <a:r>
              <a:rPr lang="en-US" altLang="zh-CN" sz="3600" b="1" dirty="0" smtClean="0">
                <a:latin typeface="+mn-ea"/>
              </a:rPr>
              <a:t>——</a:t>
            </a:r>
            <a:r>
              <a:rPr lang="zh-CN" altLang="en-US" sz="3600" b="1" dirty="0" smtClean="0">
                <a:latin typeface="+mn-ea"/>
              </a:rPr>
              <a:t>摆长越长，周期越大</a:t>
            </a:r>
            <a:endParaRPr lang="en-US" altLang="zh-CN" sz="3600" b="1" dirty="0" smtClean="0">
              <a:latin typeface="+mn-ea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 smtClean="0">
                <a:latin typeface="+mn-ea"/>
              </a:rPr>
              <a:t>4</a:t>
            </a:r>
            <a:r>
              <a:rPr lang="zh-CN" altLang="en-US" sz="3600" b="1" dirty="0" smtClean="0">
                <a:latin typeface="+mn-ea"/>
              </a:rPr>
              <a:t>、重力加速度越大周期越小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8313" y="898525"/>
            <a:ext cx="8424862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问题出在哪儿</a:t>
            </a:r>
            <a:r>
              <a:rPr kumimoji="1" lang="en-US" altLang="zh-CN" sz="4000" b="1" smtClean="0">
                <a:solidFill>
                  <a:srgbClr val="990000"/>
                </a:solidFill>
                <a:latin typeface="Times New Roman" pitchFamily="18" charset="0"/>
                <a:ea typeface="宋体" charset="-122"/>
              </a:rPr>
              <a:t>?</a:t>
            </a:r>
            <a:endParaRPr kumimoji="1" lang="zh-CN" altLang="en-US" sz="4000" b="1">
              <a:solidFill>
                <a:srgbClr val="990000"/>
              </a:solidFill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rgbClr val="CC0099"/>
                </a:solidFill>
                <a:latin typeface="黑体" pitchFamily="2" charset="-122"/>
              </a:rPr>
              <a:t>   </a:t>
            </a:r>
            <a:r>
              <a:rPr kumimoji="1" lang="zh-CN" altLang="en-US" b="1">
                <a:latin typeface="黑体" pitchFamily="2" charset="-122"/>
              </a:rPr>
              <a:t>一个大庆人去香港旅游，在一家大型超市以高价购买了一台精致的摆钟，买的时候走时很准。回到大庆后不到两天走时就相差一分多钟。于是大呼上当，心里极其气愤。后来，他求助“消费者权益保护协会”，准备与该超市打一场索赔官司，消费者协会调查研究发现产品</a:t>
            </a:r>
            <a:r>
              <a:rPr kumimoji="1" lang="zh-CN" altLang="en-US" b="1">
                <a:solidFill>
                  <a:srgbClr val="CC0099"/>
                </a:solidFill>
                <a:latin typeface="黑体" pitchFamily="2" charset="-122"/>
              </a:rPr>
              <a:t>货真价实，</a:t>
            </a:r>
            <a:r>
              <a:rPr kumimoji="1" lang="zh-CN" altLang="en-US" b="1">
                <a:latin typeface="黑体" pitchFamily="2" charset="-122"/>
              </a:rPr>
              <a:t>那么问题出在哪儿呢？</a:t>
            </a:r>
          </a:p>
        </p:txBody>
      </p:sp>
      <p:grpSp>
        <p:nvGrpSpPr>
          <p:cNvPr id="47107" name="Group 3"/>
          <p:cNvGrpSpPr/>
          <p:nvPr/>
        </p:nvGrpSpPr>
        <p:grpSpPr>
          <a:xfrm>
            <a:off x="4211960" y="703388"/>
            <a:ext cx="760412" cy="795337"/>
            <a:chOff x="4307" y="2612"/>
            <a:chExt cx="919" cy="962"/>
          </a:xfrm>
        </p:grpSpPr>
        <p:sp>
          <p:nvSpPr>
            <p:cNvPr id="47108" name="Freeform 4"/>
            <p:cNvSpPr/>
            <p:nvPr/>
          </p:nvSpPr>
          <p:spPr bwMode="auto">
            <a:xfrm>
              <a:off x="4307" y="2612"/>
              <a:ext cx="545" cy="732"/>
            </a:xfrm>
            <a:custGeom>
              <a:avLst/>
              <a:gdLst>
                <a:gd name="T0" fmla="*/ 542 w 545"/>
                <a:gd name="T1" fmla="*/ 264 h 732"/>
                <a:gd name="T2" fmla="*/ 532 w 545"/>
                <a:gd name="T3" fmla="*/ 216 h 732"/>
                <a:gd name="T4" fmla="*/ 514 w 545"/>
                <a:gd name="T5" fmla="*/ 170 h 732"/>
                <a:gd name="T6" fmla="*/ 487 w 545"/>
                <a:gd name="T7" fmla="*/ 130 h 732"/>
                <a:gd name="T8" fmla="*/ 465 w 545"/>
                <a:gd name="T9" fmla="*/ 108 h 732"/>
                <a:gd name="T10" fmla="*/ 455 w 545"/>
                <a:gd name="T11" fmla="*/ 96 h 732"/>
                <a:gd name="T12" fmla="*/ 445 w 545"/>
                <a:gd name="T13" fmla="*/ 85 h 732"/>
                <a:gd name="T14" fmla="*/ 440 w 545"/>
                <a:gd name="T15" fmla="*/ 78 h 732"/>
                <a:gd name="T16" fmla="*/ 419 w 545"/>
                <a:gd name="T17" fmla="*/ 58 h 732"/>
                <a:gd name="T18" fmla="*/ 374 w 545"/>
                <a:gd name="T19" fmla="*/ 31 h 732"/>
                <a:gd name="T20" fmla="*/ 326 w 545"/>
                <a:gd name="T21" fmla="*/ 11 h 732"/>
                <a:gd name="T22" fmla="*/ 275 w 545"/>
                <a:gd name="T23" fmla="*/ 1 h 732"/>
                <a:gd name="T24" fmla="*/ 224 w 545"/>
                <a:gd name="T25" fmla="*/ 1 h 732"/>
                <a:gd name="T26" fmla="*/ 177 w 545"/>
                <a:gd name="T27" fmla="*/ 11 h 732"/>
                <a:gd name="T28" fmla="*/ 132 w 545"/>
                <a:gd name="T29" fmla="*/ 29 h 732"/>
                <a:gd name="T30" fmla="*/ 90 w 545"/>
                <a:gd name="T31" fmla="*/ 56 h 732"/>
                <a:gd name="T32" fmla="*/ 55 w 545"/>
                <a:gd name="T33" fmla="*/ 92 h 732"/>
                <a:gd name="T34" fmla="*/ 28 w 545"/>
                <a:gd name="T35" fmla="*/ 132 h 732"/>
                <a:gd name="T36" fmla="*/ 9 w 545"/>
                <a:gd name="T37" fmla="*/ 177 h 732"/>
                <a:gd name="T38" fmla="*/ 0 w 545"/>
                <a:gd name="T39" fmla="*/ 226 h 732"/>
                <a:gd name="T40" fmla="*/ 0 w 545"/>
                <a:gd name="T41" fmla="*/ 268 h 732"/>
                <a:gd name="T42" fmla="*/ 146 w 545"/>
                <a:gd name="T43" fmla="*/ 307 h 732"/>
                <a:gd name="T44" fmla="*/ 163 w 545"/>
                <a:gd name="T45" fmla="*/ 290 h 732"/>
                <a:gd name="T46" fmla="*/ 173 w 545"/>
                <a:gd name="T47" fmla="*/ 238 h 732"/>
                <a:gd name="T48" fmla="*/ 201 w 545"/>
                <a:gd name="T49" fmla="*/ 197 h 732"/>
                <a:gd name="T50" fmla="*/ 242 w 545"/>
                <a:gd name="T51" fmla="*/ 169 h 732"/>
                <a:gd name="T52" fmla="*/ 292 w 545"/>
                <a:gd name="T53" fmla="*/ 159 h 732"/>
                <a:gd name="T54" fmla="*/ 309 w 545"/>
                <a:gd name="T55" fmla="*/ 160 h 732"/>
                <a:gd name="T56" fmla="*/ 325 w 545"/>
                <a:gd name="T57" fmla="*/ 163 h 732"/>
                <a:gd name="T58" fmla="*/ 340 w 545"/>
                <a:gd name="T59" fmla="*/ 167 h 732"/>
                <a:gd name="T60" fmla="*/ 355 w 545"/>
                <a:gd name="T61" fmla="*/ 174 h 732"/>
                <a:gd name="T62" fmla="*/ 366 w 545"/>
                <a:gd name="T63" fmla="*/ 191 h 732"/>
                <a:gd name="T64" fmla="*/ 373 w 545"/>
                <a:gd name="T65" fmla="*/ 210 h 732"/>
                <a:gd name="T66" fmla="*/ 377 w 545"/>
                <a:gd name="T67" fmla="*/ 230 h 732"/>
                <a:gd name="T68" fmla="*/ 379 w 545"/>
                <a:gd name="T69" fmla="*/ 250 h 732"/>
                <a:gd name="T70" fmla="*/ 374 w 545"/>
                <a:gd name="T71" fmla="*/ 287 h 732"/>
                <a:gd name="T72" fmla="*/ 360 w 545"/>
                <a:gd name="T73" fmla="*/ 318 h 732"/>
                <a:gd name="T74" fmla="*/ 338 w 545"/>
                <a:gd name="T75" fmla="*/ 347 h 732"/>
                <a:gd name="T76" fmla="*/ 308 w 545"/>
                <a:gd name="T77" fmla="*/ 366 h 732"/>
                <a:gd name="T78" fmla="*/ 281 w 545"/>
                <a:gd name="T79" fmla="*/ 383 h 732"/>
                <a:gd name="T80" fmla="*/ 232 w 545"/>
                <a:gd name="T81" fmla="*/ 425 h 732"/>
                <a:gd name="T82" fmla="*/ 197 w 545"/>
                <a:gd name="T83" fmla="*/ 477 h 732"/>
                <a:gd name="T84" fmla="*/ 177 w 545"/>
                <a:gd name="T85" fmla="*/ 537 h 732"/>
                <a:gd name="T86" fmla="*/ 169 w 545"/>
                <a:gd name="T87" fmla="*/ 692 h 732"/>
                <a:gd name="T88" fmla="*/ 230 w 545"/>
                <a:gd name="T89" fmla="*/ 731 h 732"/>
                <a:gd name="T90" fmla="*/ 336 w 545"/>
                <a:gd name="T91" fmla="*/ 731 h 732"/>
                <a:gd name="T92" fmla="*/ 339 w 545"/>
                <a:gd name="T93" fmla="*/ 595 h 732"/>
                <a:gd name="T94" fmla="*/ 350 w 545"/>
                <a:gd name="T95" fmla="*/ 566 h 732"/>
                <a:gd name="T96" fmla="*/ 370 w 545"/>
                <a:gd name="T97" fmla="*/ 540 h 732"/>
                <a:gd name="T98" fmla="*/ 394 w 545"/>
                <a:gd name="T99" fmla="*/ 520 h 732"/>
                <a:gd name="T100" fmla="*/ 411 w 545"/>
                <a:gd name="T101" fmla="*/ 510 h 732"/>
                <a:gd name="T102" fmla="*/ 441 w 545"/>
                <a:gd name="T103" fmla="*/ 490 h 732"/>
                <a:gd name="T104" fmla="*/ 490 w 545"/>
                <a:gd name="T105" fmla="*/ 445 h 732"/>
                <a:gd name="T106" fmla="*/ 524 w 545"/>
                <a:gd name="T107" fmla="*/ 388 h 732"/>
                <a:gd name="T108" fmla="*/ 541 w 545"/>
                <a:gd name="T109" fmla="*/ 322 h 73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5" h="732">
                  <a:moveTo>
                    <a:pt x="544" y="290"/>
                  </a:moveTo>
                  <a:lnTo>
                    <a:pt x="542" y="264"/>
                  </a:lnTo>
                  <a:lnTo>
                    <a:pt x="538" y="240"/>
                  </a:lnTo>
                  <a:lnTo>
                    <a:pt x="532" y="216"/>
                  </a:lnTo>
                  <a:lnTo>
                    <a:pt x="524" y="193"/>
                  </a:lnTo>
                  <a:lnTo>
                    <a:pt x="514" y="170"/>
                  </a:lnTo>
                  <a:lnTo>
                    <a:pt x="501" y="150"/>
                  </a:lnTo>
                  <a:lnTo>
                    <a:pt x="487" y="130"/>
                  </a:lnTo>
                  <a:lnTo>
                    <a:pt x="470" y="112"/>
                  </a:lnTo>
                  <a:lnTo>
                    <a:pt x="465" y="108"/>
                  </a:lnTo>
                  <a:lnTo>
                    <a:pt x="461" y="102"/>
                  </a:lnTo>
                  <a:lnTo>
                    <a:pt x="455" y="96"/>
                  </a:lnTo>
                  <a:lnTo>
                    <a:pt x="451" y="91"/>
                  </a:lnTo>
                  <a:lnTo>
                    <a:pt x="445" y="85"/>
                  </a:lnTo>
                  <a:lnTo>
                    <a:pt x="443" y="81"/>
                  </a:lnTo>
                  <a:lnTo>
                    <a:pt x="440" y="78"/>
                  </a:lnTo>
                  <a:lnTo>
                    <a:pt x="437" y="75"/>
                  </a:lnTo>
                  <a:lnTo>
                    <a:pt x="419" y="58"/>
                  </a:lnTo>
                  <a:lnTo>
                    <a:pt x="397" y="44"/>
                  </a:lnTo>
                  <a:lnTo>
                    <a:pt x="374" y="31"/>
                  </a:lnTo>
                  <a:lnTo>
                    <a:pt x="350" y="19"/>
                  </a:lnTo>
                  <a:lnTo>
                    <a:pt x="326" y="11"/>
                  </a:lnTo>
                  <a:lnTo>
                    <a:pt x="301" y="5"/>
                  </a:lnTo>
                  <a:lnTo>
                    <a:pt x="275" y="1"/>
                  </a:lnTo>
                  <a:lnTo>
                    <a:pt x="249" y="0"/>
                  </a:lnTo>
                  <a:lnTo>
                    <a:pt x="224" y="1"/>
                  </a:lnTo>
                  <a:lnTo>
                    <a:pt x="200" y="5"/>
                  </a:lnTo>
                  <a:lnTo>
                    <a:pt x="177" y="11"/>
                  </a:lnTo>
                  <a:lnTo>
                    <a:pt x="153" y="18"/>
                  </a:lnTo>
                  <a:lnTo>
                    <a:pt x="132" y="29"/>
                  </a:lnTo>
                  <a:lnTo>
                    <a:pt x="110" y="42"/>
                  </a:lnTo>
                  <a:lnTo>
                    <a:pt x="90" y="56"/>
                  </a:lnTo>
                  <a:lnTo>
                    <a:pt x="72" y="73"/>
                  </a:lnTo>
                  <a:lnTo>
                    <a:pt x="55" y="92"/>
                  </a:lnTo>
                  <a:lnTo>
                    <a:pt x="41" y="112"/>
                  </a:lnTo>
                  <a:lnTo>
                    <a:pt x="28" y="132"/>
                  </a:lnTo>
                  <a:lnTo>
                    <a:pt x="18" y="155"/>
                  </a:lnTo>
                  <a:lnTo>
                    <a:pt x="9" y="177"/>
                  </a:lnTo>
                  <a:lnTo>
                    <a:pt x="4" y="201"/>
                  </a:lnTo>
                  <a:lnTo>
                    <a:pt x="0" y="226"/>
                  </a:lnTo>
                  <a:lnTo>
                    <a:pt x="0" y="250"/>
                  </a:lnTo>
                  <a:lnTo>
                    <a:pt x="0" y="268"/>
                  </a:lnTo>
                  <a:lnTo>
                    <a:pt x="41" y="307"/>
                  </a:lnTo>
                  <a:lnTo>
                    <a:pt x="146" y="307"/>
                  </a:lnTo>
                  <a:lnTo>
                    <a:pt x="163" y="307"/>
                  </a:lnTo>
                  <a:lnTo>
                    <a:pt x="163" y="290"/>
                  </a:lnTo>
                  <a:lnTo>
                    <a:pt x="166" y="263"/>
                  </a:lnTo>
                  <a:lnTo>
                    <a:pt x="173" y="238"/>
                  </a:lnTo>
                  <a:lnTo>
                    <a:pt x="186" y="216"/>
                  </a:lnTo>
                  <a:lnTo>
                    <a:pt x="201" y="197"/>
                  </a:lnTo>
                  <a:lnTo>
                    <a:pt x="220" y="182"/>
                  </a:lnTo>
                  <a:lnTo>
                    <a:pt x="242" y="169"/>
                  </a:lnTo>
                  <a:lnTo>
                    <a:pt x="267" y="162"/>
                  </a:lnTo>
                  <a:lnTo>
                    <a:pt x="292" y="159"/>
                  </a:lnTo>
                  <a:lnTo>
                    <a:pt x="301" y="159"/>
                  </a:lnTo>
                  <a:lnTo>
                    <a:pt x="309" y="160"/>
                  </a:lnTo>
                  <a:lnTo>
                    <a:pt x="318" y="162"/>
                  </a:lnTo>
                  <a:lnTo>
                    <a:pt x="325" y="163"/>
                  </a:lnTo>
                  <a:lnTo>
                    <a:pt x="333" y="166"/>
                  </a:lnTo>
                  <a:lnTo>
                    <a:pt x="340" y="167"/>
                  </a:lnTo>
                  <a:lnTo>
                    <a:pt x="347" y="172"/>
                  </a:lnTo>
                  <a:lnTo>
                    <a:pt x="355" y="174"/>
                  </a:lnTo>
                  <a:lnTo>
                    <a:pt x="360" y="183"/>
                  </a:lnTo>
                  <a:lnTo>
                    <a:pt x="366" y="191"/>
                  </a:lnTo>
                  <a:lnTo>
                    <a:pt x="370" y="201"/>
                  </a:lnTo>
                  <a:lnTo>
                    <a:pt x="373" y="210"/>
                  </a:lnTo>
                  <a:lnTo>
                    <a:pt x="376" y="220"/>
                  </a:lnTo>
                  <a:lnTo>
                    <a:pt x="377" y="230"/>
                  </a:lnTo>
                  <a:lnTo>
                    <a:pt x="379" y="240"/>
                  </a:lnTo>
                  <a:lnTo>
                    <a:pt x="379" y="250"/>
                  </a:lnTo>
                  <a:lnTo>
                    <a:pt x="377" y="268"/>
                  </a:lnTo>
                  <a:lnTo>
                    <a:pt x="374" y="287"/>
                  </a:lnTo>
                  <a:lnTo>
                    <a:pt x="369" y="302"/>
                  </a:lnTo>
                  <a:lnTo>
                    <a:pt x="360" y="318"/>
                  </a:lnTo>
                  <a:lnTo>
                    <a:pt x="350" y="334"/>
                  </a:lnTo>
                  <a:lnTo>
                    <a:pt x="338" y="347"/>
                  </a:lnTo>
                  <a:lnTo>
                    <a:pt x="323" y="358"/>
                  </a:lnTo>
                  <a:lnTo>
                    <a:pt x="308" y="366"/>
                  </a:lnTo>
                  <a:lnTo>
                    <a:pt x="308" y="368"/>
                  </a:lnTo>
                  <a:lnTo>
                    <a:pt x="281" y="383"/>
                  </a:lnTo>
                  <a:lnTo>
                    <a:pt x="255" y="403"/>
                  </a:lnTo>
                  <a:lnTo>
                    <a:pt x="232" y="425"/>
                  </a:lnTo>
                  <a:lnTo>
                    <a:pt x="214" y="450"/>
                  </a:lnTo>
                  <a:lnTo>
                    <a:pt x="197" y="477"/>
                  </a:lnTo>
                  <a:lnTo>
                    <a:pt x="186" y="506"/>
                  </a:lnTo>
                  <a:lnTo>
                    <a:pt x="177" y="537"/>
                  </a:lnTo>
                  <a:lnTo>
                    <a:pt x="171" y="568"/>
                  </a:lnTo>
                  <a:lnTo>
                    <a:pt x="169" y="692"/>
                  </a:lnTo>
                  <a:lnTo>
                    <a:pt x="211" y="731"/>
                  </a:lnTo>
                  <a:lnTo>
                    <a:pt x="230" y="731"/>
                  </a:lnTo>
                  <a:lnTo>
                    <a:pt x="319" y="731"/>
                  </a:lnTo>
                  <a:lnTo>
                    <a:pt x="336" y="731"/>
                  </a:lnTo>
                  <a:lnTo>
                    <a:pt x="336" y="611"/>
                  </a:lnTo>
                  <a:lnTo>
                    <a:pt x="339" y="595"/>
                  </a:lnTo>
                  <a:lnTo>
                    <a:pt x="345" y="580"/>
                  </a:lnTo>
                  <a:lnTo>
                    <a:pt x="350" y="566"/>
                  </a:lnTo>
                  <a:lnTo>
                    <a:pt x="360" y="551"/>
                  </a:lnTo>
                  <a:lnTo>
                    <a:pt x="370" y="540"/>
                  </a:lnTo>
                  <a:lnTo>
                    <a:pt x="382" y="529"/>
                  </a:lnTo>
                  <a:lnTo>
                    <a:pt x="394" y="520"/>
                  </a:lnTo>
                  <a:lnTo>
                    <a:pt x="409" y="511"/>
                  </a:lnTo>
                  <a:lnTo>
                    <a:pt x="411" y="510"/>
                  </a:lnTo>
                  <a:lnTo>
                    <a:pt x="413" y="509"/>
                  </a:lnTo>
                  <a:lnTo>
                    <a:pt x="441" y="490"/>
                  </a:lnTo>
                  <a:lnTo>
                    <a:pt x="467" y="469"/>
                  </a:lnTo>
                  <a:lnTo>
                    <a:pt x="490" y="445"/>
                  </a:lnTo>
                  <a:lnTo>
                    <a:pt x="508" y="416"/>
                  </a:lnTo>
                  <a:lnTo>
                    <a:pt x="524" y="388"/>
                  </a:lnTo>
                  <a:lnTo>
                    <a:pt x="534" y="356"/>
                  </a:lnTo>
                  <a:lnTo>
                    <a:pt x="541" y="322"/>
                  </a:lnTo>
                  <a:lnTo>
                    <a:pt x="544" y="290"/>
                  </a:lnTo>
                </a:path>
              </a:pathLst>
            </a:cu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9" name="Freeform 5"/>
            <p:cNvSpPr/>
            <p:nvPr/>
          </p:nvSpPr>
          <p:spPr bwMode="auto">
            <a:xfrm>
              <a:off x="4447" y="3343"/>
              <a:ext cx="235" cy="230"/>
            </a:xfrm>
            <a:custGeom>
              <a:avLst/>
              <a:gdLst>
                <a:gd name="T0" fmla="*/ 182 w 235"/>
                <a:gd name="T1" fmla="*/ 44 h 230"/>
                <a:gd name="T2" fmla="*/ 171 w 235"/>
                <a:gd name="T3" fmla="*/ 32 h 230"/>
                <a:gd name="T4" fmla="*/ 159 w 235"/>
                <a:gd name="T5" fmla="*/ 24 h 230"/>
                <a:gd name="T6" fmla="*/ 149 w 235"/>
                <a:gd name="T7" fmla="*/ 17 h 230"/>
                <a:gd name="T8" fmla="*/ 139 w 235"/>
                <a:gd name="T9" fmla="*/ 9 h 230"/>
                <a:gd name="T10" fmla="*/ 129 w 235"/>
                <a:gd name="T11" fmla="*/ 5 h 230"/>
                <a:gd name="T12" fmla="*/ 119 w 235"/>
                <a:gd name="T13" fmla="*/ 2 h 230"/>
                <a:gd name="T14" fmla="*/ 108 w 235"/>
                <a:gd name="T15" fmla="*/ 1 h 230"/>
                <a:gd name="T16" fmla="*/ 95 w 235"/>
                <a:gd name="T17" fmla="*/ 0 h 230"/>
                <a:gd name="T18" fmla="*/ 77 w 235"/>
                <a:gd name="T19" fmla="*/ 2 h 230"/>
                <a:gd name="T20" fmla="*/ 58 w 235"/>
                <a:gd name="T21" fmla="*/ 8 h 230"/>
                <a:gd name="T22" fmla="*/ 42 w 235"/>
                <a:gd name="T23" fmla="*/ 17 h 230"/>
                <a:gd name="T24" fmla="*/ 28 w 235"/>
                <a:gd name="T25" fmla="*/ 28 h 230"/>
                <a:gd name="T26" fmla="*/ 17 w 235"/>
                <a:gd name="T27" fmla="*/ 42 h 230"/>
                <a:gd name="T28" fmla="*/ 7 w 235"/>
                <a:gd name="T29" fmla="*/ 58 h 230"/>
                <a:gd name="T30" fmla="*/ 2 w 235"/>
                <a:gd name="T31" fmla="*/ 76 h 230"/>
                <a:gd name="T32" fmla="*/ 0 w 235"/>
                <a:gd name="T33" fmla="*/ 95 h 230"/>
                <a:gd name="T34" fmla="*/ 1 w 235"/>
                <a:gd name="T35" fmla="*/ 109 h 230"/>
                <a:gd name="T36" fmla="*/ 2 w 235"/>
                <a:gd name="T37" fmla="*/ 122 h 230"/>
                <a:gd name="T38" fmla="*/ 7 w 235"/>
                <a:gd name="T39" fmla="*/ 133 h 230"/>
                <a:gd name="T40" fmla="*/ 12 w 235"/>
                <a:gd name="T41" fmla="*/ 145 h 230"/>
                <a:gd name="T42" fmla="*/ 19 w 235"/>
                <a:gd name="T43" fmla="*/ 155 h 230"/>
                <a:gd name="T44" fmla="*/ 29 w 235"/>
                <a:gd name="T45" fmla="*/ 166 h 230"/>
                <a:gd name="T46" fmla="*/ 39 w 235"/>
                <a:gd name="T47" fmla="*/ 176 h 230"/>
                <a:gd name="T48" fmla="*/ 52 w 235"/>
                <a:gd name="T49" fmla="*/ 187 h 230"/>
                <a:gd name="T50" fmla="*/ 65 w 235"/>
                <a:gd name="T51" fmla="*/ 199 h 230"/>
                <a:gd name="T52" fmla="*/ 77 w 235"/>
                <a:gd name="T53" fmla="*/ 209 h 230"/>
                <a:gd name="T54" fmla="*/ 87 w 235"/>
                <a:gd name="T55" fmla="*/ 216 h 230"/>
                <a:gd name="T56" fmla="*/ 97 w 235"/>
                <a:gd name="T57" fmla="*/ 221 h 230"/>
                <a:gd name="T58" fmla="*/ 105 w 235"/>
                <a:gd name="T59" fmla="*/ 224 h 230"/>
                <a:gd name="T60" fmla="*/ 115 w 235"/>
                <a:gd name="T61" fmla="*/ 227 h 230"/>
                <a:gd name="T62" fmla="*/ 126 w 235"/>
                <a:gd name="T63" fmla="*/ 229 h 230"/>
                <a:gd name="T64" fmla="*/ 139 w 235"/>
                <a:gd name="T65" fmla="*/ 229 h 230"/>
                <a:gd name="T66" fmla="*/ 158 w 235"/>
                <a:gd name="T67" fmla="*/ 227 h 230"/>
                <a:gd name="T68" fmla="*/ 176 w 235"/>
                <a:gd name="T69" fmla="*/ 221 h 230"/>
                <a:gd name="T70" fmla="*/ 192 w 235"/>
                <a:gd name="T71" fmla="*/ 213 h 230"/>
                <a:gd name="T72" fmla="*/ 206 w 235"/>
                <a:gd name="T73" fmla="*/ 201 h 230"/>
                <a:gd name="T74" fmla="*/ 218 w 235"/>
                <a:gd name="T75" fmla="*/ 187 h 230"/>
                <a:gd name="T76" fmla="*/ 226 w 235"/>
                <a:gd name="T77" fmla="*/ 170 h 230"/>
                <a:gd name="T78" fmla="*/ 232 w 235"/>
                <a:gd name="T79" fmla="*/ 153 h 230"/>
                <a:gd name="T80" fmla="*/ 234 w 235"/>
                <a:gd name="T81" fmla="*/ 133 h 230"/>
                <a:gd name="T82" fmla="*/ 234 w 235"/>
                <a:gd name="T83" fmla="*/ 120 h 230"/>
                <a:gd name="T84" fmla="*/ 231 w 235"/>
                <a:gd name="T85" fmla="*/ 108 h 230"/>
                <a:gd name="T86" fmla="*/ 226 w 235"/>
                <a:gd name="T87" fmla="*/ 96 h 230"/>
                <a:gd name="T88" fmla="*/ 221 w 235"/>
                <a:gd name="T89" fmla="*/ 85 h 230"/>
                <a:gd name="T90" fmla="*/ 212 w 235"/>
                <a:gd name="T91" fmla="*/ 75 h 230"/>
                <a:gd name="T92" fmla="*/ 204 w 235"/>
                <a:gd name="T93" fmla="*/ 64 h 230"/>
                <a:gd name="T94" fmla="*/ 194 w 235"/>
                <a:gd name="T95" fmla="*/ 54 h 230"/>
                <a:gd name="T96" fmla="*/ 182 w 235"/>
                <a:gd name="T97" fmla="*/ 44 h 2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5" h="230">
                  <a:moveTo>
                    <a:pt x="182" y="44"/>
                  </a:moveTo>
                  <a:lnTo>
                    <a:pt x="171" y="32"/>
                  </a:lnTo>
                  <a:lnTo>
                    <a:pt x="159" y="24"/>
                  </a:lnTo>
                  <a:lnTo>
                    <a:pt x="149" y="17"/>
                  </a:lnTo>
                  <a:lnTo>
                    <a:pt x="139" y="9"/>
                  </a:lnTo>
                  <a:lnTo>
                    <a:pt x="129" y="5"/>
                  </a:lnTo>
                  <a:lnTo>
                    <a:pt x="119" y="2"/>
                  </a:lnTo>
                  <a:lnTo>
                    <a:pt x="108" y="1"/>
                  </a:lnTo>
                  <a:lnTo>
                    <a:pt x="95" y="0"/>
                  </a:lnTo>
                  <a:lnTo>
                    <a:pt x="77" y="2"/>
                  </a:lnTo>
                  <a:lnTo>
                    <a:pt x="58" y="8"/>
                  </a:lnTo>
                  <a:lnTo>
                    <a:pt x="42" y="17"/>
                  </a:lnTo>
                  <a:lnTo>
                    <a:pt x="28" y="28"/>
                  </a:lnTo>
                  <a:lnTo>
                    <a:pt x="17" y="42"/>
                  </a:lnTo>
                  <a:lnTo>
                    <a:pt x="7" y="58"/>
                  </a:lnTo>
                  <a:lnTo>
                    <a:pt x="2" y="76"/>
                  </a:lnTo>
                  <a:lnTo>
                    <a:pt x="0" y="95"/>
                  </a:lnTo>
                  <a:lnTo>
                    <a:pt x="1" y="109"/>
                  </a:lnTo>
                  <a:lnTo>
                    <a:pt x="2" y="122"/>
                  </a:lnTo>
                  <a:lnTo>
                    <a:pt x="7" y="133"/>
                  </a:lnTo>
                  <a:lnTo>
                    <a:pt x="12" y="145"/>
                  </a:lnTo>
                  <a:lnTo>
                    <a:pt x="19" y="155"/>
                  </a:lnTo>
                  <a:lnTo>
                    <a:pt x="29" y="166"/>
                  </a:lnTo>
                  <a:lnTo>
                    <a:pt x="39" y="176"/>
                  </a:lnTo>
                  <a:lnTo>
                    <a:pt x="52" y="187"/>
                  </a:lnTo>
                  <a:lnTo>
                    <a:pt x="65" y="199"/>
                  </a:lnTo>
                  <a:lnTo>
                    <a:pt x="77" y="209"/>
                  </a:lnTo>
                  <a:lnTo>
                    <a:pt x="87" y="216"/>
                  </a:lnTo>
                  <a:lnTo>
                    <a:pt x="97" y="221"/>
                  </a:lnTo>
                  <a:lnTo>
                    <a:pt x="105" y="224"/>
                  </a:lnTo>
                  <a:lnTo>
                    <a:pt x="115" y="227"/>
                  </a:lnTo>
                  <a:lnTo>
                    <a:pt x="126" y="229"/>
                  </a:lnTo>
                  <a:lnTo>
                    <a:pt x="139" y="229"/>
                  </a:lnTo>
                  <a:lnTo>
                    <a:pt x="158" y="227"/>
                  </a:lnTo>
                  <a:lnTo>
                    <a:pt x="176" y="221"/>
                  </a:lnTo>
                  <a:lnTo>
                    <a:pt x="192" y="213"/>
                  </a:lnTo>
                  <a:lnTo>
                    <a:pt x="206" y="201"/>
                  </a:lnTo>
                  <a:lnTo>
                    <a:pt x="218" y="187"/>
                  </a:lnTo>
                  <a:lnTo>
                    <a:pt x="226" y="170"/>
                  </a:lnTo>
                  <a:lnTo>
                    <a:pt x="232" y="153"/>
                  </a:lnTo>
                  <a:lnTo>
                    <a:pt x="234" y="133"/>
                  </a:lnTo>
                  <a:lnTo>
                    <a:pt x="234" y="120"/>
                  </a:lnTo>
                  <a:lnTo>
                    <a:pt x="231" y="108"/>
                  </a:lnTo>
                  <a:lnTo>
                    <a:pt x="226" y="96"/>
                  </a:lnTo>
                  <a:lnTo>
                    <a:pt x="221" y="85"/>
                  </a:lnTo>
                  <a:lnTo>
                    <a:pt x="212" y="75"/>
                  </a:lnTo>
                  <a:lnTo>
                    <a:pt x="204" y="64"/>
                  </a:lnTo>
                  <a:lnTo>
                    <a:pt x="194" y="54"/>
                  </a:lnTo>
                  <a:lnTo>
                    <a:pt x="182" y="44"/>
                  </a:lnTo>
                </a:path>
              </a:pathLst>
            </a:cu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Freeform 6"/>
            <p:cNvSpPr/>
            <p:nvPr/>
          </p:nvSpPr>
          <p:spPr bwMode="auto">
            <a:xfrm>
              <a:off x="4348" y="2651"/>
              <a:ext cx="503" cy="693"/>
            </a:xfrm>
            <a:custGeom>
              <a:avLst/>
              <a:gdLst>
                <a:gd name="T0" fmla="*/ 499 w 503"/>
                <a:gd name="T1" fmla="*/ 284 h 693"/>
                <a:gd name="T2" fmla="*/ 480 w 503"/>
                <a:gd name="T3" fmla="*/ 350 h 693"/>
                <a:gd name="T4" fmla="*/ 446 w 503"/>
                <a:gd name="T5" fmla="*/ 407 h 693"/>
                <a:gd name="T6" fmla="*/ 398 w 503"/>
                <a:gd name="T7" fmla="*/ 454 h 693"/>
                <a:gd name="T8" fmla="*/ 372 w 503"/>
                <a:gd name="T9" fmla="*/ 469 h 693"/>
                <a:gd name="T10" fmla="*/ 369 w 503"/>
                <a:gd name="T11" fmla="*/ 472 h 693"/>
                <a:gd name="T12" fmla="*/ 352 w 503"/>
                <a:gd name="T13" fmla="*/ 481 h 693"/>
                <a:gd name="T14" fmla="*/ 328 w 503"/>
                <a:gd name="T15" fmla="*/ 502 h 693"/>
                <a:gd name="T16" fmla="*/ 310 w 503"/>
                <a:gd name="T17" fmla="*/ 528 h 693"/>
                <a:gd name="T18" fmla="*/ 297 w 503"/>
                <a:gd name="T19" fmla="*/ 556 h 693"/>
                <a:gd name="T20" fmla="*/ 294 w 503"/>
                <a:gd name="T21" fmla="*/ 692 h 693"/>
                <a:gd name="T22" fmla="*/ 187 w 503"/>
                <a:gd name="T23" fmla="*/ 692 h 693"/>
                <a:gd name="T24" fmla="*/ 173 w 503"/>
                <a:gd name="T25" fmla="*/ 569 h 693"/>
                <a:gd name="T26" fmla="*/ 186 w 503"/>
                <a:gd name="T27" fmla="*/ 506 h 693"/>
                <a:gd name="T28" fmla="*/ 214 w 503"/>
                <a:gd name="T29" fmla="*/ 449 h 693"/>
                <a:gd name="T30" fmla="*/ 255 w 503"/>
                <a:gd name="T31" fmla="*/ 402 h 693"/>
                <a:gd name="T32" fmla="*/ 310 w 503"/>
                <a:gd name="T33" fmla="*/ 367 h 693"/>
                <a:gd name="T34" fmla="*/ 325 w 503"/>
                <a:gd name="T35" fmla="*/ 357 h 693"/>
                <a:gd name="T36" fmla="*/ 351 w 503"/>
                <a:gd name="T37" fmla="*/ 333 h 693"/>
                <a:gd name="T38" fmla="*/ 369 w 503"/>
                <a:gd name="T39" fmla="*/ 303 h 693"/>
                <a:gd name="T40" fmla="*/ 379 w 503"/>
                <a:gd name="T41" fmla="*/ 269 h 693"/>
                <a:gd name="T42" fmla="*/ 379 w 503"/>
                <a:gd name="T43" fmla="*/ 237 h 693"/>
                <a:gd name="T44" fmla="*/ 375 w 503"/>
                <a:gd name="T45" fmla="*/ 213 h 693"/>
                <a:gd name="T46" fmla="*/ 365 w 503"/>
                <a:gd name="T47" fmla="*/ 189 h 693"/>
                <a:gd name="T48" fmla="*/ 351 w 503"/>
                <a:gd name="T49" fmla="*/ 168 h 693"/>
                <a:gd name="T50" fmla="*/ 332 w 503"/>
                <a:gd name="T51" fmla="*/ 149 h 693"/>
                <a:gd name="T52" fmla="*/ 311 w 503"/>
                <a:gd name="T53" fmla="*/ 135 h 693"/>
                <a:gd name="T54" fmla="*/ 288 w 503"/>
                <a:gd name="T55" fmla="*/ 126 h 693"/>
                <a:gd name="T56" fmla="*/ 263 w 503"/>
                <a:gd name="T57" fmla="*/ 121 h 693"/>
                <a:gd name="T58" fmla="*/ 224 w 503"/>
                <a:gd name="T59" fmla="*/ 123 h 693"/>
                <a:gd name="T60" fmla="*/ 177 w 503"/>
                <a:gd name="T61" fmla="*/ 142 h 693"/>
                <a:gd name="T62" fmla="*/ 143 w 503"/>
                <a:gd name="T63" fmla="*/ 177 h 693"/>
                <a:gd name="T64" fmla="*/ 123 w 503"/>
                <a:gd name="T65" fmla="*/ 224 h 693"/>
                <a:gd name="T66" fmla="*/ 120 w 503"/>
                <a:gd name="T67" fmla="*/ 267 h 693"/>
                <a:gd name="T68" fmla="*/ 17 w 503"/>
                <a:gd name="T69" fmla="*/ 267 h 693"/>
                <a:gd name="T70" fmla="*/ 0 w 503"/>
                <a:gd name="T71" fmla="*/ 250 h 693"/>
                <a:gd name="T72" fmla="*/ 4 w 503"/>
                <a:gd name="T73" fmla="*/ 202 h 693"/>
                <a:gd name="T74" fmla="*/ 18 w 503"/>
                <a:gd name="T75" fmla="*/ 155 h 693"/>
                <a:gd name="T76" fmla="*/ 42 w 503"/>
                <a:gd name="T77" fmla="*/ 111 h 693"/>
                <a:gd name="T78" fmla="*/ 73 w 503"/>
                <a:gd name="T79" fmla="*/ 72 h 693"/>
                <a:gd name="T80" fmla="*/ 112 w 503"/>
                <a:gd name="T81" fmla="*/ 41 h 693"/>
                <a:gd name="T82" fmla="*/ 155 w 503"/>
                <a:gd name="T83" fmla="*/ 18 h 693"/>
                <a:gd name="T84" fmla="*/ 201 w 503"/>
                <a:gd name="T85" fmla="*/ 4 h 693"/>
                <a:gd name="T86" fmla="*/ 250 w 503"/>
                <a:gd name="T87" fmla="*/ 0 h 693"/>
                <a:gd name="T88" fmla="*/ 300 w 503"/>
                <a:gd name="T89" fmla="*/ 4 h 693"/>
                <a:gd name="T90" fmla="*/ 346 w 503"/>
                <a:gd name="T91" fmla="*/ 18 h 693"/>
                <a:gd name="T92" fmla="*/ 389 w 503"/>
                <a:gd name="T93" fmla="*/ 41 h 693"/>
                <a:gd name="T94" fmla="*/ 428 w 503"/>
                <a:gd name="T95" fmla="*/ 72 h 693"/>
                <a:gd name="T96" fmla="*/ 459 w 503"/>
                <a:gd name="T97" fmla="*/ 111 h 693"/>
                <a:gd name="T98" fmla="*/ 482 w 503"/>
                <a:gd name="T99" fmla="*/ 155 h 693"/>
                <a:gd name="T100" fmla="*/ 496 w 503"/>
                <a:gd name="T101" fmla="*/ 202 h 693"/>
                <a:gd name="T102" fmla="*/ 502 w 503"/>
                <a:gd name="T103" fmla="*/ 250 h 69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02" h="693">
                  <a:moveTo>
                    <a:pt x="502" y="250"/>
                  </a:moveTo>
                  <a:lnTo>
                    <a:pt x="499" y="284"/>
                  </a:lnTo>
                  <a:lnTo>
                    <a:pt x="492" y="318"/>
                  </a:lnTo>
                  <a:lnTo>
                    <a:pt x="480" y="350"/>
                  </a:lnTo>
                  <a:lnTo>
                    <a:pt x="466" y="380"/>
                  </a:lnTo>
                  <a:lnTo>
                    <a:pt x="446" y="407"/>
                  </a:lnTo>
                  <a:lnTo>
                    <a:pt x="423" y="432"/>
                  </a:lnTo>
                  <a:lnTo>
                    <a:pt x="398" y="454"/>
                  </a:lnTo>
                  <a:lnTo>
                    <a:pt x="368" y="472"/>
                  </a:lnTo>
                  <a:lnTo>
                    <a:pt x="372" y="469"/>
                  </a:lnTo>
                  <a:lnTo>
                    <a:pt x="369" y="472"/>
                  </a:lnTo>
                  <a:lnTo>
                    <a:pt x="366" y="474"/>
                  </a:lnTo>
                  <a:lnTo>
                    <a:pt x="352" y="481"/>
                  </a:lnTo>
                  <a:lnTo>
                    <a:pt x="339" y="491"/>
                  </a:lnTo>
                  <a:lnTo>
                    <a:pt x="328" y="502"/>
                  </a:lnTo>
                  <a:lnTo>
                    <a:pt x="318" y="514"/>
                  </a:lnTo>
                  <a:lnTo>
                    <a:pt x="310" y="528"/>
                  </a:lnTo>
                  <a:lnTo>
                    <a:pt x="302" y="542"/>
                  </a:lnTo>
                  <a:lnTo>
                    <a:pt x="297" y="556"/>
                  </a:lnTo>
                  <a:lnTo>
                    <a:pt x="294" y="572"/>
                  </a:lnTo>
                  <a:lnTo>
                    <a:pt x="294" y="692"/>
                  </a:lnTo>
                  <a:lnTo>
                    <a:pt x="277" y="692"/>
                  </a:lnTo>
                  <a:lnTo>
                    <a:pt x="187" y="692"/>
                  </a:lnTo>
                  <a:lnTo>
                    <a:pt x="169" y="692"/>
                  </a:lnTo>
                  <a:lnTo>
                    <a:pt x="173" y="569"/>
                  </a:lnTo>
                  <a:lnTo>
                    <a:pt x="177" y="536"/>
                  </a:lnTo>
                  <a:lnTo>
                    <a:pt x="186" y="506"/>
                  </a:lnTo>
                  <a:lnTo>
                    <a:pt x="199" y="476"/>
                  </a:lnTo>
                  <a:lnTo>
                    <a:pt x="214" y="449"/>
                  </a:lnTo>
                  <a:lnTo>
                    <a:pt x="234" y="425"/>
                  </a:lnTo>
                  <a:lnTo>
                    <a:pt x="255" y="402"/>
                  </a:lnTo>
                  <a:lnTo>
                    <a:pt x="281" y="384"/>
                  </a:lnTo>
                  <a:lnTo>
                    <a:pt x="310" y="367"/>
                  </a:lnTo>
                  <a:lnTo>
                    <a:pt x="325" y="357"/>
                  </a:lnTo>
                  <a:lnTo>
                    <a:pt x="339" y="346"/>
                  </a:lnTo>
                  <a:lnTo>
                    <a:pt x="351" y="333"/>
                  </a:lnTo>
                  <a:lnTo>
                    <a:pt x="361" y="318"/>
                  </a:lnTo>
                  <a:lnTo>
                    <a:pt x="369" y="303"/>
                  </a:lnTo>
                  <a:lnTo>
                    <a:pt x="375" y="286"/>
                  </a:lnTo>
                  <a:lnTo>
                    <a:pt x="379" y="269"/>
                  </a:lnTo>
                  <a:lnTo>
                    <a:pt x="381" y="250"/>
                  </a:lnTo>
                  <a:lnTo>
                    <a:pt x="379" y="237"/>
                  </a:lnTo>
                  <a:lnTo>
                    <a:pt x="378" y="224"/>
                  </a:lnTo>
                  <a:lnTo>
                    <a:pt x="375" y="213"/>
                  </a:lnTo>
                  <a:lnTo>
                    <a:pt x="371" y="200"/>
                  </a:lnTo>
                  <a:lnTo>
                    <a:pt x="365" y="189"/>
                  </a:lnTo>
                  <a:lnTo>
                    <a:pt x="359" y="179"/>
                  </a:lnTo>
                  <a:lnTo>
                    <a:pt x="351" y="168"/>
                  </a:lnTo>
                  <a:lnTo>
                    <a:pt x="342" y="159"/>
                  </a:lnTo>
                  <a:lnTo>
                    <a:pt x="332" y="149"/>
                  </a:lnTo>
                  <a:lnTo>
                    <a:pt x="322" y="142"/>
                  </a:lnTo>
                  <a:lnTo>
                    <a:pt x="311" y="135"/>
                  </a:lnTo>
                  <a:lnTo>
                    <a:pt x="300" y="130"/>
                  </a:lnTo>
                  <a:lnTo>
                    <a:pt x="288" y="126"/>
                  </a:lnTo>
                  <a:lnTo>
                    <a:pt x="275" y="123"/>
                  </a:lnTo>
                  <a:lnTo>
                    <a:pt x="263" y="121"/>
                  </a:lnTo>
                  <a:lnTo>
                    <a:pt x="250" y="121"/>
                  </a:lnTo>
                  <a:lnTo>
                    <a:pt x="224" y="123"/>
                  </a:lnTo>
                  <a:lnTo>
                    <a:pt x="200" y="130"/>
                  </a:lnTo>
                  <a:lnTo>
                    <a:pt x="177" y="142"/>
                  </a:lnTo>
                  <a:lnTo>
                    <a:pt x="159" y="159"/>
                  </a:lnTo>
                  <a:lnTo>
                    <a:pt x="143" y="177"/>
                  </a:lnTo>
                  <a:lnTo>
                    <a:pt x="130" y="200"/>
                  </a:lnTo>
                  <a:lnTo>
                    <a:pt x="123" y="224"/>
                  </a:lnTo>
                  <a:lnTo>
                    <a:pt x="120" y="250"/>
                  </a:lnTo>
                  <a:lnTo>
                    <a:pt x="120" y="267"/>
                  </a:lnTo>
                  <a:lnTo>
                    <a:pt x="103" y="267"/>
                  </a:lnTo>
                  <a:lnTo>
                    <a:pt x="17" y="267"/>
                  </a:lnTo>
                  <a:lnTo>
                    <a:pt x="0" y="267"/>
                  </a:lnTo>
                  <a:lnTo>
                    <a:pt x="0" y="250"/>
                  </a:lnTo>
                  <a:lnTo>
                    <a:pt x="1" y="226"/>
                  </a:lnTo>
                  <a:lnTo>
                    <a:pt x="4" y="202"/>
                  </a:lnTo>
                  <a:lnTo>
                    <a:pt x="11" y="177"/>
                  </a:lnTo>
                  <a:lnTo>
                    <a:pt x="18" y="155"/>
                  </a:lnTo>
                  <a:lnTo>
                    <a:pt x="29" y="132"/>
                  </a:lnTo>
                  <a:lnTo>
                    <a:pt x="42" y="111"/>
                  </a:lnTo>
                  <a:lnTo>
                    <a:pt x="56" y="92"/>
                  </a:lnTo>
                  <a:lnTo>
                    <a:pt x="73" y="72"/>
                  </a:lnTo>
                  <a:lnTo>
                    <a:pt x="92" y="56"/>
                  </a:lnTo>
                  <a:lnTo>
                    <a:pt x="112" y="41"/>
                  </a:lnTo>
                  <a:lnTo>
                    <a:pt x="132" y="29"/>
                  </a:lnTo>
                  <a:lnTo>
                    <a:pt x="155" y="18"/>
                  </a:lnTo>
                  <a:lnTo>
                    <a:pt x="177" y="9"/>
                  </a:lnTo>
                  <a:lnTo>
                    <a:pt x="201" y="4"/>
                  </a:lnTo>
                  <a:lnTo>
                    <a:pt x="226" y="1"/>
                  </a:lnTo>
                  <a:lnTo>
                    <a:pt x="250" y="0"/>
                  </a:lnTo>
                  <a:lnTo>
                    <a:pt x="275" y="1"/>
                  </a:lnTo>
                  <a:lnTo>
                    <a:pt x="300" y="4"/>
                  </a:lnTo>
                  <a:lnTo>
                    <a:pt x="324" y="9"/>
                  </a:lnTo>
                  <a:lnTo>
                    <a:pt x="346" y="18"/>
                  </a:lnTo>
                  <a:lnTo>
                    <a:pt x="368" y="29"/>
                  </a:lnTo>
                  <a:lnTo>
                    <a:pt x="389" y="41"/>
                  </a:lnTo>
                  <a:lnTo>
                    <a:pt x="409" y="56"/>
                  </a:lnTo>
                  <a:lnTo>
                    <a:pt x="428" y="72"/>
                  </a:lnTo>
                  <a:lnTo>
                    <a:pt x="445" y="92"/>
                  </a:lnTo>
                  <a:lnTo>
                    <a:pt x="459" y="111"/>
                  </a:lnTo>
                  <a:lnTo>
                    <a:pt x="472" y="132"/>
                  </a:lnTo>
                  <a:lnTo>
                    <a:pt x="482" y="155"/>
                  </a:lnTo>
                  <a:lnTo>
                    <a:pt x="490" y="177"/>
                  </a:lnTo>
                  <a:lnTo>
                    <a:pt x="496" y="202"/>
                  </a:lnTo>
                  <a:lnTo>
                    <a:pt x="500" y="226"/>
                  </a:lnTo>
                  <a:lnTo>
                    <a:pt x="502" y="250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7"/>
            <p:cNvSpPr/>
            <p:nvPr/>
          </p:nvSpPr>
          <p:spPr bwMode="auto">
            <a:xfrm>
              <a:off x="4491" y="3382"/>
              <a:ext cx="191" cy="192"/>
            </a:xfrm>
            <a:custGeom>
              <a:avLst/>
              <a:gdLst>
                <a:gd name="T0" fmla="*/ 95 w 191"/>
                <a:gd name="T1" fmla="*/ 191 h 192"/>
                <a:gd name="T2" fmla="*/ 113 w 191"/>
                <a:gd name="T3" fmla="*/ 189 h 192"/>
                <a:gd name="T4" fmla="*/ 131 w 191"/>
                <a:gd name="T5" fmla="*/ 183 h 192"/>
                <a:gd name="T6" fmla="*/ 147 w 191"/>
                <a:gd name="T7" fmla="*/ 175 h 192"/>
                <a:gd name="T8" fmla="*/ 161 w 191"/>
                <a:gd name="T9" fmla="*/ 162 h 192"/>
                <a:gd name="T10" fmla="*/ 172 w 191"/>
                <a:gd name="T11" fmla="*/ 149 h 192"/>
                <a:gd name="T12" fmla="*/ 181 w 191"/>
                <a:gd name="T13" fmla="*/ 132 h 192"/>
                <a:gd name="T14" fmla="*/ 187 w 191"/>
                <a:gd name="T15" fmla="*/ 115 h 192"/>
                <a:gd name="T16" fmla="*/ 190 w 191"/>
                <a:gd name="T17" fmla="*/ 95 h 192"/>
                <a:gd name="T18" fmla="*/ 187 w 191"/>
                <a:gd name="T19" fmla="*/ 76 h 192"/>
                <a:gd name="T20" fmla="*/ 181 w 191"/>
                <a:gd name="T21" fmla="*/ 58 h 192"/>
                <a:gd name="T22" fmla="*/ 172 w 191"/>
                <a:gd name="T23" fmla="*/ 42 h 192"/>
                <a:gd name="T24" fmla="*/ 161 w 191"/>
                <a:gd name="T25" fmla="*/ 28 h 192"/>
                <a:gd name="T26" fmla="*/ 147 w 191"/>
                <a:gd name="T27" fmla="*/ 15 h 192"/>
                <a:gd name="T28" fmla="*/ 131 w 191"/>
                <a:gd name="T29" fmla="*/ 7 h 192"/>
                <a:gd name="T30" fmla="*/ 113 w 191"/>
                <a:gd name="T31" fmla="*/ 1 h 192"/>
                <a:gd name="T32" fmla="*/ 95 w 191"/>
                <a:gd name="T33" fmla="*/ 0 h 192"/>
                <a:gd name="T34" fmla="*/ 75 w 191"/>
                <a:gd name="T35" fmla="*/ 1 h 192"/>
                <a:gd name="T36" fmla="*/ 56 w 191"/>
                <a:gd name="T37" fmla="*/ 7 h 192"/>
                <a:gd name="T38" fmla="*/ 41 w 191"/>
                <a:gd name="T39" fmla="*/ 15 h 192"/>
                <a:gd name="T40" fmla="*/ 26 w 191"/>
                <a:gd name="T41" fmla="*/ 28 h 192"/>
                <a:gd name="T42" fmla="*/ 15 w 191"/>
                <a:gd name="T43" fmla="*/ 42 h 192"/>
                <a:gd name="T44" fmla="*/ 7 w 191"/>
                <a:gd name="T45" fmla="*/ 58 h 192"/>
                <a:gd name="T46" fmla="*/ 1 w 191"/>
                <a:gd name="T47" fmla="*/ 76 h 192"/>
                <a:gd name="T48" fmla="*/ 0 w 191"/>
                <a:gd name="T49" fmla="*/ 95 h 192"/>
                <a:gd name="T50" fmla="*/ 1 w 191"/>
                <a:gd name="T51" fmla="*/ 115 h 192"/>
                <a:gd name="T52" fmla="*/ 7 w 191"/>
                <a:gd name="T53" fmla="*/ 132 h 192"/>
                <a:gd name="T54" fmla="*/ 15 w 191"/>
                <a:gd name="T55" fmla="*/ 149 h 192"/>
                <a:gd name="T56" fmla="*/ 26 w 191"/>
                <a:gd name="T57" fmla="*/ 162 h 192"/>
                <a:gd name="T58" fmla="*/ 41 w 191"/>
                <a:gd name="T59" fmla="*/ 175 h 192"/>
                <a:gd name="T60" fmla="*/ 56 w 191"/>
                <a:gd name="T61" fmla="*/ 183 h 192"/>
                <a:gd name="T62" fmla="*/ 75 w 191"/>
                <a:gd name="T63" fmla="*/ 189 h 192"/>
                <a:gd name="T64" fmla="*/ 95 w 191"/>
                <a:gd name="T65" fmla="*/ 191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91" h="192">
                  <a:moveTo>
                    <a:pt x="95" y="191"/>
                  </a:moveTo>
                  <a:lnTo>
                    <a:pt x="113" y="189"/>
                  </a:lnTo>
                  <a:lnTo>
                    <a:pt x="131" y="183"/>
                  </a:lnTo>
                  <a:lnTo>
                    <a:pt x="147" y="175"/>
                  </a:lnTo>
                  <a:lnTo>
                    <a:pt x="161" y="162"/>
                  </a:lnTo>
                  <a:lnTo>
                    <a:pt x="172" y="149"/>
                  </a:lnTo>
                  <a:lnTo>
                    <a:pt x="181" y="132"/>
                  </a:lnTo>
                  <a:lnTo>
                    <a:pt x="187" y="115"/>
                  </a:lnTo>
                  <a:lnTo>
                    <a:pt x="190" y="95"/>
                  </a:lnTo>
                  <a:lnTo>
                    <a:pt x="187" y="76"/>
                  </a:lnTo>
                  <a:lnTo>
                    <a:pt x="181" y="58"/>
                  </a:lnTo>
                  <a:lnTo>
                    <a:pt x="172" y="42"/>
                  </a:lnTo>
                  <a:lnTo>
                    <a:pt x="161" y="28"/>
                  </a:lnTo>
                  <a:lnTo>
                    <a:pt x="147" y="15"/>
                  </a:lnTo>
                  <a:lnTo>
                    <a:pt x="131" y="7"/>
                  </a:lnTo>
                  <a:lnTo>
                    <a:pt x="113" y="1"/>
                  </a:lnTo>
                  <a:lnTo>
                    <a:pt x="95" y="0"/>
                  </a:lnTo>
                  <a:lnTo>
                    <a:pt x="75" y="1"/>
                  </a:lnTo>
                  <a:lnTo>
                    <a:pt x="56" y="7"/>
                  </a:lnTo>
                  <a:lnTo>
                    <a:pt x="41" y="15"/>
                  </a:lnTo>
                  <a:lnTo>
                    <a:pt x="26" y="28"/>
                  </a:lnTo>
                  <a:lnTo>
                    <a:pt x="15" y="42"/>
                  </a:lnTo>
                  <a:lnTo>
                    <a:pt x="7" y="58"/>
                  </a:lnTo>
                  <a:lnTo>
                    <a:pt x="1" y="76"/>
                  </a:lnTo>
                  <a:lnTo>
                    <a:pt x="0" y="95"/>
                  </a:lnTo>
                  <a:lnTo>
                    <a:pt x="1" y="115"/>
                  </a:lnTo>
                  <a:lnTo>
                    <a:pt x="7" y="132"/>
                  </a:lnTo>
                  <a:lnTo>
                    <a:pt x="15" y="149"/>
                  </a:lnTo>
                  <a:lnTo>
                    <a:pt x="26" y="162"/>
                  </a:lnTo>
                  <a:lnTo>
                    <a:pt x="41" y="175"/>
                  </a:lnTo>
                  <a:lnTo>
                    <a:pt x="56" y="183"/>
                  </a:lnTo>
                  <a:lnTo>
                    <a:pt x="75" y="189"/>
                  </a:lnTo>
                  <a:lnTo>
                    <a:pt x="95" y="191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8"/>
            <p:cNvSpPr/>
            <p:nvPr/>
          </p:nvSpPr>
          <p:spPr bwMode="auto">
            <a:xfrm>
              <a:off x="4938" y="3175"/>
              <a:ext cx="284" cy="266"/>
            </a:xfrm>
            <a:custGeom>
              <a:avLst/>
              <a:gdLst>
                <a:gd name="T0" fmla="*/ 5 w 284"/>
                <a:gd name="T1" fmla="*/ 39 h 266"/>
                <a:gd name="T2" fmla="*/ 95 w 284"/>
                <a:gd name="T3" fmla="*/ 131 h 266"/>
                <a:gd name="T4" fmla="*/ 92 w 284"/>
                <a:gd name="T5" fmla="*/ 158 h 266"/>
                <a:gd name="T6" fmla="*/ 207 w 284"/>
                <a:gd name="T7" fmla="*/ 265 h 266"/>
                <a:gd name="T8" fmla="*/ 210 w 284"/>
                <a:gd name="T9" fmla="*/ 265 h 266"/>
                <a:gd name="T10" fmla="*/ 214 w 284"/>
                <a:gd name="T11" fmla="*/ 263 h 266"/>
                <a:gd name="T12" fmla="*/ 220 w 284"/>
                <a:gd name="T13" fmla="*/ 260 h 266"/>
                <a:gd name="T14" fmla="*/ 228 w 284"/>
                <a:gd name="T15" fmla="*/ 256 h 266"/>
                <a:gd name="T16" fmla="*/ 237 w 284"/>
                <a:gd name="T17" fmla="*/ 252 h 266"/>
                <a:gd name="T18" fmla="*/ 247 w 284"/>
                <a:gd name="T19" fmla="*/ 246 h 266"/>
                <a:gd name="T20" fmla="*/ 255 w 284"/>
                <a:gd name="T21" fmla="*/ 240 h 266"/>
                <a:gd name="T22" fmla="*/ 264 w 284"/>
                <a:gd name="T23" fmla="*/ 235 h 266"/>
                <a:gd name="T24" fmla="*/ 270 w 284"/>
                <a:gd name="T25" fmla="*/ 228 h 266"/>
                <a:gd name="T26" fmla="*/ 274 w 284"/>
                <a:gd name="T27" fmla="*/ 218 h 266"/>
                <a:gd name="T28" fmla="*/ 278 w 284"/>
                <a:gd name="T29" fmla="*/ 208 h 266"/>
                <a:gd name="T30" fmla="*/ 280 w 284"/>
                <a:gd name="T31" fmla="*/ 196 h 266"/>
                <a:gd name="T32" fmla="*/ 281 w 284"/>
                <a:gd name="T33" fmla="*/ 187 h 266"/>
                <a:gd name="T34" fmla="*/ 281 w 284"/>
                <a:gd name="T35" fmla="*/ 178 h 266"/>
                <a:gd name="T36" fmla="*/ 281 w 284"/>
                <a:gd name="T37" fmla="*/ 174 h 266"/>
                <a:gd name="T38" fmla="*/ 283 w 284"/>
                <a:gd name="T39" fmla="*/ 171 h 266"/>
                <a:gd name="T40" fmla="*/ 166 w 284"/>
                <a:gd name="T41" fmla="*/ 73 h 266"/>
                <a:gd name="T42" fmla="*/ 133 w 284"/>
                <a:gd name="T43" fmla="*/ 76 h 266"/>
                <a:gd name="T44" fmla="*/ 38 w 284"/>
                <a:gd name="T45" fmla="*/ 1 h 266"/>
                <a:gd name="T46" fmla="*/ 36 w 284"/>
                <a:gd name="T47" fmla="*/ 1 h 266"/>
                <a:gd name="T48" fmla="*/ 34 w 284"/>
                <a:gd name="T49" fmla="*/ 0 h 266"/>
                <a:gd name="T50" fmla="*/ 31 w 284"/>
                <a:gd name="T51" fmla="*/ 0 h 266"/>
                <a:gd name="T52" fmla="*/ 25 w 284"/>
                <a:gd name="T53" fmla="*/ 0 h 266"/>
                <a:gd name="T54" fmla="*/ 19 w 284"/>
                <a:gd name="T55" fmla="*/ 0 h 266"/>
                <a:gd name="T56" fmla="*/ 15 w 284"/>
                <a:gd name="T57" fmla="*/ 2 h 266"/>
                <a:gd name="T58" fmla="*/ 9 w 284"/>
                <a:gd name="T59" fmla="*/ 4 h 266"/>
                <a:gd name="T60" fmla="*/ 5 w 284"/>
                <a:gd name="T61" fmla="*/ 8 h 266"/>
                <a:gd name="T62" fmla="*/ 2 w 284"/>
                <a:gd name="T63" fmla="*/ 14 h 266"/>
                <a:gd name="T64" fmla="*/ 1 w 284"/>
                <a:gd name="T65" fmla="*/ 19 h 266"/>
                <a:gd name="T66" fmla="*/ 0 w 284"/>
                <a:gd name="T67" fmla="*/ 24 h 266"/>
                <a:gd name="T68" fmla="*/ 1 w 284"/>
                <a:gd name="T69" fmla="*/ 29 h 266"/>
                <a:gd name="T70" fmla="*/ 2 w 284"/>
                <a:gd name="T71" fmla="*/ 32 h 266"/>
                <a:gd name="T72" fmla="*/ 4 w 284"/>
                <a:gd name="T73" fmla="*/ 36 h 266"/>
                <a:gd name="T74" fmla="*/ 5 w 284"/>
                <a:gd name="T75" fmla="*/ 38 h 266"/>
                <a:gd name="T76" fmla="*/ 5 w 284"/>
                <a:gd name="T77" fmla="*/ 39 h 2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84" h="266">
                  <a:moveTo>
                    <a:pt x="5" y="39"/>
                  </a:moveTo>
                  <a:lnTo>
                    <a:pt x="95" y="131"/>
                  </a:lnTo>
                  <a:lnTo>
                    <a:pt x="92" y="158"/>
                  </a:lnTo>
                  <a:lnTo>
                    <a:pt x="207" y="265"/>
                  </a:lnTo>
                  <a:lnTo>
                    <a:pt x="210" y="265"/>
                  </a:lnTo>
                  <a:lnTo>
                    <a:pt x="214" y="263"/>
                  </a:lnTo>
                  <a:lnTo>
                    <a:pt x="220" y="260"/>
                  </a:lnTo>
                  <a:lnTo>
                    <a:pt x="228" y="256"/>
                  </a:lnTo>
                  <a:lnTo>
                    <a:pt x="237" y="252"/>
                  </a:lnTo>
                  <a:lnTo>
                    <a:pt x="247" y="246"/>
                  </a:lnTo>
                  <a:lnTo>
                    <a:pt x="255" y="240"/>
                  </a:lnTo>
                  <a:lnTo>
                    <a:pt x="264" y="235"/>
                  </a:lnTo>
                  <a:lnTo>
                    <a:pt x="270" y="228"/>
                  </a:lnTo>
                  <a:lnTo>
                    <a:pt x="274" y="218"/>
                  </a:lnTo>
                  <a:lnTo>
                    <a:pt x="278" y="208"/>
                  </a:lnTo>
                  <a:lnTo>
                    <a:pt x="280" y="196"/>
                  </a:lnTo>
                  <a:lnTo>
                    <a:pt x="281" y="187"/>
                  </a:lnTo>
                  <a:lnTo>
                    <a:pt x="281" y="178"/>
                  </a:lnTo>
                  <a:lnTo>
                    <a:pt x="281" y="174"/>
                  </a:lnTo>
                  <a:lnTo>
                    <a:pt x="283" y="171"/>
                  </a:lnTo>
                  <a:lnTo>
                    <a:pt x="166" y="73"/>
                  </a:lnTo>
                  <a:lnTo>
                    <a:pt x="133" y="76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9" y="4"/>
                  </a:lnTo>
                  <a:lnTo>
                    <a:pt x="5" y="8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5" y="38"/>
                  </a:lnTo>
                  <a:lnTo>
                    <a:pt x="5" y="39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9"/>
            <p:cNvSpPr/>
            <p:nvPr/>
          </p:nvSpPr>
          <p:spPr bwMode="auto">
            <a:xfrm>
              <a:off x="4999" y="3226"/>
              <a:ext cx="226" cy="219"/>
            </a:xfrm>
            <a:custGeom>
              <a:avLst/>
              <a:gdLst>
                <a:gd name="T0" fmla="*/ 14 w 226"/>
                <a:gd name="T1" fmla="*/ 25 h 219"/>
                <a:gd name="T2" fmla="*/ 8 w 226"/>
                <a:gd name="T3" fmla="*/ 31 h 219"/>
                <a:gd name="T4" fmla="*/ 5 w 226"/>
                <a:gd name="T5" fmla="*/ 38 h 219"/>
                <a:gd name="T6" fmla="*/ 2 w 226"/>
                <a:gd name="T7" fmla="*/ 43 h 219"/>
                <a:gd name="T8" fmla="*/ 1 w 226"/>
                <a:gd name="T9" fmla="*/ 48 h 219"/>
                <a:gd name="T10" fmla="*/ 0 w 226"/>
                <a:gd name="T11" fmla="*/ 52 h 219"/>
                <a:gd name="T12" fmla="*/ 0 w 226"/>
                <a:gd name="T13" fmla="*/ 55 h 219"/>
                <a:gd name="T14" fmla="*/ 0 w 226"/>
                <a:gd name="T15" fmla="*/ 56 h 219"/>
                <a:gd name="T16" fmla="*/ 0 w 226"/>
                <a:gd name="T17" fmla="*/ 58 h 219"/>
                <a:gd name="T18" fmla="*/ 4 w 226"/>
                <a:gd name="T19" fmla="*/ 84 h 219"/>
                <a:gd name="T20" fmla="*/ 150 w 226"/>
                <a:gd name="T21" fmla="*/ 218 h 219"/>
                <a:gd name="T22" fmla="*/ 152 w 226"/>
                <a:gd name="T23" fmla="*/ 216 h 219"/>
                <a:gd name="T24" fmla="*/ 155 w 226"/>
                <a:gd name="T25" fmla="*/ 213 h 219"/>
                <a:gd name="T26" fmla="*/ 160 w 226"/>
                <a:gd name="T27" fmla="*/ 210 h 219"/>
                <a:gd name="T28" fmla="*/ 166 w 226"/>
                <a:gd name="T29" fmla="*/ 205 h 219"/>
                <a:gd name="T30" fmla="*/ 173 w 226"/>
                <a:gd name="T31" fmla="*/ 199 h 219"/>
                <a:gd name="T32" fmla="*/ 180 w 226"/>
                <a:gd name="T33" fmla="*/ 193 h 219"/>
                <a:gd name="T34" fmla="*/ 189 w 226"/>
                <a:gd name="T35" fmla="*/ 186 h 219"/>
                <a:gd name="T36" fmla="*/ 196 w 226"/>
                <a:gd name="T37" fmla="*/ 181 h 219"/>
                <a:gd name="T38" fmla="*/ 203 w 226"/>
                <a:gd name="T39" fmla="*/ 174 h 219"/>
                <a:gd name="T40" fmla="*/ 209 w 226"/>
                <a:gd name="T41" fmla="*/ 165 h 219"/>
                <a:gd name="T42" fmla="*/ 213 w 226"/>
                <a:gd name="T43" fmla="*/ 155 h 219"/>
                <a:gd name="T44" fmla="*/ 217 w 226"/>
                <a:gd name="T45" fmla="*/ 145 h 219"/>
                <a:gd name="T46" fmla="*/ 220 w 226"/>
                <a:gd name="T47" fmla="*/ 137 h 219"/>
                <a:gd name="T48" fmla="*/ 223 w 226"/>
                <a:gd name="T49" fmla="*/ 130 h 219"/>
                <a:gd name="T50" fmla="*/ 225 w 226"/>
                <a:gd name="T51" fmla="*/ 125 h 219"/>
                <a:gd name="T52" fmla="*/ 225 w 226"/>
                <a:gd name="T53" fmla="*/ 123 h 219"/>
                <a:gd name="T54" fmla="*/ 78 w 226"/>
                <a:gd name="T55" fmla="*/ 0 h 219"/>
                <a:gd name="T56" fmla="*/ 45 w 226"/>
                <a:gd name="T57" fmla="*/ 2 h 219"/>
                <a:gd name="T58" fmla="*/ 44 w 226"/>
                <a:gd name="T59" fmla="*/ 2 h 219"/>
                <a:gd name="T60" fmla="*/ 42 w 226"/>
                <a:gd name="T61" fmla="*/ 4 h 219"/>
                <a:gd name="T62" fmla="*/ 39 w 226"/>
                <a:gd name="T63" fmla="*/ 5 h 219"/>
                <a:gd name="T64" fmla="*/ 35 w 226"/>
                <a:gd name="T65" fmla="*/ 7 h 219"/>
                <a:gd name="T66" fmla="*/ 29 w 226"/>
                <a:gd name="T67" fmla="*/ 9 h 219"/>
                <a:gd name="T68" fmla="*/ 25 w 226"/>
                <a:gd name="T69" fmla="*/ 14 h 219"/>
                <a:gd name="T70" fmla="*/ 19 w 226"/>
                <a:gd name="T71" fmla="*/ 19 h 219"/>
                <a:gd name="T72" fmla="*/ 14 w 226"/>
                <a:gd name="T73" fmla="*/ 25 h 2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6" h="219">
                  <a:moveTo>
                    <a:pt x="14" y="25"/>
                  </a:moveTo>
                  <a:lnTo>
                    <a:pt x="8" y="31"/>
                  </a:lnTo>
                  <a:lnTo>
                    <a:pt x="5" y="38"/>
                  </a:lnTo>
                  <a:lnTo>
                    <a:pt x="2" y="43"/>
                  </a:lnTo>
                  <a:lnTo>
                    <a:pt x="1" y="48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4" y="84"/>
                  </a:lnTo>
                  <a:lnTo>
                    <a:pt x="150" y="218"/>
                  </a:lnTo>
                  <a:lnTo>
                    <a:pt x="152" y="216"/>
                  </a:lnTo>
                  <a:lnTo>
                    <a:pt x="155" y="213"/>
                  </a:lnTo>
                  <a:lnTo>
                    <a:pt x="160" y="210"/>
                  </a:lnTo>
                  <a:lnTo>
                    <a:pt x="166" y="205"/>
                  </a:lnTo>
                  <a:lnTo>
                    <a:pt x="173" y="199"/>
                  </a:lnTo>
                  <a:lnTo>
                    <a:pt x="180" y="193"/>
                  </a:lnTo>
                  <a:lnTo>
                    <a:pt x="189" y="186"/>
                  </a:lnTo>
                  <a:lnTo>
                    <a:pt x="196" y="181"/>
                  </a:lnTo>
                  <a:lnTo>
                    <a:pt x="203" y="174"/>
                  </a:lnTo>
                  <a:lnTo>
                    <a:pt x="209" y="165"/>
                  </a:lnTo>
                  <a:lnTo>
                    <a:pt x="213" y="155"/>
                  </a:lnTo>
                  <a:lnTo>
                    <a:pt x="217" y="145"/>
                  </a:lnTo>
                  <a:lnTo>
                    <a:pt x="220" y="137"/>
                  </a:lnTo>
                  <a:lnTo>
                    <a:pt x="223" y="130"/>
                  </a:lnTo>
                  <a:lnTo>
                    <a:pt x="225" y="125"/>
                  </a:lnTo>
                  <a:lnTo>
                    <a:pt x="225" y="123"/>
                  </a:lnTo>
                  <a:lnTo>
                    <a:pt x="78" y="0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9" y="5"/>
                  </a:lnTo>
                  <a:lnTo>
                    <a:pt x="35" y="7"/>
                  </a:lnTo>
                  <a:lnTo>
                    <a:pt x="29" y="9"/>
                  </a:lnTo>
                  <a:lnTo>
                    <a:pt x="25" y="14"/>
                  </a:lnTo>
                  <a:lnTo>
                    <a:pt x="19" y="19"/>
                  </a:lnTo>
                  <a:lnTo>
                    <a:pt x="14" y="25"/>
                  </a:lnTo>
                </a:path>
              </a:pathLst>
            </a:custGeom>
            <a:solidFill>
              <a:srgbClr val="CC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0"/>
            <p:cNvSpPr/>
            <p:nvPr/>
          </p:nvSpPr>
          <p:spPr bwMode="auto">
            <a:xfrm>
              <a:off x="5140" y="3343"/>
              <a:ext cx="86" cy="102"/>
            </a:xfrm>
            <a:custGeom>
              <a:avLst/>
              <a:gdLst>
                <a:gd name="T0" fmla="*/ 62 w 86"/>
                <a:gd name="T1" fmla="*/ 65 h 102"/>
                <a:gd name="T2" fmla="*/ 69 w 86"/>
                <a:gd name="T3" fmla="*/ 55 h 102"/>
                <a:gd name="T4" fmla="*/ 75 w 86"/>
                <a:gd name="T5" fmla="*/ 45 h 102"/>
                <a:gd name="T6" fmla="*/ 79 w 86"/>
                <a:gd name="T7" fmla="*/ 35 h 102"/>
                <a:gd name="T8" fmla="*/ 82 w 86"/>
                <a:gd name="T9" fmla="*/ 27 h 102"/>
                <a:gd name="T10" fmla="*/ 85 w 86"/>
                <a:gd name="T11" fmla="*/ 18 h 102"/>
                <a:gd name="T12" fmla="*/ 85 w 86"/>
                <a:gd name="T13" fmla="*/ 11 h 102"/>
                <a:gd name="T14" fmla="*/ 83 w 86"/>
                <a:gd name="T15" fmla="*/ 5 h 102"/>
                <a:gd name="T16" fmla="*/ 80 w 86"/>
                <a:gd name="T17" fmla="*/ 1 h 102"/>
                <a:gd name="T18" fmla="*/ 75 w 86"/>
                <a:gd name="T19" fmla="*/ 0 h 102"/>
                <a:gd name="T20" fmla="*/ 69 w 86"/>
                <a:gd name="T21" fmla="*/ 0 h 102"/>
                <a:gd name="T22" fmla="*/ 62 w 86"/>
                <a:gd name="T23" fmla="*/ 1 h 102"/>
                <a:gd name="T24" fmla="*/ 55 w 86"/>
                <a:gd name="T25" fmla="*/ 5 h 102"/>
                <a:gd name="T26" fmla="*/ 46 w 86"/>
                <a:gd name="T27" fmla="*/ 9 h 102"/>
                <a:gd name="T28" fmla="*/ 39 w 86"/>
                <a:gd name="T29" fmla="*/ 17 h 102"/>
                <a:gd name="T30" fmla="*/ 31 w 86"/>
                <a:gd name="T31" fmla="*/ 25 h 102"/>
                <a:gd name="T32" fmla="*/ 22 w 86"/>
                <a:gd name="T33" fmla="*/ 35 h 102"/>
                <a:gd name="T34" fmla="*/ 15 w 86"/>
                <a:gd name="T35" fmla="*/ 45 h 102"/>
                <a:gd name="T36" fmla="*/ 9 w 86"/>
                <a:gd name="T37" fmla="*/ 55 h 102"/>
                <a:gd name="T38" fmla="*/ 5 w 86"/>
                <a:gd name="T39" fmla="*/ 65 h 102"/>
                <a:gd name="T40" fmla="*/ 1 w 86"/>
                <a:gd name="T41" fmla="*/ 73 h 102"/>
                <a:gd name="T42" fmla="*/ 0 w 86"/>
                <a:gd name="T43" fmla="*/ 82 h 102"/>
                <a:gd name="T44" fmla="*/ 0 w 86"/>
                <a:gd name="T45" fmla="*/ 89 h 102"/>
                <a:gd name="T46" fmla="*/ 1 w 86"/>
                <a:gd name="T47" fmla="*/ 95 h 102"/>
                <a:gd name="T48" fmla="*/ 4 w 86"/>
                <a:gd name="T49" fmla="*/ 99 h 102"/>
                <a:gd name="T50" fmla="*/ 8 w 86"/>
                <a:gd name="T51" fmla="*/ 101 h 102"/>
                <a:gd name="T52" fmla="*/ 15 w 86"/>
                <a:gd name="T53" fmla="*/ 101 h 102"/>
                <a:gd name="T54" fmla="*/ 21 w 86"/>
                <a:gd name="T55" fmla="*/ 99 h 102"/>
                <a:gd name="T56" fmla="*/ 29 w 86"/>
                <a:gd name="T57" fmla="*/ 95 h 102"/>
                <a:gd name="T58" fmla="*/ 36 w 86"/>
                <a:gd name="T59" fmla="*/ 91 h 102"/>
                <a:gd name="T60" fmla="*/ 45 w 86"/>
                <a:gd name="T61" fmla="*/ 83 h 102"/>
                <a:gd name="T62" fmla="*/ 53 w 86"/>
                <a:gd name="T63" fmla="*/ 75 h 102"/>
                <a:gd name="T64" fmla="*/ 62 w 86"/>
                <a:gd name="T65" fmla="*/ 65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6" h="102">
                  <a:moveTo>
                    <a:pt x="62" y="65"/>
                  </a:moveTo>
                  <a:lnTo>
                    <a:pt x="69" y="55"/>
                  </a:lnTo>
                  <a:lnTo>
                    <a:pt x="75" y="45"/>
                  </a:lnTo>
                  <a:lnTo>
                    <a:pt x="79" y="35"/>
                  </a:lnTo>
                  <a:lnTo>
                    <a:pt x="82" y="27"/>
                  </a:lnTo>
                  <a:lnTo>
                    <a:pt x="85" y="18"/>
                  </a:lnTo>
                  <a:lnTo>
                    <a:pt x="85" y="11"/>
                  </a:lnTo>
                  <a:lnTo>
                    <a:pt x="83" y="5"/>
                  </a:lnTo>
                  <a:lnTo>
                    <a:pt x="80" y="1"/>
                  </a:lnTo>
                  <a:lnTo>
                    <a:pt x="75" y="0"/>
                  </a:lnTo>
                  <a:lnTo>
                    <a:pt x="69" y="0"/>
                  </a:lnTo>
                  <a:lnTo>
                    <a:pt x="62" y="1"/>
                  </a:lnTo>
                  <a:lnTo>
                    <a:pt x="55" y="5"/>
                  </a:lnTo>
                  <a:lnTo>
                    <a:pt x="46" y="9"/>
                  </a:lnTo>
                  <a:lnTo>
                    <a:pt x="39" y="17"/>
                  </a:lnTo>
                  <a:lnTo>
                    <a:pt x="31" y="25"/>
                  </a:lnTo>
                  <a:lnTo>
                    <a:pt x="22" y="35"/>
                  </a:lnTo>
                  <a:lnTo>
                    <a:pt x="15" y="45"/>
                  </a:lnTo>
                  <a:lnTo>
                    <a:pt x="9" y="55"/>
                  </a:lnTo>
                  <a:lnTo>
                    <a:pt x="5" y="65"/>
                  </a:lnTo>
                  <a:lnTo>
                    <a:pt x="1" y="73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4" y="99"/>
                  </a:lnTo>
                  <a:lnTo>
                    <a:pt x="8" y="101"/>
                  </a:lnTo>
                  <a:lnTo>
                    <a:pt x="15" y="101"/>
                  </a:lnTo>
                  <a:lnTo>
                    <a:pt x="21" y="99"/>
                  </a:lnTo>
                  <a:lnTo>
                    <a:pt x="29" y="95"/>
                  </a:lnTo>
                  <a:lnTo>
                    <a:pt x="36" y="91"/>
                  </a:lnTo>
                  <a:lnTo>
                    <a:pt x="45" y="83"/>
                  </a:lnTo>
                  <a:lnTo>
                    <a:pt x="53" y="75"/>
                  </a:lnTo>
                  <a:lnTo>
                    <a:pt x="62" y="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Freeform 11"/>
            <p:cNvSpPr/>
            <p:nvPr/>
          </p:nvSpPr>
          <p:spPr bwMode="auto">
            <a:xfrm>
              <a:off x="4609" y="2865"/>
              <a:ext cx="447" cy="409"/>
            </a:xfrm>
            <a:custGeom>
              <a:avLst/>
              <a:gdLst>
                <a:gd name="T0" fmla="*/ 226 w 447"/>
                <a:gd name="T1" fmla="*/ 400 h 409"/>
                <a:gd name="T2" fmla="*/ 270 w 447"/>
                <a:gd name="T3" fmla="*/ 386 h 409"/>
                <a:gd name="T4" fmla="*/ 312 w 447"/>
                <a:gd name="T5" fmla="*/ 366 h 409"/>
                <a:gd name="T6" fmla="*/ 350 w 447"/>
                <a:gd name="T7" fmla="*/ 339 h 409"/>
                <a:gd name="T8" fmla="*/ 381 w 447"/>
                <a:gd name="T9" fmla="*/ 307 h 409"/>
                <a:gd name="T10" fmla="*/ 408 w 447"/>
                <a:gd name="T11" fmla="*/ 271 h 409"/>
                <a:gd name="T12" fmla="*/ 428 w 447"/>
                <a:gd name="T13" fmla="*/ 234 h 409"/>
                <a:gd name="T14" fmla="*/ 441 w 447"/>
                <a:gd name="T15" fmla="*/ 193 h 409"/>
                <a:gd name="T16" fmla="*/ 446 w 447"/>
                <a:gd name="T17" fmla="*/ 153 h 409"/>
                <a:gd name="T18" fmla="*/ 440 w 447"/>
                <a:gd name="T19" fmla="*/ 113 h 409"/>
                <a:gd name="T20" fmla="*/ 427 w 447"/>
                <a:gd name="T21" fmla="*/ 79 h 409"/>
                <a:gd name="T22" fmla="*/ 406 w 447"/>
                <a:gd name="T23" fmla="*/ 51 h 409"/>
                <a:gd name="T24" fmla="*/ 379 w 447"/>
                <a:gd name="T25" fmla="*/ 28 h 409"/>
                <a:gd name="T26" fmla="*/ 344 w 447"/>
                <a:gd name="T27" fmla="*/ 11 h 409"/>
                <a:gd name="T28" fmla="*/ 306 w 447"/>
                <a:gd name="T29" fmla="*/ 1 h 409"/>
                <a:gd name="T30" fmla="*/ 265 w 447"/>
                <a:gd name="T31" fmla="*/ 0 h 409"/>
                <a:gd name="T32" fmla="*/ 219 w 447"/>
                <a:gd name="T33" fmla="*/ 5 h 409"/>
                <a:gd name="T34" fmla="*/ 175 w 447"/>
                <a:gd name="T35" fmla="*/ 21 h 409"/>
                <a:gd name="T36" fmla="*/ 133 w 447"/>
                <a:gd name="T37" fmla="*/ 41 h 409"/>
                <a:gd name="T38" fmla="*/ 95 w 447"/>
                <a:gd name="T39" fmla="*/ 68 h 409"/>
                <a:gd name="T40" fmla="*/ 64 w 447"/>
                <a:gd name="T41" fmla="*/ 100 h 409"/>
                <a:gd name="T42" fmla="*/ 37 w 447"/>
                <a:gd name="T43" fmla="*/ 136 h 409"/>
                <a:gd name="T44" fmla="*/ 17 w 447"/>
                <a:gd name="T45" fmla="*/ 174 h 409"/>
                <a:gd name="T46" fmla="*/ 4 w 447"/>
                <a:gd name="T47" fmla="*/ 214 h 409"/>
                <a:gd name="T48" fmla="*/ 0 w 447"/>
                <a:gd name="T49" fmla="*/ 254 h 409"/>
                <a:gd name="T50" fmla="*/ 5 w 447"/>
                <a:gd name="T51" fmla="*/ 294 h 409"/>
                <a:gd name="T52" fmla="*/ 18 w 447"/>
                <a:gd name="T53" fmla="*/ 328 h 409"/>
                <a:gd name="T54" fmla="*/ 39 w 447"/>
                <a:gd name="T55" fmla="*/ 356 h 409"/>
                <a:gd name="T56" fmla="*/ 68 w 447"/>
                <a:gd name="T57" fmla="*/ 379 h 409"/>
                <a:gd name="T58" fmla="*/ 101 w 447"/>
                <a:gd name="T59" fmla="*/ 396 h 409"/>
                <a:gd name="T60" fmla="*/ 139 w 447"/>
                <a:gd name="T61" fmla="*/ 406 h 409"/>
                <a:gd name="T62" fmla="*/ 180 w 447"/>
                <a:gd name="T63" fmla="*/ 408 h 409"/>
                <a:gd name="T64" fmla="*/ 226 w 447"/>
                <a:gd name="T65" fmla="*/ 400 h 4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47" h="409">
                  <a:moveTo>
                    <a:pt x="226" y="400"/>
                  </a:moveTo>
                  <a:lnTo>
                    <a:pt x="270" y="386"/>
                  </a:lnTo>
                  <a:lnTo>
                    <a:pt x="312" y="366"/>
                  </a:lnTo>
                  <a:lnTo>
                    <a:pt x="350" y="339"/>
                  </a:lnTo>
                  <a:lnTo>
                    <a:pt x="381" y="307"/>
                  </a:lnTo>
                  <a:lnTo>
                    <a:pt x="408" y="271"/>
                  </a:lnTo>
                  <a:lnTo>
                    <a:pt x="428" y="234"/>
                  </a:lnTo>
                  <a:lnTo>
                    <a:pt x="441" y="193"/>
                  </a:lnTo>
                  <a:lnTo>
                    <a:pt x="446" y="153"/>
                  </a:lnTo>
                  <a:lnTo>
                    <a:pt x="440" y="113"/>
                  </a:lnTo>
                  <a:lnTo>
                    <a:pt x="427" y="79"/>
                  </a:lnTo>
                  <a:lnTo>
                    <a:pt x="406" y="51"/>
                  </a:lnTo>
                  <a:lnTo>
                    <a:pt x="379" y="28"/>
                  </a:lnTo>
                  <a:lnTo>
                    <a:pt x="344" y="11"/>
                  </a:lnTo>
                  <a:lnTo>
                    <a:pt x="306" y="1"/>
                  </a:lnTo>
                  <a:lnTo>
                    <a:pt x="265" y="0"/>
                  </a:lnTo>
                  <a:lnTo>
                    <a:pt x="219" y="5"/>
                  </a:lnTo>
                  <a:lnTo>
                    <a:pt x="175" y="21"/>
                  </a:lnTo>
                  <a:lnTo>
                    <a:pt x="133" y="41"/>
                  </a:lnTo>
                  <a:lnTo>
                    <a:pt x="95" y="68"/>
                  </a:lnTo>
                  <a:lnTo>
                    <a:pt x="64" y="100"/>
                  </a:lnTo>
                  <a:lnTo>
                    <a:pt x="37" y="136"/>
                  </a:lnTo>
                  <a:lnTo>
                    <a:pt x="17" y="174"/>
                  </a:lnTo>
                  <a:lnTo>
                    <a:pt x="4" y="214"/>
                  </a:lnTo>
                  <a:lnTo>
                    <a:pt x="0" y="254"/>
                  </a:lnTo>
                  <a:lnTo>
                    <a:pt x="5" y="294"/>
                  </a:lnTo>
                  <a:lnTo>
                    <a:pt x="18" y="328"/>
                  </a:lnTo>
                  <a:lnTo>
                    <a:pt x="39" y="356"/>
                  </a:lnTo>
                  <a:lnTo>
                    <a:pt x="68" y="379"/>
                  </a:lnTo>
                  <a:lnTo>
                    <a:pt x="101" y="396"/>
                  </a:lnTo>
                  <a:lnTo>
                    <a:pt x="139" y="406"/>
                  </a:lnTo>
                  <a:lnTo>
                    <a:pt x="180" y="408"/>
                  </a:lnTo>
                  <a:lnTo>
                    <a:pt x="226" y="400"/>
                  </a:lnTo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Freeform 12"/>
            <p:cNvSpPr/>
            <p:nvPr/>
          </p:nvSpPr>
          <p:spPr bwMode="auto">
            <a:xfrm>
              <a:off x="5003" y="3266"/>
              <a:ext cx="134" cy="145"/>
            </a:xfrm>
            <a:custGeom>
              <a:avLst/>
              <a:gdLst>
                <a:gd name="T0" fmla="*/ 124 w 134"/>
                <a:gd name="T1" fmla="*/ 144 h 145"/>
                <a:gd name="T2" fmla="*/ 2 w 134"/>
                <a:gd name="T3" fmla="*/ 35 h 145"/>
                <a:gd name="T4" fmla="*/ 2 w 134"/>
                <a:gd name="T5" fmla="*/ 34 h 145"/>
                <a:gd name="T6" fmla="*/ 1 w 134"/>
                <a:gd name="T7" fmla="*/ 31 h 145"/>
                <a:gd name="T8" fmla="*/ 1 w 134"/>
                <a:gd name="T9" fmla="*/ 25 h 145"/>
                <a:gd name="T10" fmla="*/ 0 w 134"/>
                <a:gd name="T11" fmla="*/ 21 h 145"/>
                <a:gd name="T12" fmla="*/ 0 w 134"/>
                <a:gd name="T13" fmla="*/ 14 h 145"/>
                <a:gd name="T14" fmla="*/ 0 w 134"/>
                <a:gd name="T15" fmla="*/ 8 h 145"/>
                <a:gd name="T16" fmla="*/ 1 w 134"/>
                <a:gd name="T17" fmla="*/ 4 h 145"/>
                <a:gd name="T18" fmla="*/ 2 w 134"/>
                <a:gd name="T19" fmla="*/ 0 h 145"/>
                <a:gd name="T20" fmla="*/ 7 w 134"/>
                <a:gd name="T21" fmla="*/ 7 h 145"/>
                <a:gd name="T22" fmla="*/ 19 w 134"/>
                <a:gd name="T23" fmla="*/ 22 h 145"/>
                <a:gd name="T24" fmla="*/ 41 w 134"/>
                <a:gd name="T25" fmla="*/ 42 h 145"/>
                <a:gd name="T26" fmla="*/ 65 w 134"/>
                <a:gd name="T27" fmla="*/ 64 h 145"/>
                <a:gd name="T28" fmla="*/ 89 w 134"/>
                <a:gd name="T29" fmla="*/ 84 h 145"/>
                <a:gd name="T30" fmla="*/ 111 w 134"/>
                <a:gd name="T31" fmla="*/ 102 h 145"/>
                <a:gd name="T32" fmla="*/ 127 w 134"/>
                <a:gd name="T33" fmla="*/ 115 h 145"/>
                <a:gd name="T34" fmla="*/ 133 w 134"/>
                <a:gd name="T35" fmla="*/ 119 h 145"/>
                <a:gd name="T36" fmla="*/ 124 w 134"/>
                <a:gd name="T37" fmla="*/ 144 h 1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4" h="145">
                  <a:moveTo>
                    <a:pt x="124" y="144"/>
                  </a:moveTo>
                  <a:lnTo>
                    <a:pt x="2" y="35"/>
                  </a:lnTo>
                  <a:lnTo>
                    <a:pt x="2" y="34"/>
                  </a:lnTo>
                  <a:lnTo>
                    <a:pt x="1" y="31"/>
                  </a:lnTo>
                  <a:lnTo>
                    <a:pt x="1" y="25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0"/>
                  </a:lnTo>
                  <a:lnTo>
                    <a:pt x="7" y="7"/>
                  </a:lnTo>
                  <a:lnTo>
                    <a:pt x="19" y="22"/>
                  </a:lnTo>
                  <a:lnTo>
                    <a:pt x="41" y="42"/>
                  </a:lnTo>
                  <a:lnTo>
                    <a:pt x="65" y="64"/>
                  </a:lnTo>
                  <a:lnTo>
                    <a:pt x="89" y="84"/>
                  </a:lnTo>
                  <a:lnTo>
                    <a:pt x="111" y="102"/>
                  </a:lnTo>
                  <a:lnTo>
                    <a:pt x="127" y="115"/>
                  </a:lnTo>
                  <a:lnTo>
                    <a:pt x="133" y="119"/>
                  </a:lnTo>
                  <a:lnTo>
                    <a:pt x="124" y="144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13"/>
            <p:cNvSpPr/>
            <p:nvPr/>
          </p:nvSpPr>
          <p:spPr bwMode="auto">
            <a:xfrm>
              <a:off x="4940" y="3193"/>
              <a:ext cx="64" cy="69"/>
            </a:xfrm>
            <a:custGeom>
              <a:avLst/>
              <a:gdLst>
                <a:gd name="T0" fmla="*/ 57 w 64"/>
                <a:gd name="T1" fmla="*/ 68 h 69"/>
                <a:gd name="T2" fmla="*/ 63 w 64"/>
                <a:gd name="T3" fmla="*/ 53 h 69"/>
                <a:gd name="T4" fmla="*/ 0 w 64"/>
                <a:gd name="T5" fmla="*/ 0 h 69"/>
                <a:gd name="T6" fmla="*/ 2 w 64"/>
                <a:gd name="T7" fmla="*/ 22 h 69"/>
                <a:gd name="T8" fmla="*/ 57 w 64"/>
                <a:gd name="T9" fmla="*/ 68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69">
                  <a:moveTo>
                    <a:pt x="57" y="68"/>
                  </a:moveTo>
                  <a:lnTo>
                    <a:pt x="63" y="53"/>
                  </a:lnTo>
                  <a:lnTo>
                    <a:pt x="0" y="0"/>
                  </a:lnTo>
                  <a:lnTo>
                    <a:pt x="2" y="22"/>
                  </a:lnTo>
                  <a:lnTo>
                    <a:pt x="57" y="68"/>
                  </a:ln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7118" name="Freeform 14"/>
            <p:cNvSpPr/>
            <p:nvPr/>
          </p:nvSpPr>
          <p:spPr bwMode="auto">
            <a:xfrm>
              <a:off x="4581" y="2843"/>
              <a:ext cx="445" cy="409"/>
            </a:xfrm>
            <a:custGeom>
              <a:avLst/>
              <a:gdLst>
                <a:gd name="T0" fmla="*/ 224 w 445"/>
                <a:gd name="T1" fmla="*/ 400 h 409"/>
                <a:gd name="T2" fmla="*/ 268 w 445"/>
                <a:gd name="T3" fmla="*/ 386 h 409"/>
                <a:gd name="T4" fmla="*/ 311 w 445"/>
                <a:gd name="T5" fmla="*/ 365 h 409"/>
                <a:gd name="T6" fmla="*/ 348 w 445"/>
                <a:gd name="T7" fmla="*/ 338 h 409"/>
                <a:gd name="T8" fmla="*/ 381 w 445"/>
                <a:gd name="T9" fmla="*/ 307 h 409"/>
                <a:gd name="T10" fmla="*/ 408 w 445"/>
                <a:gd name="T11" fmla="*/ 271 h 409"/>
                <a:gd name="T12" fmla="*/ 428 w 445"/>
                <a:gd name="T13" fmla="*/ 233 h 409"/>
                <a:gd name="T14" fmla="*/ 439 w 445"/>
                <a:gd name="T15" fmla="*/ 193 h 409"/>
                <a:gd name="T16" fmla="*/ 444 w 445"/>
                <a:gd name="T17" fmla="*/ 152 h 409"/>
                <a:gd name="T18" fmla="*/ 439 w 445"/>
                <a:gd name="T19" fmla="*/ 113 h 409"/>
                <a:gd name="T20" fmla="*/ 425 w 445"/>
                <a:gd name="T21" fmla="*/ 79 h 409"/>
                <a:gd name="T22" fmla="*/ 404 w 445"/>
                <a:gd name="T23" fmla="*/ 51 h 409"/>
                <a:gd name="T24" fmla="*/ 377 w 445"/>
                <a:gd name="T25" fmla="*/ 27 h 409"/>
                <a:gd name="T26" fmla="*/ 344 w 445"/>
                <a:gd name="T27" fmla="*/ 11 h 409"/>
                <a:gd name="T28" fmla="*/ 305 w 445"/>
                <a:gd name="T29" fmla="*/ 1 h 409"/>
                <a:gd name="T30" fmla="*/ 263 w 445"/>
                <a:gd name="T31" fmla="*/ 0 h 409"/>
                <a:gd name="T32" fmla="*/ 219 w 445"/>
                <a:gd name="T33" fmla="*/ 5 h 409"/>
                <a:gd name="T34" fmla="*/ 173 w 445"/>
                <a:gd name="T35" fmla="*/ 19 h 409"/>
                <a:gd name="T36" fmla="*/ 132 w 445"/>
                <a:gd name="T37" fmla="*/ 41 h 409"/>
                <a:gd name="T38" fmla="*/ 95 w 445"/>
                <a:gd name="T39" fmla="*/ 68 h 409"/>
                <a:gd name="T40" fmla="*/ 62 w 445"/>
                <a:gd name="T41" fmla="*/ 99 h 409"/>
                <a:gd name="T42" fmla="*/ 35 w 445"/>
                <a:gd name="T43" fmla="*/ 135 h 409"/>
                <a:gd name="T44" fmla="*/ 15 w 445"/>
                <a:gd name="T45" fmla="*/ 173 h 409"/>
                <a:gd name="T46" fmla="*/ 2 w 445"/>
                <a:gd name="T47" fmla="*/ 213 h 409"/>
                <a:gd name="T48" fmla="*/ 0 w 445"/>
                <a:gd name="T49" fmla="*/ 254 h 409"/>
                <a:gd name="T50" fmla="*/ 4 w 445"/>
                <a:gd name="T51" fmla="*/ 292 h 409"/>
                <a:gd name="T52" fmla="*/ 18 w 445"/>
                <a:gd name="T53" fmla="*/ 326 h 409"/>
                <a:gd name="T54" fmla="*/ 39 w 445"/>
                <a:gd name="T55" fmla="*/ 356 h 409"/>
                <a:gd name="T56" fmla="*/ 66 w 445"/>
                <a:gd name="T57" fmla="*/ 379 h 409"/>
                <a:gd name="T58" fmla="*/ 99 w 445"/>
                <a:gd name="T59" fmla="*/ 395 h 409"/>
                <a:gd name="T60" fmla="*/ 138 w 445"/>
                <a:gd name="T61" fmla="*/ 405 h 409"/>
                <a:gd name="T62" fmla="*/ 179 w 445"/>
                <a:gd name="T63" fmla="*/ 408 h 409"/>
                <a:gd name="T64" fmla="*/ 224 w 445"/>
                <a:gd name="T65" fmla="*/ 400 h 4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45" h="409">
                  <a:moveTo>
                    <a:pt x="224" y="400"/>
                  </a:moveTo>
                  <a:lnTo>
                    <a:pt x="268" y="386"/>
                  </a:lnTo>
                  <a:lnTo>
                    <a:pt x="311" y="365"/>
                  </a:lnTo>
                  <a:lnTo>
                    <a:pt x="348" y="338"/>
                  </a:lnTo>
                  <a:lnTo>
                    <a:pt x="381" y="307"/>
                  </a:lnTo>
                  <a:lnTo>
                    <a:pt x="408" y="271"/>
                  </a:lnTo>
                  <a:lnTo>
                    <a:pt x="428" y="233"/>
                  </a:lnTo>
                  <a:lnTo>
                    <a:pt x="439" y="193"/>
                  </a:lnTo>
                  <a:lnTo>
                    <a:pt x="444" y="152"/>
                  </a:lnTo>
                  <a:lnTo>
                    <a:pt x="439" y="113"/>
                  </a:lnTo>
                  <a:lnTo>
                    <a:pt x="425" y="79"/>
                  </a:lnTo>
                  <a:lnTo>
                    <a:pt x="404" y="51"/>
                  </a:lnTo>
                  <a:lnTo>
                    <a:pt x="377" y="27"/>
                  </a:lnTo>
                  <a:lnTo>
                    <a:pt x="344" y="11"/>
                  </a:lnTo>
                  <a:lnTo>
                    <a:pt x="305" y="1"/>
                  </a:lnTo>
                  <a:lnTo>
                    <a:pt x="263" y="0"/>
                  </a:lnTo>
                  <a:lnTo>
                    <a:pt x="219" y="5"/>
                  </a:lnTo>
                  <a:lnTo>
                    <a:pt x="173" y="19"/>
                  </a:lnTo>
                  <a:lnTo>
                    <a:pt x="132" y="41"/>
                  </a:lnTo>
                  <a:lnTo>
                    <a:pt x="95" y="68"/>
                  </a:lnTo>
                  <a:lnTo>
                    <a:pt x="62" y="99"/>
                  </a:lnTo>
                  <a:lnTo>
                    <a:pt x="35" y="135"/>
                  </a:lnTo>
                  <a:lnTo>
                    <a:pt x="15" y="173"/>
                  </a:lnTo>
                  <a:lnTo>
                    <a:pt x="2" y="213"/>
                  </a:lnTo>
                  <a:lnTo>
                    <a:pt x="0" y="254"/>
                  </a:lnTo>
                  <a:lnTo>
                    <a:pt x="4" y="292"/>
                  </a:lnTo>
                  <a:lnTo>
                    <a:pt x="18" y="326"/>
                  </a:lnTo>
                  <a:lnTo>
                    <a:pt x="39" y="356"/>
                  </a:lnTo>
                  <a:lnTo>
                    <a:pt x="66" y="379"/>
                  </a:lnTo>
                  <a:lnTo>
                    <a:pt x="99" y="395"/>
                  </a:lnTo>
                  <a:lnTo>
                    <a:pt x="138" y="405"/>
                  </a:lnTo>
                  <a:lnTo>
                    <a:pt x="179" y="408"/>
                  </a:lnTo>
                  <a:lnTo>
                    <a:pt x="224" y="400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15"/>
            <p:cNvSpPr/>
            <p:nvPr/>
          </p:nvSpPr>
          <p:spPr bwMode="auto">
            <a:xfrm>
              <a:off x="4581" y="2843"/>
              <a:ext cx="370" cy="380"/>
            </a:xfrm>
            <a:custGeom>
              <a:avLst/>
              <a:gdLst>
                <a:gd name="T0" fmla="*/ 353 w 370"/>
                <a:gd name="T1" fmla="*/ 15 h 380"/>
                <a:gd name="T2" fmla="*/ 319 w 370"/>
                <a:gd name="T3" fmla="*/ 4 h 380"/>
                <a:gd name="T4" fmla="*/ 280 w 370"/>
                <a:gd name="T5" fmla="*/ 0 h 380"/>
                <a:gd name="T6" fmla="*/ 240 w 370"/>
                <a:gd name="T7" fmla="*/ 1 h 380"/>
                <a:gd name="T8" fmla="*/ 216 w 370"/>
                <a:gd name="T9" fmla="*/ 7 h 380"/>
                <a:gd name="T10" fmla="*/ 206 w 370"/>
                <a:gd name="T11" fmla="*/ 9 h 380"/>
                <a:gd name="T12" fmla="*/ 195 w 370"/>
                <a:gd name="T13" fmla="*/ 12 h 380"/>
                <a:gd name="T14" fmla="*/ 185 w 370"/>
                <a:gd name="T15" fmla="*/ 17 h 380"/>
                <a:gd name="T16" fmla="*/ 169 w 370"/>
                <a:gd name="T17" fmla="*/ 44 h 380"/>
                <a:gd name="T18" fmla="*/ 148 w 370"/>
                <a:gd name="T19" fmla="*/ 80 h 380"/>
                <a:gd name="T20" fmla="*/ 131 w 370"/>
                <a:gd name="T21" fmla="*/ 103 h 380"/>
                <a:gd name="T22" fmla="*/ 108 w 370"/>
                <a:gd name="T23" fmla="*/ 122 h 380"/>
                <a:gd name="T24" fmla="*/ 78 w 370"/>
                <a:gd name="T25" fmla="*/ 139 h 380"/>
                <a:gd name="T26" fmla="*/ 54 w 370"/>
                <a:gd name="T27" fmla="*/ 157 h 380"/>
                <a:gd name="T28" fmla="*/ 34 w 370"/>
                <a:gd name="T29" fmla="*/ 177 h 380"/>
                <a:gd name="T30" fmla="*/ 14 w 370"/>
                <a:gd name="T31" fmla="*/ 200 h 380"/>
                <a:gd name="T32" fmla="*/ 4 w 370"/>
                <a:gd name="T33" fmla="*/ 215 h 380"/>
                <a:gd name="T34" fmla="*/ 2 w 370"/>
                <a:gd name="T35" fmla="*/ 227 h 380"/>
                <a:gd name="T36" fmla="*/ 0 w 370"/>
                <a:gd name="T37" fmla="*/ 238 h 380"/>
                <a:gd name="T38" fmla="*/ 0 w 370"/>
                <a:gd name="T39" fmla="*/ 249 h 380"/>
                <a:gd name="T40" fmla="*/ 0 w 370"/>
                <a:gd name="T41" fmla="*/ 269 h 380"/>
                <a:gd name="T42" fmla="*/ 5 w 370"/>
                <a:gd name="T43" fmla="*/ 296 h 380"/>
                <a:gd name="T44" fmla="*/ 15 w 370"/>
                <a:gd name="T45" fmla="*/ 322 h 380"/>
                <a:gd name="T46" fmla="*/ 29 w 370"/>
                <a:gd name="T47" fmla="*/ 344 h 380"/>
                <a:gd name="T48" fmla="*/ 45 w 370"/>
                <a:gd name="T49" fmla="*/ 359 h 380"/>
                <a:gd name="T50" fmla="*/ 59 w 370"/>
                <a:gd name="T51" fmla="*/ 366 h 380"/>
                <a:gd name="T52" fmla="*/ 74 w 370"/>
                <a:gd name="T53" fmla="*/ 371 h 380"/>
                <a:gd name="T54" fmla="*/ 91 w 370"/>
                <a:gd name="T55" fmla="*/ 376 h 380"/>
                <a:gd name="T56" fmla="*/ 105 w 370"/>
                <a:gd name="T57" fmla="*/ 366 h 380"/>
                <a:gd name="T58" fmla="*/ 123 w 370"/>
                <a:gd name="T59" fmla="*/ 342 h 380"/>
                <a:gd name="T60" fmla="*/ 145 w 370"/>
                <a:gd name="T61" fmla="*/ 320 h 380"/>
                <a:gd name="T62" fmla="*/ 169 w 370"/>
                <a:gd name="T63" fmla="*/ 303 h 380"/>
                <a:gd name="T64" fmla="*/ 186 w 370"/>
                <a:gd name="T65" fmla="*/ 295 h 380"/>
                <a:gd name="T66" fmla="*/ 225 w 370"/>
                <a:gd name="T67" fmla="*/ 269 h 380"/>
                <a:gd name="T68" fmla="*/ 287 w 370"/>
                <a:gd name="T69" fmla="*/ 212 h 380"/>
                <a:gd name="T70" fmla="*/ 333 w 370"/>
                <a:gd name="T71" fmla="*/ 143 h 380"/>
                <a:gd name="T72" fmla="*/ 361 w 370"/>
                <a:gd name="T73" fmla="*/ 65 h 38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70" h="380">
                  <a:moveTo>
                    <a:pt x="369" y="22"/>
                  </a:moveTo>
                  <a:lnTo>
                    <a:pt x="353" y="15"/>
                  </a:lnTo>
                  <a:lnTo>
                    <a:pt x="336" y="8"/>
                  </a:lnTo>
                  <a:lnTo>
                    <a:pt x="319" y="4"/>
                  </a:lnTo>
                  <a:lnTo>
                    <a:pt x="300" y="1"/>
                  </a:lnTo>
                  <a:lnTo>
                    <a:pt x="280" y="0"/>
                  </a:lnTo>
                  <a:lnTo>
                    <a:pt x="260" y="0"/>
                  </a:lnTo>
                  <a:lnTo>
                    <a:pt x="240" y="1"/>
                  </a:lnTo>
                  <a:lnTo>
                    <a:pt x="219" y="5"/>
                  </a:lnTo>
                  <a:lnTo>
                    <a:pt x="216" y="7"/>
                  </a:lnTo>
                  <a:lnTo>
                    <a:pt x="212" y="8"/>
                  </a:lnTo>
                  <a:lnTo>
                    <a:pt x="206" y="9"/>
                  </a:lnTo>
                  <a:lnTo>
                    <a:pt x="200" y="11"/>
                  </a:lnTo>
                  <a:lnTo>
                    <a:pt x="195" y="12"/>
                  </a:lnTo>
                  <a:lnTo>
                    <a:pt x="189" y="15"/>
                  </a:lnTo>
                  <a:lnTo>
                    <a:pt x="185" y="17"/>
                  </a:lnTo>
                  <a:lnTo>
                    <a:pt x="182" y="17"/>
                  </a:lnTo>
                  <a:lnTo>
                    <a:pt x="169" y="44"/>
                  </a:lnTo>
                  <a:lnTo>
                    <a:pt x="158" y="65"/>
                  </a:lnTo>
                  <a:lnTo>
                    <a:pt x="148" y="80"/>
                  </a:lnTo>
                  <a:lnTo>
                    <a:pt x="139" y="93"/>
                  </a:lnTo>
                  <a:lnTo>
                    <a:pt x="131" y="103"/>
                  </a:lnTo>
                  <a:lnTo>
                    <a:pt x="121" y="113"/>
                  </a:lnTo>
                  <a:lnTo>
                    <a:pt x="108" y="122"/>
                  </a:lnTo>
                  <a:lnTo>
                    <a:pt x="91" y="132"/>
                  </a:lnTo>
                  <a:lnTo>
                    <a:pt x="78" y="139"/>
                  </a:lnTo>
                  <a:lnTo>
                    <a:pt x="65" y="147"/>
                  </a:lnTo>
                  <a:lnTo>
                    <a:pt x="54" y="157"/>
                  </a:lnTo>
                  <a:lnTo>
                    <a:pt x="44" y="167"/>
                  </a:lnTo>
                  <a:lnTo>
                    <a:pt x="34" y="177"/>
                  </a:lnTo>
                  <a:lnTo>
                    <a:pt x="24" y="188"/>
                  </a:lnTo>
                  <a:lnTo>
                    <a:pt x="14" y="200"/>
                  </a:lnTo>
                  <a:lnTo>
                    <a:pt x="4" y="211"/>
                  </a:lnTo>
                  <a:lnTo>
                    <a:pt x="4" y="215"/>
                  </a:lnTo>
                  <a:lnTo>
                    <a:pt x="2" y="221"/>
                  </a:lnTo>
                  <a:lnTo>
                    <a:pt x="2" y="227"/>
                  </a:lnTo>
                  <a:lnTo>
                    <a:pt x="1" y="232"/>
                  </a:lnTo>
                  <a:lnTo>
                    <a:pt x="0" y="238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4"/>
                  </a:lnTo>
                  <a:lnTo>
                    <a:pt x="0" y="269"/>
                  </a:lnTo>
                  <a:lnTo>
                    <a:pt x="2" y="283"/>
                  </a:lnTo>
                  <a:lnTo>
                    <a:pt x="5" y="296"/>
                  </a:lnTo>
                  <a:lnTo>
                    <a:pt x="9" y="309"/>
                  </a:lnTo>
                  <a:lnTo>
                    <a:pt x="15" y="322"/>
                  </a:lnTo>
                  <a:lnTo>
                    <a:pt x="22" y="333"/>
                  </a:lnTo>
                  <a:lnTo>
                    <a:pt x="29" y="344"/>
                  </a:lnTo>
                  <a:lnTo>
                    <a:pt x="38" y="354"/>
                  </a:lnTo>
                  <a:lnTo>
                    <a:pt x="45" y="359"/>
                  </a:lnTo>
                  <a:lnTo>
                    <a:pt x="52" y="363"/>
                  </a:lnTo>
                  <a:lnTo>
                    <a:pt x="59" y="366"/>
                  </a:lnTo>
                  <a:lnTo>
                    <a:pt x="66" y="369"/>
                  </a:lnTo>
                  <a:lnTo>
                    <a:pt x="74" y="371"/>
                  </a:lnTo>
                  <a:lnTo>
                    <a:pt x="82" y="374"/>
                  </a:lnTo>
                  <a:lnTo>
                    <a:pt x="91" y="376"/>
                  </a:lnTo>
                  <a:lnTo>
                    <a:pt x="98" y="379"/>
                  </a:lnTo>
                  <a:lnTo>
                    <a:pt x="105" y="366"/>
                  </a:lnTo>
                  <a:lnTo>
                    <a:pt x="113" y="353"/>
                  </a:lnTo>
                  <a:lnTo>
                    <a:pt x="123" y="342"/>
                  </a:lnTo>
                  <a:lnTo>
                    <a:pt x="133" y="330"/>
                  </a:lnTo>
                  <a:lnTo>
                    <a:pt x="145" y="320"/>
                  </a:lnTo>
                  <a:lnTo>
                    <a:pt x="156" y="312"/>
                  </a:lnTo>
                  <a:lnTo>
                    <a:pt x="169" y="303"/>
                  </a:lnTo>
                  <a:lnTo>
                    <a:pt x="183" y="296"/>
                  </a:lnTo>
                  <a:lnTo>
                    <a:pt x="186" y="295"/>
                  </a:lnTo>
                  <a:lnTo>
                    <a:pt x="189" y="292"/>
                  </a:lnTo>
                  <a:lnTo>
                    <a:pt x="225" y="269"/>
                  </a:lnTo>
                  <a:lnTo>
                    <a:pt x="257" y="242"/>
                  </a:lnTo>
                  <a:lnTo>
                    <a:pt x="287" y="212"/>
                  </a:lnTo>
                  <a:lnTo>
                    <a:pt x="312" y="180"/>
                  </a:lnTo>
                  <a:lnTo>
                    <a:pt x="333" y="143"/>
                  </a:lnTo>
                  <a:lnTo>
                    <a:pt x="350" y="105"/>
                  </a:lnTo>
                  <a:lnTo>
                    <a:pt x="361" y="65"/>
                  </a:lnTo>
                  <a:lnTo>
                    <a:pt x="369" y="22"/>
                  </a:lnTo>
                </a:path>
              </a:pathLst>
            </a:cu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6"/>
            <p:cNvSpPr/>
            <p:nvPr/>
          </p:nvSpPr>
          <p:spPr bwMode="auto">
            <a:xfrm>
              <a:off x="4584" y="2843"/>
              <a:ext cx="396" cy="406"/>
            </a:xfrm>
            <a:custGeom>
              <a:avLst/>
              <a:gdLst>
                <a:gd name="T0" fmla="*/ 395 w 396"/>
                <a:gd name="T1" fmla="*/ 45 h 406"/>
                <a:gd name="T2" fmla="*/ 379 w 396"/>
                <a:gd name="T3" fmla="*/ 32 h 406"/>
                <a:gd name="T4" fmla="*/ 362 w 396"/>
                <a:gd name="T5" fmla="*/ 21 h 406"/>
                <a:gd name="T6" fmla="*/ 343 w 396"/>
                <a:gd name="T7" fmla="*/ 12 h 406"/>
                <a:gd name="T8" fmla="*/ 322 w 396"/>
                <a:gd name="T9" fmla="*/ 5 h 406"/>
                <a:gd name="T10" fmla="*/ 301 w 396"/>
                <a:gd name="T11" fmla="*/ 1 h 406"/>
                <a:gd name="T12" fmla="*/ 277 w 396"/>
                <a:gd name="T13" fmla="*/ 0 h 406"/>
                <a:gd name="T14" fmla="*/ 252 w 396"/>
                <a:gd name="T15" fmla="*/ 0 h 406"/>
                <a:gd name="T16" fmla="*/ 228 w 396"/>
                <a:gd name="T17" fmla="*/ 4 h 406"/>
                <a:gd name="T18" fmla="*/ 228 w 396"/>
                <a:gd name="T19" fmla="*/ 4 h 406"/>
                <a:gd name="T20" fmla="*/ 228 w 396"/>
                <a:gd name="T21" fmla="*/ 5 h 406"/>
                <a:gd name="T22" fmla="*/ 228 w 396"/>
                <a:gd name="T23" fmla="*/ 7 h 406"/>
                <a:gd name="T24" fmla="*/ 228 w 396"/>
                <a:gd name="T25" fmla="*/ 7 h 406"/>
                <a:gd name="T26" fmla="*/ 228 w 396"/>
                <a:gd name="T27" fmla="*/ 8 h 406"/>
                <a:gd name="T28" fmla="*/ 228 w 396"/>
                <a:gd name="T29" fmla="*/ 9 h 406"/>
                <a:gd name="T30" fmla="*/ 228 w 396"/>
                <a:gd name="T31" fmla="*/ 11 h 406"/>
                <a:gd name="T32" fmla="*/ 228 w 396"/>
                <a:gd name="T33" fmla="*/ 11 h 406"/>
                <a:gd name="T34" fmla="*/ 227 w 396"/>
                <a:gd name="T35" fmla="*/ 37 h 406"/>
                <a:gd name="T36" fmla="*/ 221 w 396"/>
                <a:gd name="T37" fmla="*/ 61 h 406"/>
                <a:gd name="T38" fmla="*/ 213 w 396"/>
                <a:gd name="T39" fmla="*/ 85 h 406"/>
                <a:gd name="T40" fmla="*/ 201 w 396"/>
                <a:gd name="T41" fmla="*/ 106 h 406"/>
                <a:gd name="T42" fmla="*/ 187 w 396"/>
                <a:gd name="T43" fmla="*/ 126 h 406"/>
                <a:gd name="T44" fmla="*/ 170 w 396"/>
                <a:gd name="T45" fmla="*/ 145 h 406"/>
                <a:gd name="T46" fmla="*/ 150 w 396"/>
                <a:gd name="T47" fmla="*/ 161 h 406"/>
                <a:gd name="T48" fmla="*/ 129 w 396"/>
                <a:gd name="T49" fmla="*/ 173 h 406"/>
                <a:gd name="T50" fmla="*/ 129 w 396"/>
                <a:gd name="T51" fmla="*/ 173 h 406"/>
                <a:gd name="T52" fmla="*/ 109 w 396"/>
                <a:gd name="T53" fmla="*/ 185 h 406"/>
                <a:gd name="T54" fmla="*/ 90 w 396"/>
                <a:gd name="T55" fmla="*/ 196 h 406"/>
                <a:gd name="T56" fmla="*/ 73 w 396"/>
                <a:gd name="T57" fmla="*/ 209 h 406"/>
                <a:gd name="T58" fmla="*/ 56 w 396"/>
                <a:gd name="T59" fmla="*/ 223 h 406"/>
                <a:gd name="T60" fmla="*/ 41 w 396"/>
                <a:gd name="T61" fmla="*/ 238 h 406"/>
                <a:gd name="T62" fmla="*/ 26 w 396"/>
                <a:gd name="T63" fmla="*/ 253 h 406"/>
                <a:gd name="T64" fmla="*/ 12 w 396"/>
                <a:gd name="T65" fmla="*/ 269 h 406"/>
                <a:gd name="T66" fmla="*/ 0 w 396"/>
                <a:gd name="T67" fmla="*/ 286 h 406"/>
                <a:gd name="T68" fmla="*/ 7 w 396"/>
                <a:gd name="T69" fmla="*/ 309 h 406"/>
                <a:gd name="T70" fmla="*/ 15 w 396"/>
                <a:gd name="T71" fmla="*/ 329 h 406"/>
                <a:gd name="T72" fmla="*/ 28 w 396"/>
                <a:gd name="T73" fmla="*/ 347 h 406"/>
                <a:gd name="T74" fmla="*/ 44 w 396"/>
                <a:gd name="T75" fmla="*/ 365 h 406"/>
                <a:gd name="T76" fmla="*/ 61 w 396"/>
                <a:gd name="T77" fmla="*/ 377 h 406"/>
                <a:gd name="T78" fmla="*/ 80 w 396"/>
                <a:gd name="T79" fmla="*/ 389 h 406"/>
                <a:gd name="T80" fmla="*/ 102 w 396"/>
                <a:gd name="T81" fmla="*/ 399 h 406"/>
                <a:gd name="T82" fmla="*/ 125 w 396"/>
                <a:gd name="T83" fmla="*/ 405 h 406"/>
                <a:gd name="T84" fmla="*/ 132 w 396"/>
                <a:gd name="T85" fmla="*/ 392 h 406"/>
                <a:gd name="T86" fmla="*/ 140 w 396"/>
                <a:gd name="T87" fmla="*/ 379 h 406"/>
                <a:gd name="T88" fmla="*/ 150 w 396"/>
                <a:gd name="T89" fmla="*/ 367 h 406"/>
                <a:gd name="T90" fmla="*/ 160 w 396"/>
                <a:gd name="T91" fmla="*/ 356 h 406"/>
                <a:gd name="T92" fmla="*/ 171 w 396"/>
                <a:gd name="T93" fmla="*/ 347 h 406"/>
                <a:gd name="T94" fmla="*/ 183 w 396"/>
                <a:gd name="T95" fmla="*/ 337 h 406"/>
                <a:gd name="T96" fmla="*/ 196 w 396"/>
                <a:gd name="T97" fmla="*/ 329 h 406"/>
                <a:gd name="T98" fmla="*/ 210 w 396"/>
                <a:gd name="T99" fmla="*/ 322 h 406"/>
                <a:gd name="T100" fmla="*/ 213 w 396"/>
                <a:gd name="T101" fmla="*/ 320 h 406"/>
                <a:gd name="T102" fmla="*/ 215 w 396"/>
                <a:gd name="T103" fmla="*/ 319 h 406"/>
                <a:gd name="T104" fmla="*/ 252 w 396"/>
                <a:gd name="T105" fmla="*/ 295 h 406"/>
                <a:gd name="T106" fmla="*/ 285 w 396"/>
                <a:gd name="T107" fmla="*/ 268 h 406"/>
                <a:gd name="T108" fmla="*/ 314 w 396"/>
                <a:gd name="T109" fmla="*/ 238 h 406"/>
                <a:gd name="T110" fmla="*/ 339 w 396"/>
                <a:gd name="T111" fmla="*/ 203 h 406"/>
                <a:gd name="T112" fmla="*/ 360 w 396"/>
                <a:gd name="T113" fmla="*/ 166 h 406"/>
                <a:gd name="T114" fmla="*/ 376 w 396"/>
                <a:gd name="T115" fmla="*/ 128 h 406"/>
                <a:gd name="T116" fmla="*/ 387 w 396"/>
                <a:gd name="T117" fmla="*/ 86 h 406"/>
                <a:gd name="T118" fmla="*/ 395 w 396"/>
                <a:gd name="T119" fmla="*/ 45 h 4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96" h="406">
                  <a:moveTo>
                    <a:pt x="395" y="45"/>
                  </a:moveTo>
                  <a:lnTo>
                    <a:pt x="379" y="32"/>
                  </a:lnTo>
                  <a:lnTo>
                    <a:pt x="362" y="21"/>
                  </a:lnTo>
                  <a:lnTo>
                    <a:pt x="343" y="12"/>
                  </a:lnTo>
                  <a:lnTo>
                    <a:pt x="322" y="5"/>
                  </a:lnTo>
                  <a:lnTo>
                    <a:pt x="301" y="1"/>
                  </a:lnTo>
                  <a:lnTo>
                    <a:pt x="277" y="0"/>
                  </a:lnTo>
                  <a:lnTo>
                    <a:pt x="252" y="0"/>
                  </a:lnTo>
                  <a:lnTo>
                    <a:pt x="228" y="4"/>
                  </a:lnTo>
                  <a:lnTo>
                    <a:pt x="228" y="5"/>
                  </a:lnTo>
                  <a:lnTo>
                    <a:pt x="228" y="7"/>
                  </a:lnTo>
                  <a:lnTo>
                    <a:pt x="228" y="8"/>
                  </a:lnTo>
                  <a:lnTo>
                    <a:pt x="228" y="9"/>
                  </a:lnTo>
                  <a:lnTo>
                    <a:pt x="228" y="11"/>
                  </a:lnTo>
                  <a:lnTo>
                    <a:pt x="227" y="37"/>
                  </a:lnTo>
                  <a:lnTo>
                    <a:pt x="221" y="61"/>
                  </a:lnTo>
                  <a:lnTo>
                    <a:pt x="213" y="85"/>
                  </a:lnTo>
                  <a:lnTo>
                    <a:pt x="201" y="106"/>
                  </a:lnTo>
                  <a:lnTo>
                    <a:pt x="187" y="126"/>
                  </a:lnTo>
                  <a:lnTo>
                    <a:pt x="170" y="145"/>
                  </a:lnTo>
                  <a:lnTo>
                    <a:pt x="150" y="161"/>
                  </a:lnTo>
                  <a:lnTo>
                    <a:pt x="129" y="173"/>
                  </a:lnTo>
                  <a:lnTo>
                    <a:pt x="109" y="185"/>
                  </a:lnTo>
                  <a:lnTo>
                    <a:pt x="90" y="196"/>
                  </a:lnTo>
                  <a:lnTo>
                    <a:pt x="73" y="209"/>
                  </a:lnTo>
                  <a:lnTo>
                    <a:pt x="56" y="223"/>
                  </a:lnTo>
                  <a:lnTo>
                    <a:pt x="41" y="238"/>
                  </a:lnTo>
                  <a:lnTo>
                    <a:pt x="26" y="253"/>
                  </a:lnTo>
                  <a:lnTo>
                    <a:pt x="12" y="269"/>
                  </a:lnTo>
                  <a:lnTo>
                    <a:pt x="0" y="286"/>
                  </a:lnTo>
                  <a:lnTo>
                    <a:pt x="7" y="309"/>
                  </a:lnTo>
                  <a:lnTo>
                    <a:pt x="15" y="329"/>
                  </a:lnTo>
                  <a:lnTo>
                    <a:pt x="28" y="347"/>
                  </a:lnTo>
                  <a:lnTo>
                    <a:pt x="44" y="365"/>
                  </a:lnTo>
                  <a:lnTo>
                    <a:pt x="61" y="377"/>
                  </a:lnTo>
                  <a:lnTo>
                    <a:pt x="80" y="389"/>
                  </a:lnTo>
                  <a:lnTo>
                    <a:pt x="102" y="399"/>
                  </a:lnTo>
                  <a:lnTo>
                    <a:pt x="125" y="405"/>
                  </a:lnTo>
                  <a:lnTo>
                    <a:pt x="132" y="392"/>
                  </a:lnTo>
                  <a:lnTo>
                    <a:pt x="140" y="379"/>
                  </a:lnTo>
                  <a:lnTo>
                    <a:pt x="150" y="367"/>
                  </a:lnTo>
                  <a:lnTo>
                    <a:pt x="160" y="356"/>
                  </a:lnTo>
                  <a:lnTo>
                    <a:pt x="171" y="347"/>
                  </a:lnTo>
                  <a:lnTo>
                    <a:pt x="183" y="337"/>
                  </a:lnTo>
                  <a:lnTo>
                    <a:pt x="196" y="329"/>
                  </a:lnTo>
                  <a:lnTo>
                    <a:pt x="210" y="322"/>
                  </a:lnTo>
                  <a:lnTo>
                    <a:pt x="213" y="320"/>
                  </a:lnTo>
                  <a:lnTo>
                    <a:pt x="215" y="319"/>
                  </a:lnTo>
                  <a:lnTo>
                    <a:pt x="252" y="295"/>
                  </a:lnTo>
                  <a:lnTo>
                    <a:pt x="285" y="268"/>
                  </a:lnTo>
                  <a:lnTo>
                    <a:pt x="314" y="238"/>
                  </a:lnTo>
                  <a:lnTo>
                    <a:pt x="339" y="203"/>
                  </a:lnTo>
                  <a:lnTo>
                    <a:pt x="360" y="166"/>
                  </a:lnTo>
                  <a:lnTo>
                    <a:pt x="376" y="128"/>
                  </a:lnTo>
                  <a:lnTo>
                    <a:pt x="387" y="86"/>
                  </a:lnTo>
                  <a:lnTo>
                    <a:pt x="395" y="45"/>
                  </a:lnTo>
                </a:path>
              </a:pathLst>
            </a:custGeom>
            <a:solidFill>
              <a:srgbClr val="00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Freeform 17"/>
            <p:cNvSpPr/>
            <p:nvPr/>
          </p:nvSpPr>
          <p:spPr bwMode="auto">
            <a:xfrm>
              <a:off x="4580" y="2841"/>
              <a:ext cx="405" cy="376"/>
            </a:xfrm>
            <a:custGeom>
              <a:avLst/>
              <a:gdLst>
                <a:gd name="T0" fmla="*/ 21 w 405"/>
                <a:gd name="T1" fmla="*/ 275 h 376"/>
                <a:gd name="T2" fmla="*/ 24 w 405"/>
                <a:gd name="T3" fmla="*/ 237 h 376"/>
                <a:gd name="T4" fmla="*/ 35 w 405"/>
                <a:gd name="T5" fmla="*/ 198 h 376"/>
                <a:gd name="T6" fmla="*/ 52 w 405"/>
                <a:gd name="T7" fmla="*/ 160 h 376"/>
                <a:gd name="T8" fmla="*/ 75 w 405"/>
                <a:gd name="T9" fmla="*/ 125 h 376"/>
                <a:gd name="T10" fmla="*/ 106 w 405"/>
                <a:gd name="T11" fmla="*/ 92 h 376"/>
                <a:gd name="T12" fmla="*/ 145 w 405"/>
                <a:gd name="T13" fmla="*/ 65 h 376"/>
                <a:gd name="T14" fmla="*/ 190 w 405"/>
                <a:gd name="T15" fmla="*/ 42 h 376"/>
                <a:gd name="T16" fmla="*/ 243 w 405"/>
                <a:gd name="T17" fmla="*/ 26 h 376"/>
                <a:gd name="T18" fmla="*/ 264 w 405"/>
                <a:gd name="T19" fmla="*/ 24 h 376"/>
                <a:gd name="T20" fmla="*/ 285 w 405"/>
                <a:gd name="T21" fmla="*/ 22 h 376"/>
                <a:gd name="T22" fmla="*/ 307 w 405"/>
                <a:gd name="T23" fmla="*/ 22 h 376"/>
                <a:gd name="T24" fmla="*/ 330 w 405"/>
                <a:gd name="T25" fmla="*/ 24 h 376"/>
                <a:gd name="T26" fmla="*/ 349 w 405"/>
                <a:gd name="T27" fmla="*/ 26 h 376"/>
                <a:gd name="T28" fmla="*/ 369 w 405"/>
                <a:gd name="T29" fmla="*/ 31 h 376"/>
                <a:gd name="T30" fmla="*/ 388 w 405"/>
                <a:gd name="T31" fmla="*/ 38 h 376"/>
                <a:gd name="T32" fmla="*/ 404 w 405"/>
                <a:gd name="T33" fmla="*/ 46 h 376"/>
                <a:gd name="T34" fmla="*/ 384 w 405"/>
                <a:gd name="T35" fmla="*/ 29 h 376"/>
                <a:gd name="T36" fmla="*/ 362 w 405"/>
                <a:gd name="T37" fmla="*/ 18 h 376"/>
                <a:gd name="T38" fmla="*/ 339 w 405"/>
                <a:gd name="T39" fmla="*/ 8 h 376"/>
                <a:gd name="T40" fmla="*/ 315 w 405"/>
                <a:gd name="T41" fmla="*/ 2 h 376"/>
                <a:gd name="T42" fmla="*/ 290 w 405"/>
                <a:gd name="T43" fmla="*/ 0 h 376"/>
                <a:gd name="T44" fmla="*/ 263 w 405"/>
                <a:gd name="T45" fmla="*/ 1 h 376"/>
                <a:gd name="T46" fmla="*/ 234 w 405"/>
                <a:gd name="T47" fmla="*/ 4 h 376"/>
                <a:gd name="T48" fmla="*/ 206 w 405"/>
                <a:gd name="T49" fmla="*/ 9 h 376"/>
                <a:gd name="T50" fmla="*/ 165 w 405"/>
                <a:gd name="T51" fmla="*/ 24 h 376"/>
                <a:gd name="T52" fmla="*/ 126 w 405"/>
                <a:gd name="T53" fmla="*/ 45 h 376"/>
                <a:gd name="T54" fmla="*/ 91 w 405"/>
                <a:gd name="T55" fmla="*/ 71 h 376"/>
                <a:gd name="T56" fmla="*/ 59 w 405"/>
                <a:gd name="T57" fmla="*/ 100 h 376"/>
                <a:gd name="T58" fmla="*/ 34 w 405"/>
                <a:gd name="T59" fmla="*/ 134 h 376"/>
                <a:gd name="T60" fmla="*/ 15 w 405"/>
                <a:gd name="T61" fmla="*/ 170 h 376"/>
                <a:gd name="T62" fmla="*/ 2 w 405"/>
                <a:gd name="T63" fmla="*/ 207 h 376"/>
                <a:gd name="T64" fmla="*/ 0 w 405"/>
                <a:gd name="T65" fmla="*/ 245 h 376"/>
                <a:gd name="T66" fmla="*/ 1 w 405"/>
                <a:gd name="T67" fmla="*/ 265 h 376"/>
                <a:gd name="T68" fmla="*/ 4 w 405"/>
                <a:gd name="T69" fmla="*/ 285 h 376"/>
                <a:gd name="T70" fmla="*/ 9 w 405"/>
                <a:gd name="T71" fmla="*/ 303 h 376"/>
                <a:gd name="T72" fmla="*/ 17 w 405"/>
                <a:gd name="T73" fmla="*/ 322 h 376"/>
                <a:gd name="T74" fmla="*/ 25 w 405"/>
                <a:gd name="T75" fmla="*/ 338 h 376"/>
                <a:gd name="T76" fmla="*/ 36 w 405"/>
                <a:gd name="T77" fmla="*/ 352 h 376"/>
                <a:gd name="T78" fmla="*/ 49 w 405"/>
                <a:gd name="T79" fmla="*/ 365 h 376"/>
                <a:gd name="T80" fmla="*/ 64 w 405"/>
                <a:gd name="T81" fmla="*/ 375 h 376"/>
                <a:gd name="T82" fmla="*/ 55 w 405"/>
                <a:gd name="T83" fmla="*/ 366 h 376"/>
                <a:gd name="T84" fmla="*/ 46 w 405"/>
                <a:gd name="T85" fmla="*/ 355 h 376"/>
                <a:gd name="T86" fmla="*/ 39 w 405"/>
                <a:gd name="T87" fmla="*/ 343 h 376"/>
                <a:gd name="T88" fmla="*/ 34 w 405"/>
                <a:gd name="T89" fmla="*/ 332 h 376"/>
                <a:gd name="T90" fmla="*/ 28 w 405"/>
                <a:gd name="T91" fmla="*/ 319 h 376"/>
                <a:gd name="T92" fmla="*/ 25 w 405"/>
                <a:gd name="T93" fmla="*/ 305 h 376"/>
                <a:gd name="T94" fmla="*/ 22 w 405"/>
                <a:gd name="T95" fmla="*/ 291 h 376"/>
                <a:gd name="T96" fmla="*/ 21 w 405"/>
                <a:gd name="T97" fmla="*/ 275 h 37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05" h="376">
                  <a:moveTo>
                    <a:pt x="21" y="275"/>
                  </a:moveTo>
                  <a:lnTo>
                    <a:pt x="24" y="237"/>
                  </a:lnTo>
                  <a:lnTo>
                    <a:pt x="35" y="198"/>
                  </a:lnTo>
                  <a:lnTo>
                    <a:pt x="52" y="160"/>
                  </a:lnTo>
                  <a:lnTo>
                    <a:pt x="75" y="125"/>
                  </a:lnTo>
                  <a:lnTo>
                    <a:pt x="106" y="92"/>
                  </a:lnTo>
                  <a:lnTo>
                    <a:pt x="145" y="65"/>
                  </a:lnTo>
                  <a:lnTo>
                    <a:pt x="190" y="42"/>
                  </a:lnTo>
                  <a:lnTo>
                    <a:pt x="243" y="26"/>
                  </a:lnTo>
                  <a:lnTo>
                    <a:pt x="264" y="24"/>
                  </a:lnTo>
                  <a:lnTo>
                    <a:pt x="285" y="22"/>
                  </a:lnTo>
                  <a:lnTo>
                    <a:pt x="307" y="22"/>
                  </a:lnTo>
                  <a:lnTo>
                    <a:pt x="330" y="24"/>
                  </a:lnTo>
                  <a:lnTo>
                    <a:pt x="349" y="26"/>
                  </a:lnTo>
                  <a:lnTo>
                    <a:pt x="369" y="31"/>
                  </a:lnTo>
                  <a:lnTo>
                    <a:pt x="388" y="38"/>
                  </a:lnTo>
                  <a:lnTo>
                    <a:pt x="404" y="46"/>
                  </a:lnTo>
                  <a:lnTo>
                    <a:pt x="384" y="29"/>
                  </a:lnTo>
                  <a:lnTo>
                    <a:pt x="362" y="18"/>
                  </a:lnTo>
                  <a:lnTo>
                    <a:pt x="339" y="8"/>
                  </a:lnTo>
                  <a:lnTo>
                    <a:pt x="315" y="2"/>
                  </a:lnTo>
                  <a:lnTo>
                    <a:pt x="290" y="0"/>
                  </a:lnTo>
                  <a:lnTo>
                    <a:pt x="263" y="1"/>
                  </a:lnTo>
                  <a:lnTo>
                    <a:pt x="234" y="4"/>
                  </a:lnTo>
                  <a:lnTo>
                    <a:pt x="206" y="9"/>
                  </a:lnTo>
                  <a:lnTo>
                    <a:pt x="165" y="24"/>
                  </a:lnTo>
                  <a:lnTo>
                    <a:pt x="126" y="45"/>
                  </a:lnTo>
                  <a:lnTo>
                    <a:pt x="91" y="71"/>
                  </a:lnTo>
                  <a:lnTo>
                    <a:pt x="59" y="100"/>
                  </a:lnTo>
                  <a:lnTo>
                    <a:pt x="34" y="134"/>
                  </a:lnTo>
                  <a:lnTo>
                    <a:pt x="15" y="170"/>
                  </a:lnTo>
                  <a:lnTo>
                    <a:pt x="2" y="207"/>
                  </a:lnTo>
                  <a:lnTo>
                    <a:pt x="0" y="245"/>
                  </a:lnTo>
                  <a:lnTo>
                    <a:pt x="1" y="265"/>
                  </a:lnTo>
                  <a:lnTo>
                    <a:pt x="4" y="285"/>
                  </a:lnTo>
                  <a:lnTo>
                    <a:pt x="9" y="303"/>
                  </a:lnTo>
                  <a:lnTo>
                    <a:pt x="17" y="322"/>
                  </a:lnTo>
                  <a:lnTo>
                    <a:pt x="25" y="338"/>
                  </a:lnTo>
                  <a:lnTo>
                    <a:pt x="36" y="352"/>
                  </a:lnTo>
                  <a:lnTo>
                    <a:pt x="49" y="365"/>
                  </a:lnTo>
                  <a:lnTo>
                    <a:pt x="64" y="375"/>
                  </a:lnTo>
                  <a:lnTo>
                    <a:pt x="55" y="366"/>
                  </a:lnTo>
                  <a:lnTo>
                    <a:pt x="46" y="355"/>
                  </a:lnTo>
                  <a:lnTo>
                    <a:pt x="39" y="343"/>
                  </a:lnTo>
                  <a:lnTo>
                    <a:pt x="34" y="332"/>
                  </a:lnTo>
                  <a:lnTo>
                    <a:pt x="28" y="319"/>
                  </a:lnTo>
                  <a:lnTo>
                    <a:pt x="25" y="305"/>
                  </a:lnTo>
                  <a:lnTo>
                    <a:pt x="22" y="291"/>
                  </a:lnTo>
                  <a:lnTo>
                    <a:pt x="21" y="275"/>
                  </a:lnTo>
                </a:path>
              </a:pathLst>
            </a:custGeom>
            <a:solidFill>
              <a:srgbClr val="CB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62063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288799466"/>
              </p:ext>
            </p:extLst>
          </p:nvPr>
        </p:nvGraphicFramePr>
        <p:xfrm>
          <a:off x="467544" y="3645024"/>
          <a:ext cx="4464496" cy="2429616"/>
        </p:xfrm>
        <a:graphic>
          <a:graphicData uri="http://schemas.openxmlformats.org/presentationml/2006/ole">
            <p:oleObj spid="_x0000_s29697" name="公式" r:id="rId3" imgW="657306" imgH="409489" progId="">
              <p:embed/>
            </p:oleObj>
          </a:graphicData>
        </a:graphic>
      </p:graphicFrame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0" y="2924944"/>
            <a:ext cx="655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单摆的周期公式：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0638" y="1071546"/>
            <a:ext cx="88693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单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摆做简谐运动的振动周期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跟摆长的平方根成正比，跟重力加速度的平方根成反比。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79388" y="285728"/>
            <a:ext cx="5540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荷兰物理学家</a:t>
            </a:r>
            <a:r>
              <a:rPr kumimoji="1" lang="zh-CN" altLang="en-US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惠更斯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首先发现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5094288" y="2857496"/>
            <a:ext cx="38131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15963" y="214290"/>
            <a:ext cx="50101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单摆周期公式的理解</a:t>
            </a:r>
            <a:r>
              <a:rPr kumimoji="1" lang="en-US" altLang="zh-CN" sz="4000" b="1">
                <a:solidFill>
                  <a:srgbClr val="000066"/>
                </a:solidFill>
                <a:latin typeface="隶书" pitchFamily="49" charset="-122"/>
                <a:ea typeface="隶书" pitchFamily="49" charset="-122"/>
              </a:rPr>
              <a:t>: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163" y="3000372"/>
            <a:ext cx="85979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kumimoji="1" lang="en-US" altLang="zh-CN" b="1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、摆长、重力加速度都一定时，周期和频率也一定，通常称为单摆的</a:t>
            </a:r>
            <a:r>
              <a:rPr kumimoji="1" lang="zh-CN" altLang="en-US" b="1" dirty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固有周期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b="1" dirty="0">
                <a:solidFill>
                  <a:srgbClr val="990000"/>
                </a:solidFill>
                <a:latin typeface="黑体" pitchFamily="49" charset="-122"/>
                <a:ea typeface="黑体" pitchFamily="49" charset="-122"/>
              </a:rPr>
              <a:t>固有频率</a:t>
            </a:r>
            <a:r>
              <a:rPr kumimoji="1" lang="zh-CN" altLang="en-US" b="1" dirty="0"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7788" y="1643050"/>
            <a:ext cx="85979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SzTx/>
              <a:buFontTx/>
              <a:buNone/>
              <a:defRPr/>
            </a:pPr>
            <a:r>
              <a:rPr kumimoji="1" lang="en-US" altLang="zh-CN" b="1" dirty="0" smtClean="0">
                <a:latin typeface="黑体" pitchFamily="49" charset="-122"/>
              </a:rPr>
              <a:t>1</a:t>
            </a:r>
            <a:r>
              <a:rPr kumimoji="1" lang="zh-CN" altLang="en-US" b="1" dirty="0" smtClean="0">
                <a:latin typeface="黑体" pitchFamily="49" charset="-122"/>
              </a:rPr>
              <a:t>、</a:t>
            </a:r>
            <a:r>
              <a:rPr kumimoji="1" lang="zh-CN" altLang="en-US" b="1" dirty="0" smtClean="0">
                <a:solidFill>
                  <a:srgbClr val="990000"/>
                </a:solidFill>
                <a:latin typeface="黑体" pitchFamily="49" charset="-122"/>
              </a:rPr>
              <a:t>单摆周期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itchFamily="49" charset="-122"/>
              </a:rPr>
              <a:t>与</a:t>
            </a:r>
            <a:r>
              <a:rPr kumimoji="1" lang="zh-CN" altLang="en-US" b="1" dirty="0" smtClean="0">
                <a:solidFill>
                  <a:srgbClr val="990000"/>
                </a:solidFill>
                <a:latin typeface="黑体" pitchFamily="49" charset="-122"/>
              </a:rPr>
              <a:t>摆长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itchFamily="49" charset="-122"/>
              </a:rPr>
              <a:t>和</a:t>
            </a:r>
            <a:r>
              <a:rPr kumimoji="1" lang="zh-CN" altLang="en-US" b="1" dirty="0" smtClean="0">
                <a:solidFill>
                  <a:srgbClr val="990000"/>
                </a:solidFill>
                <a:latin typeface="黑体" pitchFamily="49" charset="-122"/>
              </a:rPr>
              <a:t>重力加速度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itchFamily="49" charset="-122"/>
              </a:rPr>
              <a:t>有关</a:t>
            </a:r>
            <a:r>
              <a:rPr kumimoji="1" lang="zh-CN" altLang="en-US" b="1" dirty="0" smtClean="0">
                <a:latin typeface="黑体" pitchFamily="49" charset="-122"/>
              </a:rPr>
              <a:t>，</a:t>
            </a:r>
            <a:r>
              <a:rPr kumimoji="1" lang="zh-CN" altLang="en-US" b="1" dirty="0" smtClean="0">
                <a:solidFill>
                  <a:srgbClr val="000000"/>
                </a:solidFill>
                <a:latin typeface="黑体" pitchFamily="49" charset="-122"/>
              </a:rPr>
              <a:t>与振幅和质量无关。</a:t>
            </a:r>
            <a:endParaRPr kumimoji="1" lang="zh-CN" altLang="en-US" b="1" dirty="0" smtClean="0">
              <a:latin typeface="黑体" pitchFamily="49" charset="-122"/>
            </a:endParaRPr>
          </a:p>
        </p:txBody>
      </p:sp>
      <p:grpSp>
        <p:nvGrpSpPr>
          <p:cNvPr id="36869" name="Group 5"/>
          <p:cNvGrpSpPr/>
          <p:nvPr/>
        </p:nvGrpSpPr>
        <p:grpSpPr>
          <a:xfrm>
            <a:off x="395288" y="500042"/>
            <a:ext cx="287337" cy="273050"/>
            <a:chOff x="385" y="845"/>
            <a:chExt cx="1094" cy="1044"/>
          </a:xfrm>
        </p:grpSpPr>
        <p:sp>
          <p:nvSpPr>
            <p:cNvPr id="36872" name="Oval 6"/>
            <p:cNvSpPr>
              <a:spLocks noChangeArrowheads="1"/>
            </p:cNvSpPr>
            <p:nvPr/>
          </p:nvSpPr>
          <p:spPr bwMode="gray">
            <a:xfrm>
              <a:off x="385" y="1594"/>
              <a:ext cx="907" cy="295"/>
            </a:xfrm>
            <a:prstGeom prst="ellipse">
              <a:avLst/>
            </a:prstGeom>
            <a:solidFill>
              <a:srgbClr val="B2B2B2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/>
                <a:ea typeface="宋体" charset="-122"/>
              </a:endParaRPr>
            </a:p>
          </p:txBody>
        </p:sp>
        <p:sp>
          <p:nvSpPr>
            <p:cNvPr id="36873" name="Oval 7"/>
            <p:cNvSpPr>
              <a:spLocks noChangeArrowheads="1"/>
            </p:cNvSpPr>
            <p:nvPr/>
          </p:nvSpPr>
          <p:spPr bwMode="gray">
            <a:xfrm>
              <a:off x="480" y="845"/>
              <a:ext cx="999" cy="1001"/>
            </a:xfrm>
            <a:prstGeom prst="ellipse">
              <a:avLst/>
            </a:prstGeom>
            <a:gradFill rotWithShape="1">
              <a:gsLst>
                <a:gs pos="0">
                  <a:srgbClr val="767600"/>
                </a:gs>
                <a:gs pos="100000">
                  <a:srgbClr val="FFFF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/>
                <a:ea typeface="宋体" charset="-122"/>
              </a:endParaRPr>
            </a:p>
          </p:txBody>
        </p:sp>
        <p:sp>
          <p:nvSpPr>
            <p:cNvPr id="36874" name="Oval 8"/>
            <p:cNvSpPr>
              <a:spLocks noChangeArrowheads="1"/>
            </p:cNvSpPr>
            <p:nvPr/>
          </p:nvSpPr>
          <p:spPr bwMode="gray">
            <a:xfrm>
              <a:off x="492" y="851"/>
              <a:ext cx="976" cy="975"/>
            </a:xfrm>
            <a:prstGeom prst="ellipse">
              <a:avLst/>
            </a:prstGeom>
            <a:gradFill rotWithShape="1">
              <a:gsLst>
                <a:gs pos="0">
                  <a:srgbClr val="FFFF00">
                    <a:alpha val="0"/>
                  </a:srgbClr>
                </a:gs>
                <a:gs pos="100000">
                  <a:srgbClr val="FFFFA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/>
                <a:ea typeface="宋体" charset="-122"/>
              </a:endParaRPr>
            </a:p>
          </p:txBody>
        </p:sp>
        <p:sp>
          <p:nvSpPr>
            <p:cNvPr id="36875" name="Oval 9"/>
            <p:cNvSpPr>
              <a:spLocks noChangeArrowheads="1"/>
            </p:cNvSpPr>
            <p:nvPr/>
          </p:nvSpPr>
          <p:spPr bwMode="gray">
            <a:xfrm>
              <a:off x="516" y="860"/>
              <a:ext cx="928" cy="912"/>
            </a:xfrm>
            <a:prstGeom prst="ellipse">
              <a:avLst/>
            </a:prstGeom>
            <a:gradFill rotWithShape="1">
              <a:gsLst>
                <a:gs pos="0">
                  <a:srgbClr val="CACA00"/>
                </a:gs>
                <a:gs pos="100000">
                  <a:srgbClr val="FFFF0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/>
                <a:ea typeface="宋体" charset="-122"/>
              </a:endParaRPr>
            </a:p>
          </p:txBody>
        </p:sp>
        <p:sp>
          <p:nvSpPr>
            <p:cNvPr id="36876" name="Oval 10"/>
            <p:cNvSpPr>
              <a:spLocks noChangeArrowheads="1"/>
            </p:cNvSpPr>
            <p:nvPr/>
          </p:nvSpPr>
          <p:spPr bwMode="gray">
            <a:xfrm>
              <a:off x="567" y="886"/>
              <a:ext cx="826" cy="74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0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/>
                <a:ea typeface="宋体" charset="-122"/>
              </a:endParaRPr>
            </a:p>
          </p:txBody>
        </p:sp>
      </p:grpSp>
      <p:graphicFrame>
        <p:nvGraphicFramePr>
          <p:cNvPr id="36870" name="Object 11"/>
          <p:cNvGraphicFramePr>
            <a:graphicFrameLocks noChangeAspect="1"/>
          </p:cNvGraphicFramePr>
          <p:nvPr/>
        </p:nvGraphicFramePr>
        <p:xfrm>
          <a:off x="5724128" y="151308"/>
          <a:ext cx="3083334" cy="1520308"/>
        </p:xfrm>
        <a:graphic>
          <a:graphicData uri="http://schemas.openxmlformats.org/presentationml/2006/ole">
            <p:oleObj spid="_x0000_s36865" name="Equation" r:id="rId3" imgW="508000" imgH="368300" progId="">
              <p:embed/>
            </p:oleObj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4643446"/>
            <a:ext cx="8475663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kumimoji="1" lang="en-US" altLang="zh-CN" b="1" dirty="0">
                <a:latin typeface="黑体" pitchFamily="2" charset="-122"/>
              </a:rPr>
              <a:t>3</a:t>
            </a:r>
            <a:r>
              <a:rPr kumimoji="1" lang="zh-CN" altLang="en-US" b="1" dirty="0">
                <a:latin typeface="黑体" pitchFamily="2" charset="-122"/>
              </a:rPr>
              <a:t>、摆长 ：悬点到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2" charset="-122"/>
              </a:rPr>
              <a:t>重心</a:t>
            </a:r>
            <a:r>
              <a:rPr kumimoji="1" lang="zh-CN" altLang="en-US" b="1" dirty="0">
                <a:latin typeface="黑体" pitchFamily="2" charset="-122"/>
              </a:rPr>
              <a:t>的距离</a:t>
            </a:r>
            <a:endParaRPr kumimoji="1" lang="en-US" altLang="zh-CN" b="1" dirty="0">
              <a:latin typeface="黑体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kumimoji="1" lang="en-US" altLang="zh-CN" b="1" dirty="0">
                <a:latin typeface="黑体" pitchFamily="2" charset="-122"/>
              </a:rPr>
              <a:t>          L</a:t>
            </a:r>
            <a:r>
              <a:rPr kumimoji="1" lang="zh-CN" altLang="en-US" b="1" dirty="0">
                <a:latin typeface="黑体" pitchFamily="2" charset="-122"/>
              </a:rPr>
              <a:t>＝细绳长度＋小球半径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107950" y="1785926"/>
            <a:ext cx="8624098" cy="342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850" y="642918"/>
            <a:ext cx="2152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等效摆长</a:t>
            </a: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6667" y="714356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摆球球心到摆动圆弧圆心的距离。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632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四、单摆周期公式的应用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764704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4000" b="1" dirty="0">
                <a:latin typeface="华文新魏" pitchFamily="2" charset="-122"/>
                <a:ea typeface="华文新魏" pitchFamily="2" charset="-122"/>
              </a:rPr>
              <a:t>、惠更斯利用摆的等时性发明了带摆的计时器</a:t>
            </a:r>
            <a:r>
              <a:rPr kumimoji="1" lang="en-US" altLang="zh-CN" sz="4000" b="1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pic>
        <p:nvPicPr>
          <p:cNvPr id="2662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6786578" y="1785926"/>
            <a:ext cx="2038334" cy="44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0" y="2204864"/>
            <a:ext cx="6572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黑体" pitchFamily="2" charset="-122"/>
              </a:rPr>
              <a:t>周期</a:t>
            </a:r>
            <a:r>
              <a:rPr kumimoji="1" lang="en-US" altLang="zh-CN" b="1" dirty="0">
                <a:solidFill>
                  <a:srgbClr val="660033"/>
                </a:solidFill>
                <a:latin typeface="黑体" pitchFamily="2" charset="-122"/>
              </a:rPr>
              <a:t>T=2s</a:t>
            </a:r>
            <a:r>
              <a:rPr kumimoji="1" lang="zh-CN" altLang="en-US" b="1" dirty="0">
                <a:latin typeface="黑体" pitchFamily="2" charset="-122"/>
              </a:rPr>
              <a:t>的单摆叫做</a:t>
            </a:r>
            <a:r>
              <a:rPr kumimoji="1" lang="zh-CN" altLang="en-US" b="1" dirty="0">
                <a:solidFill>
                  <a:srgbClr val="990000"/>
                </a:solidFill>
                <a:latin typeface="黑体" pitchFamily="2" charset="-122"/>
              </a:rPr>
              <a:t>秒摆，</a:t>
            </a:r>
            <a:r>
              <a:rPr kumimoji="1" lang="zh-CN" altLang="en-US" b="1" dirty="0">
                <a:latin typeface="黑体" pitchFamily="2" charset="-122"/>
              </a:rPr>
              <a:t>试计算</a:t>
            </a:r>
            <a:endParaRPr kumimoji="1" lang="en-US" altLang="zh-CN" b="1" dirty="0">
              <a:latin typeface="黑体" pitchFamily="2" charset="-122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黑体" pitchFamily="2" charset="-122"/>
              </a:rPr>
              <a:t>秒摆的摆长。</a:t>
            </a:r>
            <a:r>
              <a:rPr kumimoji="1" lang="en-US" altLang="zh-CN" b="1" dirty="0">
                <a:latin typeface="黑体" pitchFamily="2" charset="-122"/>
              </a:rPr>
              <a:t>(</a:t>
            </a:r>
            <a:r>
              <a:rPr kumimoji="1" lang="en-US" altLang="zh-CN" b="1" dirty="0" smtClean="0">
                <a:latin typeface="黑体" pitchFamily="2" charset="-122"/>
              </a:rPr>
              <a:t>g=9.8m/s</a:t>
            </a:r>
            <a:r>
              <a:rPr kumimoji="1" lang="en-US" altLang="zh-CN" b="1" baseline="30000" dirty="0" smtClean="0">
                <a:latin typeface="黑体" pitchFamily="2" charset="-122"/>
              </a:rPr>
              <a:t>2</a:t>
            </a:r>
            <a:r>
              <a:rPr kumimoji="1" lang="zh-CN" altLang="en-US" b="1" dirty="0" smtClean="0">
                <a:latin typeface="黑体" pitchFamily="2" charset="-122"/>
              </a:rPr>
              <a:t>）</a:t>
            </a:r>
            <a:endParaRPr kumimoji="1" lang="zh-CN" altLang="en-US" b="1" dirty="0">
              <a:latin typeface="黑体" pitchFamily="2" charset="-122"/>
            </a:endParaRPr>
          </a:p>
        </p:txBody>
      </p:sp>
      <p:graphicFrame>
        <p:nvGraphicFramePr>
          <p:cNvPr id="38918" name="Object 12"/>
          <p:cNvGraphicFramePr>
            <a:graphicFrameLocks noChangeAspect="1"/>
          </p:cNvGraphicFramePr>
          <p:nvPr/>
        </p:nvGraphicFramePr>
        <p:xfrm>
          <a:off x="4932040" y="2780928"/>
          <a:ext cx="1265237" cy="517525"/>
        </p:xfrm>
        <a:graphic>
          <a:graphicData uri="http://schemas.openxmlformats.org/presentationml/2006/ole">
            <p:oleObj spid="_x0000_s37889" name="Equation" r:id="rId5" imgW="558800" imgH="228600" progId="">
              <p:embed/>
            </p:oleObj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501008"/>
            <a:ext cx="7205663" cy="7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4000" b="1" dirty="0" smtClean="0">
                <a:latin typeface="黑体" pitchFamily="49" charset="-122"/>
                <a:ea typeface="黑体" pitchFamily="49" charset="-122"/>
              </a:rPr>
              <a:t>、用</a:t>
            </a:r>
            <a:r>
              <a:rPr kumimoji="1" lang="zh-CN" altLang="en-US" sz="4000" b="1" dirty="0">
                <a:latin typeface="黑体" pitchFamily="49" charset="-122"/>
                <a:ea typeface="黑体" pitchFamily="49" charset="-122"/>
              </a:rPr>
              <a:t>单摆测定</a:t>
            </a:r>
            <a:r>
              <a:rPr kumimoji="1" lang="zh-CN" altLang="en-US" sz="4000" b="1" dirty="0">
                <a:solidFill>
                  <a:srgbClr val="4448F8"/>
                </a:solidFill>
                <a:latin typeface="黑体" pitchFamily="49" charset="-122"/>
                <a:ea typeface="黑体" pitchFamily="49" charset="-122"/>
              </a:rPr>
              <a:t>重力加速度</a:t>
            </a:r>
            <a:r>
              <a:rPr kumimoji="1" lang="zh-CN" altLang="en-US" sz="40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283968" y="4725144"/>
          <a:ext cx="2528399" cy="1702941"/>
        </p:xfrm>
        <a:graphic>
          <a:graphicData uri="http://schemas.openxmlformats.org/presentationml/2006/ole">
            <p:oleObj spid="_x0000_s37890" name="Equation" r:id="rId6" imgW="562017" imgH="361981" progId="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79512" y="4653136"/>
          <a:ext cx="2795588" cy="1827212"/>
        </p:xfrm>
        <a:graphic>
          <a:graphicData uri="http://schemas.openxmlformats.org/presentationml/2006/ole">
            <p:oleObj spid="_x0000_s37891" name="Equation" r:id="rId7" imgW="657306" imgH="409489" progId="">
              <p:embed/>
            </p:oleObj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203848" y="5301208"/>
            <a:ext cx="990600" cy="609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7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45037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4495800" y="-53975"/>
            <a:ext cx="46482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4495800" y="3429000"/>
            <a:ext cx="4648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265488" y="1076325"/>
            <a:ext cx="22320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1475656" y="5085184"/>
            <a:ext cx="1447800" cy="68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Verdana" pitchFamily="34" charset="0"/>
                <a:ea typeface="宋体" charset="-122"/>
              </a:rPr>
              <a:t>秋千</a:t>
            </a:r>
          </a:p>
        </p:txBody>
      </p:sp>
      <p:sp>
        <p:nvSpPr>
          <p:cNvPr id="103431" name="Oval 7"/>
          <p:cNvSpPr>
            <a:spLocks noChangeArrowheads="1"/>
          </p:cNvSpPr>
          <p:nvPr/>
        </p:nvSpPr>
        <p:spPr bwMode="auto">
          <a:xfrm>
            <a:off x="5940152" y="1700808"/>
            <a:ext cx="10668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Verdana" pitchFamily="34" charset="0"/>
                <a:ea typeface="宋体" charset="-122"/>
              </a:rPr>
              <a:t>风铃</a:t>
            </a:r>
          </a:p>
        </p:txBody>
      </p:sp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7524328" y="5013176"/>
            <a:ext cx="914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Verdana" pitchFamily="34" charset="0"/>
                <a:ea typeface="宋体" charset="-122"/>
              </a:rPr>
              <a:t>吊灯</a:t>
            </a:r>
          </a:p>
        </p:txBody>
      </p:sp>
      <p:sp>
        <p:nvSpPr>
          <p:cNvPr id="103433" name="Oval 9"/>
          <p:cNvSpPr>
            <a:spLocks noChangeArrowheads="1"/>
          </p:cNvSpPr>
          <p:nvPr/>
        </p:nvSpPr>
        <p:spPr bwMode="auto">
          <a:xfrm>
            <a:off x="3203848" y="6021288"/>
            <a:ext cx="990600" cy="609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Verdana" pitchFamily="34" charset="0"/>
                <a:ea typeface="宋体" charset="-122"/>
              </a:rPr>
              <a:t>摆钟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928687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第三节       </a:t>
            </a:r>
            <a:r>
              <a:rPr lang="zh-CN" altLang="en-US" sz="60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单摆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  <p:bldP spid="103431" grpId="0" animBg="1"/>
      <p:bldP spid="103432" grpId="0" animBg="1"/>
      <p:bldP spid="103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79512" y="260648"/>
            <a:ext cx="664370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kumimoji="1"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、单摆的振</a:t>
            </a:r>
            <a:r>
              <a:rPr kumimoji="1"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动</a:t>
            </a:r>
            <a:endParaRPr kumimoji="1"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摆</a:t>
            </a:r>
            <a:r>
              <a:rPr kumimoji="1"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也是理想模型</a:t>
            </a:r>
            <a:endParaRPr kumimoji="1"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0" y="4077072"/>
            <a:ext cx="7000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２、摆长：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悬点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到摆球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重心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的距离叫做摆长。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0" y="2348880"/>
            <a:ext cx="737305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１、单摆：细线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一端固定在悬点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，另一端系一个小球，如果细线的质量与小球相比可以忽略；球的直径与线的长度相比也可以忽略，这样的装置就叫做单摆。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851920" y="4797152"/>
            <a:ext cx="285750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latin typeface="+mn-ea"/>
                <a:ea typeface="+mn-ea"/>
                <a:cs typeface="Times New Roman" panose="02020603050405020304" pitchFamily="18" charset="0"/>
              </a:rPr>
              <a:t>摆长 </a:t>
            </a:r>
            <a:r>
              <a:rPr lang="en-US" altLang="zh-CN" sz="3200" b="1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32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3200" b="1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sz="3200" b="1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R</a:t>
            </a:r>
          </a:p>
        </p:txBody>
      </p:sp>
      <p:pic>
        <p:nvPicPr>
          <p:cNvPr id="1946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7668344" y="714356"/>
            <a:ext cx="136842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/>
      <p:bldP spid="56327" grpId="0"/>
      <p:bldP spid="563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7463" y="1000108"/>
            <a:ext cx="5715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摆线质量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远小于摆球质量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，即</a:t>
            </a:r>
            <a:r>
              <a:rPr kumimoji="1" lang="en-US" altLang="zh-CN" sz="2800" b="1" i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 &lt;&lt; </a:t>
            </a:r>
            <a:r>
              <a:rPr kumimoji="1" lang="en-US" altLang="zh-CN" sz="2800" b="1" i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6643702" y="285728"/>
            <a:ext cx="2413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0" y="142852"/>
            <a:ext cx="5715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３、单摆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理想化条件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是：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17463" y="3786190"/>
            <a:ext cx="68643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③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摆球所受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空气阻力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远小于摆球重力及绳的拉力，可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忽略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不计。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7463" y="2357430"/>
            <a:ext cx="5715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②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摆球的直径 </a:t>
            </a:r>
            <a:r>
              <a:rPr kumimoji="1" lang="en-US" altLang="zh-CN" sz="28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远小于单摆的摆</a:t>
            </a:r>
            <a:r>
              <a:rPr kumimoji="1" lang="zh-CN" altLang="en-US" sz="2800" b="1" smtClean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长</a:t>
            </a:r>
            <a:r>
              <a:rPr kumimoji="1" lang="en-US" altLang="zh-CN" sz="2800" b="1" i="1" smtClean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smtClean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即 </a:t>
            </a:r>
            <a:r>
              <a:rPr kumimoji="1" lang="en-US" altLang="zh-CN" sz="2800" b="1" i="1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d </a:t>
            </a:r>
            <a:r>
              <a:rPr kumimoji="1" lang="en-US" altLang="zh-CN" sz="2800" b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&lt;&lt;</a:t>
            </a:r>
            <a:r>
              <a:rPr kumimoji="1" lang="en-US" altLang="zh-CN" sz="2800" b="1" i="1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1" lang="zh-CN" altLang="en-US" sz="2800" b="1" smtClean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0" y="5214950"/>
            <a:ext cx="6635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摆线的伸长量</a:t>
            </a:r>
            <a:r>
              <a:rPr kumimoji="1" lang="zh-CN" altLang="en-US" sz="2800" b="1" dirty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很小，可以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忽略。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7150" y="214290"/>
            <a:ext cx="3417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+mn-ea"/>
                <a:ea typeface="+mn-ea"/>
              </a:rPr>
              <a:t>谁</a:t>
            </a:r>
            <a:r>
              <a:rPr kumimoji="1" lang="zh-CN" altLang="en-US" sz="2800" b="1">
                <a:latin typeface="+mn-ea"/>
                <a:ea typeface="+mn-ea"/>
              </a:rPr>
              <a:t>能看作单摆</a:t>
            </a:r>
            <a:r>
              <a:rPr kumimoji="1" lang="en-US" altLang="zh-CN" sz="2800" b="1">
                <a:latin typeface="+mn-ea"/>
                <a:ea typeface="+mn-ea"/>
              </a:rPr>
              <a:t>?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0" y="1978025"/>
            <a:ext cx="1504950" cy="3951288"/>
            <a:chOff x="249" y="1543"/>
            <a:chExt cx="948" cy="2489"/>
          </a:xfrm>
        </p:grpSpPr>
        <p:sp>
          <p:nvSpPr>
            <p:cNvPr id="21549" name="Line 38"/>
            <p:cNvSpPr>
              <a:spLocks noChangeShapeType="1"/>
            </p:cNvSpPr>
            <p:nvPr/>
          </p:nvSpPr>
          <p:spPr bwMode="auto">
            <a:xfrm>
              <a:off x="381" y="16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50" name="Text Box 39"/>
            <p:cNvSpPr txBox="1">
              <a:spLocks noChangeArrowheads="1"/>
            </p:cNvSpPr>
            <p:nvPr/>
          </p:nvSpPr>
          <p:spPr bwMode="auto">
            <a:xfrm>
              <a:off x="345" y="3148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铁球</a:t>
              </a:r>
            </a:p>
          </p:txBody>
        </p:sp>
        <p:sp>
          <p:nvSpPr>
            <p:cNvPr id="21551" name="Text Box 40"/>
            <p:cNvSpPr txBox="1">
              <a:spLocks noChangeArrowheads="1"/>
            </p:cNvSpPr>
            <p:nvPr/>
          </p:nvSpPr>
          <p:spPr bwMode="auto">
            <a:xfrm>
              <a:off x="249" y="3628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（</a:t>
              </a:r>
              <a:r>
                <a:rPr kumimoji="1" lang="en-US" altLang="zh-CN" sz="3600" b="1">
                  <a:latin typeface="+mn-ea"/>
                  <a:ea typeface="+mn-ea"/>
                </a:rPr>
                <a:t>1</a:t>
              </a:r>
              <a:r>
                <a:rPr kumimoji="1" lang="zh-CN" altLang="en-US" sz="3600" b="1">
                  <a:latin typeface="+mn-ea"/>
                  <a:ea typeface="+mn-ea"/>
                </a:rPr>
                <a:t>）</a:t>
              </a:r>
            </a:p>
          </p:txBody>
        </p:sp>
        <p:sp>
          <p:nvSpPr>
            <p:cNvPr id="21552" name="Text Box 41"/>
            <p:cNvSpPr txBox="1">
              <a:spLocks noChangeArrowheads="1"/>
            </p:cNvSpPr>
            <p:nvPr/>
          </p:nvSpPr>
          <p:spPr bwMode="auto">
            <a:xfrm>
              <a:off x="717" y="1804"/>
              <a:ext cx="480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FF33CC"/>
                  </a:solidFill>
                  <a:latin typeface="+mn-ea"/>
                  <a:ea typeface="+mn-ea"/>
                </a:rPr>
                <a:t>橡皮筋</a:t>
              </a:r>
            </a:p>
          </p:txBody>
        </p:sp>
        <p:sp>
          <p:nvSpPr>
            <p:cNvPr id="21553" name="Line 42"/>
            <p:cNvSpPr>
              <a:spLocks noChangeShapeType="1"/>
            </p:cNvSpPr>
            <p:nvPr/>
          </p:nvSpPr>
          <p:spPr bwMode="auto">
            <a:xfrm flipH="1">
              <a:off x="669" y="16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54" name="Oval 43"/>
            <p:cNvSpPr>
              <a:spLocks noChangeArrowheads="1"/>
            </p:cNvSpPr>
            <p:nvPr/>
          </p:nvSpPr>
          <p:spPr bwMode="auto">
            <a:xfrm>
              <a:off x="573" y="28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1555" name="Picture 4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422" y="1543"/>
              <a:ext cx="52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5"/>
          <p:cNvGrpSpPr/>
          <p:nvPr/>
        </p:nvGrpSpPr>
        <p:grpSpPr>
          <a:xfrm>
            <a:off x="1476375" y="1978025"/>
            <a:ext cx="1381125" cy="3922713"/>
            <a:chOff x="1338" y="845"/>
            <a:chExt cx="870" cy="2471"/>
          </a:xfrm>
        </p:grpSpPr>
        <p:sp>
          <p:nvSpPr>
            <p:cNvPr id="21541" name="Line 46"/>
            <p:cNvSpPr>
              <a:spLocks noChangeShapeType="1"/>
            </p:cNvSpPr>
            <p:nvPr/>
          </p:nvSpPr>
          <p:spPr bwMode="auto">
            <a:xfrm>
              <a:off x="1383" y="963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1542" name="Group 47"/>
            <p:cNvGrpSpPr/>
            <p:nvPr/>
          </p:nvGrpSpPr>
          <p:grpSpPr>
            <a:xfrm>
              <a:off x="1338" y="845"/>
              <a:ext cx="870" cy="2471"/>
              <a:chOff x="1347" y="1543"/>
              <a:chExt cx="870" cy="2471"/>
            </a:xfrm>
          </p:grpSpPr>
          <p:sp>
            <p:nvSpPr>
              <p:cNvPr id="21543" name="Text Box 48"/>
              <p:cNvSpPr txBox="1">
                <a:spLocks noChangeArrowheads="1"/>
              </p:cNvSpPr>
              <p:nvPr/>
            </p:nvSpPr>
            <p:spPr bwMode="auto">
              <a:xfrm>
                <a:off x="1790" y="1948"/>
                <a:ext cx="427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rgbClr val="FF33CC"/>
                    </a:solidFill>
                    <a:latin typeface="+mn-ea"/>
                    <a:ea typeface="+mn-ea"/>
                  </a:rPr>
                  <a:t>粗麻绳</a:t>
                </a:r>
              </a:p>
            </p:txBody>
          </p:sp>
          <p:sp>
            <p:nvSpPr>
              <p:cNvPr id="21544" name="Rectangle 49" descr="宽上对角线"/>
              <p:cNvSpPr>
                <a:spLocks noChangeArrowheads="1"/>
              </p:cNvSpPr>
              <p:nvPr/>
            </p:nvSpPr>
            <p:spPr bwMode="auto">
              <a:xfrm>
                <a:off x="1641" y="1660"/>
                <a:ext cx="96" cy="1248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21545" name="Text Box 50"/>
              <p:cNvSpPr txBox="1">
                <a:spLocks noChangeArrowheads="1"/>
              </p:cNvSpPr>
              <p:nvPr/>
            </p:nvSpPr>
            <p:spPr bwMode="auto">
              <a:xfrm>
                <a:off x="1404" y="3136"/>
                <a:ext cx="7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3600" b="1">
                    <a:latin typeface="+mn-ea"/>
                    <a:ea typeface="+mn-ea"/>
                  </a:rPr>
                  <a:t>铁球</a:t>
                </a:r>
              </a:p>
            </p:txBody>
          </p:sp>
          <p:sp>
            <p:nvSpPr>
              <p:cNvPr id="21546" name="Text Box 51"/>
              <p:cNvSpPr txBox="1">
                <a:spLocks noChangeArrowheads="1"/>
              </p:cNvSpPr>
              <p:nvPr/>
            </p:nvSpPr>
            <p:spPr bwMode="auto">
              <a:xfrm>
                <a:off x="1347" y="361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3600" b="1">
                    <a:latin typeface="+mn-ea"/>
                    <a:ea typeface="+mn-ea"/>
                  </a:rPr>
                  <a:t>（</a:t>
                </a:r>
                <a:r>
                  <a:rPr kumimoji="1" lang="en-US" altLang="zh-CN" sz="3600" b="1">
                    <a:latin typeface="+mn-ea"/>
                    <a:ea typeface="+mn-ea"/>
                  </a:rPr>
                  <a:t>2</a:t>
                </a:r>
                <a:r>
                  <a:rPr kumimoji="1" lang="zh-CN" altLang="en-US" sz="3600" b="1">
                    <a:latin typeface="+mn-ea"/>
                    <a:ea typeface="+mn-ea"/>
                  </a:rPr>
                  <a:t>）</a:t>
                </a:r>
              </a:p>
            </p:txBody>
          </p:sp>
          <p:sp>
            <p:nvSpPr>
              <p:cNvPr id="21547" name="Oval 52"/>
              <p:cNvSpPr>
                <a:spLocks noChangeArrowheads="1"/>
              </p:cNvSpPr>
              <p:nvPr/>
            </p:nvSpPr>
            <p:spPr bwMode="auto">
              <a:xfrm>
                <a:off x="1593" y="2831"/>
                <a:ext cx="192" cy="19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ea"/>
                  <a:ea typeface="+mn-ea"/>
                </a:endParaRPr>
              </a:p>
            </p:txBody>
          </p:sp>
          <p:pic>
            <p:nvPicPr>
              <p:cNvPr id="21548" name="Picture 5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29" y="1543"/>
                <a:ext cx="52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54"/>
          <p:cNvGrpSpPr/>
          <p:nvPr/>
        </p:nvGrpSpPr>
        <p:grpSpPr>
          <a:xfrm>
            <a:off x="2771775" y="1978025"/>
            <a:ext cx="1981200" cy="3951288"/>
            <a:chOff x="2290" y="1543"/>
            <a:chExt cx="1248" cy="2489"/>
          </a:xfrm>
        </p:grpSpPr>
        <p:sp>
          <p:nvSpPr>
            <p:cNvPr id="21535" name="Line 55"/>
            <p:cNvSpPr>
              <a:spLocks noChangeShapeType="1"/>
            </p:cNvSpPr>
            <p:nvPr/>
          </p:nvSpPr>
          <p:spPr bwMode="auto">
            <a:xfrm flipH="1">
              <a:off x="2733" y="1660"/>
              <a:ext cx="0" cy="1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36" name="Oval 56"/>
            <p:cNvSpPr>
              <a:spLocks noChangeArrowheads="1"/>
            </p:cNvSpPr>
            <p:nvPr/>
          </p:nvSpPr>
          <p:spPr bwMode="auto">
            <a:xfrm>
              <a:off x="2436" y="2718"/>
              <a:ext cx="576" cy="57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1537" name="Line 57"/>
            <p:cNvSpPr>
              <a:spLocks noChangeShapeType="1"/>
            </p:cNvSpPr>
            <p:nvPr/>
          </p:nvSpPr>
          <p:spPr bwMode="auto">
            <a:xfrm>
              <a:off x="2445" y="166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38" name="Text Box 58"/>
            <p:cNvSpPr txBox="1">
              <a:spLocks noChangeArrowheads="1"/>
            </p:cNvSpPr>
            <p:nvPr/>
          </p:nvSpPr>
          <p:spPr bwMode="auto">
            <a:xfrm>
              <a:off x="2290" y="3253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大木球</a:t>
              </a:r>
            </a:p>
          </p:txBody>
        </p:sp>
        <p:sp>
          <p:nvSpPr>
            <p:cNvPr id="21539" name="Text Box 59"/>
            <p:cNvSpPr txBox="1">
              <a:spLocks noChangeArrowheads="1"/>
            </p:cNvSpPr>
            <p:nvPr/>
          </p:nvSpPr>
          <p:spPr bwMode="auto">
            <a:xfrm>
              <a:off x="2409" y="3628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（</a:t>
              </a:r>
              <a:r>
                <a:rPr kumimoji="1" lang="en-US" altLang="zh-CN" sz="3600" b="1">
                  <a:latin typeface="+mn-ea"/>
                  <a:ea typeface="+mn-ea"/>
                </a:rPr>
                <a:t>3</a:t>
              </a:r>
              <a:r>
                <a:rPr kumimoji="1" lang="zh-CN" altLang="en-US" sz="3600" b="1">
                  <a:latin typeface="+mn-ea"/>
                  <a:ea typeface="+mn-ea"/>
                </a:rPr>
                <a:t>）</a:t>
              </a:r>
            </a:p>
          </p:txBody>
        </p:sp>
        <p:pic>
          <p:nvPicPr>
            <p:cNvPr id="21540" name="Picture 6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2472" y="1543"/>
              <a:ext cx="52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61"/>
          <p:cNvGrpSpPr/>
          <p:nvPr/>
        </p:nvGrpSpPr>
        <p:grpSpPr>
          <a:xfrm>
            <a:off x="4284663" y="1978025"/>
            <a:ext cx="1600200" cy="3951288"/>
            <a:chOff x="2699" y="935"/>
            <a:chExt cx="1008" cy="2489"/>
          </a:xfrm>
        </p:grpSpPr>
        <p:sp>
          <p:nvSpPr>
            <p:cNvPr id="21527" name="Text Box 62"/>
            <p:cNvSpPr txBox="1">
              <a:spLocks noChangeArrowheads="1"/>
            </p:cNvSpPr>
            <p:nvPr/>
          </p:nvSpPr>
          <p:spPr bwMode="auto">
            <a:xfrm>
              <a:off x="2744" y="2478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+mn-ea"/>
                  <a:ea typeface="+mn-ea"/>
                </a:rPr>
                <a:t>乒乓球</a:t>
              </a:r>
              <a:endParaRPr kumimoji="1" lang="zh-CN" altLang="en-US" sz="3600" b="1">
                <a:latin typeface="+mn-ea"/>
                <a:ea typeface="+mn-ea"/>
              </a:endParaRPr>
            </a:p>
          </p:txBody>
        </p:sp>
        <p:grpSp>
          <p:nvGrpSpPr>
            <p:cNvPr id="21528" name="Group 63"/>
            <p:cNvGrpSpPr/>
            <p:nvPr/>
          </p:nvGrpSpPr>
          <p:grpSpPr>
            <a:xfrm>
              <a:off x="2699" y="935"/>
              <a:ext cx="1008" cy="2489"/>
              <a:chOff x="3486" y="1543"/>
              <a:chExt cx="1008" cy="2489"/>
            </a:xfrm>
          </p:grpSpPr>
          <p:sp>
            <p:nvSpPr>
              <p:cNvPr id="21529" name="Text Box 64"/>
              <p:cNvSpPr txBox="1">
                <a:spLocks noChangeArrowheads="1"/>
              </p:cNvSpPr>
              <p:nvPr/>
            </p:nvSpPr>
            <p:spPr bwMode="auto">
              <a:xfrm>
                <a:off x="4014" y="1831"/>
                <a:ext cx="48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rgbClr val="FF33CC"/>
                    </a:solidFill>
                    <a:latin typeface="+mn-ea"/>
                    <a:ea typeface="+mn-ea"/>
                  </a:rPr>
                  <a:t>细绳</a:t>
                </a:r>
              </a:p>
            </p:txBody>
          </p:sp>
          <p:sp>
            <p:nvSpPr>
              <p:cNvPr id="21530" name="Line 65"/>
              <p:cNvSpPr>
                <a:spLocks noChangeShapeType="1"/>
              </p:cNvSpPr>
              <p:nvPr/>
            </p:nvSpPr>
            <p:spPr bwMode="auto">
              <a:xfrm flipH="1">
                <a:off x="3885" y="166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531" name="Line 66"/>
              <p:cNvSpPr>
                <a:spLocks noChangeShapeType="1"/>
              </p:cNvSpPr>
              <p:nvPr/>
            </p:nvSpPr>
            <p:spPr bwMode="auto">
              <a:xfrm>
                <a:off x="3597" y="166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532" name="Text Box 67"/>
              <p:cNvSpPr txBox="1">
                <a:spLocks noChangeArrowheads="1"/>
              </p:cNvSpPr>
              <p:nvPr/>
            </p:nvSpPr>
            <p:spPr bwMode="auto">
              <a:xfrm>
                <a:off x="3486" y="3628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3600" b="1">
                    <a:latin typeface="+mn-ea"/>
                    <a:ea typeface="+mn-ea"/>
                  </a:rPr>
                  <a:t>（</a:t>
                </a:r>
                <a:r>
                  <a:rPr kumimoji="1" lang="en-US" altLang="zh-CN" sz="3600" b="1">
                    <a:latin typeface="+mn-ea"/>
                    <a:ea typeface="+mn-ea"/>
                  </a:rPr>
                  <a:t>4</a:t>
                </a:r>
                <a:r>
                  <a:rPr kumimoji="1" lang="zh-CN" altLang="en-US" sz="3600" b="1">
                    <a:latin typeface="+mn-ea"/>
                    <a:ea typeface="+mn-ea"/>
                  </a:rPr>
                  <a:t>）</a:t>
                </a:r>
              </a:p>
            </p:txBody>
          </p:sp>
          <p:sp>
            <p:nvSpPr>
              <p:cNvPr id="21533" name="Oval 68"/>
              <p:cNvSpPr>
                <a:spLocks noChangeArrowheads="1"/>
              </p:cNvSpPr>
              <p:nvPr/>
            </p:nvSpPr>
            <p:spPr bwMode="auto">
              <a:xfrm>
                <a:off x="3792" y="2861"/>
                <a:ext cx="192" cy="192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ß"/>
                  <a:defRPr sz="32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Þ"/>
                  <a:defRPr sz="28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"/>
                  <a:defRPr sz="24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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itchFamily="18" charset="2"/>
                  <a:buChar char=""/>
                  <a:defRPr sz="2000">
                    <a:solidFill>
                      <a:schemeClr val="tx1"/>
                    </a:solidFill>
                    <a:latin typeface="Franklin Gothic Book" pitchFamily="34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latin typeface="+mn-ea"/>
                  <a:ea typeface="+mn-ea"/>
                </a:endParaRPr>
              </a:p>
            </p:txBody>
          </p:sp>
          <p:pic>
            <p:nvPicPr>
              <p:cNvPr id="21534" name="Picture 6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06" y="1543"/>
                <a:ext cx="52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" name="Group 70"/>
          <p:cNvGrpSpPr/>
          <p:nvPr/>
        </p:nvGrpSpPr>
        <p:grpSpPr>
          <a:xfrm>
            <a:off x="6011863" y="1978025"/>
            <a:ext cx="1371600" cy="3851275"/>
            <a:chOff x="4665" y="1588"/>
            <a:chExt cx="864" cy="2426"/>
          </a:xfrm>
        </p:grpSpPr>
        <p:sp>
          <p:nvSpPr>
            <p:cNvPr id="21521" name="Line 71"/>
            <p:cNvSpPr>
              <a:spLocks noChangeShapeType="1"/>
            </p:cNvSpPr>
            <p:nvPr/>
          </p:nvSpPr>
          <p:spPr bwMode="auto">
            <a:xfrm flipH="1">
              <a:off x="4962" y="167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22" name="Oval 72"/>
            <p:cNvSpPr>
              <a:spLocks noChangeArrowheads="1"/>
            </p:cNvSpPr>
            <p:nvPr/>
          </p:nvSpPr>
          <p:spPr bwMode="auto">
            <a:xfrm>
              <a:off x="4766" y="15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+mn-ea"/>
                <a:ea typeface="+mn-ea"/>
              </a:endParaRPr>
            </a:p>
          </p:txBody>
        </p:sp>
        <p:sp>
          <p:nvSpPr>
            <p:cNvPr id="21523" name="Text Box 73"/>
            <p:cNvSpPr txBox="1">
              <a:spLocks noChangeArrowheads="1"/>
            </p:cNvSpPr>
            <p:nvPr/>
          </p:nvSpPr>
          <p:spPr bwMode="auto">
            <a:xfrm>
              <a:off x="4938" y="1852"/>
              <a:ext cx="4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FF33CC"/>
                  </a:solidFill>
                  <a:latin typeface="+mn-ea"/>
                  <a:ea typeface="+mn-ea"/>
                </a:rPr>
                <a:t>细绳</a:t>
              </a:r>
            </a:p>
          </p:txBody>
        </p:sp>
        <p:sp>
          <p:nvSpPr>
            <p:cNvPr id="21524" name="Text Box 74"/>
            <p:cNvSpPr txBox="1">
              <a:spLocks noChangeArrowheads="1"/>
            </p:cNvSpPr>
            <p:nvPr/>
          </p:nvSpPr>
          <p:spPr bwMode="auto">
            <a:xfrm>
              <a:off x="4713" y="3139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铁球</a:t>
              </a:r>
            </a:p>
          </p:txBody>
        </p:sp>
        <p:sp>
          <p:nvSpPr>
            <p:cNvPr id="21525" name="Text Box 75"/>
            <p:cNvSpPr txBox="1">
              <a:spLocks noChangeArrowheads="1"/>
            </p:cNvSpPr>
            <p:nvPr/>
          </p:nvSpPr>
          <p:spPr bwMode="auto">
            <a:xfrm>
              <a:off x="4665" y="361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（</a:t>
              </a:r>
              <a:r>
                <a:rPr kumimoji="1" lang="en-US" altLang="zh-CN" sz="3600" b="1">
                  <a:latin typeface="+mn-ea"/>
                  <a:ea typeface="+mn-ea"/>
                </a:rPr>
                <a:t>5</a:t>
              </a:r>
              <a:r>
                <a:rPr kumimoji="1" lang="zh-CN" altLang="en-US" sz="3600" b="1">
                  <a:latin typeface="+mn-ea"/>
                  <a:ea typeface="+mn-ea"/>
                </a:rPr>
                <a:t>）</a:t>
              </a:r>
            </a:p>
          </p:txBody>
        </p:sp>
        <p:pic>
          <p:nvPicPr>
            <p:cNvPr id="21526" name="Picture 7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4849" y="2831"/>
              <a:ext cx="21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77"/>
          <p:cNvGrpSpPr/>
          <p:nvPr/>
        </p:nvGrpSpPr>
        <p:grpSpPr>
          <a:xfrm>
            <a:off x="7308850" y="1916113"/>
            <a:ext cx="1481138" cy="3951287"/>
            <a:chOff x="4604" y="845"/>
            <a:chExt cx="933" cy="2489"/>
          </a:xfrm>
        </p:grpSpPr>
        <p:sp>
          <p:nvSpPr>
            <p:cNvPr id="21514" name="Text Box 78"/>
            <p:cNvSpPr txBox="1">
              <a:spLocks noChangeArrowheads="1"/>
            </p:cNvSpPr>
            <p:nvPr/>
          </p:nvSpPr>
          <p:spPr bwMode="auto">
            <a:xfrm>
              <a:off x="5057" y="1298"/>
              <a:ext cx="48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rgbClr val="FF33CC"/>
                  </a:solidFill>
                  <a:latin typeface="+mn-ea"/>
                  <a:ea typeface="+mn-ea"/>
                </a:rPr>
                <a:t>细绳</a:t>
              </a:r>
            </a:p>
          </p:txBody>
        </p:sp>
        <p:sp>
          <p:nvSpPr>
            <p:cNvPr id="21515" name="Line 79"/>
            <p:cNvSpPr>
              <a:spLocks noChangeShapeType="1"/>
            </p:cNvSpPr>
            <p:nvPr/>
          </p:nvSpPr>
          <p:spPr bwMode="auto">
            <a:xfrm flipH="1">
              <a:off x="5003" y="96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16" name="Line 80"/>
            <p:cNvSpPr>
              <a:spLocks noChangeShapeType="1"/>
            </p:cNvSpPr>
            <p:nvPr/>
          </p:nvSpPr>
          <p:spPr bwMode="auto">
            <a:xfrm>
              <a:off x="4715" y="962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517" name="Text Box 81"/>
            <p:cNvSpPr txBox="1">
              <a:spLocks noChangeArrowheads="1"/>
            </p:cNvSpPr>
            <p:nvPr/>
          </p:nvSpPr>
          <p:spPr bwMode="auto">
            <a:xfrm>
              <a:off x="4604" y="293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（</a:t>
              </a:r>
              <a:r>
                <a:rPr kumimoji="1" lang="en-US" altLang="zh-CN" sz="3600" b="1">
                  <a:latin typeface="+mn-ea"/>
                  <a:ea typeface="+mn-ea"/>
                </a:rPr>
                <a:t>6</a:t>
              </a:r>
              <a:r>
                <a:rPr kumimoji="1" lang="zh-CN" altLang="en-US" sz="3600" b="1">
                  <a:latin typeface="+mn-ea"/>
                  <a:ea typeface="+mn-ea"/>
                </a:rPr>
                <a:t>）</a:t>
              </a:r>
            </a:p>
          </p:txBody>
        </p:sp>
        <p:pic>
          <p:nvPicPr>
            <p:cNvPr id="21518" name="Picture 8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4724" y="845"/>
              <a:ext cx="52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8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 bwMode="auto">
            <a:xfrm>
              <a:off x="4894" y="2160"/>
              <a:ext cx="21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0" name="Rectangle 84"/>
            <p:cNvSpPr>
              <a:spLocks noChangeArrowheads="1"/>
            </p:cNvSpPr>
            <p:nvPr/>
          </p:nvSpPr>
          <p:spPr bwMode="auto">
            <a:xfrm>
              <a:off x="4694" y="2432"/>
              <a:ext cx="6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latin typeface="+mn-ea"/>
                  <a:ea typeface="+mn-ea"/>
                </a:rPr>
                <a:t>铁球</a:t>
              </a:r>
            </a:p>
          </p:txBody>
        </p:sp>
      </p:grpSp>
      <p:sp>
        <p:nvSpPr>
          <p:cNvPr id="59" name="Text Box 64"/>
          <p:cNvSpPr txBox="1">
            <a:spLocks noChangeArrowheads="1"/>
          </p:cNvSpPr>
          <p:nvPr/>
        </p:nvSpPr>
        <p:spPr bwMode="auto">
          <a:xfrm>
            <a:off x="3571875" y="2571750"/>
            <a:ext cx="76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33CC"/>
                </a:solidFill>
                <a:latin typeface="+mn-ea"/>
                <a:ea typeface="+mn-ea"/>
              </a:rPr>
              <a:t>细绳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85813" y="857250"/>
            <a:ext cx="8077200" cy="708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问题：单摆振动是简谐运动吗？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838200" y="2781300"/>
            <a:ext cx="5029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+mn-ea"/>
                <a:ea typeface="+mn-ea"/>
              </a:rPr>
              <a:t>猜想：是？不是？</a:t>
            </a: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838200" y="4076700"/>
            <a:ext cx="548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latin typeface="+mn-ea"/>
                <a:ea typeface="+mn-ea"/>
              </a:rPr>
              <a:t>问题：如何验证？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/>
      <p:bldP spid="21548" grpId="0"/>
      <p:bldP spid="215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560" y="4106697"/>
            <a:ext cx="3457575" cy="867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kumimoji="1" lang="zh-CN" altLang="en-US" sz="3600" b="1" dirty="0">
                <a:latin typeface="+mn-ea"/>
                <a:ea typeface="+mn-ea"/>
              </a:rPr>
              <a:t>小球静止时</a:t>
            </a:r>
            <a:r>
              <a:rPr kumimoji="1" lang="en-US" altLang="zh-CN" sz="3600" b="1" dirty="0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44229832"/>
              </p:ext>
            </p:extLst>
          </p:nvPr>
        </p:nvGraphicFramePr>
        <p:xfrm>
          <a:off x="4527550" y="3622377"/>
          <a:ext cx="88900" cy="190500"/>
        </p:xfrm>
        <a:graphic>
          <a:graphicData uri="http://schemas.openxmlformats.org/presentationml/2006/ole">
            <p:oleObj spid="_x0000_s16388" name="公式" r:id="rId3" imgW="88784" imgH="190252" progId="">
              <p:embed/>
            </p:oleObj>
          </a:graphicData>
        </a:graphic>
      </p:graphicFrame>
      <p:graphicFrame>
        <p:nvGraphicFramePr>
          <p:cNvPr id="235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5271590"/>
              </p:ext>
            </p:extLst>
          </p:nvPr>
        </p:nvGraphicFramePr>
        <p:xfrm>
          <a:off x="4514850" y="3609677"/>
          <a:ext cx="114300" cy="215900"/>
        </p:xfrm>
        <a:graphic>
          <a:graphicData uri="http://schemas.openxmlformats.org/presentationml/2006/ole">
            <p:oleObj spid="_x0000_s16387" name="公式" r:id="rId4" imgW="114151" imgH="215619" progId="">
              <p:embed/>
            </p:oleObj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358095224"/>
              </p:ext>
            </p:extLst>
          </p:nvPr>
        </p:nvGraphicFramePr>
        <p:xfrm>
          <a:off x="4514850" y="3609677"/>
          <a:ext cx="114300" cy="215900"/>
        </p:xfrm>
        <a:graphic>
          <a:graphicData uri="http://schemas.openxmlformats.org/presentationml/2006/ole">
            <p:oleObj spid="_x0000_s16386" name="公式" r:id="rId5" imgW="114151" imgH="215619" progId="">
              <p:embed/>
            </p:oleObj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7154867" y="2827853"/>
            <a:ext cx="604837" cy="863600"/>
            <a:chOff x="567" y="1952"/>
            <a:chExt cx="381" cy="480"/>
          </a:xfrm>
        </p:grpSpPr>
        <p:sp>
          <p:nvSpPr>
            <p:cNvPr id="23570" name="Line 13"/>
            <p:cNvSpPr>
              <a:spLocks noChangeShapeType="1"/>
            </p:cNvSpPr>
            <p:nvPr/>
          </p:nvSpPr>
          <p:spPr bwMode="auto">
            <a:xfrm flipH="1" flipV="1">
              <a:off x="567" y="1952"/>
              <a:ext cx="0" cy="4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graphicFrame>
          <p:nvGraphicFramePr>
            <p:cNvPr id="23571" name="Object 5"/>
            <p:cNvGraphicFramePr>
              <a:graphicFrameLocks noChangeAspect="1"/>
            </p:cNvGraphicFramePr>
            <p:nvPr/>
          </p:nvGraphicFramePr>
          <p:xfrm>
            <a:off x="612" y="1979"/>
            <a:ext cx="336" cy="360"/>
          </p:xfrm>
          <a:graphic>
            <a:graphicData uri="http://schemas.openxmlformats.org/presentationml/2006/ole">
              <p:oleObj spid="_x0000_s16385" name="公式" r:id="rId6" imgW="177646" imgH="190335" progId="">
                <p:embed/>
              </p:oleObj>
            </a:graphicData>
          </a:graphic>
        </p:graphicFrame>
      </p:grp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2411760" y="3429000"/>
            <a:ext cx="216918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平衡位置</a:t>
            </a:r>
            <a:r>
              <a:rPr kumimoji="1" lang="en-US" altLang="zh-CN" sz="2800" b="1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kumimoji="1" lang="zh-CN" altLang="en-US" sz="2800" b="1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处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3491880" y="4223835"/>
            <a:ext cx="171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i="1" dirty="0" smtClean="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G=F</a:t>
            </a:r>
            <a:endParaRPr kumimoji="1" lang="en-US" altLang="zh-CN" sz="3600" b="1" i="1" dirty="0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11560" y="5013176"/>
            <a:ext cx="35909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>
                <a:latin typeface="+mn-ea"/>
                <a:ea typeface="+mn-ea"/>
              </a:rPr>
              <a:t>小球运动时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3563888" y="5877272"/>
            <a:ext cx="343523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3600" b="1" baseline="-2500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向</a:t>
            </a:r>
            <a:r>
              <a:rPr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=F </a:t>
            </a: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-G = mv</a:t>
            </a:r>
            <a:r>
              <a:rPr kumimoji="1" lang="en-US" altLang="zh-CN" sz="3600" b="1" i="1" baseline="30000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1" i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/l</a:t>
            </a:r>
            <a:endParaRPr kumimoji="1" lang="en-US" altLang="zh-CN" sz="3600" b="1" i="1" baseline="30000">
              <a:latin typeface="Times New Roman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3568" y="5805264"/>
            <a:ext cx="30178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00"/>
                </a:solidFill>
                <a:latin typeface="+mn-ea"/>
                <a:ea typeface="+mn-ea"/>
              </a:rPr>
              <a:t>向心力大小：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125176" y="3312610"/>
            <a:ext cx="198964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受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力特点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7086521" y="3725535"/>
            <a:ext cx="693737" cy="1206500"/>
            <a:chOff x="521" y="2432"/>
            <a:chExt cx="437" cy="760"/>
          </a:xfrm>
        </p:grpSpPr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567" y="2432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3569" name="Text Box 31"/>
            <p:cNvSpPr txBox="1">
              <a:spLocks noChangeArrowheads="1"/>
            </p:cNvSpPr>
            <p:nvPr/>
          </p:nvSpPr>
          <p:spPr bwMode="auto">
            <a:xfrm>
              <a:off x="521" y="2750"/>
              <a:ext cx="43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000" b="1">
                  <a:latin typeface="+mn-ea"/>
                  <a:ea typeface="+mn-ea"/>
                </a:rPr>
                <a:t>Ｇ</a:t>
              </a:r>
            </a:p>
          </p:txBody>
        </p:sp>
      </p:grpSp>
      <p:sp>
        <p:nvSpPr>
          <p:cNvPr id="23567" name="Text Box 50"/>
          <p:cNvSpPr txBox="1">
            <a:spLocks noChangeArrowheads="1"/>
          </p:cNvSpPr>
          <p:nvPr/>
        </p:nvSpPr>
        <p:spPr bwMode="auto">
          <a:xfrm>
            <a:off x="323528" y="188640"/>
            <a:ext cx="43576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5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单摆</a:t>
            </a:r>
            <a:r>
              <a:rPr kumimoji="1" lang="zh-CN" altLang="en-US" sz="5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的回复力</a:t>
            </a:r>
          </a:p>
        </p:txBody>
      </p:sp>
      <p:sp>
        <p:nvSpPr>
          <p:cNvPr id="23" name="Text Box 67"/>
          <p:cNvSpPr txBox="1">
            <a:spLocks noChangeArrowheads="1"/>
          </p:cNvSpPr>
          <p:nvPr/>
        </p:nvSpPr>
        <p:spPr bwMode="auto">
          <a:xfrm>
            <a:off x="85725" y="1340768"/>
            <a:ext cx="428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运动特点</a:t>
            </a:r>
          </a:p>
        </p:txBody>
      </p:sp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732060" y="2636912"/>
            <a:ext cx="6072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以悬点</a:t>
            </a:r>
            <a:r>
              <a:rPr kumimoji="1" lang="zh-CN" altLang="en-US" b="1" i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Ｏ</a:t>
            </a:r>
            <a:r>
              <a:rPr kumimoji="1" lang="zh-CN" altLang="en-US" b="1" baseline="30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’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为圆心的圆周运动</a:t>
            </a:r>
          </a:p>
        </p:txBody>
      </p:sp>
      <p:sp>
        <p:nvSpPr>
          <p:cNvPr id="25" name="Text Box 69"/>
          <p:cNvSpPr txBox="1">
            <a:spLocks noChangeArrowheads="1"/>
          </p:cNvSpPr>
          <p:nvPr/>
        </p:nvSpPr>
        <p:spPr bwMode="auto">
          <a:xfrm>
            <a:off x="717550" y="2060848"/>
            <a:ext cx="484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以点</a:t>
            </a:r>
            <a:r>
              <a:rPr kumimoji="1" lang="zh-CN" altLang="en-US" b="1" i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Ｏ</a:t>
            </a:r>
            <a:r>
              <a:rPr kumimoji="1" lang="zh-CN" altLang="en-US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为平衡位置的振动</a:t>
            </a:r>
          </a:p>
        </p:txBody>
      </p:sp>
      <p:grpSp>
        <p:nvGrpSpPr>
          <p:cNvPr id="26" name="Group 70"/>
          <p:cNvGrpSpPr/>
          <p:nvPr/>
        </p:nvGrpSpPr>
        <p:grpSpPr>
          <a:xfrm>
            <a:off x="5872960" y="892175"/>
            <a:ext cx="2819400" cy="3336925"/>
            <a:chOff x="1152" y="1584"/>
            <a:chExt cx="1776" cy="2102"/>
          </a:xfrm>
        </p:grpSpPr>
        <p:grpSp>
          <p:nvGrpSpPr>
            <p:cNvPr id="27" name="Group 71"/>
            <p:cNvGrpSpPr>
              <a:grpSpLocks noChangeAspect="1"/>
            </p:cNvGrpSpPr>
            <p:nvPr/>
          </p:nvGrpSpPr>
          <p:grpSpPr>
            <a:xfrm flipV="1">
              <a:off x="1779" y="1584"/>
              <a:ext cx="378" cy="77"/>
              <a:chOff x="3121" y="1752"/>
              <a:chExt cx="722" cy="130"/>
            </a:xfrm>
          </p:grpSpPr>
          <p:sp>
            <p:nvSpPr>
              <p:cNvPr id="38" name="Line 72"/>
              <p:cNvSpPr>
                <a:spLocks noChangeAspect="1" noChangeShapeType="1"/>
              </p:cNvSpPr>
              <p:nvPr/>
            </p:nvSpPr>
            <p:spPr bwMode="auto">
              <a:xfrm flipH="1">
                <a:off x="3121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3241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74"/>
              <p:cNvSpPr>
                <a:spLocks noChangeAspect="1" noChangeShapeType="1"/>
              </p:cNvSpPr>
              <p:nvPr/>
            </p:nvSpPr>
            <p:spPr bwMode="auto">
              <a:xfrm flipH="1">
                <a:off x="336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75"/>
              <p:cNvSpPr>
                <a:spLocks noChangeAspect="1" noChangeShapeType="1"/>
              </p:cNvSpPr>
              <p:nvPr/>
            </p:nvSpPr>
            <p:spPr bwMode="auto">
              <a:xfrm flipH="1">
                <a:off x="348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76"/>
              <p:cNvSpPr>
                <a:spLocks noChangeAspect="1" noChangeShapeType="1"/>
              </p:cNvSpPr>
              <p:nvPr/>
            </p:nvSpPr>
            <p:spPr bwMode="auto">
              <a:xfrm flipH="1">
                <a:off x="360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77"/>
              <p:cNvSpPr>
                <a:spLocks noChangeAspect="1" noChangeShapeType="1"/>
              </p:cNvSpPr>
              <p:nvPr/>
            </p:nvSpPr>
            <p:spPr bwMode="auto">
              <a:xfrm flipH="1">
                <a:off x="3722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78"/>
              <p:cNvSpPr>
                <a:spLocks noChangeAspect="1" noChangeShapeType="1"/>
              </p:cNvSpPr>
              <p:nvPr/>
            </p:nvSpPr>
            <p:spPr bwMode="auto">
              <a:xfrm>
                <a:off x="3144" y="1752"/>
                <a:ext cx="6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Line 79"/>
            <p:cNvSpPr>
              <a:spLocks noChangeAspect="1" noChangeShapeType="1"/>
            </p:cNvSpPr>
            <p:nvPr/>
          </p:nvSpPr>
          <p:spPr bwMode="auto">
            <a:xfrm>
              <a:off x="1956" y="1671"/>
              <a:ext cx="2" cy="164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9" name="Arc 80"/>
            <p:cNvSpPr>
              <a:spLocks noChangeAspect="1"/>
            </p:cNvSpPr>
            <p:nvPr/>
          </p:nvSpPr>
          <p:spPr bwMode="auto">
            <a:xfrm rot="8160000">
              <a:off x="1396" y="2422"/>
              <a:ext cx="1119" cy="1166"/>
            </a:xfrm>
            <a:custGeom>
              <a:avLst/>
              <a:gdLst>
                <a:gd name="T0" fmla="*/ 0 w 21003"/>
                <a:gd name="T1" fmla="*/ 0 h 20927"/>
                <a:gd name="T2" fmla="*/ 0 w 21003"/>
                <a:gd name="T3" fmla="*/ 0 h 20927"/>
                <a:gd name="T4" fmla="*/ 0 w 21003"/>
                <a:gd name="T5" fmla="*/ 0 h 20927"/>
                <a:gd name="T6" fmla="*/ 0 60000 65536"/>
                <a:gd name="T7" fmla="*/ 0 60000 65536"/>
                <a:gd name="T8" fmla="*/ 0 60000 65536"/>
                <a:gd name="T9" fmla="*/ 0 w 21003"/>
                <a:gd name="T10" fmla="*/ 0 h 20927"/>
                <a:gd name="T11" fmla="*/ 21003 w 21003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3" h="20927" fill="none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</a:path>
                <a:path w="21003" h="20927" stroke="0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  <a:lnTo>
                    <a:pt x="0" y="20927"/>
                  </a:lnTo>
                  <a:lnTo>
                    <a:pt x="5348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Oval 81"/>
            <p:cNvSpPr>
              <a:spLocks noChangeAspect="1" noChangeArrowheads="1"/>
            </p:cNvSpPr>
            <p:nvPr/>
          </p:nvSpPr>
          <p:spPr bwMode="auto">
            <a:xfrm>
              <a:off x="2547" y="310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Line 82"/>
            <p:cNvSpPr>
              <a:spLocks noChangeAspect="1" noChangeShapeType="1"/>
            </p:cNvSpPr>
            <p:nvPr/>
          </p:nvSpPr>
          <p:spPr bwMode="auto">
            <a:xfrm flipH="1">
              <a:off x="1332" y="1685"/>
              <a:ext cx="625" cy="1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Line 83"/>
            <p:cNvSpPr>
              <a:spLocks noChangeAspect="1" noChangeShapeType="1"/>
            </p:cNvSpPr>
            <p:nvPr/>
          </p:nvSpPr>
          <p:spPr bwMode="auto">
            <a:xfrm>
              <a:off x="1967" y="1680"/>
              <a:ext cx="641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Oval 84"/>
            <p:cNvSpPr>
              <a:spLocks noChangeAspect="1" noChangeArrowheads="1"/>
            </p:cNvSpPr>
            <p:nvPr/>
          </p:nvSpPr>
          <p:spPr bwMode="auto">
            <a:xfrm>
              <a:off x="1201" y="3067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Oval 85"/>
            <p:cNvSpPr>
              <a:spLocks noChangeAspect="1" noChangeArrowheads="1"/>
            </p:cNvSpPr>
            <p:nvPr/>
          </p:nvSpPr>
          <p:spPr bwMode="auto">
            <a:xfrm>
              <a:off x="1881" y="328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86"/>
            <p:cNvSpPr txBox="1">
              <a:spLocks noChangeAspect="1" noChangeArrowheads="1"/>
            </p:cNvSpPr>
            <p:nvPr/>
          </p:nvSpPr>
          <p:spPr bwMode="auto">
            <a:xfrm>
              <a:off x="1152" y="2919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" name="Text Box 87"/>
            <p:cNvSpPr txBox="1">
              <a:spLocks noChangeAspect="1" noChangeArrowheads="1"/>
            </p:cNvSpPr>
            <p:nvPr/>
          </p:nvSpPr>
          <p:spPr bwMode="auto">
            <a:xfrm>
              <a:off x="2618" y="297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37" name="Text Box 88"/>
            <p:cNvSpPr txBox="1">
              <a:spLocks noChangeAspect="1" noChangeArrowheads="1"/>
            </p:cNvSpPr>
            <p:nvPr/>
          </p:nvSpPr>
          <p:spPr bwMode="auto">
            <a:xfrm>
              <a:off x="2011" y="3318"/>
              <a:ext cx="1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5" name="矩形 44"/>
          <p:cNvSpPr/>
          <p:nvPr/>
        </p:nvSpPr>
        <p:spPr>
          <a:xfrm>
            <a:off x="6948264" y="476672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i="1" dirty="0" smtClean="0">
                <a:solidFill>
                  <a:srgbClr val="000000"/>
                </a:solidFill>
                <a:latin typeface="+mn-ea"/>
              </a:rPr>
              <a:t>Ｏ</a:t>
            </a:r>
            <a:r>
              <a:rPr kumimoji="1" lang="zh-CN" altLang="en-US" sz="2800" b="1" baseline="30000" dirty="0" smtClean="0">
                <a:solidFill>
                  <a:srgbClr val="000000"/>
                </a:solidFill>
                <a:latin typeface="+mn-ea"/>
              </a:rPr>
              <a:t>’</a:t>
            </a:r>
            <a:endParaRPr lang="zh-CN" altLang="en-US" sz="28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64" grpId="0"/>
      <p:bldP spid="6168" grpId="0"/>
      <p:bldP spid="6169" grpId="0"/>
      <p:bldP spid="6172" grpId="0"/>
      <p:bldP spid="6174" grpId="0"/>
      <p:bldP spid="23" grpId="0" build="p"/>
      <p:bldP spid="24" grpId="0" build="p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641350" y="1617663"/>
            <a:ext cx="3500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任意位置</a:t>
            </a:r>
            <a:r>
              <a:rPr kumimoji="1" lang="en-US" altLang="zh-CN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处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4776788" y="981075"/>
            <a:ext cx="2819400" cy="3181350"/>
            <a:chOff x="1152" y="1584"/>
            <a:chExt cx="1776" cy="2004"/>
          </a:xfrm>
        </p:grpSpPr>
        <p:grpSp>
          <p:nvGrpSpPr>
            <p:cNvPr id="24607" name="Group 71"/>
            <p:cNvGrpSpPr>
              <a:grpSpLocks noChangeAspect="1"/>
            </p:cNvGrpSpPr>
            <p:nvPr/>
          </p:nvGrpSpPr>
          <p:grpSpPr>
            <a:xfrm flipV="1">
              <a:off x="1779" y="1584"/>
              <a:ext cx="378" cy="77"/>
              <a:chOff x="3121" y="1752"/>
              <a:chExt cx="722" cy="130"/>
            </a:xfrm>
          </p:grpSpPr>
          <p:sp>
            <p:nvSpPr>
              <p:cNvPr id="24618" name="Line 72"/>
              <p:cNvSpPr>
                <a:spLocks noChangeAspect="1" noChangeShapeType="1"/>
              </p:cNvSpPr>
              <p:nvPr/>
            </p:nvSpPr>
            <p:spPr bwMode="auto">
              <a:xfrm flipH="1">
                <a:off x="3121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19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3241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0" name="Line 74"/>
              <p:cNvSpPr>
                <a:spLocks noChangeAspect="1" noChangeShapeType="1"/>
              </p:cNvSpPr>
              <p:nvPr/>
            </p:nvSpPr>
            <p:spPr bwMode="auto">
              <a:xfrm flipH="1">
                <a:off x="336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1" name="Line 75"/>
              <p:cNvSpPr>
                <a:spLocks noChangeAspect="1" noChangeShapeType="1"/>
              </p:cNvSpPr>
              <p:nvPr/>
            </p:nvSpPr>
            <p:spPr bwMode="auto">
              <a:xfrm flipH="1">
                <a:off x="348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2" name="Line 76"/>
              <p:cNvSpPr>
                <a:spLocks noChangeAspect="1" noChangeShapeType="1"/>
              </p:cNvSpPr>
              <p:nvPr/>
            </p:nvSpPr>
            <p:spPr bwMode="auto">
              <a:xfrm flipH="1">
                <a:off x="3602" y="1760"/>
                <a:ext cx="120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3" name="Line 77"/>
              <p:cNvSpPr>
                <a:spLocks noChangeAspect="1" noChangeShapeType="1"/>
              </p:cNvSpPr>
              <p:nvPr/>
            </p:nvSpPr>
            <p:spPr bwMode="auto">
              <a:xfrm flipH="1">
                <a:off x="3722" y="1760"/>
                <a:ext cx="121" cy="1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24" name="Line 78"/>
              <p:cNvSpPr>
                <a:spLocks noChangeAspect="1" noChangeShapeType="1"/>
              </p:cNvSpPr>
              <p:nvPr/>
            </p:nvSpPr>
            <p:spPr bwMode="auto">
              <a:xfrm>
                <a:off x="3144" y="1752"/>
                <a:ext cx="69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608" name="Line 79"/>
            <p:cNvSpPr>
              <a:spLocks noChangeAspect="1" noChangeShapeType="1"/>
            </p:cNvSpPr>
            <p:nvPr/>
          </p:nvSpPr>
          <p:spPr bwMode="auto">
            <a:xfrm>
              <a:off x="1956" y="1671"/>
              <a:ext cx="2" cy="164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09" name="Arc 80"/>
            <p:cNvSpPr>
              <a:spLocks noChangeAspect="1"/>
            </p:cNvSpPr>
            <p:nvPr/>
          </p:nvSpPr>
          <p:spPr bwMode="auto">
            <a:xfrm rot="8160000">
              <a:off x="1396" y="2422"/>
              <a:ext cx="1119" cy="1166"/>
            </a:xfrm>
            <a:custGeom>
              <a:avLst/>
              <a:gdLst>
                <a:gd name="T0" fmla="*/ 0 w 21003"/>
                <a:gd name="T1" fmla="*/ 0 h 20927"/>
                <a:gd name="T2" fmla="*/ 0 w 21003"/>
                <a:gd name="T3" fmla="*/ 0 h 20927"/>
                <a:gd name="T4" fmla="*/ 0 w 21003"/>
                <a:gd name="T5" fmla="*/ 0 h 20927"/>
                <a:gd name="T6" fmla="*/ 0 60000 65536"/>
                <a:gd name="T7" fmla="*/ 0 60000 65536"/>
                <a:gd name="T8" fmla="*/ 0 60000 65536"/>
                <a:gd name="T9" fmla="*/ 0 w 21003"/>
                <a:gd name="T10" fmla="*/ 0 h 20927"/>
                <a:gd name="T11" fmla="*/ 21003 w 21003"/>
                <a:gd name="T12" fmla="*/ 20927 h 209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3" h="20927" fill="none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</a:path>
                <a:path w="21003" h="20927" stroke="0" extrusionOk="0">
                  <a:moveTo>
                    <a:pt x="5348" y="-1"/>
                  </a:moveTo>
                  <a:cubicBezTo>
                    <a:pt x="13108" y="1982"/>
                    <a:pt x="19134" y="8097"/>
                    <a:pt x="21003" y="15885"/>
                  </a:cubicBezTo>
                  <a:lnTo>
                    <a:pt x="0" y="20927"/>
                  </a:lnTo>
                  <a:lnTo>
                    <a:pt x="5348" y="-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0" name="Oval 81"/>
            <p:cNvSpPr>
              <a:spLocks noChangeAspect="1" noChangeArrowheads="1"/>
            </p:cNvSpPr>
            <p:nvPr/>
          </p:nvSpPr>
          <p:spPr bwMode="auto">
            <a:xfrm>
              <a:off x="2547" y="310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1" name="Line 82"/>
            <p:cNvSpPr>
              <a:spLocks noChangeAspect="1" noChangeShapeType="1"/>
            </p:cNvSpPr>
            <p:nvPr/>
          </p:nvSpPr>
          <p:spPr bwMode="auto">
            <a:xfrm flipH="1">
              <a:off x="1332" y="1685"/>
              <a:ext cx="625" cy="1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2" name="Line 83"/>
            <p:cNvSpPr>
              <a:spLocks noChangeAspect="1" noChangeShapeType="1"/>
            </p:cNvSpPr>
            <p:nvPr/>
          </p:nvSpPr>
          <p:spPr bwMode="auto">
            <a:xfrm>
              <a:off x="1967" y="1680"/>
              <a:ext cx="641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3" name="Oval 84"/>
            <p:cNvSpPr>
              <a:spLocks noChangeAspect="1" noChangeArrowheads="1"/>
            </p:cNvSpPr>
            <p:nvPr/>
          </p:nvSpPr>
          <p:spPr bwMode="auto">
            <a:xfrm>
              <a:off x="1201" y="3067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4" name="Oval 85"/>
            <p:cNvSpPr>
              <a:spLocks noChangeAspect="1" noChangeArrowheads="1"/>
            </p:cNvSpPr>
            <p:nvPr/>
          </p:nvSpPr>
          <p:spPr bwMode="auto">
            <a:xfrm>
              <a:off x="1881" y="3289"/>
              <a:ext cx="157" cy="170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15" name="Text Box 86"/>
            <p:cNvSpPr txBox="1">
              <a:spLocks noChangeAspect="1" noChangeArrowheads="1"/>
            </p:cNvSpPr>
            <p:nvPr/>
          </p:nvSpPr>
          <p:spPr bwMode="auto">
            <a:xfrm>
              <a:off x="1152" y="2919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4616" name="Text Box 87"/>
            <p:cNvSpPr txBox="1">
              <a:spLocks noChangeAspect="1" noChangeArrowheads="1"/>
            </p:cNvSpPr>
            <p:nvPr/>
          </p:nvSpPr>
          <p:spPr bwMode="auto">
            <a:xfrm>
              <a:off x="2618" y="2976"/>
              <a:ext cx="3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A’</a:t>
              </a:r>
            </a:p>
          </p:txBody>
        </p:sp>
        <p:sp>
          <p:nvSpPr>
            <p:cNvPr id="24617" name="Text Box 88"/>
            <p:cNvSpPr txBox="1">
              <a:spLocks noChangeAspect="1" noChangeArrowheads="1"/>
            </p:cNvSpPr>
            <p:nvPr/>
          </p:nvSpPr>
          <p:spPr bwMode="auto">
            <a:xfrm>
              <a:off x="1757" y="3214"/>
              <a:ext cx="19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4" name="Group 89"/>
          <p:cNvGrpSpPr/>
          <p:nvPr/>
        </p:nvGrpSpPr>
        <p:grpSpPr>
          <a:xfrm>
            <a:off x="5995988" y="2990850"/>
            <a:ext cx="304800" cy="1666875"/>
            <a:chOff x="1920" y="2850"/>
            <a:chExt cx="192" cy="1050"/>
          </a:xfrm>
        </p:grpSpPr>
        <p:sp>
          <p:nvSpPr>
            <p:cNvPr id="24604" name="Text Box 90"/>
            <p:cNvSpPr txBox="1">
              <a:spLocks noChangeAspect="1" noChangeArrowheads="1"/>
            </p:cNvSpPr>
            <p:nvPr/>
          </p:nvSpPr>
          <p:spPr bwMode="auto">
            <a:xfrm>
              <a:off x="1920" y="2850"/>
              <a:ext cx="1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605" name="Text Box 91"/>
            <p:cNvSpPr txBox="1">
              <a:spLocks noChangeAspect="1" noChangeArrowheads="1"/>
            </p:cNvSpPr>
            <p:nvPr/>
          </p:nvSpPr>
          <p:spPr bwMode="auto">
            <a:xfrm>
              <a:off x="1920" y="3648"/>
              <a:ext cx="1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13110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606" name="Line 92"/>
            <p:cNvSpPr>
              <a:spLocks noChangeAspect="1" noChangeShapeType="1"/>
            </p:cNvSpPr>
            <p:nvPr/>
          </p:nvSpPr>
          <p:spPr bwMode="auto">
            <a:xfrm flipH="1">
              <a:off x="1957" y="2893"/>
              <a:ext cx="0" cy="86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stealth" w="sm" len="lg"/>
              <a:tailEnd type="stealth" w="sm" len="lg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93"/>
          <p:cNvGrpSpPr/>
          <p:nvPr/>
        </p:nvGrpSpPr>
        <p:grpSpPr>
          <a:xfrm>
            <a:off x="6022975" y="1093788"/>
            <a:ext cx="836613" cy="2792412"/>
            <a:chOff x="1937" y="1655"/>
            <a:chExt cx="527" cy="1759"/>
          </a:xfrm>
        </p:grpSpPr>
        <p:sp>
          <p:nvSpPr>
            <p:cNvPr id="24601" name="Oval 94"/>
            <p:cNvSpPr>
              <a:spLocks noChangeAspect="1" noChangeArrowheads="1"/>
            </p:cNvSpPr>
            <p:nvPr/>
          </p:nvSpPr>
          <p:spPr bwMode="auto">
            <a:xfrm>
              <a:off x="2257" y="3208"/>
              <a:ext cx="207" cy="20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57575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02" name="Line 95"/>
            <p:cNvSpPr>
              <a:spLocks noChangeAspect="1" noChangeShapeType="1"/>
            </p:cNvSpPr>
            <p:nvPr/>
          </p:nvSpPr>
          <p:spPr bwMode="auto">
            <a:xfrm flipH="1" flipV="1">
              <a:off x="1956" y="1655"/>
              <a:ext cx="379" cy="1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603" name="Text Box 96"/>
            <p:cNvSpPr txBox="1">
              <a:spLocks noChangeAspect="1" noChangeArrowheads="1"/>
            </p:cNvSpPr>
            <p:nvPr/>
          </p:nvSpPr>
          <p:spPr bwMode="auto">
            <a:xfrm>
              <a:off x="1937" y="2044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θ</a:t>
              </a:r>
            </a:p>
          </p:txBody>
        </p:sp>
      </p:grpSp>
      <p:grpSp>
        <p:nvGrpSpPr>
          <p:cNvPr id="6" name="Group 110"/>
          <p:cNvGrpSpPr/>
          <p:nvPr/>
        </p:nvGrpSpPr>
        <p:grpSpPr>
          <a:xfrm>
            <a:off x="6224588" y="3602038"/>
            <a:ext cx="1155700" cy="942975"/>
            <a:chOff x="2064" y="3235"/>
            <a:chExt cx="728" cy="594"/>
          </a:xfrm>
        </p:grpSpPr>
        <p:sp>
          <p:nvSpPr>
            <p:cNvPr id="24594" name="Text Box 111"/>
            <p:cNvSpPr txBox="1">
              <a:spLocks noChangeAspect="1" noChangeArrowheads="1"/>
            </p:cNvSpPr>
            <p:nvPr/>
          </p:nvSpPr>
          <p:spPr bwMode="auto">
            <a:xfrm>
              <a:off x="2461" y="3541"/>
              <a:ext cx="3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r>
                <a:rPr lang="en-US" altLang="zh-CN" sz="2000" b="1" baseline="-25000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595" name="Text Box 112"/>
            <p:cNvSpPr txBox="1">
              <a:spLocks noChangeAspect="1" noChangeArrowheads="1"/>
            </p:cNvSpPr>
            <p:nvPr/>
          </p:nvSpPr>
          <p:spPr bwMode="auto">
            <a:xfrm>
              <a:off x="2064" y="3235"/>
              <a:ext cx="4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r>
                <a:rPr lang="en-US" altLang="zh-CN" sz="2000" b="1" baseline="-25000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4596" name="Group 113"/>
            <p:cNvGrpSpPr/>
            <p:nvPr/>
          </p:nvGrpSpPr>
          <p:grpSpPr>
            <a:xfrm>
              <a:off x="2216" y="3305"/>
              <a:ext cx="287" cy="524"/>
              <a:chOff x="2216" y="3305"/>
              <a:chExt cx="287" cy="524"/>
            </a:xfrm>
          </p:grpSpPr>
          <p:sp>
            <p:nvSpPr>
              <p:cNvPr id="24597" name="Line 114"/>
              <p:cNvSpPr>
                <a:spLocks noChangeAspect="1" noChangeShapeType="1"/>
              </p:cNvSpPr>
              <p:nvPr/>
            </p:nvSpPr>
            <p:spPr bwMode="auto">
              <a:xfrm flipV="1">
                <a:off x="2216" y="3307"/>
                <a:ext cx="150" cy="49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stealth" w="sm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8" name="Line 115"/>
              <p:cNvSpPr>
                <a:spLocks noChangeShapeType="1"/>
              </p:cNvSpPr>
              <p:nvPr/>
            </p:nvSpPr>
            <p:spPr bwMode="auto">
              <a:xfrm>
                <a:off x="2240" y="3371"/>
                <a:ext cx="122" cy="458"/>
              </a:xfrm>
              <a:prstGeom prst="line">
                <a:avLst/>
              </a:prstGeom>
              <a:noFill/>
              <a:ln w="1905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99" name="Line 116"/>
              <p:cNvSpPr>
                <a:spLocks noChangeShapeType="1"/>
              </p:cNvSpPr>
              <p:nvPr/>
            </p:nvSpPr>
            <p:spPr bwMode="auto">
              <a:xfrm flipH="1">
                <a:off x="2359" y="3776"/>
                <a:ext cx="144" cy="48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miter lim="800000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0" name="Line 117"/>
              <p:cNvSpPr>
                <a:spLocks noChangeAspect="1" noChangeShapeType="1"/>
              </p:cNvSpPr>
              <p:nvPr/>
            </p:nvSpPr>
            <p:spPr bwMode="auto">
              <a:xfrm rot="-138492" flipH="1" flipV="1">
                <a:off x="2382" y="3305"/>
                <a:ext cx="109" cy="48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 type="triangle" w="med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118"/>
          <p:cNvGrpSpPr/>
          <p:nvPr/>
        </p:nvGrpSpPr>
        <p:grpSpPr>
          <a:xfrm>
            <a:off x="6526213" y="2886075"/>
            <a:ext cx="496887" cy="841375"/>
            <a:chOff x="2254" y="2784"/>
            <a:chExt cx="313" cy="530"/>
          </a:xfrm>
        </p:grpSpPr>
        <p:sp>
          <p:nvSpPr>
            <p:cNvPr id="24592" name="Text Box 119"/>
            <p:cNvSpPr txBox="1">
              <a:spLocks noChangeAspect="1" noChangeArrowheads="1"/>
            </p:cNvSpPr>
            <p:nvPr/>
          </p:nvSpPr>
          <p:spPr bwMode="auto">
            <a:xfrm>
              <a:off x="2256" y="2784"/>
              <a:ext cx="3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F’</a:t>
              </a:r>
              <a:endParaRPr lang="en-US" altLang="zh-CN" sz="2000" b="1" baseline="-25000" dirty="0">
                <a:solidFill>
                  <a:srgbClr val="FF00FF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93" name="Line 120"/>
            <p:cNvSpPr>
              <a:spLocks noChangeAspect="1" noChangeShapeType="1"/>
            </p:cNvSpPr>
            <p:nvPr/>
          </p:nvSpPr>
          <p:spPr bwMode="auto">
            <a:xfrm rot="-138492">
              <a:off x="2254" y="2827"/>
              <a:ext cx="109" cy="48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21"/>
          <p:cNvGrpSpPr/>
          <p:nvPr/>
        </p:nvGrpSpPr>
        <p:grpSpPr>
          <a:xfrm>
            <a:off x="6481763" y="3724275"/>
            <a:ext cx="276225" cy="1116013"/>
            <a:chOff x="2226" y="3312"/>
            <a:chExt cx="174" cy="703"/>
          </a:xfrm>
        </p:grpSpPr>
        <p:sp>
          <p:nvSpPr>
            <p:cNvPr id="24590" name="Text Box 122"/>
            <p:cNvSpPr txBox="1">
              <a:spLocks noChangeAspect="1" noChangeArrowheads="1"/>
            </p:cNvSpPr>
            <p:nvPr/>
          </p:nvSpPr>
          <p:spPr bwMode="auto">
            <a:xfrm>
              <a:off x="2226" y="3763"/>
              <a:ext cx="1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381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ß"/>
                <a:defRPr sz="32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Þ"/>
                <a:defRPr sz="28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"/>
                <a:defRPr sz="24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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itchFamily="18" charset="2"/>
                <a:buChar char=""/>
                <a:defRPr sz="2000">
                  <a:solidFill>
                    <a:schemeClr val="tx1"/>
                  </a:solidFill>
                  <a:latin typeface="Franklin Gothic Book" pitchFamily="34" charset="0"/>
                  <a:ea typeface="黑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+mn-ea"/>
                  <a:cs typeface="Times New Roman" panose="02020603050405020304" pitchFamily="18" charset="0"/>
                </a:rPr>
                <a:t>G</a:t>
              </a:r>
              <a:endParaRPr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591" name="Line 123"/>
            <p:cNvSpPr>
              <a:spLocks noChangeShapeType="1"/>
            </p:cNvSpPr>
            <p:nvPr/>
          </p:nvSpPr>
          <p:spPr bwMode="auto">
            <a:xfrm flipH="1">
              <a:off x="2366" y="3312"/>
              <a:ext cx="0" cy="517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588" name="Text Box 124"/>
          <p:cNvSpPr txBox="1">
            <a:spLocks noChangeArrowheads="1"/>
          </p:cNvSpPr>
          <p:nvPr/>
        </p:nvSpPr>
        <p:spPr bwMode="auto">
          <a:xfrm>
            <a:off x="5972175" y="73025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itchFamily="18" charset="0"/>
                <a:ea typeface="+mn-ea"/>
                <a:cs typeface="Times New Roman" panose="02020603050405020304" pitchFamily="18" charset="0"/>
              </a:rPr>
              <a:t>O’</a:t>
            </a:r>
          </a:p>
        </p:txBody>
      </p:sp>
      <p:sp>
        <p:nvSpPr>
          <p:cNvPr id="45" name="矩形 44"/>
          <p:cNvSpPr/>
          <p:nvPr/>
        </p:nvSpPr>
        <p:spPr>
          <a:xfrm>
            <a:off x="6660232" y="328498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P</a:t>
            </a:r>
            <a:endParaRPr lang="zh-CN" altLang="en-US" sz="2400" dirty="0"/>
          </a:p>
        </p:txBody>
      </p:sp>
      <p:sp>
        <p:nvSpPr>
          <p:cNvPr id="46" name="Text Box 89"/>
          <p:cNvSpPr txBox="1">
            <a:spLocks noChangeAspect="1" noChangeArrowheads="1"/>
          </p:cNvSpPr>
          <p:nvPr/>
        </p:nvSpPr>
        <p:spPr bwMode="auto">
          <a:xfrm>
            <a:off x="6588224" y="386104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  <a:ea typeface="黑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Times New Roman" pitchFamily="18" charset="0"/>
                <a:cs typeface="Times New Roman" panose="02020603050405020304" pitchFamily="18" charset="0"/>
              </a:rPr>
              <a:t>θ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  <p:cond evt="onBegin" delay="0">
                          <p:tn val="6"/>
                        </p:cond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1505</Words>
  <Application>Microsoft Office PowerPoint</Application>
  <PresentationFormat>全屏显示(4:3)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结  论</vt:lpstr>
      <vt:lpstr>幻灯片 15</vt:lpstr>
      <vt:lpstr>幻灯片 16</vt:lpstr>
      <vt:lpstr>三、单摆做简谐运动的周期</vt:lpstr>
      <vt:lpstr>幻灯片 18</vt:lpstr>
      <vt:lpstr>结   论</vt:lpstr>
      <vt:lpstr>幻灯片 20</vt:lpstr>
      <vt:lpstr>幻灯片 21</vt:lpstr>
      <vt:lpstr>幻灯片 22</vt:lpstr>
      <vt:lpstr>幻灯片 23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Administrator</cp:lastModifiedBy>
  <cp:revision>8</cp:revision>
  <cp:lastPrinted>2021-11-03T17:13:00Z</cp:lastPrinted>
  <dcterms:created xsi:type="dcterms:W3CDTF">2021-11-03T17:13:00Z</dcterms:created>
  <dcterms:modified xsi:type="dcterms:W3CDTF">2021-12-23T14:21:26Z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