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8" r:id="rId5"/>
    <p:sldId id="258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4" r:id="rId14"/>
    <p:sldId id="276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F7781-A9B6-4A65-A131-4E123B8ACA3B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10B55-B7A7-4342-BFA7-05EB42061A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CED6-4ED6-4A41-B8EE-19B768A25E78}" type="datetimeFigureOut">
              <a:rPr lang="zh-CN" altLang="en-US" smtClean="0"/>
              <a:pPr/>
              <a:t>2022/2/23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3DE3-4D8F-4D3F-8B5D-6EDCBF4FF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2.doc"/><Relationship Id="rId5" Type="http://schemas.openxmlformats.org/officeDocument/2006/relationships/image" Target="NUL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7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__7.doc"/><Relationship Id="rId5" Type="http://schemas.openxmlformats.org/officeDocument/2006/relationships/oleObject" Target="../embeddings/Microsoft_Office_Word_97_-_2003___6.doc"/><Relationship Id="rId4" Type="http://schemas.openxmlformats.org/officeDocument/2006/relationships/oleObject" Target="../embeddings/Microsoft_Office_Word_97_-_2003___5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__10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Microsoft_Office_Word_97_-_2003___13.doc"/><Relationship Id="rId4" Type="http://schemas.openxmlformats.org/officeDocument/2006/relationships/oleObject" Target="../embeddings/Microsoft_Office_Word_97_-_2003___1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__16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3.xml"/><Relationship Id="rId4" Type="http://schemas.openxmlformats.org/officeDocument/2006/relationships/image" Target="NU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slide" Target="slide2.x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173157"/>
            <a:ext cx="8786842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科学测量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用双缝干涉测光的波长</a:t>
            </a:r>
            <a:endParaRPr lang="zh-CN" altLang="en-US" sz="36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对象 32770"/>
          <p:cNvGraphicFramePr>
            <a:graphicFrameLocks noChangeAspect="1"/>
          </p:cNvGraphicFramePr>
          <p:nvPr/>
        </p:nvGraphicFramePr>
        <p:xfrm>
          <a:off x="6143636" y="1643050"/>
          <a:ext cx="5632450" cy="987425"/>
        </p:xfrm>
        <a:graphic>
          <a:graphicData uri="http://schemas.openxmlformats.org/presentationml/2006/ole">
            <p:oleObj spid="_x0000_s28675" r:id="rId3" imgW="6360826" imgH="1115881" progId="Word.Document.8">
              <p:embed/>
            </p:oleObj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42844" y="142852"/>
            <a:ext cx="8786874" cy="56630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612775" fontAlgn="base">
              <a:spcBef>
                <a:spcPct val="0"/>
              </a:spcBef>
              <a:spcAft>
                <a:spcPct val="0"/>
              </a:spcAft>
              <a:tabLst>
                <a:tab pos="2933700" algn="l"/>
              </a:tabLs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现有毛玻璃屏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、双缝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、白光光源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、单缝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和滤光片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等光学元件，要把它们放在下图所示光具座上组装成双缝干涉装置，用以测量红光的波长．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将白光光源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放在光具座最左端，依次放置其他光学元件，由左至右，表示各光学元件的字母排列顺序应为：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______________.</a:t>
            </a:r>
            <a:r>
              <a:rPr lang="zh-CN" altLang="en-US" sz="800" b="1" dirty="0" smtClean="0"/>
              <a:t> </a:t>
            </a:r>
            <a:endParaRPr lang="en-US" altLang="zh-CN" sz="800" b="1" dirty="0" smtClean="0"/>
          </a:p>
          <a:p>
            <a:r>
              <a:rPr lang="en-US" sz="2400" b="1" dirty="0"/>
              <a:t>(2)</a:t>
            </a:r>
            <a:r>
              <a:rPr lang="zh-CN" altLang="en-US" sz="2400" b="1" dirty="0"/>
              <a:t>本实验的步骤：</a:t>
            </a:r>
            <a:endParaRPr lang="zh-CN" altLang="en-US" sz="2400" dirty="0"/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取下遮光筒左侧的元件，调节光源高度，使光束能直接沿遮光筒轴线把屏照亮；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②按合理顺序在光具座上放置各光学元件，并使各元件的中心位于遮光筒的轴线上；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③用米尺测量双缝到屏的距离；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④用测量头测量数条亮条纹间的距离．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在操作步骤②时还应注意</a:t>
            </a:r>
            <a:r>
              <a:rPr lang="en-US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</a:p>
          <a:p>
            <a:pPr indent="612775" fontAlgn="base">
              <a:spcBef>
                <a:spcPct val="0"/>
              </a:spcBef>
              <a:spcAft>
                <a:spcPct val="0"/>
              </a:spcAft>
              <a:tabLst>
                <a:tab pos="2933700" algn="l"/>
              </a:tabLst>
            </a:pP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337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4" name="Picture 4" descr="11WL313.TIF"/>
          <p:cNvPicPr>
            <a:picLocks noChangeAspect="1" noChangeArrowheads="1"/>
          </p:cNvPicPr>
          <p:nvPr/>
        </p:nvPicPr>
        <p:blipFill>
          <a:blip r:embed="rId4" r:link="rId5"/>
          <a:stretch>
            <a:fillRect/>
          </a:stretch>
        </p:blipFill>
        <p:spPr bwMode="auto">
          <a:xfrm>
            <a:off x="4200931" y="5143512"/>
            <a:ext cx="4943069" cy="1714488"/>
          </a:xfrm>
          <a:prstGeom prst="rect">
            <a:avLst/>
          </a:prstGeom>
          <a:noFill/>
        </p:spPr>
      </p:pic>
      <p:graphicFrame>
        <p:nvGraphicFramePr>
          <p:cNvPr id="33795" name="对象 33794"/>
          <p:cNvGraphicFramePr>
            <a:graphicFrameLocks noChangeAspect="1"/>
          </p:cNvGraphicFramePr>
          <p:nvPr/>
        </p:nvGraphicFramePr>
        <p:xfrm>
          <a:off x="3602003" y="4530743"/>
          <a:ext cx="5834063" cy="973137"/>
        </p:xfrm>
        <a:graphic>
          <a:graphicData uri="http://schemas.openxmlformats.org/presentationml/2006/ole">
            <p:oleObj spid="_x0000_s28674" r:id="rId6" imgW="6628040" imgH="1115881" progId="Word.Document.8">
              <p:embed/>
            </p:oleObj>
          </a:graphicData>
        </a:graphic>
      </p:graphicFrame>
      <p:graphicFrame>
        <p:nvGraphicFramePr>
          <p:cNvPr id="33796" name="对象 33795"/>
          <p:cNvGraphicFramePr>
            <a:graphicFrameLocks noChangeAspect="1"/>
          </p:cNvGraphicFramePr>
          <p:nvPr/>
        </p:nvGraphicFramePr>
        <p:xfrm>
          <a:off x="-285784" y="5029218"/>
          <a:ext cx="5849937" cy="971550"/>
        </p:xfrm>
        <a:graphic>
          <a:graphicData uri="http://schemas.openxmlformats.org/presentationml/2006/ole">
            <p:oleObj spid="_x0000_s28673" r:id="rId7" imgW="6636169" imgH="1115521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3" name="对象 34817"/>
          <p:cNvGraphicFramePr>
            <a:graphicFrameLocks noChangeAspect="1"/>
          </p:cNvGraphicFramePr>
          <p:nvPr/>
        </p:nvGraphicFramePr>
        <p:xfrm>
          <a:off x="798513" y="1204913"/>
          <a:ext cx="7546975" cy="4891087"/>
        </p:xfrm>
        <a:graphic>
          <a:graphicData uri="http://schemas.openxmlformats.org/presentationml/2006/ole">
            <p:oleObj spid="_x0000_s32773" r:id="rId3" imgW="8423276" imgH="5445859" progId="Word.Document.8">
              <p:embed/>
            </p:oleObj>
          </a:graphicData>
        </a:graphic>
      </p:graphicFrame>
      <p:graphicFrame>
        <p:nvGraphicFramePr>
          <p:cNvPr id="34819" name="对象 34818"/>
          <p:cNvGraphicFramePr>
            <a:graphicFrameLocks noChangeAspect="1"/>
          </p:cNvGraphicFramePr>
          <p:nvPr/>
        </p:nvGraphicFramePr>
        <p:xfrm>
          <a:off x="5219700" y="2565400"/>
          <a:ext cx="2627313" cy="973138"/>
        </p:xfrm>
        <a:graphic>
          <a:graphicData uri="http://schemas.openxmlformats.org/presentationml/2006/ole">
            <p:oleObj spid="_x0000_s32772" r:id="rId4" imgW="2998409" imgH="1115521" progId="Word.Document.8">
              <p:embed/>
            </p:oleObj>
          </a:graphicData>
        </a:graphic>
      </p:graphicFrame>
      <p:graphicFrame>
        <p:nvGraphicFramePr>
          <p:cNvPr id="34820" name="对象 34819"/>
          <p:cNvGraphicFramePr>
            <a:graphicFrameLocks noChangeAspect="1"/>
          </p:cNvGraphicFramePr>
          <p:nvPr/>
        </p:nvGraphicFramePr>
        <p:xfrm>
          <a:off x="2736850" y="2997200"/>
          <a:ext cx="2627313" cy="973138"/>
        </p:xfrm>
        <a:graphic>
          <a:graphicData uri="http://schemas.openxmlformats.org/presentationml/2006/ole">
            <p:oleObj spid="_x0000_s32771" r:id="rId5" imgW="2998409" imgH="1115521" progId="Word.Document.8">
              <p:embed/>
            </p:oleObj>
          </a:graphicData>
        </a:graphic>
      </p:graphicFrame>
      <p:graphicFrame>
        <p:nvGraphicFramePr>
          <p:cNvPr id="34821" name="对象 34820"/>
          <p:cNvGraphicFramePr>
            <a:graphicFrameLocks noChangeAspect="1"/>
          </p:cNvGraphicFramePr>
          <p:nvPr/>
        </p:nvGraphicFramePr>
        <p:xfrm>
          <a:off x="4787900" y="4832350"/>
          <a:ext cx="2627313" cy="973138"/>
        </p:xfrm>
        <a:graphic>
          <a:graphicData uri="http://schemas.openxmlformats.org/presentationml/2006/ole">
            <p:oleObj spid="_x0000_s32770" r:id="rId6" imgW="3013885" imgH="1115521" progId="Word.Document.8">
              <p:embed/>
            </p:oleObj>
          </a:graphicData>
        </a:graphic>
      </p:graphicFrame>
      <p:graphicFrame>
        <p:nvGraphicFramePr>
          <p:cNvPr id="34822" name="对象 34821"/>
          <p:cNvGraphicFramePr>
            <a:graphicFrameLocks noChangeAspect="1"/>
          </p:cNvGraphicFramePr>
          <p:nvPr/>
        </p:nvGraphicFramePr>
        <p:xfrm>
          <a:off x="1042988" y="5516563"/>
          <a:ext cx="2627312" cy="973137"/>
        </p:xfrm>
        <a:graphic>
          <a:graphicData uri="http://schemas.openxmlformats.org/presentationml/2006/ole">
            <p:oleObj spid="_x0000_s32769" r:id="rId7" imgW="3013885" imgH="1115521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1" name="对象 47105"/>
          <p:cNvGraphicFramePr>
            <a:graphicFrameLocks noChangeAspect="1"/>
          </p:cNvGraphicFramePr>
          <p:nvPr/>
        </p:nvGraphicFramePr>
        <p:xfrm>
          <a:off x="428596" y="214290"/>
          <a:ext cx="7546975" cy="4891088"/>
        </p:xfrm>
        <a:graphic>
          <a:graphicData uri="http://schemas.openxmlformats.org/presentationml/2006/ole">
            <p:oleObj spid="_x0000_s34818" r:id="rId3" imgW="8423276" imgH="5445859" progId="Word.Document.8">
              <p:embed/>
            </p:oleObj>
          </a:graphicData>
        </a:graphic>
      </p:graphicFrame>
      <p:graphicFrame>
        <p:nvGraphicFramePr>
          <p:cNvPr id="47107" name="对象 47106"/>
          <p:cNvGraphicFramePr>
            <a:graphicFrameLocks noChangeAspect="1"/>
          </p:cNvGraphicFramePr>
          <p:nvPr/>
        </p:nvGraphicFramePr>
        <p:xfrm>
          <a:off x="6516687" y="571480"/>
          <a:ext cx="2627313" cy="973137"/>
        </p:xfrm>
        <a:graphic>
          <a:graphicData uri="http://schemas.openxmlformats.org/presentationml/2006/ole">
            <p:oleObj spid="_x0000_s34817" name="Document" r:id="rId4" imgW="2989303" imgH="110812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对象 50177"/>
          <p:cNvGraphicFramePr>
            <a:graphicFrameLocks noChangeAspect="1"/>
          </p:cNvGraphicFramePr>
          <p:nvPr/>
        </p:nvGraphicFramePr>
        <p:xfrm>
          <a:off x="714348" y="2714620"/>
          <a:ext cx="7497762" cy="4846637"/>
        </p:xfrm>
        <a:graphic>
          <a:graphicData uri="http://schemas.openxmlformats.org/presentationml/2006/ole">
            <p:oleObj spid="_x0000_s36866" name="Document" r:id="rId3" imgW="8430063" imgH="5444857" progId="Word.Document.8">
              <p:embed/>
            </p:oleObj>
          </a:graphicData>
        </a:graphic>
      </p:graphicFrame>
      <p:graphicFrame>
        <p:nvGraphicFramePr>
          <p:cNvPr id="50179" name="对象 50178"/>
          <p:cNvGraphicFramePr>
            <a:graphicFrameLocks noChangeAspect="1"/>
          </p:cNvGraphicFramePr>
          <p:nvPr/>
        </p:nvGraphicFramePr>
        <p:xfrm>
          <a:off x="142844" y="3643314"/>
          <a:ext cx="2627312" cy="973138"/>
        </p:xfrm>
        <a:graphic>
          <a:graphicData uri="http://schemas.openxmlformats.org/presentationml/2006/ole">
            <p:oleObj spid="_x0000_s36865" name="Document" r:id="rId4" imgW="2989303" imgH="1108120" progId="Word.Document.8">
              <p:embed/>
            </p:oleObj>
          </a:graphicData>
        </a:graphic>
      </p:graphicFrame>
      <p:graphicFrame>
        <p:nvGraphicFramePr>
          <p:cNvPr id="36867" name="Object 3" descr="rId1"/>
          <p:cNvGraphicFramePr>
            <a:graphicFrameLocks noChangeAspect="1"/>
          </p:cNvGraphicFramePr>
          <p:nvPr/>
        </p:nvGraphicFramePr>
        <p:xfrm>
          <a:off x="571472" y="500042"/>
          <a:ext cx="7546975" cy="4891088"/>
        </p:xfrm>
        <a:graphic>
          <a:graphicData uri="http://schemas.openxmlformats.org/presentationml/2006/ole">
            <p:oleObj spid="_x0000_s36867" r:id="rId5" imgW="8423276" imgH="5445859" progId="Word.Document.8">
              <p:embed/>
            </p:oleObj>
          </a:graphicData>
        </a:graphic>
      </p:graphicFrame>
      <p:graphicFrame>
        <p:nvGraphicFramePr>
          <p:cNvPr id="36868" name="Object 4" descr="rId2"/>
          <p:cNvGraphicFramePr>
            <a:graphicFrameLocks noChangeAspect="1"/>
          </p:cNvGraphicFramePr>
          <p:nvPr/>
        </p:nvGraphicFramePr>
        <p:xfrm>
          <a:off x="7075459" y="955655"/>
          <a:ext cx="2641600" cy="990600"/>
        </p:xfrm>
        <a:graphic>
          <a:graphicData uri="http://schemas.openxmlformats.org/presentationml/2006/ole">
            <p:oleObj spid="_x0000_s36868" r:id="rId6" imgW="2998409" imgH="1107602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1" name="对象 52225"/>
          <p:cNvGraphicFramePr>
            <a:graphicFrameLocks noChangeAspect="1"/>
          </p:cNvGraphicFramePr>
          <p:nvPr/>
        </p:nvGraphicFramePr>
        <p:xfrm>
          <a:off x="827088" y="1190625"/>
          <a:ext cx="7546975" cy="4891088"/>
        </p:xfrm>
        <a:graphic>
          <a:graphicData uri="http://schemas.openxmlformats.org/presentationml/2006/ole">
            <p:oleObj spid="_x0000_s38914" r:id="rId3" imgW="8423276" imgH="5445859" progId="Word.Document.8">
              <p:embed/>
            </p:oleObj>
          </a:graphicData>
        </a:graphic>
      </p:graphicFrame>
      <p:graphicFrame>
        <p:nvGraphicFramePr>
          <p:cNvPr id="52227" name="对象 52226"/>
          <p:cNvGraphicFramePr>
            <a:graphicFrameLocks noChangeAspect="1"/>
          </p:cNvGraphicFramePr>
          <p:nvPr/>
        </p:nvGraphicFramePr>
        <p:xfrm>
          <a:off x="2484438" y="2151063"/>
          <a:ext cx="2641600" cy="990600"/>
        </p:xfrm>
        <a:graphic>
          <a:graphicData uri="http://schemas.openxmlformats.org/presentationml/2006/ole">
            <p:oleObj spid="_x0000_s38913" r:id="rId4" imgW="2982612" imgH="1107602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282" y="214290"/>
            <a:ext cx="14221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indent="0">
              <a:lnSpc>
                <a:spcPct val="100000"/>
              </a:lnSpc>
            </a:pP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/>
                <a:sym typeface="+mn-ea"/>
              </a:rPr>
              <a:t>实验器材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20" y="928670"/>
            <a:ext cx="864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indent="0" algn="l" fontAlgn="auto">
              <a:lnSpc>
                <a:spcPct val="150000"/>
              </a:lnSpc>
              <a:tabLst>
                <a:tab pos="5715000" algn="l"/>
                <a:tab pos="10058400" algn="l"/>
              </a:tabLst>
            </a:pP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双缝干涉仪，即光具座、光源、</a:t>
            </a: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滤光片</a:t>
            </a: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、单缝、双缝、遮光筒、毛玻璃屏、</a:t>
            </a: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测量头</a:t>
            </a: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。另外，还有学生电源、导线、</a:t>
            </a: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刻度尺</a:t>
            </a:r>
            <a:r>
              <a:rPr lang="zh-CN" altLang="zh-CN" sz="2400" b="1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等。</a:t>
            </a:r>
          </a:p>
        </p:txBody>
      </p:sp>
      <p:pic>
        <p:nvPicPr>
          <p:cNvPr id="2050" name="Picture 2" descr="20WY81.T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20" y="2643182"/>
            <a:ext cx="5682958" cy="28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D~~B4I90C$V_OQU01A2B[T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98" y="2214554"/>
            <a:ext cx="2786082" cy="3774440"/>
          </a:xfrm>
          <a:prstGeom prst="rect">
            <a:avLst/>
          </a:prstGeom>
        </p:spPr>
      </p:pic>
      <p:sp>
        <p:nvSpPr>
          <p:cNvPr id="8" name="文本框 11"/>
          <p:cNvSpPr txBox="1"/>
          <p:nvPr/>
        </p:nvSpPr>
        <p:spPr>
          <a:xfrm>
            <a:off x="6357950" y="6175375"/>
            <a:ext cx="159780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测量头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44" y="928670"/>
            <a:ext cx="8715436" cy="24929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0" indent="0" defTabSz="1171575" fontAlgn="auto">
              <a:lnSpc>
                <a:spcPct val="130000"/>
              </a:lnSpc>
            </a:pP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根据 λ ＝    </a:t>
            </a:r>
            <a:r>
              <a:rPr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∆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x可知，</a:t>
            </a:r>
            <a:r>
              <a:rPr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本实验需要测量的物理量是双缝到屏的距离 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 和相邻两条亮条纹间的距离∆x（双缝间的距离 d 已知）。具体操作如下。</a:t>
            </a:r>
          </a:p>
          <a:p>
            <a:pPr marL="0" lvl="0" indent="0" defTabSz="1171575" fontAlgn="auto">
              <a:lnSpc>
                <a:spcPct val="130000"/>
              </a:lnSpc>
            </a:pPr>
            <a:r>
              <a:rPr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 的测量 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双缝到屏的距离 l 可以</a:t>
            </a:r>
            <a:r>
              <a:rPr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用刻度尺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测出。</a:t>
            </a:r>
          </a:p>
          <a:p>
            <a:pPr marL="0" lvl="0" indent="0" defTabSz="1171575" fontAlgn="auto">
              <a:lnSpc>
                <a:spcPct val="130000"/>
              </a:lnSpc>
            </a:pPr>
            <a:r>
              <a:rPr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∆ x 的测量 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相邻两条亮条纹间的距离∆x 需用</a:t>
            </a:r>
            <a:r>
              <a:rPr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测量头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测出。测量头通常有两（图 ），但都由分划板、目镜、手轮等构成。转动手轮，分划板会左右移动。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844" y="214290"/>
            <a:ext cx="307007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实验原理与设计：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14480" y="785794"/>
          <a:ext cx="216694" cy="688340"/>
        </p:xfrm>
        <a:graphic>
          <a:graphicData uri="http://schemas.openxmlformats.org/presentationml/2006/ole">
            <p:oleObj spid="_x0000_s1038" r:id="rId4" imgW="3962400" imgH="9448800" progId="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42844" y="3500438"/>
            <a:ext cx="8786874" cy="234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171575"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测量时，应使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分划板的中心刻线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条纹的中心对齐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  <a:hlinkClick r:id="rId5" action="ppaction://hlinksldjump"/>
              </a:rPr>
              <a:t>图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），记下此时手轮上的读数。然后转动测量头，使分划板中心刻线与另一条纹的中心对齐，再次记下手轮上的读数。两次读数之差表示这两个条纹间的距离 ∆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。为了减小测量误差，可测多个亮条纹间的距离，再求出相邻两个条纹间的距离。例如，可测出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个亮条纹间的距离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，再求出相邻两个亮条纹间的距离 ∆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＝        。</a:t>
            </a:r>
            <a:endParaRPr lang="zh-CN" altLang="en-US" sz="2000" dirty="0"/>
          </a:p>
        </p:txBody>
      </p:sp>
      <p:graphicFrame>
        <p:nvGraphicFramePr>
          <p:cNvPr id="2051" name="Object 3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72462" y="5286388"/>
          <a:ext cx="404812" cy="641350"/>
        </p:xfrm>
        <a:graphic>
          <a:graphicData uri="http://schemas.openxmlformats.org/presentationml/2006/ole">
            <p:oleObj spid="_x0000_s1039" r:id="rId6" imgW="7924800" imgH="9448800" progId="">
              <p:embed/>
            </p:oleObj>
          </a:graphicData>
        </a:graphic>
      </p:graphicFrame>
      <p:pic>
        <p:nvPicPr>
          <p:cNvPr id="7" name="图片 6" descr="G}GXUG9E05DBT(AV3(SL1F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32" y="3929066"/>
            <a:ext cx="3097160" cy="2484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1472" y="928670"/>
            <a:ext cx="235032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组装实验仪器：</a:t>
            </a:r>
          </a:p>
        </p:txBody>
      </p:sp>
      <p:pic>
        <p:nvPicPr>
          <p:cNvPr id="8194" name="Picture 29" descr="C:\Users\Administrator\Desktop\QQ图片20180507153459.jpg"/>
          <p:cNvPicPr>
            <a:picLocks noChangeAspect="1"/>
          </p:cNvPicPr>
          <p:nvPr/>
        </p:nvPicPr>
        <p:blipFill>
          <a:blip r:embed="rId3">
            <a:lum bright="1999" contrast="54000"/>
          </a:blip>
          <a:stretch>
            <a:fillRect/>
          </a:stretch>
        </p:blipFill>
        <p:spPr>
          <a:xfrm>
            <a:off x="714348" y="1785926"/>
            <a:ext cx="7812405" cy="3297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4"/>
          <p:cNvSpPr txBox="1"/>
          <p:nvPr/>
        </p:nvSpPr>
        <p:spPr>
          <a:xfrm>
            <a:off x="357158" y="214290"/>
            <a:ext cx="173156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实验步骤：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282" y="928670"/>
            <a:ext cx="8715436" cy="2441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tabLst>
                <a:tab pos="5715000" algn="l"/>
                <a:tab pos="10058400" algn="l"/>
              </a:tabLst>
            </a:pPr>
            <a:r>
              <a:rPr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光源发出的光经滤光片（装在单缝前）成为单色光，把单缝照亮。单缝相当于一个线光源，它又把双缝照亮。来自双缝的光在双缝右边的空间发生干涉。遮光筒的一端装有毛玻璃屏，我们可以在这个屏上观察到干涉条纹，并由 λ ＝     ∆x 计算出光的波长。透镜的作用是使射向单缝的光更集中。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7158" y="357166"/>
            <a:ext cx="173156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实验步骤：</a:t>
            </a:r>
            <a:endParaRPr lang="zh-CN" altLang="en-US" sz="2400" dirty="0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00826" y="2285992"/>
          <a:ext cx="216694" cy="688340"/>
        </p:xfrm>
        <a:graphic>
          <a:graphicData uri="http://schemas.openxmlformats.org/presentationml/2006/ole">
            <p:oleObj spid="_x0000_s20481" r:id="rId4" imgW="3962400" imgH="9448800" progId="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14282" y="3429000"/>
            <a:ext cx="8715436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实验前先取下双缝，打开光源，调节光源的高度和角度，使它发出的光束沿着遮光筒的轴线把屏照亮。然后放好单缝和双缝。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注意使单缝与双缝相互平行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，尽量使各光学元件的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中心位于遮光筒的轴线上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E{XF2PMJE7V{T]%BFK4LZ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071546"/>
            <a:ext cx="2387441" cy="4415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034" y="285728"/>
            <a:ext cx="842968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0" indent="0" defTabSz="1171575" fontAlgn="auto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做好以上调整后，在单缝与光源之间放上滤光片就可以观察到单色光的双缝干涉图样（图 ）。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034" y="5929330"/>
            <a:ext cx="347805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不同双缝、不同色光的双缝干涉条纹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50070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蓝光  双缝间距</a:t>
            </a:r>
            <a:r>
              <a:rPr lang="en-US" altLang="zh-CN" sz="1600" b="1" dirty="0" smtClean="0"/>
              <a:t>0.36mm</a:t>
            </a: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720" y="357166"/>
            <a:ext cx="864399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0" indent="0" defTabSz="1171575" fontAlgn="auto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测量双缝到屏的距离 l 和相邻两条亮条纹间的距离∆ x。</a:t>
            </a:r>
          </a:p>
          <a:p>
            <a:pPr marL="0" lvl="0" indent="0" defTabSz="1171575" fontAlgn="auto">
              <a:lnSpc>
                <a:spcPct val="150000"/>
              </a:lnSpc>
            </a:pP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分别改变滤光片的颜色和双缝的距离，观察干涉条纹的变化，并求出相应的波长</a:t>
            </a:r>
            <a:r>
              <a:rPr 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pic>
        <p:nvPicPr>
          <p:cNvPr id="11" name="图片 10" descr="G}GXUG9E05DBT(AV3(SL1F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2285992"/>
            <a:ext cx="3097160" cy="2484755"/>
          </a:xfrm>
          <a:prstGeom prst="rect">
            <a:avLst/>
          </a:prstGeom>
        </p:spPr>
      </p:pic>
      <p:sp>
        <p:nvSpPr>
          <p:cNvPr id="12" name="文本框 9"/>
          <p:cNvSpPr txBox="1"/>
          <p:nvPr/>
        </p:nvSpPr>
        <p:spPr>
          <a:xfrm>
            <a:off x="3950487" y="5407651"/>
            <a:ext cx="183595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分划板中心刻线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158" y="1500174"/>
            <a:ext cx="842968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0" indent="0" defTabSz="1171575" fontAlgn="auto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设计表格记录实验数据。d 是已知的，l 和 n 个亮条纹间的距离 a 是直接测量值。由∆ x ＝             可以求出相邻两个亮条纹间的距离Δx。最后，根据 λ ＝      ∆ x算出波长。</a:t>
            </a:r>
          </a:p>
          <a:p>
            <a:pPr marL="0" lvl="0" indent="0" defTabSz="1171575" fontAlgn="auto">
              <a:lnSpc>
                <a:spcPct val="150000"/>
              </a:lnSpc>
            </a:pPr>
            <a:endParaRPr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570" y="658495"/>
            <a:ext cx="37004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数据分析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0628" y="2000240"/>
          <a:ext cx="403860" cy="532130"/>
        </p:xfrm>
        <a:graphic>
          <a:graphicData uri="http://schemas.openxmlformats.org/presentationml/2006/ole">
            <p:oleObj spid="_x0000_s22530" r:id="rId4" imgW="7924800" imgH="9448800" progId="">
              <p:embed/>
            </p:oleObj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14942" y="2500306"/>
          <a:ext cx="216694" cy="688340"/>
        </p:xfrm>
        <a:graphic>
          <a:graphicData uri="http://schemas.openxmlformats.org/presentationml/2006/ole">
            <p:oleObj spid="_x0000_s22529" r:id="rId5" imgW="3962400" imgH="9448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720" y="1214422"/>
            <a:ext cx="885828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lvl="0" indent="0" defTabSz="1171575" fontAlgn="auto">
              <a:lnSpc>
                <a:spcPct val="150000"/>
              </a:lnSpc>
            </a:pP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1．单缝、双缝应相互平行，其中心大致位于遮光筒的中心轴线上，双缝到单缝的距离应相等．</a:t>
            </a:r>
          </a:p>
          <a:p>
            <a:pPr marL="0" lvl="0" indent="0" defTabSz="1171575" fontAlgn="auto">
              <a:lnSpc>
                <a:spcPct val="150000"/>
              </a:lnSpc>
            </a:pP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2．测双缝到屏的距离l时，用毫米刻度尺多次测量取平均值．</a:t>
            </a:r>
          </a:p>
          <a:p>
            <a:pPr marL="0" lvl="0" indent="0" defTabSz="1171575" fontAlgn="auto">
              <a:lnSpc>
                <a:spcPct val="150000"/>
              </a:lnSpc>
            </a:pP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3．测条纹间距Δx时，采用累积法，即用测量头测出n条亮条纹间的距离a，求出相邻的两条亮条纹间的距离Δx＝        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720" y="285728"/>
            <a:ext cx="198804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注意事项：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86919"/>
          <a:stretch>
            <a:fillRect/>
          </a:stretch>
        </p:blipFill>
        <p:spPr>
          <a:xfrm>
            <a:off x="6786578" y="3429000"/>
            <a:ext cx="446246" cy="688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Arial"/>
        <a:cs typeface="Arial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Arial"/>
        <a:cs typeface="Arial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/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610</Words>
  <Application>Aspose.Slides for Java</Application>
  <PresentationFormat>全屏显示(4:3)</PresentationFormat>
  <Paragraphs>34</Paragraphs>
  <Slides>14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龙腾四海</vt:lpstr>
      <vt:lpstr>Microsoft Office Word 97 - 2003 文档</vt:lpstr>
      <vt:lpstr>Document</vt:lpstr>
      <vt:lpstr>第2节 科学测量：用双缝干涉测光的波长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第2节 科学测量：用双缝干涉测光的波长</dc:title>
  <dc:creator>rbm.xkw.com</dc:creator>
  <cp:lastModifiedBy>桑三博客</cp:lastModifiedBy>
  <cp:revision>6</cp:revision>
  <cp:lastPrinted>2021-12-09T18:45:11Z</cp:lastPrinted>
  <dcterms:created xsi:type="dcterms:W3CDTF">2021-12-09T18:45:11Z</dcterms:created>
  <dcterms:modified xsi:type="dcterms:W3CDTF">2022-02-23T03:47:25Z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