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sldIdLst>
    <p:sldId id="352" r:id="rId4"/>
    <p:sldId id="300" r:id="rId5"/>
    <p:sldId id="303" r:id="rId6"/>
    <p:sldId id="260" r:id="rId7"/>
    <p:sldId id="353" r:id="rId8"/>
    <p:sldId id="263" r:id="rId9"/>
    <p:sldId id="261" r:id="rId10"/>
    <p:sldId id="264" r:id="rId11"/>
    <p:sldId id="305" r:id="rId12"/>
    <p:sldId id="354" r:id="rId13"/>
    <p:sldId id="265" r:id="rId14"/>
    <p:sldId id="335" r:id="rId15"/>
    <p:sldId id="269" r:id="rId16"/>
    <p:sldId id="270" r:id="rId17"/>
    <p:sldId id="307" r:id="rId18"/>
    <p:sldId id="271" r:id="rId19"/>
    <p:sldId id="273" r:id="rId20"/>
    <p:sldId id="311" r:id="rId21"/>
    <p:sldId id="316" r:id="rId22"/>
    <p:sldId id="312" r:id="rId23"/>
    <p:sldId id="313" r:id="rId24"/>
    <p:sldId id="314" r:id="rId25"/>
    <p:sldId id="35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B8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88" autoAdjust="0"/>
    <p:restoredTop sz="94669" autoAdjust="0"/>
  </p:normalViewPr>
  <p:slideViewPr>
    <p:cSldViewPr>
      <p:cViewPr>
        <p:scale>
          <a:sx n="70" d="100"/>
          <a:sy n="70" d="100"/>
        </p:scale>
        <p:origin x="-1854" y="-438"/>
      </p:cViewPr>
      <p:guideLst>
        <p:guide orient="horz" pos="2310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2"/>
          </p:nvPr>
        </p:nvSpPr>
        <p:spPr>
          <a:xfrm>
            <a:off x="5715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6995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224867" y="6345238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6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350" y="2088515"/>
            <a:ext cx="5790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002060"/>
                </a:solidFill>
                <a:uFillTx/>
              </a:rPr>
              <a:t>网络交友讲原则</a:t>
            </a:r>
            <a:endParaRPr lang="zh-CN" altLang="en-US" sz="6000" b="1">
              <a:solidFill>
                <a:srgbClr val="002060"/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458" name="TextBox 3"/>
          <p:cNvSpPr txBox="1"/>
          <p:nvPr/>
        </p:nvSpPr>
        <p:spPr>
          <a:xfrm>
            <a:off x="2900680" y="2745105"/>
            <a:ext cx="66935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二、网络交友注意事项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4421512"/>
            <a:ext cx="914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随着网络时代的发展，网络交友也是一种不可避免的现象，网络交友可以扩大社交范围，通过和别人的交流可以吸收各种不同的经验和知识，也可以缓解压力，放松情绪。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2264884-8-189.jpg"/>
          <p:cNvPicPr>
            <a:picLocks noChangeAspect="1"/>
          </p:cNvPicPr>
          <p:nvPr/>
        </p:nvPicPr>
        <p:blipFill>
          <a:blip r:embed="rId1" cstate="print"/>
          <a:srcRect t="11671" b="6631"/>
          <a:stretch>
            <a:fillRect/>
          </a:stretch>
        </p:blipFill>
        <p:spPr>
          <a:xfrm>
            <a:off x="1800860" y="601345"/>
            <a:ext cx="8003540" cy="382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2167541" y="2018974"/>
            <a:ext cx="7858180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8195" name="矩形 4"/>
          <p:cNvSpPr/>
          <p:nvPr/>
        </p:nvSpPr>
        <p:spPr>
          <a:xfrm>
            <a:off x="3241675" y="1922145"/>
            <a:ext cx="5416550" cy="1660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同学们一般使用哪些平台跟同学、网友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6" name="图片 1" descr="交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452755"/>
            <a:ext cx="1304925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30727154549-1201963370.jpg"/>
          <p:cNvPicPr>
            <a:picLocks noChangeAspect="1"/>
          </p:cNvPicPr>
          <p:nvPr/>
        </p:nvPicPr>
        <p:blipFill>
          <a:blip r:embed="rId1" cstate="print"/>
          <a:srcRect r="13063"/>
          <a:stretch>
            <a:fillRect/>
          </a:stretch>
        </p:blipFill>
        <p:spPr>
          <a:xfrm>
            <a:off x="370205" y="788035"/>
            <a:ext cx="6090920" cy="42462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97040" y="1019810"/>
            <a:ext cx="4785360" cy="3415030"/>
          </a:xfrm>
          <a:prstGeom prst="rect">
            <a:avLst/>
          </a:prstGeom>
          <a:noFill/>
          <a:ln w="5715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作为中学生，年龄小，心理不成熟，社会经历太少，并且缺乏自我控制能力，对是非的判断能力不够，在复杂的网络世界中很容易遭到欺骗和伤害，所以对于网络交友应慎重对待。</a:t>
            </a:r>
            <a:endParaRPr lang="zh-CN" altLang="en-US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165" y="684530"/>
            <a:ext cx="915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网络交友需谨慎，不要轻易相信他人。</a:t>
            </a:r>
            <a:endParaRPr lang="zh-CN" altLang="en-US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1375" y="1345565"/>
            <a:ext cx="7367270" cy="4947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6975" y="681355"/>
            <a:ext cx="47174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帮忙“砍价”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0465" y="1463675"/>
            <a:ext cx="6904990" cy="2953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</a:t>
            </a:r>
            <a:r>
              <a:rPr lang="en-US" altLang="zh-CN" sz="2400" dirty="0">
                <a:solidFill>
                  <a:srgbClr val="00206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请朋友在链接中帮忙“砍价”，如果砍到0元，可免费获得手机、相机甚至是几十万的车等。付款后没收到货物；收到诈骗短信。该类“砍价”链接要求填写姓名、手机号，甚至身份证号，可能被不法分子利用。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来源： 平安南阳</a:t>
            </a:r>
            <a:endParaRPr lang="zh-CN" altLang="en-US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4580" name="图片 1" descr="案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446088"/>
            <a:ext cx="139065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3761105"/>
            <a:ext cx="3033395" cy="207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32610" y="624205"/>
            <a:ext cx="9152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不在与人进行网络交流时泄露真实的个人及家庭信息。</a:t>
            </a:r>
            <a:endParaRPr lang="zh-CN" altLang="en-US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645" y="2029460"/>
            <a:ext cx="6722745" cy="41471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60373" y="1576388"/>
            <a:ext cx="140208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9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×</a:t>
            </a:r>
            <a:endParaRPr lang="zh-CN" altLang="en-US" sz="96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0039Lxtbgy6KEccU2XR07.jpg"/>
          <p:cNvPicPr>
            <a:picLocks noChangeAspect="1"/>
          </p:cNvPicPr>
          <p:nvPr/>
        </p:nvPicPr>
        <p:blipFill>
          <a:blip r:embed="rId1" cstate="print"/>
          <a:srcRect r="4652"/>
          <a:stretch>
            <a:fillRect/>
          </a:stretch>
        </p:blipFill>
        <p:spPr>
          <a:xfrm>
            <a:off x="5278755" y="2082800"/>
            <a:ext cx="4380230" cy="326517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2925108" y="2322509"/>
            <a:ext cx="2786082" cy="27860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10860" y="2696922"/>
            <a:ext cx="200026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0" dirty="0" smtClean="0">
                <a:solidFill>
                  <a:schemeClr val="bg1"/>
                </a:solidFill>
                <a:latin typeface="方正兰亭特黑_GBK" pitchFamily="2" charset="-122"/>
                <a:ea typeface="方正兰亭特黑_GBK" pitchFamily="2" charset="-122"/>
              </a:rPr>
              <a:t>不</a:t>
            </a:r>
            <a:endParaRPr lang="zh-CN" altLang="en-US" sz="16000" dirty="0">
              <a:solidFill>
                <a:schemeClr val="bg1"/>
              </a:solidFill>
              <a:latin typeface="方正兰亭特黑_GBK" pitchFamily="2" charset="-122"/>
              <a:ea typeface="方正兰亭特黑_GBK" pitchFamily="2" charset="-122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1447165" y="863600"/>
            <a:ext cx="986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不轻信网友，不陷入“网恋”，对网友提出的过分要求敢于说“不”。</a:t>
            </a:r>
            <a:endParaRPr lang="zh-CN" altLang="en-US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4"/>
          <p:cNvSpPr/>
          <p:nvPr/>
        </p:nvSpPr>
        <p:spPr>
          <a:xfrm>
            <a:off x="6798945" y="664210"/>
            <a:ext cx="47993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不随便答应和网友见面。若要见面，必须告知家长或老师，听听他们的意见。</a:t>
            </a:r>
            <a:endParaRPr lang="zh-CN" altLang="en-US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5.若要和网友见面，最好在家长的陪同下赴约，安排在公共场所，不要去陌生的、偏僻的地方。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6.不随意吃喝网友给的食物和饮料。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" y="775970"/>
            <a:ext cx="5817870" cy="442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C:\Users\dell\Desktop\PPT优化\ppt用到的各种小标签\演练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90805"/>
            <a:ext cx="2122488" cy="153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TextBox 3"/>
          <p:cNvSpPr txBox="1"/>
          <p:nvPr/>
        </p:nvSpPr>
        <p:spPr>
          <a:xfrm>
            <a:off x="2346325" y="1905635"/>
            <a:ext cx="792924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网友提出见面要求，该如何应对?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演练安排：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人相互扮演人物角色，一方扮演邀请者，一方扮演被邀请者；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老师请几组同桌上台表演；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其他同学做评委，点评上台同学的表演。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 descr="学习目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3" y="410845"/>
            <a:ext cx="2181225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矩形 3"/>
          <p:cNvSpPr/>
          <p:nvPr/>
        </p:nvSpPr>
        <p:spPr>
          <a:xfrm>
            <a:off x="3484245" y="2193290"/>
            <a:ext cx="522287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网络交友常见骗术；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2.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知道网络交友的注意事项。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6"/>
          <p:cNvSpPr txBox="1"/>
          <p:nvPr/>
        </p:nvSpPr>
        <p:spPr>
          <a:xfrm>
            <a:off x="2632075" y="1685608"/>
            <a:ext cx="7772400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同学们，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今天所学的内容都记住了吗？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99"/>
          <p:cNvSpPr txBox="1"/>
          <p:nvPr/>
        </p:nvSpPr>
        <p:spPr>
          <a:xfrm>
            <a:off x="1862138" y="1439863"/>
            <a:ext cx="9123362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如果有兴趣相投的网友要求见面，应该：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立刻答应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犹豫不决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坚决拒绝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下列关于网络交友的说法正确的是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只有在网络世界里才能交到真朋友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网络交友需谨慎，不要轻易相信他人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向网上的朋友倾诉心事更安全，不会被身边的人知道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如果有网友要求看你的照片，应该：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发给对方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委婉拒绝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大骂对方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5059" name="图片 1" descr="随堂测评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493" y="106680"/>
            <a:ext cx="1827212" cy="1249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793163" y="5826125"/>
            <a:ext cx="150018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参考答案：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1.C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2.B  3.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99"/>
          <p:cNvSpPr txBox="1"/>
          <p:nvPr/>
        </p:nvSpPr>
        <p:spPr>
          <a:xfrm>
            <a:off x="1264285" y="1536700"/>
            <a:ext cx="736536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遇到威胁你、提出要到你家或约你外出见面的网友时，你应该怎么办？</a:t>
            </a:r>
            <a:endParaRPr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不要让家长担心，自己解决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偷偷地告诉同学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马上告诉老师或家长，寻求他们的帮助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5.关于上网的原则，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下列说法正确的是：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多选）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文明上网，不传播他人隐私信息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安全上网，注意保护个人资料、照片等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选择家里、学校、图书馆上网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可以把所有的账号密码都告诉信得过的网友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59140" y="5683250"/>
            <a:ext cx="1693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参考答案：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4.C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5.ABC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5" name="图片 1" descr="随堂测评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150813"/>
            <a:ext cx="1843088" cy="1258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22871" y="844972"/>
            <a:ext cx="55460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河北保定打掉一“网上交友”诈骗窝点  </a:t>
            </a:r>
            <a:endParaRPr lang="zh-CN" altLang="en-US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2495" y="1550670"/>
            <a:ext cx="782764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2019</a:t>
            </a:r>
            <a:r>
              <a:rPr lang="zh-CN" altLang="en-US"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年初，河北</a:t>
            </a:r>
            <a:r>
              <a:rPr sz="2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保定市公安局满城区分局接报多起以交友为幌子</a:t>
            </a:r>
            <a:r>
              <a:rPr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通过电话或微信对受害人实施诈骗的案件。对此，专案民警通过分析摸底排查，最终锁定电信诈骗作案嫌疑人在保定市高阳县，并于2019年3月23日凌晨将贵州籍女子周某等17名犯罪嫌疑人全部抓获，当场查扣用于作案的手机10余部、电脑1部及部分“诈骗工作手册”等。经审讯，周某等人交代了自2017年2月份以来，隐藏在高阳县某地的民房内，利用手机微信、QQ，利用网上交友并谎称遇到困难或者突遇疾病等方式，向受害人借款诈骗钱财数十万元人民币的犯罪经过。</a:t>
            </a:r>
            <a:endParaRPr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来源： 中国新闻网</a:t>
            </a:r>
            <a:endParaRPr lang="zh-CN" altLang="en-US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4580" name="图片 1" descr="案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476568"/>
            <a:ext cx="1390650" cy="828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917036" y="1482711"/>
            <a:ext cx="8358246" cy="41434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62465" y="1822123"/>
            <a:ext cx="785818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青少年身处网络时代，喜欢在网上交朋友，就连做功课、找资料都离不开网络。网络交友已经成为青少年人际交往的常见方式之一。你是否交过网友？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些心事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你是否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只想向网友倾诉？在虚拟的网络世界中，还有很多不安全的因素，你知道需要注意哪些问题才能更好地保护好自己吗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81" name="图片 2" descr="讨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140" y="186974"/>
            <a:ext cx="2242119" cy="129627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458" name="TextBox 3"/>
          <p:cNvSpPr txBox="1"/>
          <p:nvPr/>
        </p:nvSpPr>
        <p:spPr>
          <a:xfrm>
            <a:off x="2749550" y="2688590"/>
            <a:ext cx="66935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一、网络交友常见骗术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1080" y="811530"/>
            <a:ext cx="5861685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以网络交友为由，玩弄他人感情。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2061210"/>
            <a:ext cx="5010785" cy="3943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668020"/>
            <a:ext cx="4766310" cy="3340100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6665595" y="4258310"/>
            <a:ext cx="4120515" cy="161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通过网络交友，骗取他人信任，不断骗吃骗喝，编造各种借钱理由骗取他人钱财。</a:t>
            </a:r>
            <a:endParaRPr lang="zh-CN" altLang="en-US" sz="2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FAC0C6188BC5EEB72667ADD173DA68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09545" y="1559560"/>
            <a:ext cx="5086985" cy="4578350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1937385" y="709295"/>
            <a:ext cx="77838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与网友见面时，伺机窃取网友财物，甚至绑架劫财。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1350" y="1721485"/>
            <a:ext cx="41167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在网友的饮料或食物里放迷药，待网友无力反抗时实施强奸或劫走财物。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引诱网友发送不雅照片或视频，进行敲诈勒索。</a:t>
            </a:r>
            <a:endPara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4260" y="678180"/>
            <a:ext cx="4152265" cy="5011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ell\Desktop\ppt素材\ppt用到的各种小标签\论一论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62" y="466150"/>
            <a:ext cx="1618791" cy="79078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TextBox 1"/>
          <p:cNvSpPr txBox="1"/>
          <p:nvPr/>
        </p:nvSpPr>
        <p:spPr>
          <a:xfrm>
            <a:off x="2213610" y="2392680"/>
            <a:ext cx="80962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同学们，网络交友需要注意哪些事项？</a:t>
            </a:r>
            <a:endParaRPr lang="zh-CN" altLang="en-US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演示</Application>
  <PresentationFormat>全屏显示(4:3)</PresentationFormat>
  <Paragraphs>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黑体</vt:lpstr>
      <vt:lpstr>楷体</vt:lpstr>
      <vt:lpstr>Arial Unicode MS</vt:lpstr>
      <vt:lpstr>Calibri</vt:lpstr>
      <vt:lpstr>楷体_GB2312</vt:lpstr>
      <vt:lpstr>新宋体</vt:lpstr>
      <vt:lpstr>方正兰亭特黑_GBK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UI</cp:lastModifiedBy>
  <cp:revision>113</cp:revision>
  <dcterms:created xsi:type="dcterms:W3CDTF">2019-04-01T01:58:00Z</dcterms:created>
  <dcterms:modified xsi:type="dcterms:W3CDTF">2020-09-14T07:53:34Z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