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sldIdLst>
    <p:sldId id="426" r:id="rId4"/>
    <p:sldId id="505" r:id="rId5"/>
    <p:sldId id="424" r:id="rId6"/>
    <p:sldId id="427" r:id="rId7"/>
    <p:sldId id="428" r:id="rId8"/>
    <p:sldId id="468" r:id="rId9"/>
    <p:sldId id="259" r:id="rId10"/>
    <p:sldId id="430" r:id="rId11"/>
    <p:sldId id="431" r:id="rId12"/>
    <p:sldId id="432" r:id="rId13"/>
    <p:sldId id="434" r:id="rId14"/>
    <p:sldId id="435" r:id="rId15"/>
    <p:sldId id="469" r:id="rId16"/>
    <p:sldId id="370" r:id="rId17"/>
    <p:sldId id="371" r:id="rId18"/>
    <p:sldId id="377" r:id="rId19"/>
    <p:sldId id="372" r:id="rId20"/>
    <p:sldId id="373" r:id="rId21"/>
    <p:sldId id="455" r:id="rId22"/>
    <p:sldId id="438" r:id="rId23"/>
    <p:sldId id="439" r:id="rId24"/>
    <p:sldId id="391" r:id="rId25"/>
    <p:sldId id="393" r:id="rId26"/>
    <p:sldId id="392" r:id="rId27"/>
    <p:sldId id="390" r:id="rId28"/>
    <p:sldId id="376" r:id="rId29"/>
    <p:sldId id="500" r:id="rId30"/>
    <p:sldId id="442" r:id="rId31"/>
    <p:sldId id="443" r:id="rId32"/>
    <p:sldId id="47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0" y="-5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5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265" y="1916430"/>
            <a:ext cx="10572750" cy="28613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防范电信诈骗，筑牢安全防线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--明交友理财之理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6330" y="5186680"/>
            <a:ext cx="44500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班级：        年  （）   班 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62330" y="519430"/>
            <a:ext cx="3070225" cy="791210"/>
          </a:xfrm>
          <a:prstGeom prst="round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“消灾”诈骗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2515" y="2040255"/>
            <a:ext cx="4254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嫌疑人以团伙作案为主，大多以问路或寻医为名与人搭讪，让人们拿出钱物来治病、救灾、避难，从中骗取钱财；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080" y="1915795"/>
            <a:ext cx="4343400" cy="302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77900" y="519430"/>
            <a:ext cx="2515870" cy="791210"/>
          </a:xfrm>
          <a:prstGeom prst="round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电信诈骗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305" y="1652270"/>
            <a:ext cx="4227830" cy="3121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7900" y="1721485"/>
            <a:ext cx="44234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嫌疑人冒充公安机关或其他政府部门打电话，称在办理案件中发现事主的身份被套用，涉嫌经济犯罪，需要将存款转入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安全账号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进行保护，事主信以为真，将钱转入指定账户。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 descr="情景模拟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-317"/>
            <a:ext cx="2120900" cy="1516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1"/>
          <p:cNvSpPr/>
          <p:nvPr/>
        </p:nvSpPr>
        <p:spPr>
          <a:xfrm>
            <a:off x="1828800" y="2144713"/>
            <a:ext cx="8720138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情景创设：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公交车上，车到站时一个男人突然堵住车门说自己手机不见了。这时有人说打个电话，手机一响就知道在谁身上了。于是这个男人就向旁边的一个人借了手机要拨自己的号码。突然靠近门口的一个人挤下车拔腿就跑，这个男人拿着借来的手机也跑着追了出去。于是，这次真的有人丢了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学生讨论：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老师可请几名学生上台表演上面的情景；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演完后老师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请同学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分组讨论，说说骗子是怎样骗人的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？你有什么启示？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最后老师进行点评和总结。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4402138" y="1241425"/>
            <a:ext cx="3470275" cy="684213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 </a:t>
            </a:r>
            <a:r>
              <a: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公交车上遭遇骗子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矩形 2"/>
          <p:cNvSpPr/>
          <p:nvPr/>
        </p:nvSpPr>
        <p:spPr>
          <a:xfrm>
            <a:off x="3565843" y="2277745"/>
            <a:ext cx="50596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二、如何防止被骗</a:t>
            </a:r>
            <a:endParaRPr lang="zh-CN" altLang="en-US" sz="4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7779" y="581700"/>
            <a:ext cx="3383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3600" b="1" dirty="0">
                <a:solidFill>
                  <a:srgbClr val="7030A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防骗也有“术”</a:t>
            </a:r>
            <a:endParaRPr lang="zh-CN" altLang="zh-CN" sz="3600" b="1" dirty="0">
              <a:solidFill>
                <a:srgbClr val="7030A0"/>
              </a:solidFill>
              <a:effectLst>
                <a:reflection blurRad="6350" stA="60000" endA="900" endPos="6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6856730" y="2275205"/>
            <a:ext cx="4095750" cy="2306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中的骗术形形色色，虽然令人有些防不慎防。但是，骗子有“术”，防骗也有“术”。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298" name="Picture 2" descr="http://t1.baidu.com/it/u=3319302191,3181194326&amp;fm=23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314827">
            <a:off x="1842770" y="2101850"/>
            <a:ext cx="3987800" cy="3218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5497830" y="2923540"/>
            <a:ext cx="3789045" cy="31788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剪去对角的矩形 3"/>
          <p:cNvSpPr/>
          <p:nvPr/>
        </p:nvSpPr>
        <p:spPr>
          <a:xfrm>
            <a:off x="4167174" y="428604"/>
            <a:ext cx="4857784" cy="209156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FFFAB"/>
          </a:solidFill>
          <a:ln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04800" eaLnBrk="0" hangingPunct="0">
              <a:lnSpc>
                <a:spcPct val="150000"/>
              </a:lnSpc>
            </a:pP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1488" y="785794"/>
            <a:ext cx="435771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不要贪图小便宜，告诉自己“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天下没有免费的午餐”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；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pic>
        <p:nvPicPr>
          <p:cNvPr id="47108" name="Picture 4" descr="c:\documents and settings\administrator\application data\360se6\User Data\temp\u=1090183252,3727087033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58" y="2373622"/>
            <a:ext cx="3071834" cy="29138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gsnew.jiatx.com/news/2006_07/06/1152155932410.jpe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6399530" y="1750060"/>
            <a:ext cx="4411345" cy="4272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剪去对角的矩形 1"/>
          <p:cNvSpPr/>
          <p:nvPr/>
        </p:nvSpPr>
        <p:spPr>
          <a:xfrm>
            <a:off x="1421733" y="612116"/>
            <a:ext cx="4977583" cy="214314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FFFAB"/>
          </a:solidFill>
          <a:ln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04800" eaLnBrk="0" hangingPunct="0">
              <a:lnSpc>
                <a:spcPct val="150000"/>
              </a:lnSpc>
            </a:pP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8128" y="934381"/>
            <a:ext cx="42862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遇事多思考、多观察，防人之心不可无；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对角的矩形 5"/>
          <p:cNvSpPr/>
          <p:nvPr/>
        </p:nvSpPr>
        <p:spPr>
          <a:xfrm>
            <a:off x="1809720" y="3714752"/>
            <a:ext cx="4786346" cy="197531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FFFAB"/>
          </a:solidFill>
          <a:ln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04800" eaLnBrk="0" hangingPunct="0">
              <a:lnSpc>
                <a:spcPct val="150000"/>
              </a:lnSpc>
            </a:pP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1224" y="4086059"/>
            <a:ext cx="371477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不向陌生人泄露自己的信息；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pic>
        <p:nvPicPr>
          <p:cNvPr id="53250" name="Picture 2" descr="http://www.zsnews.cn/data/photo/Backup/2014/10/22/tw_201410229335614145.jp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8546" y="214290"/>
            <a:ext cx="6076008" cy="62768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对角的矩形 4"/>
          <p:cNvSpPr/>
          <p:nvPr/>
        </p:nvSpPr>
        <p:spPr>
          <a:xfrm>
            <a:off x="1141730" y="727710"/>
            <a:ext cx="5673725" cy="224091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FFFAB"/>
          </a:solidFill>
          <a:ln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04800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不去营业性网吧、酒吧、游戏厅等未成年不宜进入的场所。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905" y="2828925"/>
            <a:ext cx="4651375" cy="303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705" y="2740660"/>
            <a:ext cx="4970780" cy="3420110"/>
          </a:xfrm>
          <a:prstGeom prst="rect">
            <a:avLst/>
          </a:prstGeom>
        </p:spPr>
      </p:pic>
      <p:sp>
        <p:nvSpPr>
          <p:cNvPr id="5" name="剪去对角的矩形 4"/>
          <p:cNvSpPr/>
          <p:nvPr/>
        </p:nvSpPr>
        <p:spPr>
          <a:xfrm>
            <a:off x="1666875" y="499745"/>
            <a:ext cx="6741795" cy="224091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FFFAB"/>
          </a:solidFill>
          <a:ln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304800"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不与陌生人前往自己不熟悉的地方。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/>
          <p:nvPr/>
        </p:nvSpPr>
        <p:spPr>
          <a:xfrm>
            <a:off x="3270885" y="2066925"/>
            <a:ext cx="5649913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127000">
              <a:lnSpc>
                <a:spcPct val="20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 了解骗子常用的方法；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indent="127000">
              <a:lnSpc>
                <a:spcPct val="20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 知道如何预防被骗。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7171" name="图片 1" descr="学习目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425768"/>
            <a:ext cx="2181225" cy="80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documents and settings\administrator\application data\360se6\User Data\temp\p32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6625" y="787400"/>
            <a:ext cx="5238750" cy="376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Rectangle 1"/>
          <p:cNvSpPr/>
          <p:nvPr/>
        </p:nvSpPr>
        <p:spPr>
          <a:xfrm>
            <a:off x="1955800" y="4719479"/>
            <a:ext cx="84677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无论是在网上还是日常生活中，都不要轻易向陌生人透漏自己及家庭的相关信息，很多骗子也会利用这些信息行骗的。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6" name="图片 1" descr="安全小广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03873"/>
            <a:ext cx="2411413" cy="738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/>
          <p:nvPr/>
        </p:nvSpPr>
        <p:spPr>
          <a:xfrm>
            <a:off x="6996113" y="2347754"/>
            <a:ext cx="3000375" cy="33229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如果有人说你中奖了，让你先汇些钱作为税金或保证金，你会怎么做呢？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99" name="Picture 7" descr="c:\documents and settings\administrator\application data\360se6\User Data\temp\U7233P115DT20120228102314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9013" y="1612900"/>
            <a:ext cx="4808537" cy="442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1" descr="议一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8" y="474980"/>
            <a:ext cx="1666875" cy="80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5604" y="1714488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820545" y="1922780"/>
            <a:ext cx="538099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遇到下列情况千万不要慌，更不能按照电话或者短信的提示去做，可以马上上网查一查。</a:t>
            </a:r>
            <a:endParaRPr lang="zh-CN" altLang="en-US" sz="28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634" name="Picture 2" descr="c:\documents and settings\administrator\application data\360se6\User Data\temp\ori_4e1b5905bdaaf.jpe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0500" y="428604"/>
            <a:ext cx="2857500" cy="27717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6" name="Picture 6" descr="c:\documents and settings\administrator\application data\360se6\User Data\temp\107863855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81488" y="571480"/>
            <a:ext cx="5143536" cy="3857652"/>
          </a:xfrm>
          <a:prstGeom prst="rect">
            <a:avLst/>
          </a:prstGeom>
          <a:noFill/>
        </p:spPr>
      </p:pic>
      <p:pic>
        <p:nvPicPr>
          <p:cNvPr id="6" name="Picture 3" descr="E:\全部PPT\ppt素材\87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795" y="1643380"/>
            <a:ext cx="5445125" cy="414464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214755" y="2562225"/>
            <a:ext cx="342836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你的医保卡出现异常，已经被冻结。请提供银行卡号和本人身份证号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024694" y="3071810"/>
            <a:ext cx="258131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×</a:t>
            </a:r>
            <a:endParaRPr lang="zh-CN" altLang="en-US" sz="1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:\Documents and Settings\Administrator\桌面\图片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53125" y="1170305"/>
            <a:ext cx="4951730" cy="3671570"/>
          </a:xfrm>
          <a:prstGeom prst="rect">
            <a:avLst/>
          </a:prstGeom>
          <a:noFill/>
        </p:spPr>
      </p:pic>
      <p:pic>
        <p:nvPicPr>
          <p:cNvPr id="67587" name="Picture 3" descr="E:\全部PPT\ppt素材\87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6050" y="1770380"/>
            <a:ext cx="5391785" cy="410337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449830" y="2668905"/>
            <a:ext cx="332359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你有一份邮局快件，内含违禁物品，要迅速向公安局报警”，并留下一个报警电话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667636" y="3357562"/>
            <a:ext cx="258131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×</a:t>
            </a:r>
            <a:endParaRPr lang="zh-CN" altLang="en-US" sz="1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8" name="Picture 8" descr="c:\documents and settings\administrator\application data\360se6\User Data\temp\U7065P1093DT2013011510002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26490" y="2005965"/>
            <a:ext cx="4948555" cy="3877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3" descr="E:\全部PPT\ppt素材\87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77560" y="664845"/>
            <a:ext cx="5844540" cy="44481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067550" y="1621155"/>
            <a:ext cx="309562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你的孩子出车祸了，需要马上手术，赶紧向医院打钱，医院账号是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493755" y="227965"/>
            <a:ext cx="258131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×</a:t>
            </a:r>
            <a:endParaRPr lang="zh-CN" altLang="en-US" sz="1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64155" y="1848485"/>
            <a:ext cx="6161405" cy="446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1948180" y="389573"/>
            <a:ext cx="860425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回去和爸爸妈妈翻阅一下报纸或上网搜索一下，看看最近有哪些新的骗术。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5604" y="1714488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 descr="安全小广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592455"/>
            <a:ext cx="2647950" cy="809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4445" y="2219960"/>
            <a:ext cx="7755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一旦发生自己已被骗或被拐卖、挟持，要用智慧设法自救。在城市和人多的地方，可挣脱坏人的挟持逃跑，并一路大声呼救，成功逃脱后别忘记报警。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99"/>
          <p:cNvSpPr txBox="1"/>
          <p:nvPr/>
        </p:nvSpPr>
        <p:spPr>
          <a:xfrm>
            <a:off x="1194435" y="1169035"/>
            <a:ext cx="1003744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当有人说你很适合当明星，并邀你去试镜，你应该：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是个好机会要珍惜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要谨慎思考，不可贸然去试镜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欣然前去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为防止上当受骗，当有网友约见面时，下列做法正确的是：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和网友约在偏僻的地点，一个人独自去见面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趁父母不在时，将网友约到自己家中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拒绝见面，或和网友约在公共场所，由父母陪同见面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如果有人说你中奖了，让你先汇些钱作为税金或保证金，你会：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看税金和保证金的数额，如果不多就汇过去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这是好事，一定要汇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这种情况一般都是诈骗，最好不要汇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1748" name="图片 1" descr="随堂测评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19685"/>
            <a:ext cx="1681480" cy="114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145588" y="5736908"/>
            <a:ext cx="18748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参考答案：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3.C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99"/>
          <p:cNvSpPr txBox="1"/>
          <p:nvPr/>
        </p:nvSpPr>
        <p:spPr>
          <a:xfrm>
            <a:off x="1480185" y="1361440"/>
            <a:ext cx="9059863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小张同学在某网站上看到一条赠送宠物的信息，附的照片是一个非常漂亮、非常呆萌的小猫咪，小张一直都想要一只小猫，对方说只要先交300元快递费就可以收到这只可爱萌猫，并留下了一个QQ号，小张该怎么办？</a:t>
            </a:r>
            <a:endParaRPr lang="zh-CN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QQ联系对方，商量减少一点物流费用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不理会，到宠物市场去购买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立即打钱给他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为了防止被骗，我们应该：</a:t>
            </a:r>
            <a:endParaRPr lang="zh-CN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A.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不贪图小便宜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平时多了解和骗术有关的内容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C.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不轻信陌生人的话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D.不向陌生人透露自己的个人信息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6765" y="5981700"/>
            <a:ext cx="2616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参考答案：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4.B  5.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CD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3" name="图片 1" descr="随堂测评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078" y="-317"/>
            <a:ext cx="2162175" cy="1477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/>
          <p:nvPr/>
        </p:nvSpPr>
        <p:spPr>
          <a:xfrm>
            <a:off x="4066223" y="451485"/>
            <a:ext cx="4094480" cy="737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沉迷游戏买账号被骗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2"/>
          <p:cNvSpPr>
            <a:spLocks noChangeArrowheads="1"/>
          </p:cNvSpPr>
          <p:nvPr/>
        </p:nvSpPr>
        <p:spPr bwMode="auto">
          <a:xfrm>
            <a:off x="2011680" y="1223645"/>
            <a:ext cx="8439150" cy="5169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2019</a:t>
            </a:r>
            <a:r>
              <a:rPr kumimoji="0" lang="zh-CN" altLang="en-US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</a:t>
            </a:r>
            <a:r>
              <a:rPr kumimoji="0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3月27日，</a:t>
            </a:r>
            <a:r>
              <a:rPr kumimoji="0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父母带着一名</a:t>
            </a:r>
            <a:r>
              <a:rPr kumimoji="0" lang="zh-CN" altLang="en-US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男孩</a:t>
            </a:r>
            <a:r>
              <a:rPr kumimoji="0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前往重庆市九龙坡区石桥铺派出所</a:t>
            </a:r>
            <a:r>
              <a:rPr kumimoji="0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，称自己家的小孩玩游戏被骗了</a:t>
            </a:r>
            <a:r>
              <a:rPr kumimoji="0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！据民警了解，12</a:t>
            </a:r>
            <a:r>
              <a:rPr kumimoji="0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岁的小张在读小学，但很喜欢玩游戏。最近，沉迷了一款手机游戏。在游戏中，认识了很多网友也加了一些“QQ好友”。某天，其中一名“好友”告诉小张，高等级游戏账号出售，便宜卖只需1500元。</a:t>
            </a:r>
            <a:r>
              <a:rPr kumimoji="0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小张动心了</a:t>
            </a:r>
            <a:r>
              <a:rPr kumimoji="0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kumimoji="0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可是自己根本没有那么多钱</a:t>
            </a:r>
            <a:r>
              <a:rPr kumimoji="0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kumimoji="0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于是</a:t>
            </a:r>
            <a:r>
              <a:rPr kumimoji="0" lang="zh-CN" altLang="en-US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他</a:t>
            </a:r>
            <a:r>
              <a:rPr kumimoji="0" sz="2000" b="1" i="0" u="none" strike="noStrike" kern="1200" cap="none" spc="0" normalizeH="0" baseline="0" noProof="0" dirty="0" smtClean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打起父母银行卡的主意，偷偷用其母亲供房贷的银行卡向对方转账</a:t>
            </a:r>
            <a:r>
              <a:rPr kumimoji="0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1500元购买了游戏账号。没想到，游戏账号只玩了一天，就被修改了密码，卖游戏账号的“好友”也不见踪影。后来小张的母亲收到银行短信称还房贷的余额不足，才发现钱少了。一问才知道被小张偷偷转走买游戏账号了。了解情况后小张的母亲立刻报了警。</a:t>
            </a:r>
            <a:endParaRPr kumimoji="0" sz="2000" b="1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                 </a:t>
            </a:r>
            <a:r>
              <a:rPr kumimoji="0" lang="zh-CN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来源：华龙网</a:t>
            </a:r>
            <a:endParaRPr kumimoji="0" lang="zh-CN" sz="2000" b="1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8196" name="图片 1" descr="案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550545"/>
            <a:ext cx="1390650" cy="82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/>
          <p:nvPr/>
        </p:nvSpPr>
        <p:spPr>
          <a:xfrm>
            <a:off x="3799523" y="2166938"/>
            <a:ext cx="5043487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同学们，看了这个新闻案例，大家有什么想说的吗？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图片 1" descr="交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158" y="503555"/>
            <a:ext cx="1304925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6"/>
          <p:cNvSpPr/>
          <p:nvPr/>
        </p:nvSpPr>
        <p:spPr>
          <a:xfrm>
            <a:off x="2578100" y="2146935"/>
            <a:ext cx="72320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同学们，你或者你身边的人有被骗过吗？如果有，请说说是怎么被骗的？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pic>
        <p:nvPicPr>
          <p:cNvPr id="10243" name="图片 1" descr="讨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169228"/>
            <a:ext cx="2368550" cy="144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矩形 2"/>
          <p:cNvSpPr/>
          <p:nvPr/>
        </p:nvSpPr>
        <p:spPr>
          <a:xfrm>
            <a:off x="3762693" y="2076450"/>
            <a:ext cx="44500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一、常见的骗术</a:t>
            </a:r>
            <a:endParaRPr lang="zh-CN" altLang="en-US" sz="4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E:\全部PPT\ppt素材\图片24.jp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1970" y="1336040"/>
            <a:ext cx="5685790" cy="491236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709868" y="1982463"/>
            <a:ext cx="4429188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嫌疑人利用人们的侥幸心理，借助网络、短信等媒介发送虚假中奖信息，编造各种理由，让当事人相信自己中奖了，接着就以缴纳各种费用为名，要求当事人将上述费用汇人指定的银行账户；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7310446" y="857232"/>
            <a:ext cx="31718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1095375" y="531495"/>
            <a:ext cx="2319020" cy="8045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0150" y="641985"/>
            <a:ext cx="2300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中奖诈骗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910" y="3587115"/>
            <a:ext cx="2947670" cy="236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37870" y="518160"/>
            <a:ext cx="3039745" cy="8045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熟人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诈骗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8135" y="1714500"/>
            <a:ext cx="80098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嫌疑人大多通过电话(也有通过网络上的电子邮件或社交软件），自称是当事人的亲朋好友、熟人等，骗取当事人信任，以生病、出事等为借口，非法骗取钱财；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7520" y="3467735"/>
            <a:ext cx="3832225" cy="2801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35660" y="558165"/>
            <a:ext cx="2515870" cy="7912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捡钱诈骗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2101850"/>
            <a:ext cx="4217035" cy="3024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38570" y="1167765"/>
            <a:ext cx="382841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嫌疑人多以一人丢钱物，另外一人捡到钱物，并要求与受害人分捡到的钱物，接着将受害人带至人流较少的地方搜身，骗取银行卡和密码，之后骗走受害人身上的现金和物品；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演示</Application>
  <PresentationFormat>全屏显示(4:3)</PresentationFormat>
  <Paragraphs>120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楷体</vt:lpstr>
      <vt:lpstr>黑体</vt:lpstr>
      <vt:lpstr>Arial Unicode MS</vt:lpstr>
      <vt:lpstr>Calibri</vt:lpstr>
      <vt:lpstr>楷体_GB2312</vt:lpstr>
      <vt:lpstr>新宋体</vt:lpstr>
      <vt:lpstr>华文琥珀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244</cp:revision>
  <dcterms:created xsi:type="dcterms:W3CDTF">2019-04-01T08:18:00Z</dcterms:created>
  <dcterms:modified xsi:type="dcterms:W3CDTF">2022-03-07T00:21:51Z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2052-11.8.2.9067</vt:lpwstr>
  </property>
</Properties>
</file>