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395" r:id="rId3"/>
    <p:sldId id="396" r:id="rId4"/>
    <p:sldId id="432" r:id="rId5"/>
    <p:sldId id="401" r:id="rId6"/>
    <p:sldId id="411" r:id="rId7"/>
    <p:sldId id="409" r:id="rId8"/>
    <p:sldId id="420" r:id="rId9"/>
    <p:sldId id="400" r:id="rId10"/>
    <p:sldId id="399" r:id="rId11"/>
    <p:sldId id="398" r:id="rId12"/>
    <p:sldId id="403" r:id="rId13"/>
    <p:sldId id="402" r:id="rId14"/>
    <p:sldId id="397" r:id="rId15"/>
    <p:sldId id="422" r:id="rId16"/>
    <p:sldId id="421" r:id="rId17"/>
    <p:sldId id="424" r:id="rId18"/>
    <p:sldId id="423"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8">
          <p15:clr>
            <a:srgbClr val="A4A3A4"/>
          </p15:clr>
        </p15:guide>
        <p15:guide id="2"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7" d="100"/>
          <a:sy n="117" d="100"/>
        </p:scale>
        <p:origin x="300" y="42"/>
      </p:cViewPr>
      <p:guideLst>
        <p:guide orient="horz" pos="213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E1A35E-23D3-41A7-84DD-9B6F8F7FE250}" type="datetimeFigureOut">
              <a:rPr lang="zh-CN" altLang="en-US" smtClean="0"/>
              <a:t>2022/2/23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78ACA7-A5C5-4EEF-B785-E78B13277A8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778ACA7-A5C5-4EEF-B785-E78B13277A89}" type="slidenum">
              <a:rPr lang="zh-CN" altLang="en-US" smtClean="0"/>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grpSp>
        <p:nvGrpSpPr>
          <p:cNvPr id="7" name="Group 21_1"/>
          <p:cNvGrpSpPr/>
          <p:nvPr userDrawn="1"/>
        </p:nvGrpSpPr>
        <p:grpSpPr>
          <a:xfrm>
            <a:off x="69215" y="-7620"/>
            <a:ext cx="12072620" cy="6792595"/>
            <a:chOff x="-1013679" y="-43169"/>
            <a:chExt cx="12858769" cy="6560166"/>
          </a:xfrm>
        </p:grpSpPr>
        <p:grpSp>
          <p:nvGrpSpPr>
            <p:cNvPr id="8" name="组合 59"/>
            <p:cNvGrpSpPr/>
            <p:nvPr/>
          </p:nvGrpSpPr>
          <p:grpSpPr>
            <a:xfrm>
              <a:off x="9683417" y="6288397"/>
              <a:ext cx="2161673" cy="228600"/>
              <a:chOff x="2805536" y="-1467853"/>
              <a:chExt cx="2161673" cy="228600"/>
            </a:xfrm>
          </p:grpSpPr>
          <p:sp>
            <p:nvSpPr>
              <p:cNvPr id="15" name="椭圆 14"/>
              <p:cNvSpPr/>
              <p:nvPr/>
            </p:nvSpPr>
            <p:spPr>
              <a:xfrm>
                <a:off x="2805536" y="-1467853"/>
                <a:ext cx="228600" cy="228600"/>
              </a:xfrm>
              <a:prstGeom prst="ellipse">
                <a:avLst/>
              </a:prstGeom>
              <a:solidFill>
                <a:srgbClr val="78B6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288804" y="-1467853"/>
                <a:ext cx="228600" cy="228600"/>
              </a:xfrm>
              <a:prstGeom prst="ellipse">
                <a:avLst/>
              </a:prstGeom>
              <a:solidFill>
                <a:srgbClr val="FDD0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772072" y="-1467853"/>
                <a:ext cx="228600" cy="228600"/>
              </a:xfrm>
              <a:prstGeom prst="ellipse">
                <a:avLst/>
              </a:prstGeom>
              <a:solidFill>
                <a:srgbClr val="ED93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255340" y="-1467853"/>
                <a:ext cx="228600" cy="228600"/>
              </a:xfrm>
              <a:prstGeom prst="ellipse">
                <a:avLst/>
              </a:prstGeom>
              <a:solidFill>
                <a:srgbClr val="E97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738609" y="-1467853"/>
                <a:ext cx="228600" cy="228600"/>
              </a:xfrm>
              <a:prstGeom prst="ellipse">
                <a:avLst/>
              </a:prstGeom>
              <a:solidFill>
                <a:srgbClr val="AB7D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60"/>
            <p:cNvGrpSpPr/>
            <p:nvPr/>
          </p:nvGrpSpPr>
          <p:grpSpPr>
            <a:xfrm flipH="1" flipV="1">
              <a:off x="-1013680" y="-43169"/>
              <a:ext cx="4948008" cy="573258"/>
              <a:chOff x="-460228" y="4964882"/>
              <a:chExt cx="16582544" cy="1921192"/>
            </a:xfrm>
          </p:grpSpPr>
          <p:sp>
            <p:nvSpPr>
              <p:cNvPr id="10" name="等腰三角形 5"/>
              <p:cNvSpPr/>
              <p:nvPr/>
            </p:nvSpPr>
            <p:spPr>
              <a:xfrm>
                <a:off x="-460228" y="5749042"/>
                <a:ext cx="3560710" cy="113703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78B6A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5"/>
              <p:cNvSpPr/>
              <p:nvPr/>
            </p:nvSpPr>
            <p:spPr>
              <a:xfrm>
                <a:off x="1498898" y="5414211"/>
                <a:ext cx="4355342" cy="147186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137032 h 1137032"/>
                  <a:gd name="connsiteX1-19" fmla="*/ 1780355 w 3560710"/>
                  <a:gd name="connsiteY1-20" fmla="*/ 88 h 1137032"/>
                  <a:gd name="connsiteX2-21" fmla="*/ 3560710 w 3560710"/>
                  <a:gd name="connsiteY2-22" fmla="*/ 1137032 h 1137032"/>
                  <a:gd name="connsiteX3-23" fmla="*/ 0 w 3560710"/>
                  <a:gd name="connsiteY3-24" fmla="*/ 1137032 h 1137032"/>
                  <a:gd name="connsiteX0-25" fmla="*/ 0 w 3560710"/>
                  <a:gd name="connsiteY0-26" fmla="*/ 1137032 h 1137032"/>
                  <a:gd name="connsiteX1-27" fmla="*/ 1780355 w 3560710"/>
                  <a:gd name="connsiteY1-28" fmla="*/ 88 h 1137032"/>
                  <a:gd name="connsiteX2-29" fmla="*/ 3560710 w 3560710"/>
                  <a:gd name="connsiteY2-30" fmla="*/ 1137032 h 1137032"/>
                  <a:gd name="connsiteX3-31" fmla="*/ 0 w 3560710"/>
                  <a:gd name="connsiteY3-32"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298852" y="-9500"/>
                      <a:pt x="1780355" y="88"/>
                    </a:cubicBezTo>
                    <a:cubicBezTo>
                      <a:pt x="2261858" y="9676"/>
                      <a:pt x="2967258" y="758051"/>
                      <a:pt x="3560710" y="1137032"/>
                    </a:cubicBezTo>
                    <a:lnTo>
                      <a:pt x="0" y="1137032"/>
                    </a:lnTo>
                    <a:close/>
                  </a:path>
                </a:pathLst>
              </a:custGeom>
              <a:solidFill>
                <a:srgbClr val="FDD06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5"/>
              <p:cNvSpPr/>
              <p:nvPr/>
            </p:nvSpPr>
            <p:spPr>
              <a:xfrm>
                <a:off x="3763709" y="4964882"/>
                <a:ext cx="5327811" cy="192119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ED935C">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5"/>
              <p:cNvSpPr/>
              <p:nvPr/>
            </p:nvSpPr>
            <p:spPr>
              <a:xfrm>
                <a:off x="6780019" y="5781117"/>
                <a:ext cx="5439657" cy="107688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076883 h 1076883"/>
                  <a:gd name="connsiteX1-19" fmla="*/ 2134761 w 3560710"/>
                  <a:gd name="connsiteY1-20" fmla="*/ 97 h 1076883"/>
                  <a:gd name="connsiteX2-21" fmla="*/ 3560710 w 3560710"/>
                  <a:gd name="connsiteY2-22" fmla="*/ 1076883 h 1076883"/>
                  <a:gd name="connsiteX3-23" fmla="*/ 0 w 3560710"/>
                  <a:gd name="connsiteY3-24" fmla="*/ 1076883 h 1076883"/>
                </a:gdLst>
                <a:ahLst/>
                <a:cxnLst>
                  <a:cxn ang="0">
                    <a:pos x="connsiteX0-1" y="connsiteY0-2"/>
                  </a:cxn>
                  <a:cxn ang="0">
                    <a:pos x="connsiteX1-3" y="connsiteY1-4"/>
                  </a:cxn>
                  <a:cxn ang="0">
                    <a:pos x="connsiteX2-5" y="connsiteY2-6"/>
                  </a:cxn>
                  <a:cxn ang="0">
                    <a:pos x="connsiteX3-7" y="connsiteY3-8"/>
                  </a:cxn>
                </a:cxnLst>
                <a:rect l="l" t="t" r="r" b="b"/>
                <a:pathLst>
                  <a:path w="3560710" h="1076883">
                    <a:moveTo>
                      <a:pt x="0" y="1076883"/>
                    </a:moveTo>
                    <a:cubicBezTo>
                      <a:pt x="593452" y="697902"/>
                      <a:pt x="1456530" y="-9491"/>
                      <a:pt x="2134761" y="97"/>
                    </a:cubicBezTo>
                    <a:cubicBezTo>
                      <a:pt x="2812992" y="9685"/>
                      <a:pt x="2967258" y="697902"/>
                      <a:pt x="3560710" y="1076883"/>
                    </a:cubicBezTo>
                    <a:lnTo>
                      <a:pt x="0" y="1076883"/>
                    </a:lnTo>
                    <a:close/>
                  </a:path>
                </a:pathLst>
              </a:custGeom>
              <a:solidFill>
                <a:srgbClr val="E9746E">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5"/>
              <p:cNvSpPr/>
              <p:nvPr/>
            </p:nvSpPr>
            <p:spPr>
              <a:xfrm>
                <a:off x="9613231" y="5220014"/>
                <a:ext cx="6509085" cy="1637986"/>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AB7DB6">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20" name="图片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37283" y="84153"/>
            <a:ext cx="1170836" cy="48472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grpSp>
        <p:nvGrpSpPr>
          <p:cNvPr id="7" name="Group 21_1"/>
          <p:cNvGrpSpPr/>
          <p:nvPr userDrawn="1"/>
        </p:nvGrpSpPr>
        <p:grpSpPr>
          <a:xfrm>
            <a:off x="69215" y="-7620"/>
            <a:ext cx="12072620" cy="6792595"/>
            <a:chOff x="-1013679" y="-43169"/>
            <a:chExt cx="12858769" cy="6560166"/>
          </a:xfrm>
        </p:grpSpPr>
        <p:grpSp>
          <p:nvGrpSpPr>
            <p:cNvPr id="8" name="组合 59"/>
            <p:cNvGrpSpPr/>
            <p:nvPr/>
          </p:nvGrpSpPr>
          <p:grpSpPr>
            <a:xfrm>
              <a:off x="9683417" y="6288397"/>
              <a:ext cx="2161673" cy="228600"/>
              <a:chOff x="2805536" y="-1467853"/>
              <a:chExt cx="2161673" cy="228600"/>
            </a:xfrm>
          </p:grpSpPr>
          <p:sp>
            <p:nvSpPr>
              <p:cNvPr id="15" name="椭圆 14"/>
              <p:cNvSpPr/>
              <p:nvPr/>
            </p:nvSpPr>
            <p:spPr>
              <a:xfrm>
                <a:off x="2805536" y="-1467853"/>
                <a:ext cx="228600" cy="228600"/>
              </a:xfrm>
              <a:prstGeom prst="ellipse">
                <a:avLst/>
              </a:prstGeom>
              <a:solidFill>
                <a:srgbClr val="78B6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288804" y="-1467853"/>
                <a:ext cx="228600" cy="228600"/>
              </a:xfrm>
              <a:prstGeom prst="ellipse">
                <a:avLst/>
              </a:prstGeom>
              <a:solidFill>
                <a:srgbClr val="FDD0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772072" y="-1467853"/>
                <a:ext cx="228600" cy="228600"/>
              </a:xfrm>
              <a:prstGeom prst="ellipse">
                <a:avLst/>
              </a:prstGeom>
              <a:solidFill>
                <a:srgbClr val="ED93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255340" y="-1467853"/>
                <a:ext cx="228600" cy="228600"/>
              </a:xfrm>
              <a:prstGeom prst="ellipse">
                <a:avLst/>
              </a:prstGeom>
              <a:solidFill>
                <a:srgbClr val="E97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738609" y="-1467853"/>
                <a:ext cx="228600" cy="228600"/>
              </a:xfrm>
              <a:prstGeom prst="ellipse">
                <a:avLst/>
              </a:prstGeom>
              <a:solidFill>
                <a:srgbClr val="AB7D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60"/>
            <p:cNvGrpSpPr/>
            <p:nvPr/>
          </p:nvGrpSpPr>
          <p:grpSpPr>
            <a:xfrm flipH="1" flipV="1">
              <a:off x="-1013680" y="-43169"/>
              <a:ext cx="4948008" cy="573258"/>
              <a:chOff x="-460228" y="4964882"/>
              <a:chExt cx="16582544" cy="1921192"/>
            </a:xfrm>
          </p:grpSpPr>
          <p:sp>
            <p:nvSpPr>
              <p:cNvPr id="10" name="等腰三角形 5"/>
              <p:cNvSpPr/>
              <p:nvPr/>
            </p:nvSpPr>
            <p:spPr>
              <a:xfrm>
                <a:off x="-460228" y="5749042"/>
                <a:ext cx="3560710" cy="113703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78B6A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5"/>
              <p:cNvSpPr/>
              <p:nvPr/>
            </p:nvSpPr>
            <p:spPr>
              <a:xfrm>
                <a:off x="1498898" y="5414211"/>
                <a:ext cx="4355342" cy="147186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137032 h 1137032"/>
                  <a:gd name="connsiteX1-19" fmla="*/ 1780355 w 3560710"/>
                  <a:gd name="connsiteY1-20" fmla="*/ 88 h 1137032"/>
                  <a:gd name="connsiteX2-21" fmla="*/ 3560710 w 3560710"/>
                  <a:gd name="connsiteY2-22" fmla="*/ 1137032 h 1137032"/>
                  <a:gd name="connsiteX3-23" fmla="*/ 0 w 3560710"/>
                  <a:gd name="connsiteY3-24" fmla="*/ 1137032 h 1137032"/>
                  <a:gd name="connsiteX0-25" fmla="*/ 0 w 3560710"/>
                  <a:gd name="connsiteY0-26" fmla="*/ 1137032 h 1137032"/>
                  <a:gd name="connsiteX1-27" fmla="*/ 1780355 w 3560710"/>
                  <a:gd name="connsiteY1-28" fmla="*/ 88 h 1137032"/>
                  <a:gd name="connsiteX2-29" fmla="*/ 3560710 w 3560710"/>
                  <a:gd name="connsiteY2-30" fmla="*/ 1137032 h 1137032"/>
                  <a:gd name="connsiteX3-31" fmla="*/ 0 w 3560710"/>
                  <a:gd name="connsiteY3-32"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298852" y="-9500"/>
                      <a:pt x="1780355" y="88"/>
                    </a:cubicBezTo>
                    <a:cubicBezTo>
                      <a:pt x="2261858" y="9676"/>
                      <a:pt x="2967258" y="758051"/>
                      <a:pt x="3560710" y="1137032"/>
                    </a:cubicBezTo>
                    <a:lnTo>
                      <a:pt x="0" y="1137032"/>
                    </a:lnTo>
                    <a:close/>
                  </a:path>
                </a:pathLst>
              </a:custGeom>
              <a:solidFill>
                <a:srgbClr val="FDD06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5"/>
              <p:cNvSpPr/>
              <p:nvPr/>
            </p:nvSpPr>
            <p:spPr>
              <a:xfrm>
                <a:off x="3763709" y="4964882"/>
                <a:ext cx="5327811" cy="192119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ED935C">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5"/>
              <p:cNvSpPr/>
              <p:nvPr/>
            </p:nvSpPr>
            <p:spPr>
              <a:xfrm>
                <a:off x="6780019" y="5781117"/>
                <a:ext cx="5439657" cy="107688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076883 h 1076883"/>
                  <a:gd name="connsiteX1-19" fmla="*/ 2134761 w 3560710"/>
                  <a:gd name="connsiteY1-20" fmla="*/ 97 h 1076883"/>
                  <a:gd name="connsiteX2-21" fmla="*/ 3560710 w 3560710"/>
                  <a:gd name="connsiteY2-22" fmla="*/ 1076883 h 1076883"/>
                  <a:gd name="connsiteX3-23" fmla="*/ 0 w 3560710"/>
                  <a:gd name="connsiteY3-24" fmla="*/ 1076883 h 1076883"/>
                </a:gdLst>
                <a:ahLst/>
                <a:cxnLst>
                  <a:cxn ang="0">
                    <a:pos x="connsiteX0-1" y="connsiteY0-2"/>
                  </a:cxn>
                  <a:cxn ang="0">
                    <a:pos x="connsiteX1-3" y="connsiteY1-4"/>
                  </a:cxn>
                  <a:cxn ang="0">
                    <a:pos x="connsiteX2-5" y="connsiteY2-6"/>
                  </a:cxn>
                  <a:cxn ang="0">
                    <a:pos x="connsiteX3-7" y="connsiteY3-8"/>
                  </a:cxn>
                </a:cxnLst>
                <a:rect l="l" t="t" r="r" b="b"/>
                <a:pathLst>
                  <a:path w="3560710" h="1076883">
                    <a:moveTo>
                      <a:pt x="0" y="1076883"/>
                    </a:moveTo>
                    <a:cubicBezTo>
                      <a:pt x="593452" y="697902"/>
                      <a:pt x="1456530" y="-9491"/>
                      <a:pt x="2134761" y="97"/>
                    </a:cubicBezTo>
                    <a:cubicBezTo>
                      <a:pt x="2812992" y="9685"/>
                      <a:pt x="2967258" y="697902"/>
                      <a:pt x="3560710" y="1076883"/>
                    </a:cubicBezTo>
                    <a:lnTo>
                      <a:pt x="0" y="1076883"/>
                    </a:lnTo>
                    <a:close/>
                  </a:path>
                </a:pathLst>
              </a:custGeom>
              <a:solidFill>
                <a:srgbClr val="E9746E">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5"/>
              <p:cNvSpPr/>
              <p:nvPr/>
            </p:nvSpPr>
            <p:spPr>
              <a:xfrm>
                <a:off x="9613231" y="5220014"/>
                <a:ext cx="6509085" cy="1637986"/>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AB7DB6">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grpSp>
        <p:nvGrpSpPr>
          <p:cNvPr id="7" name="Group 21_1"/>
          <p:cNvGrpSpPr/>
          <p:nvPr userDrawn="1"/>
        </p:nvGrpSpPr>
        <p:grpSpPr>
          <a:xfrm>
            <a:off x="69215" y="-7620"/>
            <a:ext cx="12072620" cy="6792595"/>
            <a:chOff x="-1013679" y="-43169"/>
            <a:chExt cx="12858769" cy="6560166"/>
          </a:xfrm>
        </p:grpSpPr>
        <p:grpSp>
          <p:nvGrpSpPr>
            <p:cNvPr id="8" name="组合 59"/>
            <p:cNvGrpSpPr/>
            <p:nvPr/>
          </p:nvGrpSpPr>
          <p:grpSpPr>
            <a:xfrm>
              <a:off x="9683417" y="6288397"/>
              <a:ext cx="2161673" cy="228600"/>
              <a:chOff x="2805536" y="-1467853"/>
              <a:chExt cx="2161673" cy="228600"/>
            </a:xfrm>
          </p:grpSpPr>
          <p:sp>
            <p:nvSpPr>
              <p:cNvPr id="15" name="椭圆 14"/>
              <p:cNvSpPr/>
              <p:nvPr/>
            </p:nvSpPr>
            <p:spPr>
              <a:xfrm>
                <a:off x="2805536" y="-1467853"/>
                <a:ext cx="228600" cy="228600"/>
              </a:xfrm>
              <a:prstGeom prst="ellipse">
                <a:avLst/>
              </a:prstGeom>
              <a:solidFill>
                <a:srgbClr val="78B6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288804" y="-1467853"/>
                <a:ext cx="228600" cy="228600"/>
              </a:xfrm>
              <a:prstGeom prst="ellipse">
                <a:avLst/>
              </a:prstGeom>
              <a:solidFill>
                <a:srgbClr val="FDD0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772072" y="-1467853"/>
                <a:ext cx="228600" cy="228600"/>
              </a:xfrm>
              <a:prstGeom prst="ellipse">
                <a:avLst/>
              </a:prstGeom>
              <a:solidFill>
                <a:srgbClr val="ED93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255340" y="-1467853"/>
                <a:ext cx="228600" cy="228600"/>
              </a:xfrm>
              <a:prstGeom prst="ellipse">
                <a:avLst/>
              </a:prstGeom>
              <a:solidFill>
                <a:srgbClr val="E97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738609" y="-1467853"/>
                <a:ext cx="228600" cy="228600"/>
              </a:xfrm>
              <a:prstGeom prst="ellipse">
                <a:avLst/>
              </a:prstGeom>
              <a:solidFill>
                <a:srgbClr val="AB7D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60"/>
            <p:cNvGrpSpPr/>
            <p:nvPr/>
          </p:nvGrpSpPr>
          <p:grpSpPr>
            <a:xfrm flipH="1" flipV="1">
              <a:off x="-1013680" y="-43169"/>
              <a:ext cx="4948008" cy="573258"/>
              <a:chOff x="-460228" y="4964882"/>
              <a:chExt cx="16582544" cy="1921192"/>
            </a:xfrm>
          </p:grpSpPr>
          <p:sp>
            <p:nvSpPr>
              <p:cNvPr id="10" name="等腰三角形 5"/>
              <p:cNvSpPr/>
              <p:nvPr/>
            </p:nvSpPr>
            <p:spPr>
              <a:xfrm>
                <a:off x="-460228" y="5749042"/>
                <a:ext cx="3560710" cy="113703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78B6A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5"/>
              <p:cNvSpPr/>
              <p:nvPr/>
            </p:nvSpPr>
            <p:spPr>
              <a:xfrm>
                <a:off x="1498898" y="5414211"/>
                <a:ext cx="4355342" cy="147186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137032 h 1137032"/>
                  <a:gd name="connsiteX1-19" fmla="*/ 1780355 w 3560710"/>
                  <a:gd name="connsiteY1-20" fmla="*/ 88 h 1137032"/>
                  <a:gd name="connsiteX2-21" fmla="*/ 3560710 w 3560710"/>
                  <a:gd name="connsiteY2-22" fmla="*/ 1137032 h 1137032"/>
                  <a:gd name="connsiteX3-23" fmla="*/ 0 w 3560710"/>
                  <a:gd name="connsiteY3-24" fmla="*/ 1137032 h 1137032"/>
                  <a:gd name="connsiteX0-25" fmla="*/ 0 w 3560710"/>
                  <a:gd name="connsiteY0-26" fmla="*/ 1137032 h 1137032"/>
                  <a:gd name="connsiteX1-27" fmla="*/ 1780355 w 3560710"/>
                  <a:gd name="connsiteY1-28" fmla="*/ 88 h 1137032"/>
                  <a:gd name="connsiteX2-29" fmla="*/ 3560710 w 3560710"/>
                  <a:gd name="connsiteY2-30" fmla="*/ 1137032 h 1137032"/>
                  <a:gd name="connsiteX3-31" fmla="*/ 0 w 3560710"/>
                  <a:gd name="connsiteY3-32"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298852" y="-9500"/>
                      <a:pt x="1780355" y="88"/>
                    </a:cubicBezTo>
                    <a:cubicBezTo>
                      <a:pt x="2261858" y="9676"/>
                      <a:pt x="2967258" y="758051"/>
                      <a:pt x="3560710" y="1137032"/>
                    </a:cubicBezTo>
                    <a:lnTo>
                      <a:pt x="0" y="1137032"/>
                    </a:lnTo>
                    <a:close/>
                  </a:path>
                </a:pathLst>
              </a:custGeom>
              <a:solidFill>
                <a:srgbClr val="FDD06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5"/>
              <p:cNvSpPr/>
              <p:nvPr/>
            </p:nvSpPr>
            <p:spPr>
              <a:xfrm>
                <a:off x="3763709" y="4964882"/>
                <a:ext cx="5327811" cy="192119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ED935C">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5"/>
              <p:cNvSpPr/>
              <p:nvPr/>
            </p:nvSpPr>
            <p:spPr>
              <a:xfrm>
                <a:off x="6780019" y="5781117"/>
                <a:ext cx="5439657" cy="107688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076883 h 1076883"/>
                  <a:gd name="connsiteX1-19" fmla="*/ 2134761 w 3560710"/>
                  <a:gd name="connsiteY1-20" fmla="*/ 97 h 1076883"/>
                  <a:gd name="connsiteX2-21" fmla="*/ 3560710 w 3560710"/>
                  <a:gd name="connsiteY2-22" fmla="*/ 1076883 h 1076883"/>
                  <a:gd name="connsiteX3-23" fmla="*/ 0 w 3560710"/>
                  <a:gd name="connsiteY3-24" fmla="*/ 1076883 h 1076883"/>
                </a:gdLst>
                <a:ahLst/>
                <a:cxnLst>
                  <a:cxn ang="0">
                    <a:pos x="connsiteX0-1" y="connsiteY0-2"/>
                  </a:cxn>
                  <a:cxn ang="0">
                    <a:pos x="connsiteX1-3" y="connsiteY1-4"/>
                  </a:cxn>
                  <a:cxn ang="0">
                    <a:pos x="connsiteX2-5" y="connsiteY2-6"/>
                  </a:cxn>
                  <a:cxn ang="0">
                    <a:pos x="connsiteX3-7" y="connsiteY3-8"/>
                  </a:cxn>
                </a:cxnLst>
                <a:rect l="l" t="t" r="r" b="b"/>
                <a:pathLst>
                  <a:path w="3560710" h="1076883">
                    <a:moveTo>
                      <a:pt x="0" y="1076883"/>
                    </a:moveTo>
                    <a:cubicBezTo>
                      <a:pt x="593452" y="697902"/>
                      <a:pt x="1456530" y="-9491"/>
                      <a:pt x="2134761" y="97"/>
                    </a:cubicBezTo>
                    <a:cubicBezTo>
                      <a:pt x="2812992" y="9685"/>
                      <a:pt x="2967258" y="697902"/>
                      <a:pt x="3560710" y="1076883"/>
                    </a:cubicBezTo>
                    <a:lnTo>
                      <a:pt x="0" y="1076883"/>
                    </a:lnTo>
                    <a:close/>
                  </a:path>
                </a:pathLst>
              </a:custGeom>
              <a:solidFill>
                <a:srgbClr val="E9746E">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5"/>
              <p:cNvSpPr/>
              <p:nvPr/>
            </p:nvSpPr>
            <p:spPr>
              <a:xfrm>
                <a:off x="9613231" y="5220014"/>
                <a:ext cx="6509085" cy="1637986"/>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AB7DB6">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grpSp>
        <p:nvGrpSpPr>
          <p:cNvPr id="7" name="Group 21_1"/>
          <p:cNvGrpSpPr/>
          <p:nvPr userDrawn="1"/>
        </p:nvGrpSpPr>
        <p:grpSpPr>
          <a:xfrm>
            <a:off x="69215" y="-7620"/>
            <a:ext cx="12072620" cy="6792595"/>
            <a:chOff x="-1013679" y="-43169"/>
            <a:chExt cx="12858769" cy="6560166"/>
          </a:xfrm>
        </p:grpSpPr>
        <p:grpSp>
          <p:nvGrpSpPr>
            <p:cNvPr id="8" name="组合 59"/>
            <p:cNvGrpSpPr/>
            <p:nvPr/>
          </p:nvGrpSpPr>
          <p:grpSpPr>
            <a:xfrm>
              <a:off x="9683417" y="6288397"/>
              <a:ext cx="2161673" cy="228600"/>
              <a:chOff x="2805536" y="-1467853"/>
              <a:chExt cx="2161673" cy="228600"/>
            </a:xfrm>
          </p:grpSpPr>
          <p:sp>
            <p:nvSpPr>
              <p:cNvPr id="15" name="椭圆 14"/>
              <p:cNvSpPr/>
              <p:nvPr/>
            </p:nvSpPr>
            <p:spPr>
              <a:xfrm>
                <a:off x="2805536" y="-1467853"/>
                <a:ext cx="228600" cy="228600"/>
              </a:xfrm>
              <a:prstGeom prst="ellipse">
                <a:avLst/>
              </a:prstGeom>
              <a:solidFill>
                <a:srgbClr val="78B6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288804" y="-1467853"/>
                <a:ext cx="228600" cy="228600"/>
              </a:xfrm>
              <a:prstGeom prst="ellipse">
                <a:avLst/>
              </a:prstGeom>
              <a:solidFill>
                <a:srgbClr val="FDD0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772072" y="-1467853"/>
                <a:ext cx="228600" cy="228600"/>
              </a:xfrm>
              <a:prstGeom prst="ellipse">
                <a:avLst/>
              </a:prstGeom>
              <a:solidFill>
                <a:srgbClr val="ED93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255340" y="-1467853"/>
                <a:ext cx="228600" cy="228600"/>
              </a:xfrm>
              <a:prstGeom prst="ellipse">
                <a:avLst/>
              </a:prstGeom>
              <a:solidFill>
                <a:srgbClr val="E97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738609" y="-1467853"/>
                <a:ext cx="228600" cy="228600"/>
              </a:xfrm>
              <a:prstGeom prst="ellipse">
                <a:avLst/>
              </a:prstGeom>
              <a:solidFill>
                <a:srgbClr val="AB7D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60"/>
            <p:cNvGrpSpPr/>
            <p:nvPr/>
          </p:nvGrpSpPr>
          <p:grpSpPr>
            <a:xfrm flipH="1" flipV="1">
              <a:off x="-1013680" y="-43169"/>
              <a:ext cx="4948008" cy="573258"/>
              <a:chOff x="-460228" y="4964882"/>
              <a:chExt cx="16582544" cy="1921192"/>
            </a:xfrm>
          </p:grpSpPr>
          <p:sp>
            <p:nvSpPr>
              <p:cNvPr id="10" name="等腰三角形 5"/>
              <p:cNvSpPr/>
              <p:nvPr/>
            </p:nvSpPr>
            <p:spPr>
              <a:xfrm>
                <a:off x="-460228" y="5749042"/>
                <a:ext cx="3560710" cy="113703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78B6A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5"/>
              <p:cNvSpPr/>
              <p:nvPr/>
            </p:nvSpPr>
            <p:spPr>
              <a:xfrm>
                <a:off x="1498898" y="5414211"/>
                <a:ext cx="4355342" cy="147186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137032 h 1137032"/>
                  <a:gd name="connsiteX1-19" fmla="*/ 1780355 w 3560710"/>
                  <a:gd name="connsiteY1-20" fmla="*/ 88 h 1137032"/>
                  <a:gd name="connsiteX2-21" fmla="*/ 3560710 w 3560710"/>
                  <a:gd name="connsiteY2-22" fmla="*/ 1137032 h 1137032"/>
                  <a:gd name="connsiteX3-23" fmla="*/ 0 w 3560710"/>
                  <a:gd name="connsiteY3-24" fmla="*/ 1137032 h 1137032"/>
                  <a:gd name="connsiteX0-25" fmla="*/ 0 w 3560710"/>
                  <a:gd name="connsiteY0-26" fmla="*/ 1137032 h 1137032"/>
                  <a:gd name="connsiteX1-27" fmla="*/ 1780355 w 3560710"/>
                  <a:gd name="connsiteY1-28" fmla="*/ 88 h 1137032"/>
                  <a:gd name="connsiteX2-29" fmla="*/ 3560710 w 3560710"/>
                  <a:gd name="connsiteY2-30" fmla="*/ 1137032 h 1137032"/>
                  <a:gd name="connsiteX3-31" fmla="*/ 0 w 3560710"/>
                  <a:gd name="connsiteY3-32"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298852" y="-9500"/>
                      <a:pt x="1780355" y="88"/>
                    </a:cubicBezTo>
                    <a:cubicBezTo>
                      <a:pt x="2261858" y="9676"/>
                      <a:pt x="2967258" y="758051"/>
                      <a:pt x="3560710" y="1137032"/>
                    </a:cubicBezTo>
                    <a:lnTo>
                      <a:pt x="0" y="1137032"/>
                    </a:lnTo>
                    <a:close/>
                  </a:path>
                </a:pathLst>
              </a:custGeom>
              <a:solidFill>
                <a:srgbClr val="FDD06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5"/>
              <p:cNvSpPr/>
              <p:nvPr/>
            </p:nvSpPr>
            <p:spPr>
              <a:xfrm>
                <a:off x="3763709" y="4964882"/>
                <a:ext cx="5327811" cy="192119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ED935C">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5"/>
              <p:cNvSpPr/>
              <p:nvPr/>
            </p:nvSpPr>
            <p:spPr>
              <a:xfrm>
                <a:off x="6780019" y="5781117"/>
                <a:ext cx="5439657" cy="107688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076883 h 1076883"/>
                  <a:gd name="connsiteX1-19" fmla="*/ 2134761 w 3560710"/>
                  <a:gd name="connsiteY1-20" fmla="*/ 97 h 1076883"/>
                  <a:gd name="connsiteX2-21" fmla="*/ 3560710 w 3560710"/>
                  <a:gd name="connsiteY2-22" fmla="*/ 1076883 h 1076883"/>
                  <a:gd name="connsiteX3-23" fmla="*/ 0 w 3560710"/>
                  <a:gd name="connsiteY3-24" fmla="*/ 1076883 h 1076883"/>
                </a:gdLst>
                <a:ahLst/>
                <a:cxnLst>
                  <a:cxn ang="0">
                    <a:pos x="connsiteX0-1" y="connsiteY0-2"/>
                  </a:cxn>
                  <a:cxn ang="0">
                    <a:pos x="connsiteX1-3" y="connsiteY1-4"/>
                  </a:cxn>
                  <a:cxn ang="0">
                    <a:pos x="connsiteX2-5" y="connsiteY2-6"/>
                  </a:cxn>
                  <a:cxn ang="0">
                    <a:pos x="connsiteX3-7" y="connsiteY3-8"/>
                  </a:cxn>
                </a:cxnLst>
                <a:rect l="l" t="t" r="r" b="b"/>
                <a:pathLst>
                  <a:path w="3560710" h="1076883">
                    <a:moveTo>
                      <a:pt x="0" y="1076883"/>
                    </a:moveTo>
                    <a:cubicBezTo>
                      <a:pt x="593452" y="697902"/>
                      <a:pt x="1456530" y="-9491"/>
                      <a:pt x="2134761" y="97"/>
                    </a:cubicBezTo>
                    <a:cubicBezTo>
                      <a:pt x="2812992" y="9685"/>
                      <a:pt x="2967258" y="697902"/>
                      <a:pt x="3560710" y="1076883"/>
                    </a:cubicBezTo>
                    <a:lnTo>
                      <a:pt x="0" y="1076883"/>
                    </a:lnTo>
                    <a:close/>
                  </a:path>
                </a:pathLst>
              </a:custGeom>
              <a:solidFill>
                <a:srgbClr val="E9746E">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5"/>
              <p:cNvSpPr/>
              <p:nvPr/>
            </p:nvSpPr>
            <p:spPr>
              <a:xfrm>
                <a:off x="9613231" y="5220014"/>
                <a:ext cx="6509085" cy="1637986"/>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AB7DB6">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grpSp>
        <p:nvGrpSpPr>
          <p:cNvPr id="7" name="Group 21_1"/>
          <p:cNvGrpSpPr/>
          <p:nvPr userDrawn="1"/>
        </p:nvGrpSpPr>
        <p:grpSpPr>
          <a:xfrm>
            <a:off x="69215" y="-7620"/>
            <a:ext cx="12072620" cy="6792595"/>
            <a:chOff x="-1013679" y="-43169"/>
            <a:chExt cx="12858769" cy="6560166"/>
          </a:xfrm>
        </p:grpSpPr>
        <p:grpSp>
          <p:nvGrpSpPr>
            <p:cNvPr id="8" name="组合 59"/>
            <p:cNvGrpSpPr/>
            <p:nvPr/>
          </p:nvGrpSpPr>
          <p:grpSpPr>
            <a:xfrm>
              <a:off x="9683417" y="6288397"/>
              <a:ext cx="2161673" cy="228600"/>
              <a:chOff x="2805536" y="-1467853"/>
              <a:chExt cx="2161673" cy="228600"/>
            </a:xfrm>
          </p:grpSpPr>
          <p:sp>
            <p:nvSpPr>
              <p:cNvPr id="15" name="椭圆 14"/>
              <p:cNvSpPr/>
              <p:nvPr/>
            </p:nvSpPr>
            <p:spPr>
              <a:xfrm>
                <a:off x="2805536" y="-1467853"/>
                <a:ext cx="228600" cy="228600"/>
              </a:xfrm>
              <a:prstGeom prst="ellipse">
                <a:avLst/>
              </a:prstGeom>
              <a:solidFill>
                <a:srgbClr val="78B6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288804" y="-1467853"/>
                <a:ext cx="228600" cy="228600"/>
              </a:xfrm>
              <a:prstGeom prst="ellipse">
                <a:avLst/>
              </a:prstGeom>
              <a:solidFill>
                <a:srgbClr val="FDD0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772072" y="-1467853"/>
                <a:ext cx="228600" cy="228600"/>
              </a:xfrm>
              <a:prstGeom prst="ellipse">
                <a:avLst/>
              </a:prstGeom>
              <a:solidFill>
                <a:srgbClr val="ED93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255340" y="-1467853"/>
                <a:ext cx="228600" cy="228600"/>
              </a:xfrm>
              <a:prstGeom prst="ellipse">
                <a:avLst/>
              </a:prstGeom>
              <a:solidFill>
                <a:srgbClr val="E97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738609" y="-1467853"/>
                <a:ext cx="228600" cy="228600"/>
              </a:xfrm>
              <a:prstGeom prst="ellipse">
                <a:avLst/>
              </a:prstGeom>
              <a:solidFill>
                <a:srgbClr val="AB7D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60"/>
            <p:cNvGrpSpPr/>
            <p:nvPr/>
          </p:nvGrpSpPr>
          <p:grpSpPr>
            <a:xfrm flipH="1" flipV="1">
              <a:off x="-1013680" y="-43169"/>
              <a:ext cx="4948008" cy="573258"/>
              <a:chOff x="-460228" y="4964882"/>
              <a:chExt cx="16582544" cy="1921192"/>
            </a:xfrm>
          </p:grpSpPr>
          <p:sp>
            <p:nvSpPr>
              <p:cNvPr id="10" name="等腰三角形 5"/>
              <p:cNvSpPr/>
              <p:nvPr/>
            </p:nvSpPr>
            <p:spPr>
              <a:xfrm>
                <a:off x="-460228" y="5749042"/>
                <a:ext cx="3560710" cy="113703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78B6A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5"/>
              <p:cNvSpPr/>
              <p:nvPr/>
            </p:nvSpPr>
            <p:spPr>
              <a:xfrm>
                <a:off x="1498898" y="5414211"/>
                <a:ext cx="4355342" cy="147186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137032 h 1137032"/>
                  <a:gd name="connsiteX1-19" fmla="*/ 1780355 w 3560710"/>
                  <a:gd name="connsiteY1-20" fmla="*/ 88 h 1137032"/>
                  <a:gd name="connsiteX2-21" fmla="*/ 3560710 w 3560710"/>
                  <a:gd name="connsiteY2-22" fmla="*/ 1137032 h 1137032"/>
                  <a:gd name="connsiteX3-23" fmla="*/ 0 w 3560710"/>
                  <a:gd name="connsiteY3-24" fmla="*/ 1137032 h 1137032"/>
                  <a:gd name="connsiteX0-25" fmla="*/ 0 w 3560710"/>
                  <a:gd name="connsiteY0-26" fmla="*/ 1137032 h 1137032"/>
                  <a:gd name="connsiteX1-27" fmla="*/ 1780355 w 3560710"/>
                  <a:gd name="connsiteY1-28" fmla="*/ 88 h 1137032"/>
                  <a:gd name="connsiteX2-29" fmla="*/ 3560710 w 3560710"/>
                  <a:gd name="connsiteY2-30" fmla="*/ 1137032 h 1137032"/>
                  <a:gd name="connsiteX3-31" fmla="*/ 0 w 3560710"/>
                  <a:gd name="connsiteY3-32"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298852" y="-9500"/>
                      <a:pt x="1780355" y="88"/>
                    </a:cubicBezTo>
                    <a:cubicBezTo>
                      <a:pt x="2261858" y="9676"/>
                      <a:pt x="2967258" y="758051"/>
                      <a:pt x="3560710" y="1137032"/>
                    </a:cubicBezTo>
                    <a:lnTo>
                      <a:pt x="0" y="1137032"/>
                    </a:lnTo>
                    <a:close/>
                  </a:path>
                </a:pathLst>
              </a:custGeom>
              <a:solidFill>
                <a:srgbClr val="FDD06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5"/>
              <p:cNvSpPr/>
              <p:nvPr/>
            </p:nvSpPr>
            <p:spPr>
              <a:xfrm>
                <a:off x="3763709" y="4964882"/>
                <a:ext cx="5327811" cy="192119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ED935C">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5"/>
              <p:cNvSpPr/>
              <p:nvPr/>
            </p:nvSpPr>
            <p:spPr>
              <a:xfrm>
                <a:off x="6780019" y="5781117"/>
                <a:ext cx="5439657" cy="107688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076883 h 1076883"/>
                  <a:gd name="connsiteX1-19" fmla="*/ 2134761 w 3560710"/>
                  <a:gd name="connsiteY1-20" fmla="*/ 97 h 1076883"/>
                  <a:gd name="connsiteX2-21" fmla="*/ 3560710 w 3560710"/>
                  <a:gd name="connsiteY2-22" fmla="*/ 1076883 h 1076883"/>
                  <a:gd name="connsiteX3-23" fmla="*/ 0 w 3560710"/>
                  <a:gd name="connsiteY3-24" fmla="*/ 1076883 h 1076883"/>
                </a:gdLst>
                <a:ahLst/>
                <a:cxnLst>
                  <a:cxn ang="0">
                    <a:pos x="connsiteX0-1" y="connsiteY0-2"/>
                  </a:cxn>
                  <a:cxn ang="0">
                    <a:pos x="connsiteX1-3" y="connsiteY1-4"/>
                  </a:cxn>
                  <a:cxn ang="0">
                    <a:pos x="connsiteX2-5" y="connsiteY2-6"/>
                  </a:cxn>
                  <a:cxn ang="0">
                    <a:pos x="connsiteX3-7" y="connsiteY3-8"/>
                  </a:cxn>
                </a:cxnLst>
                <a:rect l="l" t="t" r="r" b="b"/>
                <a:pathLst>
                  <a:path w="3560710" h="1076883">
                    <a:moveTo>
                      <a:pt x="0" y="1076883"/>
                    </a:moveTo>
                    <a:cubicBezTo>
                      <a:pt x="593452" y="697902"/>
                      <a:pt x="1456530" y="-9491"/>
                      <a:pt x="2134761" y="97"/>
                    </a:cubicBezTo>
                    <a:cubicBezTo>
                      <a:pt x="2812992" y="9685"/>
                      <a:pt x="2967258" y="697902"/>
                      <a:pt x="3560710" y="1076883"/>
                    </a:cubicBezTo>
                    <a:lnTo>
                      <a:pt x="0" y="1076883"/>
                    </a:lnTo>
                    <a:close/>
                  </a:path>
                </a:pathLst>
              </a:custGeom>
              <a:solidFill>
                <a:srgbClr val="E9746E">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5"/>
              <p:cNvSpPr/>
              <p:nvPr/>
            </p:nvSpPr>
            <p:spPr>
              <a:xfrm>
                <a:off x="9613231" y="5220014"/>
                <a:ext cx="6509085" cy="1637986"/>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AB7DB6">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grpSp>
        <p:nvGrpSpPr>
          <p:cNvPr id="8" name="Group 21_1"/>
          <p:cNvGrpSpPr/>
          <p:nvPr userDrawn="1"/>
        </p:nvGrpSpPr>
        <p:grpSpPr>
          <a:xfrm>
            <a:off x="69215" y="-7620"/>
            <a:ext cx="12072620" cy="6792595"/>
            <a:chOff x="-1013679" y="-43169"/>
            <a:chExt cx="12858769" cy="6560166"/>
          </a:xfrm>
        </p:grpSpPr>
        <p:grpSp>
          <p:nvGrpSpPr>
            <p:cNvPr id="9" name="组合 59"/>
            <p:cNvGrpSpPr/>
            <p:nvPr/>
          </p:nvGrpSpPr>
          <p:grpSpPr>
            <a:xfrm>
              <a:off x="9683417" y="6288397"/>
              <a:ext cx="2161673" cy="228600"/>
              <a:chOff x="2805536" y="-1467853"/>
              <a:chExt cx="2161673" cy="228600"/>
            </a:xfrm>
          </p:grpSpPr>
          <p:sp>
            <p:nvSpPr>
              <p:cNvPr id="16" name="椭圆 15"/>
              <p:cNvSpPr/>
              <p:nvPr/>
            </p:nvSpPr>
            <p:spPr>
              <a:xfrm>
                <a:off x="2805536" y="-1467853"/>
                <a:ext cx="228600" cy="228600"/>
              </a:xfrm>
              <a:prstGeom prst="ellipse">
                <a:avLst/>
              </a:prstGeom>
              <a:solidFill>
                <a:srgbClr val="78B6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288804" y="-1467853"/>
                <a:ext cx="228600" cy="228600"/>
              </a:xfrm>
              <a:prstGeom prst="ellipse">
                <a:avLst/>
              </a:prstGeom>
              <a:solidFill>
                <a:srgbClr val="FDD0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772072" y="-1467853"/>
                <a:ext cx="228600" cy="228600"/>
              </a:xfrm>
              <a:prstGeom prst="ellipse">
                <a:avLst/>
              </a:prstGeom>
              <a:solidFill>
                <a:srgbClr val="ED93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255340" y="-1467853"/>
                <a:ext cx="228600" cy="228600"/>
              </a:xfrm>
              <a:prstGeom prst="ellipse">
                <a:avLst/>
              </a:prstGeom>
              <a:solidFill>
                <a:srgbClr val="E97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4738609" y="-1467853"/>
                <a:ext cx="228600" cy="228600"/>
              </a:xfrm>
              <a:prstGeom prst="ellipse">
                <a:avLst/>
              </a:prstGeom>
              <a:solidFill>
                <a:srgbClr val="AB7D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60"/>
            <p:cNvGrpSpPr/>
            <p:nvPr/>
          </p:nvGrpSpPr>
          <p:grpSpPr>
            <a:xfrm flipH="1" flipV="1">
              <a:off x="-1013680" y="-43169"/>
              <a:ext cx="4948008" cy="573258"/>
              <a:chOff x="-460228" y="4964882"/>
              <a:chExt cx="16582544" cy="1921192"/>
            </a:xfrm>
          </p:grpSpPr>
          <p:sp>
            <p:nvSpPr>
              <p:cNvPr id="11" name="等腰三角形 5"/>
              <p:cNvSpPr/>
              <p:nvPr/>
            </p:nvSpPr>
            <p:spPr>
              <a:xfrm>
                <a:off x="-460228" y="5749042"/>
                <a:ext cx="3560710" cy="113703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78B6A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5"/>
              <p:cNvSpPr/>
              <p:nvPr/>
            </p:nvSpPr>
            <p:spPr>
              <a:xfrm>
                <a:off x="1498898" y="5414211"/>
                <a:ext cx="4355342" cy="147186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137032 h 1137032"/>
                  <a:gd name="connsiteX1-19" fmla="*/ 1780355 w 3560710"/>
                  <a:gd name="connsiteY1-20" fmla="*/ 88 h 1137032"/>
                  <a:gd name="connsiteX2-21" fmla="*/ 3560710 w 3560710"/>
                  <a:gd name="connsiteY2-22" fmla="*/ 1137032 h 1137032"/>
                  <a:gd name="connsiteX3-23" fmla="*/ 0 w 3560710"/>
                  <a:gd name="connsiteY3-24" fmla="*/ 1137032 h 1137032"/>
                  <a:gd name="connsiteX0-25" fmla="*/ 0 w 3560710"/>
                  <a:gd name="connsiteY0-26" fmla="*/ 1137032 h 1137032"/>
                  <a:gd name="connsiteX1-27" fmla="*/ 1780355 w 3560710"/>
                  <a:gd name="connsiteY1-28" fmla="*/ 88 h 1137032"/>
                  <a:gd name="connsiteX2-29" fmla="*/ 3560710 w 3560710"/>
                  <a:gd name="connsiteY2-30" fmla="*/ 1137032 h 1137032"/>
                  <a:gd name="connsiteX3-31" fmla="*/ 0 w 3560710"/>
                  <a:gd name="connsiteY3-32"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298852" y="-9500"/>
                      <a:pt x="1780355" y="88"/>
                    </a:cubicBezTo>
                    <a:cubicBezTo>
                      <a:pt x="2261858" y="9676"/>
                      <a:pt x="2967258" y="758051"/>
                      <a:pt x="3560710" y="1137032"/>
                    </a:cubicBezTo>
                    <a:lnTo>
                      <a:pt x="0" y="1137032"/>
                    </a:lnTo>
                    <a:close/>
                  </a:path>
                </a:pathLst>
              </a:custGeom>
              <a:solidFill>
                <a:srgbClr val="FDD06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5"/>
              <p:cNvSpPr/>
              <p:nvPr/>
            </p:nvSpPr>
            <p:spPr>
              <a:xfrm>
                <a:off x="3763709" y="4964882"/>
                <a:ext cx="5327811" cy="192119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ED935C">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5"/>
              <p:cNvSpPr/>
              <p:nvPr/>
            </p:nvSpPr>
            <p:spPr>
              <a:xfrm>
                <a:off x="6780019" y="5781117"/>
                <a:ext cx="5439657" cy="107688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076883 h 1076883"/>
                  <a:gd name="connsiteX1-19" fmla="*/ 2134761 w 3560710"/>
                  <a:gd name="connsiteY1-20" fmla="*/ 97 h 1076883"/>
                  <a:gd name="connsiteX2-21" fmla="*/ 3560710 w 3560710"/>
                  <a:gd name="connsiteY2-22" fmla="*/ 1076883 h 1076883"/>
                  <a:gd name="connsiteX3-23" fmla="*/ 0 w 3560710"/>
                  <a:gd name="connsiteY3-24" fmla="*/ 1076883 h 1076883"/>
                </a:gdLst>
                <a:ahLst/>
                <a:cxnLst>
                  <a:cxn ang="0">
                    <a:pos x="connsiteX0-1" y="connsiteY0-2"/>
                  </a:cxn>
                  <a:cxn ang="0">
                    <a:pos x="connsiteX1-3" y="connsiteY1-4"/>
                  </a:cxn>
                  <a:cxn ang="0">
                    <a:pos x="connsiteX2-5" y="connsiteY2-6"/>
                  </a:cxn>
                  <a:cxn ang="0">
                    <a:pos x="connsiteX3-7" y="connsiteY3-8"/>
                  </a:cxn>
                </a:cxnLst>
                <a:rect l="l" t="t" r="r" b="b"/>
                <a:pathLst>
                  <a:path w="3560710" h="1076883">
                    <a:moveTo>
                      <a:pt x="0" y="1076883"/>
                    </a:moveTo>
                    <a:cubicBezTo>
                      <a:pt x="593452" y="697902"/>
                      <a:pt x="1456530" y="-9491"/>
                      <a:pt x="2134761" y="97"/>
                    </a:cubicBezTo>
                    <a:cubicBezTo>
                      <a:pt x="2812992" y="9685"/>
                      <a:pt x="2967258" y="697902"/>
                      <a:pt x="3560710" y="1076883"/>
                    </a:cubicBezTo>
                    <a:lnTo>
                      <a:pt x="0" y="1076883"/>
                    </a:lnTo>
                    <a:close/>
                  </a:path>
                </a:pathLst>
              </a:custGeom>
              <a:solidFill>
                <a:srgbClr val="E9746E">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5"/>
              <p:cNvSpPr/>
              <p:nvPr/>
            </p:nvSpPr>
            <p:spPr>
              <a:xfrm>
                <a:off x="9613231" y="5220014"/>
                <a:ext cx="6509085" cy="1637986"/>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AB7DB6">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2022/2/23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grpSp>
        <p:nvGrpSpPr>
          <p:cNvPr id="10" name="Group 21_1"/>
          <p:cNvGrpSpPr/>
          <p:nvPr userDrawn="1"/>
        </p:nvGrpSpPr>
        <p:grpSpPr>
          <a:xfrm>
            <a:off x="69215" y="-7620"/>
            <a:ext cx="12072620" cy="6792595"/>
            <a:chOff x="-1013679" y="-43169"/>
            <a:chExt cx="12858769" cy="6560166"/>
          </a:xfrm>
        </p:grpSpPr>
        <p:grpSp>
          <p:nvGrpSpPr>
            <p:cNvPr id="11" name="组合 59"/>
            <p:cNvGrpSpPr/>
            <p:nvPr/>
          </p:nvGrpSpPr>
          <p:grpSpPr>
            <a:xfrm>
              <a:off x="9683417" y="6288397"/>
              <a:ext cx="2161673" cy="228600"/>
              <a:chOff x="2805536" y="-1467853"/>
              <a:chExt cx="2161673" cy="228600"/>
            </a:xfrm>
          </p:grpSpPr>
          <p:sp>
            <p:nvSpPr>
              <p:cNvPr id="18" name="椭圆 17"/>
              <p:cNvSpPr/>
              <p:nvPr/>
            </p:nvSpPr>
            <p:spPr>
              <a:xfrm>
                <a:off x="2805536" y="-1467853"/>
                <a:ext cx="228600" cy="228600"/>
              </a:xfrm>
              <a:prstGeom prst="ellipse">
                <a:avLst/>
              </a:prstGeom>
              <a:solidFill>
                <a:srgbClr val="78B6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288804" y="-1467853"/>
                <a:ext cx="228600" cy="228600"/>
              </a:xfrm>
              <a:prstGeom prst="ellipse">
                <a:avLst/>
              </a:prstGeom>
              <a:solidFill>
                <a:srgbClr val="FDD0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3772072" y="-1467853"/>
                <a:ext cx="228600" cy="228600"/>
              </a:xfrm>
              <a:prstGeom prst="ellipse">
                <a:avLst/>
              </a:prstGeom>
              <a:solidFill>
                <a:srgbClr val="ED93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255340" y="-1467853"/>
                <a:ext cx="228600" cy="228600"/>
              </a:xfrm>
              <a:prstGeom prst="ellipse">
                <a:avLst/>
              </a:prstGeom>
              <a:solidFill>
                <a:srgbClr val="E97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4738609" y="-1467853"/>
                <a:ext cx="228600" cy="228600"/>
              </a:xfrm>
              <a:prstGeom prst="ellipse">
                <a:avLst/>
              </a:prstGeom>
              <a:solidFill>
                <a:srgbClr val="AB7D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60"/>
            <p:cNvGrpSpPr/>
            <p:nvPr/>
          </p:nvGrpSpPr>
          <p:grpSpPr>
            <a:xfrm flipH="1" flipV="1">
              <a:off x="-1013680" y="-43169"/>
              <a:ext cx="4948008" cy="573258"/>
              <a:chOff x="-460228" y="4964882"/>
              <a:chExt cx="16582544" cy="1921192"/>
            </a:xfrm>
          </p:grpSpPr>
          <p:sp>
            <p:nvSpPr>
              <p:cNvPr id="13" name="等腰三角形 5"/>
              <p:cNvSpPr/>
              <p:nvPr/>
            </p:nvSpPr>
            <p:spPr>
              <a:xfrm>
                <a:off x="-460228" y="5749042"/>
                <a:ext cx="3560710" cy="113703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78B6A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5"/>
              <p:cNvSpPr/>
              <p:nvPr/>
            </p:nvSpPr>
            <p:spPr>
              <a:xfrm>
                <a:off x="1498898" y="5414211"/>
                <a:ext cx="4355342" cy="147186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137032 h 1137032"/>
                  <a:gd name="connsiteX1-19" fmla="*/ 1780355 w 3560710"/>
                  <a:gd name="connsiteY1-20" fmla="*/ 88 h 1137032"/>
                  <a:gd name="connsiteX2-21" fmla="*/ 3560710 w 3560710"/>
                  <a:gd name="connsiteY2-22" fmla="*/ 1137032 h 1137032"/>
                  <a:gd name="connsiteX3-23" fmla="*/ 0 w 3560710"/>
                  <a:gd name="connsiteY3-24" fmla="*/ 1137032 h 1137032"/>
                  <a:gd name="connsiteX0-25" fmla="*/ 0 w 3560710"/>
                  <a:gd name="connsiteY0-26" fmla="*/ 1137032 h 1137032"/>
                  <a:gd name="connsiteX1-27" fmla="*/ 1780355 w 3560710"/>
                  <a:gd name="connsiteY1-28" fmla="*/ 88 h 1137032"/>
                  <a:gd name="connsiteX2-29" fmla="*/ 3560710 w 3560710"/>
                  <a:gd name="connsiteY2-30" fmla="*/ 1137032 h 1137032"/>
                  <a:gd name="connsiteX3-31" fmla="*/ 0 w 3560710"/>
                  <a:gd name="connsiteY3-32"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298852" y="-9500"/>
                      <a:pt x="1780355" y="88"/>
                    </a:cubicBezTo>
                    <a:cubicBezTo>
                      <a:pt x="2261858" y="9676"/>
                      <a:pt x="2967258" y="758051"/>
                      <a:pt x="3560710" y="1137032"/>
                    </a:cubicBezTo>
                    <a:lnTo>
                      <a:pt x="0" y="1137032"/>
                    </a:lnTo>
                    <a:close/>
                  </a:path>
                </a:pathLst>
              </a:custGeom>
              <a:solidFill>
                <a:srgbClr val="FDD06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5"/>
              <p:cNvSpPr/>
              <p:nvPr/>
            </p:nvSpPr>
            <p:spPr>
              <a:xfrm>
                <a:off x="3763709" y="4964882"/>
                <a:ext cx="5327811" cy="192119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ED935C">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5"/>
              <p:cNvSpPr/>
              <p:nvPr/>
            </p:nvSpPr>
            <p:spPr>
              <a:xfrm>
                <a:off x="6780019" y="5781117"/>
                <a:ext cx="5439657" cy="107688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076883 h 1076883"/>
                  <a:gd name="connsiteX1-19" fmla="*/ 2134761 w 3560710"/>
                  <a:gd name="connsiteY1-20" fmla="*/ 97 h 1076883"/>
                  <a:gd name="connsiteX2-21" fmla="*/ 3560710 w 3560710"/>
                  <a:gd name="connsiteY2-22" fmla="*/ 1076883 h 1076883"/>
                  <a:gd name="connsiteX3-23" fmla="*/ 0 w 3560710"/>
                  <a:gd name="connsiteY3-24" fmla="*/ 1076883 h 1076883"/>
                </a:gdLst>
                <a:ahLst/>
                <a:cxnLst>
                  <a:cxn ang="0">
                    <a:pos x="connsiteX0-1" y="connsiteY0-2"/>
                  </a:cxn>
                  <a:cxn ang="0">
                    <a:pos x="connsiteX1-3" y="connsiteY1-4"/>
                  </a:cxn>
                  <a:cxn ang="0">
                    <a:pos x="connsiteX2-5" y="connsiteY2-6"/>
                  </a:cxn>
                  <a:cxn ang="0">
                    <a:pos x="connsiteX3-7" y="connsiteY3-8"/>
                  </a:cxn>
                </a:cxnLst>
                <a:rect l="l" t="t" r="r" b="b"/>
                <a:pathLst>
                  <a:path w="3560710" h="1076883">
                    <a:moveTo>
                      <a:pt x="0" y="1076883"/>
                    </a:moveTo>
                    <a:cubicBezTo>
                      <a:pt x="593452" y="697902"/>
                      <a:pt x="1456530" y="-9491"/>
                      <a:pt x="2134761" y="97"/>
                    </a:cubicBezTo>
                    <a:cubicBezTo>
                      <a:pt x="2812992" y="9685"/>
                      <a:pt x="2967258" y="697902"/>
                      <a:pt x="3560710" y="1076883"/>
                    </a:cubicBezTo>
                    <a:lnTo>
                      <a:pt x="0" y="1076883"/>
                    </a:lnTo>
                    <a:close/>
                  </a:path>
                </a:pathLst>
              </a:custGeom>
              <a:solidFill>
                <a:srgbClr val="E9746E">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5"/>
              <p:cNvSpPr/>
              <p:nvPr/>
            </p:nvSpPr>
            <p:spPr>
              <a:xfrm>
                <a:off x="9613231" y="5220014"/>
                <a:ext cx="6509085" cy="1637986"/>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AB7DB6">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2022/2/23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2022/2/23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grpSp>
        <p:nvGrpSpPr>
          <p:cNvPr id="5" name="Group 21_1"/>
          <p:cNvGrpSpPr/>
          <p:nvPr userDrawn="1"/>
        </p:nvGrpSpPr>
        <p:grpSpPr>
          <a:xfrm>
            <a:off x="69215" y="-7620"/>
            <a:ext cx="12072620" cy="6792595"/>
            <a:chOff x="-1013679" y="-43169"/>
            <a:chExt cx="12858769" cy="6560166"/>
          </a:xfrm>
        </p:grpSpPr>
        <p:grpSp>
          <p:nvGrpSpPr>
            <p:cNvPr id="6" name="组合 59"/>
            <p:cNvGrpSpPr/>
            <p:nvPr/>
          </p:nvGrpSpPr>
          <p:grpSpPr>
            <a:xfrm>
              <a:off x="9683417" y="6288397"/>
              <a:ext cx="2161673" cy="228600"/>
              <a:chOff x="2805536" y="-1467853"/>
              <a:chExt cx="2161673" cy="228600"/>
            </a:xfrm>
          </p:grpSpPr>
          <p:sp>
            <p:nvSpPr>
              <p:cNvPr id="13" name="椭圆 12"/>
              <p:cNvSpPr/>
              <p:nvPr/>
            </p:nvSpPr>
            <p:spPr>
              <a:xfrm>
                <a:off x="2805536" y="-1467853"/>
                <a:ext cx="228600" cy="228600"/>
              </a:xfrm>
              <a:prstGeom prst="ellipse">
                <a:avLst/>
              </a:prstGeom>
              <a:solidFill>
                <a:srgbClr val="78B6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288804" y="-1467853"/>
                <a:ext cx="228600" cy="228600"/>
              </a:xfrm>
              <a:prstGeom prst="ellipse">
                <a:avLst/>
              </a:prstGeom>
              <a:solidFill>
                <a:srgbClr val="FDD0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772072" y="-1467853"/>
                <a:ext cx="228600" cy="228600"/>
              </a:xfrm>
              <a:prstGeom prst="ellipse">
                <a:avLst/>
              </a:prstGeom>
              <a:solidFill>
                <a:srgbClr val="ED93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4255340" y="-1467853"/>
                <a:ext cx="228600" cy="228600"/>
              </a:xfrm>
              <a:prstGeom prst="ellipse">
                <a:avLst/>
              </a:prstGeom>
              <a:solidFill>
                <a:srgbClr val="E97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4738609" y="-1467853"/>
                <a:ext cx="228600" cy="228600"/>
              </a:xfrm>
              <a:prstGeom prst="ellipse">
                <a:avLst/>
              </a:prstGeom>
              <a:solidFill>
                <a:srgbClr val="AB7D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0"/>
            <p:cNvGrpSpPr/>
            <p:nvPr/>
          </p:nvGrpSpPr>
          <p:grpSpPr>
            <a:xfrm flipH="1" flipV="1">
              <a:off x="-1013680" y="-43169"/>
              <a:ext cx="4948008" cy="573258"/>
              <a:chOff x="-460228" y="4964882"/>
              <a:chExt cx="16582544" cy="1921192"/>
            </a:xfrm>
          </p:grpSpPr>
          <p:sp>
            <p:nvSpPr>
              <p:cNvPr id="8" name="等腰三角形 5"/>
              <p:cNvSpPr/>
              <p:nvPr/>
            </p:nvSpPr>
            <p:spPr>
              <a:xfrm>
                <a:off x="-460228" y="5749042"/>
                <a:ext cx="3560710" cy="113703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78B6A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5"/>
              <p:cNvSpPr/>
              <p:nvPr/>
            </p:nvSpPr>
            <p:spPr>
              <a:xfrm>
                <a:off x="1498898" y="5414211"/>
                <a:ext cx="4355342" cy="147186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137032 h 1137032"/>
                  <a:gd name="connsiteX1-19" fmla="*/ 1780355 w 3560710"/>
                  <a:gd name="connsiteY1-20" fmla="*/ 88 h 1137032"/>
                  <a:gd name="connsiteX2-21" fmla="*/ 3560710 w 3560710"/>
                  <a:gd name="connsiteY2-22" fmla="*/ 1137032 h 1137032"/>
                  <a:gd name="connsiteX3-23" fmla="*/ 0 w 3560710"/>
                  <a:gd name="connsiteY3-24" fmla="*/ 1137032 h 1137032"/>
                  <a:gd name="connsiteX0-25" fmla="*/ 0 w 3560710"/>
                  <a:gd name="connsiteY0-26" fmla="*/ 1137032 h 1137032"/>
                  <a:gd name="connsiteX1-27" fmla="*/ 1780355 w 3560710"/>
                  <a:gd name="connsiteY1-28" fmla="*/ 88 h 1137032"/>
                  <a:gd name="connsiteX2-29" fmla="*/ 3560710 w 3560710"/>
                  <a:gd name="connsiteY2-30" fmla="*/ 1137032 h 1137032"/>
                  <a:gd name="connsiteX3-31" fmla="*/ 0 w 3560710"/>
                  <a:gd name="connsiteY3-32"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298852" y="-9500"/>
                      <a:pt x="1780355" y="88"/>
                    </a:cubicBezTo>
                    <a:cubicBezTo>
                      <a:pt x="2261858" y="9676"/>
                      <a:pt x="2967258" y="758051"/>
                      <a:pt x="3560710" y="1137032"/>
                    </a:cubicBezTo>
                    <a:lnTo>
                      <a:pt x="0" y="1137032"/>
                    </a:lnTo>
                    <a:close/>
                  </a:path>
                </a:pathLst>
              </a:custGeom>
              <a:solidFill>
                <a:srgbClr val="FDD06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5"/>
              <p:cNvSpPr/>
              <p:nvPr/>
            </p:nvSpPr>
            <p:spPr>
              <a:xfrm>
                <a:off x="3763709" y="4964882"/>
                <a:ext cx="5327811" cy="192119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ED935C">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5"/>
              <p:cNvSpPr/>
              <p:nvPr/>
            </p:nvSpPr>
            <p:spPr>
              <a:xfrm>
                <a:off x="6780019" y="5781117"/>
                <a:ext cx="5439657" cy="107688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076883 h 1076883"/>
                  <a:gd name="connsiteX1-19" fmla="*/ 2134761 w 3560710"/>
                  <a:gd name="connsiteY1-20" fmla="*/ 97 h 1076883"/>
                  <a:gd name="connsiteX2-21" fmla="*/ 3560710 w 3560710"/>
                  <a:gd name="connsiteY2-22" fmla="*/ 1076883 h 1076883"/>
                  <a:gd name="connsiteX3-23" fmla="*/ 0 w 3560710"/>
                  <a:gd name="connsiteY3-24" fmla="*/ 1076883 h 1076883"/>
                </a:gdLst>
                <a:ahLst/>
                <a:cxnLst>
                  <a:cxn ang="0">
                    <a:pos x="connsiteX0-1" y="connsiteY0-2"/>
                  </a:cxn>
                  <a:cxn ang="0">
                    <a:pos x="connsiteX1-3" y="connsiteY1-4"/>
                  </a:cxn>
                  <a:cxn ang="0">
                    <a:pos x="connsiteX2-5" y="connsiteY2-6"/>
                  </a:cxn>
                  <a:cxn ang="0">
                    <a:pos x="connsiteX3-7" y="connsiteY3-8"/>
                  </a:cxn>
                </a:cxnLst>
                <a:rect l="l" t="t" r="r" b="b"/>
                <a:pathLst>
                  <a:path w="3560710" h="1076883">
                    <a:moveTo>
                      <a:pt x="0" y="1076883"/>
                    </a:moveTo>
                    <a:cubicBezTo>
                      <a:pt x="593452" y="697902"/>
                      <a:pt x="1456530" y="-9491"/>
                      <a:pt x="2134761" y="97"/>
                    </a:cubicBezTo>
                    <a:cubicBezTo>
                      <a:pt x="2812992" y="9685"/>
                      <a:pt x="2967258" y="697902"/>
                      <a:pt x="3560710" y="1076883"/>
                    </a:cubicBezTo>
                    <a:lnTo>
                      <a:pt x="0" y="1076883"/>
                    </a:lnTo>
                    <a:close/>
                  </a:path>
                </a:pathLst>
              </a:custGeom>
              <a:solidFill>
                <a:srgbClr val="E9746E">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5"/>
              <p:cNvSpPr/>
              <p:nvPr/>
            </p:nvSpPr>
            <p:spPr>
              <a:xfrm>
                <a:off x="9613231" y="5220014"/>
                <a:ext cx="6509085" cy="1637986"/>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AB7DB6">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grpSp>
        <p:nvGrpSpPr>
          <p:cNvPr id="8" name="Group 21_1"/>
          <p:cNvGrpSpPr/>
          <p:nvPr userDrawn="1"/>
        </p:nvGrpSpPr>
        <p:grpSpPr>
          <a:xfrm>
            <a:off x="69215" y="-7620"/>
            <a:ext cx="12072620" cy="6792595"/>
            <a:chOff x="-1013679" y="-43169"/>
            <a:chExt cx="12858769" cy="6560166"/>
          </a:xfrm>
        </p:grpSpPr>
        <p:grpSp>
          <p:nvGrpSpPr>
            <p:cNvPr id="9" name="组合 59"/>
            <p:cNvGrpSpPr/>
            <p:nvPr/>
          </p:nvGrpSpPr>
          <p:grpSpPr>
            <a:xfrm>
              <a:off x="9683417" y="6288397"/>
              <a:ext cx="2161673" cy="228600"/>
              <a:chOff x="2805536" y="-1467853"/>
              <a:chExt cx="2161673" cy="228600"/>
            </a:xfrm>
          </p:grpSpPr>
          <p:sp>
            <p:nvSpPr>
              <p:cNvPr id="16" name="椭圆 15"/>
              <p:cNvSpPr/>
              <p:nvPr/>
            </p:nvSpPr>
            <p:spPr>
              <a:xfrm>
                <a:off x="2805536" y="-1467853"/>
                <a:ext cx="228600" cy="228600"/>
              </a:xfrm>
              <a:prstGeom prst="ellipse">
                <a:avLst/>
              </a:prstGeom>
              <a:solidFill>
                <a:srgbClr val="78B6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288804" y="-1467853"/>
                <a:ext cx="228600" cy="228600"/>
              </a:xfrm>
              <a:prstGeom prst="ellipse">
                <a:avLst/>
              </a:prstGeom>
              <a:solidFill>
                <a:srgbClr val="FDD0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772072" y="-1467853"/>
                <a:ext cx="228600" cy="228600"/>
              </a:xfrm>
              <a:prstGeom prst="ellipse">
                <a:avLst/>
              </a:prstGeom>
              <a:solidFill>
                <a:srgbClr val="ED93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255340" y="-1467853"/>
                <a:ext cx="228600" cy="228600"/>
              </a:xfrm>
              <a:prstGeom prst="ellipse">
                <a:avLst/>
              </a:prstGeom>
              <a:solidFill>
                <a:srgbClr val="E97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4738609" y="-1467853"/>
                <a:ext cx="228600" cy="228600"/>
              </a:xfrm>
              <a:prstGeom prst="ellipse">
                <a:avLst/>
              </a:prstGeom>
              <a:solidFill>
                <a:srgbClr val="AB7D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60"/>
            <p:cNvGrpSpPr/>
            <p:nvPr/>
          </p:nvGrpSpPr>
          <p:grpSpPr>
            <a:xfrm flipH="1" flipV="1">
              <a:off x="-1013680" y="-43169"/>
              <a:ext cx="4948008" cy="573258"/>
              <a:chOff x="-460228" y="4964882"/>
              <a:chExt cx="16582544" cy="1921192"/>
            </a:xfrm>
          </p:grpSpPr>
          <p:sp>
            <p:nvSpPr>
              <p:cNvPr id="11" name="等腰三角形 5"/>
              <p:cNvSpPr/>
              <p:nvPr/>
            </p:nvSpPr>
            <p:spPr>
              <a:xfrm>
                <a:off x="-460228" y="5749042"/>
                <a:ext cx="3560710" cy="113703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78B6A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5"/>
              <p:cNvSpPr/>
              <p:nvPr/>
            </p:nvSpPr>
            <p:spPr>
              <a:xfrm>
                <a:off x="1498898" y="5414211"/>
                <a:ext cx="4355342" cy="147186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137032 h 1137032"/>
                  <a:gd name="connsiteX1-19" fmla="*/ 1780355 w 3560710"/>
                  <a:gd name="connsiteY1-20" fmla="*/ 88 h 1137032"/>
                  <a:gd name="connsiteX2-21" fmla="*/ 3560710 w 3560710"/>
                  <a:gd name="connsiteY2-22" fmla="*/ 1137032 h 1137032"/>
                  <a:gd name="connsiteX3-23" fmla="*/ 0 w 3560710"/>
                  <a:gd name="connsiteY3-24" fmla="*/ 1137032 h 1137032"/>
                  <a:gd name="connsiteX0-25" fmla="*/ 0 w 3560710"/>
                  <a:gd name="connsiteY0-26" fmla="*/ 1137032 h 1137032"/>
                  <a:gd name="connsiteX1-27" fmla="*/ 1780355 w 3560710"/>
                  <a:gd name="connsiteY1-28" fmla="*/ 88 h 1137032"/>
                  <a:gd name="connsiteX2-29" fmla="*/ 3560710 w 3560710"/>
                  <a:gd name="connsiteY2-30" fmla="*/ 1137032 h 1137032"/>
                  <a:gd name="connsiteX3-31" fmla="*/ 0 w 3560710"/>
                  <a:gd name="connsiteY3-32"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298852" y="-9500"/>
                      <a:pt x="1780355" y="88"/>
                    </a:cubicBezTo>
                    <a:cubicBezTo>
                      <a:pt x="2261858" y="9676"/>
                      <a:pt x="2967258" y="758051"/>
                      <a:pt x="3560710" y="1137032"/>
                    </a:cubicBezTo>
                    <a:lnTo>
                      <a:pt x="0" y="1137032"/>
                    </a:lnTo>
                    <a:close/>
                  </a:path>
                </a:pathLst>
              </a:custGeom>
              <a:solidFill>
                <a:srgbClr val="FDD06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5"/>
              <p:cNvSpPr/>
              <p:nvPr/>
            </p:nvSpPr>
            <p:spPr>
              <a:xfrm>
                <a:off x="3763709" y="4964882"/>
                <a:ext cx="5327811" cy="192119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ED935C">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5"/>
              <p:cNvSpPr/>
              <p:nvPr/>
            </p:nvSpPr>
            <p:spPr>
              <a:xfrm>
                <a:off x="6780019" y="5781117"/>
                <a:ext cx="5439657" cy="107688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076883 h 1076883"/>
                  <a:gd name="connsiteX1-19" fmla="*/ 2134761 w 3560710"/>
                  <a:gd name="connsiteY1-20" fmla="*/ 97 h 1076883"/>
                  <a:gd name="connsiteX2-21" fmla="*/ 3560710 w 3560710"/>
                  <a:gd name="connsiteY2-22" fmla="*/ 1076883 h 1076883"/>
                  <a:gd name="connsiteX3-23" fmla="*/ 0 w 3560710"/>
                  <a:gd name="connsiteY3-24" fmla="*/ 1076883 h 1076883"/>
                </a:gdLst>
                <a:ahLst/>
                <a:cxnLst>
                  <a:cxn ang="0">
                    <a:pos x="connsiteX0-1" y="connsiteY0-2"/>
                  </a:cxn>
                  <a:cxn ang="0">
                    <a:pos x="connsiteX1-3" y="connsiteY1-4"/>
                  </a:cxn>
                  <a:cxn ang="0">
                    <a:pos x="connsiteX2-5" y="connsiteY2-6"/>
                  </a:cxn>
                  <a:cxn ang="0">
                    <a:pos x="connsiteX3-7" y="connsiteY3-8"/>
                  </a:cxn>
                </a:cxnLst>
                <a:rect l="l" t="t" r="r" b="b"/>
                <a:pathLst>
                  <a:path w="3560710" h="1076883">
                    <a:moveTo>
                      <a:pt x="0" y="1076883"/>
                    </a:moveTo>
                    <a:cubicBezTo>
                      <a:pt x="593452" y="697902"/>
                      <a:pt x="1456530" y="-9491"/>
                      <a:pt x="2134761" y="97"/>
                    </a:cubicBezTo>
                    <a:cubicBezTo>
                      <a:pt x="2812992" y="9685"/>
                      <a:pt x="2967258" y="697902"/>
                      <a:pt x="3560710" y="1076883"/>
                    </a:cubicBezTo>
                    <a:lnTo>
                      <a:pt x="0" y="1076883"/>
                    </a:lnTo>
                    <a:close/>
                  </a:path>
                </a:pathLst>
              </a:custGeom>
              <a:solidFill>
                <a:srgbClr val="E9746E">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5"/>
              <p:cNvSpPr/>
              <p:nvPr/>
            </p:nvSpPr>
            <p:spPr>
              <a:xfrm>
                <a:off x="9613231" y="5220014"/>
                <a:ext cx="6509085" cy="1637986"/>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AB7DB6">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grpSp>
        <p:nvGrpSpPr>
          <p:cNvPr id="8" name="Group 21_1"/>
          <p:cNvGrpSpPr/>
          <p:nvPr userDrawn="1"/>
        </p:nvGrpSpPr>
        <p:grpSpPr>
          <a:xfrm>
            <a:off x="69215" y="-7620"/>
            <a:ext cx="12072620" cy="6792595"/>
            <a:chOff x="-1013679" y="-43169"/>
            <a:chExt cx="12858769" cy="6560166"/>
          </a:xfrm>
        </p:grpSpPr>
        <p:grpSp>
          <p:nvGrpSpPr>
            <p:cNvPr id="9" name="组合 59"/>
            <p:cNvGrpSpPr/>
            <p:nvPr/>
          </p:nvGrpSpPr>
          <p:grpSpPr>
            <a:xfrm>
              <a:off x="9683417" y="6288397"/>
              <a:ext cx="2161673" cy="228600"/>
              <a:chOff x="2805536" y="-1467853"/>
              <a:chExt cx="2161673" cy="228600"/>
            </a:xfrm>
          </p:grpSpPr>
          <p:sp>
            <p:nvSpPr>
              <p:cNvPr id="16" name="椭圆 15"/>
              <p:cNvSpPr/>
              <p:nvPr/>
            </p:nvSpPr>
            <p:spPr>
              <a:xfrm>
                <a:off x="2805536" y="-1467853"/>
                <a:ext cx="228600" cy="228600"/>
              </a:xfrm>
              <a:prstGeom prst="ellipse">
                <a:avLst/>
              </a:prstGeom>
              <a:solidFill>
                <a:srgbClr val="78B6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288804" y="-1467853"/>
                <a:ext cx="228600" cy="228600"/>
              </a:xfrm>
              <a:prstGeom prst="ellipse">
                <a:avLst/>
              </a:prstGeom>
              <a:solidFill>
                <a:srgbClr val="FDD0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772072" y="-1467853"/>
                <a:ext cx="228600" cy="228600"/>
              </a:xfrm>
              <a:prstGeom prst="ellipse">
                <a:avLst/>
              </a:prstGeom>
              <a:solidFill>
                <a:srgbClr val="ED93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255340" y="-1467853"/>
                <a:ext cx="228600" cy="228600"/>
              </a:xfrm>
              <a:prstGeom prst="ellipse">
                <a:avLst/>
              </a:prstGeom>
              <a:solidFill>
                <a:srgbClr val="E97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4738609" y="-1467853"/>
                <a:ext cx="228600" cy="228600"/>
              </a:xfrm>
              <a:prstGeom prst="ellipse">
                <a:avLst/>
              </a:prstGeom>
              <a:solidFill>
                <a:srgbClr val="AB7D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60"/>
            <p:cNvGrpSpPr/>
            <p:nvPr/>
          </p:nvGrpSpPr>
          <p:grpSpPr>
            <a:xfrm flipH="1" flipV="1">
              <a:off x="-1013680" y="-43169"/>
              <a:ext cx="4948008" cy="573258"/>
              <a:chOff x="-460228" y="4964882"/>
              <a:chExt cx="16582544" cy="1921192"/>
            </a:xfrm>
          </p:grpSpPr>
          <p:sp>
            <p:nvSpPr>
              <p:cNvPr id="11" name="等腰三角形 5"/>
              <p:cNvSpPr/>
              <p:nvPr/>
            </p:nvSpPr>
            <p:spPr>
              <a:xfrm>
                <a:off x="-460228" y="5749042"/>
                <a:ext cx="3560710" cy="113703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78B6A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5"/>
              <p:cNvSpPr/>
              <p:nvPr/>
            </p:nvSpPr>
            <p:spPr>
              <a:xfrm>
                <a:off x="1498898" y="5414211"/>
                <a:ext cx="4355342" cy="147186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137032 h 1137032"/>
                  <a:gd name="connsiteX1-19" fmla="*/ 1780355 w 3560710"/>
                  <a:gd name="connsiteY1-20" fmla="*/ 88 h 1137032"/>
                  <a:gd name="connsiteX2-21" fmla="*/ 3560710 w 3560710"/>
                  <a:gd name="connsiteY2-22" fmla="*/ 1137032 h 1137032"/>
                  <a:gd name="connsiteX3-23" fmla="*/ 0 w 3560710"/>
                  <a:gd name="connsiteY3-24" fmla="*/ 1137032 h 1137032"/>
                  <a:gd name="connsiteX0-25" fmla="*/ 0 w 3560710"/>
                  <a:gd name="connsiteY0-26" fmla="*/ 1137032 h 1137032"/>
                  <a:gd name="connsiteX1-27" fmla="*/ 1780355 w 3560710"/>
                  <a:gd name="connsiteY1-28" fmla="*/ 88 h 1137032"/>
                  <a:gd name="connsiteX2-29" fmla="*/ 3560710 w 3560710"/>
                  <a:gd name="connsiteY2-30" fmla="*/ 1137032 h 1137032"/>
                  <a:gd name="connsiteX3-31" fmla="*/ 0 w 3560710"/>
                  <a:gd name="connsiteY3-32"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298852" y="-9500"/>
                      <a:pt x="1780355" y="88"/>
                    </a:cubicBezTo>
                    <a:cubicBezTo>
                      <a:pt x="2261858" y="9676"/>
                      <a:pt x="2967258" y="758051"/>
                      <a:pt x="3560710" y="1137032"/>
                    </a:cubicBezTo>
                    <a:lnTo>
                      <a:pt x="0" y="1137032"/>
                    </a:lnTo>
                    <a:close/>
                  </a:path>
                </a:pathLst>
              </a:custGeom>
              <a:solidFill>
                <a:srgbClr val="FDD06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5"/>
              <p:cNvSpPr/>
              <p:nvPr/>
            </p:nvSpPr>
            <p:spPr>
              <a:xfrm>
                <a:off x="3763709" y="4964882"/>
                <a:ext cx="5327811" cy="192119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ED935C">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5"/>
              <p:cNvSpPr/>
              <p:nvPr/>
            </p:nvSpPr>
            <p:spPr>
              <a:xfrm>
                <a:off x="6780019" y="5781117"/>
                <a:ext cx="5439657" cy="107688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076883 h 1076883"/>
                  <a:gd name="connsiteX1-19" fmla="*/ 2134761 w 3560710"/>
                  <a:gd name="connsiteY1-20" fmla="*/ 97 h 1076883"/>
                  <a:gd name="connsiteX2-21" fmla="*/ 3560710 w 3560710"/>
                  <a:gd name="connsiteY2-22" fmla="*/ 1076883 h 1076883"/>
                  <a:gd name="connsiteX3-23" fmla="*/ 0 w 3560710"/>
                  <a:gd name="connsiteY3-24" fmla="*/ 1076883 h 1076883"/>
                </a:gdLst>
                <a:ahLst/>
                <a:cxnLst>
                  <a:cxn ang="0">
                    <a:pos x="connsiteX0-1" y="connsiteY0-2"/>
                  </a:cxn>
                  <a:cxn ang="0">
                    <a:pos x="connsiteX1-3" y="connsiteY1-4"/>
                  </a:cxn>
                  <a:cxn ang="0">
                    <a:pos x="connsiteX2-5" y="connsiteY2-6"/>
                  </a:cxn>
                  <a:cxn ang="0">
                    <a:pos x="connsiteX3-7" y="connsiteY3-8"/>
                  </a:cxn>
                </a:cxnLst>
                <a:rect l="l" t="t" r="r" b="b"/>
                <a:pathLst>
                  <a:path w="3560710" h="1076883">
                    <a:moveTo>
                      <a:pt x="0" y="1076883"/>
                    </a:moveTo>
                    <a:cubicBezTo>
                      <a:pt x="593452" y="697902"/>
                      <a:pt x="1456530" y="-9491"/>
                      <a:pt x="2134761" y="97"/>
                    </a:cubicBezTo>
                    <a:cubicBezTo>
                      <a:pt x="2812992" y="9685"/>
                      <a:pt x="2967258" y="697902"/>
                      <a:pt x="3560710" y="1076883"/>
                    </a:cubicBezTo>
                    <a:lnTo>
                      <a:pt x="0" y="1076883"/>
                    </a:lnTo>
                    <a:close/>
                  </a:path>
                </a:pathLst>
              </a:custGeom>
              <a:solidFill>
                <a:srgbClr val="E9746E">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5"/>
              <p:cNvSpPr/>
              <p:nvPr/>
            </p:nvSpPr>
            <p:spPr>
              <a:xfrm>
                <a:off x="9613231" y="5220014"/>
                <a:ext cx="6509085" cy="1637986"/>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AB7DB6">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2022/2/23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pic>
        <p:nvPicPr>
          <p:cNvPr id="7" name="图片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937283" y="84153"/>
            <a:ext cx="1170836" cy="4847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2" name="组合 11"/>
          <p:cNvGrpSpPr/>
          <p:nvPr/>
        </p:nvGrpSpPr>
        <p:grpSpPr>
          <a:xfrm>
            <a:off x="83820" y="5368925"/>
            <a:ext cx="12108180" cy="1489075"/>
            <a:chOff x="-460228" y="4964882"/>
            <a:chExt cx="16582544" cy="1921192"/>
          </a:xfrm>
        </p:grpSpPr>
        <p:sp>
          <p:nvSpPr>
            <p:cNvPr id="6" name="等腰三角形 5"/>
            <p:cNvSpPr/>
            <p:nvPr/>
          </p:nvSpPr>
          <p:spPr>
            <a:xfrm>
              <a:off x="-460228" y="5749042"/>
              <a:ext cx="3560710" cy="113703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78B6A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5"/>
            <p:cNvSpPr/>
            <p:nvPr/>
          </p:nvSpPr>
          <p:spPr>
            <a:xfrm>
              <a:off x="1498898" y="5414211"/>
              <a:ext cx="4355342" cy="147186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137032 h 1137032"/>
                <a:gd name="connsiteX1-19" fmla="*/ 1780355 w 3560710"/>
                <a:gd name="connsiteY1-20" fmla="*/ 88 h 1137032"/>
                <a:gd name="connsiteX2-21" fmla="*/ 3560710 w 3560710"/>
                <a:gd name="connsiteY2-22" fmla="*/ 1137032 h 1137032"/>
                <a:gd name="connsiteX3-23" fmla="*/ 0 w 3560710"/>
                <a:gd name="connsiteY3-24" fmla="*/ 1137032 h 1137032"/>
                <a:gd name="connsiteX0-25" fmla="*/ 0 w 3560710"/>
                <a:gd name="connsiteY0-26" fmla="*/ 1137032 h 1137032"/>
                <a:gd name="connsiteX1-27" fmla="*/ 1780355 w 3560710"/>
                <a:gd name="connsiteY1-28" fmla="*/ 88 h 1137032"/>
                <a:gd name="connsiteX2-29" fmla="*/ 3560710 w 3560710"/>
                <a:gd name="connsiteY2-30" fmla="*/ 1137032 h 1137032"/>
                <a:gd name="connsiteX3-31" fmla="*/ 0 w 3560710"/>
                <a:gd name="connsiteY3-32"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298852" y="-9500"/>
                    <a:pt x="1780355" y="88"/>
                  </a:cubicBezTo>
                  <a:cubicBezTo>
                    <a:pt x="2261858" y="9676"/>
                    <a:pt x="2967258" y="758051"/>
                    <a:pt x="3560710" y="1137032"/>
                  </a:cubicBezTo>
                  <a:lnTo>
                    <a:pt x="0" y="1137032"/>
                  </a:lnTo>
                  <a:close/>
                </a:path>
              </a:pathLst>
            </a:custGeom>
            <a:solidFill>
              <a:srgbClr val="FDD06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5"/>
            <p:cNvSpPr/>
            <p:nvPr/>
          </p:nvSpPr>
          <p:spPr>
            <a:xfrm>
              <a:off x="3763709" y="4964882"/>
              <a:ext cx="5327811" cy="192119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ED935C">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5"/>
            <p:cNvSpPr/>
            <p:nvPr/>
          </p:nvSpPr>
          <p:spPr>
            <a:xfrm>
              <a:off x="6780019" y="5781117"/>
              <a:ext cx="5439657" cy="107688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076883 h 1076883"/>
                <a:gd name="connsiteX1-19" fmla="*/ 2134761 w 3560710"/>
                <a:gd name="connsiteY1-20" fmla="*/ 97 h 1076883"/>
                <a:gd name="connsiteX2-21" fmla="*/ 3560710 w 3560710"/>
                <a:gd name="connsiteY2-22" fmla="*/ 1076883 h 1076883"/>
                <a:gd name="connsiteX3-23" fmla="*/ 0 w 3560710"/>
                <a:gd name="connsiteY3-24" fmla="*/ 1076883 h 1076883"/>
              </a:gdLst>
              <a:ahLst/>
              <a:cxnLst>
                <a:cxn ang="0">
                  <a:pos x="connsiteX0-1" y="connsiteY0-2"/>
                </a:cxn>
                <a:cxn ang="0">
                  <a:pos x="connsiteX1-3" y="connsiteY1-4"/>
                </a:cxn>
                <a:cxn ang="0">
                  <a:pos x="connsiteX2-5" y="connsiteY2-6"/>
                </a:cxn>
                <a:cxn ang="0">
                  <a:pos x="connsiteX3-7" y="connsiteY3-8"/>
                </a:cxn>
              </a:cxnLst>
              <a:rect l="l" t="t" r="r" b="b"/>
              <a:pathLst>
                <a:path w="3560710" h="1076883">
                  <a:moveTo>
                    <a:pt x="0" y="1076883"/>
                  </a:moveTo>
                  <a:cubicBezTo>
                    <a:pt x="593452" y="697902"/>
                    <a:pt x="1456530" y="-9491"/>
                    <a:pt x="2134761" y="97"/>
                  </a:cubicBezTo>
                  <a:cubicBezTo>
                    <a:pt x="2812992" y="9685"/>
                    <a:pt x="2967258" y="697902"/>
                    <a:pt x="3560710" y="1076883"/>
                  </a:cubicBezTo>
                  <a:lnTo>
                    <a:pt x="0" y="1076883"/>
                  </a:lnTo>
                  <a:close/>
                </a:path>
              </a:pathLst>
            </a:custGeom>
            <a:solidFill>
              <a:srgbClr val="E9746E">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5"/>
            <p:cNvSpPr/>
            <p:nvPr/>
          </p:nvSpPr>
          <p:spPr>
            <a:xfrm>
              <a:off x="9613231" y="5220014"/>
              <a:ext cx="6509085" cy="1637986"/>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AB7DB6">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 name="矩形 13"/>
          <p:cNvSpPr/>
          <p:nvPr/>
        </p:nvSpPr>
        <p:spPr>
          <a:xfrm>
            <a:off x="1218569" y="1393550"/>
            <a:ext cx="9615805" cy="922020"/>
          </a:xfrm>
          <a:prstGeom prst="rect">
            <a:avLst/>
          </a:prstGeom>
          <a:noFill/>
        </p:spPr>
        <p:txBody>
          <a:bodyPr wrap="none" lIns="91440" tIns="45720" rIns="91440" bIns="45720">
            <a:spAutoFit/>
            <a:scene3d>
              <a:camera prst="orthographicFront"/>
              <a:lightRig rig="soft" dir="tl"/>
            </a:scene3d>
            <a:sp3d contourW="25400" prstMaterial="matte">
              <a:bevelT w="25400" h="55880" prst="artDeco"/>
              <a:contourClr>
                <a:schemeClr val="accent2">
                  <a:tint val="20000"/>
                </a:schemeClr>
              </a:contourClr>
            </a:sp3d>
          </a:bodyPr>
          <a:lstStyle/>
          <a:p>
            <a:pPr algn="ctr"/>
            <a:r>
              <a:rPr kumimoji="0" lang="zh-CN" sz="5400" b="1" i="0" u="none" strike="noStrike" cap="none" spc="50" normalizeH="0" baseline="0">
                <a:ln w="11430"/>
                <a:solidFill>
                  <a:srgbClr val="002060"/>
                </a:solidFill>
                <a:effectLst/>
                <a:latin typeface="宋体" panose="02010600030101010101" pitchFamily="2" charset="-122"/>
                <a:ea typeface="宋体" panose="02010600030101010101" pitchFamily="2" charset="-122"/>
                <a:cs typeface="Times New Roman" panose="02020603050405020304" pitchFamily="18" charset="0"/>
              </a:rPr>
              <a:t>第</a:t>
            </a:r>
            <a:r>
              <a:rPr lang="zh-CN" altLang="en-US" sz="5400" b="1" cap="none" spc="50">
                <a:ln w="11430"/>
                <a:solidFill>
                  <a:srgbClr val="002060"/>
                </a:solidFill>
                <a:effectLst/>
                <a:latin typeface="Arial" panose="020B0604020202020204" pitchFamily="34" charset="0"/>
                <a:ea typeface="宋体" panose="02010600030101010101" pitchFamily="2" charset="-122"/>
                <a:cs typeface="Times New Roman" panose="02020603050405020304" pitchFamily="18" charset="0"/>
              </a:rPr>
              <a:t>三节  元素性质及其变化规律</a:t>
            </a:r>
            <a:endParaRPr lang="zh-CN" altLang="en-US" sz="5400" b="1" cap="none" spc="50">
              <a:ln w="11430"/>
              <a:solidFill>
                <a:srgbClr val="002060"/>
              </a:solidFill>
              <a:effectLst/>
            </a:endParaRPr>
          </a:p>
        </p:txBody>
      </p:sp>
      <p:sp>
        <p:nvSpPr>
          <p:cNvPr id="5" name="矩形 4"/>
          <p:cNvSpPr/>
          <p:nvPr/>
        </p:nvSpPr>
        <p:spPr>
          <a:xfrm>
            <a:off x="1636082" y="2915010"/>
            <a:ext cx="8920480" cy="829945"/>
          </a:xfrm>
          <a:prstGeom prst="rect">
            <a:avLst/>
          </a:prstGeom>
          <a:noFill/>
        </p:spPr>
        <p:txBody>
          <a:bodyPr wrap="none" lIns="91440" tIns="45720" rIns="91440" bIns="45720">
            <a:spAutoFit/>
            <a:scene3d>
              <a:camera prst="orthographicFront"/>
              <a:lightRig rig="soft" dir="tl"/>
            </a:scene3d>
            <a:sp3d contourW="25400" prstMaterial="matte">
              <a:bevelT w="25400" h="55880" prst="artDeco"/>
              <a:contourClr>
                <a:schemeClr val="accent2">
                  <a:tint val="20000"/>
                </a:schemeClr>
              </a:contourClr>
            </a:sp3d>
          </a:bodyPr>
          <a:lstStyle/>
          <a:p>
            <a:pPr algn="ctr"/>
            <a:r>
              <a:rPr kumimoji="0" lang="zh-CN" sz="4800" b="1" i="0" u="none" strike="noStrike" cap="none" spc="50" normalizeH="0" baseline="0">
                <a:ln w="11430"/>
                <a:solidFill>
                  <a:srgbClr val="002060"/>
                </a:solidFill>
                <a:effectLst/>
                <a:latin typeface="宋体" panose="02010600030101010101" pitchFamily="2" charset="-122"/>
                <a:ea typeface="宋体" panose="02010600030101010101" pitchFamily="2" charset="-122"/>
                <a:cs typeface="Times New Roman" panose="02020603050405020304" pitchFamily="18" charset="0"/>
              </a:rPr>
              <a:t>第</a:t>
            </a:r>
            <a:r>
              <a:rPr lang="en-US" altLang="zh-CN" sz="4800" b="1" cap="none" spc="50">
                <a:ln w="11430"/>
                <a:solidFill>
                  <a:srgbClr val="002060"/>
                </a:solidFill>
                <a:effectLst/>
                <a:latin typeface="Arial" panose="020B0604020202020204" pitchFamily="34" charset="0"/>
                <a:ea typeface="宋体" panose="02010600030101010101" pitchFamily="2" charset="-122"/>
                <a:cs typeface="Times New Roman" panose="02020603050405020304" pitchFamily="18" charset="0"/>
              </a:rPr>
              <a:t>1</a:t>
            </a:r>
            <a:r>
              <a:rPr lang="zh-CN" altLang="en-US" sz="4800" b="1" cap="none" spc="50">
                <a:ln w="11430"/>
                <a:solidFill>
                  <a:srgbClr val="002060"/>
                </a:solidFill>
                <a:effectLst/>
                <a:latin typeface="Arial" panose="020B0604020202020204" pitchFamily="34" charset="0"/>
                <a:ea typeface="宋体" panose="02010600030101010101" pitchFamily="2" charset="-122"/>
                <a:cs typeface="Times New Roman" panose="02020603050405020304" pitchFamily="18" charset="0"/>
              </a:rPr>
              <a:t>课时  原子半径及其变化规律</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矩形 2"/>
          <p:cNvSpPr/>
          <p:nvPr/>
        </p:nvSpPr>
        <p:spPr>
          <a:xfrm>
            <a:off x="244475" y="345440"/>
            <a:ext cx="2418080" cy="768350"/>
          </a:xfrm>
          <a:prstGeom prst="rect">
            <a:avLst/>
          </a:prstGeom>
          <a:noFill/>
          <a:ln>
            <a:noFill/>
          </a:ln>
        </p:spPr>
        <p:txBody>
          <a:bodyPr wrap="none" rtlCol="0" anchor="t">
            <a:spAutoFit/>
          </a:bodyPr>
          <a:lstStyle/>
          <a:p>
            <a:pPr algn="ctr"/>
            <a:r>
              <a:rPr lang="zh-CN" altLang="en-US" sz="4400" b="1">
                <a:solidFill>
                  <a:srgbClr val="00B050"/>
                </a:solidFill>
                <a:effectLst>
                  <a:outerShdw blurRad="38100" dist="19050" dir="2700000" algn="tl" rotWithShape="0">
                    <a:schemeClr val="dk1">
                      <a:alpha val="40000"/>
                    </a:schemeClr>
                  </a:outerShdw>
                </a:effectLst>
              </a:rPr>
              <a:t>迁移应用</a:t>
            </a:r>
          </a:p>
        </p:txBody>
      </p:sp>
      <p:sp>
        <p:nvSpPr>
          <p:cNvPr id="100" name="文本框 99"/>
          <p:cNvSpPr txBox="1"/>
          <p:nvPr/>
        </p:nvSpPr>
        <p:spPr>
          <a:xfrm>
            <a:off x="768350" y="1250950"/>
            <a:ext cx="10654665" cy="2676525"/>
          </a:xfrm>
          <a:prstGeom prst="rect">
            <a:avLst/>
          </a:prstGeom>
          <a:noFill/>
          <a:ln w="9525">
            <a:noFill/>
          </a:ln>
        </p:spPr>
        <p:txBody>
          <a:bodyPr wrap="square">
            <a:spAutoFit/>
          </a:bodyPr>
          <a:lstStyle/>
          <a:p>
            <a:pPr indent="266700" fontAlgn="auto">
              <a:lnSpc>
                <a:spcPct val="150000"/>
              </a:lnSpc>
            </a:pPr>
            <a:r>
              <a:rPr lang="zh-CN" sz="2800" b="1">
                <a:ea typeface="宋体" panose="02010600030101010101" pitchFamily="2" charset="-122"/>
              </a:rPr>
              <a:t>已知</a:t>
            </a:r>
            <a:r>
              <a:rPr lang="en-US" sz="2800" b="1">
                <a:latin typeface="Times New Roman" panose="02020603050405020304" pitchFamily="18" charset="0"/>
                <a:ea typeface="宋体" panose="02010600030101010101" pitchFamily="2" charset="-122"/>
              </a:rPr>
              <a:t>A</a:t>
            </a:r>
            <a:r>
              <a:rPr lang="en-US" sz="2800" b="1" i="1" baseline="30000">
                <a:latin typeface="Times New Roman" panose="02020603050405020304" pitchFamily="18" charset="0"/>
                <a:ea typeface="宋体" panose="02010600030101010101" pitchFamily="2" charset="-122"/>
              </a:rPr>
              <a:t>n</a:t>
            </a:r>
            <a:r>
              <a:rPr lang="zh-CN" sz="2800" b="1" baseline="30000">
                <a:ea typeface="宋体" panose="02010600030101010101" pitchFamily="2" charset="-122"/>
              </a:rPr>
              <a:t>＋</a:t>
            </a:r>
            <a:r>
              <a:rPr lang="zh-CN" sz="2800" b="1">
                <a:ea typeface="宋体" panose="02010600030101010101" pitchFamily="2" charset="-122"/>
              </a:rPr>
              <a:t>、</a:t>
            </a:r>
            <a:r>
              <a:rPr lang="en-US" sz="2800" b="1">
                <a:latin typeface="Times New Roman" panose="02020603050405020304" pitchFamily="18" charset="0"/>
                <a:ea typeface="宋体" panose="02010600030101010101" pitchFamily="2" charset="-122"/>
              </a:rPr>
              <a:t>B</a:t>
            </a:r>
            <a:r>
              <a:rPr lang="en-US" sz="2800" b="1" baseline="30000">
                <a:latin typeface="Times New Roman" panose="02020603050405020304" pitchFamily="18" charset="0"/>
                <a:ea typeface="宋体" panose="02010600030101010101" pitchFamily="2" charset="-122"/>
              </a:rPr>
              <a:t>(</a:t>
            </a:r>
            <a:r>
              <a:rPr lang="en-US" sz="2800" b="1" i="1" baseline="30000">
                <a:latin typeface="Times New Roman" panose="02020603050405020304" pitchFamily="18" charset="0"/>
                <a:ea typeface="宋体" panose="02010600030101010101" pitchFamily="2" charset="-122"/>
              </a:rPr>
              <a:t>n</a:t>
            </a:r>
            <a:r>
              <a:rPr lang="zh-CN" sz="2800" b="1" baseline="30000">
                <a:ea typeface="宋体" panose="02010600030101010101" pitchFamily="2" charset="-122"/>
              </a:rPr>
              <a:t>＋</a:t>
            </a:r>
            <a:r>
              <a:rPr lang="en-US" sz="2800" b="1" baseline="30000">
                <a:latin typeface="Times New Roman" panose="02020603050405020304" pitchFamily="18" charset="0"/>
                <a:ea typeface="宋体" panose="02010600030101010101" pitchFamily="2" charset="-122"/>
              </a:rPr>
              <a:t>1)</a:t>
            </a:r>
            <a:r>
              <a:rPr lang="zh-CN" sz="2800" b="1" baseline="30000">
                <a:ea typeface="宋体" panose="02010600030101010101" pitchFamily="2" charset="-122"/>
              </a:rPr>
              <a:t>＋</a:t>
            </a:r>
            <a:r>
              <a:rPr lang="zh-CN" sz="2800" b="1">
                <a:ea typeface="宋体" panose="02010600030101010101" pitchFamily="2" charset="-122"/>
              </a:rPr>
              <a:t>、</a:t>
            </a:r>
            <a:r>
              <a:rPr lang="en-US" sz="2800" b="1">
                <a:latin typeface="Times New Roman" panose="02020603050405020304" pitchFamily="18" charset="0"/>
                <a:ea typeface="宋体" panose="02010600030101010101" pitchFamily="2" charset="-122"/>
              </a:rPr>
              <a:t>C</a:t>
            </a:r>
            <a:r>
              <a:rPr lang="en-US" sz="2800" b="1" i="1" baseline="30000">
                <a:latin typeface="Times New Roman" panose="02020603050405020304" pitchFamily="18" charset="0"/>
                <a:ea typeface="宋体" panose="02010600030101010101" pitchFamily="2" charset="-122"/>
              </a:rPr>
              <a:t>n</a:t>
            </a:r>
            <a:r>
              <a:rPr lang="zh-CN" sz="2800" b="1" baseline="30000">
                <a:ea typeface="宋体" panose="02010600030101010101" pitchFamily="2" charset="-122"/>
              </a:rPr>
              <a:t>－</a:t>
            </a:r>
            <a:r>
              <a:rPr lang="zh-CN" sz="2800" b="1">
                <a:ea typeface="宋体" panose="02010600030101010101" pitchFamily="2" charset="-122"/>
              </a:rPr>
              <a:t>、</a:t>
            </a:r>
            <a:r>
              <a:rPr lang="en-US" sz="2800" b="1">
                <a:latin typeface="Times New Roman" panose="02020603050405020304" pitchFamily="18" charset="0"/>
                <a:ea typeface="宋体" panose="02010600030101010101" pitchFamily="2" charset="-122"/>
              </a:rPr>
              <a:t>D</a:t>
            </a:r>
            <a:r>
              <a:rPr lang="en-US" sz="2800" b="1" baseline="30000">
                <a:latin typeface="Times New Roman" panose="02020603050405020304" pitchFamily="18" charset="0"/>
                <a:ea typeface="宋体" panose="02010600030101010101" pitchFamily="2" charset="-122"/>
              </a:rPr>
              <a:t>(</a:t>
            </a:r>
            <a:r>
              <a:rPr lang="en-US" sz="2800" b="1" i="1" baseline="30000">
                <a:latin typeface="Times New Roman" panose="02020603050405020304" pitchFamily="18" charset="0"/>
                <a:ea typeface="宋体" panose="02010600030101010101" pitchFamily="2" charset="-122"/>
              </a:rPr>
              <a:t>n</a:t>
            </a:r>
            <a:r>
              <a:rPr lang="zh-CN" sz="2800" b="1" baseline="30000">
                <a:ea typeface="宋体" panose="02010600030101010101" pitchFamily="2" charset="-122"/>
              </a:rPr>
              <a:t>＋</a:t>
            </a:r>
            <a:r>
              <a:rPr lang="en-US" sz="2800" b="1" baseline="30000">
                <a:latin typeface="Times New Roman" panose="02020603050405020304" pitchFamily="18" charset="0"/>
                <a:ea typeface="宋体" panose="02010600030101010101" pitchFamily="2" charset="-122"/>
              </a:rPr>
              <a:t>1)</a:t>
            </a:r>
            <a:r>
              <a:rPr lang="zh-CN" sz="2800" b="1" baseline="30000">
                <a:ea typeface="宋体" panose="02010600030101010101" pitchFamily="2" charset="-122"/>
              </a:rPr>
              <a:t>－</a:t>
            </a:r>
            <a:r>
              <a:rPr lang="zh-CN" sz="2800" b="1">
                <a:ea typeface="宋体" panose="02010600030101010101" pitchFamily="2" charset="-122"/>
              </a:rPr>
              <a:t>都具有相同的电子层结构，则</a:t>
            </a:r>
            <a:r>
              <a:rPr lang="en-US" sz="2800" b="1">
                <a:latin typeface="Times New Roman" panose="02020603050405020304" pitchFamily="18" charset="0"/>
                <a:ea typeface="宋体" panose="02010600030101010101" pitchFamily="2" charset="-122"/>
              </a:rPr>
              <a:t>A</a:t>
            </a:r>
            <a:r>
              <a:rPr lang="zh-CN" sz="2800" b="1">
                <a:ea typeface="宋体" panose="02010600030101010101" pitchFamily="2" charset="-122"/>
              </a:rPr>
              <a:t>、</a:t>
            </a:r>
            <a:r>
              <a:rPr lang="en-US" sz="2800" b="1">
                <a:latin typeface="Times New Roman" panose="02020603050405020304" pitchFamily="18" charset="0"/>
                <a:ea typeface="宋体" panose="02010600030101010101" pitchFamily="2" charset="-122"/>
              </a:rPr>
              <a:t>B</a:t>
            </a:r>
            <a:r>
              <a:rPr lang="zh-CN" sz="2800" b="1">
                <a:ea typeface="宋体" panose="02010600030101010101" pitchFamily="2" charset="-122"/>
              </a:rPr>
              <a:t>、</a:t>
            </a:r>
            <a:r>
              <a:rPr lang="en-US" sz="2800" b="1">
                <a:latin typeface="Times New Roman" panose="02020603050405020304" pitchFamily="18" charset="0"/>
                <a:ea typeface="宋体" panose="02010600030101010101" pitchFamily="2" charset="-122"/>
              </a:rPr>
              <a:t>C</a:t>
            </a:r>
            <a:r>
              <a:rPr lang="zh-CN" sz="2800" b="1">
                <a:ea typeface="宋体" panose="02010600030101010101" pitchFamily="2" charset="-122"/>
              </a:rPr>
              <a:t>、</a:t>
            </a:r>
            <a:r>
              <a:rPr lang="en-US" sz="2800" b="1">
                <a:latin typeface="Times New Roman" panose="02020603050405020304" pitchFamily="18" charset="0"/>
                <a:ea typeface="宋体" panose="02010600030101010101" pitchFamily="2" charset="-122"/>
              </a:rPr>
              <a:t>D</a:t>
            </a:r>
            <a:r>
              <a:rPr lang="zh-CN" sz="2800" b="1">
                <a:ea typeface="宋体" panose="02010600030101010101" pitchFamily="2" charset="-122"/>
              </a:rPr>
              <a:t>的原子半径由大到小的顺序是</a:t>
            </a:r>
            <a:r>
              <a:rPr lang="en-US" sz="2800" b="1">
                <a:latin typeface="Times New Roman" panose="02020603050405020304" pitchFamily="18" charset="0"/>
                <a:ea typeface="宋体" panose="02010600030101010101" pitchFamily="2" charset="-122"/>
              </a:rPr>
              <a:t>______________________</a:t>
            </a:r>
            <a:r>
              <a:rPr lang="zh-CN" sz="2800" b="1">
                <a:ea typeface="宋体" panose="02010600030101010101" pitchFamily="2" charset="-122"/>
              </a:rPr>
              <a:t>，离子半径由大到小的顺序是</a:t>
            </a:r>
            <a:r>
              <a:rPr lang="en-US" sz="2800" b="1">
                <a:latin typeface="Times New Roman" panose="02020603050405020304" pitchFamily="18" charset="0"/>
                <a:ea typeface="宋体" panose="02010600030101010101" pitchFamily="2" charset="-122"/>
              </a:rPr>
              <a:t>__________________________</a:t>
            </a:r>
            <a:r>
              <a:rPr lang="zh-CN" sz="2800" b="1">
                <a:ea typeface="宋体" panose="02010600030101010101" pitchFamily="2" charset="-122"/>
              </a:rPr>
              <a:t>，</a:t>
            </a:r>
          </a:p>
          <a:p>
            <a:pPr indent="266700" fontAlgn="auto">
              <a:lnSpc>
                <a:spcPct val="150000"/>
              </a:lnSpc>
            </a:pPr>
            <a:r>
              <a:rPr lang="zh-CN" sz="2800" b="1">
                <a:ea typeface="宋体" panose="02010600030101010101" pitchFamily="2" charset="-122"/>
              </a:rPr>
              <a:t>原子序数由大到小的顺序是</a:t>
            </a:r>
            <a:r>
              <a:rPr lang="en-US" sz="2800" b="1">
                <a:latin typeface="Times New Roman" panose="02020603050405020304" pitchFamily="18" charset="0"/>
                <a:ea typeface="宋体" panose="02010600030101010101" pitchFamily="2" charset="-122"/>
              </a:rPr>
              <a:t>________________________</a:t>
            </a:r>
            <a:r>
              <a:rPr lang="zh-CN" sz="2800" b="1">
                <a:ea typeface="宋体" panose="02010600030101010101" pitchFamily="2" charset="-122"/>
              </a:rPr>
              <a:t>。</a:t>
            </a:r>
            <a:endParaRPr lang="zh-CN" altLang="en-US" sz="2800" b="1">
              <a:ea typeface="宋体" panose="02010600030101010101" pitchFamily="2" charset="-122"/>
            </a:endParaRPr>
          </a:p>
        </p:txBody>
      </p:sp>
      <p:sp>
        <p:nvSpPr>
          <p:cNvPr id="5" name="文本框 4"/>
          <p:cNvSpPr txBox="1"/>
          <p:nvPr/>
        </p:nvSpPr>
        <p:spPr>
          <a:xfrm>
            <a:off x="7567295" y="2011680"/>
            <a:ext cx="1797685" cy="521970"/>
          </a:xfrm>
          <a:prstGeom prst="rect">
            <a:avLst/>
          </a:prstGeom>
          <a:noFill/>
        </p:spPr>
        <p:txBody>
          <a:bodyPr wrap="none" rtlCol="0">
            <a:spAutoFit/>
          </a:bodyPr>
          <a:lstStyle/>
          <a:p>
            <a:pPr algn="l"/>
            <a:r>
              <a:rPr lang="en-US" sz="2800" b="1">
                <a:solidFill>
                  <a:srgbClr val="FF0000"/>
                </a:solidFill>
                <a:latin typeface="Times New Roman" panose="02020603050405020304" pitchFamily="18" charset="0"/>
                <a:ea typeface="宋体" panose="02010600030101010101" pitchFamily="2" charset="-122"/>
                <a:sym typeface="+mn-ea"/>
              </a:rPr>
              <a:t>A&gt;B&gt;D&gt;C</a:t>
            </a:r>
            <a:endParaRPr lang="en-US" altLang="en-US" sz="2800" b="1">
              <a:solidFill>
                <a:srgbClr val="FF0000"/>
              </a:solidFill>
              <a:latin typeface="Times New Roman" panose="02020603050405020304" pitchFamily="18" charset="0"/>
              <a:ea typeface="宋体" panose="02010600030101010101" pitchFamily="2" charset="-122"/>
              <a:sym typeface="+mn-ea"/>
            </a:endParaRPr>
          </a:p>
        </p:txBody>
      </p:sp>
      <p:sp>
        <p:nvSpPr>
          <p:cNvPr id="6" name="文本框 5"/>
          <p:cNvSpPr txBox="1"/>
          <p:nvPr/>
        </p:nvSpPr>
        <p:spPr>
          <a:xfrm>
            <a:off x="6523990" y="2609850"/>
            <a:ext cx="1797685" cy="521970"/>
          </a:xfrm>
          <a:prstGeom prst="rect">
            <a:avLst/>
          </a:prstGeom>
          <a:noFill/>
        </p:spPr>
        <p:txBody>
          <a:bodyPr wrap="none" rtlCol="0">
            <a:spAutoFit/>
          </a:bodyPr>
          <a:lstStyle/>
          <a:p>
            <a:pPr algn="l"/>
            <a:r>
              <a:rPr lang="en-US" sz="2800" b="1">
                <a:solidFill>
                  <a:srgbClr val="FF0000"/>
                </a:solidFill>
                <a:latin typeface="Times New Roman" panose="02020603050405020304" pitchFamily="18" charset="0"/>
                <a:ea typeface="宋体" panose="02010600030101010101" pitchFamily="2" charset="-122"/>
                <a:sym typeface="+mn-ea"/>
              </a:rPr>
              <a:t>D&gt;C&gt;A&gt;B</a:t>
            </a:r>
            <a:endParaRPr lang="en-US" altLang="en-US" sz="2800" b="1">
              <a:solidFill>
                <a:srgbClr val="FF0000"/>
              </a:solidFill>
              <a:latin typeface="Times New Roman" panose="02020603050405020304" pitchFamily="18" charset="0"/>
              <a:ea typeface="宋体" panose="02010600030101010101" pitchFamily="2" charset="-122"/>
              <a:sym typeface="+mn-ea"/>
            </a:endParaRPr>
          </a:p>
        </p:txBody>
      </p:sp>
      <p:sp>
        <p:nvSpPr>
          <p:cNvPr id="7" name="文本框 6"/>
          <p:cNvSpPr txBox="1"/>
          <p:nvPr/>
        </p:nvSpPr>
        <p:spPr>
          <a:xfrm>
            <a:off x="6257290" y="3281045"/>
            <a:ext cx="2064385" cy="521970"/>
          </a:xfrm>
          <a:prstGeom prst="rect">
            <a:avLst/>
          </a:prstGeom>
          <a:noFill/>
        </p:spPr>
        <p:txBody>
          <a:bodyPr wrap="none" rtlCol="0">
            <a:spAutoFit/>
          </a:bodyPr>
          <a:lstStyle/>
          <a:p>
            <a:pPr indent="266700" algn="l"/>
            <a:r>
              <a:rPr lang="en-US" sz="2800" b="1">
                <a:solidFill>
                  <a:srgbClr val="FF0000"/>
                </a:solidFill>
                <a:latin typeface="Times New Roman" panose="02020603050405020304" pitchFamily="18" charset="0"/>
                <a:ea typeface="宋体" panose="02010600030101010101" pitchFamily="2" charset="-122"/>
                <a:sym typeface="+mn-ea"/>
              </a:rPr>
              <a:t>B&gt;A&gt;C&gt;D</a:t>
            </a:r>
            <a:endParaRPr lang="en-US" altLang="en-US" sz="2800" b="1">
              <a:solidFill>
                <a:srgbClr val="FF0000"/>
              </a:solidFill>
              <a:latin typeface="Times New Roman" panose="02020603050405020304" pitchFamily="18" charset="0"/>
              <a:ea typeface="宋体" panose="02010600030101010101" pitchFamily="2" charset="-122"/>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矩形 2"/>
          <p:cNvSpPr/>
          <p:nvPr/>
        </p:nvSpPr>
        <p:spPr>
          <a:xfrm>
            <a:off x="244475" y="345440"/>
            <a:ext cx="2418080" cy="768350"/>
          </a:xfrm>
          <a:prstGeom prst="rect">
            <a:avLst/>
          </a:prstGeom>
          <a:noFill/>
          <a:ln>
            <a:noFill/>
          </a:ln>
        </p:spPr>
        <p:txBody>
          <a:bodyPr wrap="none" rtlCol="0" anchor="t">
            <a:spAutoFit/>
          </a:bodyPr>
          <a:lstStyle/>
          <a:p>
            <a:pPr algn="ctr"/>
            <a:r>
              <a:rPr lang="zh-CN" altLang="en-US" sz="4400" b="1">
                <a:solidFill>
                  <a:srgbClr val="00B050"/>
                </a:solidFill>
                <a:effectLst>
                  <a:outerShdw blurRad="38100" dist="19050" dir="2700000" algn="tl" rotWithShape="0">
                    <a:schemeClr val="dk1">
                      <a:alpha val="40000"/>
                    </a:schemeClr>
                  </a:outerShdw>
                </a:effectLst>
              </a:rPr>
              <a:t>归纳总结</a:t>
            </a:r>
          </a:p>
        </p:txBody>
      </p:sp>
      <p:sp>
        <p:nvSpPr>
          <p:cNvPr id="100" name="文本框 99"/>
          <p:cNvSpPr txBox="1"/>
          <p:nvPr/>
        </p:nvSpPr>
        <p:spPr>
          <a:xfrm>
            <a:off x="537210" y="1776730"/>
            <a:ext cx="11325225" cy="4523105"/>
          </a:xfrm>
          <a:prstGeom prst="rect">
            <a:avLst/>
          </a:prstGeom>
          <a:noFill/>
          <a:ln w="9525">
            <a:noFill/>
          </a:ln>
        </p:spPr>
        <p:txBody>
          <a:bodyPr wrap="square">
            <a:spAutoFit/>
          </a:bodyPr>
          <a:lstStyle/>
          <a:p>
            <a:pPr indent="0" fontAlgn="auto">
              <a:lnSpc>
                <a:spcPct val="150000"/>
              </a:lnSpc>
            </a:pPr>
            <a:r>
              <a:rPr lang="en-US" sz="2400" b="1">
                <a:latin typeface="Times New Roman" panose="02020603050405020304" pitchFamily="18" charset="0"/>
                <a:ea typeface="宋体" panose="02010600030101010101" pitchFamily="2" charset="-122"/>
              </a:rPr>
              <a:t> 1</a:t>
            </a:r>
            <a:r>
              <a:rPr lang="zh-CN" sz="2400" b="1">
                <a:ea typeface="宋体" panose="02010600030101010101" pitchFamily="2" charset="-122"/>
              </a:rPr>
              <a:t>．影响微粒半径的因素主要是核电荷数和电子层数。</a:t>
            </a:r>
          </a:p>
          <a:p>
            <a:pPr indent="0" fontAlgn="auto">
              <a:lnSpc>
                <a:spcPct val="150000"/>
              </a:lnSpc>
            </a:pPr>
            <a:r>
              <a:rPr lang="zh-CN" sz="2400" b="1">
                <a:ea typeface="宋体" panose="02010600030101010101" pitchFamily="2" charset="-122"/>
              </a:rPr>
              <a:t>         </a:t>
            </a:r>
            <a:r>
              <a:rPr lang="zh-CN" sz="2400" b="1">
                <a:solidFill>
                  <a:srgbClr val="FF0000"/>
                </a:solidFill>
                <a:ea typeface="宋体" panose="02010600030101010101" pitchFamily="2" charset="-122"/>
              </a:rPr>
              <a:t> </a:t>
            </a:r>
            <a:endParaRPr lang="en-US" sz="2400" b="1">
              <a:solidFill>
                <a:srgbClr val="FF0000"/>
              </a:solidFill>
              <a:latin typeface="Times New Roman" panose="02020603050405020304" pitchFamily="18" charset="0"/>
              <a:ea typeface="宋体" panose="02010600030101010101" pitchFamily="2" charset="-122"/>
            </a:endParaRPr>
          </a:p>
          <a:p>
            <a:pPr indent="0" fontAlgn="auto">
              <a:lnSpc>
                <a:spcPct val="150000"/>
              </a:lnSpc>
            </a:pPr>
            <a:r>
              <a:rPr lang="en-US" sz="2400" b="1">
                <a:latin typeface="Times New Roman" panose="02020603050405020304" pitchFamily="18" charset="0"/>
                <a:ea typeface="宋体" panose="02010600030101010101" pitchFamily="2" charset="-122"/>
              </a:rPr>
              <a:t>2</a:t>
            </a:r>
            <a:r>
              <a:rPr lang="zh-CN" sz="2400" b="1">
                <a:ea typeface="宋体" panose="02010600030101010101" pitchFamily="2" charset="-122"/>
              </a:rPr>
              <a:t>．阳离子半径小于对应的原子半径，阴离子半径大于对应的原子半径，</a:t>
            </a:r>
          </a:p>
          <a:p>
            <a:pPr indent="0" fontAlgn="auto">
              <a:lnSpc>
                <a:spcPct val="150000"/>
              </a:lnSpc>
            </a:pPr>
            <a:r>
              <a:rPr lang="zh-CN" sz="2400" b="1">
                <a:ea typeface="宋体" panose="02010600030101010101" pitchFamily="2" charset="-122"/>
              </a:rPr>
              <a:t>        </a:t>
            </a:r>
            <a:endParaRPr lang="en-US" sz="2400" b="1">
              <a:solidFill>
                <a:srgbClr val="FF0000"/>
              </a:solidFill>
              <a:latin typeface="Times New Roman" panose="02020603050405020304" pitchFamily="18" charset="0"/>
              <a:ea typeface="宋体" panose="02010600030101010101" pitchFamily="2" charset="-122"/>
            </a:endParaRPr>
          </a:p>
          <a:p>
            <a:pPr indent="0" fontAlgn="auto">
              <a:lnSpc>
                <a:spcPct val="150000"/>
              </a:lnSpc>
            </a:pPr>
            <a:r>
              <a:rPr lang="en-US" sz="2400" b="1">
                <a:latin typeface="Times New Roman" panose="02020603050405020304" pitchFamily="18" charset="0"/>
                <a:ea typeface="宋体" panose="02010600030101010101" pitchFamily="2" charset="-122"/>
              </a:rPr>
              <a:t>3</a:t>
            </a:r>
            <a:r>
              <a:rPr lang="zh-CN" sz="2400" b="1">
                <a:ea typeface="宋体" panose="02010600030101010101" pitchFamily="2" charset="-122"/>
              </a:rPr>
              <a:t>．电子层结构相同的离子，随核电荷数增大，离子半径减小，</a:t>
            </a:r>
          </a:p>
          <a:p>
            <a:pPr indent="0" fontAlgn="auto">
              <a:lnSpc>
                <a:spcPct val="150000"/>
              </a:lnSpc>
            </a:pPr>
            <a:endParaRPr lang="zh-CN" sz="2400" b="1">
              <a:solidFill>
                <a:srgbClr val="FF0000"/>
              </a:solidFill>
              <a:ea typeface="宋体" panose="02010600030101010101" pitchFamily="2" charset="-122"/>
            </a:endParaRPr>
          </a:p>
          <a:p>
            <a:pPr indent="0" fontAlgn="auto">
              <a:lnSpc>
                <a:spcPct val="150000"/>
              </a:lnSpc>
            </a:pPr>
            <a:r>
              <a:rPr lang="zh-CN" sz="2400" b="1">
                <a:solidFill>
                  <a:srgbClr val="FF0000"/>
                </a:solidFill>
                <a:ea typeface="宋体" panose="02010600030101010101" pitchFamily="2" charset="-122"/>
              </a:rPr>
              <a:t> </a:t>
            </a:r>
            <a:r>
              <a:rPr lang="en-US" sz="2400" b="1">
                <a:latin typeface="Times New Roman" panose="02020603050405020304" pitchFamily="18" charset="0"/>
                <a:ea typeface="宋体" panose="02010600030101010101" pitchFamily="2" charset="-122"/>
              </a:rPr>
              <a:t>4</a:t>
            </a:r>
            <a:r>
              <a:rPr lang="zh-CN" sz="2400" b="1">
                <a:ea typeface="宋体" panose="02010600030101010101" pitchFamily="2" charset="-122"/>
              </a:rPr>
              <a:t>．不同价态的同种元素的离子，核外电子多的半径大，</a:t>
            </a:r>
          </a:p>
          <a:p>
            <a:pPr indent="0" fontAlgn="auto">
              <a:lnSpc>
                <a:spcPct val="150000"/>
              </a:lnSpc>
            </a:pPr>
            <a:r>
              <a:rPr lang="zh-CN" sz="2400" b="1">
                <a:ea typeface="宋体" panose="02010600030101010101" pitchFamily="2" charset="-122"/>
              </a:rPr>
              <a:t>          </a:t>
            </a:r>
            <a:endParaRPr lang="zh-CN" altLang="en-US" sz="2400" b="1">
              <a:solidFill>
                <a:srgbClr val="FF0000"/>
              </a:solidFill>
              <a:ea typeface="宋体" panose="02010600030101010101" pitchFamily="2" charset="-122"/>
            </a:endParaRPr>
          </a:p>
        </p:txBody>
      </p:sp>
      <p:sp>
        <p:nvSpPr>
          <p:cNvPr id="2" name="文本框 1"/>
          <p:cNvSpPr txBox="1"/>
          <p:nvPr/>
        </p:nvSpPr>
        <p:spPr>
          <a:xfrm>
            <a:off x="3001645" y="1010920"/>
            <a:ext cx="4653280" cy="583565"/>
          </a:xfrm>
          <a:prstGeom prst="rect">
            <a:avLst/>
          </a:prstGeom>
          <a:noFill/>
        </p:spPr>
        <p:txBody>
          <a:bodyPr wrap="none" rtlCol="0">
            <a:spAutoFit/>
            <a:scene3d>
              <a:camera prst="orthographicFront"/>
              <a:lightRig rig="threePt" dir="t"/>
            </a:scene3d>
          </a:bodyPr>
          <a:lstStyle/>
          <a:p>
            <a:pPr algn="l"/>
            <a:r>
              <a:rPr lang="zh-CN" sz="3200">
                <a:solidFill>
                  <a:srgbClr val="FF0000"/>
                </a:solidFill>
                <a:effectLst>
                  <a:outerShdw blurRad="38100" dist="19050" dir="2700000" algn="tl" rotWithShape="0">
                    <a:schemeClr val="dk1">
                      <a:alpha val="40000"/>
                    </a:schemeClr>
                  </a:outerShdw>
                </a:effectLst>
                <a:ea typeface="黑体" panose="02010609060101010101" charset="-122"/>
                <a:sym typeface="+mn-ea"/>
              </a:rPr>
              <a:t>微粒半径大小的比较方法</a:t>
            </a:r>
            <a:endParaRPr lang="zh-CN" altLang="en-US" sz="3200">
              <a:solidFill>
                <a:srgbClr val="FF0000"/>
              </a:solidFill>
              <a:effectLst>
                <a:outerShdw blurRad="38100" dist="19050" dir="2700000" algn="tl" rotWithShape="0">
                  <a:schemeClr val="dk1">
                    <a:alpha val="40000"/>
                  </a:schemeClr>
                </a:outerShdw>
              </a:effectLst>
              <a:ea typeface="黑体" panose="02010609060101010101" charset="-122"/>
              <a:sym typeface="+mn-ea"/>
            </a:endParaRPr>
          </a:p>
        </p:txBody>
      </p:sp>
      <p:sp>
        <p:nvSpPr>
          <p:cNvPr id="5" name="文本框 4"/>
          <p:cNvSpPr txBox="1"/>
          <p:nvPr/>
        </p:nvSpPr>
        <p:spPr>
          <a:xfrm>
            <a:off x="1235075" y="2512695"/>
            <a:ext cx="10589260" cy="460375"/>
          </a:xfrm>
          <a:prstGeom prst="rect">
            <a:avLst/>
          </a:prstGeom>
          <a:noFill/>
        </p:spPr>
        <p:txBody>
          <a:bodyPr wrap="none" rtlCol="0">
            <a:spAutoFit/>
          </a:bodyPr>
          <a:lstStyle/>
          <a:p>
            <a:pPr algn="l"/>
            <a:r>
              <a:rPr lang="zh-CN" sz="2400" b="1">
                <a:solidFill>
                  <a:srgbClr val="FF0000"/>
                </a:solidFill>
                <a:ea typeface="宋体" panose="02010600030101010101" pitchFamily="2" charset="-122"/>
                <a:sym typeface="+mn-ea"/>
              </a:rPr>
              <a:t>同周期中，核电荷数越大，半径越小；同主族中，电子层数越多，半径越大。</a:t>
            </a:r>
            <a:endParaRPr lang="zh-CN" altLang="en-US" sz="2400" b="1">
              <a:ea typeface="宋体" panose="02010600030101010101" pitchFamily="2" charset="-122"/>
            </a:endParaRPr>
          </a:p>
        </p:txBody>
      </p:sp>
      <p:sp>
        <p:nvSpPr>
          <p:cNvPr id="6" name="文本框 5"/>
          <p:cNvSpPr txBox="1"/>
          <p:nvPr/>
        </p:nvSpPr>
        <p:spPr>
          <a:xfrm>
            <a:off x="1809750" y="3606800"/>
            <a:ext cx="4583430" cy="460375"/>
          </a:xfrm>
          <a:prstGeom prst="rect">
            <a:avLst/>
          </a:prstGeom>
          <a:noFill/>
        </p:spPr>
        <p:txBody>
          <a:bodyPr wrap="none" rtlCol="0">
            <a:spAutoFit/>
          </a:bodyPr>
          <a:lstStyle/>
          <a:p>
            <a:pPr algn="l"/>
            <a:r>
              <a:rPr lang="zh-CN" sz="2400" b="1">
                <a:solidFill>
                  <a:srgbClr val="FF0000"/>
                </a:solidFill>
                <a:ea typeface="宋体" panose="02010600030101010101" pitchFamily="2" charset="-122"/>
                <a:sym typeface="+mn-ea"/>
              </a:rPr>
              <a:t>如</a:t>
            </a:r>
            <a:r>
              <a:rPr lang="en-US" sz="2400" b="1" i="1">
                <a:solidFill>
                  <a:srgbClr val="FF0000"/>
                </a:solidFill>
                <a:latin typeface="Times New Roman" panose="02020603050405020304" pitchFamily="18" charset="0"/>
                <a:ea typeface="宋体" panose="02010600030101010101" pitchFamily="2" charset="-122"/>
                <a:sym typeface="+mn-ea"/>
              </a:rPr>
              <a:t>r</a:t>
            </a:r>
            <a:r>
              <a:rPr lang="en-US" sz="2400" b="1">
                <a:solidFill>
                  <a:srgbClr val="FF0000"/>
                </a:solidFill>
                <a:latin typeface="Times New Roman" panose="02020603050405020304" pitchFamily="18" charset="0"/>
                <a:ea typeface="宋体" panose="02010600030101010101" pitchFamily="2" charset="-122"/>
                <a:sym typeface="+mn-ea"/>
              </a:rPr>
              <a:t>(Na</a:t>
            </a:r>
            <a:r>
              <a:rPr lang="zh-CN" sz="2400" b="1" baseline="30000">
                <a:solidFill>
                  <a:srgbClr val="FF0000"/>
                </a:solidFill>
                <a:ea typeface="宋体" panose="02010600030101010101" pitchFamily="2" charset="-122"/>
                <a:sym typeface="+mn-ea"/>
              </a:rPr>
              <a:t>＋</a:t>
            </a:r>
            <a:r>
              <a:rPr lang="en-US" sz="2400" b="1">
                <a:solidFill>
                  <a:srgbClr val="FF0000"/>
                </a:solidFill>
                <a:latin typeface="Times New Roman" panose="02020603050405020304" pitchFamily="18" charset="0"/>
                <a:ea typeface="宋体" panose="02010600030101010101" pitchFamily="2" charset="-122"/>
                <a:sym typeface="+mn-ea"/>
              </a:rPr>
              <a:t>)</a:t>
            </a:r>
            <a:r>
              <a:rPr lang="zh-CN" sz="2400" b="1">
                <a:solidFill>
                  <a:srgbClr val="FF0000"/>
                </a:solidFill>
                <a:ea typeface="宋体" panose="02010600030101010101" pitchFamily="2" charset="-122"/>
                <a:sym typeface="+mn-ea"/>
              </a:rPr>
              <a:t>＜</a:t>
            </a:r>
            <a:r>
              <a:rPr lang="en-US" sz="2400" b="1" i="1">
                <a:solidFill>
                  <a:srgbClr val="FF0000"/>
                </a:solidFill>
                <a:latin typeface="Times New Roman" panose="02020603050405020304" pitchFamily="18" charset="0"/>
                <a:ea typeface="宋体" panose="02010600030101010101" pitchFamily="2" charset="-122"/>
                <a:sym typeface="+mn-ea"/>
              </a:rPr>
              <a:t>r</a:t>
            </a:r>
            <a:r>
              <a:rPr lang="en-US" sz="2400" b="1">
                <a:solidFill>
                  <a:srgbClr val="FF0000"/>
                </a:solidFill>
                <a:latin typeface="Times New Roman" panose="02020603050405020304" pitchFamily="18" charset="0"/>
                <a:ea typeface="宋体" panose="02010600030101010101" pitchFamily="2" charset="-122"/>
                <a:sym typeface="+mn-ea"/>
              </a:rPr>
              <a:t>(Na)</a:t>
            </a:r>
            <a:r>
              <a:rPr lang="zh-CN" sz="2400" b="1">
                <a:solidFill>
                  <a:srgbClr val="FF0000"/>
                </a:solidFill>
                <a:ea typeface="宋体" panose="02010600030101010101" pitchFamily="2" charset="-122"/>
                <a:sym typeface="+mn-ea"/>
              </a:rPr>
              <a:t>，</a:t>
            </a:r>
            <a:r>
              <a:rPr lang="en-US" sz="2400" b="1" i="1">
                <a:solidFill>
                  <a:srgbClr val="FF0000"/>
                </a:solidFill>
                <a:latin typeface="Times New Roman" panose="02020603050405020304" pitchFamily="18" charset="0"/>
                <a:ea typeface="宋体" panose="02010600030101010101" pitchFamily="2" charset="-122"/>
                <a:sym typeface="+mn-ea"/>
              </a:rPr>
              <a:t>r</a:t>
            </a:r>
            <a:r>
              <a:rPr lang="en-US" sz="2400" b="1">
                <a:solidFill>
                  <a:srgbClr val="FF0000"/>
                </a:solidFill>
                <a:latin typeface="Times New Roman" panose="02020603050405020304" pitchFamily="18" charset="0"/>
                <a:ea typeface="宋体" panose="02010600030101010101" pitchFamily="2" charset="-122"/>
                <a:sym typeface="+mn-ea"/>
              </a:rPr>
              <a:t>(S)</a:t>
            </a:r>
            <a:r>
              <a:rPr lang="zh-CN" sz="2400" b="1">
                <a:solidFill>
                  <a:srgbClr val="FF0000"/>
                </a:solidFill>
                <a:ea typeface="宋体" panose="02010600030101010101" pitchFamily="2" charset="-122"/>
                <a:sym typeface="+mn-ea"/>
              </a:rPr>
              <a:t>＜</a:t>
            </a:r>
            <a:r>
              <a:rPr lang="en-US" sz="2400" b="1" i="1">
                <a:solidFill>
                  <a:srgbClr val="FF0000"/>
                </a:solidFill>
                <a:latin typeface="Times New Roman" panose="02020603050405020304" pitchFamily="18" charset="0"/>
                <a:ea typeface="宋体" panose="02010600030101010101" pitchFamily="2" charset="-122"/>
                <a:sym typeface="+mn-ea"/>
              </a:rPr>
              <a:t>r</a:t>
            </a:r>
            <a:r>
              <a:rPr lang="en-US" sz="2400" b="1">
                <a:solidFill>
                  <a:srgbClr val="FF0000"/>
                </a:solidFill>
                <a:latin typeface="Times New Roman" panose="02020603050405020304" pitchFamily="18" charset="0"/>
                <a:ea typeface="宋体" panose="02010600030101010101" pitchFamily="2" charset="-122"/>
                <a:sym typeface="+mn-ea"/>
              </a:rPr>
              <a:t>(S</a:t>
            </a:r>
            <a:r>
              <a:rPr lang="en-US" sz="2400" b="1" baseline="30000">
                <a:solidFill>
                  <a:srgbClr val="FF0000"/>
                </a:solidFill>
                <a:latin typeface="Times New Roman" panose="02020603050405020304" pitchFamily="18" charset="0"/>
                <a:ea typeface="宋体" panose="02010600030101010101" pitchFamily="2" charset="-122"/>
                <a:sym typeface="+mn-ea"/>
              </a:rPr>
              <a:t>2</a:t>
            </a:r>
            <a:r>
              <a:rPr lang="zh-CN" sz="2400" b="1" baseline="30000">
                <a:solidFill>
                  <a:srgbClr val="FF0000"/>
                </a:solidFill>
                <a:ea typeface="宋体" panose="02010600030101010101" pitchFamily="2" charset="-122"/>
                <a:sym typeface="+mn-ea"/>
              </a:rPr>
              <a:t>－</a:t>
            </a:r>
            <a:r>
              <a:rPr lang="en-US" sz="2400" b="1">
                <a:solidFill>
                  <a:srgbClr val="FF0000"/>
                </a:solidFill>
                <a:latin typeface="Times New Roman" panose="02020603050405020304" pitchFamily="18" charset="0"/>
                <a:ea typeface="宋体" panose="02010600030101010101" pitchFamily="2" charset="-122"/>
                <a:sym typeface="+mn-ea"/>
              </a:rPr>
              <a:t>)</a:t>
            </a:r>
            <a:r>
              <a:rPr lang="zh-CN" sz="2400" b="1">
                <a:solidFill>
                  <a:srgbClr val="FF0000"/>
                </a:solidFill>
                <a:ea typeface="宋体" panose="02010600030101010101" pitchFamily="2" charset="-122"/>
                <a:sym typeface="+mn-ea"/>
              </a:rPr>
              <a:t>。</a:t>
            </a:r>
            <a:endParaRPr lang="zh-CN" altLang="en-US" sz="2400" b="1">
              <a:ea typeface="宋体" panose="02010600030101010101" pitchFamily="2" charset="-122"/>
            </a:endParaRPr>
          </a:p>
        </p:txBody>
      </p:sp>
      <p:sp>
        <p:nvSpPr>
          <p:cNvPr id="7" name="文本框 6"/>
          <p:cNvSpPr txBox="1"/>
          <p:nvPr/>
        </p:nvSpPr>
        <p:spPr>
          <a:xfrm>
            <a:off x="1809750" y="4692650"/>
            <a:ext cx="5080635" cy="460375"/>
          </a:xfrm>
          <a:prstGeom prst="rect">
            <a:avLst/>
          </a:prstGeom>
          <a:noFill/>
        </p:spPr>
        <p:txBody>
          <a:bodyPr wrap="none" rtlCol="0">
            <a:spAutoFit/>
          </a:bodyPr>
          <a:lstStyle/>
          <a:p>
            <a:pPr algn="l"/>
            <a:r>
              <a:rPr lang="zh-CN" sz="2400" b="1">
                <a:solidFill>
                  <a:srgbClr val="FF0000"/>
                </a:solidFill>
                <a:ea typeface="宋体" panose="02010600030101010101" pitchFamily="2" charset="-122"/>
                <a:sym typeface="+mn-ea"/>
              </a:rPr>
              <a:t>如</a:t>
            </a:r>
            <a:r>
              <a:rPr lang="en-US" sz="2400" b="1" i="1">
                <a:solidFill>
                  <a:srgbClr val="FF0000"/>
                </a:solidFill>
                <a:latin typeface="Times New Roman" panose="02020603050405020304" pitchFamily="18" charset="0"/>
                <a:ea typeface="宋体" panose="02010600030101010101" pitchFamily="2" charset="-122"/>
                <a:sym typeface="+mn-ea"/>
              </a:rPr>
              <a:t>r</a:t>
            </a:r>
            <a:r>
              <a:rPr lang="en-US" sz="2400" b="1">
                <a:solidFill>
                  <a:srgbClr val="FF0000"/>
                </a:solidFill>
                <a:latin typeface="Times New Roman" panose="02020603050405020304" pitchFamily="18" charset="0"/>
                <a:ea typeface="宋体" panose="02010600030101010101" pitchFamily="2" charset="-122"/>
                <a:sym typeface="+mn-ea"/>
              </a:rPr>
              <a:t>(S</a:t>
            </a:r>
            <a:r>
              <a:rPr lang="en-US" sz="2400" b="1" baseline="30000">
                <a:solidFill>
                  <a:srgbClr val="FF0000"/>
                </a:solidFill>
                <a:latin typeface="Times New Roman" panose="02020603050405020304" pitchFamily="18" charset="0"/>
                <a:ea typeface="宋体" panose="02010600030101010101" pitchFamily="2" charset="-122"/>
                <a:sym typeface="+mn-ea"/>
              </a:rPr>
              <a:t>2</a:t>
            </a:r>
            <a:r>
              <a:rPr lang="zh-CN" sz="2400" b="1" baseline="30000">
                <a:solidFill>
                  <a:srgbClr val="FF0000"/>
                </a:solidFill>
                <a:ea typeface="宋体" panose="02010600030101010101" pitchFamily="2" charset="-122"/>
                <a:sym typeface="+mn-ea"/>
              </a:rPr>
              <a:t>－</a:t>
            </a:r>
            <a:r>
              <a:rPr lang="en-US" sz="2400" b="1">
                <a:solidFill>
                  <a:srgbClr val="FF0000"/>
                </a:solidFill>
                <a:latin typeface="Times New Roman" panose="02020603050405020304" pitchFamily="18" charset="0"/>
                <a:ea typeface="宋体" panose="02010600030101010101" pitchFamily="2" charset="-122"/>
                <a:sym typeface="+mn-ea"/>
              </a:rPr>
              <a:t>)</a:t>
            </a:r>
            <a:r>
              <a:rPr lang="zh-CN" sz="2400" b="1">
                <a:solidFill>
                  <a:srgbClr val="FF0000"/>
                </a:solidFill>
                <a:ea typeface="宋体" panose="02010600030101010101" pitchFamily="2" charset="-122"/>
                <a:sym typeface="+mn-ea"/>
              </a:rPr>
              <a:t>＞</a:t>
            </a:r>
            <a:r>
              <a:rPr lang="en-US" sz="2400" b="1" i="1">
                <a:solidFill>
                  <a:srgbClr val="FF0000"/>
                </a:solidFill>
                <a:latin typeface="Times New Roman" panose="02020603050405020304" pitchFamily="18" charset="0"/>
                <a:ea typeface="宋体" panose="02010600030101010101" pitchFamily="2" charset="-122"/>
                <a:sym typeface="+mn-ea"/>
              </a:rPr>
              <a:t>r</a:t>
            </a:r>
            <a:r>
              <a:rPr lang="en-US" sz="2400" b="1">
                <a:solidFill>
                  <a:srgbClr val="FF0000"/>
                </a:solidFill>
                <a:latin typeface="Times New Roman" panose="02020603050405020304" pitchFamily="18" charset="0"/>
                <a:ea typeface="宋体" panose="02010600030101010101" pitchFamily="2" charset="-122"/>
                <a:sym typeface="+mn-ea"/>
              </a:rPr>
              <a:t>(Cl</a:t>
            </a:r>
            <a:r>
              <a:rPr lang="zh-CN" sz="2400" b="1" baseline="30000">
                <a:solidFill>
                  <a:srgbClr val="FF0000"/>
                </a:solidFill>
                <a:ea typeface="宋体" panose="02010600030101010101" pitchFamily="2" charset="-122"/>
                <a:sym typeface="+mn-ea"/>
              </a:rPr>
              <a:t>－</a:t>
            </a:r>
            <a:r>
              <a:rPr lang="en-US" sz="2400" b="1">
                <a:solidFill>
                  <a:srgbClr val="FF0000"/>
                </a:solidFill>
                <a:latin typeface="Times New Roman" panose="02020603050405020304" pitchFamily="18" charset="0"/>
                <a:ea typeface="宋体" panose="02010600030101010101" pitchFamily="2" charset="-122"/>
                <a:sym typeface="+mn-ea"/>
              </a:rPr>
              <a:t>)</a:t>
            </a:r>
            <a:r>
              <a:rPr lang="zh-CN" sz="2400" b="1">
                <a:solidFill>
                  <a:srgbClr val="FF0000"/>
                </a:solidFill>
                <a:ea typeface="宋体" panose="02010600030101010101" pitchFamily="2" charset="-122"/>
                <a:sym typeface="+mn-ea"/>
              </a:rPr>
              <a:t>＞</a:t>
            </a:r>
            <a:r>
              <a:rPr lang="en-US" sz="2400" b="1" i="1">
                <a:solidFill>
                  <a:srgbClr val="FF0000"/>
                </a:solidFill>
                <a:latin typeface="Times New Roman" panose="02020603050405020304" pitchFamily="18" charset="0"/>
                <a:ea typeface="宋体" panose="02010600030101010101" pitchFamily="2" charset="-122"/>
                <a:sym typeface="+mn-ea"/>
              </a:rPr>
              <a:t>r</a:t>
            </a:r>
            <a:r>
              <a:rPr lang="en-US" sz="2400" b="1">
                <a:solidFill>
                  <a:srgbClr val="FF0000"/>
                </a:solidFill>
                <a:latin typeface="Times New Roman" panose="02020603050405020304" pitchFamily="18" charset="0"/>
                <a:ea typeface="宋体" panose="02010600030101010101" pitchFamily="2" charset="-122"/>
                <a:sym typeface="+mn-ea"/>
              </a:rPr>
              <a:t>(K</a:t>
            </a:r>
            <a:r>
              <a:rPr lang="zh-CN" sz="2400" b="1" baseline="30000">
                <a:solidFill>
                  <a:srgbClr val="FF0000"/>
                </a:solidFill>
                <a:ea typeface="宋体" panose="02010600030101010101" pitchFamily="2" charset="-122"/>
                <a:sym typeface="+mn-ea"/>
              </a:rPr>
              <a:t>＋</a:t>
            </a:r>
            <a:r>
              <a:rPr lang="en-US" sz="2400" b="1">
                <a:solidFill>
                  <a:srgbClr val="FF0000"/>
                </a:solidFill>
                <a:latin typeface="Times New Roman" panose="02020603050405020304" pitchFamily="18" charset="0"/>
                <a:ea typeface="宋体" panose="02010600030101010101" pitchFamily="2" charset="-122"/>
                <a:sym typeface="+mn-ea"/>
              </a:rPr>
              <a:t>)</a:t>
            </a:r>
            <a:r>
              <a:rPr lang="zh-CN" sz="2400" b="1">
                <a:solidFill>
                  <a:srgbClr val="FF0000"/>
                </a:solidFill>
                <a:ea typeface="宋体" panose="02010600030101010101" pitchFamily="2" charset="-122"/>
                <a:sym typeface="+mn-ea"/>
              </a:rPr>
              <a:t>＞</a:t>
            </a:r>
            <a:r>
              <a:rPr lang="en-US" sz="2400" b="1" i="1">
                <a:solidFill>
                  <a:srgbClr val="FF0000"/>
                </a:solidFill>
                <a:latin typeface="Times New Roman" panose="02020603050405020304" pitchFamily="18" charset="0"/>
                <a:ea typeface="宋体" panose="02010600030101010101" pitchFamily="2" charset="-122"/>
                <a:sym typeface="+mn-ea"/>
              </a:rPr>
              <a:t>r</a:t>
            </a:r>
            <a:r>
              <a:rPr lang="en-US" sz="2400" b="1">
                <a:solidFill>
                  <a:srgbClr val="FF0000"/>
                </a:solidFill>
                <a:latin typeface="Times New Roman" panose="02020603050405020304" pitchFamily="18" charset="0"/>
                <a:ea typeface="宋体" panose="02010600030101010101" pitchFamily="2" charset="-122"/>
                <a:sym typeface="+mn-ea"/>
              </a:rPr>
              <a:t>(Ca</a:t>
            </a:r>
            <a:r>
              <a:rPr lang="en-US" sz="2400" b="1" baseline="30000">
                <a:solidFill>
                  <a:srgbClr val="FF0000"/>
                </a:solidFill>
                <a:latin typeface="Times New Roman" panose="02020603050405020304" pitchFamily="18" charset="0"/>
                <a:ea typeface="宋体" panose="02010600030101010101" pitchFamily="2" charset="-122"/>
                <a:sym typeface="+mn-ea"/>
              </a:rPr>
              <a:t>2</a:t>
            </a:r>
            <a:r>
              <a:rPr lang="zh-CN" sz="2400" b="1" baseline="30000">
                <a:solidFill>
                  <a:srgbClr val="FF0000"/>
                </a:solidFill>
                <a:ea typeface="宋体" panose="02010600030101010101" pitchFamily="2" charset="-122"/>
                <a:sym typeface="+mn-ea"/>
              </a:rPr>
              <a:t>＋</a:t>
            </a:r>
            <a:r>
              <a:rPr lang="en-US" sz="2400" b="1">
                <a:solidFill>
                  <a:srgbClr val="FF0000"/>
                </a:solidFill>
                <a:latin typeface="Times New Roman" panose="02020603050405020304" pitchFamily="18" charset="0"/>
                <a:ea typeface="宋体" panose="02010600030101010101" pitchFamily="2" charset="-122"/>
                <a:sym typeface="+mn-ea"/>
              </a:rPr>
              <a:t>)</a:t>
            </a:r>
            <a:r>
              <a:rPr lang="zh-CN" sz="2400" b="1">
                <a:solidFill>
                  <a:srgbClr val="FF0000"/>
                </a:solidFill>
                <a:ea typeface="宋体" panose="02010600030101010101" pitchFamily="2" charset="-122"/>
                <a:sym typeface="+mn-ea"/>
              </a:rPr>
              <a:t>。</a:t>
            </a:r>
            <a:endParaRPr lang="zh-CN" altLang="en-US" sz="2400" b="1">
              <a:ea typeface="宋体" panose="02010600030101010101" pitchFamily="2" charset="-122"/>
            </a:endParaRPr>
          </a:p>
        </p:txBody>
      </p:sp>
      <p:sp>
        <p:nvSpPr>
          <p:cNvPr id="8" name="文本框 7"/>
          <p:cNvSpPr txBox="1"/>
          <p:nvPr/>
        </p:nvSpPr>
        <p:spPr>
          <a:xfrm>
            <a:off x="1691640" y="5778500"/>
            <a:ext cx="5518150" cy="645160"/>
          </a:xfrm>
          <a:prstGeom prst="rect">
            <a:avLst/>
          </a:prstGeom>
          <a:noFill/>
        </p:spPr>
        <p:txBody>
          <a:bodyPr wrap="none" rtlCol="0">
            <a:spAutoFit/>
          </a:bodyPr>
          <a:lstStyle/>
          <a:p>
            <a:pPr indent="0" algn="l" fontAlgn="auto">
              <a:lnSpc>
                <a:spcPct val="150000"/>
              </a:lnSpc>
            </a:pPr>
            <a:r>
              <a:rPr lang="zh-CN" sz="2400" b="1">
                <a:solidFill>
                  <a:srgbClr val="FF0000"/>
                </a:solidFill>
                <a:ea typeface="宋体" panose="02010600030101010101" pitchFamily="2" charset="-122"/>
                <a:sym typeface="+mn-ea"/>
              </a:rPr>
              <a:t>如</a:t>
            </a:r>
            <a:r>
              <a:rPr lang="en-US" sz="2400" b="1" i="1">
                <a:solidFill>
                  <a:srgbClr val="FF0000"/>
                </a:solidFill>
                <a:latin typeface="Times New Roman" panose="02020603050405020304" pitchFamily="18" charset="0"/>
                <a:ea typeface="宋体" panose="02010600030101010101" pitchFamily="2" charset="-122"/>
                <a:sym typeface="+mn-ea"/>
              </a:rPr>
              <a:t>r</a:t>
            </a:r>
            <a:r>
              <a:rPr lang="en-US" sz="2400" b="1">
                <a:solidFill>
                  <a:srgbClr val="FF0000"/>
                </a:solidFill>
                <a:latin typeface="Times New Roman" panose="02020603050405020304" pitchFamily="18" charset="0"/>
                <a:ea typeface="宋体" panose="02010600030101010101" pitchFamily="2" charset="-122"/>
                <a:sym typeface="+mn-ea"/>
              </a:rPr>
              <a:t>(Fe</a:t>
            </a:r>
            <a:r>
              <a:rPr lang="en-US" sz="2400" b="1" baseline="30000">
                <a:solidFill>
                  <a:srgbClr val="FF0000"/>
                </a:solidFill>
                <a:latin typeface="Times New Roman" panose="02020603050405020304" pitchFamily="18" charset="0"/>
                <a:ea typeface="宋体" panose="02010600030101010101" pitchFamily="2" charset="-122"/>
                <a:sym typeface="+mn-ea"/>
              </a:rPr>
              <a:t>2</a:t>
            </a:r>
            <a:r>
              <a:rPr lang="zh-CN" sz="2400" b="1" baseline="30000">
                <a:solidFill>
                  <a:srgbClr val="FF0000"/>
                </a:solidFill>
                <a:ea typeface="宋体" panose="02010600030101010101" pitchFamily="2" charset="-122"/>
                <a:sym typeface="+mn-ea"/>
              </a:rPr>
              <a:t>＋</a:t>
            </a:r>
            <a:r>
              <a:rPr lang="en-US" sz="2400" b="1">
                <a:solidFill>
                  <a:srgbClr val="FF0000"/>
                </a:solidFill>
                <a:latin typeface="Times New Roman" panose="02020603050405020304" pitchFamily="18" charset="0"/>
                <a:ea typeface="宋体" panose="02010600030101010101" pitchFamily="2" charset="-122"/>
                <a:sym typeface="+mn-ea"/>
              </a:rPr>
              <a:t>)</a:t>
            </a:r>
            <a:r>
              <a:rPr lang="zh-CN" sz="2400" b="1">
                <a:solidFill>
                  <a:srgbClr val="FF0000"/>
                </a:solidFill>
                <a:ea typeface="宋体" panose="02010600030101010101" pitchFamily="2" charset="-122"/>
                <a:sym typeface="+mn-ea"/>
              </a:rPr>
              <a:t>＞</a:t>
            </a:r>
            <a:r>
              <a:rPr lang="en-US" sz="2400" b="1" i="1">
                <a:solidFill>
                  <a:srgbClr val="FF0000"/>
                </a:solidFill>
                <a:latin typeface="Times New Roman" panose="02020603050405020304" pitchFamily="18" charset="0"/>
                <a:ea typeface="宋体" panose="02010600030101010101" pitchFamily="2" charset="-122"/>
                <a:sym typeface="+mn-ea"/>
              </a:rPr>
              <a:t>r</a:t>
            </a:r>
            <a:r>
              <a:rPr lang="en-US" sz="2400" b="1">
                <a:solidFill>
                  <a:srgbClr val="FF0000"/>
                </a:solidFill>
                <a:latin typeface="Times New Roman" panose="02020603050405020304" pitchFamily="18" charset="0"/>
                <a:ea typeface="宋体" panose="02010600030101010101" pitchFamily="2" charset="-122"/>
                <a:sym typeface="+mn-ea"/>
              </a:rPr>
              <a:t>(Fe</a:t>
            </a:r>
            <a:r>
              <a:rPr lang="en-US" sz="2400" b="1" baseline="30000">
                <a:solidFill>
                  <a:srgbClr val="FF0000"/>
                </a:solidFill>
                <a:latin typeface="Times New Roman" panose="02020603050405020304" pitchFamily="18" charset="0"/>
                <a:ea typeface="宋体" panose="02010600030101010101" pitchFamily="2" charset="-122"/>
                <a:sym typeface="+mn-ea"/>
              </a:rPr>
              <a:t>3</a:t>
            </a:r>
            <a:r>
              <a:rPr lang="zh-CN" sz="2400" b="1" baseline="30000">
                <a:solidFill>
                  <a:srgbClr val="FF0000"/>
                </a:solidFill>
                <a:ea typeface="宋体" panose="02010600030101010101" pitchFamily="2" charset="-122"/>
                <a:sym typeface="+mn-ea"/>
              </a:rPr>
              <a:t>＋</a:t>
            </a:r>
            <a:r>
              <a:rPr lang="en-US" sz="2400" b="1">
                <a:solidFill>
                  <a:srgbClr val="FF0000"/>
                </a:solidFill>
                <a:latin typeface="Times New Roman" panose="02020603050405020304" pitchFamily="18" charset="0"/>
                <a:ea typeface="宋体" panose="02010600030101010101" pitchFamily="2" charset="-122"/>
                <a:sym typeface="+mn-ea"/>
              </a:rPr>
              <a:t>)</a:t>
            </a:r>
            <a:r>
              <a:rPr lang="zh-CN" sz="2400" b="1">
                <a:solidFill>
                  <a:srgbClr val="FF0000"/>
                </a:solidFill>
                <a:ea typeface="宋体" panose="02010600030101010101" pitchFamily="2" charset="-122"/>
                <a:sym typeface="+mn-ea"/>
              </a:rPr>
              <a:t>，</a:t>
            </a:r>
            <a:r>
              <a:rPr lang="en-US" sz="2400" b="1" i="1">
                <a:solidFill>
                  <a:srgbClr val="FF0000"/>
                </a:solidFill>
                <a:latin typeface="Times New Roman" panose="02020603050405020304" pitchFamily="18" charset="0"/>
                <a:ea typeface="宋体" panose="02010600030101010101" pitchFamily="2" charset="-122"/>
                <a:sym typeface="+mn-ea"/>
              </a:rPr>
              <a:t>r</a:t>
            </a:r>
            <a:r>
              <a:rPr lang="en-US" sz="2400" b="1">
                <a:solidFill>
                  <a:srgbClr val="FF0000"/>
                </a:solidFill>
                <a:latin typeface="Times New Roman" panose="02020603050405020304" pitchFamily="18" charset="0"/>
                <a:ea typeface="宋体" panose="02010600030101010101" pitchFamily="2" charset="-122"/>
                <a:sym typeface="+mn-ea"/>
              </a:rPr>
              <a:t>(Cu</a:t>
            </a:r>
            <a:r>
              <a:rPr lang="zh-CN" sz="2400" b="1" baseline="30000">
                <a:solidFill>
                  <a:srgbClr val="FF0000"/>
                </a:solidFill>
                <a:ea typeface="宋体" panose="02010600030101010101" pitchFamily="2" charset="-122"/>
                <a:sym typeface="+mn-ea"/>
              </a:rPr>
              <a:t>＋</a:t>
            </a:r>
            <a:r>
              <a:rPr lang="en-US" sz="2400" b="1">
                <a:solidFill>
                  <a:srgbClr val="FF0000"/>
                </a:solidFill>
                <a:latin typeface="Times New Roman" panose="02020603050405020304" pitchFamily="18" charset="0"/>
                <a:ea typeface="宋体" panose="02010600030101010101" pitchFamily="2" charset="-122"/>
                <a:sym typeface="+mn-ea"/>
              </a:rPr>
              <a:t>)</a:t>
            </a:r>
            <a:r>
              <a:rPr lang="zh-CN" sz="2400" b="1">
                <a:solidFill>
                  <a:srgbClr val="FF0000"/>
                </a:solidFill>
                <a:ea typeface="宋体" panose="02010600030101010101" pitchFamily="2" charset="-122"/>
                <a:sym typeface="+mn-ea"/>
              </a:rPr>
              <a:t>＞</a:t>
            </a:r>
            <a:r>
              <a:rPr lang="en-US" sz="2400" b="1" i="1">
                <a:solidFill>
                  <a:srgbClr val="FF0000"/>
                </a:solidFill>
                <a:latin typeface="Times New Roman" panose="02020603050405020304" pitchFamily="18" charset="0"/>
                <a:ea typeface="宋体" panose="02010600030101010101" pitchFamily="2" charset="-122"/>
                <a:sym typeface="+mn-ea"/>
              </a:rPr>
              <a:t>r</a:t>
            </a:r>
            <a:r>
              <a:rPr lang="en-US" sz="2400" b="1">
                <a:solidFill>
                  <a:srgbClr val="FF0000"/>
                </a:solidFill>
                <a:latin typeface="Times New Roman" panose="02020603050405020304" pitchFamily="18" charset="0"/>
                <a:ea typeface="宋体" panose="02010600030101010101" pitchFamily="2" charset="-122"/>
                <a:sym typeface="+mn-ea"/>
              </a:rPr>
              <a:t>(Cu</a:t>
            </a:r>
            <a:r>
              <a:rPr lang="en-US" sz="2400" b="1" baseline="30000">
                <a:solidFill>
                  <a:srgbClr val="FF0000"/>
                </a:solidFill>
                <a:latin typeface="Times New Roman" panose="02020603050405020304" pitchFamily="18" charset="0"/>
                <a:ea typeface="宋体" panose="02010600030101010101" pitchFamily="2" charset="-122"/>
                <a:sym typeface="+mn-ea"/>
              </a:rPr>
              <a:t>2</a:t>
            </a:r>
            <a:r>
              <a:rPr lang="zh-CN" sz="2400" b="1" baseline="30000">
                <a:solidFill>
                  <a:srgbClr val="FF0000"/>
                </a:solidFill>
                <a:ea typeface="宋体" panose="02010600030101010101" pitchFamily="2" charset="-122"/>
                <a:sym typeface="+mn-ea"/>
              </a:rPr>
              <a:t>＋</a:t>
            </a:r>
            <a:r>
              <a:rPr lang="en-US" sz="2400" b="1">
                <a:solidFill>
                  <a:srgbClr val="FF0000"/>
                </a:solidFill>
                <a:latin typeface="Times New Roman" panose="02020603050405020304" pitchFamily="18" charset="0"/>
                <a:ea typeface="宋体" panose="02010600030101010101" pitchFamily="2" charset="-122"/>
                <a:sym typeface="+mn-ea"/>
              </a:rPr>
              <a:t>)</a:t>
            </a:r>
            <a:r>
              <a:rPr lang="zh-CN" sz="2400" b="1">
                <a:solidFill>
                  <a:srgbClr val="FF0000"/>
                </a:solidFill>
                <a:ea typeface="宋体" panose="02010600030101010101" pitchFamily="2" charset="-122"/>
                <a:sym typeface="+mn-ea"/>
              </a:rPr>
              <a:t>。</a:t>
            </a:r>
            <a:endParaRPr lang="zh-CN" altLang="en-US" sz="2400" b="1">
              <a:solidFill>
                <a:srgbClr val="FF0000"/>
              </a:solidFill>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矩形 2"/>
          <p:cNvSpPr/>
          <p:nvPr/>
        </p:nvSpPr>
        <p:spPr>
          <a:xfrm>
            <a:off x="260350" y="405130"/>
            <a:ext cx="1300480" cy="768350"/>
          </a:xfrm>
          <a:prstGeom prst="rect">
            <a:avLst/>
          </a:prstGeom>
          <a:noFill/>
          <a:ln>
            <a:noFill/>
          </a:ln>
        </p:spPr>
        <p:txBody>
          <a:bodyPr wrap="none" rtlCol="0" anchor="t">
            <a:spAutoFit/>
          </a:bodyPr>
          <a:lstStyle/>
          <a:p>
            <a:pPr algn="ctr"/>
            <a:r>
              <a:rPr lang="zh-CN" altLang="en-US" sz="4400" b="1">
                <a:solidFill>
                  <a:srgbClr val="00B050"/>
                </a:solidFill>
                <a:effectLst>
                  <a:outerShdw blurRad="38100" dist="19050" dir="2700000" algn="tl" rotWithShape="0">
                    <a:schemeClr val="dk1">
                      <a:alpha val="40000"/>
                    </a:schemeClr>
                  </a:outerShdw>
                </a:effectLst>
              </a:rPr>
              <a:t>思考</a:t>
            </a:r>
          </a:p>
        </p:txBody>
      </p:sp>
      <p:sp>
        <p:nvSpPr>
          <p:cNvPr id="2" name="文本框 1"/>
          <p:cNvSpPr txBox="1"/>
          <p:nvPr/>
        </p:nvSpPr>
        <p:spPr>
          <a:xfrm>
            <a:off x="547370" y="1173480"/>
            <a:ext cx="10854055" cy="1568450"/>
          </a:xfrm>
          <a:prstGeom prst="rect">
            <a:avLst/>
          </a:prstGeom>
          <a:noFill/>
        </p:spPr>
        <p:txBody>
          <a:bodyPr wrap="square" rtlCol="0" anchor="t">
            <a:spAutoFit/>
          </a:bodyPr>
          <a:lstStyle/>
          <a:p>
            <a:pPr fontAlgn="auto">
              <a:lnSpc>
                <a:spcPct val="150000"/>
              </a:lnSpc>
            </a:pPr>
            <a:r>
              <a:rPr lang="en-US" altLang="zh-CN" sz="3200" b="1">
                <a:ea typeface="宋体" panose="02010600030101010101" pitchFamily="2" charset="-122"/>
                <a:sym typeface="+mn-ea"/>
              </a:rPr>
              <a:t>    </a:t>
            </a:r>
            <a:r>
              <a:rPr lang="zh-CN" sz="3200" b="1">
                <a:ea typeface="宋体" panose="02010600030101010101" pitchFamily="2" charset="-122"/>
                <a:sym typeface="+mn-ea"/>
              </a:rPr>
              <a:t>元素周期表中元素原子得失电子能力呈现的递变规律是什么？如何利用原子半径和价电子数进行解释？</a:t>
            </a:r>
            <a:endParaRPr lang="zh-CN" altLang="en-US" sz="3200" b="1">
              <a:ea typeface="宋体" panose="02010600030101010101" pitchFamily="2" charset="-122"/>
              <a:sym typeface="+mn-ea"/>
            </a:endParaRPr>
          </a:p>
        </p:txBody>
      </p:sp>
      <p:sp>
        <p:nvSpPr>
          <p:cNvPr id="4" name="文本框 3"/>
          <p:cNvSpPr txBox="1"/>
          <p:nvPr/>
        </p:nvSpPr>
        <p:spPr>
          <a:xfrm>
            <a:off x="2640330" y="3168015"/>
            <a:ext cx="5545455" cy="521970"/>
          </a:xfrm>
          <a:prstGeom prst="rect">
            <a:avLst/>
          </a:prstGeom>
          <a:noFill/>
        </p:spPr>
        <p:txBody>
          <a:bodyPr wrap="none" rtlCol="0">
            <a:spAutoFit/>
          </a:bodyPr>
          <a:lstStyle/>
          <a:p>
            <a:pPr algn="l"/>
            <a:r>
              <a:rPr lang="zh-CN" sz="2800" b="1">
                <a:solidFill>
                  <a:srgbClr val="FF0000"/>
                </a:solidFill>
                <a:ea typeface="宋体" panose="02010600030101010101" pitchFamily="2" charset="-122"/>
                <a:sym typeface="+mn-ea"/>
              </a:rPr>
              <a:t>同周期自左至右元素原子得失电子</a:t>
            </a:r>
            <a:endParaRPr lang="zh-CN" altLang="en-US" sz="2800" b="1">
              <a:solidFill>
                <a:srgbClr val="FF0000"/>
              </a:solidFill>
              <a:ea typeface="宋体" panose="02010600030101010101" pitchFamily="2" charset="-122"/>
              <a:sym typeface="+mn-ea"/>
            </a:endParaRPr>
          </a:p>
        </p:txBody>
      </p:sp>
      <p:sp>
        <p:nvSpPr>
          <p:cNvPr id="5" name="文本框 4"/>
          <p:cNvSpPr txBox="1"/>
          <p:nvPr/>
        </p:nvSpPr>
        <p:spPr>
          <a:xfrm>
            <a:off x="2534920" y="4284345"/>
            <a:ext cx="5545455" cy="521970"/>
          </a:xfrm>
          <a:prstGeom prst="rect">
            <a:avLst/>
          </a:prstGeom>
          <a:noFill/>
        </p:spPr>
        <p:txBody>
          <a:bodyPr wrap="none" rtlCol="0">
            <a:spAutoFit/>
          </a:bodyPr>
          <a:lstStyle/>
          <a:p>
            <a:pPr algn="l"/>
            <a:r>
              <a:rPr lang="zh-CN" sz="2800" b="1">
                <a:solidFill>
                  <a:srgbClr val="FF0000"/>
                </a:solidFill>
                <a:ea typeface="宋体" panose="02010600030101010101" pitchFamily="2" charset="-122"/>
                <a:sym typeface="+mn-ea"/>
              </a:rPr>
              <a:t>同主族自上至下元素原子得失电子</a:t>
            </a:r>
            <a:endParaRPr lang="zh-CN" altLang="en-US" sz="2800" b="1">
              <a:solidFill>
                <a:srgbClr val="FF0000"/>
              </a:solidFill>
              <a:ea typeface="宋体" panose="02010600030101010101" pitchFamily="2" charset="-122"/>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p:cNvSpPr txBox="1"/>
          <p:nvPr/>
        </p:nvSpPr>
        <p:spPr>
          <a:xfrm>
            <a:off x="2854960" y="680085"/>
            <a:ext cx="5899150" cy="583565"/>
          </a:xfrm>
          <a:prstGeom prst="rect">
            <a:avLst/>
          </a:prstGeom>
          <a:noFill/>
        </p:spPr>
        <p:txBody>
          <a:bodyPr wrap="none" rtlCol="0" anchor="t">
            <a:spAutoFit/>
          </a:bodyPr>
          <a:lstStyle/>
          <a:p>
            <a:r>
              <a:rPr lang="zh-CN" sz="3200" b="1">
                <a:solidFill>
                  <a:srgbClr val="FF0000"/>
                </a:solidFill>
                <a:ea typeface="宋体" panose="02010600030101010101" pitchFamily="2" charset="-122"/>
                <a:sym typeface="+mn-ea"/>
              </a:rPr>
              <a:t>元素原子得失电子能力递变规律</a:t>
            </a:r>
            <a:endParaRPr lang="zh-CN" altLang="en-US" sz="3200" b="1">
              <a:solidFill>
                <a:srgbClr val="FF0000"/>
              </a:solidFill>
              <a:ea typeface="宋体" panose="02010600030101010101" pitchFamily="2" charset="-122"/>
              <a:sym typeface="+mn-ea"/>
            </a:endParaRPr>
          </a:p>
        </p:txBody>
      </p:sp>
      <p:sp>
        <p:nvSpPr>
          <p:cNvPr id="3" name="文本框 2"/>
          <p:cNvSpPr txBox="1"/>
          <p:nvPr/>
        </p:nvSpPr>
        <p:spPr>
          <a:xfrm>
            <a:off x="372110" y="1263650"/>
            <a:ext cx="11447780" cy="1198880"/>
          </a:xfrm>
          <a:prstGeom prst="rect">
            <a:avLst/>
          </a:prstGeom>
          <a:noFill/>
        </p:spPr>
        <p:txBody>
          <a:bodyPr wrap="square" rtlCol="0" anchor="t">
            <a:spAutoFit/>
            <a:scene3d>
              <a:camera prst="orthographicFront"/>
              <a:lightRig rig="threePt" dir="t"/>
            </a:scene3d>
          </a:bodyPr>
          <a:lstStyle/>
          <a:p>
            <a:pPr fontAlgn="auto">
              <a:lnSpc>
                <a:spcPct val="150000"/>
              </a:lnSpc>
            </a:pPr>
            <a:r>
              <a:rPr lang="zh-CN" sz="2400" b="1">
                <a:effectLst>
                  <a:outerShdw blurRad="38100" dist="19050" dir="2700000" algn="tl" rotWithShape="0">
                    <a:schemeClr val="dk1">
                      <a:alpha val="40000"/>
                    </a:schemeClr>
                  </a:outerShdw>
                </a:effectLst>
                <a:ea typeface="宋体" panose="02010600030101010101" pitchFamily="2" charset="-122"/>
                <a:sym typeface="+mn-ea"/>
              </a:rPr>
              <a:t>（</a:t>
            </a:r>
            <a:r>
              <a:rPr lang="en-US" altLang="zh-CN" sz="2400" b="1">
                <a:effectLst>
                  <a:outerShdw blurRad="38100" dist="19050" dir="2700000" algn="tl" rotWithShape="0">
                    <a:schemeClr val="dk1">
                      <a:alpha val="40000"/>
                    </a:schemeClr>
                  </a:outerShdw>
                </a:effectLst>
                <a:ea typeface="宋体" panose="02010600030101010101" pitchFamily="2" charset="-122"/>
                <a:sym typeface="+mn-ea"/>
              </a:rPr>
              <a:t>1</a:t>
            </a:r>
            <a:r>
              <a:rPr lang="zh-CN" altLang="en-US" sz="2400" b="1">
                <a:effectLst>
                  <a:outerShdw blurRad="38100" dist="19050" dir="2700000" algn="tl" rotWithShape="0">
                    <a:schemeClr val="dk1">
                      <a:alpha val="40000"/>
                    </a:schemeClr>
                  </a:outerShdw>
                </a:effectLst>
                <a:ea typeface="宋体" panose="02010600030101010101" pitchFamily="2" charset="-122"/>
                <a:sym typeface="+mn-ea"/>
              </a:rPr>
              <a:t>）</a:t>
            </a:r>
            <a:r>
              <a:rPr lang="zh-CN" sz="2400" b="1">
                <a:effectLst>
                  <a:outerShdw blurRad="38100" dist="19050" dir="2700000" algn="tl" rotWithShape="0">
                    <a:schemeClr val="dk1">
                      <a:alpha val="40000"/>
                    </a:schemeClr>
                  </a:outerShdw>
                </a:effectLst>
                <a:ea typeface="宋体" panose="02010600030101010101" pitchFamily="2" charset="-122"/>
                <a:sym typeface="+mn-ea"/>
              </a:rPr>
              <a:t>除稀有气体元素外，同周期从左到右，元素原子失去电子的能力越来越弱，获得电子的能力越来越强。</a:t>
            </a:r>
          </a:p>
        </p:txBody>
      </p:sp>
      <p:sp>
        <p:nvSpPr>
          <p:cNvPr id="4" name="文本框 3"/>
          <p:cNvSpPr txBox="1"/>
          <p:nvPr/>
        </p:nvSpPr>
        <p:spPr>
          <a:xfrm>
            <a:off x="372110" y="3847465"/>
            <a:ext cx="11447780" cy="1198880"/>
          </a:xfrm>
          <a:prstGeom prst="rect">
            <a:avLst/>
          </a:prstGeom>
          <a:noFill/>
        </p:spPr>
        <p:txBody>
          <a:bodyPr wrap="square" rtlCol="0" anchor="t">
            <a:spAutoFit/>
            <a:scene3d>
              <a:camera prst="orthographicFront"/>
              <a:lightRig rig="threePt" dir="t"/>
            </a:scene3d>
          </a:bodyPr>
          <a:lstStyle/>
          <a:p>
            <a:pPr fontAlgn="auto">
              <a:lnSpc>
                <a:spcPct val="150000"/>
              </a:lnSpc>
            </a:pPr>
            <a:r>
              <a:rPr lang="zh-CN" sz="2400" b="1">
                <a:effectLst>
                  <a:outerShdw blurRad="38100" dist="19050" dir="2700000" algn="tl" rotWithShape="0">
                    <a:schemeClr val="dk1">
                      <a:alpha val="40000"/>
                    </a:schemeClr>
                  </a:outerShdw>
                </a:effectLst>
                <a:ea typeface="宋体" panose="02010600030101010101" pitchFamily="2" charset="-122"/>
                <a:sym typeface="+mn-ea"/>
              </a:rPr>
              <a:t>（</a:t>
            </a:r>
            <a:r>
              <a:rPr lang="en-US" altLang="zh-CN" sz="2400" b="1">
                <a:effectLst>
                  <a:outerShdw blurRad="38100" dist="19050" dir="2700000" algn="tl" rotWithShape="0">
                    <a:schemeClr val="dk1">
                      <a:alpha val="40000"/>
                    </a:schemeClr>
                  </a:outerShdw>
                </a:effectLst>
                <a:ea typeface="宋体" panose="02010600030101010101" pitchFamily="2" charset="-122"/>
                <a:sym typeface="+mn-ea"/>
              </a:rPr>
              <a:t>2</a:t>
            </a:r>
            <a:r>
              <a:rPr lang="zh-CN" altLang="en-US" sz="2400" b="1">
                <a:effectLst>
                  <a:outerShdw blurRad="38100" dist="19050" dir="2700000" algn="tl" rotWithShape="0">
                    <a:schemeClr val="dk1">
                      <a:alpha val="40000"/>
                    </a:schemeClr>
                  </a:outerShdw>
                </a:effectLst>
                <a:ea typeface="宋体" panose="02010600030101010101" pitchFamily="2" charset="-122"/>
                <a:sym typeface="+mn-ea"/>
              </a:rPr>
              <a:t>）</a:t>
            </a:r>
            <a:r>
              <a:rPr lang="zh-CN" sz="2400" b="1">
                <a:effectLst>
                  <a:outerShdw blurRad="38100" dist="19050" dir="2700000" algn="tl" rotWithShape="0">
                    <a:schemeClr val="dk1">
                      <a:alpha val="40000"/>
                    </a:schemeClr>
                  </a:outerShdw>
                </a:effectLst>
                <a:ea typeface="宋体" panose="02010600030101010101" pitchFamily="2" charset="-122"/>
                <a:sym typeface="+mn-ea"/>
              </a:rPr>
              <a:t>同主族自上而下，金属元素原子失去电子的能力越来越强，非金属元素原子获得电子的能力越来越弱。</a:t>
            </a:r>
          </a:p>
        </p:txBody>
      </p:sp>
      <p:sp>
        <p:nvSpPr>
          <p:cNvPr id="100" name="文本框 99"/>
          <p:cNvSpPr txBox="1"/>
          <p:nvPr/>
        </p:nvSpPr>
        <p:spPr>
          <a:xfrm>
            <a:off x="941070" y="2648585"/>
            <a:ext cx="10088880" cy="1198880"/>
          </a:xfrm>
          <a:prstGeom prst="rect">
            <a:avLst/>
          </a:prstGeom>
          <a:noFill/>
          <a:ln w="9525">
            <a:noFill/>
          </a:ln>
        </p:spPr>
        <p:txBody>
          <a:bodyPr wrap="square">
            <a:spAutoFit/>
          </a:bodyPr>
          <a:lstStyle/>
          <a:p>
            <a:pPr indent="0" fontAlgn="auto">
              <a:lnSpc>
                <a:spcPct val="150000"/>
              </a:lnSpc>
            </a:pPr>
            <a:r>
              <a:rPr lang="zh-CN" sz="2400" b="1">
                <a:solidFill>
                  <a:srgbClr val="FF0000"/>
                </a:solidFill>
                <a:ea typeface="等线" panose="02010600030101010101" charset="-122"/>
              </a:rPr>
              <a:t>同周期元素原子的电子层数相同，从左到右原子半径逐渐减小，原子核对外层电子的吸引作用逐渐增强。</a:t>
            </a:r>
            <a:endParaRPr lang="zh-CN" altLang="en-US" sz="2400" b="1">
              <a:solidFill>
                <a:srgbClr val="FF0000"/>
              </a:solidFill>
              <a:ea typeface="等线" panose="02010600030101010101" charset="-122"/>
            </a:endParaRPr>
          </a:p>
        </p:txBody>
      </p:sp>
      <p:sp>
        <p:nvSpPr>
          <p:cNvPr id="5" name="文本框 4"/>
          <p:cNvSpPr txBox="1"/>
          <p:nvPr/>
        </p:nvSpPr>
        <p:spPr>
          <a:xfrm>
            <a:off x="1051560" y="5167630"/>
            <a:ext cx="10088880" cy="1198880"/>
          </a:xfrm>
          <a:prstGeom prst="rect">
            <a:avLst/>
          </a:prstGeom>
          <a:noFill/>
          <a:ln w="9525">
            <a:noFill/>
          </a:ln>
        </p:spPr>
        <p:txBody>
          <a:bodyPr wrap="square">
            <a:spAutoFit/>
          </a:bodyPr>
          <a:lstStyle/>
          <a:p>
            <a:pPr indent="0" fontAlgn="auto">
              <a:lnSpc>
                <a:spcPct val="150000"/>
              </a:lnSpc>
            </a:pPr>
            <a:r>
              <a:rPr lang="zh-CN" sz="2400" b="1">
                <a:solidFill>
                  <a:srgbClr val="FF0000"/>
                </a:solidFill>
                <a:ea typeface="等线" panose="02010600030101010101" charset="-122"/>
              </a:rPr>
              <a:t>同主族元素原子的价电子数相同，但自上而下原子半径逐渐增大，原子核对外层电子的吸引作用逐渐减弱。</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760730" y="584200"/>
            <a:ext cx="10290810" cy="4763770"/>
          </a:xfrm>
          <a:prstGeom prst="rect">
            <a:avLst/>
          </a:prstGeom>
        </p:spPr>
      </p:pic>
      <p:sp>
        <p:nvSpPr>
          <p:cNvPr id="3" name="右箭头 2"/>
          <p:cNvSpPr/>
          <p:nvPr/>
        </p:nvSpPr>
        <p:spPr>
          <a:xfrm>
            <a:off x="4314825" y="2051050"/>
            <a:ext cx="6172835" cy="34734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下箭头 3"/>
          <p:cNvSpPr/>
          <p:nvPr/>
        </p:nvSpPr>
        <p:spPr>
          <a:xfrm>
            <a:off x="3604895" y="2216785"/>
            <a:ext cx="379095" cy="313118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5" name="矩形 4"/>
          <p:cNvSpPr/>
          <p:nvPr/>
        </p:nvSpPr>
        <p:spPr>
          <a:xfrm>
            <a:off x="4314825" y="1590675"/>
            <a:ext cx="5974080" cy="460375"/>
          </a:xfrm>
          <a:prstGeom prst="rect">
            <a:avLst/>
          </a:prstGeom>
          <a:noFill/>
          <a:ln>
            <a:noFill/>
          </a:ln>
        </p:spPr>
        <p:txBody>
          <a:bodyPr wrap="none" rtlCol="0" anchor="t">
            <a:spAutoFit/>
          </a:bodyPr>
          <a:lstStyle/>
          <a:p>
            <a:pPr algn="ctr"/>
            <a:r>
              <a:rPr lang="zh-CN" altLang="en-US" sz="2400" b="1">
                <a:solidFill>
                  <a:srgbClr val="0070C0"/>
                </a:solidFill>
                <a:effectLst>
                  <a:outerShdw blurRad="38100" dist="19050" dir="2700000" algn="tl" rotWithShape="0">
                    <a:schemeClr val="dk1">
                      <a:alpha val="40000"/>
                    </a:schemeClr>
                  </a:outerShdw>
                </a:effectLst>
              </a:rPr>
              <a:t>失电子能力逐渐减弱，得电子能力逐渐增强</a:t>
            </a:r>
          </a:p>
        </p:txBody>
      </p:sp>
      <p:sp>
        <p:nvSpPr>
          <p:cNvPr id="6" name="矩形 5"/>
          <p:cNvSpPr/>
          <p:nvPr/>
        </p:nvSpPr>
        <p:spPr>
          <a:xfrm>
            <a:off x="3107690" y="2051050"/>
            <a:ext cx="602615" cy="3784600"/>
          </a:xfrm>
          <a:prstGeom prst="rect">
            <a:avLst/>
          </a:prstGeom>
          <a:noFill/>
          <a:ln>
            <a:noFill/>
          </a:ln>
        </p:spPr>
        <p:txBody>
          <a:bodyPr wrap="square" rtlCol="0" anchor="t">
            <a:spAutoFit/>
          </a:bodyPr>
          <a:lstStyle/>
          <a:p>
            <a:pPr algn="ctr"/>
            <a:r>
              <a:rPr lang="zh-CN" altLang="en-US" sz="2400" b="1">
                <a:solidFill>
                  <a:srgbClr val="0070C0"/>
                </a:solidFill>
                <a:effectLst>
                  <a:outerShdw blurRad="38100" dist="19050" dir="2700000" algn="tl" rotWithShape="0">
                    <a:schemeClr val="dk1">
                      <a:alpha val="40000"/>
                    </a:schemeClr>
                  </a:outerShdw>
                </a:effectLst>
              </a:rPr>
              <a:t>失电子能力逐渐增强</a:t>
            </a:r>
          </a:p>
          <a:p>
            <a:pPr algn="ctr"/>
            <a:endParaRPr lang="zh-CN" altLang="en-US" sz="2400" b="1">
              <a:solidFill>
                <a:srgbClr val="0070C0"/>
              </a:solidFill>
              <a:effectLst>
                <a:outerShdw blurRad="38100" dist="19050" dir="2700000" algn="tl" rotWithShape="0">
                  <a:schemeClr val="dk1">
                    <a:alpha val="40000"/>
                  </a:schemeClr>
                </a:outerShdw>
              </a:effectLst>
            </a:endParaRPr>
          </a:p>
        </p:txBody>
      </p:sp>
      <p:sp>
        <p:nvSpPr>
          <p:cNvPr id="7" name="文本框 6"/>
          <p:cNvSpPr txBox="1"/>
          <p:nvPr/>
        </p:nvSpPr>
        <p:spPr>
          <a:xfrm>
            <a:off x="3842385" y="2051050"/>
            <a:ext cx="587375" cy="3415030"/>
          </a:xfrm>
          <a:prstGeom prst="rect">
            <a:avLst/>
          </a:prstGeom>
          <a:noFill/>
        </p:spPr>
        <p:txBody>
          <a:bodyPr wrap="square" rtlCol="0">
            <a:spAutoFit/>
          </a:bodyPr>
          <a:lstStyle/>
          <a:p>
            <a:pPr algn="ctr"/>
            <a:r>
              <a:rPr lang="zh-CN" altLang="en-US" sz="2400" b="1">
                <a:solidFill>
                  <a:srgbClr val="0070C0"/>
                </a:solidFill>
                <a:effectLst>
                  <a:outerShdw blurRad="38100" dist="19050" dir="2700000" algn="tl" rotWithShape="0">
                    <a:schemeClr val="dk1">
                      <a:alpha val="40000"/>
                    </a:schemeClr>
                  </a:outerShdw>
                </a:effectLst>
                <a:sym typeface="+mn-ea"/>
              </a:rPr>
              <a:t>得电子能力逐渐减弱</a:t>
            </a:r>
          </a:p>
        </p:txBody>
      </p:sp>
      <p:sp>
        <p:nvSpPr>
          <p:cNvPr id="8" name="矩形标注 7"/>
          <p:cNvSpPr/>
          <p:nvPr/>
        </p:nvSpPr>
        <p:spPr>
          <a:xfrm>
            <a:off x="1387475" y="5466080"/>
            <a:ext cx="10276205" cy="1296670"/>
          </a:xfrm>
          <a:prstGeom prst="wedgeRectCallout">
            <a:avLst>
              <a:gd name="adj1" fmla="val 20122"/>
              <a:gd name="adj2" fmla="val -106464"/>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r>
              <a:rPr lang="zh-CN" altLang="en-US" sz="3200">
                <a:solidFill>
                  <a:srgbClr val="FF0000"/>
                </a:solidFill>
              </a:rPr>
              <a:t>位于元素周期表中金属与非金属元素分界线周围元素的原子获得或失去电子的能力都不强。</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up)">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ox(in)">
                                      <p:cBhvr>
                                        <p:cTn id="23" dur="20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box(in)">
                                      <p:cBhvr>
                                        <p:cTn id="28" dur="20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ppt_x"/>
                                          </p:val>
                                        </p:tav>
                                        <p:tav tm="100000">
                                          <p:val>
                                            <p:strVal val="#ppt_x"/>
                                          </p:val>
                                        </p:tav>
                                      </p:tavLst>
                                    </p:anim>
                                    <p:anim calcmode="lin" valueType="num">
                                      <p:cBhvr additive="base">
                                        <p:cTn id="3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6" grpId="0"/>
      <p:bldP spid="7" grpId="0"/>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矩形 2"/>
          <p:cNvSpPr/>
          <p:nvPr/>
        </p:nvSpPr>
        <p:spPr>
          <a:xfrm>
            <a:off x="145415" y="408305"/>
            <a:ext cx="2418080" cy="768350"/>
          </a:xfrm>
          <a:prstGeom prst="rect">
            <a:avLst/>
          </a:prstGeom>
          <a:noFill/>
          <a:ln>
            <a:noFill/>
          </a:ln>
        </p:spPr>
        <p:txBody>
          <a:bodyPr wrap="none" rtlCol="0" anchor="t">
            <a:spAutoFit/>
          </a:bodyPr>
          <a:lstStyle/>
          <a:p>
            <a:pPr algn="ctr"/>
            <a:r>
              <a:rPr lang="zh-CN" altLang="en-US" sz="4400" b="1">
                <a:solidFill>
                  <a:srgbClr val="00B050"/>
                </a:solidFill>
                <a:effectLst>
                  <a:outerShdw blurRad="38100" dist="19050" dir="2700000" algn="tl" rotWithShape="0">
                    <a:schemeClr val="dk1">
                      <a:alpha val="40000"/>
                    </a:schemeClr>
                  </a:outerShdw>
                </a:effectLst>
              </a:rPr>
              <a:t>回顾思考</a:t>
            </a:r>
          </a:p>
        </p:txBody>
      </p:sp>
      <p:sp>
        <p:nvSpPr>
          <p:cNvPr id="2" name="文本框 1"/>
          <p:cNvSpPr txBox="1"/>
          <p:nvPr/>
        </p:nvSpPr>
        <p:spPr>
          <a:xfrm>
            <a:off x="372110" y="1263650"/>
            <a:ext cx="11447780" cy="645160"/>
          </a:xfrm>
          <a:prstGeom prst="rect">
            <a:avLst/>
          </a:prstGeom>
          <a:noFill/>
        </p:spPr>
        <p:txBody>
          <a:bodyPr wrap="square" rtlCol="0" anchor="t">
            <a:spAutoFit/>
            <a:scene3d>
              <a:camera prst="orthographicFront"/>
              <a:lightRig rig="threePt" dir="t"/>
            </a:scene3d>
          </a:bodyPr>
          <a:lstStyle/>
          <a:p>
            <a:pPr fontAlgn="auto">
              <a:lnSpc>
                <a:spcPct val="150000"/>
              </a:lnSpc>
            </a:pPr>
            <a:r>
              <a:rPr lang="zh-CN" sz="2400" b="1">
                <a:effectLst>
                  <a:outerShdw blurRad="38100" dist="19050" dir="2700000" algn="tl" rotWithShape="0">
                    <a:schemeClr val="dk1">
                      <a:alpha val="40000"/>
                    </a:schemeClr>
                  </a:outerShdw>
                </a:effectLst>
                <a:ea typeface="宋体" panose="02010600030101010101" pitchFamily="2" charset="-122"/>
                <a:sym typeface="+mn-ea"/>
              </a:rPr>
              <a:t>（</a:t>
            </a:r>
            <a:r>
              <a:rPr lang="en-US" altLang="zh-CN" sz="2400" b="1">
                <a:effectLst>
                  <a:outerShdw blurRad="38100" dist="19050" dir="2700000" algn="tl" rotWithShape="0">
                    <a:schemeClr val="dk1">
                      <a:alpha val="40000"/>
                    </a:schemeClr>
                  </a:outerShdw>
                </a:effectLst>
                <a:ea typeface="宋体" panose="02010600030101010101" pitchFamily="2" charset="-122"/>
                <a:sym typeface="+mn-ea"/>
              </a:rPr>
              <a:t>1</a:t>
            </a:r>
            <a:r>
              <a:rPr lang="zh-CN" altLang="en-US" sz="2400" b="1">
                <a:effectLst>
                  <a:outerShdw blurRad="38100" dist="19050" dir="2700000" algn="tl" rotWithShape="0">
                    <a:schemeClr val="dk1">
                      <a:alpha val="40000"/>
                    </a:schemeClr>
                  </a:outerShdw>
                </a:effectLst>
                <a:ea typeface="宋体" panose="02010600030101010101" pitchFamily="2" charset="-122"/>
                <a:sym typeface="+mn-ea"/>
              </a:rPr>
              <a:t>）</a:t>
            </a:r>
            <a:r>
              <a:rPr lang="zh-CN" sz="2400" b="1">
                <a:effectLst>
                  <a:outerShdw blurRad="38100" dist="19050" dir="2700000" algn="tl" rotWithShape="0">
                    <a:schemeClr val="dk1">
                      <a:alpha val="40000"/>
                    </a:schemeClr>
                  </a:outerShdw>
                </a:effectLst>
                <a:ea typeface="宋体" panose="02010600030101010101" pitchFamily="2" charset="-122"/>
                <a:sym typeface="+mn-ea"/>
              </a:rPr>
              <a:t>比较元素失电子能力（金属性）强弱的方法有哪些？</a:t>
            </a:r>
          </a:p>
        </p:txBody>
      </p:sp>
      <p:sp>
        <p:nvSpPr>
          <p:cNvPr id="4" name="文本框 3"/>
          <p:cNvSpPr txBox="1"/>
          <p:nvPr/>
        </p:nvSpPr>
        <p:spPr>
          <a:xfrm>
            <a:off x="372110" y="3474085"/>
            <a:ext cx="11447780" cy="645160"/>
          </a:xfrm>
          <a:prstGeom prst="rect">
            <a:avLst/>
          </a:prstGeom>
          <a:noFill/>
        </p:spPr>
        <p:txBody>
          <a:bodyPr wrap="square" rtlCol="0" anchor="t">
            <a:spAutoFit/>
            <a:scene3d>
              <a:camera prst="orthographicFront"/>
              <a:lightRig rig="threePt" dir="t"/>
            </a:scene3d>
          </a:bodyPr>
          <a:lstStyle/>
          <a:p>
            <a:pPr fontAlgn="auto">
              <a:lnSpc>
                <a:spcPct val="150000"/>
              </a:lnSpc>
            </a:pPr>
            <a:r>
              <a:rPr lang="zh-CN" sz="2400" b="1">
                <a:effectLst>
                  <a:outerShdw blurRad="38100" dist="19050" dir="2700000" algn="tl" rotWithShape="0">
                    <a:schemeClr val="dk1">
                      <a:alpha val="40000"/>
                    </a:schemeClr>
                  </a:outerShdw>
                </a:effectLst>
                <a:ea typeface="宋体" panose="02010600030101010101" pitchFamily="2" charset="-122"/>
                <a:sym typeface="+mn-ea"/>
              </a:rPr>
              <a:t>（</a:t>
            </a:r>
            <a:r>
              <a:rPr lang="en-US" altLang="zh-CN" sz="2400" b="1">
                <a:effectLst>
                  <a:outerShdw blurRad="38100" dist="19050" dir="2700000" algn="tl" rotWithShape="0">
                    <a:schemeClr val="dk1">
                      <a:alpha val="40000"/>
                    </a:schemeClr>
                  </a:outerShdw>
                </a:effectLst>
                <a:ea typeface="宋体" panose="02010600030101010101" pitchFamily="2" charset="-122"/>
                <a:sym typeface="+mn-ea"/>
              </a:rPr>
              <a:t>2</a:t>
            </a:r>
            <a:r>
              <a:rPr lang="zh-CN" altLang="en-US" sz="2400" b="1">
                <a:effectLst>
                  <a:outerShdw blurRad="38100" dist="19050" dir="2700000" algn="tl" rotWithShape="0">
                    <a:schemeClr val="dk1">
                      <a:alpha val="40000"/>
                    </a:schemeClr>
                  </a:outerShdw>
                </a:effectLst>
                <a:ea typeface="宋体" panose="02010600030101010101" pitchFamily="2" charset="-122"/>
                <a:sym typeface="+mn-ea"/>
              </a:rPr>
              <a:t>）</a:t>
            </a:r>
            <a:r>
              <a:rPr lang="zh-CN" sz="2400" b="1">
                <a:effectLst>
                  <a:outerShdw blurRad="38100" dist="19050" dir="2700000" algn="tl" rotWithShape="0">
                    <a:schemeClr val="dk1">
                      <a:alpha val="40000"/>
                    </a:schemeClr>
                  </a:outerShdw>
                </a:effectLst>
                <a:ea typeface="宋体" panose="02010600030101010101" pitchFamily="2" charset="-122"/>
                <a:sym typeface="+mn-ea"/>
              </a:rPr>
              <a:t>比较元素得电子能力（非金属性）强弱的方法有哪些？</a:t>
            </a:r>
          </a:p>
        </p:txBody>
      </p:sp>
      <p:sp>
        <p:nvSpPr>
          <p:cNvPr id="100" name="文本框 99"/>
          <p:cNvSpPr txBox="1"/>
          <p:nvPr/>
        </p:nvSpPr>
        <p:spPr>
          <a:xfrm>
            <a:off x="1051560" y="2041525"/>
            <a:ext cx="6678295" cy="1198880"/>
          </a:xfrm>
          <a:prstGeom prst="rect">
            <a:avLst/>
          </a:prstGeom>
          <a:noFill/>
          <a:ln w="9525">
            <a:noFill/>
          </a:ln>
        </p:spPr>
        <p:txBody>
          <a:bodyPr wrap="square">
            <a:spAutoFit/>
          </a:bodyPr>
          <a:lstStyle/>
          <a:p>
            <a:pPr indent="0" fontAlgn="auto">
              <a:lnSpc>
                <a:spcPct val="150000"/>
              </a:lnSpc>
            </a:pPr>
            <a:r>
              <a:rPr lang="zh-CN" sz="2400" b="1">
                <a:solidFill>
                  <a:srgbClr val="FF0000"/>
                </a:solidFill>
                <a:ea typeface="等线" panose="02010600030101010101" charset="-122"/>
              </a:rPr>
              <a:t>单质与水或酸反应置换出氢气的难易程度</a:t>
            </a:r>
          </a:p>
          <a:p>
            <a:pPr indent="0" fontAlgn="auto">
              <a:lnSpc>
                <a:spcPct val="150000"/>
              </a:lnSpc>
            </a:pPr>
            <a:r>
              <a:rPr lang="zh-CN" sz="2400" b="1">
                <a:solidFill>
                  <a:srgbClr val="FF0000"/>
                </a:solidFill>
                <a:ea typeface="等线" panose="02010600030101010101" charset="-122"/>
              </a:rPr>
              <a:t>最高价氧化物对应水化合物碱性的强弱</a:t>
            </a:r>
            <a:endParaRPr lang="zh-CN" altLang="en-US" sz="2400" b="1">
              <a:solidFill>
                <a:srgbClr val="FF0000"/>
              </a:solidFill>
              <a:ea typeface="等线" panose="02010600030101010101" charset="-122"/>
            </a:endParaRPr>
          </a:p>
        </p:txBody>
      </p:sp>
      <p:sp>
        <p:nvSpPr>
          <p:cNvPr id="5" name="文本框 4"/>
          <p:cNvSpPr txBox="1"/>
          <p:nvPr/>
        </p:nvSpPr>
        <p:spPr>
          <a:xfrm>
            <a:off x="1051560" y="4345940"/>
            <a:ext cx="6072505" cy="1753235"/>
          </a:xfrm>
          <a:prstGeom prst="rect">
            <a:avLst/>
          </a:prstGeom>
          <a:noFill/>
          <a:ln w="9525">
            <a:noFill/>
          </a:ln>
        </p:spPr>
        <p:txBody>
          <a:bodyPr wrap="square">
            <a:spAutoFit/>
          </a:bodyPr>
          <a:lstStyle/>
          <a:p>
            <a:pPr indent="0" fontAlgn="auto">
              <a:lnSpc>
                <a:spcPct val="150000"/>
              </a:lnSpc>
            </a:pPr>
            <a:r>
              <a:rPr lang="zh-CN" sz="2400" b="1">
                <a:solidFill>
                  <a:srgbClr val="FF0000"/>
                </a:solidFill>
                <a:ea typeface="等线" panose="02010600030101010101" charset="-122"/>
              </a:rPr>
              <a:t>单质与氢气反应的难易程度</a:t>
            </a:r>
          </a:p>
          <a:p>
            <a:pPr indent="0" fontAlgn="auto">
              <a:lnSpc>
                <a:spcPct val="150000"/>
              </a:lnSpc>
            </a:pPr>
            <a:r>
              <a:rPr lang="zh-CN" sz="2400" b="1">
                <a:solidFill>
                  <a:srgbClr val="FF0000"/>
                </a:solidFill>
                <a:ea typeface="等线" panose="02010600030101010101" charset="-122"/>
              </a:rPr>
              <a:t>形成气态氢化物的稳定性</a:t>
            </a:r>
          </a:p>
          <a:p>
            <a:pPr indent="0" fontAlgn="auto">
              <a:lnSpc>
                <a:spcPct val="150000"/>
              </a:lnSpc>
            </a:pPr>
            <a:r>
              <a:rPr lang="zh-CN" altLang="en-US" sz="2400" b="1">
                <a:solidFill>
                  <a:srgbClr val="FF0000"/>
                </a:solidFill>
                <a:ea typeface="等线" panose="02010600030101010101" charset="-122"/>
              </a:rPr>
              <a:t>最高价氧化物对应水化物酸性强弱</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additive="base">
                                        <p:cTn id="7" dur="500" fill="hold"/>
                                        <p:tgtEl>
                                          <p:spTgt spid="100"/>
                                        </p:tgtEl>
                                        <p:attrNameLst>
                                          <p:attrName>ppt_x</p:attrName>
                                        </p:attrNameLst>
                                      </p:cBhvr>
                                      <p:tavLst>
                                        <p:tav tm="0">
                                          <p:val>
                                            <p:strVal val="#ppt_x"/>
                                          </p:val>
                                        </p:tav>
                                        <p:tav tm="100000">
                                          <p:val>
                                            <p:strVal val="#ppt_x"/>
                                          </p:val>
                                        </p:tav>
                                      </p:tavLst>
                                    </p:anim>
                                    <p:anim calcmode="lin" valueType="num">
                                      <p:cBhvr additive="base">
                                        <p:cTn id="8"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矩形 2"/>
          <p:cNvSpPr/>
          <p:nvPr/>
        </p:nvSpPr>
        <p:spPr>
          <a:xfrm>
            <a:off x="161290" y="221615"/>
            <a:ext cx="2418080" cy="768350"/>
          </a:xfrm>
          <a:prstGeom prst="rect">
            <a:avLst/>
          </a:prstGeom>
          <a:noFill/>
          <a:ln>
            <a:noFill/>
          </a:ln>
        </p:spPr>
        <p:txBody>
          <a:bodyPr wrap="none" rtlCol="0" anchor="t">
            <a:spAutoFit/>
          </a:bodyPr>
          <a:lstStyle/>
          <a:p>
            <a:pPr algn="ctr"/>
            <a:r>
              <a:rPr lang="zh-CN" altLang="en-US" sz="4400" b="1">
                <a:solidFill>
                  <a:srgbClr val="00B050"/>
                </a:solidFill>
                <a:effectLst>
                  <a:outerShdw blurRad="38100" dist="19050" dir="2700000" algn="tl" rotWithShape="0">
                    <a:schemeClr val="dk1">
                      <a:alpha val="40000"/>
                    </a:schemeClr>
                  </a:outerShdw>
                </a:effectLst>
              </a:rPr>
              <a:t>归纳总结</a:t>
            </a:r>
          </a:p>
        </p:txBody>
      </p:sp>
      <p:graphicFrame>
        <p:nvGraphicFramePr>
          <p:cNvPr id="2" name="表格 1"/>
          <p:cNvGraphicFramePr>
            <a:graphicFrameLocks noGrp="1"/>
          </p:cNvGraphicFramePr>
          <p:nvPr>
            <p:custDataLst>
              <p:tags r:id="rId1"/>
            </p:custDataLst>
          </p:nvPr>
        </p:nvGraphicFramePr>
        <p:xfrm>
          <a:off x="1080770" y="1006475"/>
          <a:ext cx="10584815" cy="5538281"/>
        </p:xfrm>
        <a:graphic>
          <a:graphicData uri="http://schemas.openxmlformats.org/drawingml/2006/table">
            <a:tbl>
              <a:tblPr firstRow="1" bandRow="1">
                <a:tableStyleId>{5940675A-B579-460E-94D1-54222C63F5DA}</a:tableStyleId>
              </a:tblPr>
              <a:tblGrid>
                <a:gridCol w="1795145">
                  <a:extLst>
                    <a:ext uri="{9D8B030D-6E8A-4147-A177-3AD203B41FA5}">
                      <a16:colId xmlns:a16="http://schemas.microsoft.com/office/drawing/2014/main" val="20000"/>
                    </a:ext>
                  </a:extLst>
                </a:gridCol>
                <a:gridCol w="4362450">
                  <a:extLst>
                    <a:ext uri="{9D8B030D-6E8A-4147-A177-3AD203B41FA5}">
                      <a16:colId xmlns:a16="http://schemas.microsoft.com/office/drawing/2014/main" val="20001"/>
                    </a:ext>
                  </a:extLst>
                </a:gridCol>
                <a:gridCol w="4427220">
                  <a:extLst>
                    <a:ext uri="{9D8B030D-6E8A-4147-A177-3AD203B41FA5}">
                      <a16:colId xmlns:a16="http://schemas.microsoft.com/office/drawing/2014/main" val="20002"/>
                    </a:ext>
                  </a:extLst>
                </a:gridCol>
              </a:tblGrid>
              <a:tr h="548640">
                <a:tc>
                  <a:txBody>
                    <a:bodyPr/>
                    <a:lstStyle/>
                    <a:p>
                      <a:pPr indent="0" algn="ctr" fontAlgn="auto">
                        <a:lnSpc>
                          <a:spcPct val="150000"/>
                        </a:lnSpc>
                        <a:buNone/>
                      </a:pPr>
                      <a:r>
                        <a:rPr lang="en-US" sz="2400" b="1">
                          <a:latin typeface="Times New Roman" panose="02020603050405020304" pitchFamily="18" charset="0"/>
                          <a:cs typeface="Times New Roman" panose="02020603050405020304" pitchFamily="18" charset="0"/>
                        </a:rPr>
                        <a:t>项目</a:t>
                      </a:r>
                      <a:endParaRPr lang="en-US" altLang="en-US" sz="24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fontAlgn="auto">
                        <a:lnSpc>
                          <a:spcPct val="150000"/>
                        </a:lnSpc>
                        <a:buNone/>
                      </a:pPr>
                      <a:r>
                        <a:rPr lang="en-US" sz="2400" b="1">
                          <a:latin typeface="Times New Roman" panose="02020603050405020304" pitchFamily="18" charset="0"/>
                          <a:cs typeface="Times New Roman" panose="02020603050405020304" pitchFamily="18" charset="0"/>
                        </a:rPr>
                        <a:t>同周期(从左</a:t>
                      </a:r>
                      <a:r>
                        <a:rPr lang="en-US" sz="2400" b="1">
                          <a:latin typeface="宋体" panose="02010600030101010101" pitchFamily="2" charset="-122"/>
                          <a:ea typeface="宋体" panose="02010600030101010101" pitchFamily="2" charset="-122"/>
                          <a:cs typeface="宋体" panose="02010600030101010101" pitchFamily="2" charset="-122"/>
                        </a:rPr>
                        <a:t>→</a:t>
                      </a:r>
                      <a:r>
                        <a:rPr lang="en-US" sz="2400" b="1">
                          <a:latin typeface="Times New Roman" panose="02020603050405020304" pitchFamily="18" charset="0"/>
                          <a:cs typeface="Times New Roman" panose="02020603050405020304" pitchFamily="18" charset="0"/>
                        </a:rPr>
                        <a:t>右)</a:t>
                      </a:r>
                      <a:endParaRPr lang="en-US" altLang="en-US" sz="24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fontAlgn="auto">
                        <a:lnSpc>
                          <a:spcPct val="150000"/>
                        </a:lnSpc>
                        <a:buNone/>
                      </a:pPr>
                      <a:r>
                        <a:rPr lang="en-US" sz="2400" b="1">
                          <a:latin typeface="Times New Roman" panose="02020603050405020304" pitchFamily="18" charset="0"/>
                          <a:cs typeface="Times New Roman" panose="02020603050405020304" pitchFamily="18" charset="0"/>
                        </a:rPr>
                        <a:t>同主族(从上</a:t>
                      </a:r>
                      <a:r>
                        <a:rPr lang="en-US" sz="2400" b="1">
                          <a:latin typeface="宋体" panose="02010600030101010101" pitchFamily="2" charset="-122"/>
                          <a:ea typeface="宋体" panose="02010600030101010101" pitchFamily="2" charset="-122"/>
                          <a:cs typeface="宋体" panose="02010600030101010101" pitchFamily="2" charset="-122"/>
                        </a:rPr>
                        <a:t>→</a:t>
                      </a:r>
                      <a:r>
                        <a:rPr lang="en-US" sz="2400" b="1">
                          <a:latin typeface="Times New Roman" panose="02020603050405020304" pitchFamily="18" charset="0"/>
                          <a:cs typeface="Times New Roman" panose="02020603050405020304" pitchFamily="18" charset="0"/>
                        </a:rPr>
                        <a:t>下)</a:t>
                      </a:r>
                      <a:endParaRPr lang="en-US" altLang="en-US" sz="24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97280">
                <a:tc>
                  <a:txBody>
                    <a:bodyPr/>
                    <a:lstStyle/>
                    <a:p>
                      <a:pPr indent="0" algn="ctr" fontAlgn="auto">
                        <a:lnSpc>
                          <a:spcPct val="150000"/>
                        </a:lnSpc>
                        <a:buNone/>
                      </a:pPr>
                      <a:r>
                        <a:rPr lang="en-US" sz="2400" b="1">
                          <a:latin typeface="Times New Roman" panose="02020603050405020304" pitchFamily="18" charset="0"/>
                          <a:cs typeface="Times New Roman" panose="02020603050405020304" pitchFamily="18" charset="0"/>
                        </a:rPr>
                        <a:t>原子核外电子排布</a:t>
                      </a:r>
                      <a:endParaRPr lang="en-US" altLang="en-US" sz="24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fontAlgn="auto">
                        <a:lnSpc>
                          <a:spcPct val="150000"/>
                        </a:lnSpc>
                        <a:buNone/>
                      </a:pPr>
                      <a:r>
                        <a:rPr lang="en-US" sz="2400" b="1">
                          <a:solidFill>
                            <a:srgbClr val="FF0000"/>
                          </a:solidFill>
                          <a:latin typeface="Times New Roman" panose="02020603050405020304" pitchFamily="18" charset="0"/>
                          <a:cs typeface="Times New Roman" panose="02020603050405020304" pitchFamily="18" charset="0"/>
                        </a:rPr>
                        <a:t>电子层数相同，最外层电子数逐渐增多，1</a:t>
                      </a:r>
                      <a:r>
                        <a:rPr 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sz="2400" b="1">
                          <a:solidFill>
                            <a:srgbClr val="FF0000"/>
                          </a:solidFill>
                          <a:latin typeface="Times New Roman" panose="02020603050405020304" pitchFamily="18" charset="0"/>
                          <a:cs typeface="Times New Roman" panose="02020603050405020304" pitchFamily="18" charset="0"/>
                        </a:rPr>
                        <a:t>7(第1周期1</a:t>
                      </a:r>
                      <a:r>
                        <a:rPr 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sz="2400" b="1">
                          <a:solidFill>
                            <a:srgbClr val="FF0000"/>
                          </a:solidFill>
                          <a:latin typeface="Times New Roman" panose="02020603050405020304" pitchFamily="18" charset="0"/>
                          <a:cs typeface="Times New Roman" panose="02020603050405020304" pitchFamily="18" charset="0"/>
                        </a:rPr>
                        <a:t>2)</a:t>
                      </a:r>
                      <a:endParaRPr lang="en-US" altLang="en-US" sz="2400" b="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fontAlgn="auto">
                        <a:lnSpc>
                          <a:spcPct val="150000"/>
                        </a:lnSpc>
                        <a:buNone/>
                      </a:pPr>
                      <a:r>
                        <a:rPr lang="en-US" sz="2400" b="1">
                          <a:solidFill>
                            <a:srgbClr val="FF0000"/>
                          </a:solidFill>
                          <a:latin typeface="Times New Roman" panose="02020603050405020304" pitchFamily="18" charset="0"/>
                          <a:cs typeface="Times New Roman" panose="02020603050405020304" pitchFamily="18" charset="0"/>
                        </a:rPr>
                        <a:t>最外层电子数相同，</a:t>
                      </a:r>
                    </a:p>
                    <a:p>
                      <a:pPr indent="0" algn="ctr" fontAlgn="auto">
                        <a:lnSpc>
                          <a:spcPct val="150000"/>
                        </a:lnSpc>
                        <a:buNone/>
                      </a:pPr>
                      <a:r>
                        <a:rPr lang="en-US" sz="2400" b="1">
                          <a:solidFill>
                            <a:srgbClr val="FF0000"/>
                          </a:solidFill>
                          <a:latin typeface="Times New Roman" panose="02020603050405020304" pitchFamily="18" charset="0"/>
                          <a:cs typeface="Times New Roman" panose="02020603050405020304" pitchFamily="18" charset="0"/>
                        </a:rPr>
                        <a:t>电子层数递增</a:t>
                      </a:r>
                      <a:endParaRPr lang="en-US" altLang="en-US" sz="2400" b="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320">
                <a:tc>
                  <a:txBody>
                    <a:bodyPr/>
                    <a:lstStyle/>
                    <a:p>
                      <a:pPr indent="0" algn="ctr" fontAlgn="auto">
                        <a:lnSpc>
                          <a:spcPct val="150000"/>
                        </a:lnSpc>
                        <a:buNone/>
                      </a:pPr>
                      <a:r>
                        <a:rPr lang="en-US" sz="2400" b="1">
                          <a:latin typeface="Times New Roman" panose="02020603050405020304" pitchFamily="18" charset="0"/>
                          <a:cs typeface="Times New Roman" panose="02020603050405020304" pitchFamily="18" charset="0"/>
                        </a:rPr>
                        <a:t>原子半径</a:t>
                      </a:r>
                      <a:endParaRPr lang="en-US" altLang="en-US" sz="24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fontAlgn="auto">
                        <a:lnSpc>
                          <a:spcPct val="150000"/>
                        </a:lnSpc>
                        <a:buNone/>
                      </a:pPr>
                      <a:r>
                        <a:rPr lang="en-US" sz="2400" b="1">
                          <a:solidFill>
                            <a:srgbClr val="FF0000"/>
                          </a:solidFill>
                          <a:latin typeface="Times New Roman" panose="02020603050405020304" pitchFamily="18" charset="0"/>
                          <a:cs typeface="Times New Roman" panose="02020603050405020304" pitchFamily="18" charset="0"/>
                        </a:rPr>
                        <a:t>逐渐减小(0族除外)</a:t>
                      </a:r>
                      <a:endParaRPr lang="en-US" altLang="en-US" sz="2400" b="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fontAlgn="auto">
                        <a:lnSpc>
                          <a:spcPct val="150000"/>
                        </a:lnSpc>
                        <a:buNone/>
                      </a:pPr>
                      <a:r>
                        <a:rPr lang="en-US" sz="2400" b="1">
                          <a:solidFill>
                            <a:srgbClr val="FF0000"/>
                          </a:solidFill>
                          <a:latin typeface="Times New Roman" panose="02020603050405020304" pitchFamily="18" charset="0"/>
                          <a:cs typeface="Times New Roman" panose="02020603050405020304" pitchFamily="18" charset="0"/>
                        </a:rPr>
                        <a:t>逐渐增大</a:t>
                      </a:r>
                      <a:endParaRPr lang="en-US" altLang="en-US" sz="2400" b="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343660">
                <a:tc>
                  <a:txBody>
                    <a:bodyPr/>
                    <a:lstStyle/>
                    <a:p>
                      <a:pPr indent="0" algn="ctr" fontAlgn="auto">
                        <a:lnSpc>
                          <a:spcPct val="150000"/>
                        </a:lnSpc>
                        <a:buNone/>
                      </a:pPr>
                      <a:r>
                        <a:rPr lang="en-US" sz="2400" b="1">
                          <a:latin typeface="Times New Roman" panose="02020603050405020304" pitchFamily="18" charset="0"/>
                          <a:cs typeface="Times New Roman" panose="02020603050405020304" pitchFamily="18" charset="0"/>
                        </a:rPr>
                        <a:t>元素主要化合价</a:t>
                      </a:r>
                      <a:endParaRPr lang="en-US" altLang="en-US" sz="24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fontAlgn="auto">
                        <a:lnSpc>
                          <a:spcPct val="150000"/>
                        </a:lnSpc>
                        <a:buNone/>
                      </a:pPr>
                      <a:r>
                        <a:rPr lang="en-US" sz="2400" b="1">
                          <a:solidFill>
                            <a:srgbClr val="FF0000"/>
                          </a:solidFill>
                          <a:latin typeface="Times New Roman" panose="02020603050405020304" pitchFamily="18" charset="0"/>
                          <a:cs typeface="Times New Roman" panose="02020603050405020304" pitchFamily="18" charset="0"/>
                        </a:rPr>
                        <a:t>最高正价由＋1</a:t>
                      </a:r>
                      <a:r>
                        <a:rPr 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sz="2400" b="1">
                          <a:solidFill>
                            <a:srgbClr val="FF0000"/>
                          </a:solidFill>
                          <a:latin typeface="Times New Roman" panose="02020603050405020304" pitchFamily="18" charset="0"/>
                          <a:cs typeface="Times New Roman" panose="02020603050405020304" pitchFamily="18" charset="0"/>
                        </a:rPr>
                        <a:t>＋7，</a:t>
                      </a:r>
                    </a:p>
                    <a:p>
                      <a:pPr indent="0" algn="ctr" fontAlgn="auto">
                        <a:lnSpc>
                          <a:spcPct val="150000"/>
                        </a:lnSpc>
                        <a:buNone/>
                      </a:pPr>
                      <a:r>
                        <a:rPr lang="en-US" sz="2400" b="1">
                          <a:solidFill>
                            <a:srgbClr val="FF0000"/>
                          </a:solidFill>
                          <a:latin typeface="Times New Roman" panose="02020603050405020304" pitchFamily="18" charset="0"/>
                          <a:cs typeface="Times New Roman" panose="02020603050405020304" pitchFamily="18" charset="0"/>
                        </a:rPr>
                        <a:t>最低负价由－4</a:t>
                      </a:r>
                      <a:r>
                        <a:rPr 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sz="2400" b="1">
                          <a:solidFill>
                            <a:srgbClr val="FF0000"/>
                          </a:solidFill>
                          <a:latin typeface="Times New Roman" panose="02020603050405020304" pitchFamily="18" charset="0"/>
                          <a:cs typeface="Times New Roman" panose="02020603050405020304" pitchFamily="18" charset="0"/>
                        </a:rPr>
                        <a:t>－1</a:t>
                      </a:r>
                      <a:endParaRPr lang="en-US" altLang="en-US" sz="2400" b="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fontAlgn="auto">
                        <a:lnSpc>
                          <a:spcPct val="150000"/>
                        </a:lnSpc>
                        <a:buNone/>
                      </a:pPr>
                      <a:r>
                        <a:rPr lang="en-US" sz="2000" b="1">
                          <a:solidFill>
                            <a:srgbClr val="FF0000"/>
                          </a:solidFill>
                          <a:latin typeface="Times New Roman" panose="02020603050405020304" pitchFamily="18" charset="0"/>
                          <a:cs typeface="Times New Roman" panose="02020603050405020304" pitchFamily="18" charset="0"/>
                        </a:rPr>
                        <a:t>最高正价＝主族序数(氟、氧除外)，</a:t>
                      </a:r>
                    </a:p>
                    <a:p>
                      <a:pPr indent="0" algn="ctr" fontAlgn="auto">
                        <a:lnSpc>
                          <a:spcPct val="150000"/>
                        </a:lnSpc>
                        <a:buNone/>
                      </a:pPr>
                      <a:r>
                        <a:rPr lang="en-US" sz="2000" b="1">
                          <a:solidFill>
                            <a:srgbClr val="FF0000"/>
                          </a:solidFill>
                          <a:latin typeface="Times New Roman" panose="02020603050405020304" pitchFamily="18" charset="0"/>
                          <a:cs typeface="Times New Roman" panose="02020603050405020304" pitchFamily="18" charset="0"/>
                        </a:rPr>
                        <a:t>非金属最低负价＝主族序数－8(氢除外)</a:t>
                      </a:r>
                      <a:endParaRPr lang="en-US" altLang="en-US" sz="2000" b="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05815">
                <a:tc>
                  <a:txBody>
                    <a:bodyPr/>
                    <a:lstStyle/>
                    <a:p>
                      <a:pPr indent="0" algn="ctr" fontAlgn="auto">
                        <a:lnSpc>
                          <a:spcPct val="150000"/>
                        </a:lnSpc>
                        <a:buNone/>
                      </a:pPr>
                      <a:r>
                        <a:rPr lang="en-US" sz="2400" b="1">
                          <a:latin typeface="Times New Roman" panose="02020603050405020304" pitchFamily="18" charset="0"/>
                          <a:cs typeface="Times New Roman" panose="02020603050405020304" pitchFamily="18" charset="0"/>
                        </a:rPr>
                        <a:t>原子得、失电子能力</a:t>
                      </a:r>
                      <a:endParaRPr lang="en-US" altLang="en-US" sz="24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fontAlgn="auto">
                        <a:lnSpc>
                          <a:spcPct val="150000"/>
                        </a:lnSpc>
                        <a:buNone/>
                      </a:pPr>
                      <a:r>
                        <a:rPr lang="en-US" sz="2400" b="1">
                          <a:solidFill>
                            <a:srgbClr val="FF0000"/>
                          </a:solidFill>
                          <a:latin typeface="Times New Roman" panose="02020603050405020304" pitchFamily="18" charset="0"/>
                          <a:cs typeface="Times New Roman" panose="02020603050405020304" pitchFamily="18" charset="0"/>
                        </a:rPr>
                        <a:t>得电子能力逐渐增强，</a:t>
                      </a:r>
                    </a:p>
                    <a:p>
                      <a:pPr indent="0" algn="ctr" fontAlgn="auto">
                        <a:lnSpc>
                          <a:spcPct val="150000"/>
                        </a:lnSpc>
                        <a:buNone/>
                      </a:pPr>
                      <a:r>
                        <a:rPr lang="en-US" sz="2400" b="1">
                          <a:solidFill>
                            <a:srgbClr val="FF0000"/>
                          </a:solidFill>
                          <a:latin typeface="Times New Roman" panose="02020603050405020304" pitchFamily="18" charset="0"/>
                          <a:cs typeface="Times New Roman" panose="02020603050405020304" pitchFamily="18" charset="0"/>
                        </a:rPr>
                        <a:t>失电子能力逐渐减弱</a:t>
                      </a:r>
                      <a:endParaRPr lang="en-US" altLang="en-US" sz="2400" b="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fontAlgn="auto">
                        <a:lnSpc>
                          <a:spcPct val="150000"/>
                        </a:lnSpc>
                        <a:buNone/>
                      </a:pPr>
                      <a:r>
                        <a:rPr lang="en-US" sz="2400" b="1">
                          <a:solidFill>
                            <a:srgbClr val="FF0000"/>
                          </a:solidFill>
                          <a:latin typeface="Times New Roman" panose="02020603050405020304" pitchFamily="18" charset="0"/>
                          <a:cs typeface="Times New Roman" panose="02020603050405020304" pitchFamily="18" charset="0"/>
                        </a:rPr>
                        <a:t>得电子能力逐渐减弱，</a:t>
                      </a:r>
                    </a:p>
                    <a:p>
                      <a:pPr indent="0" algn="ctr" fontAlgn="auto">
                        <a:lnSpc>
                          <a:spcPct val="150000"/>
                        </a:lnSpc>
                        <a:buNone/>
                      </a:pPr>
                      <a:r>
                        <a:rPr lang="en-US" sz="2400" b="1">
                          <a:solidFill>
                            <a:srgbClr val="FF0000"/>
                          </a:solidFill>
                          <a:latin typeface="Times New Roman" panose="02020603050405020304" pitchFamily="18" charset="0"/>
                          <a:cs typeface="Times New Roman" panose="02020603050405020304" pitchFamily="18" charset="0"/>
                        </a:rPr>
                        <a:t>失电子能力逐渐增强</a:t>
                      </a:r>
                      <a:endParaRPr lang="en-US" altLang="en-US" sz="2400" b="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06450">
                <a:tc>
                  <a:txBody>
                    <a:bodyPr/>
                    <a:lstStyle/>
                    <a:p>
                      <a:pPr indent="0" algn="ctr" fontAlgn="auto">
                        <a:lnSpc>
                          <a:spcPct val="150000"/>
                        </a:lnSpc>
                        <a:buNone/>
                      </a:pPr>
                      <a:r>
                        <a:rPr lang="en-US" sz="2400" b="1">
                          <a:latin typeface="Times New Roman" panose="02020603050405020304" pitchFamily="18" charset="0"/>
                          <a:cs typeface="Times New Roman" panose="02020603050405020304" pitchFamily="18" charset="0"/>
                        </a:rPr>
                        <a:t>元素金属性、非金属性</a:t>
                      </a:r>
                      <a:endParaRPr lang="en-US" altLang="en-US" sz="24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fontAlgn="auto">
                        <a:lnSpc>
                          <a:spcPct val="150000"/>
                        </a:lnSpc>
                        <a:buNone/>
                      </a:pPr>
                      <a:r>
                        <a:rPr lang="en-US" sz="2400" b="1">
                          <a:solidFill>
                            <a:srgbClr val="FF0000"/>
                          </a:solidFill>
                          <a:latin typeface="Times New Roman" panose="02020603050405020304" pitchFamily="18" charset="0"/>
                          <a:cs typeface="Times New Roman" panose="02020603050405020304" pitchFamily="18" charset="0"/>
                        </a:rPr>
                        <a:t>金属性逐渐减弱</a:t>
                      </a:r>
                    </a:p>
                    <a:p>
                      <a:pPr indent="0" algn="ctr" fontAlgn="auto">
                        <a:lnSpc>
                          <a:spcPct val="150000"/>
                        </a:lnSpc>
                        <a:buNone/>
                      </a:pPr>
                      <a:r>
                        <a:rPr lang="en-US" sz="2400" b="1">
                          <a:solidFill>
                            <a:srgbClr val="FF0000"/>
                          </a:solidFill>
                          <a:latin typeface="Times New Roman" panose="02020603050405020304" pitchFamily="18" charset="0"/>
                          <a:cs typeface="Times New Roman" panose="02020603050405020304" pitchFamily="18" charset="0"/>
                        </a:rPr>
                        <a:t>非金属性逐渐增强</a:t>
                      </a:r>
                      <a:endParaRPr lang="en-US" altLang="en-US" sz="2400" b="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fontAlgn="auto">
                        <a:lnSpc>
                          <a:spcPct val="150000"/>
                        </a:lnSpc>
                        <a:buNone/>
                      </a:pPr>
                      <a:r>
                        <a:rPr lang="en-US" sz="2400" b="1">
                          <a:solidFill>
                            <a:srgbClr val="FF0000"/>
                          </a:solidFill>
                          <a:latin typeface="Times New Roman" panose="02020603050405020304" pitchFamily="18" charset="0"/>
                          <a:cs typeface="Times New Roman" panose="02020603050405020304" pitchFamily="18" charset="0"/>
                        </a:rPr>
                        <a:t>金属性逐渐增强</a:t>
                      </a:r>
                    </a:p>
                    <a:p>
                      <a:pPr indent="0" algn="ctr" fontAlgn="auto">
                        <a:lnSpc>
                          <a:spcPct val="150000"/>
                        </a:lnSpc>
                        <a:buNone/>
                      </a:pPr>
                      <a:r>
                        <a:rPr lang="en-US" sz="2400" b="1">
                          <a:solidFill>
                            <a:srgbClr val="FF0000"/>
                          </a:solidFill>
                          <a:latin typeface="Times New Roman" panose="02020603050405020304" pitchFamily="18" charset="0"/>
                          <a:cs typeface="Times New Roman" panose="02020603050405020304" pitchFamily="18" charset="0"/>
                        </a:rPr>
                        <a:t>非金属性逐渐减弱</a:t>
                      </a:r>
                      <a:endParaRPr lang="en-US" altLang="en-US" sz="2400" b="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4" name="矩形 3"/>
          <p:cNvSpPr/>
          <p:nvPr/>
        </p:nvSpPr>
        <p:spPr>
          <a:xfrm>
            <a:off x="3054985" y="1619885"/>
            <a:ext cx="4069080" cy="10134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7390765" y="1604645"/>
            <a:ext cx="4069080" cy="10134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431540" y="2806700"/>
            <a:ext cx="2992755" cy="349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039100" y="2759075"/>
            <a:ext cx="2992755" cy="396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055620" y="3380105"/>
            <a:ext cx="4069080" cy="10134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7390765" y="3350260"/>
            <a:ext cx="4069080" cy="11709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243580" y="4742815"/>
            <a:ext cx="3692525" cy="854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7390765" y="4711065"/>
            <a:ext cx="3692525" cy="8864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244215" y="5850255"/>
            <a:ext cx="3692525" cy="8864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689215" y="5819775"/>
            <a:ext cx="3692525" cy="8864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文本框 99"/>
          <p:cNvSpPr txBox="1"/>
          <p:nvPr/>
        </p:nvSpPr>
        <p:spPr>
          <a:xfrm>
            <a:off x="4318000" y="313690"/>
            <a:ext cx="4110355" cy="583565"/>
          </a:xfrm>
          <a:prstGeom prst="rect">
            <a:avLst/>
          </a:prstGeom>
          <a:noFill/>
          <a:ln w="9525">
            <a:noFill/>
          </a:ln>
        </p:spPr>
        <p:txBody>
          <a:bodyPr wrap="square">
            <a:spAutoFit/>
          </a:bodyPr>
          <a:lstStyle/>
          <a:p>
            <a:pPr indent="266700"/>
            <a:r>
              <a:rPr lang="zh-CN" sz="3200" b="1">
                <a:solidFill>
                  <a:srgbClr val="FF0000"/>
                </a:solidFill>
                <a:ea typeface="黑体" panose="02010609060101010101" charset="-122"/>
              </a:rPr>
              <a:t>元素性质递变规律</a:t>
            </a:r>
            <a:endParaRPr lang="zh-CN" altLang="en-US" sz="3200" b="1">
              <a:solidFill>
                <a:srgbClr val="FF0000"/>
              </a:solidFill>
              <a:ea typeface="黑体" panose="02010609060101010101" charset="-122"/>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5"/>
                                        </p:tgtEl>
                                        <p:attrNameLst>
                                          <p:attrName>ppt_x</p:attrName>
                                        </p:attrNameLst>
                                      </p:cBhvr>
                                      <p:tavLst>
                                        <p:tav tm="0">
                                          <p:val>
                                            <p:strVal val="ppt_x"/>
                                          </p:val>
                                        </p:tav>
                                        <p:tav tm="100000">
                                          <p:val>
                                            <p:strVal val="ppt_x"/>
                                          </p:val>
                                        </p:tav>
                                      </p:tavLst>
                                    </p:anim>
                                    <p:anim calcmode="lin" valueType="num">
                                      <p:cBhvr additive="base">
                                        <p:cTn id="13" dur="500"/>
                                        <p:tgtEl>
                                          <p:spTgt spid="5"/>
                                        </p:tgtEl>
                                        <p:attrNameLst>
                                          <p:attrName>ppt_y</p:attrName>
                                        </p:attrNameLst>
                                      </p:cBhvr>
                                      <p:tavLst>
                                        <p:tav tm="0">
                                          <p:val>
                                            <p:strVal val="ppt_y"/>
                                          </p:val>
                                        </p:tav>
                                        <p:tav tm="100000">
                                          <p:val>
                                            <p:strVal val="1+ppt_h/2"/>
                                          </p:val>
                                        </p:tav>
                                      </p:tavLst>
                                    </p:anim>
                                    <p:set>
                                      <p:cBhvr>
                                        <p:cTn id="14" dur="1" fill="hold">
                                          <p:stCondLst>
                                            <p:cond delay="499"/>
                                          </p:stCondLst>
                                        </p:cTn>
                                        <p:tgtEl>
                                          <p:spTgt spid="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6"/>
                                        </p:tgtEl>
                                        <p:attrNameLst>
                                          <p:attrName>ppt_x</p:attrName>
                                        </p:attrNameLst>
                                      </p:cBhvr>
                                      <p:tavLst>
                                        <p:tav tm="0">
                                          <p:val>
                                            <p:strVal val="ppt_x"/>
                                          </p:val>
                                        </p:tav>
                                        <p:tav tm="100000">
                                          <p:val>
                                            <p:strVal val="ppt_x"/>
                                          </p:val>
                                        </p:tav>
                                      </p:tavLst>
                                    </p:anim>
                                    <p:anim calcmode="lin" valueType="num">
                                      <p:cBhvr additive="base">
                                        <p:cTn id="19" dur="500"/>
                                        <p:tgtEl>
                                          <p:spTgt spid="6"/>
                                        </p:tgtEl>
                                        <p:attrNameLst>
                                          <p:attrName>ppt_y</p:attrName>
                                        </p:attrNameLst>
                                      </p:cBhvr>
                                      <p:tavLst>
                                        <p:tav tm="0">
                                          <p:val>
                                            <p:strVal val="ppt_y"/>
                                          </p:val>
                                        </p:tav>
                                        <p:tav tm="100000">
                                          <p:val>
                                            <p:strVal val="1+ppt_h/2"/>
                                          </p:val>
                                        </p:tav>
                                      </p:tavLst>
                                    </p:anim>
                                    <p:set>
                                      <p:cBhvr>
                                        <p:cTn id="20" dur="1" fill="hold">
                                          <p:stCondLst>
                                            <p:cond delay="499"/>
                                          </p:stCondLst>
                                        </p:cTn>
                                        <p:tgtEl>
                                          <p:spTgt spid="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0" nodeType="clickEffect">
                                  <p:stCondLst>
                                    <p:cond delay="0"/>
                                  </p:stCondLst>
                                  <p:childTnLst>
                                    <p:anim calcmode="lin" valueType="num">
                                      <p:cBhvr additive="base">
                                        <p:cTn id="24" dur="500"/>
                                        <p:tgtEl>
                                          <p:spTgt spid="7"/>
                                        </p:tgtEl>
                                        <p:attrNameLst>
                                          <p:attrName>ppt_x</p:attrName>
                                        </p:attrNameLst>
                                      </p:cBhvr>
                                      <p:tavLst>
                                        <p:tav tm="0">
                                          <p:val>
                                            <p:strVal val="ppt_x"/>
                                          </p:val>
                                        </p:tav>
                                        <p:tav tm="100000">
                                          <p:val>
                                            <p:strVal val="ppt_x"/>
                                          </p:val>
                                        </p:tav>
                                      </p:tavLst>
                                    </p:anim>
                                    <p:anim calcmode="lin" valueType="num">
                                      <p:cBhvr additive="base">
                                        <p:cTn id="25" dur="500"/>
                                        <p:tgtEl>
                                          <p:spTgt spid="7"/>
                                        </p:tgtEl>
                                        <p:attrNameLst>
                                          <p:attrName>ppt_y</p:attrName>
                                        </p:attrNameLst>
                                      </p:cBhvr>
                                      <p:tavLst>
                                        <p:tav tm="0">
                                          <p:val>
                                            <p:strVal val="ppt_y"/>
                                          </p:val>
                                        </p:tav>
                                        <p:tav tm="100000">
                                          <p:val>
                                            <p:strVal val="1+ppt_h/2"/>
                                          </p:val>
                                        </p:tav>
                                      </p:tavLst>
                                    </p:anim>
                                    <p:set>
                                      <p:cBhvr>
                                        <p:cTn id="26" dur="1" fill="hold">
                                          <p:stCondLst>
                                            <p:cond delay="499"/>
                                          </p:stCondLst>
                                        </p:cTn>
                                        <p:tgtEl>
                                          <p:spTgt spid="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0" nodeType="clickEffect">
                                  <p:stCondLst>
                                    <p:cond delay="0"/>
                                  </p:stCondLst>
                                  <p:childTnLst>
                                    <p:anim calcmode="lin" valueType="num">
                                      <p:cBhvr additive="base">
                                        <p:cTn id="30" dur="500"/>
                                        <p:tgtEl>
                                          <p:spTgt spid="8"/>
                                        </p:tgtEl>
                                        <p:attrNameLst>
                                          <p:attrName>ppt_x</p:attrName>
                                        </p:attrNameLst>
                                      </p:cBhvr>
                                      <p:tavLst>
                                        <p:tav tm="0">
                                          <p:val>
                                            <p:strVal val="ppt_x"/>
                                          </p:val>
                                        </p:tav>
                                        <p:tav tm="100000">
                                          <p:val>
                                            <p:strVal val="ppt_x"/>
                                          </p:val>
                                        </p:tav>
                                      </p:tavLst>
                                    </p:anim>
                                    <p:anim calcmode="lin" valueType="num">
                                      <p:cBhvr additive="base">
                                        <p:cTn id="31" dur="500"/>
                                        <p:tgtEl>
                                          <p:spTgt spid="8"/>
                                        </p:tgtEl>
                                        <p:attrNameLst>
                                          <p:attrName>ppt_y</p:attrName>
                                        </p:attrNameLst>
                                      </p:cBhvr>
                                      <p:tavLst>
                                        <p:tav tm="0">
                                          <p:val>
                                            <p:strVal val="ppt_y"/>
                                          </p:val>
                                        </p:tav>
                                        <p:tav tm="100000">
                                          <p:val>
                                            <p:strVal val="1+ppt_h/2"/>
                                          </p:val>
                                        </p:tav>
                                      </p:tavLst>
                                    </p:anim>
                                    <p:set>
                                      <p:cBhvr>
                                        <p:cTn id="32" dur="1" fill="hold">
                                          <p:stCondLst>
                                            <p:cond delay="499"/>
                                          </p:stCondLst>
                                        </p:cTn>
                                        <p:tgtEl>
                                          <p:spTgt spid="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0" nodeType="clickEffect">
                                  <p:stCondLst>
                                    <p:cond delay="0"/>
                                  </p:stCondLst>
                                  <p:childTnLst>
                                    <p:anim calcmode="lin" valueType="num">
                                      <p:cBhvr additive="base">
                                        <p:cTn id="36" dur="500"/>
                                        <p:tgtEl>
                                          <p:spTgt spid="9"/>
                                        </p:tgtEl>
                                        <p:attrNameLst>
                                          <p:attrName>ppt_x</p:attrName>
                                        </p:attrNameLst>
                                      </p:cBhvr>
                                      <p:tavLst>
                                        <p:tav tm="0">
                                          <p:val>
                                            <p:strVal val="ppt_x"/>
                                          </p:val>
                                        </p:tav>
                                        <p:tav tm="100000">
                                          <p:val>
                                            <p:strVal val="ppt_x"/>
                                          </p:val>
                                        </p:tav>
                                      </p:tavLst>
                                    </p:anim>
                                    <p:anim calcmode="lin" valueType="num">
                                      <p:cBhvr additive="base">
                                        <p:cTn id="37" dur="500"/>
                                        <p:tgtEl>
                                          <p:spTgt spid="9"/>
                                        </p:tgtEl>
                                        <p:attrNameLst>
                                          <p:attrName>ppt_y</p:attrName>
                                        </p:attrNameLst>
                                      </p:cBhvr>
                                      <p:tavLst>
                                        <p:tav tm="0">
                                          <p:val>
                                            <p:strVal val="ppt_y"/>
                                          </p:val>
                                        </p:tav>
                                        <p:tav tm="100000">
                                          <p:val>
                                            <p:strVal val="1+ppt_h/2"/>
                                          </p:val>
                                        </p:tav>
                                      </p:tavLst>
                                    </p:anim>
                                    <p:set>
                                      <p:cBhvr>
                                        <p:cTn id="38" dur="1" fill="hold">
                                          <p:stCondLst>
                                            <p:cond delay="499"/>
                                          </p:stCondLst>
                                        </p:cTn>
                                        <p:tgtEl>
                                          <p:spTgt spid="9"/>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grpId="0" nodeType="clickEffect">
                                  <p:stCondLst>
                                    <p:cond delay="0"/>
                                  </p:stCondLst>
                                  <p:childTnLst>
                                    <p:anim calcmode="lin" valueType="num">
                                      <p:cBhvr additive="base">
                                        <p:cTn id="42" dur="500"/>
                                        <p:tgtEl>
                                          <p:spTgt spid="10"/>
                                        </p:tgtEl>
                                        <p:attrNameLst>
                                          <p:attrName>ppt_x</p:attrName>
                                        </p:attrNameLst>
                                      </p:cBhvr>
                                      <p:tavLst>
                                        <p:tav tm="0">
                                          <p:val>
                                            <p:strVal val="ppt_x"/>
                                          </p:val>
                                        </p:tav>
                                        <p:tav tm="100000">
                                          <p:val>
                                            <p:strVal val="ppt_x"/>
                                          </p:val>
                                        </p:tav>
                                      </p:tavLst>
                                    </p:anim>
                                    <p:anim calcmode="lin" valueType="num">
                                      <p:cBhvr additive="base">
                                        <p:cTn id="43" dur="500"/>
                                        <p:tgtEl>
                                          <p:spTgt spid="10"/>
                                        </p:tgtEl>
                                        <p:attrNameLst>
                                          <p:attrName>ppt_y</p:attrName>
                                        </p:attrNameLst>
                                      </p:cBhvr>
                                      <p:tavLst>
                                        <p:tav tm="0">
                                          <p:val>
                                            <p:strVal val="ppt_y"/>
                                          </p:val>
                                        </p:tav>
                                        <p:tav tm="100000">
                                          <p:val>
                                            <p:strVal val="1+ppt_h/2"/>
                                          </p:val>
                                        </p:tav>
                                      </p:tavLst>
                                    </p:anim>
                                    <p:set>
                                      <p:cBhvr>
                                        <p:cTn id="44" dur="1" fill="hold">
                                          <p:stCondLst>
                                            <p:cond delay="499"/>
                                          </p:stCondLst>
                                        </p:cTn>
                                        <p:tgtEl>
                                          <p:spTgt spid="10"/>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xit" presetSubtype="4" fill="hold" grpId="0" nodeType="clickEffect">
                                  <p:stCondLst>
                                    <p:cond delay="0"/>
                                  </p:stCondLst>
                                  <p:childTnLst>
                                    <p:anim calcmode="lin" valueType="num">
                                      <p:cBhvr additive="base">
                                        <p:cTn id="48" dur="500"/>
                                        <p:tgtEl>
                                          <p:spTgt spid="11"/>
                                        </p:tgtEl>
                                        <p:attrNameLst>
                                          <p:attrName>ppt_x</p:attrName>
                                        </p:attrNameLst>
                                      </p:cBhvr>
                                      <p:tavLst>
                                        <p:tav tm="0">
                                          <p:val>
                                            <p:strVal val="ppt_x"/>
                                          </p:val>
                                        </p:tav>
                                        <p:tav tm="100000">
                                          <p:val>
                                            <p:strVal val="ppt_x"/>
                                          </p:val>
                                        </p:tav>
                                      </p:tavLst>
                                    </p:anim>
                                    <p:anim calcmode="lin" valueType="num">
                                      <p:cBhvr additive="base">
                                        <p:cTn id="49" dur="500"/>
                                        <p:tgtEl>
                                          <p:spTgt spid="11"/>
                                        </p:tgtEl>
                                        <p:attrNameLst>
                                          <p:attrName>ppt_y</p:attrName>
                                        </p:attrNameLst>
                                      </p:cBhvr>
                                      <p:tavLst>
                                        <p:tav tm="0">
                                          <p:val>
                                            <p:strVal val="ppt_y"/>
                                          </p:val>
                                        </p:tav>
                                        <p:tav tm="100000">
                                          <p:val>
                                            <p:strVal val="1+ppt_h/2"/>
                                          </p:val>
                                        </p:tav>
                                      </p:tavLst>
                                    </p:anim>
                                    <p:set>
                                      <p:cBhvr>
                                        <p:cTn id="50" dur="1" fill="hold">
                                          <p:stCondLst>
                                            <p:cond delay="499"/>
                                          </p:stCondLst>
                                        </p:cTn>
                                        <p:tgtEl>
                                          <p:spTgt spid="11"/>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 presetClass="exit" presetSubtype="4" fill="hold" grpId="0" nodeType="clickEffect">
                                  <p:stCondLst>
                                    <p:cond delay="0"/>
                                  </p:stCondLst>
                                  <p:childTnLst>
                                    <p:anim calcmode="lin" valueType="num">
                                      <p:cBhvr additive="base">
                                        <p:cTn id="54" dur="500"/>
                                        <p:tgtEl>
                                          <p:spTgt spid="12"/>
                                        </p:tgtEl>
                                        <p:attrNameLst>
                                          <p:attrName>ppt_x</p:attrName>
                                        </p:attrNameLst>
                                      </p:cBhvr>
                                      <p:tavLst>
                                        <p:tav tm="0">
                                          <p:val>
                                            <p:strVal val="ppt_x"/>
                                          </p:val>
                                        </p:tav>
                                        <p:tav tm="100000">
                                          <p:val>
                                            <p:strVal val="ppt_x"/>
                                          </p:val>
                                        </p:tav>
                                      </p:tavLst>
                                    </p:anim>
                                    <p:anim calcmode="lin" valueType="num">
                                      <p:cBhvr additive="base">
                                        <p:cTn id="55" dur="500"/>
                                        <p:tgtEl>
                                          <p:spTgt spid="12"/>
                                        </p:tgtEl>
                                        <p:attrNameLst>
                                          <p:attrName>ppt_y</p:attrName>
                                        </p:attrNameLst>
                                      </p:cBhvr>
                                      <p:tavLst>
                                        <p:tav tm="0">
                                          <p:val>
                                            <p:strVal val="ppt_y"/>
                                          </p:val>
                                        </p:tav>
                                        <p:tav tm="100000">
                                          <p:val>
                                            <p:strVal val="1+ppt_h/2"/>
                                          </p:val>
                                        </p:tav>
                                      </p:tavLst>
                                    </p:anim>
                                    <p:set>
                                      <p:cBhvr>
                                        <p:cTn id="56" dur="1" fill="hold">
                                          <p:stCondLst>
                                            <p:cond delay="499"/>
                                          </p:stCondLst>
                                        </p:cTn>
                                        <p:tgtEl>
                                          <p:spTgt spid="12"/>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 presetClass="exit" presetSubtype="4" fill="hold" grpId="0" nodeType="clickEffect">
                                  <p:stCondLst>
                                    <p:cond delay="0"/>
                                  </p:stCondLst>
                                  <p:childTnLst>
                                    <p:anim calcmode="lin" valueType="num">
                                      <p:cBhvr additive="base">
                                        <p:cTn id="60" dur="500"/>
                                        <p:tgtEl>
                                          <p:spTgt spid="13"/>
                                        </p:tgtEl>
                                        <p:attrNameLst>
                                          <p:attrName>ppt_x</p:attrName>
                                        </p:attrNameLst>
                                      </p:cBhvr>
                                      <p:tavLst>
                                        <p:tav tm="0">
                                          <p:val>
                                            <p:strVal val="ppt_x"/>
                                          </p:val>
                                        </p:tav>
                                        <p:tav tm="100000">
                                          <p:val>
                                            <p:strVal val="ppt_x"/>
                                          </p:val>
                                        </p:tav>
                                      </p:tavLst>
                                    </p:anim>
                                    <p:anim calcmode="lin" valueType="num">
                                      <p:cBhvr additive="base">
                                        <p:cTn id="61" dur="500"/>
                                        <p:tgtEl>
                                          <p:spTgt spid="13"/>
                                        </p:tgtEl>
                                        <p:attrNameLst>
                                          <p:attrName>ppt_y</p:attrName>
                                        </p:attrNameLst>
                                      </p:cBhvr>
                                      <p:tavLst>
                                        <p:tav tm="0">
                                          <p:val>
                                            <p:strVal val="ppt_y"/>
                                          </p:val>
                                        </p:tav>
                                        <p:tav tm="100000">
                                          <p:val>
                                            <p:strVal val="1+ppt_h/2"/>
                                          </p:val>
                                        </p:tav>
                                      </p:tavLst>
                                    </p:anim>
                                    <p:set>
                                      <p:cBhvr>
                                        <p:cTn id="62"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矩形 2"/>
          <p:cNvSpPr/>
          <p:nvPr/>
        </p:nvSpPr>
        <p:spPr>
          <a:xfrm>
            <a:off x="145415" y="408305"/>
            <a:ext cx="2418080" cy="768350"/>
          </a:xfrm>
          <a:prstGeom prst="rect">
            <a:avLst/>
          </a:prstGeom>
          <a:noFill/>
          <a:ln>
            <a:noFill/>
          </a:ln>
        </p:spPr>
        <p:txBody>
          <a:bodyPr wrap="none" rtlCol="0" anchor="t">
            <a:spAutoFit/>
          </a:bodyPr>
          <a:lstStyle/>
          <a:p>
            <a:pPr algn="ctr"/>
            <a:r>
              <a:rPr lang="zh-CN" altLang="en-US" sz="4400" b="1">
                <a:solidFill>
                  <a:srgbClr val="00B050"/>
                </a:solidFill>
                <a:effectLst>
                  <a:outerShdw blurRad="38100" dist="19050" dir="2700000" algn="tl" rotWithShape="0">
                    <a:schemeClr val="dk1">
                      <a:alpha val="40000"/>
                    </a:schemeClr>
                  </a:outerShdw>
                </a:effectLst>
              </a:rPr>
              <a:t>迁移应用</a:t>
            </a:r>
          </a:p>
        </p:txBody>
      </p:sp>
      <p:sp>
        <p:nvSpPr>
          <p:cNvPr id="100" name="文本框 99"/>
          <p:cNvSpPr txBox="1"/>
          <p:nvPr/>
        </p:nvSpPr>
        <p:spPr>
          <a:xfrm>
            <a:off x="955675" y="1372870"/>
            <a:ext cx="10093325" cy="3969385"/>
          </a:xfrm>
          <a:prstGeom prst="rect">
            <a:avLst/>
          </a:prstGeom>
          <a:noFill/>
          <a:ln w="9525">
            <a:noFill/>
          </a:ln>
        </p:spPr>
        <p:txBody>
          <a:bodyPr wrap="square">
            <a:spAutoFit/>
          </a:bodyPr>
          <a:lstStyle/>
          <a:p>
            <a:pPr indent="0" fontAlgn="auto">
              <a:lnSpc>
                <a:spcPct val="150000"/>
              </a:lnSpc>
            </a:pPr>
            <a:r>
              <a:rPr sz="2400" b="1">
                <a:ea typeface="宋体" panose="02010600030101010101" pitchFamily="2" charset="-122"/>
              </a:rPr>
              <a:t>运用元素周期律，判断下列语句，其中正确的是</a:t>
            </a:r>
            <a:r>
              <a:rPr sz="2400" b="1" u="sng">
                <a:ea typeface="宋体" panose="02010600030101010101" pitchFamily="2" charset="-122"/>
              </a:rPr>
              <a:t>                                      </a:t>
            </a:r>
            <a:r>
              <a:rPr sz="2400" b="1">
                <a:ea typeface="宋体" panose="02010600030101010101" pitchFamily="2" charset="-122"/>
              </a:rPr>
              <a:t> </a:t>
            </a:r>
            <a:r>
              <a:rPr lang="zh-CN" sz="2400" b="1">
                <a:ea typeface="宋体" panose="02010600030101010101" pitchFamily="2" charset="-122"/>
              </a:rPr>
              <a:t>。</a:t>
            </a:r>
            <a:endParaRPr sz="2400" b="1" u="sng">
              <a:ea typeface="宋体" panose="02010600030101010101" pitchFamily="2" charset="-122"/>
            </a:endParaRPr>
          </a:p>
          <a:p>
            <a:pPr indent="0" fontAlgn="auto">
              <a:lnSpc>
                <a:spcPct val="150000"/>
              </a:lnSpc>
            </a:pPr>
            <a:r>
              <a:rPr sz="2400" b="1">
                <a:ea typeface="宋体" panose="02010600030101010101" pitchFamily="2" charset="-122"/>
              </a:rPr>
              <a:t>①碱金属单质的熔点随原子序数的增大而降低</a:t>
            </a:r>
          </a:p>
          <a:p>
            <a:pPr indent="0" fontAlgn="auto">
              <a:lnSpc>
                <a:spcPct val="150000"/>
              </a:lnSpc>
            </a:pPr>
            <a:r>
              <a:rPr sz="2400" b="1">
                <a:ea typeface="宋体" panose="02010600030101010101" pitchFamily="2" charset="-122"/>
              </a:rPr>
              <a:t>②砹(At)是ⅦA族，其氢化物的稳定性小于HCl</a:t>
            </a:r>
          </a:p>
          <a:p>
            <a:pPr indent="0" fontAlgn="auto">
              <a:lnSpc>
                <a:spcPct val="150000"/>
              </a:lnSpc>
            </a:pPr>
            <a:r>
              <a:rPr sz="2400" b="1">
                <a:ea typeface="宋体" panose="02010600030101010101" pitchFamily="2" charset="-122"/>
              </a:rPr>
              <a:t>③根据同周期元素的失电子能力变化趋势，推出Al的金属性比Mg大</a:t>
            </a:r>
          </a:p>
          <a:p>
            <a:pPr indent="0" fontAlgn="auto">
              <a:lnSpc>
                <a:spcPct val="150000"/>
              </a:lnSpc>
            </a:pPr>
            <a:r>
              <a:rPr sz="2400" b="1">
                <a:ea typeface="宋体" panose="02010600030101010101" pitchFamily="2" charset="-122"/>
              </a:rPr>
              <a:t>④第2周期非金属元素的气态氢化物溶于水后，水溶液均为酸性</a:t>
            </a:r>
          </a:p>
          <a:p>
            <a:pPr indent="0" fontAlgn="auto">
              <a:lnSpc>
                <a:spcPct val="150000"/>
              </a:lnSpc>
            </a:pPr>
            <a:r>
              <a:rPr sz="2400" b="1">
                <a:ea typeface="宋体" panose="02010600030101010101" pitchFamily="2" charset="-122"/>
              </a:rPr>
              <a:t>⑤铊(Tl)与铝同主族，其单质既能与盐酸反应，又能与氢氧化钠溶液反应</a:t>
            </a:r>
          </a:p>
          <a:p>
            <a:pPr indent="0" fontAlgn="auto">
              <a:lnSpc>
                <a:spcPct val="150000"/>
              </a:lnSpc>
            </a:pPr>
            <a:r>
              <a:rPr sz="2400" b="1">
                <a:ea typeface="宋体" panose="02010600030101010101" pitchFamily="2" charset="-122"/>
              </a:rPr>
              <a:t>⑥若X＋和Y2－的核外电子层结构相同，则原子序数：X&gt;Y</a:t>
            </a:r>
          </a:p>
        </p:txBody>
      </p:sp>
      <p:sp>
        <p:nvSpPr>
          <p:cNvPr id="2" name="文本框 1"/>
          <p:cNvSpPr txBox="1"/>
          <p:nvPr/>
        </p:nvSpPr>
        <p:spPr>
          <a:xfrm>
            <a:off x="7994015" y="1372870"/>
            <a:ext cx="1468755" cy="521970"/>
          </a:xfrm>
          <a:prstGeom prst="rect">
            <a:avLst/>
          </a:prstGeom>
          <a:noFill/>
          <a:ln w="9525">
            <a:noFill/>
          </a:ln>
        </p:spPr>
        <p:txBody>
          <a:bodyPr wrap="square">
            <a:spAutoFit/>
          </a:bodyPr>
          <a:lstStyle/>
          <a:p>
            <a:pPr indent="0"/>
            <a:r>
              <a:rPr lang="en-US" sz="2800" b="1">
                <a:solidFill>
                  <a:srgbClr val="FF0000"/>
                </a:solidFill>
                <a:latin typeface="Times New Roman" panose="02020603050405020304" pitchFamily="18" charset="0"/>
                <a:ea typeface="宋体" panose="02010600030101010101" pitchFamily="2" charset="-122"/>
              </a:rPr>
              <a:t>①②⑥</a:t>
            </a:r>
            <a:endParaRPr lang="en-US" altLang="en-US" sz="2800" b="1">
              <a:solidFill>
                <a:srgbClr val="FF0000"/>
              </a:solidFill>
              <a:latin typeface="Times New Roman" panose="02020603050405020304" pitchFamily="18" charset="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矩形 2"/>
          <p:cNvSpPr/>
          <p:nvPr/>
        </p:nvSpPr>
        <p:spPr>
          <a:xfrm>
            <a:off x="4212590" y="370205"/>
            <a:ext cx="2418080" cy="768350"/>
          </a:xfrm>
          <a:prstGeom prst="rect">
            <a:avLst/>
          </a:prstGeom>
          <a:noFill/>
          <a:ln>
            <a:noFill/>
          </a:ln>
        </p:spPr>
        <p:txBody>
          <a:bodyPr wrap="none" rtlCol="0" anchor="t">
            <a:spAutoFit/>
          </a:bodyPr>
          <a:lstStyle/>
          <a:p>
            <a:pPr algn="ctr"/>
            <a:r>
              <a:rPr lang="zh-CN" altLang="en-US" sz="4400" b="1">
                <a:solidFill>
                  <a:srgbClr val="00B050"/>
                </a:solidFill>
                <a:effectLst>
                  <a:outerShdw blurRad="38100" dist="19050" dir="2700000" algn="tl" rotWithShape="0">
                    <a:schemeClr val="dk1">
                      <a:alpha val="40000"/>
                    </a:schemeClr>
                  </a:outerShdw>
                </a:effectLst>
              </a:rPr>
              <a:t>课堂小结</a:t>
            </a:r>
          </a:p>
        </p:txBody>
      </p:sp>
      <p:sp>
        <p:nvSpPr>
          <p:cNvPr id="4" name="文本框 3"/>
          <p:cNvSpPr txBox="1"/>
          <p:nvPr/>
        </p:nvSpPr>
        <p:spPr>
          <a:xfrm>
            <a:off x="744855" y="2707005"/>
            <a:ext cx="1980565" cy="953135"/>
          </a:xfrm>
          <a:prstGeom prst="rect">
            <a:avLst/>
          </a:prstGeom>
          <a:noFill/>
        </p:spPr>
        <p:txBody>
          <a:bodyPr wrap="square" rtlCol="0" anchor="t">
            <a:spAutoFit/>
          </a:bodyPr>
          <a:lstStyle/>
          <a:p>
            <a:r>
              <a:rPr lang="zh-CN" altLang="en-US" sz="2800"/>
              <a:t>原子半径及其变化规律</a:t>
            </a:r>
          </a:p>
        </p:txBody>
      </p:sp>
      <p:sp>
        <p:nvSpPr>
          <p:cNvPr id="5" name="左大括号 4"/>
          <p:cNvSpPr/>
          <p:nvPr/>
        </p:nvSpPr>
        <p:spPr>
          <a:xfrm>
            <a:off x="2947035" y="2165350"/>
            <a:ext cx="386080" cy="2179955"/>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文本框 5"/>
          <p:cNvSpPr txBox="1"/>
          <p:nvPr/>
        </p:nvSpPr>
        <p:spPr>
          <a:xfrm>
            <a:off x="3333115" y="1953260"/>
            <a:ext cx="2727960" cy="953135"/>
          </a:xfrm>
          <a:prstGeom prst="rect">
            <a:avLst/>
          </a:prstGeom>
          <a:noFill/>
        </p:spPr>
        <p:txBody>
          <a:bodyPr wrap="square" rtlCol="0" anchor="t">
            <a:spAutoFit/>
          </a:bodyPr>
          <a:lstStyle/>
          <a:p>
            <a:r>
              <a:rPr lang="zh-CN" altLang="en-US" sz="2800"/>
              <a:t>同周期自左至右半径依次减小</a:t>
            </a:r>
          </a:p>
        </p:txBody>
      </p:sp>
      <p:sp>
        <p:nvSpPr>
          <p:cNvPr id="7" name="文本框 6"/>
          <p:cNvSpPr txBox="1"/>
          <p:nvPr/>
        </p:nvSpPr>
        <p:spPr>
          <a:xfrm>
            <a:off x="3333115" y="3779520"/>
            <a:ext cx="2727960" cy="953135"/>
          </a:xfrm>
          <a:prstGeom prst="rect">
            <a:avLst/>
          </a:prstGeom>
          <a:noFill/>
        </p:spPr>
        <p:txBody>
          <a:bodyPr wrap="square" rtlCol="0" anchor="t">
            <a:spAutoFit/>
          </a:bodyPr>
          <a:lstStyle/>
          <a:p>
            <a:r>
              <a:rPr lang="zh-CN" altLang="en-US" sz="2800"/>
              <a:t>同主族自上至下半径依次增大</a:t>
            </a:r>
          </a:p>
        </p:txBody>
      </p:sp>
      <p:sp>
        <p:nvSpPr>
          <p:cNvPr id="8" name="文本框 7"/>
          <p:cNvSpPr txBox="1"/>
          <p:nvPr/>
        </p:nvSpPr>
        <p:spPr>
          <a:xfrm>
            <a:off x="8457565" y="1953895"/>
            <a:ext cx="3550285" cy="953135"/>
          </a:xfrm>
          <a:prstGeom prst="rect">
            <a:avLst/>
          </a:prstGeom>
          <a:noFill/>
        </p:spPr>
        <p:txBody>
          <a:bodyPr wrap="square" rtlCol="0" anchor="t">
            <a:spAutoFit/>
          </a:bodyPr>
          <a:lstStyle/>
          <a:p>
            <a:r>
              <a:rPr lang="zh-CN" altLang="en-US" sz="2800"/>
              <a:t>得电子能力逐渐增强</a:t>
            </a:r>
          </a:p>
          <a:p>
            <a:r>
              <a:rPr lang="zh-CN" altLang="en-US" sz="2800"/>
              <a:t>失电子能力逐渐减弱</a:t>
            </a:r>
          </a:p>
        </p:txBody>
      </p:sp>
      <p:sp>
        <p:nvSpPr>
          <p:cNvPr id="9" name="文本框 8"/>
          <p:cNvSpPr txBox="1"/>
          <p:nvPr/>
        </p:nvSpPr>
        <p:spPr>
          <a:xfrm>
            <a:off x="8348345" y="3779520"/>
            <a:ext cx="3550285" cy="953135"/>
          </a:xfrm>
          <a:prstGeom prst="rect">
            <a:avLst/>
          </a:prstGeom>
          <a:noFill/>
        </p:spPr>
        <p:txBody>
          <a:bodyPr wrap="square" rtlCol="0" anchor="t">
            <a:spAutoFit/>
          </a:bodyPr>
          <a:lstStyle/>
          <a:p>
            <a:r>
              <a:rPr lang="zh-CN" altLang="en-US" sz="2800"/>
              <a:t>得电子能力逐渐减弱</a:t>
            </a:r>
          </a:p>
          <a:p>
            <a:r>
              <a:rPr lang="zh-CN" altLang="en-US" sz="2800"/>
              <a:t>失电子能力逐渐增强</a:t>
            </a:r>
          </a:p>
        </p:txBody>
      </p:sp>
      <p:sp>
        <p:nvSpPr>
          <p:cNvPr id="10" name="右箭头 9"/>
          <p:cNvSpPr/>
          <p:nvPr/>
        </p:nvSpPr>
        <p:spPr>
          <a:xfrm>
            <a:off x="6059170" y="2165350"/>
            <a:ext cx="2289175" cy="5295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6059170" y="3990975"/>
            <a:ext cx="2289175" cy="5295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058535" y="1579245"/>
            <a:ext cx="2269490" cy="706755"/>
          </a:xfrm>
          <a:prstGeom prst="rect">
            <a:avLst/>
          </a:prstGeom>
          <a:noFill/>
        </p:spPr>
        <p:txBody>
          <a:bodyPr wrap="square" rtlCol="0" anchor="t">
            <a:spAutoFit/>
          </a:bodyPr>
          <a:lstStyle/>
          <a:p>
            <a:r>
              <a:rPr lang="zh-CN" altLang="en-US" sz="2000" b="1">
                <a:solidFill>
                  <a:srgbClr val="FF0000"/>
                </a:solidFill>
              </a:rPr>
              <a:t>原子核对逐渐外层电子吸引力增强</a:t>
            </a:r>
          </a:p>
        </p:txBody>
      </p:sp>
      <p:sp>
        <p:nvSpPr>
          <p:cNvPr id="13" name="文本框 12"/>
          <p:cNvSpPr txBox="1"/>
          <p:nvPr/>
        </p:nvSpPr>
        <p:spPr>
          <a:xfrm>
            <a:off x="6061075" y="3448050"/>
            <a:ext cx="2396490" cy="706755"/>
          </a:xfrm>
          <a:prstGeom prst="rect">
            <a:avLst/>
          </a:prstGeom>
          <a:noFill/>
        </p:spPr>
        <p:txBody>
          <a:bodyPr wrap="square" rtlCol="0" anchor="t">
            <a:spAutoFit/>
          </a:bodyPr>
          <a:lstStyle/>
          <a:p>
            <a:r>
              <a:rPr lang="zh-CN" altLang="en-US" sz="2000" b="1">
                <a:solidFill>
                  <a:srgbClr val="FF0000"/>
                </a:solidFill>
              </a:rPr>
              <a:t>原子核对外层电子吸引力逐渐减弱</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244475" y="345440"/>
            <a:ext cx="2418080" cy="768350"/>
          </a:xfrm>
          <a:prstGeom prst="rect">
            <a:avLst/>
          </a:prstGeom>
          <a:noFill/>
          <a:ln>
            <a:noFill/>
          </a:ln>
        </p:spPr>
        <p:txBody>
          <a:bodyPr wrap="none" rtlCol="0" anchor="t">
            <a:spAutoFit/>
          </a:bodyPr>
          <a:lstStyle/>
          <a:p>
            <a:pPr algn="ctr"/>
            <a:r>
              <a:rPr lang="zh-CN" altLang="en-US" sz="4400" b="1">
                <a:solidFill>
                  <a:srgbClr val="00B050"/>
                </a:solidFill>
                <a:effectLst>
                  <a:outerShdw blurRad="38100" dist="19050" dir="2700000" algn="tl" rotWithShape="0">
                    <a:schemeClr val="dk1">
                      <a:alpha val="40000"/>
                    </a:schemeClr>
                  </a:outerShdw>
                </a:effectLst>
              </a:rPr>
              <a:t>知识回顾</a:t>
            </a:r>
          </a:p>
        </p:txBody>
      </p:sp>
      <p:sp>
        <p:nvSpPr>
          <p:cNvPr id="3" name="文本框 2"/>
          <p:cNvSpPr txBox="1"/>
          <p:nvPr/>
        </p:nvSpPr>
        <p:spPr>
          <a:xfrm>
            <a:off x="706120" y="1270000"/>
            <a:ext cx="11400790" cy="3969385"/>
          </a:xfrm>
          <a:prstGeom prst="rect">
            <a:avLst/>
          </a:prstGeom>
          <a:noFill/>
        </p:spPr>
        <p:txBody>
          <a:bodyPr wrap="square" rtlCol="0" anchor="t">
            <a:spAutoFit/>
            <a:scene3d>
              <a:camera prst="orthographicFront"/>
              <a:lightRig rig="threePt" dir="t"/>
            </a:scene3d>
          </a:bodyPr>
          <a:lstStyle/>
          <a:p>
            <a:pPr fontAlgn="auto">
              <a:lnSpc>
                <a:spcPct val="150000"/>
              </a:lnSpc>
            </a:pPr>
            <a:r>
              <a:rPr lang="en-US" altLang="zh-CN" sz="280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元素周期律是指：</a:t>
            </a:r>
          </a:p>
          <a:p>
            <a:pPr fontAlgn="auto">
              <a:lnSpc>
                <a:spcPct val="150000"/>
              </a:lnSpc>
            </a:pPr>
            <a:r>
              <a:rPr lang="zh-CN" altLang="en-US" sz="2800" u="sng">
                <a:solidFill>
                  <a:schemeClr val="tx1"/>
                </a:solidFill>
                <a:effectLst>
                  <a:outerShdw blurRad="38100" dist="19050" dir="2700000" algn="tl" rotWithShape="0">
                    <a:schemeClr val="dk1">
                      <a:alpha val="40000"/>
                    </a:schemeClr>
                  </a:outerShdw>
                </a:effectLst>
              </a:rPr>
              <a:t>                                                                                                                    </a:t>
            </a:r>
            <a:r>
              <a:rPr lang="zh-CN" altLang="en-US" sz="2800">
                <a:solidFill>
                  <a:schemeClr val="tx1"/>
                </a:solidFill>
                <a:effectLst>
                  <a:outerShdw blurRad="38100" dist="19050" dir="2700000" algn="tl" rotWithShape="0">
                    <a:schemeClr val="dk1">
                      <a:alpha val="40000"/>
                    </a:schemeClr>
                  </a:outerShdw>
                </a:effectLst>
              </a:rPr>
              <a:t>。</a:t>
            </a:r>
          </a:p>
          <a:p>
            <a:pPr fontAlgn="auto">
              <a:lnSpc>
                <a:spcPct val="150000"/>
              </a:lnSpc>
            </a:pPr>
            <a:r>
              <a:rPr lang="en-US" altLang="zh-CN" sz="280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元素周期律的实质是</a:t>
            </a:r>
          </a:p>
          <a:p>
            <a:pPr fontAlgn="auto">
              <a:lnSpc>
                <a:spcPct val="150000"/>
              </a:lnSpc>
            </a:pPr>
            <a:r>
              <a:rPr lang="zh-CN" altLang="en-US" sz="2800">
                <a:solidFill>
                  <a:schemeClr val="tx1"/>
                </a:solidFill>
                <a:effectLst>
                  <a:outerShdw blurRad="38100" dist="19050" dir="2700000" algn="tl" rotWithShape="0">
                    <a:schemeClr val="dk1">
                      <a:alpha val="40000"/>
                    </a:schemeClr>
                  </a:outerShdw>
                </a:effectLst>
              </a:rPr>
              <a:t>  </a:t>
            </a:r>
            <a:r>
              <a:rPr lang="zh-CN" altLang="en-US" sz="2800" u="sng">
                <a:solidFill>
                  <a:schemeClr val="tx1"/>
                </a:solidFill>
                <a:effectLst>
                  <a:outerShdw blurRad="38100" dist="19050" dir="2700000" algn="tl" rotWithShape="0">
                    <a:schemeClr val="dk1">
                      <a:alpha val="40000"/>
                    </a:schemeClr>
                  </a:outerShdw>
                </a:effectLst>
              </a:rPr>
              <a:t>                                                                                                                       </a:t>
            </a:r>
            <a:r>
              <a:rPr lang="zh-CN" altLang="en-US" sz="2800">
                <a:solidFill>
                  <a:schemeClr val="tx1"/>
                </a:solidFill>
                <a:effectLst>
                  <a:outerShdw blurRad="38100" dist="19050" dir="2700000" algn="tl" rotWithShape="0">
                    <a:schemeClr val="dk1">
                      <a:alpha val="40000"/>
                    </a:schemeClr>
                  </a:outerShdw>
                </a:effectLst>
              </a:rPr>
              <a:t>。</a:t>
            </a:r>
          </a:p>
          <a:p>
            <a:pPr fontAlgn="auto">
              <a:lnSpc>
                <a:spcPct val="150000"/>
              </a:lnSpc>
            </a:pPr>
            <a:r>
              <a:rPr lang="en-US" altLang="zh-CN" sz="280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元素周期律的内容</a:t>
            </a:r>
          </a:p>
          <a:p>
            <a:pPr fontAlgn="auto">
              <a:lnSpc>
                <a:spcPct val="150000"/>
              </a:lnSpc>
            </a:pPr>
            <a:r>
              <a:rPr lang="zh-CN" altLang="en-US" sz="2800">
                <a:solidFill>
                  <a:schemeClr val="tx1"/>
                </a:solidFill>
                <a:effectLst>
                  <a:outerShdw blurRad="38100" dist="19050" dir="2700000" algn="tl" rotWithShape="0">
                    <a:schemeClr val="dk1">
                      <a:alpha val="40000"/>
                    </a:schemeClr>
                  </a:outerShdw>
                </a:effectLst>
                <a:sym typeface="+mn-ea"/>
              </a:rPr>
              <a:t> </a:t>
            </a:r>
            <a:r>
              <a:rPr lang="zh-CN" altLang="en-US" sz="2800" u="sng">
                <a:solidFill>
                  <a:schemeClr val="tx1"/>
                </a:solidFill>
                <a:effectLst>
                  <a:outerShdw blurRad="38100" dist="19050" dir="2700000" algn="tl" rotWithShape="0">
                    <a:schemeClr val="dk1">
                      <a:alpha val="40000"/>
                    </a:schemeClr>
                  </a:outerShdw>
                </a:effectLst>
                <a:sym typeface="+mn-ea"/>
              </a:rPr>
              <a:t>                                                                                                                       </a:t>
            </a:r>
            <a:r>
              <a:rPr lang="zh-CN" altLang="en-US" sz="2800">
                <a:solidFill>
                  <a:schemeClr val="tx1"/>
                </a:solidFill>
                <a:effectLst>
                  <a:outerShdw blurRad="38100" dist="19050" dir="2700000" algn="tl" rotWithShape="0">
                    <a:schemeClr val="dk1">
                      <a:alpha val="40000"/>
                    </a:schemeClr>
                  </a:outerShdw>
                </a:effectLst>
                <a:sym typeface="+mn-ea"/>
              </a:rPr>
              <a:t>。</a:t>
            </a:r>
          </a:p>
        </p:txBody>
      </p:sp>
      <p:sp>
        <p:nvSpPr>
          <p:cNvPr id="4" name="文本框 3"/>
          <p:cNvSpPr txBox="1"/>
          <p:nvPr/>
        </p:nvSpPr>
        <p:spPr>
          <a:xfrm>
            <a:off x="1341120" y="1971040"/>
            <a:ext cx="8754745" cy="460375"/>
          </a:xfrm>
          <a:prstGeom prst="rect">
            <a:avLst/>
          </a:prstGeom>
          <a:noFill/>
        </p:spPr>
        <p:txBody>
          <a:bodyPr wrap="square" rtlCol="0" anchor="t">
            <a:spAutoFit/>
            <a:scene3d>
              <a:camera prst="orthographicFront"/>
              <a:lightRig rig="threePt" dir="t"/>
            </a:scene3d>
          </a:bodyPr>
          <a:lstStyle/>
          <a:p>
            <a:r>
              <a:rPr lang="zh-CN" altLang="en-US" sz="2400" b="1">
                <a:solidFill>
                  <a:srgbClr val="FF0000"/>
                </a:solidFill>
                <a:effectLst>
                  <a:outerShdw blurRad="38100" dist="19050" dir="2700000" algn="tl" rotWithShape="0">
                    <a:schemeClr val="dk1">
                      <a:alpha val="40000"/>
                    </a:schemeClr>
                  </a:outerShdw>
                </a:effectLst>
              </a:rPr>
              <a:t>元素的性质随元素的原子序数的增加而呈现周期性变化的规律</a:t>
            </a:r>
          </a:p>
        </p:txBody>
      </p:sp>
      <p:sp>
        <p:nvSpPr>
          <p:cNvPr id="5" name="文本框 4"/>
          <p:cNvSpPr txBox="1"/>
          <p:nvPr/>
        </p:nvSpPr>
        <p:spPr>
          <a:xfrm>
            <a:off x="3087370" y="3288665"/>
            <a:ext cx="4508500" cy="460375"/>
          </a:xfrm>
          <a:prstGeom prst="rect">
            <a:avLst/>
          </a:prstGeom>
          <a:noFill/>
        </p:spPr>
        <p:txBody>
          <a:bodyPr wrap="square" rtlCol="0" anchor="t">
            <a:spAutoFit/>
            <a:scene3d>
              <a:camera prst="orthographicFront"/>
              <a:lightRig rig="threePt" dir="t"/>
            </a:scene3d>
          </a:bodyPr>
          <a:lstStyle/>
          <a:p>
            <a:r>
              <a:rPr lang="zh-CN" altLang="en-US" sz="2400" b="1">
                <a:solidFill>
                  <a:srgbClr val="FF0000"/>
                </a:solidFill>
                <a:effectLst>
                  <a:outerShdw blurRad="38100" dist="19050" dir="2700000" algn="tl" rotWithShape="0">
                    <a:schemeClr val="dk1">
                      <a:alpha val="40000"/>
                    </a:schemeClr>
                  </a:outerShdw>
                </a:effectLst>
              </a:rPr>
              <a:t>元素核外电子排布的周期性。</a:t>
            </a:r>
          </a:p>
        </p:txBody>
      </p:sp>
      <p:sp>
        <p:nvSpPr>
          <p:cNvPr id="6" name="文本框 5"/>
          <p:cNvSpPr txBox="1"/>
          <p:nvPr/>
        </p:nvSpPr>
        <p:spPr>
          <a:xfrm>
            <a:off x="706120" y="4656455"/>
            <a:ext cx="11039475" cy="460375"/>
          </a:xfrm>
          <a:prstGeom prst="rect">
            <a:avLst/>
          </a:prstGeom>
          <a:noFill/>
        </p:spPr>
        <p:txBody>
          <a:bodyPr wrap="square" rtlCol="0" anchor="t">
            <a:spAutoFit/>
            <a:scene3d>
              <a:camera prst="orthographicFront"/>
              <a:lightRig rig="threePt" dir="t"/>
            </a:scene3d>
          </a:bodyPr>
          <a:lstStyle/>
          <a:p>
            <a:r>
              <a:rPr lang="zh-CN" altLang="en-US" sz="2400" b="1">
                <a:solidFill>
                  <a:srgbClr val="FF0000"/>
                </a:solidFill>
                <a:effectLst>
                  <a:outerShdw blurRad="38100" dist="19050" dir="2700000" algn="tl" rotWithShape="0">
                    <a:schemeClr val="dk1">
                      <a:alpha val="40000"/>
                    </a:schemeClr>
                  </a:outerShdw>
                </a:effectLst>
              </a:rPr>
              <a:t>随着原子序数的增加原子的最外层电子、原子半径、元素性质呈现周期性变化</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p:cNvSpPr txBox="1"/>
          <p:nvPr/>
        </p:nvSpPr>
        <p:spPr>
          <a:xfrm>
            <a:off x="706120" y="1270000"/>
            <a:ext cx="10314305" cy="3107690"/>
          </a:xfrm>
          <a:prstGeom prst="rect">
            <a:avLst/>
          </a:prstGeom>
          <a:noFill/>
        </p:spPr>
        <p:txBody>
          <a:bodyPr wrap="square" rtlCol="0" anchor="t">
            <a:spAutoFit/>
          </a:bodyPr>
          <a:lstStyle/>
          <a:p>
            <a:pPr fontAlgn="auto">
              <a:lnSpc>
                <a:spcPct val="150000"/>
              </a:lnSpc>
            </a:pPr>
            <a:r>
              <a:rPr lang="en-US" altLang="zh-CN" sz="2800"/>
              <a:t>      </a:t>
            </a:r>
            <a:r>
              <a:rPr lang="zh-CN" altLang="en-US" sz="2800"/>
              <a:t>在元素周期表中，随着原子序数的递增，元素基态原子的核外电子排布呈现周期性变化，元素的性质也呈现周期性变化。那么，元素哪些性质呈现周期性变化?元素性质周期性变化的本质是什么?如何运用元素周期表推测元素的基本性质?</a:t>
            </a:r>
          </a:p>
          <a:p>
            <a:endParaRPr lang="zh-CN" altLang="en-US" sz="2800"/>
          </a:p>
        </p:txBody>
      </p:sp>
      <p:sp>
        <p:nvSpPr>
          <p:cNvPr id="3" name="矩形 2"/>
          <p:cNvSpPr/>
          <p:nvPr/>
        </p:nvSpPr>
        <p:spPr>
          <a:xfrm>
            <a:off x="244475" y="345440"/>
            <a:ext cx="2418080" cy="768350"/>
          </a:xfrm>
          <a:prstGeom prst="rect">
            <a:avLst/>
          </a:prstGeom>
          <a:noFill/>
          <a:ln>
            <a:noFill/>
          </a:ln>
        </p:spPr>
        <p:txBody>
          <a:bodyPr wrap="none" rtlCol="0" anchor="t">
            <a:spAutoFit/>
          </a:bodyPr>
          <a:lstStyle/>
          <a:p>
            <a:pPr algn="ctr"/>
            <a:r>
              <a:rPr lang="zh-CN" altLang="en-US" sz="4400" b="1">
                <a:solidFill>
                  <a:srgbClr val="00B050"/>
                </a:solidFill>
                <a:effectLst>
                  <a:outerShdw blurRad="38100" dist="19050" dir="2700000" algn="tl" rotWithShape="0">
                    <a:schemeClr val="dk1">
                      <a:alpha val="40000"/>
                    </a:schemeClr>
                  </a:outerShdw>
                </a:effectLst>
              </a:rPr>
              <a:t>联想质疑</a:t>
            </a:r>
          </a:p>
        </p:txBody>
      </p:sp>
      <p:sp>
        <p:nvSpPr>
          <p:cNvPr id="4" name="文本框 3"/>
          <p:cNvSpPr txBox="1"/>
          <p:nvPr/>
        </p:nvSpPr>
        <p:spPr>
          <a:xfrm>
            <a:off x="7694930" y="3855720"/>
            <a:ext cx="1605280" cy="521970"/>
          </a:xfrm>
          <a:prstGeom prst="rect">
            <a:avLst/>
          </a:prstGeom>
          <a:noFill/>
        </p:spPr>
        <p:txBody>
          <a:bodyPr wrap="none" rtlCol="0">
            <a:spAutoFit/>
          </a:bodyPr>
          <a:lstStyle/>
          <a:p>
            <a:pPr algn="l"/>
            <a:r>
              <a:rPr lang="zh-CN" altLang="en-US" sz="2800">
                <a:solidFill>
                  <a:srgbClr val="FF0000"/>
                </a:solidFill>
                <a:sym typeface="+mn-ea"/>
              </a:rPr>
              <a:t>原子半径</a:t>
            </a:r>
          </a:p>
        </p:txBody>
      </p:sp>
      <p:sp>
        <p:nvSpPr>
          <p:cNvPr id="5" name="文本框 4"/>
          <p:cNvSpPr txBox="1"/>
          <p:nvPr/>
        </p:nvSpPr>
        <p:spPr>
          <a:xfrm>
            <a:off x="706120" y="4377690"/>
            <a:ext cx="2418080" cy="1383665"/>
          </a:xfrm>
          <a:prstGeom prst="rect">
            <a:avLst/>
          </a:prstGeom>
          <a:noFill/>
          <a:ln w="12700">
            <a:solidFill>
              <a:schemeClr val="accent1"/>
            </a:solidFill>
          </a:ln>
        </p:spPr>
        <p:txBody>
          <a:bodyPr wrap="square" rtlCol="0">
            <a:spAutoFit/>
          </a:bodyPr>
          <a:lstStyle/>
          <a:p>
            <a:pPr algn="l"/>
            <a:r>
              <a:rPr lang="zh-CN" altLang="en-US" sz="2800" b="1">
                <a:solidFill>
                  <a:srgbClr val="FF0000"/>
                </a:solidFill>
                <a:sym typeface="+mn-ea"/>
              </a:rPr>
              <a:t>原子的核外电子排布呈现周期性变化</a:t>
            </a:r>
          </a:p>
        </p:txBody>
      </p:sp>
      <p:sp>
        <p:nvSpPr>
          <p:cNvPr id="6" name="文本框 5"/>
          <p:cNvSpPr txBox="1"/>
          <p:nvPr/>
        </p:nvSpPr>
        <p:spPr>
          <a:xfrm>
            <a:off x="4745355" y="4592955"/>
            <a:ext cx="2418080" cy="953135"/>
          </a:xfrm>
          <a:prstGeom prst="rect">
            <a:avLst/>
          </a:prstGeom>
          <a:noFill/>
          <a:ln>
            <a:solidFill>
              <a:schemeClr val="accent1"/>
            </a:solidFill>
          </a:ln>
        </p:spPr>
        <p:txBody>
          <a:bodyPr wrap="square" rtlCol="0">
            <a:spAutoFit/>
          </a:bodyPr>
          <a:lstStyle/>
          <a:p>
            <a:pPr algn="l"/>
            <a:r>
              <a:rPr lang="zh-CN" altLang="en-US" sz="2800" b="1">
                <a:solidFill>
                  <a:srgbClr val="FF0000"/>
                </a:solidFill>
                <a:sym typeface="+mn-ea"/>
              </a:rPr>
              <a:t>元素的性质呈现周期性变化</a:t>
            </a:r>
          </a:p>
        </p:txBody>
      </p:sp>
      <p:sp>
        <p:nvSpPr>
          <p:cNvPr id="7" name="右箭头 6"/>
          <p:cNvSpPr/>
          <p:nvPr/>
        </p:nvSpPr>
        <p:spPr>
          <a:xfrm>
            <a:off x="3168015" y="4782185"/>
            <a:ext cx="1463675" cy="513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左大括号 7"/>
          <p:cNvSpPr/>
          <p:nvPr/>
        </p:nvSpPr>
        <p:spPr>
          <a:xfrm>
            <a:off x="7408545" y="4170680"/>
            <a:ext cx="286385" cy="1735455"/>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n w="28575">
                <a:solidFill>
                  <a:schemeClr val="tx1"/>
                </a:solidFill>
              </a:ln>
            </a:endParaRPr>
          </a:p>
        </p:txBody>
      </p:sp>
      <p:sp>
        <p:nvSpPr>
          <p:cNvPr id="9" name="文本框 8"/>
          <p:cNvSpPr txBox="1"/>
          <p:nvPr/>
        </p:nvSpPr>
        <p:spPr>
          <a:xfrm>
            <a:off x="7694930" y="4377690"/>
            <a:ext cx="1249680" cy="521970"/>
          </a:xfrm>
          <a:prstGeom prst="rect">
            <a:avLst/>
          </a:prstGeom>
          <a:noFill/>
        </p:spPr>
        <p:txBody>
          <a:bodyPr wrap="none" rtlCol="0">
            <a:spAutoFit/>
          </a:bodyPr>
          <a:lstStyle/>
          <a:p>
            <a:pPr algn="l"/>
            <a:r>
              <a:rPr lang="zh-CN" altLang="en-US" sz="2800">
                <a:solidFill>
                  <a:srgbClr val="FF0000"/>
                </a:solidFill>
                <a:sym typeface="+mn-ea"/>
              </a:rPr>
              <a:t>化合价</a:t>
            </a:r>
          </a:p>
        </p:txBody>
      </p:sp>
      <p:sp>
        <p:nvSpPr>
          <p:cNvPr id="10" name="文本框 9"/>
          <p:cNvSpPr txBox="1"/>
          <p:nvPr/>
        </p:nvSpPr>
        <p:spPr>
          <a:xfrm>
            <a:off x="7694930" y="4899660"/>
            <a:ext cx="2316480" cy="521970"/>
          </a:xfrm>
          <a:prstGeom prst="rect">
            <a:avLst/>
          </a:prstGeom>
          <a:noFill/>
        </p:spPr>
        <p:txBody>
          <a:bodyPr wrap="none" rtlCol="0">
            <a:spAutoFit/>
          </a:bodyPr>
          <a:lstStyle/>
          <a:p>
            <a:pPr algn="l"/>
            <a:r>
              <a:rPr lang="zh-CN" altLang="en-US" sz="2800">
                <a:solidFill>
                  <a:srgbClr val="FF0000"/>
                </a:solidFill>
                <a:sym typeface="+mn-ea"/>
              </a:rPr>
              <a:t>得失电子能力</a:t>
            </a:r>
          </a:p>
        </p:txBody>
      </p:sp>
      <p:sp>
        <p:nvSpPr>
          <p:cNvPr id="11" name="文本框 10"/>
          <p:cNvSpPr txBox="1"/>
          <p:nvPr/>
        </p:nvSpPr>
        <p:spPr>
          <a:xfrm>
            <a:off x="7694930" y="5546090"/>
            <a:ext cx="3027680" cy="521970"/>
          </a:xfrm>
          <a:prstGeom prst="rect">
            <a:avLst/>
          </a:prstGeom>
          <a:noFill/>
        </p:spPr>
        <p:txBody>
          <a:bodyPr wrap="none" rtlCol="0">
            <a:spAutoFit/>
          </a:bodyPr>
          <a:lstStyle/>
          <a:p>
            <a:pPr algn="l"/>
            <a:r>
              <a:rPr lang="zh-CN" altLang="en-US" sz="2800">
                <a:solidFill>
                  <a:srgbClr val="FF0000"/>
                </a:solidFill>
                <a:sym typeface="+mn-ea"/>
              </a:rPr>
              <a:t>金属性和非金属性</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rcRect l="24772" t="17111" r="15901"/>
          <a:stretch>
            <a:fillRect/>
          </a:stretch>
        </p:blipFill>
        <p:spPr>
          <a:xfrm>
            <a:off x="3418205" y="2531110"/>
            <a:ext cx="3964940" cy="3746500"/>
          </a:xfrm>
          <a:prstGeom prst="rect">
            <a:avLst/>
          </a:prstGeom>
        </p:spPr>
      </p:pic>
      <p:sp>
        <p:nvSpPr>
          <p:cNvPr id="4" name="文本框 3"/>
          <p:cNvSpPr txBox="1"/>
          <p:nvPr/>
        </p:nvSpPr>
        <p:spPr>
          <a:xfrm>
            <a:off x="294640" y="536575"/>
            <a:ext cx="5059680" cy="583565"/>
          </a:xfrm>
          <a:prstGeom prst="rect">
            <a:avLst/>
          </a:prstGeom>
          <a:noFill/>
        </p:spPr>
        <p:txBody>
          <a:bodyPr wrap="none" rtlCol="0" anchor="t">
            <a:spAutoFit/>
            <a:scene3d>
              <a:camera prst="orthographicFront"/>
              <a:lightRig rig="threePt" dir="t"/>
            </a:scene3d>
          </a:bodyPr>
          <a:lstStyle/>
          <a:p>
            <a:r>
              <a:rPr lang="zh-CN" altLang="en-US" sz="3200">
                <a:effectLst>
                  <a:outerShdw blurRad="38100" dist="19050" dir="2700000" algn="tl" rotWithShape="0">
                    <a:schemeClr val="dk1">
                      <a:alpha val="40000"/>
                    </a:schemeClr>
                  </a:outerShdw>
                </a:effectLst>
                <a:sym typeface="+mn-ea"/>
              </a:rPr>
              <a:t>一、原子半径及其变化规律</a:t>
            </a:r>
          </a:p>
        </p:txBody>
      </p:sp>
      <p:sp>
        <p:nvSpPr>
          <p:cNvPr id="5" name="文本框 4"/>
          <p:cNvSpPr txBox="1"/>
          <p:nvPr/>
        </p:nvSpPr>
        <p:spPr>
          <a:xfrm>
            <a:off x="2931160" y="1441450"/>
            <a:ext cx="6329680" cy="768350"/>
          </a:xfrm>
          <a:prstGeom prst="rect">
            <a:avLst/>
          </a:prstGeom>
          <a:noFill/>
        </p:spPr>
        <p:txBody>
          <a:bodyPr wrap="none" rtlCol="0">
            <a:spAutoFit/>
          </a:bodyPr>
          <a:lstStyle/>
          <a:p>
            <a:pPr algn="l"/>
            <a:r>
              <a:rPr lang="zh-CN" altLang="en-US" sz="4400">
                <a:solidFill>
                  <a:srgbClr val="FF0000"/>
                </a:solidFill>
                <a:sym typeface="+mn-ea"/>
              </a:rPr>
              <a:t>原子半径是如何测定的？</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3"/>
          <a:stretch>
            <a:fillRect/>
          </a:stretch>
        </p:blipFill>
        <p:spPr>
          <a:xfrm>
            <a:off x="7942580" y="2650490"/>
            <a:ext cx="3983355" cy="3263900"/>
          </a:xfrm>
          <a:prstGeom prst="rect">
            <a:avLst/>
          </a:prstGeom>
        </p:spPr>
      </p:pic>
      <p:sp>
        <p:nvSpPr>
          <p:cNvPr id="3" name="矩形 2"/>
          <p:cNvSpPr/>
          <p:nvPr/>
        </p:nvSpPr>
        <p:spPr>
          <a:xfrm>
            <a:off x="244475" y="345440"/>
            <a:ext cx="2418080" cy="768350"/>
          </a:xfrm>
          <a:prstGeom prst="rect">
            <a:avLst/>
          </a:prstGeom>
          <a:noFill/>
          <a:ln>
            <a:noFill/>
          </a:ln>
        </p:spPr>
        <p:txBody>
          <a:bodyPr wrap="none" rtlCol="0" anchor="t">
            <a:spAutoFit/>
          </a:bodyPr>
          <a:lstStyle/>
          <a:p>
            <a:pPr algn="ctr"/>
            <a:r>
              <a:rPr lang="zh-CN" altLang="en-US" sz="4400" b="1">
                <a:solidFill>
                  <a:srgbClr val="00B050"/>
                </a:solidFill>
                <a:effectLst>
                  <a:outerShdw blurRad="38100" dist="19050" dir="2700000" algn="tl" rotWithShape="0">
                    <a:schemeClr val="dk1">
                      <a:alpha val="40000"/>
                    </a:schemeClr>
                  </a:outerShdw>
                </a:effectLst>
              </a:rPr>
              <a:t>追根寻源</a:t>
            </a:r>
          </a:p>
        </p:txBody>
      </p:sp>
      <p:sp>
        <p:nvSpPr>
          <p:cNvPr id="4" name="文本框 3"/>
          <p:cNvSpPr txBox="1"/>
          <p:nvPr/>
        </p:nvSpPr>
        <p:spPr>
          <a:xfrm>
            <a:off x="635000" y="1375410"/>
            <a:ext cx="11290935" cy="1014730"/>
          </a:xfrm>
          <a:prstGeom prst="rect">
            <a:avLst/>
          </a:prstGeom>
          <a:noFill/>
        </p:spPr>
        <p:txBody>
          <a:bodyPr wrap="square" rtlCol="0" anchor="t">
            <a:spAutoFit/>
          </a:bodyPr>
          <a:lstStyle/>
          <a:p>
            <a:pPr fontAlgn="auto">
              <a:lnSpc>
                <a:spcPct val="150000"/>
              </a:lnSpc>
            </a:pPr>
            <a:r>
              <a:rPr lang="en-US" altLang="zh-CN"/>
              <a:t> </a:t>
            </a:r>
            <a:r>
              <a:rPr lang="en-US" altLang="zh-CN" sz="2000"/>
              <a:t>     </a:t>
            </a:r>
            <a:r>
              <a:rPr lang="zh-CN" altLang="en-US" sz="2000"/>
              <a:t>测定原子半径的方法很多。常用的一种方法是根据固态单质的密度算出1mol原子的体积，再除以阿伏加德罗常数，得到一个原子在固态单质中平均占有的体积，进而得到其原子半径。</a:t>
            </a:r>
          </a:p>
        </p:txBody>
      </p:sp>
      <p:sp>
        <p:nvSpPr>
          <p:cNvPr id="5" name="文本框 4"/>
          <p:cNvSpPr txBox="1"/>
          <p:nvPr/>
        </p:nvSpPr>
        <p:spPr>
          <a:xfrm>
            <a:off x="4102100" y="791845"/>
            <a:ext cx="3840480" cy="583565"/>
          </a:xfrm>
          <a:prstGeom prst="rect">
            <a:avLst/>
          </a:prstGeom>
          <a:noFill/>
        </p:spPr>
        <p:txBody>
          <a:bodyPr wrap="none" rtlCol="0">
            <a:spAutoFit/>
          </a:bodyPr>
          <a:lstStyle/>
          <a:p>
            <a:pPr algn="l"/>
            <a:r>
              <a:rPr lang="zh-CN" altLang="en-US" sz="3200">
                <a:solidFill>
                  <a:srgbClr val="FF0000"/>
                </a:solidFill>
                <a:sym typeface="+mn-ea"/>
              </a:rPr>
              <a:t>原子半径的测定方法</a:t>
            </a:r>
          </a:p>
        </p:txBody>
      </p:sp>
      <p:sp>
        <p:nvSpPr>
          <p:cNvPr id="7" name="文本框 6"/>
          <p:cNvSpPr txBox="1"/>
          <p:nvPr/>
        </p:nvSpPr>
        <p:spPr>
          <a:xfrm>
            <a:off x="436880" y="2390140"/>
            <a:ext cx="7308215" cy="3784600"/>
          </a:xfrm>
          <a:prstGeom prst="rect">
            <a:avLst/>
          </a:prstGeom>
          <a:noFill/>
        </p:spPr>
        <p:txBody>
          <a:bodyPr wrap="square" rtlCol="0" anchor="t">
            <a:spAutoFit/>
          </a:bodyPr>
          <a:lstStyle/>
          <a:p>
            <a:pPr fontAlgn="auto">
              <a:lnSpc>
                <a:spcPct val="150000"/>
              </a:lnSpc>
            </a:pPr>
            <a:r>
              <a:rPr lang="en-US" altLang="zh-CN"/>
              <a:t> </a:t>
            </a:r>
            <a:r>
              <a:rPr lang="en-US" altLang="zh-CN" sz="2000"/>
              <a:t>     </a:t>
            </a:r>
            <a:r>
              <a:rPr lang="zh-CN" altLang="en-US" sz="2000"/>
              <a:t>另一种更常用的方法是，指定化合物中两个相邻原子的核间距为两个原子的半径之和，再通过实验来测定分子或固体中原子的核间距，从而求得相关原子的原子半径。有关书籍和手册上提供的原子半径通常是用第二种方法测定的。利用这种方法测得的原子半径有三种∶ 一是共价半径，由共价分子或共价晶体中原子的核间距计算得出;二是</a:t>
            </a:r>
            <a:r>
              <a:rPr lang="zh-CN" altLang="en-US" sz="2000">
                <a:sym typeface="+mn-ea"/>
              </a:rPr>
              <a:t>是范德华半径，由分子晶体中共价分子之间的最短距离计算得出；</a:t>
            </a:r>
            <a:r>
              <a:rPr lang="zh-CN" altLang="en-US" sz="2000"/>
              <a:t>三是金属半径，由金属晶体中原子之间的最短距离计算得出。</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矩形 2"/>
          <p:cNvSpPr/>
          <p:nvPr/>
        </p:nvSpPr>
        <p:spPr>
          <a:xfrm>
            <a:off x="244475" y="345440"/>
            <a:ext cx="2418080" cy="768350"/>
          </a:xfrm>
          <a:prstGeom prst="rect">
            <a:avLst/>
          </a:prstGeom>
          <a:noFill/>
          <a:ln>
            <a:noFill/>
          </a:ln>
        </p:spPr>
        <p:txBody>
          <a:bodyPr wrap="none" rtlCol="0" anchor="t">
            <a:spAutoFit/>
          </a:bodyPr>
          <a:lstStyle/>
          <a:p>
            <a:pPr algn="ctr"/>
            <a:r>
              <a:rPr lang="zh-CN" altLang="en-US" sz="4400" b="1">
                <a:solidFill>
                  <a:srgbClr val="00B050"/>
                </a:solidFill>
                <a:effectLst>
                  <a:outerShdw blurRad="38100" dist="19050" dir="2700000" algn="tl" rotWithShape="0">
                    <a:schemeClr val="dk1">
                      <a:alpha val="40000"/>
                    </a:schemeClr>
                  </a:outerShdw>
                </a:effectLst>
              </a:rPr>
              <a:t>观察思考</a:t>
            </a:r>
          </a:p>
        </p:txBody>
      </p:sp>
      <p:pic>
        <p:nvPicPr>
          <p:cNvPr id="2" name="图片 1"/>
          <p:cNvPicPr>
            <a:picLocks noChangeAspect="1"/>
          </p:cNvPicPr>
          <p:nvPr/>
        </p:nvPicPr>
        <p:blipFill>
          <a:blip r:embed="rId2"/>
          <a:stretch>
            <a:fillRect/>
          </a:stretch>
        </p:blipFill>
        <p:spPr>
          <a:xfrm>
            <a:off x="7170420" y="2587625"/>
            <a:ext cx="5021580" cy="4086225"/>
          </a:xfrm>
          <a:prstGeom prst="rect">
            <a:avLst/>
          </a:prstGeom>
        </p:spPr>
      </p:pic>
      <p:sp>
        <p:nvSpPr>
          <p:cNvPr id="4" name="文本框 3"/>
          <p:cNvSpPr txBox="1"/>
          <p:nvPr/>
        </p:nvSpPr>
        <p:spPr>
          <a:xfrm>
            <a:off x="687070" y="1113790"/>
            <a:ext cx="10226675" cy="1383665"/>
          </a:xfrm>
          <a:prstGeom prst="rect">
            <a:avLst/>
          </a:prstGeom>
          <a:noFill/>
        </p:spPr>
        <p:txBody>
          <a:bodyPr wrap="square" rtlCol="0" anchor="t">
            <a:spAutoFit/>
          </a:bodyPr>
          <a:lstStyle/>
          <a:p>
            <a:pPr fontAlgn="auto">
              <a:lnSpc>
                <a:spcPct val="150000"/>
              </a:lnSpc>
            </a:pPr>
            <a:r>
              <a:rPr lang="zh-CN" altLang="en-US" sz="2800">
                <a:sym typeface="+mn-ea"/>
              </a:rPr>
              <a:t>观察教材</a:t>
            </a:r>
            <a:r>
              <a:rPr lang="en-US" altLang="zh-CN" sz="2800">
                <a:sym typeface="+mn-ea"/>
              </a:rPr>
              <a:t>P21“</a:t>
            </a:r>
            <a:r>
              <a:rPr lang="zh-CN" altLang="en-US" sz="2800">
                <a:sym typeface="+mn-ea"/>
              </a:rPr>
              <a:t>元素的原子半径及相应的比例模型</a:t>
            </a:r>
            <a:r>
              <a:rPr lang="en-US" altLang="zh-CN" sz="2800">
                <a:sym typeface="+mn-ea"/>
              </a:rPr>
              <a:t>”</a:t>
            </a:r>
            <a:r>
              <a:rPr lang="zh-CN" altLang="en-US" sz="2800">
                <a:sym typeface="+mn-ea"/>
              </a:rPr>
              <a:t>，总结归纳元素的原子半径随着元素原子序数的递增呈现的周期性变化规律。</a:t>
            </a:r>
          </a:p>
        </p:txBody>
      </p:sp>
      <p:sp>
        <p:nvSpPr>
          <p:cNvPr id="5" name="文本框 4"/>
          <p:cNvSpPr txBox="1"/>
          <p:nvPr/>
        </p:nvSpPr>
        <p:spPr>
          <a:xfrm>
            <a:off x="600075" y="3369945"/>
            <a:ext cx="6497955" cy="521970"/>
          </a:xfrm>
          <a:prstGeom prst="rect">
            <a:avLst/>
          </a:prstGeom>
          <a:noFill/>
        </p:spPr>
        <p:txBody>
          <a:bodyPr wrap="none" rtlCol="0">
            <a:spAutoFit/>
          </a:bodyPr>
          <a:lstStyle/>
          <a:p>
            <a:pPr algn="l"/>
            <a:r>
              <a:rPr lang="en-US" altLang="zh-CN" sz="2800">
                <a:sym typeface="+mn-ea"/>
              </a:rPr>
              <a:t>1.</a:t>
            </a:r>
            <a:r>
              <a:rPr lang="zh-CN" altLang="en-US" sz="2800">
                <a:sym typeface="+mn-ea"/>
              </a:rPr>
              <a:t>同周期元素自左至右原子半径变化规律</a:t>
            </a:r>
          </a:p>
        </p:txBody>
      </p:sp>
      <p:sp>
        <p:nvSpPr>
          <p:cNvPr id="6" name="文本框 5"/>
          <p:cNvSpPr txBox="1"/>
          <p:nvPr/>
        </p:nvSpPr>
        <p:spPr>
          <a:xfrm>
            <a:off x="600075" y="4480560"/>
            <a:ext cx="6497955" cy="521970"/>
          </a:xfrm>
          <a:prstGeom prst="rect">
            <a:avLst/>
          </a:prstGeom>
          <a:noFill/>
        </p:spPr>
        <p:txBody>
          <a:bodyPr wrap="none" rtlCol="0">
            <a:spAutoFit/>
          </a:bodyPr>
          <a:lstStyle/>
          <a:p>
            <a:pPr algn="l"/>
            <a:r>
              <a:rPr lang="en-US" altLang="zh-CN" sz="2800">
                <a:sym typeface="+mn-ea"/>
              </a:rPr>
              <a:t>2.</a:t>
            </a:r>
            <a:r>
              <a:rPr lang="zh-CN" altLang="en-US" sz="2800">
                <a:sym typeface="+mn-ea"/>
              </a:rPr>
              <a:t>同主族元素自上至下原子半径变化规律</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p:cNvSpPr txBox="1"/>
          <p:nvPr/>
        </p:nvSpPr>
        <p:spPr>
          <a:xfrm>
            <a:off x="294640" y="520700"/>
            <a:ext cx="5059680" cy="583565"/>
          </a:xfrm>
          <a:prstGeom prst="rect">
            <a:avLst/>
          </a:prstGeom>
          <a:noFill/>
        </p:spPr>
        <p:txBody>
          <a:bodyPr wrap="none" rtlCol="0" anchor="t">
            <a:spAutoFit/>
            <a:scene3d>
              <a:camera prst="orthographicFront"/>
              <a:lightRig rig="threePt" dir="t"/>
            </a:scene3d>
          </a:bodyPr>
          <a:lstStyle/>
          <a:p>
            <a:r>
              <a:rPr lang="zh-CN" altLang="en-US" sz="3200">
                <a:effectLst>
                  <a:outerShdw blurRad="38100" dist="19050" dir="2700000" algn="tl" rotWithShape="0">
                    <a:schemeClr val="dk1">
                      <a:alpha val="40000"/>
                    </a:schemeClr>
                  </a:outerShdw>
                </a:effectLst>
                <a:sym typeface="+mn-ea"/>
              </a:rPr>
              <a:t>一、原子半径及其变化规律</a:t>
            </a:r>
          </a:p>
        </p:txBody>
      </p:sp>
      <p:sp>
        <p:nvSpPr>
          <p:cNvPr id="100" name="文本框 99"/>
          <p:cNvSpPr txBox="1"/>
          <p:nvPr/>
        </p:nvSpPr>
        <p:spPr>
          <a:xfrm>
            <a:off x="447675" y="1236345"/>
            <a:ext cx="10572115" cy="3415030"/>
          </a:xfrm>
          <a:prstGeom prst="rect">
            <a:avLst/>
          </a:prstGeom>
          <a:noFill/>
          <a:ln w="9525">
            <a:noFill/>
          </a:ln>
        </p:spPr>
        <p:txBody>
          <a:bodyPr wrap="square">
            <a:spAutoFit/>
          </a:bodyPr>
          <a:lstStyle/>
          <a:p>
            <a:pPr indent="0" fontAlgn="auto">
              <a:lnSpc>
                <a:spcPct val="150000"/>
              </a:lnSpc>
            </a:pPr>
            <a:r>
              <a:rPr lang="en-US" sz="2400" b="1">
                <a:latin typeface="Times New Roman" panose="02020603050405020304" pitchFamily="18" charset="0"/>
                <a:ea typeface="宋体" panose="02010600030101010101" pitchFamily="2" charset="-122"/>
              </a:rPr>
              <a:t>(1)</a:t>
            </a:r>
            <a:r>
              <a:rPr lang="zh-CN" sz="2400" b="1">
                <a:ea typeface="宋体" panose="02010600030101010101" pitchFamily="2" charset="-122"/>
              </a:rPr>
              <a:t>主族元素</a:t>
            </a:r>
          </a:p>
          <a:p>
            <a:pPr indent="0" fontAlgn="auto">
              <a:lnSpc>
                <a:spcPct val="150000"/>
              </a:lnSpc>
            </a:pPr>
            <a:r>
              <a:rPr lang="zh-CN" sz="2400" b="1">
                <a:solidFill>
                  <a:srgbClr val="FF0000"/>
                </a:solidFill>
                <a:ea typeface="宋体" panose="02010600030101010101" pitchFamily="2" charset="-122"/>
              </a:rPr>
              <a:t>同一周期从左到右，原子半径逐渐减小。</a:t>
            </a:r>
          </a:p>
          <a:p>
            <a:pPr indent="0" fontAlgn="auto">
              <a:lnSpc>
                <a:spcPct val="150000"/>
              </a:lnSpc>
            </a:pPr>
            <a:endParaRPr lang="zh-CN" sz="2400" b="1">
              <a:solidFill>
                <a:srgbClr val="FF0000"/>
              </a:solidFill>
              <a:ea typeface="宋体" panose="02010600030101010101" pitchFamily="2" charset="-122"/>
            </a:endParaRPr>
          </a:p>
          <a:p>
            <a:pPr indent="0" fontAlgn="auto">
              <a:lnSpc>
                <a:spcPct val="150000"/>
              </a:lnSpc>
            </a:pPr>
            <a:endParaRPr lang="zh-CN" sz="2400" b="1">
              <a:solidFill>
                <a:srgbClr val="FF0000"/>
              </a:solidFill>
              <a:ea typeface="宋体" panose="02010600030101010101" pitchFamily="2" charset="-122"/>
            </a:endParaRPr>
          </a:p>
          <a:p>
            <a:pPr indent="0" fontAlgn="auto">
              <a:lnSpc>
                <a:spcPct val="150000"/>
              </a:lnSpc>
            </a:pPr>
            <a:endParaRPr lang="zh-CN" sz="2400" b="1">
              <a:solidFill>
                <a:srgbClr val="FF0000"/>
              </a:solidFill>
              <a:ea typeface="宋体" panose="02010600030101010101" pitchFamily="2" charset="-122"/>
            </a:endParaRPr>
          </a:p>
          <a:p>
            <a:pPr indent="0" fontAlgn="auto">
              <a:lnSpc>
                <a:spcPct val="150000"/>
              </a:lnSpc>
            </a:pPr>
            <a:r>
              <a:rPr lang="zh-CN" sz="2400" b="1">
                <a:solidFill>
                  <a:srgbClr val="FF0000"/>
                </a:solidFill>
                <a:ea typeface="宋体" panose="02010600030101010101" pitchFamily="2" charset="-122"/>
              </a:rPr>
              <a:t>同一主族自上到下，原子半径逐渐增大。</a:t>
            </a:r>
            <a:endParaRPr lang="zh-CN" altLang="en-US" sz="2400" b="1">
              <a:solidFill>
                <a:srgbClr val="FF0000"/>
              </a:solidFill>
              <a:ea typeface="宋体" panose="02010600030101010101" pitchFamily="2" charset="-122"/>
            </a:endParaRPr>
          </a:p>
        </p:txBody>
      </p:sp>
      <p:pic>
        <p:nvPicPr>
          <p:cNvPr id="3" name="图片 2"/>
          <p:cNvPicPr>
            <a:picLocks noChangeAspect="1"/>
          </p:cNvPicPr>
          <p:nvPr/>
        </p:nvPicPr>
        <p:blipFill>
          <a:blip r:embed="rId2"/>
          <a:stretch>
            <a:fillRect/>
          </a:stretch>
        </p:blipFill>
        <p:spPr>
          <a:xfrm>
            <a:off x="6510655" y="819150"/>
            <a:ext cx="5177790" cy="4876165"/>
          </a:xfrm>
          <a:prstGeom prst="rect">
            <a:avLst/>
          </a:prstGeom>
        </p:spPr>
      </p:pic>
      <p:sp>
        <p:nvSpPr>
          <p:cNvPr id="4" name="文本框 3"/>
          <p:cNvSpPr txBox="1"/>
          <p:nvPr/>
        </p:nvSpPr>
        <p:spPr>
          <a:xfrm>
            <a:off x="774700" y="2749550"/>
            <a:ext cx="5171440" cy="1014730"/>
          </a:xfrm>
          <a:prstGeom prst="rect">
            <a:avLst/>
          </a:prstGeom>
          <a:noFill/>
          <a:ln>
            <a:solidFill>
              <a:srgbClr val="FF0000"/>
            </a:solidFill>
          </a:ln>
        </p:spPr>
        <p:txBody>
          <a:bodyPr wrap="square" rtlCol="0" anchor="t">
            <a:spAutoFit/>
          </a:bodyPr>
          <a:lstStyle/>
          <a:p>
            <a:pPr fontAlgn="auto">
              <a:lnSpc>
                <a:spcPct val="150000"/>
              </a:lnSpc>
            </a:pPr>
            <a:r>
              <a:rPr lang="zh-CN" sz="2000" b="1">
                <a:ea typeface="宋体" panose="02010600030101010101" pitchFamily="2" charset="-122"/>
                <a:sym typeface="+mn-ea"/>
              </a:rPr>
              <a:t>增加电子产生的电子间的</a:t>
            </a:r>
            <a:r>
              <a:rPr lang="zh-CN" sz="2000" b="1">
                <a:solidFill>
                  <a:srgbClr val="FF0000"/>
                </a:solidFill>
                <a:ea typeface="宋体" panose="02010600030101010101" pitchFamily="2" charset="-122"/>
                <a:sym typeface="+mn-ea"/>
              </a:rPr>
              <a:t>排斥作用</a:t>
            </a:r>
            <a:r>
              <a:rPr lang="zh-CN" sz="2000" b="1">
                <a:ea typeface="宋体" panose="02010600030101010101" pitchFamily="2" charset="-122"/>
                <a:sym typeface="+mn-ea"/>
              </a:rPr>
              <a:t>小于核电荷数增加导致的核对外层电子的</a:t>
            </a:r>
            <a:r>
              <a:rPr lang="zh-CN" sz="2000" b="1">
                <a:solidFill>
                  <a:srgbClr val="FF0000"/>
                </a:solidFill>
                <a:ea typeface="宋体" panose="02010600030101010101" pitchFamily="2" charset="-122"/>
                <a:sym typeface="+mn-ea"/>
              </a:rPr>
              <a:t>吸引作用</a:t>
            </a:r>
            <a:endParaRPr lang="zh-CN" altLang="en-US" sz="2000" b="1">
              <a:solidFill>
                <a:srgbClr val="FF0000"/>
              </a:solidFill>
              <a:ea typeface="宋体" panose="02010600030101010101" pitchFamily="2" charset="-122"/>
              <a:sym typeface="+mn-ea"/>
            </a:endParaRPr>
          </a:p>
        </p:txBody>
      </p:sp>
      <p:sp>
        <p:nvSpPr>
          <p:cNvPr id="5" name="文本框 4"/>
          <p:cNvSpPr txBox="1"/>
          <p:nvPr/>
        </p:nvSpPr>
        <p:spPr>
          <a:xfrm>
            <a:off x="730250" y="4907280"/>
            <a:ext cx="5260340" cy="1014730"/>
          </a:xfrm>
          <a:prstGeom prst="rect">
            <a:avLst/>
          </a:prstGeom>
          <a:noFill/>
          <a:ln>
            <a:solidFill>
              <a:srgbClr val="FF0000"/>
            </a:solidFill>
          </a:ln>
        </p:spPr>
        <p:txBody>
          <a:bodyPr wrap="square" rtlCol="0" anchor="t">
            <a:spAutoFit/>
          </a:bodyPr>
          <a:lstStyle/>
          <a:p>
            <a:pPr fontAlgn="auto">
              <a:lnSpc>
                <a:spcPct val="150000"/>
              </a:lnSpc>
            </a:pPr>
            <a:r>
              <a:rPr lang="zh-CN" sz="2000" b="1">
                <a:ea typeface="宋体" panose="02010600030101010101" pitchFamily="2" charset="-122"/>
                <a:sym typeface="+mn-ea"/>
              </a:rPr>
              <a:t>核电荷数增加导致的核对外层电子的</a:t>
            </a:r>
            <a:r>
              <a:rPr lang="zh-CN" sz="2000" b="1">
                <a:solidFill>
                  <a:srgbClr val="FF0000"/>
                </a:solidFill>
                <a:ea typeface="宋体" panose="02010600030101010101" pitchFamily="2" charset="-122"/>
                <a:sym typeface="+mn-ea"/>
              </a:rPr>
              <a:t>吸引作用</a:t>
            </a:r>
            <a:r>
              <a:rPr lang="zh-CN" sz="2000" b="1">
                <a:ea typeface="宋体" panose="02010600030101010101" pitchFamily="2" charset="-122"/>
                <a:sym typeface="+mn-ea"/>
              </a:rPr>
              <a:t>小于增加电子产生的电子间的</a:t>
            </a:r>
            <a:r>
              <a:rPr lang="zh-CN" sz="2000" b="1">
                <a:solidFill>
                  <a:srgbClr val="FF0000"/>
                </a:solidFill>
                <a:ea typeface="宋体" panose="02010600030101010101" pitchFamily="2" charset="-122"/>
                <a:sym typeface="+mn-ea"/>
              </a:rPr>
              <a:t>排斥作用</a:t>
            </a:r>
            <a:endParaRPr lang="zh-CN" altLang="en-US" sz="2000" b="1">
              <a:solidFill>
                <a:srgbClr val="FF0000"/>
              </a:solidFill>
              <a:ea typeface="宋体" panose="02010600030101010101" pitchFamily="2" charset="-122"/>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p:cNvSpPr txBox="1"/>
          <p:nvPr/>
        </p:nvSpPr>
        <p:spPr>
          <a:xfrm>
            <a:off x="717550" y="1340485"/>
            <a:ext cx="10194925" cy="737235"/>
          </a:xfrm>
          <a:prstGeom prst="rect">
            <a:avLst/>
          </a:prstGeom>
          <a:noFill/>
          <a:ln w="9525">
            <a:noFill/>
          </a:ln>
        </p:spPr>
        <p:txBody>
          <a:bodyPr wrap="square">
            <a:spAutoFit/>
          </a:bodyPr>
          <a:lstStyle/>
          <a:p>
            <a:pPr indent="0" fontAlgn="auto">
              <a:lnSpc>
                <a:spcPct val="150000"/>
              </a:lnSpc>
            </a:pPr>
            <a:r>
              <a:rPr lang="zh-CN" sz="2800" b="1">
                <a:ea typeface="宋体" panose="02010600030101010101" pitchFamily="2" charset="-122"/>
              </a:rPr>
              <a:t>同一周期自左至右原子半径逐渐减小，但变化幅度不大。</a:t>
            </a:r>
            <a:endParaRPr lang="zh-CN" altLang="en-US" sz="2800" b="1">
              <a:ea typeface="宋体" panose="02010600030101010101" pitchFamily="2" charset="-122"/>
            </a:endParaRPr>
          </a:p>
        </p:txBody>
      </p:sp>
      <p:sp>
        <p:nvSpPr>
          <p:cNvPr id="3" name="文本框 2"/>
          <p:cNvSpPr txBox="1"/>
          <p:nvPr/>
        </p:nvSpPr>
        <p:spPr>
          <a:xfrm>
            <a:off x="717550" y="2532380"/>
            <a:ext cx="10031730" cy="1383665"/>
          </a:xfrm>
          <a:prstGeom prst="rect">
            <a:avLst/>
          </a:prstGeom>
          <a:noFill/>
          <a:ln>
            <a:solidFill>
              <a:srgbClr val="FF0000"/>
            </a:solidFill>
          </a:ln>
        </p:spPr>
        <p:txBody>
          <a:bodyPr wrap="square" rtlCol="0">
            <a:spAutoFit/>
          </a:bodyPr>
          <a:lstStyle/>
          <a:p>
            <a:pPr indent="0" algn="l" fontAlgn="auto">
              <a:lnSpc>
                <a:spcPct val="150000"/>
              </a:lnSpc>
            </a:pPr>
            <a:r>
              <a:rPr lang="zh-CN" sz="2800" b="1">
                <a:solidFill>
                  <a:srgbClr val="FF0000"/>
                </a:solidFill>
                <a:ea typeface="宋体" panose="02010600030101010101" pitchFamily="2" charset="-122"/>
                <a:sym typeface="+mn-ea"/>
              </a:rPr>
              <a:t>原因是同一周期过渡元素增加的电子都分布在</a:t>
            </a:r>
            <a:r>
              <a:rPr lang="en-US" sz="2800" b="1">
                <a:solidFill>
                  <a:srgbClr val="FF0000"/>
                </a:solidFill>
                <a:latin typeface="Times New Roman" panose="02020603050405020304" pitchFamily="18" charset="0"/>
                <a:ea typeface="宋体" panose="02010600030101010101" pitchFamily="2" charset="-122"/>
                <a:sym typeface="+mn-ea"/>
              </a:rPr>
              <a:t>(</a:t>
            </a:r>
            <a:r>
              <a:rPr lang="en-US" sz="2800" b="1" i="1">
                <a:solidFill>
                  <a:srgbClr val="FF0000"/>
                </a:solidFill>
                <a:latin typeface="Times New Roman" panose="02020603050405020304" pitchFamily="18" charset="0"/>
                <a:ea typeface="宋体" panose="02010600030101010101" pitchFamily="2" charset="-122"/>
                <a:sym typeface="+mn-ea"/>
              </a:rPr>
              <a:t>n</a:t>
            </a:r>
            <a:r>
              <a:rPr lang="zh-CN" sz="2800" b="1">
                <a:solidFill>
                  <a:srgbClr val="FF0000"/>
                </a:solidFill>
                <a:ea typeface="宋体" panose="02010600030101010101" pitchFamily="2" charset="-122"/>
                <a:sym typeface="+mn-ea"/>
              </a:rPr>
              <a:t>－</a:t>
            </a:r>
            <a:r>
              <a:rPr lang="en-US" sz="2800" b="1">
                <a:solidFill>
                  <a:srgbClr val="FF0000"/>
                </a:solidFill>
                <a:latin typeface="Times New Roman" panose="02020603050405020304" pitchFamily="18" charset="0"/>
                <a:ea typeface="宋体" panose="02010600030101010101" pitchFamily="2" charset="-122"/>
                <a:sym typeface="+mn-ea"/>
              </a:rPr>
              <a:t>1)d</a:t>
            </a:r>
            <a:r>
              <a:rPr lang="zh-CN" sz="2800" b="1">
                <a:solidFill>
                  <a:srgbClr val="FF0000"/>
                </a:solidFill>
                <a:ea typeface="宋体" panose="02010600030101010101" pitchFamily="2" charset="-122"/>
                <a:sym typeface="+mn-ea"/>
              </a:rPr>
              <a:t>轨道上，电子间的排斥作用与核对电子的吸引作用大致相当。</a:t>
            </a:r>
            <a:endParaRPr lang="zh-CN" altLang="en-US" sz="2800" b="1">
              <a:solidFill>
                <a:srgbClr val="FF0000"/>
              </a:solidFill>
              <a:ea typeface="宋体" panose="02010600030101010101" pitchFamily="2" charset="-122"/>
              <a:sym typeface="+mn-ea"/>
            </a:endParaRPr>
          </a:p>
        </p:txBody>
      </p:sp>
      <p:sp>
        <p:nvSpPr>
          <p:cNvPr id="4" name="文本框 3"/>
          <p:cNvSpPr txBox="1"/>
          <p:nvPr/>
        </p:nvSpPr>
        <p:spPr>
          <a:xfrm>
            <a:off x="217805" y="510540"/>
            <a:ext cx="3021330" cy="583565"/>
          </a:xfrm>
          <a:prstGeom prst="rect">
            <a:avLst/>
          </a:prstGeom>
          <a:noFill/>
        </p:spPr>
        <p:txBody>
          <a:bodyPr wrap="square" rtlCol="0">
            <a:spAutoFit/>
          </a:bodyPr>
          <a:lstStyle/>
          <a:p>
            <a:pPr algn="l"/>
            <a:r>
              <a:rPr lang="en-US" sz="3200" b="1">
                <a:latin typeface="Times New Roman" panose="02020603050405020304" pitchFamily="18" charset="0"/>
                <a:ea typeface="宋体" panose="02010600030101010101" pitchFamily="2" charset="-122"/>
                <a:sym typeface="+mn-ea"/>
              </a:rPr>
              <a:t>(2)</a:t>
            </a:r>
            <a:r>
              <a:rPr lang="zh-CN" sz="3200" b="1">
                <a:ea typeface="宋体" panose="02010600030101010101" pitchFamily="2" charset="-122"/>
                <a:sym typeface="+mn-ea"/>
              </a:rPr>
              <a:t>过渡元素</a:t>
            </a:r>
            <a:endParaRPr lang="zh-CN" altLang="en-US" sz="3200" b="1">
              <a:ea typeface="宋体" panose="02010600030101010101" pitchFamily="2" charset="-122"/>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0" name="文本框 99"/>
          <p:cNvSpPr txBox="1"/>
          <p:nvPr/>
        </p:nvSpPr>
        <p:spPr>
          <a:xfrm>
            <a:off x="508000" y="1249045"/>
            <a:ext cx="10814050" cy="5692775"/>
          </a:xfrm>
          <a:prstGeom prst="rect">
            <a:avLst/>
          </a:prstGeom>
          <a:noFill/>
          <a:ln w="9525">
            <a:noFill/>
          </a:ln>
        </p:spPr>
        <p:txBody>
          <a:bodyPr wrap="square">
            <a:spAutoFit/>
          </a:bodyPr>
          <a:lstStyle/>
          <a:p>
            <a:pPr indent="0" fontAlgn="auto">
              <a:lnSpc>
                <a:spcPct val="150000"/>
              </a:lnSpc>
            </a:pPr>
            <a:r>
              <a:rPr lang="en-US" sz="2800" b="0">
                <a:latin typeface="Times New Roman" panose="02020603050405020304" pitchFamily="18" charset="0"/>
                <a:ea typeface="宋体" panose="02010600030101010101" pitchFamily="2" charset="-122"/>
              </a:rPr>
              <a:t>1</a:t>
            </a:r>
            <a:r>
              <a:rPr lang="zh-CN" sz="2800" b="0">
                <a:ea typeface="宋体" panose="02010600030101010101" pitchFamily="2" charset="-122"/>
              </a:rPr>
              <a:t>．影响原子半径大小的因素是什么？</a:t>
            </a:r>
            <a:endParaRPr lang="zh-CN" sz="2800" b="0">
              <a:ea typeface="黑体" panose="02010609060101010101" charset="-122"/>
            </a:endParaRPr>
          </a:p>
          <a:p>
            <a:pPr indent="0" fontAlgn="auto">
              <a:lnSpc>
                <a:spcPct val="150000"/>
              </a:lnSpc>
            </a:pPr>
            <a:r>
              <a:rPr lang="zh-CN" sz="2800" b="0">
                <a:cs typeface="楷体_GB2312" charset="0"/>
              </a:rPr>
              <a:t>        </a:t>
            </a:r>
          </a:p>
          <a:p>
            <a:pPr indent="0" fontAlgn="auto">
              <a:lnSpc>
                <a:spcPct val="150000"/>
              </a:lnSpc>
            </a:pPr>
            <a:r>
              <a:rPr lang="zh-CN" sz="2800" b="0">
                <a:cs typeface="楷体_GB2312" charset="0"/>
              </a:rPr>
              <a:t> </a:t>
            </a:r>
            <a:r>
              <a:rPr lang="en-US" sz="2800" b="0">
                <a:latin typeface="Times New Roman" panose="02020603050405020304" pitchFamily="18" charset="0"/>
                <a:ea typeface="宋体" panose="02010600030101010101" pitchFamily="2" charset="-122"/>
              </a:rPr>
              <a:t>2</a:t>
            </a:r>
            <a:r>
              <a:rPr lang="zh-CN" sz="2800" b="0">
                <a:ea typeface="宋体" panose="02010600030101010101" pitchFamily="2" charset="-122"/>
              </a:rPr>
              <a:t>．同一周期原子半径自左至右逐渐减小，同一周期</a:t>
            </a:r>
            <a:r>
              <a:rPr lang="en-US" sz="2800" b="0">
                <a:latin typeface="Times New Roman" panose="02020603050405020304" pitchFamily="18" charset="0"/>
                <a:ea typeface="宋体" panose="02010600030101010101" pitchFamily="2" charset="-122"/>
              </a:rPr>
              <a:t>(</a:t>
            </a:r>
            <a:r>
              <a:rPr lang="zh-CN" sz="2800" b="0">
                <a:ea typeface="宋体" panose="02010600030101010101" pitchFamily="2" charset="-122"/>
              </a:rPr>
              <a:t>如第</a:t>
            </a:r>
            <a:r>
              <a:rPr lang="en-US" sz="2800" b="0">
                <a:latin typeface="Times New Roman" panose="02020603050405020304" pitchFamily="18" charset="0"/>
                <a:ea typeface="宋体" panose="02010600030101010101" pitchFamily="2" charset="-122"/>
              </a:rPr>
              <a:t>3</a:t>
            </a:r>
            <a:r>
              <a:rPr lang="zh-CN" sz="2800" b="0">
                <a:ea typeface="宋体" panose="02010600030101010101" pitchFamily="2" charset="-122"/>
              </a:rPr>
              <a:t>周期</a:t>
            </a:r>
            <a:r>
              <a:rPr lang="en-US" sz="2800" b="0">
                <a:latin typeface="Times New Roman" panose="02020603050405020304" pitchFamily="18" charset="0"/>
                <a:ea typeface="宋体" panose="02010600030101010101" pitchFamily="2" charset="-122"/>
              </a:rPr>
              <a:t>)</a:t>
            </a:r>
            <a:r>
              <a:rPr lang="zh-CN" sz="2800" b="0">
                <a:ea typeface="宋体" panose="02010600030101010101" pitchFamily="2" charset="-122"/>
              </a:rPr>
              <a:t>离子半径是否逐渐减小？
</a:t>
            </a:r>
            <a:endParaRPr lang="zh-CN" sz="2800" b="0">
              <a:ea typeface="黑体" panose="02010609060101010101" charset="-122"/>
            </a:endParaRPr>
          </a:p>
          <a:p>
            <a:pPr indent="0" fontAlgn="auto">
              <a:lnSpc>
                <a:spcPct val="150000"/>
              </a:lnSpc>
            </a:pPr>
            <a:r>
              <a:rPr lang="en-US" sz="2800" b="0">
                <a:latin typeface="Times New Roman" panose="02020603050405020304" pitchFamily="18" charset="0"/>
                <a:ea typeface="宋体" panose="02010600030101010101" pitchFamily="2" charset="-122"/>
              </a:rPr>
              <a:t>3</a:t>
            </a:r>
            <a:r>
              <a:rPr lang="zh-CN" sz="2800" b="0">
                <a:ea typeface="宋体" panose="02010600030101010101" pitchFamily="2" charset="-122"/>
              </a:rPr>
              <a:t>．同一主族原子半径自上而下逐渐增大，同一主族离子半径是否逐渐增大？
</a:t>
            </a:r>
            <a:endParaRPr lang="zh-CN" sz="2800" b="0">
              <a:ea typeface="黑体" panose="02010609060101010101" charset="-122"/>
            </a:endParaRPr>
          </a:p>
          <a:p>
            <a:endParaRPr lang="zh-CN" altLang="en-US" sz="2800" b="0">
              <a:cs typeface="楷体_GB2312" charset="0"/>
              <a:sym typeface="+mn-ea"/>
            </a:endParaRPr>
          </a:p>
        </p:txBody>
      </p:sp>
      <p:sp>
        <p:nvSpPr>
          <p:cNvPr id="3" name="矩形 2"/>
          <p:cNvSpPr/>
          <p:nvPr/>
        </p:nvSpPr>
        <p:spPr>
          <a:xfrm>
            <a:off x="244475" y="345440"/>
            <a:ext cx="2418080" cy="768350"/>
          </a:xfrm>
          <a:prstGeom prst="rect">
            <a:avLst/>
          </a:prstGeom>
          <a:noFill/>
          <a:ln>
            <a:noFill/>
          </a:ln>
        </p:spPr>
        <p:txBody>
          <a:bodyPr wrap="none" rtlCol="0" anchor="t">
            <a:spAutoFit/>
          </a:bodyPr>
          <a:lstStyle/>
          <a:p>
            <a:pPr algn="ctr"/>
            <a:r>
              <a:rPr lang="zh-CN" altLang="en-US" sz="4400" b="1">
                <a:solidFill>
                  <a:srgbClr val="00B050"/>
                </a:solidFill>
                <a:effectLst>
                  <a:outerShdw blurRad="38100" dist="19050" dir="2700000" algn="tl" rotWithShape="0">
                    <a:schemeClr val="dk1">
                      <a:alpha val="40000"/>
                    </a:schemeClr>
                  </a:outerShdw>
                </a:effectLst>
              </a:rPr>
              <a:t>交流研讨</a:t>
            </a:r>
          </a:p>
        </p:txBody>
      </p:sp>
      <p:sp>
        <p:nvSpPr>
          <p:cNvPr id="4" name="文本框 3"/>
          <p:cNvSpPr txBox="1"/>
          <p:nvPr/>
        </p:nvSpPr>
        <p:spPr>
          <a:xfrm>
            <a:off x="1719580" y="1991360"/>
            <a:ext cx="4805680" cy="521970"/>
          </a:xfrm>
          <a:prstGeom prst="rect">
            <a:avLst/>
          </a:prstGeom>
          <a:noFill/>
        </p:spPr>
        <p:txBody>
          <a:bodyPr wrap="none" rtlCol="0">
            <a:spAutoFit/>
          </a:bodyPr>
          <a:lstStyle/>
          <a:p>
            <a:pPr algn="l"/>
            <a:r>
              <a:rPr lang="zh-CN" sz="2800" b="1">
                <a:solidFill>
                  <a:srgbClr val="FF0000"/>
                </a:solidFill>
                <a:cs typeface="楷体_GB2312" charset="0"/>
                <a:sym typeface="+mn-ea"/>
              </a:rPr>
              <a:t>原子的核电荷数和电子层数。</a:t>
            </a:r>
            <a:endParaRPr lang="zh-CN" altLang="en-US" sz="2800" b="1">
              <a:solidFill>
                <a:srgbClr val="FF0000"/>
              </a:solidFill>
              <a:cs typeface="楷体_GB2312" charset="0"/>
              <a:sym typeface="+mn-ea"/>
            </a:endParaRPr>
          </a:p>
        </p:txBody>
      </p:sp>
      <p:sp>
        <p:nvSpPr>
          <p:cNvPr id="5" name="文本框 4"/>
          <p:cNvSpPr txBox="1"/>
          <p:nvPr/>
        </p:nvSpPr>
        <p:spPr>
          <a:xfrm>
            <a:off x="2051050" y="3909060"/>
            <a:ext cx="538480" cy="521970"/>
          </a:xfrm>
          <a:prstGeom prst="rect">
            <a:avLst/>
          </a:prstGeom>
          <a:noFill/>
        </p:spPr>
        <p:txBody>
          <a:bodyPr wrap="none" rtlCol="0">
            <a:spAutoFit/>
          </a:bodyPr>
          <a:lstStyle/>
          <a:p>
            <a:pPr algn="l"/>
            <a:r>
              <a:rPr lang="zh-CN" sz="2800">
                <a:solidFill>
                  <a:srgbClr val="FF0000"/>
                </a:solidFill>
                <a:cs typeface="楷体_GB2312" charset="0"/>
                <a:sym typeface="+mn-ea"/>
              </a:rPr>
              <a:t>否</a:t>
            </a:r>
            <a:endParaRPr lang="zh-CN" altLang="en-US" sz="2800" b="0">
              <a:solidFill>
                <a:srgbClr val="FF0000"/>
              </a:solidFill>
              <a:cs typeface="楷体_GB2312" charset="0"/>
              <a:sym typeface="+mn-ea"/>
            </a:endParaRPr>
          </a:p>
        </p:txBody>
      </p:sp>
      <p:sp>
        <p:nvSpPr>
          <p:cNvPr id="6" name="文本框 5"/>
          <p:cNvSpPr txBox="1"/>
          <p:nvPr/>
        </p:nvSpPr>
        <p:spPr>
          <a:xfrm>
            <a:off x="3431540" y="3923665"/>
            <a:ext cx="4156710" cy="521970"/>
          </a:xfrm>
          <a:prstGeom prst="rect">
            <a:avLst/>
          </a:prstGeom>
          <a:noFill/>
        </p:spPr>
        <p:txBody>
          <a:bodyPr wrap="none" rtlCol="0">
            <a:spAutoFit/>
          </a:bodyPr>
          <a:lstStyle/>
          <a:p>
            <a:pPr algn="l"/>
            <a:r>
              <a:rPr lang="en-US" altLang="zh-CN" sz="2800">
                <a:solidFill>
                  <a:srgbClr val="FF0000"/>
                </a:solidFill>
                <a:latin typeface="微软雅黑" panose="020B0503020204020204" charset="-122"/>
                <a:ea typeface="微软雅黑" panose="020B0503020204020204" charset="-122"/>
                <a:cs typeface="楷体_GB2312" charset="0"/>
                <a:sym typeface="+mn-ea"/>
              </a:rPr>
              <a:t>S</a:t>
            </a:r>
            <a:r>
              <a:rPr lang="en-US" altLang="zh-CN" sz="2800" baseline="30000">
                <a:solidFill>
                  <a:srgbClr val="FF0000"/>
                </a:solidFill>
                <a:latin typeface="微软雅黑" panose="020B0503020204020204" charset="-122"/>
                <a:ea typeface="微软雅黑" panose="020B0503020204020204" charset="-122"/>
                <a:cs typeface="楷体_GB2312" charset="0"/>
                <a:sym typeface="+mn-ea"/>
              </a:rPr>
              <a:t>2-</a:t>
            </a:r>
            <a:r>
              <a:rPr lang="en-US" altLang="zh-CN" sz="2800">
                <a:solidFill>
                  <a:srgbClr val="FF0000"/>
                </a:solidFill>
                <a:latin typeface="微软雅黑" panose="020B0503020204020204" charset="-122"/>
                <a:ea typeface="微软雅黑" panose="020B0503020204020204" charset="-122"/>
                <a:cs typeface="楷体_GB2312" charset="0"/>
                <a:sym typeface="+mn-ea"/>
              </a:rPr>
              <a:t>&gt;Cl</a:t>
            </a:r>
            <a:r>
              <a:rPr lang="en-US" altLang="zh-CN" sz="2800" baseline="30000">
                <a:solidFill>
                  <a:srgbClr val="FF0000"/>
                </a:solidFill>
                <a:latin typeface="微软雅黑" panose="020B0503020204020204" charset="-122"/>
                <a:ea typeface="微软雅黑" panose="020B0503020204020204" charset="-122"/>
                <a:cs typeface="楷体_GB2312" charset="0"/>
                <a:sym typeface="+mn-ea"/>
              </a:rPr>
              <a:t>-</a:t>
            </a:r>
            <a:r>
              <a:rPr lang="en-US" altLang="zh-CN" sz="2800">
                <a:latin typeface="微软雅黑" panose="020B0503020204020204" charset="-122"/>
                <a:ea typeface="微软雅黑" panose="020B0503020204020204" charset="-122"/>
                <a:cs typeface="楷体_GB2312" charset="0"/>
                <a:sym typeface="+mn-ea"/>
              </a:rPr>
              <a:t>&gt;</a:t>
            </a:r>
            <a:r>
              <a:rPr lang="en-US" altLang="zh-CN" sz="2800">
                <a:solidFill>
                  <a:srgbClr val="FF0000"/>
                </a:solidFill>
                <a:cs typeface="楷体_GB2312" charset="0"/>
                <a:sym typeface="+mn-ea"/>
              </a:rPr>
              <a:t>Na</a:t>
            </a:r>
            <a:r>
              <a:rPr lang="en-US" altLang="zh-CN" sz="2800" baseline="30000">
                <a:solidFill>
                  <a:srgbClr val="FF0000"/>
                </a:solidFill>
                <a:cs typeface="楷体_GB2312" charset="0"/>
                <a:sym typeface="+mn-ea"/>
              </a:rPr>
              <a:t>+</a:t>
            </a:r>
            <a:r>
              <a:rPr lang="en-US" altLang="zh-CN" sz="2800">
                <a:solidFill>
                  <a:srgbClr val="FF0000"/>
                </a:solidFill>
                <a:latin typeface="微软雅黑" panose="020B0503020204020204" charset="-122"/>
                <a:ea typeface="微软雅黑" panose="020B0503020204020204" charset="-122"/>
                <a:cs typeface="楷体_GB2312" charset="0"/>
                <a:sym typeface="+mn-ea"/>
              </a:rPr>
              <a:t>&gt;Mg</a:t>
            </a:r>
            <a:r>
              <a:rPr lang="en-US" altLang="zh-CN" sz="2800" baseline="30000">
                <a:solidFill>
                  <a:srgbClr val="FF0000"/>
                </a:solidFill>
                <a:latin typeface="微软雅黑" panose="020B0503020204020204" charset="-122"/>
                <a:ea typeface="微软雅黑" panose="020B0503020204020204" charset="-122"/>
                <a:cs typeface="楷体_GB2312" charset="0"/>
                <a:sym typeface="+mn-ea"/>
              </a:rPr>
              <a:t>2+</a:t>
            </a:r>
            <a:r>
              <a:rPr lang="en-US" altLang="zh-CN" sz="2800">
                <a:solidFill>
                  <a:srgbClr val="FF0000"/>
                </a:solidFill>
                <a:latin typeface="微软雅黑" panose="020B0503020204020204" charset="-122"/>
                <a:ea typeface="微软雅黑" panose="020B0503020204020204" charset="-122"/>
                <a:cs typeface="楷体_GB2312" charset="0"/>
                <a:sym typeface="+mn-ea"/>
              </a:rPr>
              <a:t>&gt;Al</a:t>
            </a:r>
            <a:r>
              <a:rPr lang="en-US" altLang="zh-CN" sz="2800" baseline="30000">
                <a:solidFill>
                  <a:srgbClr val="FF0000"/>
                </a:solidFill>
                <a:latin typeface="微软雅黑" panose="020B0503020204020204" charset="-122"/>
                <a:ea typeface="微软雅黑" panose="020B0503020204020204" charset="-122"/>
                <a:cs typeface="楷体_GB2312" charset="0"/>
                <a:sym typeface="+mn-ea"/>
              </a:rPr>
              <a:t>3+</a:t>
            </a:r>
            <a:endParaRPr lang="en-US" altLang="zh-CN" sz="2800" b="0" baseline="30000">
              <a:solidFill>
                <a:srgbClr val="FF0000"/>
              </a:solidFill>
              <a:latin typeface="微软雅黑" panose="020B0503020204020204" charset="-122"/>
              <a:ea typeface="微软雅黑" panose="020B0503020204020204" charset="-122"/>
              <a:cs typeface="楷体_GB2312" charset="0"/>
              <a:sym typeface="+mn-ea"/>
            </a:endParaRPr>
          </a:p>
        </p:txBody>
      </p:sp>
      <p:sp>
        <p:nvSpPr>
          <p:cNvPr id="7" name="文本框 6"/>
          <p:cNvSpPr txBox="1"/>
          <p:nvPr/>
        </p:nvSpPr>
        <p:spPr>
          <a:xfrm>
            <a:off x="4768215" y="5461635"/>
            <a:ext cx="538480" cy="521970"/>
          </a:xfrm>
          <a:prstGeom prst="rect">
            <a:avLst/>
          </a:prstGeom>
          <a:noFill/>
        </p:spPr>
        <p:txBody>
          <a:bodyPr wrap="none" rtlCol="0">
            <a:spAutoFit/>
          </a:bodyPr>
          <a:lstStyle/>
          <a:p>
            <a:pPr algn="l"/>
            <a:r>
              <a:rPr lang="zh-CN" sz="2800">
                <a:solidFill>
                  <a:srgbClr val="FF0000"/>
                </a:solidFill>
                <a:cs typeface="楷体_GB2312" charset="0"/>
                <a:sym typeface="+mn-ea"/>
              </a:rPr>
              <a:t>是</a:t>
            </a:r>
            <a:endParaRPr lang="zh-CN" altLang="en-US" sz="2800" b="0">
              <a:solidFill>
                <a:srgbClr val="FF0000"/>
              </a:solidFill>
              <a:cs typeface="楷体_GB2312" charset="0"/>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230,&quot;width&quot;:7605}"/>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4e707ff7-157e-4e63-8278-866c46e1a7ab}"/>
</p:tagLst>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E9746E"/>
      </a:accent1>
      <a:accent2>
        <a:srgbClr val="ED935C"/>
      </a:accent2>
      <a:accent3>
        <a:srgbClr val="FDD069"/>
      </a:accent3>
      <a:accent4>
        <a:srgbClr val="78B6A9"/>
      </a:accent4>
      <a:accent5>
        <a:srgbClr val="AB7DB6"/>
      </a:accent5>
      <a:accent6>
        <a:srgbClr val="4D4D4D"/>
      </a:accent6>
      <a:hlink>
        <a:srgbClr val="0563C1"/>
      </a:hlink>
      <a:folHlink>
        <a:srgbClr val="954F72"/>
      </a:folHlink>
    </a:clrScheme>
    <a:fontScheme name="Office">
      <a:majorFont>
        <a:latin typeface="Calibri"/>
        <a:ea typeface="Arial"/>
        <a:cs typeface="Arial"/>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E9746E"/>
    </a:accent1>
    <a:accent2>
      <a:srgbClr val="ED935C"/>
    </a:accent2>
    <a:accent3>
      <a:srgbClr val="FDD069"/>
    </a:accent3>
    <a:accent4>
      <a:srgbClr val="78B6A9"/>
    </a:accent4>
    <a:accent5>
      <a:srgbClr val="AB7DB6"/>
    </a:accent5>
    <a:accent6>
      <a:srgbClr val="4D4D4D"/>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126</TotalTime>
  <Words>1376</Words>
  <Application>Microsoft Office PowerPoint</Application>
  <PresentationFormat>宽屏</PresentationFormat>
  <Paragraphs>139</Paragraphs>
  <Slides>18</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宋体</vt:lpstr>
      <vt:lpstr>微软雅黑</vt:lpstr>
      <vt:lpstr>Arial</vt:lpstr>
      <vt:lpstr>Calibri</vt:lpstr>
      <vt:lpstr>Times New Roman</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学科网</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rbm.xkw.com</dc:creator>
  <cp:lastModifiedBy>24</cp:lastModifiedBy>
  <cp:revision>3</cp:revision>
  <cp:lastPrinted>2021-02-25T15:30:00Z</cp:lastPrinted>
  <dcterms:created xsi:type="dcterms:W3CDTF">2021-02-25T15:30:00Z</dcterms:created>
  <dcterms:modified xsi:type="dcterms:W3CDTF">2022-02-23T03:02:02Z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bum">
    <vt:lpwstr>rbm.xkw.com</vt:lpwstr>
  </property>
  <property fmtid="{D5CDD505-2E9C-101B-9397-08002B2CF9AE}" pid="3" name="author">
    <vt:lpwstr>rbm.xkw.com</vt:lpwstr>
  </property>
  <property fmtid="{D5CDD505-2E9C-101B-9397-08002B2CF9AE}" pid="4" name="company">
    <vt:lpwstr>学科网</vt:lpwstr>
  </property>
  <property fmtid="{D5CDD505-2E9C-101B-9397-08002B2CF9AE}" pid="5" name="copyright">
    <vt:lpwstr>学科网版权所有</vt:lpwstr>
  </property>
  <property fmtid="{D5CDD505-2E9C-101B-9397-08002B2CF9AE}" pid="6" name="KSOProductBuildVer">
    <vt:lpwstr>2052-11.8.2.9067</vt:lpwstr>
  </property>
</Properties>
</file>