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395" r:id="rId3"/>
    <p:sldId id="409" r:id="rId4"/>
    <p:sldId id="430" r:id="rId5"/>
    <p:sldId id="396" r:id="rId6"/>
    <p:sldId id="412" r:id="rId7"/>
    <p:sldId id="410" r:id="rId8"/>
    <p:sldId id="401" r:id="rId9"/>
    <p:sldId id="413" r:id="rId10"/>
    <p:sldId id="416" r:id="rId11"/>
    <p:sldId id="417" r:id="rId12"/>
    <p:sldId id="414" r:id="rId13"/>
    <p:sldId id="400" r:id="rId14"/>
    <p:sldId id="418" r:id="rId15"/>
    <p:sldId id="399" r:id="rId16"/>
    <p:sldId id="419" r:id="rId17"/>
    <p:sldId id="420" r:id="rId18"/>
    <p:sldId id="423" r:id="rId19"/>
    <p:sldId id="421" r:id="rId20"/>
    <p:sldId id="398" r:id="rId21"/>
    <p:sldId id="422" r:id="rId22"/>
    <p:sldId id="402" r:id="rId23"/>
    <p:sldId id="350"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5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45" d="100"/>
          <a:sy n="145" d="100"/>
        </p:scale>
        <p:origin x="-1611" y="-1032"/>
      </p:cViewPr>
      <p:guideLst>
        <p:guide orient="horz" pos="2050"/>
        <p:guide pos="3840"/>
      </p:guideLst>
    </p:cSldViewPr>
  </p:slideViewPr>
  <p:notesTextViewPr>
    <p:cViewPr>
      <p:scale>
        <a:sx n="1" d="1"/>
        <a:sy n="1" d="1"/>
      </p:scale>
      <p:origin x="0" y="0"/>
    </p:cViewPr>
  </p:notesTextViewPr>
  <p:sorterViewPr>
    <p:cViewPr varScale="1">
      <p:scale>
        <a:sx n="1" d="1"/>
        <a:sy n="1" d="1"/>
      </p:scale>
      <p:origin x="0" y="0"/>
    </p:cViewPr>
  </p:sorter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E1A35E-23D3-41A7-84DD-9B6F8F7FE250}" type="datetimeFigureOut">
              <a:rPr lang="zh-CN" altLang="en-US" smtClean="0"/>
              <a:t>2022/2/23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78ACA7-A5C5-4EEF-B785-E78B13277A8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778ACA7-A5C5-4EEF-B785-E78B13277A89}"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778ACA7-A5C5-4EEF-B785-E78B13277A89}" type="slidenum">
              <a:rPr lang="zh-CN" altLang="en-US" smtClean="0"/>
              <a:t>23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grpSp>
        <p:nvGrpSpPr>
          <p:cNvPr id="7" name="Group 21_1"/>
          <p:cNvGrpSpPr/>
          <p:nvPr userDrawn="1"/>
        </p:nvGrpSpPr>
        <p:grpSpPr>
          <a:xfrm>
            <a:off x="69215" y="-7620"/>
            <a:ext cx="12072620" cy="6792595"/>
            <a:chOff x="-1013679" y="-43169"/>
            <a:chExt cx="12858769" cy="6560166"/>
          </a:xfrm>
        </p:grpSpPr>
        <p:grpSp>
          <p:nvGrpSpPr>
            <p:cNvPr id="8" name="组合 59"/>
            <p:cNvGrpSpPr/>
            <p:nvPr/>
          </p:nvGrpSpPr>
          <p:grpSpPr>
            <a:xfrm>
              <a:off x="9683417" y="6288397"/>
              <a:ext cx="2161673" cy="228600"/>
              <a:chOff x="2805536" y="-1467853"/>
              <a:chExt cx="2161673" cy="228600"/>
            </a:xfrm>
          </p:grpSpPr>
          <p:sp>
            <p:nvSpPr>
              <p:cNvPr id="15" name="椭圆 14"/>
              <p:cNvSpPr/>
              <p:nvPr/>
            </p:nvSpPr>
            <p:spPr>
              <a:xfrm>
                <a:off x="2805536" y="-1467853"/>
                <a:ext cx="228600" cy="228600"/>
              </a:xfrm>
              <a:prstGeom prst="ellipse">
                <a:avLst/>
              </a:prstGeom>
              <a:solidFill>
                <a:srgbClr val="78B6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3288804" y="-1467853"/>
                <a:ext cx="228600" cy="228600"/>
              </a:xfrm>
              <a:prstGeom prst="ellipse">
                <a:avLst/>
              </a:prstGeom>
              <a:solidFill>
                <a:srgbClr val="FDD0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772072" y="-1467853"/>
                <a:ext cx="228600" cy="228600"/>
              </a:xfrm>
              <a:prstGeom prst="ellipse">
                <a:avLst/>
              </a:prstGeom>
              <a:solidFill>
                <a:srgbClr val="ED93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255340" y="-1467853"/>
                <a:ext cx="228600" cy="228600"/>
              </a:xfrm>
              <a:prstGeom prst="ellipse">
                <a:avLst/>
              </a:prstGeom>
              <a:solidFill>
                <a:srgbClr val="E97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738609" y="-1467853"/>
                <a:ext cx="228600" cy="228600"/>
              </a:xfrm>
              <a:prstGeom prst="ellipse">
                <a:avLst/>
              </a:prstGeom>
              <a:solidFill>
                <a:srgbClr val="AB7D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60"/>
            <p:cNvGrpSpPr/>
            <p:nvPr/>
          </p:nvGrpSpPr>
          <p:grpSpPr>
            <a:xfrm flipH="1" flipV="1">
              <a:off x="-1013680" y="-43169"/>
              <a:ext cx="4948008" cy="573258"/>
              <a:chOff x="-460228" y="4964882"/>
              <a:chExt cx="16582544" cy="1921192"/>
            </a:xfrm>
          </p:grpSpPr>
          <p:sp>
            <p:nvSpPr>
              <p:cNvPr id="10" name="等腰三角形 5"/>
              <p:cNvSpPr/>
              <p:nvPr/>
            </p:nvSpPr>
            <p:spPr>
              <a:xfrm>
                <a:off x="-460228" y="5749042"/>
                <a:ext cx="3560710" cy="113703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78B6A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5"/>
              <p:cNvSpPr/>
              <p:nvPr/>
            </p:nvSpPr>
            <p:spPr>
              <a:xfrm>
                <a:off x="1498898" y="5414211"/>
                <a:ext cx="4355342" cy="147186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137032 h 1137032"/>
                  <a:gd name="connsiteX1-19" fmla="*/ 1780355 w 3560710"/>
                  <a:gd name="connsiteY1-20" fmla="*/ 88 h 1137032"/>
                  <a:gd name="connsiteX2-21" fmla="*/ 3560710 w 3560710"/>
                  <a:gd name="connsiteY2-22" fmla="*/ 1137032 h 1137032"/>
                  <a:gd name="connsiteX3-23" fmla="*/ 0 w 3560710"/>
                  <a:gd name="connsiteY3-24" fmla="*/ 1137032 h 1137032"/>
                  <a:gd name="connsiteX0-25" fmla="*/ 0 w 3560710"/>
                  <a:gd name="connsiteY0-26" fmla="*/ 1137032 h 1137032"/>
                  <a:gd name="connsiteX1-27" fmla="*/ 1780355 w 3560710"/>
                  <a:gd name="connsiteY1-28" fmla="*/ 88 h 1137032"/>
                  <a:gd name="connsiteX2-29" fmla="*/ 3560710 w 3560710"/>
                  <a:gd name="connsiteY2-30" fmla="*/ 1137032 h 1137032"/>
                  <a:gd name="connsiteX3-31" fmla="*/ 0 w 3560710"/>
                  <a:gd name="connsiteY3-32"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298852" y="-9500"/>
                      <a:pt x="1780355" y="88"/>
                    </a:cubicBezTo>
                    <a:cubicBezTo>
                      <a:pt x="2261858" y="9676"/>
                      <a:pt x="2967258" y="758051"/>
                      <a:pt x="3560710" y="1137032"/>
                    </a:cubicBezTo>
                    <a:lnTo>
                      <a:pt x="0" y="1137032"/>
                    </a:lnTo>
                    <a:close/>
                  </a:path>
                </a:pathLst>
              </a:custGeom>
              <a:solidFill>
                <a:srgbClr val="FDD06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5"/>
              <p:cNvSpPr/>
              <p:nvPr/>
            </p:nvSpPr>
            <p:spPr>
              <a:xfrm>
                <a:off x="3763709" y="4964882"/>
                <a:ext cx="5327811" cy="192119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ED935C">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5"/>
              <p:cNvSpPr/>
              <p:nvPr/>
            </p:nvSpPr>
            <p:spPr>
              <a:xfrm>
                <a:off x="6780019" y="5781117"/>
                <a:ext cx="5439657" cy="107688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076883 h 1076883"/>
                  <a:gd name="connsiteX1-19" fmla="*/ 2134761 w 3560710"/>
                  <a:gd name="connsiteY1-20" fmla="*/ 97 h 1076883"/>
                  <a:gd name="connsiteX2-21" fmla="*/ 3560710 w 3560710"/>
                  <a:gd name="connsiteY2-22" fmla="*/ 1076883 h 1076883"/>
                  <a:gd name="connsiteX3-23" fmla="*/ 0 w 3560710"/>
                  <a:gd name="connsiteY3-24" fmla="*/ 1076883 h 1076883"/>
                </a:gdLst>
                <a:ahLst/>
                <a:cxnLst>
                  <a:cxn ang="0">
                    <a:pos x="connsiteX0-1" y="connsiteY0-2"/>
                  </a:cxn>
                  <a:cxn ang="0">
                    <a:pos x="connsiteX1-3" y="connsiteY1-4"/>
                  </a:cxn>
                  <a:cxn ang="0">
                    <a:pos x="connsiteX2-5" y="connsiteY2-6"/>
                  </a:cxn>
                  <a:cxn ang="0">
                    <a:pos x="connsiteX3-7" y="connsiteY3-8"/>
                  </a:cxn>
                </a:cxnLst>
                <a:rect l="l" t="t" r="r" b="b"/>
                <a:pathLst>
                  <a:path w="3560710" h="1076883">
                    <a:moveTo>
                      <a:pt x="0" y="1076883"/>
                    </a:moveTo>
                    <a:cubicBezTo>
                      <a:pt x="593452" y="697902"/>
                      <a:pt x="1456530" y="-9491"/>
                      <a:pt x="2134761" y="97"/>
                    </a:cubicBezTo>
                    <a:cubicBezTo>
                      <a:pt x="2812992" y="9685"/>
                      <a:pt x="2967258" y="697902"/>
                      <a:pt x="3560710" y="1076883"/>
                    </a:cubicBezTo>
                    <a:lnTo>
                      <a:pt x="0" y="1076883"/>
                    </a:lnTo>
                    <a:close/>
                  </a:path>
                </a:pathLst>
              </a:custGeom>
              <a:solidFill>
                <a:srgbClr val="E9746E">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5"/>
              <p:cNvSpPr/>
              <p:nvPr/>
            </p:nvSpPr>
            <p:spPr>
              <a:xfrm>
                <a:off x="9613231" y="5220014"/>
                <a:ext cx="6509085" cy="1637986"/>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AB7DB6">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20" name="图片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37283" y="84153"/>
            <a:ext cx="1170836" cy="48472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grpSp>
        <p:nvGrpSpPr>
          <p:cNvPr id="7" name="Group 21_1"/>
          <p:cNvGrpSpPr/>
          <p:nvPr userDrawn="1"/>
        </p:nvGrpSpPr>
        <p:grpSpPr>
          <a:xfrm>
            <a:off x="69215" y="-7620"/>
            <a:ext cx="12072620" cy="6792595"/>
            <a:chOff x="-1013679" y="-43169"/>
            <a:chExt cx="12858769" cy="6560166"/>
          </a:xfrm>
        </p:grpSpPr>
        <p:grpSp>
          <p:nvGrpSpPr>
            <p:cNvPr id="8" name="组合 59"/>
            <p:cNvGrpSpPr/>
            <p:nvPr/>
          </p:nvGrpSpPr>
          <p:grpSpPr>
            <a:xfrm>
              <a:off x="9683417" y="6288397"/>
              <a:ext cx="2161673" cy="228600"/>
              <a:chOff x="2805536" y="-1467853"/>
              <a:chExt cx="2161673" cy="228600"/>
            </a:xfrm>
          </p:grpSpPr>
          <p:sp>
            <p:nvSpPr>
              <p:cNvPr id="15" name="椭圆 14"/>
              <p:cNvSpPr/>
              <p:nvPr/>
            </p:nvSpPr>
            <p:spPr>
              <a:xfrm>
                <a:off x="2805536" y="-1467853"/>
                <a:ext cx="228600" cy="228600"/>
              </a:xfrm>
              <a:prstGeom prst="ellipse">
                <a:avLst/>
              </a:prstGeom>
              <a:solidFill>
                <a:srgbClr val="78B6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3288804" y="-1467853"/>
                <a:ext cx="228600" cy="228600"/>
              </a:xfrm>
              <a:prstGeom prst="ellipse">
                <a:avLst/>
              </a:prstGeom>
              <a:solidFill>
                <a:srgbClr val="FDD0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772072" y="-1467853"/>
                <a:ext cx="228600" cy="228600"/>
              </a:xfrm>
              <a:prstGeom prst="ellipse">
                <a:avLst/>
              </a:prstGeom>
              <a:solidFill>
                <a:srgbClr val="ED93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255340" y="-1467853"/>
                <a:ext cx="228600" cy="228600"/>
              </a:xfrm>
              <a:prstGeom prst="ellipse">
                <a:avLst/>
              </a:prstGeom>
              <a:solidFill>
                <a:srgbClr val="E97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738609" y="-1467853"/>
                <a:ext cx="228600" cy="228600"/>
              </a:xfrm>
              <a:prstGeom prst="ellipse">
                <a:avLst/>
              </a:prstGeom>
              <a:solidFill>
                <a:srgbClr val="AB7D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60"/>
            <p:cNvGrpSpPr/>
            <p:nvPr/>
          </p:nvGrpSpPr>
          <p:grpSpPr>
            <a:xfrm flipH="1" flipV="1">
              <a:off x="-1013680" y="-43169"/>
              <a:ext cx="4948008" cy="573258"/>
              <a:chOff x="-460228" y="4964882"/>
              <a:chExt cx="16582544" cy="1921192"/>
            </a:xfrm>
          </p:grpSpPr>
          <p:sp>
            <p:nvSpPr>
              <p:cNvPr id="10" name="等腰三角形 5"/>
              <p:cNvSpPr/>
              <p:nvPr/>
            </p:nvSpPr>
            <p:spPr>
              <a:xfrm>
                <a:off x="-460228" y="5749042"/>
                <a:ext cx="3560710" cy="113703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78B6A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5"/>
              <p:cNvSpPr/>
              <p:nvPr/>
            </p:nvSpPr>
            <p:spPr>
              <a:xfrm>
                <a:off x="1498898" y="5414211"/>
                <a:ext cx="4355342" cy="147186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137032 h 1137032"/>
                  <a:gd name="connsiteX1-19" fmla="*/ 1780355 w 3560710"/>
                  <a:gd name="connsiteY1-20" fmla="*/ 88 h 1137032"/>
                  <a:gd name="connsiteX2-21" fmla="*/ 3560710 w 3560710"/>
                  <a:gd name="connsiteY2-22" fmla="*/ 1137032 h 1137032"/>
                  <a:gd name="connsiteX3-23" fmla="*/ 0 w 3560710"/>
                  <a:gd name="connsiteY3-24" fmla="*/ 1137032 h 1137032"/>
                  <a:gd name="connsiteX0-25" fmla="*/ 0 w 3560710"/>
                  <a:gd name="connsiteY0-26" fmla="*/ 1137032 h 1137032"/>
                  <a:gd name="connsiteX1-27" fmla="*/ 1780355 w 3560710"/>
                  <a:gd name="connsiteY1-28" fmla="*/ 88 h 1137032"/>
                  <a:gd name="connsiteX2-29" fmla="*/ 3560710 w 3560710"/>
                  <a:gd name="connsiteY2-30" fmla="*/ 1137032 h 1137032"/>
                  <a:gd name="connsiteX3-31" fmla="*/ 0 w 3560710"/>
                  <a:gd name="connsiteY3-32"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298852" y="-9500"/>
                      <a:pt x="1780355" y="88"/>
                    </a:cubicBezTo>
                    <a:cubicBezTo>
                      <a:pt x="2261858" y="9676"/>
                      <a:pt x="2967258" y="758051"/>
                      <a:pt x="3560710" y="1137032"/>
                    </a:cubicBezTo>
                    <a:lnTo>
                      <a:pt x="0" y="1137032"/>
                    </a:lnTo>
                    <a:close/>
                  </a:path>
                </a:pathLst>
              </a:custGeom>
              <a:solidFill>
                <a:srgbClr val="FDD06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5"/>
              <p:cNvSpPr/>
              <p:nvPr/>
            </p:nvSpPr>
            <p:spPr>
              <a:xfrm>
                <a:off x="3763709" y="4964882"/>
                <a:ext cx="5327811" cy="192119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ED935C">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5"/>
              <p:cNvSpPr/>
              <p:nvPr/>
            </p:nvSpPr>
            <p:spPr>
              <a:xfrm>
                <a:off x="6780019" y="5781117"/>
                <a:ext cx="5439657" cy="107688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076883 h 1076883"/>
                  <a:gd name="connsiteX1-19" fmla="*/ 2134761 w 3560710"/>
                  <a:gd name="connsiteY1-20" fmla="*/ 97 h 1076883"/>
                  <a:gd name="connsiteX2-21" fmla="*/ 3560710 w 3560710"/>
                  <a:gd name="connsiteY2-22" fmla="*/ 1076883 h 1076883"/>
                  <a:gd name="connsiteX3-23" fmla="*/ 0 w 3560710"/>
                  <a:gd name="connsiteY3-24" fmla="*/ 1076883 h 1076883"/>
                </a:gdLst>
                <a:ahLst/>
                <a:cxnLst>
                  <a:cxn ang="0">
                    <a:pos x="connsiteX0-1" y="connsiteY0-2"/>
                  </a:cxn>
                  <a:cxn ang="0">
                    <a:pos x="connsiteX1-3" y="connsiteY1-4"/>
                  </a:cxn>
                  <a:cxn ang="0">
                    <a:pos x="connsiteX2-5" y="connsiteY2-6"/>
                  </a:cxn>
                  <a:cxn ang="0">
                    <a:pos x="connsiteX3-7" y="connsiteY3-8"/>
                  </a:cxn>
                </a:cxnLst>
                <a:rect l="l" t="t" r="r" b="b"/>
                <a:pathLst>
                  <a:path w="3560710" h="1076883">
                    <a:moveTo>
                      <a:pt x="0" y="1076883"/>
                    </a:moveTo>
                    <a:cubicBezTo>
                      <a:pt x="593452" y="697902"/>
                      <a:pt x="1456530" y="-9491"/>
                      <a:pt x="2134761" y="97"/>
                    </a:cubicBezTo>
                    <a:cubicBezTo>
                      <a:pt x="2812992" y="9685"/>
                      <a:pt x="2967258" y="697902"/>
                      <a:pt x="3560710" y="1076883"/>
                    </a:cubicBezTo>
                    <a:lnTo>
                      <a:pt x="0" y="1076883"/>
                    </a:lnTo>
                    <a:close/>
                  </a:path>
                </a:pathLst>
              </a:custGeom>
              <a:solidFill>
                <a:srgbClr val="E9746E">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5"/>
              <p:cNvSpPr/>
              <p:nvPr/>
            </p:nvSpPr>
            <p:spPr>
              <a:xfrm>
                <a:off x="9613231" y="5220014"/>
                <a:ext cx="6509085" cy="1637986"/>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AB7DB6">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grpSp>
        <p:nvGrpSpPr>
          <p:cNvPr id="7" name="Group 21_1"/>
          <p:cNvGrpSpPr/>
          <p:nvPr userDrawn="1"/>
        </p:nvGrpSpPr>
        <p:grpSpPr>
          <a:xfrm>
            <a:off x="69215" y="-7620"/>
            <a:ext cx="12072620" cy="6792595"/>
            <a:chOff x="-1013679" y="-43169"/>
            <a:chExt cx="12858769" cy="6560166"/>
          </a:xfrm>
        </p:grpSpPr>
        <p:grpSp>
          <p:nvGrpSpPr>
            <p:cNvPr id="8" name="组合 59"/>
            <p:cNvGrpSpPr/>
            <p:nvPr/>
          </p:nvGrpSpPr>
          <p:grpSpPr>
            <a:xfrm>
              <a:off x="9683417" y="6288397"/>
              <a:ext cx="2161673" cy="228600"/>
              <a:chOff x="2805536" y="-1467853"/>
              <a:chExt cx="2161673" cy="228600"/>
            </a:xfrm>
          </p:grpSpPr>
          <p:sp>
            <p:nvSpPr>
              <p:cNvPr id="15" name="椭圆 14"/>
              <p:cNvSpPr/>
              <p:nvPr/>
            </p:nvSpPr>
            <p:spPr>
              <a:xfrm>
                <a:off x="2805536" y="-1467853"/>
                <a:ext cx="228600" cy="228600"/>
              </a:xfrm>
              <a:prstGeom prst="ellipse">
                <a:avLst/>
              </a:prstGeom>
              <a:solidFill>
                <a:srgbClr val="78B6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3288804" y="-1467853"/>
                <a:ext cx="228600" cy="228600"/>
              </a:xfrm>
              <a:prstGeom prst="ellipse">
                <a:avLst/>
              </a:prstGeom>
              <a:solidFill>
                <a:srgbClr val="FDD0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772072" y="-1467853"/>
                <a:ext cx="228600" cy="228600"/>
              </a:xfrm>
              <a:prstGeom prst="ellipse">
                <a:avLst/>
              </a:prstGeom>
              <a:solidFill>
                <a:srgbClr val="ED93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255340" y="-1467853"/>
                <a:ext cx="228600" cy="228600"/>
              </a:xfrm>
              <a:prstGeom prst="ellipse">
                <a:avLst/>
              </a:prstGeom>
              <a:solidFill>
                <a:srgbClr val="E97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738609" y="-1467853"/>
                <a:ext cx="228600" cy="228600"/>
              </a:xfrm>
              <a:prstGeom prst="ellipse">
                <a:avLst/>
              </a:prstGeom>
              <a:solidFill>
                <a:srgbClr val="AB7D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60"/>
            <p:cNvGrpSpPr/>
            <p:nvPr/>
          </p:nvGrpSpPr>
          <p:grpSpPr>
            <a:xfrm flipH="1" flipV="1">
              <a:off x="-1013680" y="-43169"/>
              <a:ext cx="4948008" cy="573258"/>
              <a:chOff x="-460228" y="4964882"/>
              <a:chExt cx="16582544" cy="1921192"/>
            </a:xfrm>
          </p:grpSpPr>
          <p:sp>
            <p:nvSpPr>
              <p:cNvPr id="10" name="等腰三角形 5"/>
              <p:cNvSpPr/>
              <p:nvPr/>
            </p:nvSpPr>
            <p:spPr>
              <a:xfrm>
                <a:off x="-460228" y="5749042"/>
                <a:ext cx="3560710" cy="113703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78B6A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5"/>
              <p:cNvSpPr/>
              <p:nvPr/>
            </p:nvSpPr>
            <p:spPr>
              <a:xfrm>
                <a:off x="1498898" y="5414211"/>
                <a:ext cx="4355342" cy="147186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137032 h 1137032"/>
                  <a:gd name="connsiteX1-19" fmla="*/ 1780355 w 3560710"/>
                  <a:gd name="connsiteY1-20" fmla="*/ 88 h 1137032"/>
                  <a:gd name="connsiteX2-21" fmla="*/ 3560710 w 3560710"/>
                  <a:gd name="connsiteY2-22" fmla="*/ 1137032 h 1137032"/>
                  <a:gd name="connsiteX3-23" fmla="*/ 0 w 3560710"/>
                  <a:gd name="connsiteY3-24" fmla="*/ 1137032 h 1137032"/>
                  <a:gd name="connsiteX0-25" fmla="*/ 0 w 3560710"/>
                  <a:gd name="connsiteY0-26" fmla="*/ 1137032 h 1137032"/>
                  <a:gd name="connsiteX1-27" fmla="*/ 1780355 w 3560710"/>
                  <a:gd name="connsiteY1-28" fmla="*/ 88 h 1137032"/>
                  <a:gd name="connsiteX2-29" fmla="*/ 3560710 w 3560710"/>
                  <a:gd name="connsiteY2-30" fmla="*/ 1137032 h 1137032"/>
                  <a:gd name="connsiteX3-31" fmla="*/ 0 w 3560710"/>
                  <a:gd name="connsiteY3-32"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298852" y="-9500"/>
                      <a:pt x="1780355" y="88"/>
                    </a:cubicBezTo>
                    <a:cubicBezTo>
                      <a:pt x="2261858" y="9676"/>
                      <a:pt x="2967258" y="758051"/>
                      <a:pt x="3560710" y="1137032"/>
                    </a:cubicBezTo>
                    <a:lnTo>
                      <a:pt x="0" y="1137032"/>
                    </a:lnTo>
                    <a:close/>
                  </a:path>
                </a:pathLst>
              </a:custGeom>
              <a:solidFill>
                <a:srgbClr val="FDD06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5"/>
              <p:cNvSpPr/>
              <p:nvPr/>
            </p:nvSpPr>
            <p:spPr>
              <a:xfrm>
                <a:off x="3763709" y="4964882"/>
                <a:ext cx="5327811" cy="192119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ED935C">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5"/>
              <p:cNvSpPr/>
              <p:nvPr/>
            </p:nvSpPr>
            <p:spPr>
              <a:xfrm>
                <a:off x="6780019" y="5781117"/>
                <a:ext cx="5439657" cy="107688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076883 h 1076883"/>
                  <a:gd name="connsiteX1-19" fmla="*/ 2134761 w 3560710"/>
                  <a:gd name="connsiteY1-20" fmla="*/ 97 h 1076883"/>
                  <a:gd name="connsiteX2-21" fmla="*/ 3560710 w 3560710"/>
                  <a:gd name="connsiteY2-22" fmla="*/ 1076883 h 1076883"/>
                  <a:gd name="connsiteX3-23" fmla="*/ 0 w 3560710"/>
                  <a:gd name="connsiteY3-24" fmla="*/ 1076883 h 1076883"/>
                </a:gdLst>
                <a:ahLst/>
                <a:cxnLst>
                  <a:cxn ang="0">
                    <a:pos x="connsiteX0-1" y="connsiteY0-2"/>
                  </a:cxn>
                  <a:cxn ang="0">
                    <a:pos x="connsiteX1-3" y="connsiteY1-4"/>
                  </a:cxn>
                  <a:cxn ang="0">
                    <a:pos x="connsiteX2-5" y="connsiteY2-6"/>
                  </a:cxn>
                  <a:cxn ang="0">
                    <a:pos x="connsiteX3-7" y="connsiteY3-8"/>
                  </a:cxn>
                </a:cxnLst>
                <a:rect l="l" t="t" r="r" b="b"/>
                <a:pathLst>
                  <a:path w="3560710" h="1076883">
                    <a:moveTo>
                      <a:pt x="0" y="1076883"/>
                    </a:moveTo>
                    <a:cubicBezTo>
                      <a:pt x="593452" y="697902"/>
                      <a:pt x="1456530" y="-9491"/>
                      <a:pt x="2134761" y="97"/>
                    </a:cubicBezTo>
                    <a:cubicBezTo>
                      <a:pt x="2812992" y="9685"/>
                      <a:pt x="2967258" y="697902"/>
                      <a:pt x="3560710" y="1076883"/>
                    </a:cubicBezTo>
                    <a:lnTo>
                      <a:pt x="0" y="1076883"/>
                    </a:lnTo>
                    <a:close/>
                  </a:path>
                </a:pathLst>
              </a:custGeom>
              <a:solidFill>
                <a:srgbClr val="E9746E">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5"/>
              <p:cNvSpPr/>
              <p:nvPr/>
            </p:nvSpPr>
            <p:spPr>
              <a:xfrm>
                <a:off x="9613231" y="5220014"/>
                <a:ext cx="6509085" cy="1637986"/>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AB7DB6">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grpSp>
        <p:nvGrpSpPr>
          <p:cNvPr id="7" name="Group 21_1"/>
          <p:cNvGrpSpPr/>
          <p:nvPr userDrawn="1"/>
        </p:nvGrpSpPr>
        <p:grpSpPr>
          <a:xfrm>
            <a:off x="69215" y="-7620"/>
            <a:ext cx="12072620" cy="6792595"/>
            <a:chOff x="-1013679" y="-43169"/>
            <a:chExt cx="12858769" cy="6560166"/>
          </a:xfrm>
        </p:grpSpPr>
        <p:grpSp>
          <p:nvGrpSpPr>
            <p:cNvPr id="8" name="组合 59"/>
            <p:cNvGrpSpPr/>
            <p:nvPr/>
          </p:nvGrpSpPr>
          <p:grpSpPr>
            <a:xfrm>
              <a:off x="9683417" y="6288397"/>
              <a:ext cx="2161673" cy="228600"/>
              <a:chOff x="2805536" y="-1467853"/>
              <a:chExt cx="2161673" cy="228600"/>
            </a:xfrm>
          </p:grpSpPr>
          <p:sp>
            <p:nvSpPr>
              <p:cNvPr id="15" name="椭圆 14"/>
              <p:cNvSpPr/>
              <p:nvPr/>
            </p:nvSpPr>
            <p:spPr>
              <a:xfrm>
                <a:off x="2805536" y="-1467853"/>
                <a:ext cx="228600" cy="228600"/>
              </a:xfrm>
              <a:prstGeom prst="ellipse">
                <a:avLst/>
              </a:prstGeom>
              <a:solidFill>
                <a:srgbClr val="78B6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3288804" y="-1467853"/>
                <a:ext cx="228600" cy="228600"/>
              </a:xfrm>
              <a:prstGeom prst="ellipse">
                <a:avLst/>
              </a:prstGeom>
              <a:solidFill>
                <a:srgbClr val="FDD0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772072" y="-1467853"/>
                <a:ext cx="228600" cy="228600"/>
              </a:xfrm>
              <a:prstGeom prst="ellipse">
                <a:avLst/>
              </a:prstGeom>
              <a:solidFill>
                <a:srgbClr val="ED93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255340" y="-1467853"/>
                <a:ext cx="228600" cy="228600"/>
              </a:xfrm>
              <a:prstGeom prst="ellipse">
                <a:avLst/>
              </a:prstGeom>
              <a:solidFill>
                <a:srgbClr val="E97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738609" y="-1467853"/>
                <a:ext cx="228600" cy="228600"/>
              </a:xfrm>
              <a:prstGeom prst="ellipse">
                <a:avLst/>
              </a:prstGeom>
              <a:solidFill>
                <a:srgbClr val="AB7D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60"/>
            <p:cNvGrpSpPr/>
            <p:nvPr/>
          </p:nvGrpSpPr>
          <p:grpSpPr>
            <a:xfrm flipH="1" flipV="1">
              <a:off x="-1013680" y="-43169"/>
              <a:ext cx="4948008" cy="573258"/>
              <a:chOff x="-460228" y="4964882"/>
              <a:chExt cx="16582544" cy="1921192"/>
            </a:xfrm>
          </p:grpSpPr>
          <p:sp>
            <p:nvSpPr>
              <p:cNvPr id="10" name="等腰三角形 5"/>
              <p:cNvSpPr/>
              <p:nvPr/>
            </p:nvSpPr>
            <p:spPr>
              <a:xfrm>
                <a:off x="-460228" y="5749042"/>
                <a:ext cx="3560710" cy="113703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78B6A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5"/>
              <p:cNvSpPr/>
              <p:nvPr/>
            </p:nvSpPr>
            <p:spPr>
              <a:xfrm>
                <a:off x="1498898" y="5414211"/>
                <a:ext cx="4355342" cy="147186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137032 h 1137032"/>
                  <a:gd name="connsiteX1-19" fmla="*/ 1780355 w 3560710"/>
                  <a:gd name="connsiteY1-20" fmla="*/ 88 h 1137032"/>
                  <a:gd name="connsiteX2-21" fmla="*/ 3560710 w 3560710"/>
                  <a:gd name="connsiteY2-22" fmla="*/ 1137032 h 1137032"/>
                  <a:gd name="connsiteX3-23" fmla="*/ 0 w 3560710"/>
                  <a:gd name="connsiteY3-24" fmla="*/ 1137032 h 1137032"/>
                  <a:gd name="connsiteX0-25" fmla="*/ 0 w 3560710"/>
                  <a:gd name="connsiteY0-26" fmla="*/ 1137032 h 1137032"/>
                  <a:gd name="connsiteX1-27" fmla="*/ 1780355 w 3560710"/>
                  <a:gd name="connsiteY1-28" fmla="*/ 88 h 1137032"/>
                  <a:gd name="connsiteX2-29" fmla="*/ 3560710 w 3560710"/>
                  <a:gd name="connsiteY2-30" fmla="*/ 1137032 h 1137032"/>
                  <a:gd name="connsiteX3-31" fmla="*/ 0 w 3560710"/>
                  <a:gd name="connsiteY3-32"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298852" y="-9500"/>
                      <a:pt x="1780355" y="88"/>
                    </a:cubicBezTo>
                    <a:cubicBezTo>
                      <a:pt x="2261858" y="9676"/>
                      <a:pt x="2967258" y="758051"/>
                      <a:pt x="3560710" y="1137032"/>
                    </a:cubicBezTo>
                    <a:lnTo>
                      <a:pt x="0" y="1137032"/>
                    </a:lnTo>
                    <a:close/>
                  </a:path>
                </a:pathLst>
              </a:custGeom>
              <a:solidFill>
                <a:srgbClr val="FDD06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5"/>
              <p:cNvSpPr/>
              <p:nvPr/>
            </p:nvSpPr>
            <p:spPr>
              <a:xfrm>
                <a:off x="3763709" y="4964882"/>
                <a:ext cx="5327811" cy="192119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ED935C">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5"/>
              <p:cNvSpPr/>
              <p:nvPr/>
            </p:nvSpPr>
            <p:spPr>
              <a:xfrm>
                <a:off x="6780019" y="5781117"/>
                <a:ext cx="5439657" cy="107688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076883 h 1076883"/>
                  <a:gd name="connsiteX1-19" fmla="*/ 2134761 w 3560710"/>
                  <a:gd name="connsiteY1-20" fmla="*/ 97 h 1076883"/>
                  <a:gd name="connsiteX2-21" fmla="*/ 3560710 w 3560710"/>
                  <a:gd name="connsiteY2-22" fmla="*/ 1076883 h 1076883"/>
                  <a:gd name="connsiteX3-23" fmla="*/ 0 w 3560710"/>
                  <a:gd name="connsiteY3-24" fmla="*/ 1076883 h 1076883"/>
                </a:gdLst>
                <a:ahLst/>
                <a:cxnLst>
                  <a:cxn ang="0">
                    <a:pos x="connsiteX0-1" y="connsiteY0-2"/>
                  </a:cxn>
                  <a:cxn ang="0">
                    <a:pos x="connsiteX1-3" y="connsiteY1-4"/>
                  </a:cxn>
                  <a:cxn ang="0">
                    <a:pos x="connsiteX2-5" y="connsiteY2-6"/>
                  </a:cxn>
                  <a:cxn ang="0">
                    <a:pos x="connsiteX3-7" y="connsiteY3-8"/>
                  </a:cxn>
                </a:cxnLst>
                <a:rect l="l" t="t" r="r" b="b"/>
                <a:pathLst>
                  <a:path w="3560710" h="1076883">
                    <a:moveTo>
                      <a:pt x="0" y="1076883"/>
                    </a:moveTo>
                    <a:cubicBezTo>
                      <a:pt x="593452" y="697902"/>
                      <a:pt x="1456530" y="-9491"/>
                      <a:pt x="2134761" y="97"/>
                    </a:cubicBezTo>
                    <a:cubicBezTo>
                      <a:pt x="2812992" y="9685"/>
                      <a:pt x="2967258" y="697902"/>
                      <a:pt x="3560710" y="1076883"/>
                    </a:cubicBezTo>
                    <a:lnTo>
                      <a:pt x="0" y="1076883"/>
                    </a:lnTo>
                    <a:close/>
                  </a:path>
                </a:pathLst>
              </a:custGeom>
              <a:solidFill>
                <a:srgbClr val="E9746E">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5"/>
              <p:cNvSpPr/>
              <p:nvPr/>
            </p:nvSpPr>
            <p:spPr>
              <a:xfrm>
                <a:off x="9613231" y="5220014"/>
                <a:ext cx="6509085" cy="1637986"/>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AB7DB6">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grpSp>
        <p:nvGrpSpPr>
          <p:cNvPr id="7" name="Group 21_1"/>
          <p:cNvGrpSpPr/>
          <p:nvPr userDrawn="1"/>
        </p:nvGrpSpPr>
        <p:grpSpPr>
          <a:xfrm>
            <a:off x="69215" y="-7620"/>
            <a:ext cx="12072620" cy="6792595"/>
            <a:chOff x="-1013679" y="-43169"/>
            <a:chExt cx="12858769" cy="6560166"/>
          </a:xfrm>
        </p:grpSpPr>
        <p:grpSp>
          <p:nvGrpSpPr>
            <p:cNvPr id="8" name="组合 59"/>
            <p:cNvGrpSpPr/>
            <p:nvPr/>
          </p:nvGrpSpPr>
          <p:grpSpPr>
            <a:xfrm>
              <a:off x="9683417" y="6288397"/>
              <a:ext cx="2161673" cy="228600"/>
              <a:chOff x="2805536" y="-1467853"/>
              <a:chExt cx="2161673" cy="228600"/>
            </a:xfrm>
          </p:grpSpPr>
          <p:sp>
            <p:nvSpPr>
              <p:cNvPr id="15" name="椭圆 14"/>
              <p:cNvSpPr/>
              <p:nvPr/>
            </p:nvSpPr>
            <p:spPr>
              <a:xfrm>
                <a:off x="2805536" y="-1467853"/>
                <a:ext cx="228600" cy="228600"/>
              </a:xfrm>
              <a:prstGeom prst="ellipse">
                <a:avLst/>
              </a:prstGeom>
              <a:solidFill>
                <a:srgbClr val="78B6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3288804" y="-1467853"/>
                <a:ext cx="228600" cy="228600"/>
              </a:xfrm>
              <a:prstGeom prst="ellipse">
                <a:avLst/>
              </a:prstGeom>
              <a:solidFill>
                <a:srgbClr val="FDD0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772072" y="-1467853"/>
                <a:ext cx="228600" cy="228600"/>
              </a:xfrm>
              <a:prstGeom prst="ellipse">
                <a:avLst/>
              </a:prstGeom>
              <a:solidFill>
                <a:srgbClr val="ED93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255340" y="-1467853"/>
                <a:ext cx="228600" cy="228600"/>
              </a:xfrm>
              <a:prstGeom prst="ellipse">
                <a:avLst/>
              </a:prstGeom>
              <a:solidFill>
                <a:srgbClr val="E97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738609" y="-1467853"/>
                <a:ext cx="228600" cy="228600"/>
              </a:xfrm>
              <a:prstGeom prst="ellipse">
                <a:avLst/>
              </a:prstGeom>
              <a:solidFill>
                <a:srgbClr val="AB7D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60"/>
            <p:cNvGrpSpPr/>
            <p:nvPr/>
          </p:nvGrpSpPr>
          <p:grpSpPr>
            <a:xfrm flipH="1" flipV="1">
              <a:off x="-1013680" y="-43169"/>
              <a:ext cx="4948008" cy="573258"/>
              <a:chOff x="-460228" y="4964882"/>
              <a:chExt cx="16582544" cy="1921192"/>
            </a:xfrm>
          </p:grpSpPr>
          <p:sp>
            <p:nvSpPr>
              <p:cNvPr id="10" name="等腰三角形 5"/>
              <p:cNvSpPr/>
              <p:nvPr/>
            </p:nvSpPr>
            <p:spPr>
              <a:xfrm>
                <a:off x="-460228" y="5749042"/>
                <a:ext cx="3560710" cy="113703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78B6A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5"/>
              <p:cNvSpPr/>
              <p:nvPr/>
            </p:nvSpPr>
            <p:spPr>
              <a:xfrm>
                <a:off x="1498898" y="5414211"/>
                <a:ext cx="4355342" cy="147186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137032 h 1137032"/>
                  <a:gd name="connsiteX1-19" fmla="*/ 1780355 w 3560710"/>
                  <a:gd name="connsiteY1-20" fmla="*/ 88 h 1137032"/>
                  <a:gd name="connsiteX2-21" fmla="*/ 3560710 w 3560710"/>
                  <a:gd name="connsiteY2-22" fmla="*/ 1137032 h 1137032"/>
                  <a:gd name="connsiteX3-23" fmla="*/ 0 w 3560710"/>
                  <a:gd name="connsiteY3-24" fmla="*/ 1137032 h 1137032"/>
                  <a:gd name="connsiteX0-25" fmla="*/ 0 w 3560710"/>
                  <a:gd name="connsiteY0-26" fmla="*/ 1137032 h 1137032"/>
                  <a:gd name="connsiteX1-27" fmla="*/ 1780355 w 3560710"/>
                  <a:gd name="connsiteY1-28" fmla="*/ 88 h 1137032"/>
                  <a:gd name="connsiteX2-29" fmla="*/ 3560710 w 3560710"/>
                  <a:gd name="connsiteY2-30" fmla="*/ 1137032 h 1137032"/>
                  <a:gd name="connsiteX3-31" fmla="*/ 0 w 3560710"/>
                  <a:gd name="connsiteY3-32"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298852" y="-9500"/>
                      <a:pt x="1780355" y="88"/>
                    </a:cubicBezTo>
                    <a:cubicBezTo>
                      <a:pt x="2261858" y="9676"/>
                      <a:pt x="2967258" y="758051"/>
                      <a:pt x="3560710" y="1137032"/>
                    </a:cubicBezTo>
                    <a:lnTo>
                      <a:pt x="0" y="1137032"/>
                    </a:lnTo>
                    <a:close/>
                  </a:path>
                </a:pathLst>
              </a:custGeom>
              <a:solidFill>
                <a:srgbClr val="FDD06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5"/>
              <p:cNvSpPr/>
              <p:nvPr/>
            </p:nvSpPr>
            <p:spPr>
              <a:xfrm>
                <a:off x="3763709" y="4964882"/>
                <a:ext cx="5327811" cy="192119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ED935C">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5"/>
              <p:cNvSpPr/>
              <p:nvPr/>
            </p:nvSpPr>
            <p:spPr>
              <a:xfrm>
                <a:off x="6780019" y="5781117"/>
                <a:ext cx="5439657" cy="107688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076883 h 1076883"/>
                  <a:gd name="connsiteX1-19" fmla="*/ 2134761 w 3560710"/>
                  <a:gd name="connsiteY1-20" fmla="*/ 97 h 1076883"/>
                  <a:gd name="connsiteX2-21" fmla="*/ 3560710 w 3560710"/>
                  <a:gd name="connsiteY2-22" fmla="*/ 1076883 h 1076883"/>
                  <a:gd name="connsiteX3-23" fmla="*/ 0 w 3560710"/>
                  <a:gd name="connsiteY3-24" fmla="*/ 1076883 h 1076883"/>
                </a:gdLst>
                <a:ahLst/>
                <a:cxnLst>
                  <a:cxn ang="0">
                    <a:pos x="connsiteX0-1" y="connsiteY0-2"/>
                  </a:cxn>
                  <a:cxn ang="0">
                    <a:pos x="connsiteX1-3" y="connsiteY1-4"/>
                  </a:cxn>
                  <a:cxn ang="0">
                    <a:pos x="connsiteX2-5" y="connsiteY2-6"/>
                  </a:cxn>
                  <a:cxn ang="0">
                    <a:pos x="connsiteX3-7" y="connsiteY3-8"/>
                  </a:cxn>
                </a:cxnLst>
                <a:rect l="l" t="t" r="r" b="b"/>
                <a:pathLst>
                  <a:path w="3560710" h="1076883">
                    <a:moveTo>
                      <a:pt x="0" y="1076883"/>
                    </a:moveTo>
                    <a:cubicBezTo>
                      <a:pt x="593452" y="697902"/>
                      <a:pt x="1456530" y="-9491"/>
                      <a:pt x="2134761" y="97"/>
                    </a:cubicBezTo>
                    <a:cubicBezTo>
                      <a:pt x="2812992" y="9685"/>
                      <a:pt x="2967258" y="697902"/>
                      <a:pt x="3560710" y="1076883"/>
                    </a:cubicBezTo>
                    <a:lnTo>
                      <a:pt x="0" y="1076883"/>
                    </a:lnTo>
                    <a:close/>
                  </a:path>
                </a:pathLst>
              </a:custGeom>
              <a:solidFill>
                <a:srgbClr val="E9746E">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5"/>
              <p:cNvSpPr/>
              <p:nvPr/>
            </p:nvSpPr>
            <p:spPr>
              <a:xfrm>
                <a:off x="9613231" y="5220014"/>
                <a:ext cx="6509085" cy="1637986"/>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AB7DB6">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grpSp>
        <p:nvGrpSpPr>
          <p:cNvPr id="8" name="Group 21_1"/>
          <p:cNvGrpSpPr/>
          <p:nvPr userDrawn="1"/>
        </p:nvGrpSpPr>
        <p:grpSpPr>
          <a:xfrm>
            <a:off x="69215" y="-7620"/>
            <a:ext cx="12072620" cy="6792595"/>
            <a:chOff x="-1013679" y="-43169"/>
            <a:chExt cx="12858769" cy="6560166"/>
          </a:xfrm>
        </p:grpSpPr>
        <p:grpSp>
          <p:nvGrpSpPr>
            <p:cNvPr id="9" name="组合 59"/>
            <p:cNvGrpSpPr/>
            <p:nvPr/>
          </p:nvGrpSpPr>
          <p:grpSpPr>
            <a:xfrm>
              <a:off x="9683417" y="6288397"/>
              <a:ext cx="2161673" cy="228600"/>
              <a:chOff x="2805536" y="-1467853"/>
              <a:chExt cx="2161673" cy="228600"/>
            </a:xfrm>
          </p:grpSpPr>
          <p:sp>
            <p:nvSpPr>
              <p:cNvPr id="16" name="椭圆 15"/>
              <p:cNvSpPr/>
              <p:nvPr/>
            </p:nvSpPr>
            <p:spPr>
              <a:xfrm>
                <a:off x="2805536" y="-1467853"/>
                <a:ext cx="228600" cy="228600"/>
              </a:xfrm>
              <a:prstGeom prst="ellipse">
                <a:avLst/>
              </a:prstGeom>
              <a:solidFill>
                <a:srgbClr val="78B6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288804" y="-1467853"/>
                <a:ext cx="228600" cy="228600"/>
              </a:xfrm>
              <a:prstGeom prst="ellipse">
                <a:avLst/>
              </a:prstGeom>
              <a:solidFill>
                <a:srgbClr val="FDD0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3772072" y="-1467853"/>
                <a:ext cx="228600" cy="228600"/>
              </a:xfrm>
              <a:prstGeom prst="ellipse">
                <a:avLst/>
              </a:prstGeom>
              <a:solidFill>
                <a:srgbClr val="ED93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255340" y="-1467853"/>
                <a:ext cx="228600" cy="228600"/>
              </a:xfrm>
              <a:prstGeom prst="ellipse">
                <a:avLst/>
              </a:prstGeom>
              <a:solidFill>
                <a:srgbClr val="E97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4738609" y="-1467853"/>
                <a:ext cx="228600" cy="228600"/>
              </a:xfrm>
              <a:prstGeom prst="ellipse">
                <a:avLst/>
              </a:prstGeom>
              <a:solidFill>
                <a:srgbClr val="AB7D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60"/>
            <p:cNvGrpSpPr/>
            <p:nvPr/>
          </p:nvGrpSpPr>
          <p:grpSpPr>
            <a:xfrm flipH="1" flipV="1">
              <a:off x="-1013680" y="-43169"/>
              <a:ext cx="4948008" cy="573258"/>
              <a:chOff x="-460228" y="4964882"/>
              <a:chExt cx="16582544" cy="1921192"/>
            </a:xfrm>
          </p:grpSpPr>
          <p:sp>
            <p:nvSpPr>
              <p:cNvPr id="11" name="等腰三角形 5"/>
              <p:cNvSpPr/>
              <p:nvPr/>
            </p:nvSpPr>
            <p:spPr>
              <a:xfrm>
                <a:off x="-460228" y="5749042"/>
                <a:ext cx="3560710" cy="113703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78B6A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5"/>
              <p:cNvSpPr/>
              <p:nvPr/>
            </p:nvSpPr>
            <p:spPr>
              <a:xfrm>
                <a:off x="1498898" y="5414211"/>
                <a:ext cx="4355342" cy="147186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137032 h 1137032"/>
                  <a:gd name="connsiteX1-19" fmla="*/ 1780355 w 3560710"/>
                  <a:gd name="connsiteY1-20" fmla="*/ 88 h 1137032"/>
                  <a:gd name="connsiteX2-21" fmla="*/ 3560710 w 3560710"/>
                  <a:gd name="connsiteY2-22" fmla="*/ 1137032 h 1137032"/>
                  <a:gd name="connsiteX3-23" fmla="*/ 0 w 3560710"/>
                  <a:gd name="connsiteY3-24" fmla="*/ 1137032 h 1137032"/>
                  <a:gd name="connsiteX0-25" fmla="*/ 0 w 3560710"/>
                  <a:gd name="connsiteY0-26" fmla="*/ 1137032 h 1137032"/>
                  <a:gd name="connsiteX1-27" fmla="*/ 1780355 w 3560710"/>
                  <a:gd name="connsiteY1-28" fmla="*/ 88 h 1137032"/>
                  <a:gd name="connsiteX2-29" fmla="*/ 3560710 w 3560710"/>
                  <a:gd name="connsiteY2-30" fmla="*/ 1137032 h 1137032"/>
                  <a:gd name="connsiteX3-31" fmla="*/ 0 w 3560710"/>
                  <a:gd name="connsiteY3-32"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298852" y="-9500"/>
                      <a:pt x="1780355" y="88"/>
                    </a:cubicBezTo>
                    <a:cubicBezTo>
                      <a:pt x="2261858" y="9676"/>
                      <a:pt x="2967258" y="758051"/>
                      <a:pt x="3560710" y="1137032"/>
                    </a:cubicBezTo>
                    <a:lnTo>
                      <a:pt x="0" y="1137032"/>
                    </a:lnTo>
                    <a:close/>
                  </a:path>
                </a:pathLst>
              </a:custGeom>
              <a:solidFill>
                <a:srgbClr val="FDD06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5"/>
              <p:cNvSpPr/>
              <p:nvPr/>
            </p:nvSpPr>
            <p:spPr>
              <a:xfrm>
                <a:off x="3763709" y="4964882"/>
                <a:ext cx="5327811" cy="192119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ED935C">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5"/>
              <p:cNvSpPr/>
              <p:nvPr/>
            </p:nvSpPr>
            <p:spPr>
              <a:xfrm>
                <a:off x="6780019" y="5781117"/>
                <a:ext cx="5439657" cy="107688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076883 h 1076883"/>
                  <a:gd name="connsiteX1-19" fmla="*/ 2134761 w 3560710"/>
                  <a:gd name="connsiteY1-20" fmla="*/ 97 h 1076883"/>
                  <a:gd name="connsiteX2-21" fmla="*/ 3560710 w 3560710"/>
                  <a:gd name="connsiteY2-22" fmla="*/ 1076883 h 1076883"/>
                  <a:gd name="connsiteX3-23" fmla="*/ 0 w 3560710"/>
                  <a:gd name="connsiteY3-24" fmla="*/ 1076883 h 1076883"/>
                </a:gdLst>
                <a:ahLst/>
                <a:cxnLst>
                  <a:cxn ang="0">
                    <a:pos x="connsiteX0-1" y="connsiteY0-2"/>
                  </a:cxn>
                  <a:cxn ang="0">
                    <a:pos x="connsiteX1-3" y="connsiteY1-4"/>
                  </a:cxn>
                  <a:cxn ang="0">
                    <a:pos x="connsiteX2-5" y="connsiteY2-6"/>
                  </a:cxn>
                  <a:cxn ang="0">
                    <a:pos x="connsiteX3-7" y="connsiteY3-8"/>
                  </a:cxn>
                </a:cxnLst>
                <a:rect l="l" t="t" r="r" b="b"/>
                <a:pathLst>
                  <a:path w="3560710" h="1076883">
                    <a:moveTo>
                      <a:pt x="0" y="1076883"/>
                    </a:moveTo>
                    <a:cubicBezTo>
                      <a:pt x="593452" y="697902"/>
                      <a:pt x="1456530" y="-9491"/>
                      <a:pt x="2134761" y="97"/>
                    </a:cubicBezTo>
                    <a:cubicBezTo>
                      <a:pt x="2812992" y="9685"/>
                      <a:pt x="2967258" y="697902"/>
                      <a:pt x="3560710" y="1076883"/>
                    </a:cubicBezTo>
                    <a:lnTo>
                      <a:pt x="0" y="1076883"/>
                    </a:lnTo>
                    <a:close/>
                  </a:path>
                </a:pathLst>
              </a:custGeom>
              <a:solidFill>
                <a:srgbClr val="E9746E">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5"/>
              <p:cNvSpPr/>
              <p:nvPr/>
            </p:nvSpPr>
            <p:spPr>
              <a:xfrm>
                <a:off x="9613231" y="5220014"/>
                <a:ext cx="6509085" cy="1637986"/>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AB7DB6">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2022/2/23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grpSp>
        <p:nvGrpSpPr>
          <p:cNvPr id="10" name="Group 21_1"/>
          <p:cNvGrpSpPr/>
          <p:nvPr userDrawn="1"/>
        </p:nvGrpSpPr>
        <p:grpSpPr>
          <a:xfrm>
            <a:off x="69215" y="-7620"/>
            <a:ext cx="12072620" cy="6792595"/>
            <a:chOff x="-1013679" y="-43169"/>
            <a:chExt cx="12858769" cy="6560166"/>
          </a:xfrm>
        </p:grpSpPr>
        <p:grpSp>
          <p:nvGrpSpPr>
            <p:cNvPr id="11" name="组合 59"/>
            <p:cNvGrpSpPr/>
            <p:nvPr/>
          </p:nvGrpSpPr>
          <p:grpSpPr>
            <a:xfrm>
              <a:off x="9683417" y="6288397"/>
              <a:ext cx="2161673" cy="228600"/>
              <a:chOff x="2805536" y="-1467853"/>
              <a:chExt cx="2161673" cy="228600"/>
            </a:xfrm>
          </p:grpSpPr>
          <p:sp>
            <p:nvSpPr>
              <p:cNvPr id="18" name="椭圆 17"/>
              <p:cNvSpPr/>
              <p:nvPr/>
            </p:nvSpPr>
            <p:spPr>
              <a:xfrm>
                <a:off x="2805536" y="-1467853"/>
                <a:ext cx="228600" cy="228600"/>
              </a:xfrm>
              <a:prstGeom prst="ellipse">
                <a:avLst/>
              </a:prstGeom>
              <a:solidFill>
                <a:srgbClr val="78B6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288804" y="-1467853"/>
                <a:ext cx="228600" cy="228600"/>
              </a:xfrm>
              <a:prstGeom prst="ellipse">
                <a:avLst/>
              </a:prstGeom>
              <a:solidFill>
                <a:srgbClr val="FDD0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3772072" y="-1467853"/>
                <a:ext cx="228600" cy="228600"/>
              </a:xfrm>
              <a:prstGeom prst="ellipse">
                <a:avLst/>
              </a:prstGeom>
              <a:solidFill>
                <a:srgbClr val="ED93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255340" y="-1467853"/>
                <a:ext cx="228600" cy="228600"/>
              </a:xfrm>
              <a:prstGeom prst="ellipse">
                <a:avLst/>
              </a:prstGeom>
              <a:solidFill>
                <a:srgbClr val="E97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4738609" y="-1467853"/>
                <a:ext cx="228600" cy="228600"/>
              </a:xfrm>
              <a:prstGeom prst="ellipse">
                <a:avLst/>
              </a:prstGeom>
              <a:solidFill>
                <a:srgbClr val="AB7D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60"/>
            <p:cNvGrpSpPr/>
            <p:nvPr/>
          </p:nvGrpSpPr>
          <p:grpSpPr>
            <a:xfrm flipH="1" flipV="1">
              <a:off x="-1013680" y="-43169"/>
              <a:ext cx="4948008" cy="573258"/>
              <a:chOff x="-460228" y="4964882"/>
              <a:chExt cx="16582544" cy="1921192"/>
            </a:xfrm>
          </p:grpSpPr>
          <p:sp>
            <p:nvSpPr>
              <p:cNvPr id="13" name="等腰三角形 5"/>
              <p:cNvSpPr/>
              <p:nvPr/>
            </p:nvSpPr>
            <p:spPr>
              <a:xfrm>
                <a:off x="-460228" y="5749042"/>
                <a:ext cx="3560710" cy="113703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78B6A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5"/>
              <p:cNvSpPr/>
              <p:nvPr/>
            </p:nvSpPr>
            <p:spPr>
              <a:xfrm>
                <a:off x="1498898" y="5414211"/>
                <a:ext cx="4355342" cy="147186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137032 h 1137032"/>
                  <a:gd name="connsiteX1-19" fmla="*/ 1780355 w 3560710"/>
                  <a:gd name="connsiteY1-20" fmla="*/ 88 h 1137032"/>
                  <a:gd name="connsiteX2-21" fmla="*/ 3560710 w 3560710"/>
                  <a:gd name="connsiteY2-22" fmla="*/ 1137032 h 1137032"/>
                  <a:gd name="connsiteX3-23" fmla="*/ 0 w 3560710"/>
                  <a:gd name="connsiteY3-24" fmla="*/ 1137032 h 1137032"/>
                  <a:gd name="connsiteX0-25" fmla="*/ 0 w 3560710"/>
                  <a:gd name="connsiteY0-26" fmla="*/ 1137032 h 1137032"/>
                  <a:gd name="connsiteX1-27" fmla="*/ 1780355 w 3560710"/>
                  <a:gd name="connsiteY1-28" fmla="*/ 88 h 1137032"/>
                  <a:gd name="connsiteX2-29" fmla="*/ 3560710 w 3560710"/>
                  <a:gd name="connsiteY2-30" fmla="*/ 1137032 h 1137032"/>
                  <a:gd name="connsiteX3-31" fmla="*/ 0 w 3560710"/>
                  <a:gd name="connsiteY3-32"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298852" y="-9500"/>
                      <a:pt x="1780355" y="88"/>
                    </a:cubicBezTo>
                    <a:cubicBezTo>
                      <a:pt x="2261858" y="9676"/>
                      <a:pt x="2967258" y="758051"/>
                      <a:pt x="3560710" y="1137032"/>
                    </a:cubicBezTo>
                    <a:lnTo>
                      <a:pt x="0" y="1137032"/>
                    </a:lnTo>
                    <a:close/>
                  </a:path>
                </a:pathLst>
              </a:custGeom>
              <a:solidFill>
                <a:srgbClr val="FDD06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5"/>
              <p:cNvSpPr/>
              <p:nvPr/>
            </p:nvSpPr>
            <p:spPr>
              <a:xfrm>
                <a:off x="3763709" y="4964882"/>
                <a:ext cx="5327811" cy="192119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ED935C">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5"/>
              <p:cNvSpPr/>
              <p:nvPr/>
            </p:nvSpPr>
            <p:spPr>
              <a:xfrm>
                <a:off x="6780019" y="5781117"/>
                <a:ext cx="5439657" cy="107688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076883 h 1076883"/>
                  <a:gd name="connsiteX1-19" fmla="*/ 2134761 w 3560710"/>
                  <a:gd name="connsiteY1-20" fmla="*/ 97 h 1076883"/>
                  <a:gd name="connsiteX2-21" fmla="*/ 3560710 w 3560710"/>
                  <a:gd name="connsiteY2-22" fmla="*/ 1076883 h 1076883"/>
                  <a:gd name="connsiteX3-23" fmla="*/ 0 w 3560710"/>
                  <a:gd name="connsiteY3-24" fmla="*/ 1076883 h 1076883"/>
                </a:gdLst>
                <a:ahLst/>
                <a:cxnLst>
                  <a:cxn ang="0">
                    <a:pos x="connsiteX0-1" y="connsiteY0-2"/>
                  </a:cxn>
                  <a:cxn ang="0">
                    <a:pos x="connsiteX1-3" y="connsiteY1-4"/>
                  </a:cxn>
                  <a:cxn ang="0">
                    <a:pos x="connsiteX2-5" y="connsiteY2-6"/>
                  </a:cxn>
                  <a:cxn ang="0">
                    <a:pos x="connsiteX3-7" y="connsiteY3-8"/>
                  </a:cxn>
                </a:cxnLst>
                <a:rect l="l" t="t" r="r" b="b"/>
                <a:pathLst>
                  <a:path w="3560710" h="1076883">
                    <a:moveTo>
                      <a:pt x="0" y="1076883"/>
                    </a:moveTo>
                    <a:cubicBezTo>
                      <a:pt x="593452" y="697902"/>
                      <a:pt x="1456530" y="-9491"/>
                      <a:pt x="2134761" y="97"/>
                    </a:cubicBezTo>
                    <a:cubicBezTo>
                      <a:pt x="2812992" y="9685"/>
                      <a:pt x="2967258" y="697902"/>
                      <a:pt x="3560710" y="1076883"/>
                    </a:cubicBezTo>
                    <a:lnTo>
                      <a:pt x="0" y="1076883"/>
                    </a:lnTo>
                    <a:close/>
                  </a:path>
                </a:pathLst>
              </a:custGeom>
              <a:solidFill>
                <a:srgbClr val="E9746E">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5"/>
              <p:cNvSpPr/>
              <p:nvPr/>
            </p:nvSpPr>
            <p:spPr>
              <a:xfrm>
                <a:off x="9613231" y="5220014"/>
                <a:ext cx="6509085" cy="1637986"/>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AB7DB6">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2022/2/23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2022/2/23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grpSp>
        <p:nvGrpSpPr>
          <p:cNvPr id="5" name="Group 21_1"/>
          <p:cNvGrpSpPr/>
          <p:nvPr userDrawn="1"/>
        </p:nvGrpSpPr>
        <p:grpSpPr>
          <a:xfrm>
            <a:off x="69215" y="-7620"/>
            <a:ext cx="12072620" cy="6792595"/>
            <a:chOff x="-1013679" y="-43169"/>
            <a:chExt cx="12858769" cy="6560166"/>
          </a:xfrm>
        </p:grpSpPr>
        <p:grpSp>
          <p:nvGrpSpPr>
            <p:cNvPr id="6" name="组合 59"/>
            <p:cNvGrpSpPr/>
            <p:nvPr/>
          </p:nvGrpSpPr>
          <p:grpSpPr>
            <a:xfrm>
              <a:off x="9683417" y="6288397"/>
              <a:ext cx="2161673" cy="228600"/>
              <a:chOff x="2805536" y="-1467853"/>
              <a:chExt cx="2161673" cy="228600"/>
            </a:xfrm>
          </p:grpSpPr>
          <p:sp>
            <p:nvSpPr>
              <p:cNvPr id="13" name="椭圆 12"/>
              <p:cNvSpPr/>
              <p:nvPr/>
            </p:nvSpPr>
            <p:spPr>
              <a:xfrm>
                <a:off x="2805536" y="-1467853"/>
                <a:ext cx="228600" cy="228600"/>
              </a:xfrm>
              <a:prstGeom prst="ellipse">
                <a:avLst/>
              </a:prstGeom>
              <a:solidFill>
                <a:srgbClr val="78B6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288804" y="-1467853"/>
                <a:ext cx="228600" cy="228600"/>
              </a:xfrm>
              <a:prstGeom prst="ellipse">
                <a:avLst/>
              </a:prstGeom>
              <a:solidFill>
                <a:srgbClr val="FDD0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772072" y="-1467853"/>
                <a:ext cx="228600" cy="228600"/>
              </a:xfrm>
              <a:prstGeom prst="ellipse">
                <a:avLst/>
              </a:prstGeom>
              <a:solidFill>
                <a:srgbClr val="ED93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4255340" y="-1467853"/>
                <a:ext cx="228600" cy="228600"/>
              </a:xfrm>
              <a:prstGeom prst="ellipse">
                <a:avLst/>
              </a:prstGeom>
              <a:solidFill>
                <a:srgbClr val="E97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4738609" y="-1467853"/>
                <a:ext cx="228600" cy="228600"/>
              </a:xfrm>
              <a:prstGeom prst="ellipse">
                <a:avLst/>
              </a:prstGeom>
              <a:solidFill>
                <a:srgbClr val="AB7D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0"/>
            <p:cNvGrpSpPr/>
            <p:nvPr/>
          </p:nvGrpSpPr>
          <p:grpSpPr>
            <a:xfrm flipH="1" flipV="1">
              <a:off x="-1013680" y="-43169"/>
              <a:ext cx="4948008" cy="573258"/>
              <a:chOff x="-460228" y="4964882"/>
              <a:chExt cx="16582544" cy="1921192"/>
            </a:xfrm>
          </p:grpSpPr>
          <p:sp>
            <p:nvSpPr>
              <p:cNvPr id="8" name="等腰三角形 5"/>
              <p:cNvSpPr/>
              <p:nvPr/>
            </p:nvSpPr>
            <p:spPr>
              <a:xfrm>
                <a:off x="-460228" y="5749042"/>
                <a:ext cx="3560710" cy="113703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78B6A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5"/>
              <p:cNvSpPr/>
              <p:nvPr/>
            </p:nvSpPr>
            <p:spPr>
              <a:xfrm>
                <a:off x="1498898" y="5414211"/>
                <a:ext cx="4355342" cy="147186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137032 h 1137032"/>
                  <a:gd name="connsiteX1-19" fmla="*/ 1780355 w 3560710"/>
                  <a:gd name="connsiteY1-20" fmla="*/ 88 h 1137032"/>
                  <a:gd name="connsiteX2-21" fmla="*/ 3560710 w 3560710"/>
                  <a:gd name="connsiteY2-22" fmla="*/ 1137032 h 1137032"/>
                  <a:gd name="connsiteX3-23" fmla="*/ 0 w 3560710"/>
                  <a:gd name="connsiteY3-24" fmla="*/ 1137032 h 1137032"/>
                  <a:gd name="connsiteX0-25" fmla="*/ 0 w 3560710"/>
                  <a:gd name="connsiteY0-26" fmla="*/ 1137032 h 1137032"/>
                  <a:gd name="connsiteX1-27" fmla="*/ 1780355 w 3560710"/>
                  <a:gd name="connsiteY1-28" fmla="*/ 88 h 1137032"/>
                  <a:gd name="connsiteX2-29" fmla="*/ 3560710 w 3560710"/>
                  <a:gd name="connsiteY2-30" fmla="*/ 1137032 h 1137032"/>
                  <a:gd name="connsiteX3-31" fmla="*/ 0 w 3560710"/>
                  <a:gd name="connsiteY3-32"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298852" y="-9500"/>
                      <a:pt x="1780355" y="88"/>
                    </a:cubicBezTo>
                    <a:cubicBezTo>
                      <a:pt x="2261858" y="9676"/>
                      <a:pt x="2967258" y="758051"/>
                      <a:pt x="3560710" y="1137032"/>
                    </a:cubicBezTo>
                    <a:lnTo>
                      <a:pt x="0" y="1137032"/>
                    </a:lnTo>
                    <a:close/>
                  </a:path>
                </a:pathLst>
              </a:custGeom>
              <a:solidFill>
                <a:srgbClr val="FDD06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5"/>
              <p:cNvSpPr/>
              <p:nvPr/>
            </p:nvSpPr>
            <p:spPr>
              <a:xfrm>
                <a:off x="3763709" y="4964882"/>
                <a:ext cx="5327811" cy="192119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ED935C">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5"/>
              <p:cNvSpPr/>
              <p:nvPr/>
            </p:nvSpPr>
            <p:spPr>
              <a:xfrm>
                <a:off x="6780019" y="5781117"/>
                <a:ext cx="5439657" cy="107688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076883 h 1076883"/>
                  <a:gd name="connsiteX1-19" fmla="*/ 2134761 w 3560710"/>
                  <a:gd name="connsiteY1-20" fmla="*/ 97 h 1076883"/>
                  <a:gd name="connsiteX2-21" fmla="*/ 3560710 w 3560710"/>
                  <a:gd name="connsiteY2-22" fmla="*/ 1076883 h 1076883"/>
                  <a:gd name="connsiteX3-23" fmla="*/ 0 w 3560710"/>
                  <a:gd name="connsiteY3-24" fmla="*/ 1076883 h 1076883"/>
                </a:gdLst>
                <a:ahLst/>
                <a:cxnLst>
                  <a:cxn ang="0">
                    <a:pos x="connsiteX0-1" y="connsiteY0-2"/>
                  </a:cxn>
                  <a:cxn ang="0">
                    <a:pos x="connsiteX1-3" y="connsiteY1-4"/>
                  </a:cxn>
                  <a:cxn ang="0">
                    <a:pos x="connsiteX2-5" y="connsiteY2-6"/>
                  </a:cxn>
                  <a:cxn ang="0">
                    <a:pos x="connsiteX3-7" y="connsiteY3-8"/>
                  </a:cxn>
                </a:cxnLst>
                <a:rect l="l" t="t" r="r" b="b"/>
                <a:pathLst>
                  <a:path w="3560710" h="1076883">
                    <a:moveTo>
                      <a:pt x="0" y="1076883"/>
                    </a:moveTo>
                    <a:cubicBezTo>
                      <a:pt x="593452" y="697902"/>
                      <a:pt x="1456530" y="-9491"/>
                      <a:pt x="2134761" y="97"/>
                    </a:cubicBezTo>
                    <a:cubicBezTo>
                      <a:pt x="2812992" y="9685"/>
                      <a:pt x="2967258" y="697902"/>
                      <a:pt x="3560710" y="1076883"/>
                    </a:cubicBezTo>
                    <a:lnTo>
                      <a:pt x="0" y="1076883"/>
                    </a:lnTo>
                    <a:close/>
                  </a:path>
                </a:pathLst>
              </a:custGeom>
              <a:solidFill>
                <a:srgbClr val="E9746E">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5"/>
              <p:cNvSpPr/>
              <p:nvPr/>
            </p:nvSpPr>
            <p:spPr>
              <a:xfrm>
                <a:off x="9613231" y="5220014"/>
                <a:ext cx="6509085" cy="1637986"/>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AB7DB6">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grpSp>
        <p:nvGrpSpPr>
          <p:cNvPr id="8" name="Group 21_1"/>
          <p:cNvGrpSpPr/>
          <p:nvPr userDrawn="1"/>
        </p:nvGrpSpPr>
        <p:grpSpPr>
          <a:xfrm>
            <a:off x="69215" y="-7620"/>
            <a:ext cx="12072620" cy="6792595"/>
            <a:chOff x="-1013679" y="-43169"/>
            <a:chExt cx="12858769" cy="6560166"/>
          </a:xfrm>
        </p:grpSpPr>
        <p:grpSp>
          <p:nvGrpSpPr>
            <p:cNvPr id="9" name="组合 59"/>
            <p:cNvGrpSpPr/>
            <p:nvPr/>
          </p:nvGrpSpPr>
          <p:grpSpPr>
            <a:xfrm>
              <a:off x="9683417" y="6288397"/>
              <a:ext cx="2161673" cy="228600"/>
              <a:chOff x="2805536" y="-1467853"/>
              <a:chExt cx="2161673" cy="228600"/>
            </a:xfrm>
          </p:grpSpPr>
          <p:sp>
            <p:nvSpPr>
              <p:cNvPr id="16" name="椭圆 15"/>
              <p:cNvSpPr/>
              <p:nvPr/>
            </p:nvSpPr>
            <p:spPr>
              <a:xfrm>
                <a:off x="2805536" y="-1467853"/>
                <a:ext cx="228600" cy="228600"/>
              </a:xfrm>
              <a:prstGeom prst="ellipse">
                <a:avLst/>
              </a:prstGeom>
              <a:solidFill>
                <a:srgbClr val="78B6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288804" y="-1467853"/>
                <a:ext cx="228600" cy="228600"/>
              </a:xfrm>
              <a:prstGeom prst="ellipse">
                <a:avLst/>
              </a:prstGeom>
              <a:solidFill>
                <a:srgbClr val="FDD0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3772072" y="-1467853"/>
                <a:ext cx="228600" cy="228600"/>
              </a:xfrm>
              <a:prstGeom prst="ellipse">
                <a:avLst/>
              </a:prstGeom>
              <a:solidFill>
                <a:srgbClr val="ED93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255340" y="-1467853"/>
                <a:ext cx="228600" cy="228600"/>
              </a:xfrm>
              <a:prstGeom prst="ellipse">
                <a:avLst/>
              </a:prstGeom>
              <a:solidFill>
                <a:srgbClr val="E97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4738609" y="-1467853"/>
                <a:ext cx="228600" cy="228600"/>
              </a:xfrm>
              <a:prstGeom prst="ellipse">
                <a:avLst/>
              </a:prstGeom>
              <a:solidFill>
                <a:srgbClr val="AB7D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60"/>
            <p:cNvGrpSpPr/>
            <p:nvPr/>
          </p:nvGrpSpPr>
          <p:grpSpPr>
            <a:xfrm flipH="1" flipV="1">
              <a:off x="-1013680" y="-43169"/>
              <a:ext cx="4948008" cy="573258"/>
              <a:chOff x="-460228" y="4964882"/>
              <a:chExt cx="16582544" cy="1921192"/>
            </a:xfrm>
          </p:grpSpPr>
          <p:sp>
            <p:nvSpPr>
              <p:cNvPr id="11" name="等腰三角形 5"/>
              <p:cNvSpPr/>
              <p:nvPr/>
            </p:nvSpPr>
            <p:spPr>
              <a:xfrm>
                <a:off x="-460228" y="5749042"/>
                <a:ext cx="3560710" cy="113703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78B6A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5"/>
              <p:cNvSpPr/>
              <p:nvPr/>
            </p:nvSpPr>
            <p:spPr>
              <a:xfrm>
                <a:off x="1498898" y="5414211"/>
                <a:ext cx="4355342" cy="147186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137032 h 1137032"/>
                  <a:gd name="connsiteX1-19" fmla="*/ 1780355 w 3560710"/>
                  <a:gd name="connsiteY1-20" fmla="*/ 88 h 1137032"/>
                  <a:gd name="connsiteX2-21" fmla="*/ 3560710 w 3560710"/>
                  <a:gd name="connsiteY2-22" fmla="*/ 1137032 h 1137032"/>
                  <a:gd name="connsiteX3-23" fmla="*/ 0 w 3560710"/>
                  <a:gd name="connsiteY3-24" fmla="*/ 1137032 h 1137032"/>
                  <a:gd name="connsiteX0-25" fmla="*/ 0 w 3560710"/>
                  <a:gd name="connsiteY0-26" fmla="*/ 1137032 h 1137032"/>
                  <a:gd name="connsiteX1-27" fmla="*/ 1780355 w 3560710"/>
                  <a:gd name="connsiteY1-28" fmla="*/ 88 h 1137032"/>
                  <a:gd name="connsiteX2-29" fmla="*/ 3560710 w 3560710"/>
                  <a:gd name="connsiteY2-30" fmla="*/ 1137032 h 1137032"/>
                  <a:gd name="connsiteX3-31" fmla="*/ 0 w 3560710"/>
                  <a:gd name="connsiteY3-32"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298852" y="-9500"/>
                      <a:pt x="1780355" y="88"/>
                    </a:cubicBezTo>
                    <a:cubicBezTo>
                      <a:pt x="2261858" y="9676"/>
                      <a:pt x="2967258" y="758051"/>
                      <a:pt x="3560710" y="1137032"/>
                    </a:cubicBezTo>
                    <a:lnTo>
                      <a:pt x="0" y="1137032"/>
                    </a:lnTo>
                    <a:close/>
                  </a:path>
                </a:pathLst>
              </a:custGeom>
              <a:solidFill>
                <a:srgbClr val="FDD06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5"/>
              <p:cNvSpPr/>
              <p:nvPr/>
            </p:nvSpPr>
            <p:spPr>
              <a:xfrm>
                <a:off x="3763709" y="4964882"/>
                <a:ext cx="5327811" cy="192119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ED935C">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5"/>
              <p:cNvSpPr/>
              <p:nvPr/>
            </p:nvSpPr>
            <p:spPr>
              <a:xfrm>
                <a:off x="6780019" y="5781117"/>
                <a:ext cx="5439657" cy="107688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076883 h 1076883"/>
                  <a:gd name="connsiteX1-19" fmla="*/ 2134761 w 3560710"/>
                  <a:gd name="connsiteY1-20" fmla="*/ 97 h 1076883"/>
                  <a:gd name="connsiteX2-21" fmla="*/ 3560710 w 3560710"/>
                  <a:gd name="connsiteY2-22" fmla="*/ 1076883 h 1076883"/>
                  <a:gd name="connsiteX3-23" fmla="*/ 0 w 3560710"/>
                  <a:gd name="connsiteY3-24" fmla="*/ 1076883 h 1076883"/>
                </a:gdLst>
                <a:ahLst/>
                <a:cxnLst>
                  <a:cxn ang="0">
                    <a:pos x="connsiteX0-1" y="connsiteY0-2"/>
                  </a:cxn>
                  <a:cxn ang="0">
                    <a:pos x="connsiteX1-3" y="connsiteY1-4"/>
                  </a:cxn>
                  <a:cxn ang="0">
                    <a:pos x="connsiteX2-5" y="connsiteY2-6"/>
                  </a:cxn>
                  <a:cxn ang="0">
                    <a:pos x="connsiteX3-7" y="connsiteY3-8"/>
                  </a:cxn>
                </a:cxnLst>
                <a:rect l="l" t="t" r="r" b="b"/>
                <a:pathLst>
                  <a:path w="3560710" h="1076883">
                    <a:moveTo>
                      <a:pt x="0" y="1076883"/>
                    </a:moveTo>
                    <a:cubicBezTo>
                      <a:pt x="593452" y="697902"/>
                      <a:pt x="1456530" y="-9491"/>
                      <a:pt x="2134761" y="97"/>
                    </a:cubicBezTo>
                    <a:cubicBezTo>
                      <a:pt x="2812992" y="9685"/>
                      <a:pt x="2967258" y="697902"/>
                      <a:pt x="3560710" y="1076883"/>
                    </a:cubicBezTo>
                    <a:lnTo>
                      <a:pt x="0" y="1076883"/>
                    </a:lnTo>
                    <a:close/>
                  </a:path>
                </a:pathLst>
              </a:custGeom>
              <a:solidFill>
                <a:srgbClr val="E9746E">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5"/>
              <p:cNvSpPr/>
              <p:nvPr/>
            </p:nvSpPr>
            <p:spPr>
              <a:xfrm>
                <a:off x="9613231" y="5220014"/>
                <a:ext cx="6509085" cy="1637986"/>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AB7DB6">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grpSp>
        <p:nvGrpSpPr>
          <p:cNvPr id="8" name="Group 21_1"/>
          <p:cNvGrpSpPr/>
          <p:nvPr userDrawn="1"/>
        </p:nvGrpSpPr>
        <p:grpSpPr>
          <a:xfrm>
            <a:off x="69215" y="-7620"/>
            <a:ext cx="12072620" cy="6792595"/>
            <a:chOff x="-1013679" y="-43169"/>
            <a:chExt cx="12858769" cy="6560166"/>
          </a:xfrm>
        </p:grpSpPr>
        <p:grpSp>
          <p:nvGrpSpPr>
            <p:cNvPr id="9" name="组合 59"/>
            <p:cNvGrpSpPr/>
            <p:nvPr/>
          </p:nvGrpSpPr>
          <p:grpSpPr>
            <a:xfrm>
              <a:off x="9683417" y="6288397"/>
              <a:ext cx="2161673" cy="228600"/>
              <a:chOff x="2805536" y="-1467853"/>
              <a:chExt cx="2161673" cy="228600"/>
            </a:xfrm>
          </p:grpSpPr>
          <p:sp>
            <p:nvSpPr>
              <p:cNvPr id="16" name="椭圆 15"/>
              <p:cNvSpPr/>
              <p:nvPr/>
            </p:nvSpPr>
            <p:spPr>
              <a:xfrm>
                <a:off x="2805536" y="-1467853"/>
                <a:ext cx="228600" cy="228600"/>
              </a:xfrm>
              <a:prstGeom prst="ellipse">
                <a:avLst/>
              </a:prstGeom>
              <a:solidFill>
                <a:srgbClr val="78B6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288804" y="-1467853"/>
                <a:ext cx="228600" cy="228600"/>
              </a:xfrm>
              <a:prstGeom prst="ellipse">
                <a:avLst/>
              </a:prstGeom>
              <a:solidFill>
                <a:srgbClr val="FDD0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3772072" y="-1467853"/>
                <a:ext cx="228600" cy="228600"/>
              </a:xfrm>
              <a:prstGeom prst="ellipse">
                <a:avLst/>
              </a:prstGeom>
              <a:solidFill>
                <a:srgbClr val="ED93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255340" y="-1467853"/>
                <a:ext cx="228600" cy="228600"/>
              </a:xfrm>
              <a:prstGeom prst="ellipse">
                <a:avLst/>
              </a:prstGeom>
              <a:solidFill>
                <a:srgbClr val="E97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4738609" y="-1467853"/>
                <a:ext cx="228600" cy="228600"/>
              </a:xfrm>
              <a:prstGeom prst="ellipse">
                <a:avLst/>
              </a:prstGeom>
              <a:solidFill>
                <a:srgbClr val="AB7D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60"/>
            <p:cNvGrpSpPr/>
            <p:nvPr/>
          </p:nvGrpSpPr>
          <p:grpSpPr>
            <a:xfrm flipH="1" flipV="1">
              <a:off x="-1013680" y="-43169"/>
              <a:ext cx="4948008" cy="573258"/>
              <a:chOff x="-460228" y="4964882"/>
              <a:chExt cx="16582544" cy="1921192"/>
            </a:xfrm>
          </p:grpSpPr>
          <p:sp>
            <p:nvSpPr>
              <p:cNvPr id="11" name="等腰三角形 5"/>
              <p:cNvSpPr/>
              <p:nvPr/>
            </p:nvSpPr>
            <p:spPr>
              <a:xfrm>
                <a:off x="-460228" y="5749042"/>
                <a:ext cx="3560710" cy="113703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78B6A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5"/>
              <p:cNvSpPr/>
              <p:nvPr/>
            </p:nvSpPr>
            <p:spPr>
              <a:xfrm>
                <a:off x="1498898" y="5414211"/>
                <a:ext cx="4355342" cy="147186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137032 h 1137032"/>
                  <a:gd name="connsiteX1-19" fmla="*/ 1780355 w 3560710"/>
                  <a:gd name="connsiteY1-20" fmla="*/ 88 h 1137032"/>
                  <a:gd name="connsiteX2-21" fmla="*/ 3560710 w 3560710"/>
                  <a:gd name="connsiteY2-22" fmla="*/ 1137032 h 1137032"/>
                  <a:gd name="connsiteX3-23" fmla="*/ 0 w 3560710"/>
                  <a:gd name="connsiteY3-24" fmla="*/ 1137032 h 1137032"/>
                  <a:gd name="connsiteX0-25" fmla="*/ 0 w 3560710"/>
                  <a:gd name="connsiteY0-26" fmla="*/ 1137032 h 1137032"/>
                  <a:gd name="connsiteX1-27" fmla="*/ 1780355 w 3560710"/>
                  <a:gd name="connsiteY1-28" fmla="*/ 88 h 1137032"/>
                  <a:gd name="connsiteX2-29" fmla="*/ 3560710 w 3560710"/>
                  <a:gd name="connsiteY2-30" fmla="*/ 1137032 h 1137032"/>
                  <a:gd name="connsiteX3-31" fmla="*/ 0 w 3560710"/>
                  <a:gd name="connsiteY3-32"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298852" y="-9500"/>
                      <a:pt x="1780355" y="88"/>
                    </a:cubicBezTo>
                    <a:cubicBezTo>
                      <a:pt x="2261858" y="9676"/>
                      <a:pt x="2967258" y="758051"/>
                      <a:pt x="3560710" y="1137032"/>
                    </a:cubicBezTo>
                    <a:lnTo>
                      <a:pt x="0" y="1137032"/>
                    </a:lnTo>
                    <a:close/>
                  </a:path>
                </a:pathLst>
              </a:custGeom>
              <a:solidFill>
                <a:srgbClr val="FDD06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5"/>
              <p:cNvSpPr/>
              <p:nvPr/>
            </p:nvSpPr>
            <p:spPr>
              <a:xfrm>
                <a:off x="3763709" y="4964882"/>
                <a:ext cx="5327811" cy="192119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ED935C">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5"/>
              <p:cNvSpPr/>
              <p:nvPr/>
            </p:nvSpPr>
            <p:spPr>
              <a:xfrm>
                <a:off x="6780019" y="5781117"/>
                <a:ext cx="5439657" cy="107688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076883 h 1076883"/>
                  <a:gd name="connsiteX1-19" fmla="*/ 2134761 w 3560710"/>
                  <a:gd name="connsiteY1-20" fmla="*/ 97 h 1076883"/>
                  <a:gd name="connsiteX2-21" fmla="*/ 3560710 w 3560710"/>
                  <a:gd name="connsiteY2-22" fmla="*/ 1076883 h 1076883"/>
                  <a:gd name="connsiteX3-23" fmla="*/ 0 w 3560710"/>
                  <a:gd name="connsiteY3-24" fmla="*/ 1076883 h 1076883"/>
                </a:gdLst>
                <a:ahLst/>
                <a:cxnLst>
                  <a:cxn ang="0">
                    <a:pos x="connsiteX0-1" y="connsiteY0-2"/>
                  </a:cxn>
                  <a:cxn ang="0">
                    <a:pos x="connsiteX1-3" y="connsiteY1-4"/>
                  </a:cxn>
                  <a:cxn ang="0">
                    <a:pos x="connsiteX2-5" y="connsiteY2-6"/>
                  </a:cxn>
                  <a:cxn ang="0">
                    <a:pos x="connsiteX3-7" y="connsiteY3-8"/>
                  </a:cxn>
                </a:cxnLst>
                <a:rect l="l" t="t" r="r" b="b"/>
                <a:pathLst>
                  <a:path w="3560710" h="1076883">
                    <a:moveTo>
                      <a:pt x="0" y="1076883"/>
                    </a:moveTo>
                    <a:cubicBezTo>
                      <a:pt x="593452" y="697902"/>
                      <a:pt x="1456530" y="-9491"/>
                      <a:pt x="2134761" y="97"/>
                    </a:cubicBezTo>
                    <a:cubicBezTo>
                      <a:pt x="2812992" y="9685"/>
                      <a:pt x="2967258" y="697902"/>
                      <a:pt x="3560710" y="1076883"/>
                    </a:cubicBezTo>
                    <a:lnTo>
                      <a:pt x="0" y="1076883"/>
                    </a:lnTo>
                    <a:close/>
                  </a:path>
                </a:pathLst>
              </a:custGeom>
              <a:solidFill>
                <a:srgbClr val="E9746E">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5"/>
              <p:cNvSpPr/>
              <p:nvPr/>
            </p:nvSpPr>
            <p:spPr>
              <a:xfrm>
                <a:off x="9613231" y="5220014"/>
                <a:ext cx="6509085" cy="1637986"/>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AB7DB6">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2022/2/23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pic>
        <p:nvPicPr>
          <p:cNvPr id="7" name="图片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937283" y="84153"/>
            <a:ext cx="1170836" cy="4847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NULL" TargetMode="Externa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2" name="组合 11"/>
          <p:cNvGrpSpPr/>
          <p:nvPr/>
        </p:nvGrpSpPr>
        <p:grpSpPr>
          <a:xfrm>
            <a:off x="83820" y="5368925"/>
            <a:ext cx="12108180" cy="1489075"/>
            <a:chOff x="-460228" y="4964882"/>
            <a:chExt cx="16582544" cy="1921192"/>
          </a:xfrm>
        </p:grpSpPr>
        <p:sp>
          <p:nvSpPr>
            <p:cNvPr id="6" name="等腰三角形 5"/>
            <p:cNvSpPr/>
            <p:nvPr/>
          </p:nvSpPr>
          <p:spPr>
            <a:xfrm>
              <a:off x="-460228" y="5749042"/>
              <a:ext cx="3560710" cy="113703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78B6A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5"/>
            <p:cNvSpPr/>
            <p:nvPr/>
          </p:nvSpPr>
          <p:spPr>
            <a:xfrm>
              <a:off x="1498898" y="5414211"/>
              <a:ext cx="4355342" cy="147186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137032 h 1137032"/>
                <a:gd name="connsiteX1-19" fmla="*/ 1780355 w 3560710"/>
                <a:gd name="connsiteY1-20" fmla="*/ 88 h 1137032"/>
                <a:gd name="connsiteX2-21" fmla="*/ 3560710 w 3560710"/>
                <a:gd name="connsiteY2-22" fmla="*/ 1137032 h 1137032"/>
                <a:gd name="connsiteX3-23" fmla="*/ 0 w 3560710"/>
                <a:gd name="connsiteY3-24" fmla="*/ 1137032 h 1137032"/>
                <a:gd name="connsiteX0-25" fmla="*/ 0 w 3560710"/>
                <a:gd name="connsiteY0-26" fmla="*/ 1137032 h 1137032"/>
                <a:gd name="connsiteX1-27" fmla="*/ 1780355 w 3560710"/>
                <a:gd name="connsiteY1-28" fmla="*/ 88 h 1137032"/>
                <a:gd name="connsiteX2-29" fmla="*/ 3560710 w 3560710"/>
                <a:gd name="connsiteY2-30" fmla="*/ 1137032 h 1137032"/>
                <a:gd name="connsiteX3-31" fmla="*/ 0 w 3560710"/>
                <a:gd name="connsiteY3-32"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298852" y="-9500"/>
                    <a:pt x="1780355" y="88"/>
                  </a:cubicBezTo>
                  <a:cubicBezTo>
                    <a:pt x="2261858" y="9676"/>
                    <a:pt x="2967258" y="758051"/>
                    <a:pt x="3560710" y="1137032"/>
                  </a:cubicBezTo>
                  <a:lnTo>
                    <a:pt x="0" y="1137032"/>
                  </a:lnTo>
                  <a:close/>
                </a:path>
              </a:pathLst>
            </a:custGeom>
            <a:solidFill>
              <a:srgbClr val="FDD06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5"/>
            <p:cNvSpPr/>
            <p:nvPr/>
          </p:nvSpPr>
          <p:spPr>
            <a:xfrm>
              <a:off x="3763709" y="4964882"/>
              <a:ext cx="5327811" cy="192119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ED935C">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5"/>
            <p:cNvSpPr/>
            <p:nvPr/>
          </p:nvSpPr>
          <p:spPr>
            <a:xfrm>
              <a:off x="6780019" y="5781117"/>
              <a:ext cx="5439657" cy="107688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076883 h 1076883"/>
                <a:gd name="connsiteX1-19" fmla="*/ 2134761 w 3560710"/>
                <a:gd name="connsiteY1-20" fmla="*/ 97 h 1076883"/>
                <a:gd name="connsiteX2-21" fmla="*/ 3560710 w 3560710"/>
                <a:gd name="connsiteY2-22" fmla="*/ 1076883 h 1076883"/>
                <a:gd name="connsiteX3-23" fmla="*/ 0 w 3560710"/>
                <a:gd name="connsiteY3-24" fmla="*/ 1076883 h 1076883"/>
              </a:gdLst>
              <a:ahLst/>
              <a:cxnLst>
                <a:cxn ang="0">
                  <a:pos x="connsiteX0-1" y="connsiteY0-2"/>
                </a:cxn>
                <a:cxn ang="0">
                  <a:pos x="connsiteX1-3" y="connsiteY1-4"/>
                </a:cxn>
                <a:cxn ang="0">
                  <a:pos x="connsiteX2-5" y="connsiteY2-6"/>
                </a:cxn>
                <a:cxn ang="0">
                  <a:pos x="connsiteX3-7" y="connsiteY3-8"/>
                </a:cxn>
              </a:cxnLst>
              <a:rect l="l" t="t" r="r" b="b"/>
              <a:pathLst>
                <a:path w="3560710" h="1076883">
                  <a:moveTo>
                    <a:pt x="0" y="1076883"/>
                  </a:moveTo>
                  <a:cubicBezTo>
                    <a:pt x="593452" y="697902"/>
                    <a:pt x="1456530" y="-9491"/>
                    <a:pt x="2134761" y="97"/>
                  </a:cubicBezTo>
                  <a:cubicBezTo>
                    <a:pt x="2812992" y="9685"/>
                    <a:pt x="2967258" y="697902"/>
                    <a:pt x="3560710" y="1076883"/>
                  </a:cubicBezTo>
                  <a:lnTo>
                    <a:pt x="0" y="1076883"/>
                  </a:lnTo>
                  <a:close/>
                </a:path>
              </a:pathLst>
            </a:custGeom>
            <a:solidFill>
              <a:srgbClr val="E9746E">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5"/>
            <p:cNvSpPr/>
            <p:nvPr/>
          </p:nvSpPr>
          <p:spPr>
            <a:xfrm>
              <a:off x="9613231" y="5220014"/>
              <a:ext cx="6509085" cy="1637986"/>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AB7DB6">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 name="矩形 13"/>
          <p:cNvSpPr/>
          <p:nvPr/>
        </p:nvSpPr>
        <p:spPr>
          <a:xfrm>
            <a:off x="1218569" y="1393550"/>
            <a:ext cx="9615805" cy="922020"/>
          </a:xfrm>
          <a:prstGeom prst="rect">
            <a:avLst/>
          </a:prstGeom>
          <a:noFill/>
        </p:spPr>
        <p:txBody>
          <a:bodyPr wrap="none" lIns="91440" tIns="45720" rIns="91440" bIns="45720">
            <a:spAutoFit/>
            <a:scene3d>
              <a:camera prst="orthographicFront"/>
              <a:lightRig rig="soft" dir="tl"/>
            </a:scene3d>
            <a:sp3d contourW="25400" prstMaterial="matte">
              <a:bevelT w="25400" h="55880" prst="artDeco"/>
              <a:contourClr>
                <a:schemeClr val="accent2">
                  <a:tint val="20000"/>
                </a:schemeClr>
              </a:contourClr>
            </a:sp3d>
          </a:bodyPr>
          <a:lstStyle/>
          <a:p>
            <a:pPr algn="ctr"/>
            <a:r>
              <a:rPr kumimoji="0" lang="zh-CN" sz="5400" b="1" i="0" u="none" strike="noStrike" cap="none" spc="50" normalizeH="0" baseline="0">
                <a:ln w="11430"/>
                <a:solidFill>
                  <a:srgbClr val="002060"/>
                </a:solidFill>
                <a:effectLst/>
                <a:latin typeface="宋体" panose="02010600030101010101" pitchFamily="2" charset="-122"/>
                <a:ea typeface="宋体" panose="02010600030101010101" pitchFamily="2" charset="-122"/>
                <a:cs typeface="Times New Roman" panose="02020603050405020304" pitchFamily="18" charset="0"/>
              </a:rPr>
              <a:t>第</a:t>
            </a:r>
            <a:r>
              <a:rPr lang="zh-CN" altLang="en-US" sz="5400" b="1" cap="none" spc="50">
                <a:ln w="11430"/>
                <a:solidFill>
                  <a:srgbClr val="002060"/>
                </a:solidFill>
                <a:effectLst/>
                <a:latin typeface="Arial" panose="020B0604020202020204" pitchFamily="34" charset="0"/>
                <a:ea typeface="宋体" panose="02010600030101010101" pitchFamily="2" charset="-122"/>
                <a:cs typeface="Times New Roman" panose="02020603050405020304" pitchFamily="18" charset="0"/>
              </a:rPr>
              <a:t>二节  原子结构与元素周期表</a:t>
            </a:r>
            <a:endParaRPr lang="zh-CN" altLang="en-US" sz="5400" b="1" cap="none" spc="50">
              <a:ln w="11430"/>
              <a:solidFill>
                <a:srgbClr val="002060"/>
              </a:solidFill>
              <a:effectLst/>
            </a:endParaRPr>
          </a:p>
        </p:txBody>
      </p:sp>
      <p:sp>
        <p:nvSpPr>
          <p:cNvPr id="5" name="矩形 4"/>
          <p:cNvSpPr/>
          <p:nvPr/>
        </p:nvSpPr>
        <p:spPr>
          <a:xfrm>
            <a:off x="1017592" y="2915010"/>
            <a:ext cx="10157460" cy="829945"/>
          </a:xfrm>
          <a:prstGeom prst="rect">
            <a:avLst/>
          </a:prstGeom>
          <a:noFill/>
        </p:spPr>
        <p:txBody>
          <a:bodyPr wrap="none" lIns="91440" tIns="45720" rIns="91440" bIns="45720">
            <a:spAutoFit/>
            <a:scene3d>
              <a:camera prst="orthographicFront"/>
              <a:lightRig rig="soft" dir="tl"/>
            </a:scene3d>
            <a:sp3d contourW="25400" prstMaterial="matte">
              <a:bevelT w="25400" h="55880" prst="artDeco"/>
              <a:contourClr>
                <a:schemeClr val="accent2">
                  <a:tint val="20000"/>
                </a:schemeClr>
              </a:contourClr>
            </a:sp3d>
          </a:bodyPr>
          <a:lstStyle/>
          <a:p>
            <a:pPr algn="ctr"/>
            <a:r>
              <a:rPr kumimoji="0" lang="zh-CN" sz="4800" b="1" i="0" u="none" strike="noStrike" cap="none" spc="50" normalizeH="0" baseline="0">
                <a:ln w="11430"/>
                <a:solidFill>
                  <a:srgbClr val="002060"/>
                </a:solidFill>
                <a:effectLst/>
                <a:latin typeface="宋体" panose="02010600030101010101" pitchFamily="2" charset="-122"/>
                <a:ea typeface="宋体" panose="02010600030101010101" pitchFamily="2" charset="-122"/>
                <a:cs typeface="Times New Roman" panose="02020603050405020304" pitchFamily="18" charset="0"/>
              </a:rPr>
              <a:t>第</a:t>
            </a:r>
            <a:r>
              <a:rPr lang="en-US" altLang="zh-CN" sz="4800" b="1" cap="none" spc="50">
                <a:ln w="11430"/>
                <a:solidFill>
                  <a:srgbClr val="002060"/>
                </a:solidFill>
                <a:effectLst/>
                <a:latin typeface="Arial" panose="020B0604020202020204" pitchFamily="34" charset="0"/>
                <a:ea typeface="宋体" panose="02010600030101010101" pitchFamily="2" charset="-122"/>
                <a:cs typeface="Times New Roman" panose="02020603050405020304" pitchFamily="18" charset="0"/>
              </a:rPr>
              <a:t>2</a:t>
            </a:r>
            <a:r>
              <a:rPr lang="zh-CN" altLang="en-US" sz="4800" b="1" cap="none" spc="50">
                <a:ln w="11430"/>
                <a:solidFill>
                  <a:srgbClr val="002060"/>
                </a:solidFill>
                <a:effectLst/>
                <a:latin typeface="Arial" panose="020B0604020202020204" pitchFamily="34" charset="0"/>
                <a:ea typeface="宋体" panose="02010600030101010101" pitchFamily="2" charset="-122"/>
                <a:cs typeface="Times New Roman" panose="02020603050405020304" pitchFamily="18" charset="0"/>
              </a:rPr>
              <a:t>课时  核外电子排布与元素周期表</a:t>
            </a: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文本框 2"/>
          <p:cNvSpPr txBox="1"/>
          <p:nvPr/>
        </p:nvSpPr>
        <p:spPr>
          <a:xfrm>
            <a:off x="309880" y="689610"/>
            <a:ext cx="10581005" cy="398780"/>
          </a:xfrm>
          <a:prstGeom prst="rect">
            <a:avLst/>
          </a:prstGeom>
          <a:noFill/>
        </p:spPr>
        <p:txBody>
          <a:bodyPr wrap="square" rtlCol="0" anchor="t">
            <a:spAutoFit/>
          </a:bodyPr>
          <a:lstStyle/>
          <a:p>
            <a:r>
              <a:rPr lang="zh-CN" altLang="en-US" sz="2000"/>
              <a:t>（</a:t>
            </a:r>
            <a:r>
              <a:rPr lang="en-US" altLang="zh-CN" sz="2000"/>
              <a:t>2</a:t>
            </a:r>
            <a:r>
              <a:rPr lang="zh-CN" altLang="en-US" sz="2000"/>
              <a:t>）同主族元素，</a:t>
            </a:r>
            <a:r>
              <a:rPr lang="zh-CN" altLang="en-US" sz="2000" b="1">
                <a:solidFill>
                  <a:srgbClr val="FF0000"/>
                </a:solidFill>
                <a:effectLst>
                  <a:outerShdw blurRad="38100" dist="19050" dir="2700000" algn="tl" rotWithShape="0">
                    <a:schemeClr val="dk1">
                      <a:alpha val="40000"/>
                    </a:schemeClr>
                  </a:outerShdw>
                </a:effectLst>
              </a:rPr>
              <a:t>自上而下</a:t>
            </a:r>
            <a:r>
              <a:rPr lang="zh-CN" altLang="en-US" sz="2000" b="1">
                <a:solidFill>
                  <a:schemeClr val="tx1"/>
                </a:solidFill>
                <a:effectLst>
                  <a:outerShdw blurRad="38100" dist="19050" dir="2700000" algn="tl" rotWithShape="0">
                    <a:schemeClr val="dk1">
                      <a:alpha val="40000"/>
                    </a:schemeClr>
                  </a:outerShdw>
                </a:effectLst>
              </a:rPr>
              <a:t>第一电离能</a:t>
            </a:r>
            <a:r>
              <a:rPr lang="zh-CN" altLang="en-US" sz="2000" b="1">
                <a:solidFill>
                  <a:srgbClr val="FF0000"/>
                </a:solidFill>
                <a:effectLst>
                  <a:outerShdw blurRad="38100" dist="19050" dir="2700000" algn="tl" rotWithShape="0">
                    <a:schemeClr val="dk1">
                      <a:alpha val="40000"/>
                    </a:schemeClr>
                  </a:outerShdw>
                </a:effectLst>
              </a:rPr>
              <a:t>逐渐减小</a:t>
            </a:r>
            <a:r>
              <a:rPr lang="zh-CN" altLang="en-US" sz="2000"/>
              <a:t>，表明自上而下原子</a:t>
            </a:r>
            <a:r>
              <a:rPr lang="zh-CN" altLang="en-US" sz="2000" b="1">
                <a:solidFill>
                  <a:srgbClr val="FF0000"/>
                </a:solidFill>
                <a:effectLst>
                  <a:outerShdw blurRad="38100" dist="19050" dir="2700000" algn="tl" rotWithShape="0">
                    <a:schemeClr val="dk1">
                      <a:alpha val="40000"/>
                    </a:schemeClr>
                  </a:outerShdw>
                </a:effectLst>
              </a:rPr>
              <a:t>越来越容易失去电子</a:t>
            </a:r>
            <a:r>
              <a:rPr lang="zh-CN" altLang="en-US" sz="2000"/>
              <a:t>。</a:t>
            </a:r>
          </a:p>
        </p:txBody>
      </p:sp>
      <p:sp>
        <p:nvSpPr>
          <p:cNvPr id="4" name="文本框 3"/>
          <p:cNvSpPr txBox="1"/>
          <p:nvPr/>
        </p:nvSpPr>
        <p:spPr>
          <a:xfrm>
            <a:off x="494030" y="1356360"/>
            <a:ext cx="10241280" cy="1198880"/>
          </a:xfrm>
          <a:prstGeom prst="rect">
            <a:avLst/>
          </a:prstGeom>
          <a:noFill/>
        </p:spPr>
        <p:txBody>
          <a:bodyPr wrap="none" rtlCol="0">
            <a:spAutoFit/>
          </a:bodyPr>
          <a:lstStyle/>
          <a:p>
            <a:pPr algn="l" fontAlgn="auto">
              <a:lnSpc>
                <a:spcPct val="150000"/>
              </a:lnSpc>
            </a:pPr>
            <a:r>
              <a:rPr lang="zh-CN" altLang="en-US">
                <a:solidFill>
                  <a:schemeClr val="tx1"/>
                </a:solidFill>
                <a:effectLst>
                  <a:outerShdw blurRad="38100" dist="19050" dir="2700000" algn="tl" rotWithShape="0">
                    <a:schemeClr val="dk1">
                      <a:alpha val="40000"/>
                    </a:schemeClr>
                  </a:outerShdw>
                </a:effectLst>
                <a:sym typeface="+mn-ea"/>
              </a:rPr>
              <a:t>原因：</a:t>
            </a:r>
          </a:p>
          <a:p>
            <a:pPr algn="l" fontAlgn="auto">
              <a:lnSpc>
                <a:spcPct val="150000"/>
              </a:lnSpc>
            </a:pPr>
            <a:r>
              <a:rPr lang="zh-CN" altLang="en-US">
                <a:solidFill>
                  <a:srgbClr val="FF0000"/>
                </a:solidFill>
                <a:sym typeface="+mn-ea"/>
              </a:rPr>
              <a:t>同主族元素原子的价电子数相同，原子半径逐渐增大，原子核对外层电子的有效吸引作用逐渐减弱。</a:t>
            </a:r>
            <a:endParaRPr lang="zh-CN" altLang="en-US">
              <a:solidFill>
                <a:srgbClr val="FF0000"/>
              </a:solidFill>
            </a:endParaRPr>
          </a:p>
          <a:p>
            <a:endParaRPr lang="zh-CN" altLang="en-US">
              <a:solidFill>
                <a:srgbClr val="FF0000"/>
              </a:solidFill>
            </a:endParaRPr>
          </a:p>
        </p:txBody>
      </p:sp>
      <p:sp>
        <p:nvSpPr>
          <p:cNvPr id="7" name="文本框 6"/>
          <p:cNvSpPr txBox="1"/>
          <p:nvPr/>
        </p:nvSpPr>
        <p:spPr>
          <a:xfrm>
            <a:off x="359410" y="2555240"/>
            <a:ext cx="10375900" cy="922020"/>
          </a:xfrm>
          <a:prstGeom prst="rect">
            <a:avLst/>
          </a:prstGeom>
          <a:noFill/>
        </p:spPr>
        <p:txBody>
          <a:bodyPr wrap="square" rtlCol="0" anchor="t">
            <a:spAutoFit/>
          </a:bodyPr>
          <a:lstStyle/>
          <a:p>
            <a:pPr fontAlgn="auto">
              <a:lnSpc>
                <a:spcPct val="150000"/>
              </a:lnSpc>
            </a:pPr>
            <a:r>
              <a:rPr lang="zh-CN" altLang="en-US">
                <a:sym typeface="+mn-ea"/>
              </a:rPr>
              <a:t>（</a:t>
            </a:r>
            <a:r>
              <a:rPr lang="en-US" altLang="zh-CN">
                <a:sym typeface="+mn-ea"/>
              </a:rPr>
              <a:t>3</a:t>
            </a:r>
            <a:r>
              <a:rPr lang="zh-CN" altLang="en-US">
                <a:sym typeface="+mn-ea"/>
              </a:rPr>
              <a:t>）</a:t>
            </a:r>
            <a:r>
              <a:rPr lang="zh-CN" altLang="en-US"/>
              <a:t>过渡元素的第一电离能的变化不太规则，对同一周期的元素而言，总体上随元素原子序数的增加第一电离能从左到右略有增加。</a:t>
            </a:r>
          </a:p>
        </p:txBody>
      </p:sp>
      <p:sp>
        <p:nvSpPr>
          <p:cNvPr id="9" name="文本框 8"/>
          <p:cNvSpPr txBox="1"/>
          <p:nvPr/>
        </p:nvSpPr>
        <p:spPr>
          <a:xfrm>
            <a:off x="494030" y="3851910"/>
            <a:ext cx="10722610" cy="1614805"/>
          </a:xfrm>
          <a:prstGeom prst="rect">
            <a:avLst/>
          </a:prstGeom>
          <a:noFill/>
        </p:spPr>
        <p:txBody>
          <a:bodyPr wrap="square" rtlCol="0">
            <a:spAutoFit/>
          </a:bodyPr>
          <a:lstStyle/>
          <a:p>
            <a:pPr algn="l" fontAlgn="auto">
              <a:lnSpc>
                <a:spcPct val="150000"/>
              </a:lnSpc>
            </a:pPr>
            <a:r>
              <a:rPr lang="zh-CN" altLang="en-US">
                <a:sym typeface="+mn-ea"/>
              </a:rPr>
              <a:t>原因：</a:t>
            </a:r>
          </a:p>
          <a:p>
            <a:pPr algn="l" fontAlgn="auto">
              <a:lnSpc>
                <a:spcPct val="150000"/>
              </a:lnSpc>
            </a:pPr>
            <a:r>
              <a:rPr lang="zh-CN" altLang="en-US">
                <a:sym typeface="+mn-ea"/>
              </a:rPr>
              <a:t>   </a:t>
            </a:r>
            <a:r>
              <a:rPr lang="zh-CN" altLang="en-US">
                <a:solidFill>
                  <a:srgbClr val="FF0000"/>
                </a:solidFill>
                <a:sym typeface="+mn-ea"/>
              </a:rPr>
              <a:t>对过渡元素的原子来说，增加的电子大部分排布在（n-1）d或（n-2）f轨道上，原子核对外层电子的有效吸引作用变化不是太大。</a:t>
            </a:r>
            <a:endParaRPr lang="zh-CN" altLang="en-US">
              <a:solidFill>
                <a:srgbClr val="FF0000"/>
              </a:solidFill>
            </a:endParaRPr>
          </a:p>
          <a:p>
            <a:endParaRPr lang="zh-CN" altLang="en-US">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Text Box 2"/>
          <p:cNvSpPr txBox="1"/>
          <p:nvPr/>
        </p:nvSpPr>
        <p:spPr>
          <a:xfrm>
            <a:off x="1025525" y="1331595"/>
            <a:ext cx="9144000" cy="2461260"/>
          </a:xfrm>
          <a:prstGeom prst="rect">
            <a:avLst/>
          </a:prstGeom>
          <a:noFill/>
          <a:ln w="9525">
            <a:noFill/>
          </a:ln>
        </p:spPr>
        <p:txBody>
          <a:bodyPr>
            <a:spAutoFit/>
          </a:bodyPr>
          <a:lstStyle/>
          <a:p>
            <a:pPr>
              <a:spcBef>
                <a:spcPct val="50000"/>
              </a:spcBef>
            </a:pPr>
            <a:r>
              <a:rPr lang="zh-CN" altLang="en-US" sz="2800" b="1">
                <a:latin typeface="黑体" panose="02010609060101010101" pitchFamily="2" charset="-122"/>
                <a:ea typeface="黑体" panose="02010609060101010101" pitchFamily="2" charset="-122"/>
              </a:rPr>
              <a:t>判断下列元素间的第一电离能的大小：</a:t>
            </a:r>
          </a:p>
          <a:p>
            <a:pPr>
              <a:spcBef>
                <a:spcPct val="50000"/>
              </a:spcBef>
            </a:pPr>
            <a:r>
              <a:rPr lang="zh-CN" altLang="en-US" sz="2800" b="1">
                <a:latin typeface="黑体" panose="02010609060101010101" pitchFamily="2" charset="-122"/>
                <a:ea typeface="黑体" panose="02010609060101010101" pitchFamily="2" charset="-122"/>
              </a:rPr>
              <a:t>Na</a:t>
            </a:r>
            <a:r>
              <a:rPr lang="zh-CN" altLang="en-US" sz="2800" b="1" u="sng">
                <a:latin typeface="黑体" panose="02010609060101010101" pitchFamily="2" charset="-122"/>
                <a:ea typeface="黑体" panose="02010609060101010101" pitchFamily="2" charset="-122"/>
              </a:rPr>
              <a:t>      </a:t>
            </a:r>
            <a:r>
              <a:rPr lang="zh-CN" altLang="en-US" sz="2800" b="1">
                <a:latin typeface="黑体" panose="02010609060101010101" pitchFamily="2" charset="-122"/>
                <a:ea typeface="黑体" panose="02010609060101010101" pitchFamily="2" charset="-122"/>
              </a:rPr>
              <a:t>K;  O</a:t>
            </a:r>
            <a:r>
              <a:rPr lang="zh-CN" altLang="en-US" sz="2800" b="1" u="sng">
                <a:latin typeface="黑体" panose="02010609060101010101" pitchFamily="2" charset="-122"/>
                <a:ea typeface="黑体" panose="02010609060101010101" pitchFamily="2" charset="-122"/>
              </a:rPr>
              <a:t>         </a:t>
            </a:r>
            <a:r>
              <a:rPr lang="zh-CN" altLang="en-US" sz="2800" b="1">
                <a:latin typeface="黑体" panose="02010609060101010101" pitchFamily="2" charset="-122"/>
                <a:ea typeface="黑体" panose="02010609060101010101" pitchFamily="2" charset="-122"/>
              </a:rPr>
              <a:t>N;   N</a:t>
            </a:r>
            <a:r>
              <a:rPr lang="zh-CN" altLang="en-US" sz="2800" b="1" u="sng">
                <a:latin typeface="黑体" panose="02010609060101010101" pitchFamily="2" charset="-122"/>
                <a:ea typeface="黑体" panose="02010609060101010101" pitchFamily="2" charset="-122"/>
              </a:rPr>
              <a:t>        </a:t>
            </a:r>
            <a:r>
              <a:rPr lang="zh-CN" altLang="en-US" sz="2800" b="1">
                <a:latin typeface="黑体" panose="02010609060101010101" pitchFamily="2" charset="-122"/>
                <a:ea typeface="黑体" panose="02010609060101010101" pitchFamily="2" charset="-122"/>
              </a:rPr>
              <a:t>P;   </a:t>
            </a:r>
            <a:endParaRPr lang="en-US" altLang="zh-CN" sz="2800" b="1">
              <a:latin typeface="黑体" panose="02010609060101010101" pitchFamily="2" charset="-122"/>
              <a:ea typeface="黑体" panose="02010609060101010101" pitchFamily="2" charset="-122"/>
            </a:endParaRPr>
          </a:p>
          <a:p>
            <a:pPr>
              <a:spcBef>
                <a:spcPct val="50000"/>
              </a:spcBef>
            </a:pPr>
            <a:r>
              <a:rPr lang="zh-CN" altLang="en-US" sz="2800" b="1">
                <a:latin typeface="黑体" panose="02010609060101010101" pitchFamily="2" charset="-122"/>
                <a:ea typeface="黑体" panose="02010609060101010101" pitchFamily="2" charset="-122"/>
              </a:rPr>
              <a:t>F</a:t>
            </a:r>
            <a:r>
              <a:rPr lang="zh-CN" altLang="en-US" sz="2800" b="1" u="sng">
                <a:latin typeface="黑体" panose="02010609060101010101" pitchFamily="2" charset="-122"/>
                <a:ea typeface="黑体" panose="02010609060101010101" pitchFamily="2" charset="-122"/>
              </a:rPr>
              <a:t>       </a:t>
            </a:r>
            <a:r>
              <a:rPr lang="zh-CN" altLang="en-US" sz="2800" b="1">
                <a:latin typeface="黑体" panose="02010609060101010101" pitchFamily="2" charset="-122"/>
                <a:ea typeface="黑体" panose="02010609060101010101" pitchFamily="2" charset="-122"/>
              </a:rPr>
              <a:t>Ne; Mg </a:t>
            </a:r>
            <a:r>
              <a:rPr lang="zh-CN" altLang="en-US" sz="2800" b="1" u="sng">
                <a:latin typeface="黑体" panose="02010609060101010101" pitchFamily="2" charset="-122"/>
                <a:ea typeface="黑体" panose="02010609060101010101" pitchFamily="2" charset="-122"/>
              </a:rPr>
              <a:t>       </a:t>
            </a:r>
            <a:r>
              <a:rPr lang="zh-CN" altLang="en-US" sz="2800" b="1">
                <a:latin typeface="黑体" panose="02010609060101010101" pitchFamily="2" charset="-122"/>
                <a:ea typeface="黑体" panose="02010609060101010101" pitchFamily="2" charset="-122"/>
              </a:rPr>
              <a:t>Al； S</a:t>
            </a:r>
            <a:r>
              <a:rPr lang="zh-CN" altLang="en-US" sz="2800" b="1" u="sng">
                <a:latin typeface="黑体" panose="02010609060101010101" pitchFamily="2" charset="-122"/>
                <a:ea typeface="黑体" panose="02010609060101010101" pitchFamily="2" charset="-122"/>
              </a:rPr>
              <a:t>      </a:t>
            </a:r>
            <a:r>
              <a:rPr lang="zh-CN" altLang="en-US" sz="2800" b="1">
                <a:latin typeface="黑体" panose="02010609060101010101" pitchFamily="2" charset="-122"/>
                <a:ea typeface="黑体" panose="02010609060101010101" pitchFamily="2" charset="-122"/>
              </a:rPr>
              <a:t>P;  </a:t>
            </a:r>
            <a:endParaRPr lang="en-US" altLang="zh-CN" sz="2800" b="1">
              <a:latin typeface="黑体" panose="02010609060101010101" pitchFamily="2" charset="-122"/>
              <a:ea typeface="黑体" panose="02010609060101010101" pitchFamily="2" charset="-122"/>
            </a:endParaRPr>
          </a:p>
          <a:p>
            <a:pPr>
              <a:spcBef>
                <a:spcPct val="50000"/>
              </a:spcBef>
            </a:pPr>
            <a:r>
              <a:rPr lang="zh-CN" altLang="en-US" sz="2800" b="1">
                <a:latin typeface="黑体" panose="02010609060101010101" pitchFamily="2" charset="-122"/>
                <a:ea typeface="黑体" panose="02010609060101010101" pitchFamily="2" charset="-122"/>
              </a:rPr>
              <a:t>Cl</a:t>
            </a:r>
            <a:r>
              <a:rPr lang="zh-CN" altLang="en-US" sz="2800" b="1" u="sng">
                <a:latin typeface="黑体" panose="02010609060101010101" pitchFamily="2" charset="-122"/>
                <a:ea typeface="黑体" panose="02010609060101010101" pitchFamily="2" charset="-122"/>
              </a:rPr>
              <a:t>      </a:t>
            </a:r>
            <a:r>
              <a:rPr lang="zh-CN" altLang="en-US" sz="2800" b="1">
                <a:latin typeface="黑体" panose="02010609060101010101" pitchFamily="2" charset="-122"/>
                <a:ea typeface="黑体" panose="02010609060101010101" pitchFamily="2" charset="-122"/>
              </a:rPr>
              <a:t>S； Cl</a:t>
            </a:r>
            <a:r>
              <a:rPr lang="zh-CN" altLang="en-US" sz="2800" b="1" u="sng">
                <a:latin typeface="黑体" panose="02010609060101010101" pitchFamily="2" charset="-122"/>
                <a:ea typeface="黑体" panose="02010609060101010101" pitchFamily="2" charset="-122"/>
              </a:rPr>
              <a:t>        </a:t>
            </a:r>
            <a:r>
              <a:rPr lang="zh-CN" altLang="en-US" sz="2800" b="1">
                <a:latin typeface="黑体" panose="02010609060101010101" pitchFamily="2" charset="-122"/>
                <a:ea typeface="黑体" panose="02010609060101010101" pitchFamily="2" charset="-122"/>
              </a:rPr>
              <a:t>Ar。</a:t>
            </a:r>
          </a:p>
        </p:txBody>
      </p:sp>
      <p:sp>
        <p:nvSpPr>
          <p:cNvPr id="4" name="矩形 3"/>
          <p:cNvSpPr/>
          <p:nvPr/>
        </p:nvSpPr>
        <p:spPr>
          <a:xfrm>
            <a:off x="165735" y="352425"/>
            <a:ext cx="2428240" cy="768350"/>
          </a:xfrm>
          <a:prstGeom prst="rect">
            <a:avLst/>
          </a:prstGeom>
          <a:noFill/>
          <a:ln>
            <a:noFill/>
          </a:ln>
        </p:spPr>
        <p:txBody>
          <a:bodyPr wrap="none" rtlCol="0" anchor="t">
            <a:spAutoFit/>
          </a:bodyPr>
          <a:lstStyle/>
          <a:p>
            <a:pPr algn="ctr"/>
            <a:r>
              <a:rPr lang="zh-CN" altLang="en-US" sz="4400" b="1">
                <a:solidFill>
                  <a:srgbClr val="00B050"/>
                </a:solidFill>
                <a:effectLst>
                  <a:outerShdw blurRad="38100" dist="19050" dir="2700000" algn="tl" rotWithShape="0">
                    <a:schemeClr val="dk1">
                      <a:alpha val="40000"/>
                    </a:schemeClr>
                  </a:outerShdw>
                </a:effectLst>
                <a:latin typeface="楷体" panose="02010609060101010101" charset="-122"/>
                <a:ea typeface="楷体" panose="02010609060101010101" charset="-122"/>
              </a:rPr>
              <a:t>迁移应用</a:t>
            </a:r>
          </a:p>
        </p:txBody>
      </p:sp>
      <p:sp>
        <p:nvSpPr>
          <p:cNvPr id="18435" name="Text Box 3"/>
          <p:cNvSpPr txBox="1"/>
          <p:nvPr/>
        </p:nvSpPr>
        <p:spPr>
          <a:xfrm>
            <a:off x="1605915" y="1911985"/>
            <a:ext cx="457200" cy="519113"/>
          </a:xfrm>
          <a:prstGeom prst="rect">
            <a:avLst/>
          </a:prstGeom>
          <a:noFill/>
          <a:ln w="9525">
            <a:noFill/>
          </a:ln>
        </p:spPr>
        <p:txBody>
          <a:bodyPr>
            <a:spAutoFit/>
          </a:bodyPr>
          <a:lstStyle/>
          <a:p>
            <a:pPr>
              <a:spcBef>
                <a:spcPct val="50000"/>
              </a:spcBef>
            </a:pPr>
            <a:r>
              <a:rPr lang="zh-CN" altLang="en-US" sz="2800" b="1">
                <a:latin typeface="Times New Roman" panose="02020603050405020304" pitchFamily="18" charset="0"/>
                <a:cs typeface="Times New Roman" panose="02020603050405020304" pitchFamily="18" charset="0"/>
              </a:rPr>
              <a:t>&gt;</a:t>
            </a:r>
            <a:endParaRPr lang="en-US" altLang="zh-CN" sz="2800" b="1">
              <a:latin typeface="Times New Roman" panose="02020603050405020304" pitchFamily="18" charset="0"/>
            </a:endParaRPr>
          </a:p>
        </p:txBody>
      </p:sp>
      <p:sp>
        <p:nvSpPr>
          <p:cNvPr id="18436" name="Text Box 4"/>
          <p:cNvSpPr txBox="1"/>
          <p:nvPr/>
        </p:nvSpPr>
        <p:spPr>
          <a:xfrm rot="-317079">
            <a:off x="4124643" y="1854835"/>
            <a:ext cx="498475" cy="708025"/>
          </a:xfrm>
          <a:prstGeom prst="rect">
            <a:avLst/>
          </a:prstGeom>
          <a:noFill/>
          <a:ln w="9525">
            <a:noFill/>
          </a:ln>
        </p:spPr>
        <p:txBody>
          <a:bodyPr>
            <a:spAutoFit/>
          </a:bodyPr>
          <a:lstStyle/>
          <a:p>
            <a:pPr>
              <a:spcBef>
                <a:spcPct val="50000"/>
              </a:spcBef>
            </a:pPr>
            <a:r>
              <a:rPr lang="zh-CN" altLang="en-US" sz="4000" b="1">
                <a:solidFill>
                  <a:srgbClr val="FF0000"/>
                </a:solidFill>
                <a:latin typeface="Times New Roman" panose="02020603050405020304" pitchFamily="18" charset="0"/>
                <a:cs typeface="Times New Roman" panose="02020603050405020304" pitchFamily="18" charset="0"/>
              </a:rPr>
              <a:t>&lt;</a:t>
            </a:r>
            <a:endParaRPr lang="en-US" altLang="zh-CN" sz="4000" b="1">
              <a:solidFill>
                <a:srgbClr val="FF0000"/>
              </a:solidFill>
              <a:latin typeface="Times New Roman" panose="02020603050405020304" pitchFamily="18" charset="0"/>
              <a:ea typeface="Times New Roman" panose="02020603050405020304" pitchFamily="18" charset="0"/>
            </a:endParaRPr>
          </a:p>
        </p:txBody>
      </p:sp>
      <p:sp>
        <p:nvSpPr>
          <p:cNvPr id="18437" name="Text Box 5"/>
          <p:cNvSpPr txBox="1"/>
          <p:nvPr/>
        </p:nvSpPr>
        <p:spPr>
          <a:xfrm rot="10800000" flipH="1" flipV="1">
            <a:off x="1453515" y="2584450"/>
            <a:ext cx="762000" cy="523875"/>
          </a:xfrm>
          <a:prstGeom prst="rect">
            <a:avLst/>
          </a:prstGeom>
          <a:noFill/>
          <a:ln w="9525">
            <a:noFill/>
          </a:ln>
        </p:spPr>
        <p:txBody>
          <a:bodyPr>
            <a:spAutoFit/>
          </a:bodyPr>
          <a:lstStyle/>
          <a:p>
            <a:pPr>
              <a:spcBef>
                <a:spcPct val="50000"/>
              </a:spcBef>
            </a:pPr>
            <a:r>
              <a:rPr lang="zh-CN" altLang="en-US" sz="2800" b="1">
                <a:latin typeface="Times New Roman" panose="02020603050405020304" pitchFamily="18" charset="0"/>
                <a:cs typeface="Times New Roman" panose="02020603050405020304" pitchFamily="18" charset="0"/>
              </a:rPr>
              <a:t>&lt;</a:t>
            </a:r>
            <a:endParaRPr lang="en-US" altLang="zh-CN" sz="2800" b="1">
              <a:latin typeface="Times New Roman" panose="02020603050405020304" pitchFamily="18" charset="0"/>
              <a:ea typeface="Times New Roman" panose="02020603050405020304" pitchFamily="18" charset="0"/>
            </a:endParaRPr>
          </a:p>
        </p:txBody>
      </p:sp>
      <p:sp>
        <p:nvSpPr>
          <p:cNvPr id="18438" name="Text Box 6"/>
          <p:cNvSpPr txBox="1"/>
          <p:nvPr/>
        </p:nvSpPr>
        <p:spPr>
          <a:xfrm rot="10523605" flipV="1">
            <a:off x="4120833" y="2553335"/>
            <a:ext cx="457200" cy="706438"/>
          </a:xfrm>
          <a:prstGeom prst="rect">
            <a:avLst/>
          </a:prstGeom>
          <a:noFill/>
          <a:ln w="9525">
            <a:noFill/>
          </a:ln>
        </p:spPr>
        <p:txBody>
          <a:bodyPr>
            <a:spAutoFit/>
          </a:bodyPr>
          <a:lstStyle/>
          <a:p>
            <a:pPr>
              <a:spcBef>
                <a:spcPct val="50000"/>
              </a:spcBef>
            </a:pPr>
            <a:r>
              <a:rPr lang="zh-CN" altLang="en-US" sz="4000" b="1">
                <a:solidFill>
                  <a:srgbClr val="FF0000"/>
                </a:solidFill>
                <a:latin typeface="Times New Roman" panose="02020603050405020304" pitchFamily="18" charset="0"/>
                <a:cs typeface="Times New Roman" panose="02020603050405020304" pitchFamily="18" charset="0"/>
              </a:rPr>
              <a:t>&gt;</a:t>
            </a:r>
            <a:endParaRPr lang="en-US" altLang="zh-CN" sz="4000" b="1">
              <a:solidFill>
                <a:srgbClr val="FF0000"/>
              </a:solidFill>
              <a:latin typeface="Times New Roman" panose="02020603050405020304" pitchFamily="18" charset="0"/>
            </a:endParaRPr>
          </a:p>
        </p:txBody>
      </p:sp>
      <p:sp>
        <p:nvSpPr>
          <p:cNvPr id="18439" name="Text Box 7"/>
          <p:cNvSpPr txBox="1"/>
          <p:nvPr/>
        </p:nvSpPr>
        <p:spPr>
          <a:xfrm>
            <a:off x="6462395" y="2536190"/>
            <a:ext cx="457200" cy="769938"/>
          </a:xfrm>
          <a:prstGeom prst="rect">
            <a:avLst/>
          </a:prstGeom>
          <a:noFill/>
          <a:ln w="9525">
            <a:noFill/>
          </a:ln>
        </p:spPr>
        <p:txBody>
          <a:bodyPr>
            <a:spAutoFit/>
          </a:bodyPr>
          <a:lstStyle/>
          <a:p>
            <a:pPr>
              <a:spcBef>
                <a:spcPct val="50000"/>
              </a:spcBef>
            </a:pPr>
            <a:r>
              <a:rPr lang="zh-CN" altLang="en-US" sz="4400" b="1">
                <a:solidFill>
                  <a:srgbClr val="FF0000"/>
                </a:solidFill>
                <a:latin typeface="Times New Roman" panose="02020603050405020304" pitchFamily="18" charset="0"/>
                <a:cs typeface="Times New Roman" panose="02020603050405020304" pitchFamily="18" charset="0"/>
              </a:rPr>
              <a:t>&lt;</a:t>
            </a:r>
            <a:endParaRPr lang="en-US" altLang="zh-CN" sz="4400" b="1">
              <a:solidFill>
                <a:srgbClr val="FF0000"/>
              </a:solidFill>
              <a:latin typeface="Times New Roman" panose="02020603050405020304" pitchFamily="18" charset="0"/>
              <a:ea typeface="Times New Roman" panose="02020603050405020304" pitchFamily="18" charset="0"/>
            </a:endParaRPr>
          </a:p>
        </p:txBody>
      </p:sp>
      <p:sp>
        <p:nvSpPr>
          <p:cNvPr id="18440" name="Text Box 8"/>
          <p:cNvSpPr txBox="1"/>
          <p:nvPr/>
        </p:nvSpPr>
        <p:spPr>
          <a:xfrm>
            <a:off x="1605915" y="3291840"/>
            <a:ext cx="457200" cy="519113"/>
          </a:xfrm>
          <a:prstGeom prst="rect">
            <a:avLst/>
          </a:prstGeom>
          <a:noFill/>
          <a:ln w="9525">
            <a:noFill/>
          </a:ln>
        </p:spPr>
        <p:txBody>
          <a:bodyPr>
            <a:spAutoFit/>
          </a:bodyPr>
          <a:lstStyle/>
          <a:p>
            <a:pPr>
              <a:spcBef>
                <a:spcPct val="50000"/>
              </a:spcBef>
            </a:pPr>
            <a:r>
              <a:rPr lang="zh-CN" altLang="en-US" sz="2800" b="1">
                <a:latin typeface="Times New Roman" panose="02020603050405020304" pitchFamily="18" charset="0"/>
                <a:cs typeface="Times New Roman" panose="02020603050405020304" pitchFamily="18" charset="0"/>
              </a:rPr>
              <a:t>&gt;</a:t>
            </a:r>
            <a:endParaRPr lang="en-US" altLang="zh-CN" sz="2800" b="1">
              <a:latin typeface="Times New Roman" panose="02020603050405020304" pitchFamily="18" charset="0"/>
            </a:endParaRPr>
          </a:p>
        </p:txBody>
      </p:sp>
      <p:sp>
        <p:nvSpPr>
          <p:cNvPr id="18441" name="Text Box 9"/>
          <p:cNvSpPr txBox="1"/>
          <p:nvPr/>
        </p:nvSpPr>
        <p:spPr>
          <a:xfrm>
            <a:off x="6697980" y="1911985"/>
            <a:ext cx="457200" cy="519113"/>
          </a:xfrm>
          <a:prstGeom prst="rect">
            <a:avLst/>
          </a:prstGeom>
          <a:noFill/>
          <a:ln w="9525">
            <a:noFill/>
          </a:ln>
        </p:spPr>
        <p:txBody>
          <a:bodyPr>
            <a:spAutoFit/>
          </a:bodyPr>
          <a:lstStyle/>
          <a:p>
            <a:pPr>
              <a:spcBef>
                <a:spcPct val="50000"/>
              </a:spcBef>
            </a:pPr>
            <a:r>
              <a:rPr lang="zh-CN" altLang="en-US" sz="2800" b="1">
                <a:latin typeface="Times New Roman" panose="02020603050405020304" pitchFamily="18" charset="0"/>
                <a:cs typeface="Times New Roman" panose="02020603050405020304" pitchFamily="18" charset="0"/>
              </a:rPr>
              <a:t>&gt;</a:t>
            </a:r>
            <a:endParaRPr lang="en-US" altLang="zh-CN" sz="2800" b="1">
              <a:latin typeface="Times New Roman" panose="02020603050405020304" pitchFamily="18" charset="0"/>
            </a:endParaRPr>
          </a:p>
        </p:txBody>
      </p:sp>
      <p:sp>
        <p:nvSpPr>
          <p:cNvPr id="18442" name="Text Box 10"/>
          <p:cNvSpPr txBox="1"/>
          <p:nvPr/>
        </p:nvSpPr>
        <p:spPr>
          <a:xfrm>
            <a:off x="4093210" y="3242310"/>
            <a:ext cx="457200" cy="519113"/>
          </a:xfrm>
          <a:prstGeom prst="rect">
            <a:avLst/>
          </a:prstGeom>
          <a:noFill/>
          <a:ln w="9525">
            <a:noFill/>
          </a:ln>
        </p:spPr>
        <p:txBody>
          <a:bodyPr>
            <a:spAutoFit/>
          </a:bodyPr>
          <a:lstStyle/>
          <a:p>
            <a:pPr>
              <a:spcBef>
                <a:spcPct val="50000"/>
              </a:spcBef>
            </a:pPr>
            <a:r>
              <a:rPr lang="zh-CN" altLang="en-US" sz="2800" b="1">
                <a:latin typeface="Times New Roman" panose="02020603050405020304" pitchFamily="18" charset="0"/>
                <a:cs typeface="Times New Roman" panose="02020603050405020304" pitchFamily="18" charset="0"/>
              </a:rPr>
              <a:t>&lt;</a:t>
            </a:r>
            <a:endParaRPr lang="en-US" altLang="zh-CN" sz="2800" b="1">
              <a:latin typeface="Times New Roman" panose="02020603050405020304" pitchFamily="18" charset="0"/>
              <a:ea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435"/>
                                        </p:tgtEl>
                                        <p:attrNameLst>
                                          <p:attrName>style.visibility</p:attrName>
                                        </p:attrNameLst>
                                      </p:cBhvr>
                                      <p:to>
                                        <p:strVal val="visible"/>
                                      </p:to>
                                    </p:set>
                                    <p:anim calcmode="lin" valueType="num">
                                      <p:cBhvr additive="base">
                                        <p:cTn id="7" dur="500" fill="hold"/>
                                        <p:tgtEl>
                                          <p:spTgt spid="18435"/>
                                        </p:tgtEl>
                                        <p:attrNameLst>
                                          <p:attrName>ppt_x</p:attrName>
                                        </p:attrNameLst>
                                      </p:cBhvr>
                                      <p:tavLst>
                                        <p:tav tm="0">
                                          <p:val>
                                            <p:strVal val="#ppt_x"/>
                                          </p:val>
                                        </p:tav>
                                        <p:tav tm="100000">
                                          <p:val>
                                            <p:strVal val="#ppt_x"/>
                                          </p:val>
                                        </p:tav>
                                      </p:tavLst>
                                    </p:anim>
                                    <p:anim calcmode="lin" valueType="num">
                                      <p:cBhvr additive="base">
                                        <p:cTn id="8" dur="500" fill="hold"/>
                                        <p:tgtEl>
                                          <p:spTgt spid="1843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8436"/>
                                        </p:tgtEl>
                                        <p:attrNameLst>
                                          <p:attrName>style.visibility</p:attrName>
                                        </p:attrNameLst>
                                      </p:cBhvr>
                                      <p:to>
                                        <p:strVal val="visible"/>
                                      </p:to>
                                    </p:set>
                                    <p:anim calcmode="lin" valueType="num">
                                      <p:cBhvr additive="base">
                                        <p:cTn id="11" dur="500" fill="hold"/>
                                        <p:tgtEl>
                                          <p:spTgt spid="18436"/>
                                        </p:tgtEl>
                                        <p:attrNameLst>
                                          <p:attrName>ppt_x</p:attrName>
                                        </p:attrNameLst>
                                      </p:cBhvr>
                                      <p:tavLst>
                                        <p:tav tm="0">
                                          <p:val>
                                            <p:strVal val="#ppt_x"/>
                                          </p:val>
                                        </p:tav>
                                        <p:tav tm="100000">
                                          <p:val>
                                            <p:strVal val="#ppt_x"/>
                                          </p:val>
                                        </p:tav>
                                      </p:tavLst>
                                    </p:anim>
                                    <p:anim calcmode="lin" valueType="num">
                                      <p:cBhvr additive="base">
                                        <p:cTn id="12" dur="500" fill="hold"/>
                                        <p:tgtEl>
                                          <p:spTgt spid="1843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8437"/>
                                        </p:tgtEl>
                                        <p:attrNameLst>
                                          <p:attrName>style.visibility</p:attrName>
                                        </p:attrNameLst>
                                      </p:cBhvr>
                                      <p:to>
                                        <p:strVal val="visible"/>
                                      </p:to>
                                    </p:set>
                                    <p:anim calcmode="lin" valueType="num">
                                      <p:cBhvr additive="base">
                                        <p:cTn id="15" dur="500" fill="hold"/>
                                        <p:tgtEl>
                                          <p:spTgt spid="18437"/>
                                        </p:tgtEl>
                                        <p:attrNameLst>
                                          <p:attrName>ppt_x</p:attrName>
                                        </p:attrNameLst>
                                      </p:cBhvr>
                                      <p:tavLst>
                                        <p:tav tm="0">
                                          <p:val>
                                            <p:strVal val="#ppt_x"/>
                                          </p:val>
                                        </p:tav>
                                        <p:tav tm="100000">
                                          <p:val>
                                            <p:strVal val="#ppt_x"/>
                                          </p:val>
                                        </p:tav>
                                      </p:tavLst>
                                    </p:anim>
                                    <p:anim calcmode="lin" valueType="num">
                                      <p:cBhvr additive="base">
                                        <p:cTn id="16" dur="500" fill="hold"/>
                                        <p:tgtEl>
                                          <p:spTgt spid="1843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8438"/>
                                        </p:tgtEl>
                                        <p:attrNameLst>
                                          <p:attrName>style.visibility</p:attrName>
                                        </p:attrNameLst>
                                      </p:cBhvr>
                                      <p:to>
                                        <p:strVal val="visible"/>
                                      </p:to>
                                    </p:set>
                                    <p:anim calcmode="lin" valueType="num">
                                      <p:cBhvr additive="base">
                                        <p:cTn id="19" dur="500" fill="hold"/>
                                        <p:tgtEl>
                                          <p:spTgt spid="18438"/>
                                        </p:tgtEl>
                                        <p:attrNameLst>
                                          <p:attrName>ppt_x</p:attrName>
                                        </p:attrNameLst>
                                      </p:cBhvr>
                                      <p:tavLst>
                                        <p:tav tm="0">
                                          <p:val>
                                            <p:strVal val="#ppt_x"/>
                                          </p:val>
                                        </p:tav>
                                        <p:tav tm="100000">
                                          <p:val>
                                            <p:strVal val="#ppt_x"/>
                                          </p:val>
                                        </p:tav>
                                      </p:tavLst>
                                    </p:anim>
                                    <p:anim calcmode="lin" valueType="num">
                                      <p:cBhvr additive="base">
                                        <p:cTn id="20" dur="500" fill="hold"/>
                                        <p:tgtEl>
                                          <p:spTgt spid="1843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8439"/>
                                        </p:tgtEl>
                                        <p:attrNameLst>
                                          <p:attrName>style.visibility</p:attrName>
                                        </p:attrNameLst>
                                      </p:cBhvr>
                                      <p:to>
                                        <p:strVal val="visible"/>
                                      </p:to>
                                    </p:set>
                                    <p:anim calcmode="lin" valueType="num">
                                      <p:cBhvr additive="base">
                                        <p:cTn id="23" dur="500" fill="hold"/>
                                        <p:tgtEl>
                                          <p:spTgt spid="18439"/>
                                        </p:tgtEl>
                                        <p:attrNameLst>
                                          <p:attrName>ppt_x</p:attrName>
                                        </p:attrNameLst>
                                      </p:cBhvr>
                                      <p:tavLst>
                                        <p:tav tm="0">
                                          <p:val>
                                            <p:strVal val="#ppt_x"/>
                                          </p:val>
                                        </p:tav>
                                        <p:tav tm="100000">
                                          <p:val>
                                            <p:strVal val="#ppt_x"/>
                                          </p:val>
                                        </p:tav>
                                      </p:tavLst>
                                    </p:anim>
                                    <p:anim calcmode="lin" valueType="num">
                                      <p:cBhvr additive="base">
                                        <p:cTn id="24" dur="500" fill="hold"/>
                                        <p:tgtEl>
                                          <p:spTgt spid="1843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8440"/>
                                        </p:tgtEl>
                                        <p:attrNameLst>
                                          <p:attrName>style.visibility</p:attrName>
                                        </p:attrNameLst>
                                      </p:cBhvr>
                                      <p:to>
                                        <p:strVal val="visible"/>
                                      </p:to>
                                    </p:set>
                                    <p:anim calcmode="lin" valueType="num">
                                      <p:cBhvr additive="base">
                                        <p:cTn id="27" dur="500" fill="hold"/>
                                        <p:tgtEl>
                                          <p:spTgt spid="18440"/>
                                        </p:tgtEl>
                                        <p:attrNameLst>
                                          <p:attrName>ppt_x</p:attrName>
                                        </p:attrNameLst>
                                      </p:cBhvr>
                                      <p:tavLst>
                                        <p:tav tm="0">
                                          <p:val>
                                            <p:strVal val="#ppt_x"/>
                                          </p:val>
                                        </p:tav>
                                        <p:tav tm="100000">
                                          <p:val>
                                            <p:strVal val="#ppt_x"/>
                                          </p:val>
                                        </p:tav>
                                      </p:tavLst>
                                    </p:anim>
                                    <p:anim calcmode="lin" valueType="num">
                                      <p:cBhvr additive="base">
                                        <p:cTn id="28" dur="500" fill="hold"/>
                                        <p:tgtEl>
                                          <p:spTgt spid="1844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8441"/>
                                        </p:tgtEl>
                                        <p:attrNameLst>
                                          <p:attrName>style.visibility</p:attrName>
                                        </p:attrNameLst>
                                      </p:cBhvr>
                                      <p:to>
                                        <p:strVal val="visible"/>
                                      </p:to>
                                    </p:set>
                                    <p:anim calcmode="lin" valueType="num">
                                      <p:cBhvr additive="base">
                                        <p:cTn id="31" dur="500" fill="hold"/>
                                        <p:tgtEl>
                                          <p:spTgt spid="18441"/>
                                        </p:tgtEl>
                                        <p:attrNameLst>
                                          <p:attrName>ppt_x</p:attrName>
                                        </p:attrNameLst>
                                      </p:cBhvr>
                                      <p:tavLst>
                                        <p:tav tm="0">
                                          <p:val>
                                            <p:strVal val="#ppt_x"/>
                                          </p:val>
                                        </p:tav>
                                        <p:tav tm="100000">
                                          <p:val>
                                            <p:strVal val="#ppt_x"/>
                                          </p:val>
                                        </p:tav>
                                      </p:tavLst>
                                    </p:anim>
                                    <p:anim calcmode="lin" valueType="num">
                                      <p:cBhvr additive="base">
                                        <p:cTn id="32" dur="500" fill="hold"/>
                                        <p:tgtEl>
                                          <p:spTgt spid="18441"/>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8442"/>
                                        </p:tgtEl>
                                        <p:attrNameLst>
                                          <p:attrName>style.visibility</p:attrName>
                                        </p:attrNameLst>
                                      </p:cBhvr>
                                      <p:to>
                                        <p:strVal val="visible"/>
                                      </p:to>
                                    </p:set>
                                    <p:anim calcmode="lin" valueType="num">
                                      <p:cBhvr additive="base">
                                        <p:cTn id="35" dur="500" fill="hold"/>
                                        <p:tgtEl>
                                          <p:spTgt spid="18442"/>
                                        </p:tgtEl>
                                        <p:attrNameLst>
                                          <p:attrName>ppt_x</p:attrName>
                                        </p:attrNameLst>
                                      </p:cBhvr>
                                      <p:tavLst>
                                        <p:tav tm="0">
                                          <p:val>
                                            <p:strVal val="#ppt_x"/>
                                          </p:val>
                                        </p:tav>
                                        <p:tav tm="100000">
                                          <p:val>
                                            <p:strVal val="#ppt_x"/>
                                          </p:val>
                                        </p:tav>
                                      </p:tavLst>
                                    </p:anim>
                                    <p:anim calcmode="lin" valueType="num">
                                      <p:cBhvr additive="base">
                                        <p:cTn id="36" dur="500" fill="hold"/>
                                        <p:tgtEl>
                                          <p:spTgt spid="184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p:bldP spid="18436" grpId="0"/>
      <p:bldP spid="18437" grpId="0"/>
      <p:bldP spid="18438" grpId="0"/>
      <p:bldP spid="18439" grpId="0"/>
      <p:bldP spid="18440" grpId="0"/>
      <p:bldP spid="18441" grpId="0"/>
      <p:bldP spid="18442"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p:cNvSpPr txBox="1"/>
          <p:nvPr/>
        </p:nvSpPr>
        <p:spPr>
          <a:xfrm>
            <a:off x="991870" y="1721485"/>
            <a:ext cx="10532110" cy="4523105"/>
          </a:xfrm>
          <a:prstGeom prst="rect">
            <a:avLst/>
          </a:prstGeom>
          <a:noFill/>
        </p:spPr>
        <p:txBody>
          <a:bodyPr wrap="square" rtlCol="0" anchor="t">
            <a:spAutoFit/>
          </a:bodyPr>
          <a:lstStyle/>
          <a:p>
            <a:pPr fontAlgn="auto">
              <a:lnSpc>
                <a:spcPct val="150000"/>
              </a:lnSpc>
            </a:pPr>
            <a:r>
              <a:rPr lang="en-US" altLang="zh-CN"/>
              <a:t>    </a:t>
            </a:r>
            <a:r>
              <a:rPr lang="zh-CN" altLang="en-US"/>
              <a:t>金属活动性顺序为K、Ca、Na、Mg、Al、Zn、Fe、Sn、Pb、（H）、Cu、Hg、Ag、 Pt、Au。该顺序表示从K 到 Au，在水溶液中金属单质中的原子失去电子越来越困难。金属元素的电离能是指金属元素原子（或离子）在气态时失去电子成为气态阳离子的能力，它是金属元素原子（或离子 ）在气态时活泼性的量度。</a:t>
            </a:r>
          </a:p>
          <a:p>
            <a:pPr fontAlgn="auto">
              <a:lnSpc>
                <a:spcPct val="150000"/>
              </a:lnSpc>
            </a:pPr>
            <a:r>
              <a:rPr lang="zh-CN" altLang="en-US"/>
              <a:t>      因为金属活动性顺序与电离能所对应的条件不同，所以二者不可能完全一致。例如，钠元素的第一电离能为 496 kJ·mol</a:t>
            </a:r>
            <a:r>
              <a:rPr lang="en-US" altLang="zh-CN" baseline="30000"/>
              <a:t>-1</a:t>
            </a:r>
            <a:r>
              <a:rPr lang="zh-CN" altLang="en-US"/>
              <a:t>，钙元素的第一电离能和第二电离能分别为 590 kJ·mol</a:t>
            </a:r>
            <a:r>
              <a:rPr lang="en-US" altLang="zh-CN" baseline="30000">
                <a:sym typeface="+mn-ea"/>
              </a:rPr>
              <a:t>-1</a:t>
            </a:r>
            <a:r>
              <a:rPr lang="zh-CN" altLang="en-US"/>
              <a:t>、 1145 kJ·mol</a:t>
            </a:r>
            <a:r>
              <a:rPr lang="en-US" altLang="zh-CN" baseline="30000">
                <a:sym typeface="+mn-ea"/>
              </a:rPr>
              <a:t>-1</a:t>
            </a:r>
            <a:r>
              <a:rPr lang="zh-CN" altLang="en-US"/>
              <a:t>，表明气态钠原子比气态钙原子更容易失去电子，更加活泼。但是，因为 Ca</a:t>
            </a:r>
            <a:r>
              <a:rPr lang="en-US" altLang="zh-CN" baseline="30000"/>
              <a:t>2+</a:t>
            </a:r>
            <a:r>
              <a:rPr lang="zh-CN" altLang="en-US"/>
              <a:t>形成水合离子时放出的能量（1653kJ·mol</a:t>
            </a:r>
            <a:r>
              <a:rPr lang="en-US" altLang="zh-CN" baseline="30000">
                <a:sym typeface="+mn-ea"/>
              </a:rPr>
              <a:t>-1</a:t>
            </a:r>
            <a:r>
              <a:rPr lang="zh-CN" altLang="en-US"/>
              <a:t>）远比Na</a:t>
            </a:r>
            <a:r>
              <a:rPr lang="en-US" altLang="zh-CN" baseline="30000"/>
              <a:t>+</a:t>
            </a:r>
            <a:r>
              <a:rPr lang="zh-CN" altLang="en-US"/>
              <a:t>形成水合离子时放出的能量（405kJ·mol</a:t>
            </a:r>
            <a:r>
              <a:rPr lang="en-US" altLang="zh-CN" baseline="30000">
                <a:sym typeface="+mn-ea"/>
              </a:rPr>
              <a:t>-1</a:t>
            </a:r>
            <a:r>
              <a:rPr lang="zh-CN" altLang="en-US"/>
              <a:t>）多，所以在水溶液里钙原子比钠原子更容易失去电子，即在金属活动性顺序中钙排在钠的前面。由此可以看出，我们用某种规律分析问题时一定要注意具体条件。</a:t>
            </a:r>
          </a:p>
          <a:p>
            <a:endParaRPr lang="zh-CN" altLang="en-US"/>
          </a:p>
        </p:txBody>
      </p:sp>
      <p:sp>
        <p:nvSpPr>
          <p:cNvPr id="4" name="矩形 3"/>
          <p:cNvSpPr/>
          <p:nvPr/>
        </p:nvSpPr>
        <p:spPr>
          <a:xfrm>
            <a:off x="156210" y="414655"/>
            <a:ext cx="2428240" cy="768350"/>
          </a:xfrm>
          <a:prstGeom prst="rect">
            <a:avLst/>
          </a:prstGeom>
          <a:noFill/>
          <a:ln>
            <a:noFill/>
          </a:ln>
        </p:spPr>
        <p:txBody>
          <a:bodyPr wrap="none" rtlCol="0" anchor="t">
            <a:spAutoFit/>
          </a:bodyPr>
          <a:lstStyle/>
          <a:p>
            <a:pPr algn="ctr"/>
            <a:r>
              <a:rPr lang="zh-CN" altLang="en-US" sz="4400" b="1">
                <a:solidFill>
                  <a:srgbClr val="00B050"/>
                </a:solidFill>
                <a:effectLst>
                  <a:outerShdw blurRad="38100" dist="19050" dir="2700000" algn="tl" rotWithShape="0">
                    <a:schemeClr val="dk1">
                      <a:alpha val="40000"/>
                    </a:schemeClr>
                  </a:outerShdw>
                </a:effectLst>
                <a:latin typeface="楷体" panose="02010609060101010101" charset="-122"/>
                <a:ea typeface="楷体" panose="02010609060101010101" charset="-122"/>
              </a:rPr>
              <a:t>追根寻源</a:t>
            </a:r>
          </a:p>
        </p:txBody>
      </p:sp>
      <p:sp>
        <p:nvSpPr>
          <p:cNvPr id="3" name="文本框 2"/>
          <p:cNvSpPr txBox="1"/>
          <p:nvPr/>
        </p:nvSpPr>
        <p:spPr>
          <a:xfrm>
            <a:off x="2223770" y="1183005"/>
            <a:ext cx="8412480" cy="460375"/>
          </a:xfrm>
          <a:prstGeom prst="rect">
            <a:avLst/>
          </a:prstGeom>
          <a:noFill/>
        </p:spPr>
        <p:txBody>
          <a:bodyPr wrap="none" rtlCol="0">
            <a:spAutoFit/>
          </a:bodyPr>
          <a:lstStyle/>
          <a:p>
            <a:pPr algn="l"/>
            <a:r>
              <a:rPr lang="zh-CN" altLang="en-US" sz="2400">
                <a:solidFill>
                  <a:srgbClr val="FF0000"/>
                </a:solidFill>
                <a:sym typeface="+mn-ea"/>
              </a:rPr>
              <a:t>金属的活动性顺序与金属元素电离能的大小顺序为什么不一致</a:t>
            </a: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7489825" y="1851660"/>
            <a:ext cx="4057650" cy="3392805"/>
          </a:xfrm>
          <a:prstGeom prst="rect">
            <a:avLst/>
          </a:prstGeom>
        </p:spPr>
      </p:pic>
      <p:sp>
        <p:nvSpPr>
          <p:cNvPr id="3" name="文本框 2"/>
          <p:cNvSpPr txBox="1"/>
          <p:nvPr/>
        </p:nvSpPr>
        <p:spPr>
          <a:xfrm>
            <a:off x="522605" y="1391920"/>
            <a:ext cx="6604000" cy="4707890"/>
          </a:xfrm>
          <a:prstGeom prst="rect">
            <a:avLst/>
          </a:prstGeom>
          <a:noFill/>
        </p:spPr>
        <p:txBody>
          <a:bodyPr wrap="square" rtlCol="0" anchor="t">
            <a:spAutoFit/>
          </a:bodyPr>
          <a:lstStyle/>
          <a:p>
            <a:pPr fontAlgn="auto">
              <a:lnSpc>
                <a:spcPct val="150000"/>
              </a:lnSpc>
            </a:pPr>
            <a:r>
              <a:rPr lang="en-US" altLang="zh-CN" sz="2000"/>
              <a:t>      </a:t>
            </a:r>
            <a:r>
              <a:rPr lang="zh-CN" altLang="en-US" sz="2000"/>
              <a:t>电子亲和能反映的是气态原子结合电子的难易程度。元素的气态原子（或离子）获得一个电子所放出的能量称为</a:t>
            </a:r>
            <a:r>
              <a:rPr lang="zh-CN" altLang="en-US" sz="2000">
                <a:solidFill>
                  <a:srgbClr val="FF0000"/>
                </a:solidFill>
              </a:rPr>
              <a:t>电子亲和能</a:t>
            </a:r>
            <a:r>
              <a:rPr lang="zh-CN" altLang="en-US" sz="2000"/>
              <a:t>，单位为kJ·mol</a:t>
            </a:r>
            <a:r>
              <a:rPr lang="en-US" altLang="zh-CN" sz="2000" baseline="30000"/>
              <a:t>-1</a:t>
            </a:r>
            <a:r>
              <a:rPr lang="zh-CN" altLang="en-US" sz="2000"/>
              <a:t>。习惯上规定，体系放出能量时电子亲和能为正，体系吸收能量时电子亲和能为负。</a:t>
            </a:r>
          </a:p>
          <a:p>
            <a:pPr fontAlgn="auto">
              <a:lnSpc>
                <a:spcPct val="150000"/>
              </a:lnSpc>
            </a:pPr>
            <a:r>
              <a:rPr lang="zh-CN" altLang="en-US" sz="2000"/>
              <a:t>     电子亲和能的大小反映了气态原子获得电子成为气态阴离子的难易程度。无论在同一周期中还是在同一族中，电子亲和能没有表现出简单的变化规律。此外，电子亲和能的数据不易测定，准确性较差，来自不同文献的数据往往不同，因此电子亲和能的应用远不如电离能广泛。</a:t>
            </a:r>
          </a:p>
          <a:p>
            <a:pPr fontAlgn="auto">
              <a:lnSpc>
                <a:spcPct val="150000"/>
              </a:lnSpc>
            </a:pPr>
            <a:endParaRPr lang="zh-CN" altLang="en-US" sz="2000"/>
          </a:p>
        </p:txBody>
      </p:sp>
      <p:sp>
        <p:nvSpPr>
          <p:cNvPr id="4" name="矩形 3"/>
          <p:cNvSpPr/>
          <p:nvPr/>
        </p:nvSpPr>
        <p:spPr>
          <a:xfrm>
            <a:off x="156210" y="414655"/>
            <a:ext cx="2428240" cy="768350"/>
          </a:xfrm>
          <a:prstGeom prst="rect">
            <a:avLst/>
          </a:prstGeom>
          <a:noFill/>
          <a:ln>
            <a:noFill/>
          </a:ln>
        </p:spPr>
        <p:txBody>
          <a:bodyPr wrap="none" rtlCol="0" anchor="t">
            <a:spAutoFit/>
          </a:bodyPr>
          <a:lstStyle/>
          <a:p>
            <a:pPr algn="ctr"/>
            <a:r>
              <a:rPr lang="zh-CN" altLang="en-US" sz="4400" b="1">
                <a:solidFill>
                  <a:srgbClr val="00B050"/>
                </a:solidFill>
                <a:effectLst>
                  <a:outerShdw blurRad="38100" dist="19050" dir="2700000" algn="tl" rotWithShape="0">
                    <a:schemeClr val="dk1">
                      <a:alpha val="40000"/>
                    </a:schemeClr>
                  </a:outerShdw>
                </a:effectLst>
                <a:latin typeface="楷体" panose="02010609060101010101" charset="-122"/>
                <a:ea typeface="楷体" panose="02010609060101010101" charset="-122"/>
              </a:rPr>
              <a:t>拓展视野</a:t>
            </a:r>
          </a:p>
        </p:txBody>
      </p:sp>
      <p:sp>
        <p:nvSpPr>
          <p:cNvPr id="5" name="文本框 4"/>
          <p:cNvSpPr txBox="1"/>
          <p:nvPr/>
        </p:nvSpPr>
        <p:spPr>
          <a:xfrm>
            <a:off x="7998460" y="5363845"/>
            <a:ext cx="3040380" cy="645160"/>
          </a:xfrm>
          <a:prstGeom prst="rect">
            <a:avLst/>
          </a:prstGeom>
          <a:noFill/>
        </p:spPr>
        <p:txBody>
          <a:bodyPr wrap="square" rtlCol="0" anchor="t">
            <a:spAutoFit/>
          </a:bodyPr>
          <a:lstStyle/>
          <a:p>
            <a:r>
              <a:rPr lang="zh-CN" altLang="en-US"/>
              <a:t>部分元素的第一电子亲和能</a:t>
            </a:r>
          </a:p>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8583295" y="1569085"/>
            <a:ext cx="3195320" cy="3970020"/>
          </a:xfrm>
          <a:prstGeom prst="rect">
            <a:avLst/>
          </a:prstGeom>
        </p:spPr>
      </p:pic>
      <p:sp>
        <p:nvSpPr>
          <p:cNvPr id="3" name="文本框 2"/>
          <p:cNvSpPr txBox="1"/>
          <p:nvPr/>
        </p:nvSpPr>
        <p:spPr>
          <a:xfrm>
            <a:off x="8912225" y="5626735"/>
            <a:ext cx="2866390" cy="521970"/>
          </a:xfrm>
          <a:prstGeom prst="rect">
            <a:avLst/>
          </a:prstGeom>
          <a:noFill/>
        </p:spPr>
        <p:txBody>
          <a:bodyPr wrap="square" rtlCol="0" anchor="t">
            <a:spAutoFit/>
            <a:scene3d>
              <a:camera prst="orthographicFront"/>
              <a:lightRig rig="threePt" dir="t"/>
            </a:scene3d>
          </a:bodyPr>
          <a:lstStyle/>
          <a:p>
            <a:r>
              <a:rPr lang="zh-CN" altLang="en-US" sz="2800">
                <a:solidFill>
                  <a:schemeClr val="tx1"/>
                </a:solidFill>
                <a:effectLst>
                  <a:outerShdw blurRad="38100" dist="19050" dir="2700000" algn="tl" rotWithShape="0">
                    <a:schemeClr val="dk1">
                      <a:alpha val="40000"/>
                    </a:schemeClr>
                  </a:outerShdw>
                </a:effectLst>
              </a:rPr>
              <a:t>美国化学家鲍林</a:t>
            </a:r>
          </a:p>
        </p:txBody>
      </p:sp>
      <p:sp>
        <p:nvSpPr>
          <p:cNvPr id="4" name="文本框 3"/>
          <p:cNvSpPr txBox="1"/>
          <p:nvPr/>
        </p:nvSpPr>
        <p:spPr>
          <a:xfrm>
            <a:off x="3949065" y="530225"/>
            <a:ext cx="2316480" cy="521970"/>
          </a:xfrm>
          <a:prstGeom prst="rect">
            <a:avLst/>
          </a:prstGeom>
          <a:noFill/>
        </p:spPr>
        <p:txBody>
          <a:bodyPr wrap="none" rtlCol="0">
            <a:spAutoFit/>
          </a:bodyPr>
          <a:lstStyle/>
          <a:p>
            <a:pPr algn="l"/>
            <a:r>
              <a:rPr lang="zh-CN" altLang="en-US" sz="2800">
                <a:solidFill>
                  <a:srgbClr val="FF0000"/>
                </a:solidFill>
                <a:effectLst>
                  <a:outerShdw blurRad="38100" dist="19050" dir="2700000" algn="tl" rotWithShape="0">
                    <a:schemeClr val="dk1">
                      <a:alpha val="40000"/>
                    </a:schemeClr>
                  </a:outerShdw>
                </a:effectLst>
                <a:sym typeface="+mn-ea"/>
              </a:rPr>
              <a:t>鲍林与电负性</a:t>
            </a:r>
          </a:p>
        </p:txBody>
      </p:sp>
      <p:sp>
        <p:nvSpPr>
          <p:cNvPr id="5" name="文本框 4"/>
          <p:cNvSpPr txBox="1"/>
          <p:nvPr/>
        </p:nvSpPr>
        <p:spPr>
          <a:xfrm>
            <a:off x="725170" y="1180465"/>
            <a:ext cx="7570470" cy="2168525"/>
          </a:xfrm>
          <a:prstGeom prst="rect">
            <a:avLst/>
          </a:prstGeom>
          <a:noFill/>
        </p:spPr>
        <p:txBody>
          <a:bodyPr wrap="square" rtlCol="0" anchor="t">
            <a:spAutoFit/>
          </a:bodyPr>
          <a:lstStyle/>
          <a:p>
            <a:pPr fontAlgn="auto">
              <a:lnSpc>
                <a:spcPct val="150000"/>
              </a:lnSpc>
            </a:pPr>
            <a:r>
              <a:rPr lang="en-US" altLang="zh-CN"/>
              <a:t>     </a:t>
            </a:r>
            <a:r>
              <a:rPr lang="zh-CN" altLang="en-US"/>
              <a:t>尽管电离能（或电子亲和能）为理解元素性质及其周期性变化提供了工具，但因为其反映的是气态原子得失电子的难易程度，当用于描述物质中不同原子吸引电子的能力、物质中原子的电荷分布等情况时会有较大偏差。因此，化学家尝试对已经测得的物理量进行组合和数学处理，以获得能更好反映变化规律的参数。</a:t>
            </a:r>
          </a:p>
        </p:txBody>
      </p:sp>
      <p:sp>
        <p:nvSpPr>
          <p:cNvPr id="6" name="文本框 5"/>
          <p:cNvSpPr txBox="1"/>
          <p:nvPr/>
        </p:nvSpPr>
        <p:spPr>
          <a:xfrm>
            <a:off x="724535" y="3411220"/>
            <a:ext cx="7571105" cy="2584450"/>
          </a:xfrm>
          <a:prstGeom prst="rect">
            <a:avLst/>
          </a:prstGeom>
          <a:noFill/>
        </p:spPr>
        <p:txBody>
          <a:bodyPr wrap="square" rtlCol="0" anchor="t">
            <a:spAutoFit/>
          </a:bodyPr>
          <a:lstStyle/>
          <a:p>
            <a:pPr fontAlgn="auto">
              <a:lnSpc>
                <a:spcPct val="150000"/>
              </a:lnSpc>
            </a:pPr>
            <a:r>
              <a:rPr lang="en-US" altLang="zh-CN"/>
              <a:t>   </a:t>
            </a:r>
            <a:r>
              <a:rPr lang="zh-CN" altLang="en-US"/>
              <a:t>美国化学家鲍林在研究化学键键能的过程中发现，对于同核双原子分子，化学键的键能会随着原子序数的变化而发生变化，为了半定量或定性描述各种化学键的键能以及其变化趋势，</a:t>
            </a:r>
            <a:r>
              <a:rPr lang="zh-CN" altLang="en-US">
                <a:solidFill>
                  <a:srgbClr val="FF0000"/>
                </a:solidFill>
              </a:rPr>
              <a:t>鲍林于1932年首先提出了用以描述原子核对电子吸引能力的电负性概念，</a:t>
            </a:r>
            <a:r>
              <a:rPr lang="zh-CN" altLang="en-US"/>
              <a:t>并且提出了定量衡量原子电负性的计算公式。电负性这一概念简单、直观、物理意义明确并且不失准确性，至今仍获得广泛应用，是描述元素化学性质的重要指标之一。</a:t>
            </a:r>
          </a:p>
        </p:txBody>
      </p:sp>
      <p:sp>
        <p:nvSpPr>
          <p:cNvPr id="7" name="文本框 6"/>
          <p:cNvSpPr txBox="1"/>
          <p:nvPr/>
        </p:nvSpPr>
        <p:spPr>
          <a:xfrm>
            <a:off x="724535" y="6148705"/>
            <a:ext cx="7618095" cy="398780"/>
          </a:xfrm>
          <a:prstGeom prst="rect">
            <a:avLst/>
          </a:prstGeom>
          <a:noFill/>
        </p:spPr>
        <p:txBody>
          <a:bodyPr wrap="square" rtlCol="0" anchor="t">
            <a:spAutoFit/>
            <a:scene3d>
              <a:camera prst="orthographicFront"/>
              <a:lightRig rig="threePt" dir="t"/>
            </a:scene3d>
          </a:bodyPr>
          <a:lstStyle/>
          <a:p>
            <a:r>
              <a:rPr lang="zh-CN" altLang="en-US" sz="2000" b="1">
                <a:solidFill>
                  <a:srgbClr val="FF0000"/>
                </a:solidFill>
                <a:effectLst>
                  <a:outerShdw blurRad="38100" dist="19050" dir="2700000" algn="tl" rotWithShape="0">
                    <a:schemeClr val="dk1">
                      <a:alpha val="40000"/>
                    </a:schemeClr>
                  </a:outerShdw>
                </a:effectLst>
              </a:rPr>
              <a:t>鲍林电负性定义：元素的原子在化合物中吸引电子能力的标度</a:t>
            </a: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7743825" y="1083945"/>
            <a:ext cx="4169410" cy="3865245"/>
          </a:xfrm>
          <a:prstGeom prst="rect">
            <a:avLst/>
          </a:prstGeom>
        </p:spPr>
      </p:pic>
      <p:sp>
        <p:nvSpPr>
          <p:cNvPr id="3" name="文本框 2"/>
          <p:cNvSpPr txBox="1"/>
          <p:nvPr/>
        </p:nvSpPr>
        <p:spPr>
          <a:xfrm>
            <a:off x="160655" y="445770"/>
            <a:ext cx="5161280" cy="521970"/>
          </a:xfrm>
          <a:prstGeom prst="rect">
            <a:avLst/>
          </a:prstGeom>
          <a:noFill/>
        </p:spPr>
        <p:txBody>
          <a:bodyPr wrap="none" rtlCol="0" anchor="t">
            <a:spAutoFit/>
          </a:bodyPr>
          <a:lstStyle/>
          <a:p>
            <a:r>
              <a:rPr lang="zh-CN" altLang="en-US" sz="2800">
                <a:sym typeface="+mn-ea"/>
              </a:rPr>
              <a:t>三、元素的电负性及其变化规律</a:t>
            </a:r>
          </a:p>
        </p:txBody>
      </p:sp>
      <p:sp>
        <p:nvSpPr>
          <p:cNvPr id="4" name="文本框 3"/>
          <p:cNvSpPr txBox="1"/>
          <p:nvPr/>
        </p:nvSpPr>
        <p:spPr>
          <a:xfrm>
            <a:off x="313690" y="1164590"/>
            <a:ext cx="1938020" cy="460375"/>
          </a:xfrm>
          <a:prstGeom prst="rect">
            <a:avLst/>
          </a:prstGeom>
          <a:noFill/>
        </p:spPr>
        <p:txBody>
          <a:bodyPr wrap="none" rtlCol="0" anchor="t">
            <a:spAutoFit/>
          </a:bodyPr>
          <a:lstStyle/>
          <a:p>
            <a:r>
              <a:rPr lang="en-US" altLang="zh-CN" sz="2400">
                <a:sym typeface="+mn-ea"/>
              </a:rPr>
              <a:t>1.</a:t>
            </a:r>
            <a:r>
              <a:rPr lang="zh-CN" altLang="en-US" sz="2400">
                <a:sym typeface="+mn-ea"/>
              </a:rPr>
              <a:t>电负性定义</a:t>
            </a:r>
          </a:p>
        </p:txBody>
      </p:sp>
      <p:sp>
        <p:nvSpPr>
          <p:cNvPr id="6" name="文本框 5"/>
          <p:cNvSpPr txBox="1"/>
          <p:nvPr/>
        </p:nvSpPr>
        <p:spPr>
          <a:xfrm>
            <a:off x="833755" y="3147695"/>
            <a:ext cx="6910070" cy="1198880"/>
          </a:xfrm>
          <a:prstGeom prst="rect">
            <a:avLst/>
          </a:prstGeom>
          <a:noFill/>
        </p:spPr>
        <p:txBody>
          <a:bodyPr wrap="square" rtlCol="0" anchor="t">
            <a:spAutoFit/>
          </a:bodyPr>
          <a:lstStyle/>
          <a:p>
            <a:pPr fontAlgn="auto">
              <a:lnSpc>
                <a:spcPct val="150000"/>
              </a:lnSpc>
            </a:pPr>
            <a:r>
              <a:rPr lang="zh-CN" altLang="en-US" b="1">
                <a:solidFill>
                  <a:srgbClr val="FF0000"/>
                </a:solidFill>
              </a:rPr>
              <a:t>元素的电负性越大，其原子在化合物中吸引电子的能力越强;</a:t>
            </a:r>
          </a:p>
          <a:p>
            <a:pPr fontAlgn="auto">
              <a:lnSpc>
                <a:spcPct val="150000"/>
              </a:lnSpc>
            </a:pPr>
            <a:r>
              <a:rPr lang="zh-CN" altLang="en-US" b="1">
                <a:solidFill>
                  <a:srgbClr val="FF0000"/>
                </a:solidFill>
                <a:sym typeface="+mn-ea"/>
              </a:rPr>
              <a:t>元素的</a:t>
            </a:r>
            <a:r>
              <a:rPr lang="zh-CN" altLang="en-US" b="1">
                <a:solidFill>
                  <a:srgbClr val="FF0000"/>
                </a:solidFill>
              </a:rPr>
              <a:t>电负性越小，</a:t>
            </a:r>
            <a:r>
              <a:rPr lang="zh-CN" altLang="en-US" b="1">
                <a:solidFill>
                  <a:srgbClr val="FF0000"/>
                </a:solidFill>
                <a:sym typeface="+mn-ea"/>
              </a:rPr>
              <a:t>其</a:t>
            </a:r>
            <a:r>
              <a:rPr lang="zh-CN" altLang="en-US" b="1">
                <a:solidFill>
                  <a:srgbClr val="FF0000"/>
                </a:solidFill>
              </a:rPr>
              <a:t>原子在化合物中吸引电子的能力越弱。</a:t>
            </a:r>
          </a:p>
          <a:p>
            <a:endParaRPr lang="zh-CN" altLang="en-US" b="1">
              <a:solidFill>
                <a:srgbClr val="FF0000"/>
              </a:solidFill>
            </a:endParaRPr>
          </a:p>
        </p:txBody>
      </p:sp>
      <p:sp>
        <p:nvSpPr>
          <p:cNvPr id="7" name="文本框 6"/>
          <p:cNvSpPr txBox="1"/>
          <p:nvPr/>
        </p:nvSpPr>
        <p:spPr>
          <a:xfrm>
            <a:off x="304165" y="2573655"/>
            <a:ext cx="1938020" cy="460375"/>
          </a:xfrm>
          <a:prstGeom prst="rect">
            <a:avLst/>
          </a:prstGeom>
          <a:noFill/>
        </p:spPr>
        <p:txBody>
          <a:bodyPr wrap="none" rtlCol="0" anchor="t">
            <a:spAutoFit/>
          </a:bodyPr>
          <a:lstStyle/>
          <a:p>
            <a:r>
              <a:rPr lang="en-US" altLang="zh-CN" sz="2400">
                <a:sym typeface="+mn-ea"/>
              </a:rPr>
              <a:t>2.</a:t>
            </a:r>
            <a:r>
              <a:rPr lang="zh-CN" altLang="en-US" sz="2400">
                <a:sym typeface="+mn-ea"/>
              </a:rPr>
              <a:t>电负性意义</a:t>
            </a:r>
          </a:p>
        </p:txBody>
      </p:sp>
      <p:sp>
        <p:nvSpPr>
          <p:cNvPr id="8" name="文本框 7"/>
          <p:cNvSpPr txBox="1"/>
          <p:nvPr/>
        </p:nvSpPr>
        <p:spPr>
          <a:xfrm>
            <a:off x="457835" y="4346575"/>
            <a:ext cx="2547620" cy="460375"/>
          </a:xfrm>
          <a:prstGeom prst="rect">
            <a:avLst/>
          </a:prstGeom>
          <a:noFill/>
        </p:spPr>
        <p:txBody>
          <a:bodyPr wrap="none" rtlCol="0" anchor="t">
            <a:spAutoFit/>
          </a:bodyPr>
          <a:lstStyle/>
          <a:p>
            <a:r>
              <a:rPr lang="en-US" altLang="zh-CN" sz="2400">
                <a:sym typeface="+mn-ea"/>
              </a:rPr>
              <a:t>3.</a:t>
            </a:r>
            <a:r>
              <a:rPr lang="zh-CN" altLang="en-US" sz="2400">
                <a:sym typeface="+mn-ea"/>
              </a:rPr>
              <a:t>电负性变化规律</a:t>
            </a:r>
          </a:p>
        </p:txBody>
      </p:sp>
      <p:sp>
        <p:nvSpPr>
          <p:cNvPr id="9" name="文本框 8"/>
          <p:cNvSpPr txBox="1"/>
          <p:nvPr/>
        </p:nvSpPr>
        <p:spPr>
          <a:xfrm>
            <a:off x="718820" y="4883785"/>
            <a:ext cx="10033635" cy="1614805"/>
          </a:xfrm>
          <a:prstGeom prst="rect">
            <a:avLst/>
          </a:prstGeom>
          <a:noFill/>
        </p:spPr>
        <p:txBody>
          <a:bodyPr wrap="square" rtlCol="0" anchor="t">
            <a:spAutoFit/>
          </a:bodyPr>
          <a:lstStyle/>
          <a:p>
            <a:pPr fontAlgn="auto">
              <a:lnSpc>
                <a:spcPct val="150000"/>
              </a:lnSpc>
            </a:pPr>
            <a:r>
              <a:rPr lang="zh-CN" altLang="en-US" b="1">
                <a:solidFill>
                  <a:srgbClr val="FF0000"/>
                </a:solidFill>
              </a:rPr>
              <a:t>（</a:t>
            </a:r>
            <a:r>
              <a:rPr lang="en-US" altLang="zh-CN" b="1">
                <a:solidFill>
                  <a:srgbClr val="FF0000"/>
                </a:solidFill>
              </a:rPr>
              <a:t>1</a:t>
            </a:r>
            <a:r>
              <a:rPr lang="zh-CN" altLang="en-US" b="1">
                <a:solidFill>
                  <a:srgbClr val="FF0000"/>
                </a:solidFill>
              </a:rPr>
              <a:t>）主族元素，同一周期从左到右，元素的电负性递增;</a:t>
            </a:r>
          </a:p>
          <a:p>
            <a:pPr fontAlgn="auto">
              <a:lnSpc>
                <a:spcPct val="150000"/>
              </a:lnSpc>
            </a:pPr>
            <a:r>
              <a:rPr lang="zh-CN" altLang="en-US" b="1">
                <a:solidFill>
                  <a:srgbClr val="FF0000"/>
                </a:solidFill>
              </a:rPr>
              <a:t>（</a:t>
            </a:r>
            <a:r>
              <a:rPr lang="en-US" altLang="zh-CN" b="1">
                <a:solidFill>
                  <a:srgbClr val="FF0000"/>
                </a:solidFill>
              </a:rPr>
              <a:t>2</a:t>
            </a:r>
            <a:r>
              <a:rPr lang="zh-CN" altLang="en-US" b="1">
                <a:solidFill>
                  <a:srgbClr val="FF0000"/>
                </a:solidFill>
              </a:rPr>
              <a:t>）同一主族自上而下，元素的电负性递减。</a:t>
            </a:r>
          </a:p>
          <a:p>
            <a:pPr fontAlgn="auto">
              <a:lnSpc>
                <a:spcPct val="150000"/>
              </a:lnSpc>
            </a:pPr>
            <a:r>
              <a:rPr lang="zh-CN" altLang="en-US" b="1">
                <a:solidFill>
                  <a:srgbClr val="FF0000"/>
                </a:solidFill>
              </a:rPr>
              <a:t>（</a:t>
            </a:r>
            <a:r>
              <a:rPr lang="en-US" altLang="zh-CN" b="1">
                <a:solidFill>
                  <a:srgbClr val="FF0000"/>
                </a:solidFill>
              </a:rPr>
              <a:t>3</a:t>
            </a:r>
            <a:r>
              <a:rPr lang="zh-CN" altLang="en-US" b="1">
                <a:solidFill>
                  <a:srgbClr val="FF0000"/>
                </a:solidFill>
              </a:rPr>
              <a:t>）电负性大的元素集中在元素周期表的右上角，电负性小的元素集中在元素周期表的左下角。</a:t>
            </a:r>
          </a:p>
          <a:p>
            <a:endParaRPr lang="zh-CN" altLang="en-US" b="1">
              <a:solidFill>
                <a:srgbClr val="FF0000"/>
              </a:solidFill>
            </a:endParaRPr>
          </a:p>
        </p:txBody>
      </p:sp>
      <p:sp>
        <p:nvSpPr>
          <p:cNvPr id="100" name="文本框 99"/>
          <p:cNvSpPr txBox="1"/>
          <p:nvPr/>
        </p:nvSpPr>
        <p:spPr>
          <a:xfrm>
            <a:off x="528320" y="1692275"/>
            <a:ext cx="7406640" cy="553085"/>
          </a:xfrm>
          <a:prstGeom prst="rect">
            <a:avLst/>
          </a:prstGeom>
          <a:noFill/>
          <a:ln w="9525">
            <a:noFill/>
          </a:ln>
        </p:spPr>
        <p:txBody>
          <a:bodyPr wrap="square">
            <a:spAutoFit/>
          </a:bodyPr>
          <a:lstStyle/>
          <a:p>
            <a:pPr indent="0" fontAlgn="auto">
              <a:lnSpc>
                <a:spcPct val="150000"/>
              </a:lnSpc>
            </a:pPr>
            <a:r>
              <a:rPr lang="zh-CN" sz="2000" b="1">
                <a:solidFill>
                  <a:srgbClr val="FF0000"/>
                </a:solidFill>
                <a:ea typeface="等线" panose="02010600030101010101" charset="-122"/>
              </a:rPr>
              <a:t>用来描述两个不同原子在形成化学键时吸引电子能力的相对强弱。</a:t>
            </a:r>
            <a:endParaRPr lang="zh-CN" altLang="en-US" sz="2000" b="1">
              <a:solidFill>
                <a:srgbClr val="FF0000"/>
              </a:solidFill>
              <a:ea typeface="等线" panose="02010600030101010101" charset="-122"/>
            </a:endParaRP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additive="base">
                                        <p:cTn id="7" dur="500" fill="hold"/>
                                        <p:tgtEl>
                                          <p:spTgt spid="100"/>
                                        </p:tgtEl>
                                        <p:attrNameLst>
                                          <p:attrName>ppt_x</p:attrName>
                                        </p:attrNameLst>
                                      </p:cBhvr>
                                      <p:tavLst>
                                        <p:tav tm="0">
                                          <p:val>
                                            <p:strVal val="#ppt_x"/>
                                          </p:val>
                                        </p:tav>
                                        <p:tav tm="100000">
                                          <p:val>
                                            <p:strVal val="#ppt_x"/>
                                          </p:val>
                                        </p:tav>
                                      </p:tavLst>
                                    </p:anim>
                                    <p:anim calcmode="lin" valueType="num">
                                      <p:cBhvr additive="base">
                                        <p:cTn id="8"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0"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p:cNvSpPr txBox="1"/>
          <p:nvPr/>
        </p:nvSpPr>
        <p:spPr>
          <a:xfrm>
            <a:off x="862330" y="1338580"/>
            <a:ext cx="10466705" cy="3692525"/>
          </a:xfrm>
          <a:prstGeom prst="rect">
            <a:avLst/>
          </a:prstGeom>
          <a:noFill/>
        </p:spPr>
        <p:txBody>
          <a:bodyPr wrap="square" rtlCol="0" anchor="t">
            <a:spAutoFit/>
          </a:bodyPr>
          <a:lstStyle/>
          <a:p>
            <a:pPr fontAlgn="auto">
              <a:lnSpc>
                <a:spcPct val="150000"/>
              </a:lnSpc>
            </a:pPr>
            <a:r>
              <a:rPr lang="en-US" altLang="zh-CN"/>
              <a:t>      </a:t>
            </a:r>
            <a:r>
              <a:rPr lang="zh-CN" altLang="en-US"/>
              <a:t>电负性标度的建立是为了量度原子对成键电子吸引能力的相对大小。基于建立模型的不同思路和方法，可以有不同的电负性标度。</a:t>
            </a:r>
          </a:p>
          <a:p>
            <a:pPr fontAlgn="auto">
              <a:lnSpc>
                <a:spcPct val="150000"/>
              </a:lnSpc>
            </a:pPr>
            <a:r>
              <a:rPr lang="zh-CN" altLang="en-US"/>
              <a:t>    鉴于电子亲和能数据的缺乏，鲍林建议用两种元素的原子形成化合物时的生成热的数值来计算电负性，并选定氟的电负性为4.0，进而计算出其他元素的电负性数值。电负性是相对值，所以没有单位。1934年，马利肯布（R.Mulliken）则建议用第一电离能和第一电子亲和能之和来衡量原子的电负性。1957年，阿莱（A.Allred）和罗周（E.Rochow）根据原子核对价层电子的引力来计算拟合电负性。其中，鲍林标度由于提出最早、数据易得、使用方便，是应用最广泛的标度方式。元素电负性因有不同的标度而有不同的数据，在讨论问题时要注意使用同一标度下的数据。</a:t>
            </a:r>
          </a:p>
          <a:p>
            <a:endParaRPr lang="zh-CN" altLang="en-US"/>
          </a:p>
        </p:txBody>
      </p:sp>
      <p:sp>
        <p:nvSpPr>
          <p:cNvPr id="4" name="矩形 3"/>
          <p:cNvSpPr/>
          <p:nvPr/>
        </p:nvSpPr>
        <p:spPr>
          <a:xfrm>
            <a:off x="156210" y="414655"/>
            <a:ext cx="2428240" cy="768350"/>
          </a:xfrm>
          <a:prstGeom prst="rect">
            <a:avLst/>
          </a:prstGeom>
          <a:noFill/>
          <a:ln>
            <a:noFill/>
          </a:ln>
        </p:spPr>
        <p:txBody>
          <a:bodyPr wrap="none" rtlCol="0" anchor="t">
            <a:spAutoFit/>
          </a:bodyPr>
          <a:lstStyle/>
          <a:p>
            <a:pPr algn="ctr"/>
            <a:r>
              <a:rPr lang="zh-CN" altLang="en-US" sz="4400" b="1">
                <a:solidFill>
                  <a:srgbClr val="00B050"/>
                </a:solidFill>
                <a:effectLst>
                  <a:outerShdw blurRad="38100" dist="19050" dir="2700000" algn="tl" rotWithShape="0">
                    <a:schemeClr val="dk1">
                      <a:alpha val="40000"/>
                    </a:schemeClr>
                  </a:outerShdw>
                </a:effectLst>
                <a:latin typeface="楷体" panose="02010609060101010101" charset="-122"/>
                <a:ea typeface="楷体" panose="02010609060101010101" charset="-122"/>
              </a:rPr>
              <a:t>资料在线</a:t>
            </a:r>
          </a:p>
        </p:txBody>
      </p:sp>
      <p:sp>
        <p:nvSpPr>
          <p:cNvPr id="5" name="文本框 4"/>
          <p:cNvSpPr txBox="1"/>
          <p:nvPr/>
        </p:nvSpPr>
        <p:spPr>
          <a:xfrm>
            <a:off x="943610" y="4773930"/>
            <a:ext cx="10265410" cy="1614805"/>
          </a:xfrm>
          <a:prstGeom prst="rect">
            <a:avLst/>
          </a:prstGeom>
          <a:noFill/>
        </p:spPr>
        <p:txBody>
          <a:bodyPr wrap="square" rtlCol="0" anchor="t">
            <a:spAutoFit/>
          </a:bodyPr>
          <a:lstStyle/>
          <a:p>
            <a:pPr fontAlgn="auto">
              <a:lnSpc>
                <a:spcPct val="150000"/>
              </a:lnSpc>
            </a:pPr>
            <a:r>
              <a:rPr lang="en-US" altLang="zh-CN"/>
              <a:t>   </a:t>
            </a:r>
            <a:r>
              <a:rPr lang="zh-CN" altLang="en-US"/>
              <a:t>至今化学家建立电负性标度的方法还在不断更新。例如，2019 年拉姆（M.Rahm）等人将电负性定义为价电子的平均结合能，由此得到了从氢到锡共96 种元素的电负性，而且这个概念还可扩展到分子或者基团中。</a:t>
            </a:r>
          </a:p>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文本框 7"/>
          <p:cNvSpPr txBox="1"/>
          <p:nvPr/>
        </p:nvSpPr>
        <p:spPr>
          <a:xfrm>
            <a:off x="285750" y="561340"/>
            <a:ext cx="1938020" cy="460375"/>
          </a:xfrm>
          <a:prstGeom prst="rect">
            <a:avLst/>
          </a:prstGeom>
          <a:noFill/>
        </p:spPr>
        <p:txBody>
          <a:bodyPr wrap="none" rtlCol="0" anchor="t">
            <a:spAutoFit/>
          </a:bodyPr>
          <a:lstStyle/>
          <a:p>
            <a:r>
              <a:rPr lang="en-US" altLang="zh-CN" sz="2400">
                <a:sym typeface="+mn-ea"/>
              </a:rPr>
              <a:t>4.</a:t>
            </a:r>
            <a:r>
              <a:rPr lang="zh-CN" altLang="en-US" sz="2400">
                <a:sym typeface="+mn-ea"/>
              </a:rPr>
              <a:t>电负性应用</a:t>
            </a:r>
          </a:p>
        </p:txBody>
      </p:sp>
      <p:sp>
        <p:nvSpPr>
          <p:cNvPr id="2" name="文本框 1"/>
          <p:cNvSpPr txBox="1"/>
          <p:nvPr/>
        </p:nvSpPr>
        <p:spPr>
          <a:xfrm>
            <a:off x="669290" y="1223010"/>
            <a:ext cx="2597785" cy="398780"/>
          </a:xfrm>
          <a:prstGeom prst="rect">
            <a:avLst/>
          </a:prstGeom>
          <a:noFill/>
        </p:spPr>
        <p:txBody>
          <a:bodyPr wrap="none" rtlCol="0" anchor="t">
            <a:spAutoFit/>
          </a:bodyPr>
          <a:lstStyle/>
          <a:p>
            <a:r>
              <a:rPr lang="zh-CN" altLang="en-US" sz="2000">
                <a:sym typeface="+mn-ea"/>
              </a:rPr>
              <a:t>（</a:t>
            </a:r>
            <a:r>
              <a:rPr lang="en-US" altLang="zh-CN" sz="2000">
                <a:sym typeface="+mn-ea"/>
              </a:rPr>
              <a:t>1</a:t>
            </a:r>
            <a:r>
              <a:rPr lang="zh-CN" altLang="en-US" sz="2000">
                <a:sym typeface="+mn-ea"/>
              </a:rPr>
              <a:t>）</a:t>
            </a:r>
            <a:r>
              <a:rPr lang="zh-CN" sz="2000">
                <a:sym typeface="+mn-ea"/>
              </a:rPr>
              <a:t>判断元素活泼性</a:t>
            </a:r>
          </a:p>
        </p:txBody>
      </p:sp>
      <p:sp>
        <p:nvSpPr>
          <p:cNvPr id="3" name="文本框 2"/>
          <p:cNvSpPr txBox="1"/>
          <p:nvPr/>
        </p:nvSpPr>
        <p:spPr>
          <a:xfrm>
            <a:off x="573405" y="3361055"/>
            <a:ext cx="4121785" cy="398780"/>
          </a:xfrm>
          <a:prstGeom prst="rect">
            <a:avLst/>
          </a:prstGeom>
          <a:noFill/>
        </p:spPr>
        <p:txBody>
          <a:bodyPr wrap="none" rtlCol="0" anchor="t">
            <a:spAutoFit/>
          </a:bodyPr>
          <a:lstStyle/>
          <a:p>
            <a:r>
              <a:rPr lang="zh-CN" altLang="en-US" sz="2000">
                <a:sym typeface="+mn-ea"/>
              </a:rPr>
              <a:t>（</a:t>
            </a:r>
            <a:r>
              <a:rPr lang="en-US" altLang="zh-CN" sz="2000">
                <a:sym typeface="+mn-ea"/>
              </a:rPr>
              <a:t>2</a:t>
            </a:r>
            <a:r>
              <a:rPr lang="zh-CN" altLang="en-US" sz="2000">
                <a:sym typeface="+mn-ea"/>
              </a:rPr>
              <a:t>）</a:t>
            </a:r>
            <a:r>
              <a:rPr lang="zh-CN" sz="2000">
                <a:sym typeface="+mn-ea"/>
              </a:rPr>
              <a:t>判断化合物中元素化合价正负</a:t>
            </a:r>
          </a:p>
        </p:txBody>
      </p:sp>
      <p:sp>
        <p:nvSpPr>
          <p:cNvPr id="4" name="文本框 3"/>
          <p:cNvSpPr txBox="1"/>
          <p:nvPr/>
        </p:nvSpPr>
        <p:spPr>
          <a:xfrm>
            <a:off x="573405" y="4645025"/>
            <a:ext cx="2851785" cy="398780"/>
          </a:xfrm>
          <a:prstGeom prst="rect">
            <a:avLst/>
          </a:prstGeom>
          <a:noFill/>
        </p:spPr>
        <p:txBody>
          <a:bodyPr wrap="none" rtlCol="0" anchor="t">
            <a:spAutoFit/>
          </a:bodyPr>
          <a:lstStyle/>
          <a:p>
            <a:r>
              <a:rPr lang="zh-CN" altLang="en-US" sz="2000">
                <a:sym typeface="+mn-ea"/>
              </a:rPr>
              <a:t>（</a:t>
            </a:r>
            <a:r>
              <a:rPr lang="en-US" altLang="zh-CN" sz="2000">
                <a:sym typeface="+mn-ea"/>
              </a:rPr>
              <a:t>3</a:t>
            </a:r>
            <a:r>
              <a:rPr lang="zh-CN" altLang="en-US" sz="2000">
                <a:sym typeface="+mn-ea"/>
              </a:rPr>
              <a:t>）</a:t>
            </a:r>
            <a:r>
              <a:rPr lang="zh-CN" sz="2000">
                <a:sym typeface="+mn-ea"/>
              </a:rPr>
              <a:t>判断化学键的性质</a:t>
            </a:r>
          </a:p>
        </p:txBody>
      </p:sp>
      <p:sp>
        <p:nvSpPr>
          <p:cNvPr id="5" name="文本框 4"/>
          <p:cNvSpPr txBox="1"/>
          <p:nvPr/>
        </p:nvSpPr>
        <p:spPr>
          <a:xfrm>
            <a:off x="748665" y="1534795"/>
            <a:ext cx="2794635" cy="1476375"/>
          </a:xfrm>
          <a:prstGeom prst="rect">
            <a:avLst/>
          </a:prstGeom>
          <a:noFill/>
        </p:spPr>
        <p:txBody>
          <a:bodyPr wrap="none" rtlCol="0" anchor="t">
            <a:spAutoFit/>
          </a:bodyPr>
          <a:lstStyle/>
          <a:p>
            <a:pPr algn="l" fontAlgn="auto">
              <a:lnSpc>
                <a:spcPct val="150000"/>
              </a:lnSpc>
            </a:pPr>
            <a:r>
              <a:rPr lang="zh-CN" sz="2000" b="1">
                <a:solidFill>
                  <a:srgbClr val="FF0000"/>
                </a:solidFill>
                <a:effectLst/>
                <a:sym typeface="+mn-ea"/>
              </a:rPr>
              <a:t>金属元素：</a:t>
            </a:r>
            <a:r>
              <a:rPr sz="2000" b="1">
                <a:solidFill>
                  <a:srgbClr val="FF0000"/>
                </a:solidFill>
                <a:effectLst/>
                <a:sym typeface="+mn-ea"/>
              </a:rPr>
              <a:t>电负性</a:t>
            </a:r>
            <a:r>
              <a:rPr sz="2000" b="1">
                <a:solidFill>
                  <a:srgbClr val="FF0000"/>
                </a:solidFill>
                <a:effectLst/>
                <a:latin typeface="微软雅黑" panose="020B0503020204020204" charset="-122"/>
                <a:ea typeface="微软雅黑" panose="020B0503020204020204" charset="-122"/>
                <a:sym typeface="+mn-ea"/>
              </a:rPr>
              <a:t>&lt;</a:t>
            </a:r>
            <a:r>
              <a:rPr sz="2000" b="1">
                <a:solidFill>
                  <a:srgbClr val="FF0000"/>
                </a:solidFill>
                <a:effectLst/>
                <a:sym typeface="+mn-ea"/>
              </a:rPr>
              <a:t>2</a:t>
            </a:r>
          </a:p>
          <a:p>
            <a:pPr algn="l" fontAlgn="auto">
              <a:lnSpc>
                <a:spcPct val="150000"/>
              </a:lnSpc>
            </a:pPr>
            <a:endParaRPr sz="2000" b="1">
              <a:solidFill>
                <a:srgbClr val="FF0000"/>
              </a:solidFill>
              <a:effectLst/>
              <a:sym typeface="+mn-ea"/>
            </a:endParaRPr>
          </a:p>
          <a:p>
            <a:pPr algn="l" fontAlgn="auto">
              <a:lnSpc>
                <a:spcPct val="150000"/>
              </a:lnSpc>
            </a:pPr>
            <a:r>
              <a:rPr lang="zh-CN" sz="2000" b="1">
                <a:solidFill>
                  <a:srgbClr val="FF0000"/>
                </a:solidFill>
                <a:effectLst/>
                <a:sym typeface="+mn-ea"/>
              </a:rPr>
              <a:t>非金属元素：</a:t>
            </a:r>
            <a:r>
              <a:rPr sz="2000" b="1">
                <a:solidFill>
                  <a:srgbClr val="FF0000"/>
                </a:solidFill>
                <a:effectLst/>
                <a:sym typeface="+mn-ea"/>
              </a:rPr>
              <a:t>电负性</a:t>
            </a:r>
            <a:r>
              <a:rPr sz="2000" b="1">
                <a:solidFill>
                  <a:srgbClr val="FF0000"/>
                </a:solidFill>
                <a:effectLst/>
                <a:latin typeface="微软雅黑" panose="020B0503020204020204" charset="-122"/>
                <a:ea typeface="微软雅黑" panose="020B0503020204020204" charset="-122"/>
                <a:sym typeface="+mn-ea"/>
              </a:rPr>
              <a:t>&gt;</a:t>
            </a:r>
            <a:r>
              <a:rPr sz="2000" b="1">
                <a:solidFill>
                  <a:srgbClr val="FF0000"/>
                </a:solidFill>
                <a:effectLst/>
                <a:sym typeface="+mn-ea"/>
              </a:rPr>
              <a:t>2      </a:t>
            </a:r>
          </a:p>
        </p:txBody>
      </p:sp>
      <p:sp>
        <p:nvSpPr>
          <p:cNvPr id="6" name="文本框 5"/>
          <p:cNvSpPr txBox="1"/>
          <p:nvPr/>
        </p:nvSpPr>
        <p:spPr>
          <a:xfrm>
            <a:off x="3971290" y="1621790"/>
            <a:ext cx="3756660" cy="398780"/>
          </a:xfrm>
          <a:prstGeom prst="rect">
            <a:avLst/>
          </a:prstGeom>
          <a:noFill/>
        </p:spPr>
        <p:txBody>
          <a:bodyPr wrap="none" rtlCol="0">
            <a:spAutoFit/>
            <a:scene3d>
              <a:camera prst="orthographicFront"/>
              <a:lightRig rig="threePt" dir="t"/>
            </a:scene3d>
          </a:bodyPr>
          <a:lstStyle/>
          <a:p>
            <a:pPr algn="l"/>
            <a:r>
              <a:rPr sz="2000" b="1">
                <a:solidFill>
                  <a:srgbClr val="FF0000"/>
                </a:solidFill>
                <a:effectLst/>
                <a:sym typeface="+mn-ea"/>
              </a:rPr>
              <a:t>电负性越小，金属元素越活泼。</a:t>
            </a:r>
            <a:endParaRPr lang="zh-CN" altLang="en-US" sz="2000" b="1">
              <a:solidFill>
                <a:srgbClr val="FF0000"/>
              </a:solidFill>
              <a:effectLst/>
              <a:sym typeface="+mn-ea"/>
            </a:endParaRPr>
          </a:p>
        </p:txBody>
      </p:sp>
      <p:sp>
        <p:nvSpPr>
          <p:cNvPr id="7" name="文本框 6"/>
          <p:cNvSpPr txBox="1"/>
          <p:nvPr/>
        </p:nvSpPr>
        <p:spPr>
          <a:xfrm>
            <a:off x="4285615" y="2459355"/>
            <a:ext cx="4010660" cy="553085"/>
          </a:xfrm>
          <a:prstGeom prst="rect">
            <a:avLst/>
          </a:prstGeom>
          <a:noFill/>
        </p:spPr>
        <p:txBody>
          <a:bodyPr wrap="none" rtlCol="0">
            <a:spAutoFit/>
          </a:bodyPr>
          <a:lstStyle/>
          <a:p>
            <a:pPr algn="l" fontAlgn="auto">
              <a:lnSpc>
                <a:spcPct val="150000"/>
              </a:lnSpc>
            </a:pPr>
            <a:r>
              <a:rPr sz="2000" b="1">
                <a:solidFill>
                  <a:srgbClr val="FF0000"/>
                </a:solidFill>
                <a:effectLst/>
                <a:sym typeface="+mn-ea"/>
              </a:rPr>
              <a:t>电负性越大，非金属元素越活泼</a:t>
            </a:r>
            <a:r>
              <a:rPr lang="zh-CN" sz="2000" b="1">
                <a:solidFill>
                  <a:srgbClr val="FF0000"/>
                </a:solidFill>
                <a:effectLst/>
                <a:sym typeface="+mn-ea"/>
              </a:rPr>
              <a:t>。</a:t>
            </a:r>
          </a:p>
        </p:txBody>
      </p:sp>
      <p:sp>
        <p:nvSpPr>
          <p:cNvPr id="10" name="文本框 9"/>
          <p:cNvSpPr txBox="1"/>
          <p:nvPr/>
        </p:nvSpPr>
        <p:spPr>
          <a:xfrm>
            <a:off x="4081145" y="3011805"/>
            <a:ext cx="4418965" cy="368300"/>
          </a:xfrm>
          <a:prstGeom prst="rect">
            <a:avLst/>
          </a:prstGeom>
          <a:noFill/>
        </p:spPr>
        <p:txBody>
          <a:bodyPr wrap="none" rtlCol="0">
            <a:spAutoFit/>
          </a:bodyPr>
          <a:lstStyle/>
          <a:p>
            <a:pPr algn="l"/>
            <a:r>
              <a:rPr lang="zh-CN" altLang="en-US">
                <a:sym typeface="+mn-ea"/>
              </a:rPr>
              <a:t>氟的电负性为4.0，是最活泼的非金属元素;</a:t>
            </a:r>
            <a:endParaRPr lang="zh-CN" altLang="en-US"/>
          </a:p>
        </p:txBody>
      </p:sp>
      <p:sp>
        <p:nvSpPr>
          <p:cNvPr id="11" name="文本框 10"/>
          <p:cNvSpPr txBox="1"/>
          <p:nvPr/>
        </p:nvSpPr>
        <p:spPr>
          <a:xfrm>
            <a:off x="4081145" y="2089150"/>
            <a:ext cx="3900805" cy="368300"/>
          </a:xfrm>
          <a:prstGeom prst="rect">
            <a:avLst/>
          </a:prstGeom>
          <a:noFill/>
        </p:spPr>
        <p:txBody>
          <a:bodyPr wrap="none" rtlCol="0">
            <a:spAutoFit/>
          </a:bodyPr>
          <a:lstStyle/>
          <a:p>
            <a:pPr algn="l"/>
            <a:r>
              <a:rPr lang="zh-CN" altLang="en-US">
                <a:sym typeface="+mn-ea"/>
              </a:rPr>
              <a:t>钫的电负性为0.7，是活泼的金属元素</a:t>
            </a:r>
            <a:endParaRPr lang="zh-CN" altLang="en-US"/>
          </a:p>
        </p:txBody>
      </p:sp>
      <p:sp>
        <p:nvSpPr>
          <p:cNvPr id="12" name="文本框 11"/>
          <p:cNvSpPr txBox="1"/>
          <p:nvPr/>
        </p:nvSpPr>
        <p:spPr>
          <a:xfrm>
            <a:off x="1447165" y="4003040"/>
            <a:ext cx="7753985" cy="398780"/>
          </a:xfrm>
          <a:prstGeom prst="rect">
            <a:avLst/>
          </a:prstGeom>
          <a:noFill/>
        </p:spPr>
        <p:txBody>
          <a:bodyPr wrap="square" rtlCol="0" anchor="t">
            <a:spAutoFit/>
            <a:scene3d>
              <a:camera prst="orthographicFront"/>
              <a:lightRig rig="threePt" dir="t"/>
            </a:scene3d>
          </a:bodyPr>
          <a:lstStyle/>
          <a:p>
            <a:r>
              <a:rPr lang="zh-CN" altLang="en-US" sz="2000">
                <a:solidFill>
                  <a:srgbClr val="FF0000"/>
                </a:solidFill>
                <a:effectLst/>
              </a:rPr>
              <a:t>电负性小的元素易呈现正价，电负性大的呈现负价</a:t>
            </a:r>
          </a:p>
        </p:txBody>
      </p:sp>
      <p:sp>
        <p:nvSpPr>
          <p:cNvPr id="13" name="文本框 12"/>
          <p:cNvSpPr txBox="1"/>
          <p:nvPr/>
        </p:nvSpPr>
        <p:spPr>
          <a:xfrm>
            <a:off x="1562735" y="5148580"/>
            <a:ext cx="8099425" cy="922020"/>
          </a:xfrm>
          <a:prstGeom prst="rect">
            <a:avLst/>
          </a:prstGeom>
          <a:noFill/>
        </p:spPr>
        <p:txBody>
          <a:bodyPr wrap="square" rtlCol="0" anchor="t">
            <a:spAutoFit/>
          </a:bodyPr>
          <a:lstStyle/>
          <a:p>
            <a:pPr fontAlgn="auto">
              <a:lnSpc>
                <a:spcPct val="150000"/>
              </a:lnSpc>
            </a:pPr>
            <a:r>
              <a:rPr lang="zh-CN" altLang="en-US">
                <a:solidFill>
                  <a:srgbClr val="FF0000"/>
                </a:solidFill>
                <a:effectLst/>
                <a:sym typeface="+mn-ea"/>
              </a:rPr>
              <a:t>电负性</a:t>
            </a:r>
            <a:r>
              <a:rPr lang="zh-CN" altLang="en-US">
                <a:solidFill>
                  <a:srgbClr val="FF0000"/>
                </a:solidFill>
                <a:effectLst/>
              </a:rPr>
              <a:t>性差值大的元素原子之间形成的化学键主要是离子键。</a:t>
            </a:r>
          </a:p>
          <a:p>
            <a:pPr fontAlgn="auto">
              <a:lnSpc>
                <a:spcPct val="150000"/>
              </a:lnSpc>
            </a:pPr>
            <a:r>
              <a:rPr lang="zh-CN" altLang="en-US">
                <a:solidFill>
                  <a:srgbClr val="FF0000"/>
                </a:solidFill>
                <a:effectLst/>
                <a:sym typeface="+mn-ea"/>
              </a:rPr>
              <a:t>电负性</a:t>
            </a:r>
            <a:r>
              <a:rPr lang="zh-CN" altLang="en-US">
                <a:solidFill>
                  <a:srgbClr val="FF0000"/>
                </a:solidFill>
                <a:effectLst/>
              </a:rPr>
              <a:t>相同或差值小的非金属元素原子之间形成的化学键主要是共价键。</a:t>
            </a:r>
          </a:p>
        </p:txBody>
      </p:sp>
      <p:sp>
        <p:nvSpPr>
          <p:cNvPr id="9" name="右箭头 8"/>
          <p:cNvSpPr/>
          <p:nvPr/>
        </p:nvSpPr>
        <p:spPr>
          <a:xfrm>
            <a:off x="3298825" y="1722120"/>
            <a:ext cx="672465" cy="19812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3543300" y="2636520"/>
            <a:ext cx="672465" cy="19812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ppt_x"/>
                                          </p:val>
                                        </p:tav>
                                        <p:tav tm="100000">
                                          <p:val>
                                            <p:strVal val="#ppt_x"/>
                                          </p:val>
                                        </p:tav>
                                      </p:tavLst>
                                    </p:anim>
                                    <p:anim calcmode="lin" valueType="num">
                                      <p:cBhvr additive="base">
                                        <p:cTn id="2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left)">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ppt_x"/>
                                          </p:val>
                                        </p:tav>
                                        <p:tav tm="100000">
                                          <p:val>
                                            <p:strVal val="#ppt_x"/>
                                          </p:val>
                                        </p:tav>
                                      </p:tavLst>
                                    </p:anim>
                                    <p:anim calcmode="lin" valueType="num">
                                      <p:cBhvr additive="base">
                                        <p:cTn id="34" dur="500" fill="hold"/>
                                        <p:tgtEl>
                                          <p:spTgt spid="7"/>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ppt_x"/>
                                          </p:val>
                                        </p:tav>
                                        <p:tav tm="100000">
                                          <p:val>
                                            <p:strVal val="#ppt_x"/>
                                          </p:val>
                                        </p:tav>
                                      </p:tavLst>
                                    </p:anim>
                                    <p:anim calcmode="lin" valueType="num">
                                      <p:cBhvr additive="base">
                                        <p:cTn id="5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0" grpId="0"/>
      <p:bldP spid="11" grpId="0"/>
      <p:bldP spid="12" grpId="0"/>
      <p:bldP spid="13" grpId="0"/>
      <p:bldP spid="9" grpId="0" animBg="1"/>
      <p:bldP spid="14"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矩形 3"/>
          <p:cNvSpPr/>
          <p:nvPr/>
        </p:nvSpPr>
        <p:spPr>
          <a:xfrm>
            <a:off x="89535" y="332740"/>
            <a:ext cx="2428240" cy="768350"/>
          </a:xfrm>
          <a:prstGeom prst="rect">
            <a:avLst/>
          </a:prstGeom>
          <a:noFill/>
          <a:ln>
            <a:noFill/>
          </a:ln>
        </p:spPr>
        <p:txBody>
          <a:bodyPr wrap="none" rtlCol="0" anchor="t">
            <a:spAutoFit/>
          </a:bodyPr>
          <a:lstStyle/>
          <a:p>
            <a:pPr algn="ctr"/>
            <a:r>
              <a:rPr lang="zh-CN" altLang="en-US" sz="4400" b="1">
                <a:solidFill>
                  <a:srgbClr val="00B050"/>
                </a:solidFill>
                <a:effectLst>
                  <a:outerShdw blurRad="38100" dist="19050" dir="2700000" algn="tl" rotWithShape="0">
                    <a:schemeClr val="dk1">
                      <a:alpha val="40000"/>
                    </a:schemeClr>
                  </a:outerShdw>
                </a:effectLst>
                <a:latin typeface="楷体" panose="02010609060101010101" charset="-122"/>
                <a:ea typeface="楷体" panose="02010609060101010101" charset="-122"/>
              </a:rPr>
              <a:t>迁移应用</a:t>
            </a:r>
          </a:p>
        </p:txBody>
      </p:sp>
      <p:sp>
        <p:nvSpPr>
          <p:cNvPr id="100" name="文本框 99"/>
          <p:cNvSpPr txBox="1"/>
          <p:nvPr/>
        </p:nvSpPr>
        <p:spPr>
          <a:xfrm>
            <a:off x="1016000" y="1101090"/>
            <a:ext cx="8444865" cy="1753235"/>
          </a:xfrm>
          <a:prstGeom prst="rect">
            <a:avLst/>
          </a:prstGeom>
          <a:noFill/>
          <a:ln w="9525">
            <a:noFill/>
          </a:ln>
        </p:spPr>
        <p:txBody>
          <a:bodyPr wrap="square">
            <a:spAutoFit/>
          </a:bodyPr>
          <a:lstStyle/>
          <a:p>
            <a:pPr indent="153035" fontAlgn="auto">
              <a:lnSpc>
                <a:spcPct val="150000"/>
              </a:lnSpc>
            </a:pPr>
            <a:r>
              <a:rPr lang="zh-CN" sz="2400" b="1">
                <a:ea typeface="宋体" panose="02010600030101010101" pitchFamily="2" charset="-122"/>
              </a:rPr>
              <a:t>比较下列元素电负性的大小。</a:t>
            </a:r>
            <a:r>
              <a:rPr lang="en-US" sz="2400" b="1">
                <a:latin typeface="Times New Roman" panose="02020603050405020304" pitchFamily="18" charset="0"/>
              </a:rPr>
              <a:t>  (1)Li___</a:t>
            </a:r>
            <a:r>
              <a:rPr lang="en-US" sz="2400" b="1">
                <a:latin typeface="Times New Roman" panose="02020603050405020304" pitchFamily="18" charset="0"/>
                <a:sym typeface="+mn-ea"/>
              </a:rPr>
              <a:t>__</a:t>
            </a:r>
            <a:r>
              <a:rPr lang="en-US" sz="2400" b="1">
                <a:latin typeface="Times New Roman" panose="02020603050405020304" pitchFamily="18" charset="0"/>
              </a:rPr>
              <a:t>_Na</a:t>
            </a:r>
            <a:r>
              <a:rPr lang="zh-CN" sz="2400" b="1">
                <a:ea typeface="宋体" panose="02010600030101010101" pitchFamily="2" charset="-122"/>
              </a:rPr>
              <a:t>，</a:t>
            </a:r>
            <a:r>
              <a:rPr lang="en-US" sz="2400" b="1">
                <a:latin typeface="Times New Roman" panose="02020603050405020304" pitchFamily="18" charset="0"/>
              </a:rPr>
              <a:t>(2)O__</a:t>
            </a:r>
            <a:r>
              <a:rPr lang="en-US" sz="2400" b="1">
                <a:latin typeface="Times New Roman" panose="02020603050405020304" pitchFamily="18" charset="0"/>
                <a:sym typeface="+mn-ea"/>
              </a:rPr>
              <a:t>__</a:t>
            </a:r>
            <a:r>
              <a:rPr lang="en-US" sz="2400" b="1">
                <a:latin typeface="Times New Roman" panose="02020603050405020304" pitchFamily="18" charset="0"/>
              </a:rPr>
              <a:t>__F</a:t>
            </a:r>
            <a:r>
              <a:rPr lang="zh-CN" sz="2400" b="1">
                <a:ea typeface="宋体" panose="02010600030101010101" pitchFamily="2" charset="-122"/>
              </a:rPr>
              <a:t>，</a:t>
            </a:r>
            <a:r>
              <a:rPr lang="en-US" sz="2400" b="1">
                <a:latin typeface="Times New Roman" panose="02020603050405020304" pitchFamily="18" charset="0"/>
              </a:rPr>
              <a:t>(3)Si__</a:t>
            </a:r>
            <a:r>
              <a:rPr lang="en-US" sz="2400" b="1">
                <a:latin typeface="Times New Roman" panose="02020603050405020304" pitchFamily="18" charset="0"/>
                <a:sym typeface="+mn-ea"/>
              </a:rPr>
              <a:t>__</a:t>
            </a:r>
            <a:r>
              <a:rPr lang="en-US" sz="2400" b="1">
                <a:latin typeface="Times New Roman" panose="02020603050405020304" pitchFamily="18" charset="0"/>
              </a:rPr>
              <a:t>__P</a:t>
            </a:r>
            <a:r>
              <a:rPr lang="zh-CN" sz="2400" b="1">
                <a:ea typeface="宋体" panose="02010600030101010101" pitchFamily="2" charset="-122"/>
              </a:rPr>
              <a:t>，  </a:t>
            </a:r>
            <a:r>
              <a:rPr lang="en-US" sz="2400" b="1">
                <a:latin typeface="Times New Roman" panose="02020603050405020304" pitchFamily="18" charset="0"/>
              </a:rPr>
              <a:t>(4)K__</a:t>
            </a:r>
            <a:r>
              <a:rPr lang="en-US" sz="2400" b="1">
                <a:latin typeface="Times New Roman" panose="02020603050405020304" pitchFamily="18" charset="0"/>
                <a:sym typeface="+mn-ea"/>
              </a:rPr>
              <a:t>__</a:t>
            </a:r>
            <a:r>
              <a:rPr lang="en-US" sz="2400" b="1">
                <a:latin typeface="Times New Roman" panose="02020603050405020304" pitchFamily="18" charset="0"/>
              </a:rPr>
              <a:t>__Ca</a:t>
            </a:r>
            <a:r>
              <a:rPr lang="zh-CN" sz="2400" b="1">
                <a:ea typeface="宋体" panose="02010600030101010101" pitchFamily="2" charset="-122"/>
              </a:rPr>
              <a:t>，</a:t>
            </a:r>
            <a:r>
              <a:rPr lang="en-US" sz="2400" b="1">
                <a:latin typeface="Times New Roman" panose="02020603050405020304" pitchFamily="18" charset="0"/>
              </a:rPr>
              <a:t>(5)Mg__</a:t>
            </a:r>
            <a:r>
              <a:rPr lang="en-US" sz="2400" b="1">
                <a:latin typeface="Times New Roman" panose="02020603050405020304" pitchFamily="18" charset="0"/>
                <a:sym typeface="+mn-ea"/>
              </a:rPr>
              <a:t>_</a:t>
            </a:r>
            <a:r>
              <a:rPr lang="en-US" sz="2400" b="1">
                <a:latin typeface="Times New Roman" panose="02020603050405020304" pitchFamily="18" charset="0"/>
              </a:rPr>
              <a:t>__Al</a:t>
            </a:r>
            <a:r>
              <a:rPr lang="zh-CN" sz="2400" b="1">
                <a:ea typeface="宋体" panose="02010600030101010101" pitchFamily="2" charset="-122"/>
              </a:rPr>
              <a:t>，</a:t>
            </a:r>
            <a:r>
              <a:rPr lang="en-US" sz="2400" b="1">
                <a:latin typeface="Times New Roman" panose="02020603050405020304" pitchFamily="18" charset="0"/>
              </a:rPr>
              <a:t>(6)N__</a:t>
            </a:r>
            <a:r>
              <a:rPr lang="en-US" sz="2400" b="1">
                <a:latin typeface="Times New Roman" panose="02020603050405020304" pitchFamily="18" charset="0"/>
                <a:sym typeface="+mn-ea"/>
              </a:rPr>
              <a:t>_</a:t>
            </a:r>
            <a:r>
              <a:rPr lang="en-US" sz="2400" b="1">
                <a:latin typeface="Times New Roman" panose="02020603050405020304" pitchFamily="18" charset="0"/>
              </a:rPr>
              <a:t>_</a:t>
            </a:r>
            <a:r>
              <a:rPr lang="en-US" sz="2400" b="1">
                <a:latin typeface="Times New Roman" panose="02020603050405020304" pitchFamily="18" charset="0"/>
                <a:sym typeface="+mn-ea"/>
              </a:rPr>
              <a:t>_</a:t>
            </a:r>
            <a:r>
              <a:rPr lang="en-US" sz="2400" b="1">
                <a:latin typeface="Times New Roman" panose="02020603050405020304" pitchFamily="18" charset="0"/>
              </a:rPr>
              <a:t>_O</a:t>
            </a:r>
            <a:r>
              <a:rPr lang="zh-CN" sz="2400" b="1">
                <a:ea typeface="宋体" panose="02010600030101010101" pitchFamily="2" charset="-122"/>
              </a:rPr>
              <a:t>。
</a:t>
            </a:r>
            <a:endParaRPr lang="zh-CN" altLang="en-US"/>
          </a:p>
        </p:txBody>
      </p:sp>
      <p:sp>
        <p:nvSpPr>
          <p:cNvPr id="3" name="文本框 2"/>
          <p:cNvSpPr txBox="1"/>
          <p:nvPr/>
        </p:nvSpPr>
        <p:spPr>
          <a:xfrm>
            <a:off x="6179185" y="1101090"/>
            <a:ext cx="488950" cy="460375"/>
          </a:xfrm>
          <a:prstGeom prst="rect">
            <a:avLst/>
          </a:prstGeom>
          <a:noFill/>
        </p:spPr>
        <p:txBody>
          <a:bodyPr wrap="none" rtlCol="0">
            <a:spAutoFit/>
          </a:bodyPr>
          <a:lstStyle/>
          <a:p>
            <a:r>
              <a:rPr lang="zh-CN" sz="2400" b="1">
                <a:solidFill>
                  <a:srgbClr val="FF0000"/>
                </a:solidFill>
                <a:ea typeface="宋体" panose="02010600030101010101" pitchFamily="2" charset="-122"/>
                <a:sym typeface="+mn-ea"/>
              </a:rPr>
              <a:t>＞</a:t>
            </a:r>
            <a:endParaRPr lang="zh-CN" altLang="en-US" sz="2400" b="1">
              <a:solidFill>
                <a:srgbClr val="FF0000"/>
              </a:solidFill>
              <a:ea typeface="宋体" panose="02010600030101010101" pitchFamily="2" charset="-122"/>
              <a:sym typeface="+mn-ea"/>
            </a:endParaRPr>
          </a:p>
        </p:txBody>
      </p:sp>
      <p:sp>
        <p:nvSpPr>
          <p:cNvPr id="6" name="文本框 5"/>
          <p:cNvSpPr txBox="1"/>
          <p:nvPr/>
        </p:nvSpPr>
        <p:spPr>
          <a:xfrm>
            <a:off x="8401050" y="1747520"/>
            <a:ext cx="487680" cy="460375"/>
          </a:xfrm>
          <a:prstGeom prst="rect">
            <a:avLst/>
          </a:prstGeom>
          <a:noFill/>
        </p:spPr>
        <p:txBody>
          <a:bodyPr wrap="none" rtlCol="0">
            <a:spAutoFit/>
            <a:scene3d>
              <a:camera prst="orthographicFront"/>
              <a:lightRig rig="threePt" dir="t"/>
            </a:scene3d>
          </a:bodyPr>
          <a:lstStyle/>
          <a:p>
            <a:r>
              <a:rPr lang="zh-CN" sz="2400">
                <a:solidFill>
                  <a:srgbClr val="FF0000"/>
                </a:solidFill>
                <a:effectLst>
                  <a:outerShdw blurRad="38100" dist="19050" dir="2700000" algn="tl" rotWithShape="0">
                    <a:schemeClr val="dk1">
                      <a:alpha val="40000"/>
                    </a:schemeClr>
                  </a:outerShdw>
                </a:effectLst>
                <a:ea typeface="宋体" panose="02010600030101010101" pitchFamily="2" charset="-122"/>
                <a:sym typeface="+mn-ea"/>
              </a:rPr>
              <a:t>＜</a:t>
            </a:r>
            <a:endParaRPr lang="zh-CN" altLang="en-US" sz="2400">
              <a:solidFill>
                <a:srgbClr val="FF0000"/>
              </a:solidFill>
              <a:effectLst>
                <a:outerShdw blurRad="38100" dist="19050" dir="2700000" algn="tl" rotWithShape="0">
                  <a:schemeClr val="dk1">
                    <a:alpha val="40000"/>
                  </a:schemeClr>
                </a:outerShdw>
              </a:effectLst>
              <a:ea typeface="宋体" panose="02010600030101010101" pitchFamily="2" charset="-122"/>
              <a:sym typeface="+mn-ea"/>
            </a:endParaRPr>
          </a:p>
        </p:txBody>
      </p:sp>
      <p:sp>
        <p:nvSpPr>
          <p:cNvPr id="7" name="文本框 6"/>
          <p:cNvSpPr txBox="1"/>
          <p:nvPr/>
        </p:nvSpPr>
        <p:spPr>
          <a:xfrm>
            <a:off x="1899920" y="1666875"/>
            <a:ext cx="487680" cy="460375"/>
          </a:xfrm>
          <a:prstGeom prst="rect">
            <a:avLst/>
          </a:prstGeom>
          <a:noFill/>
        </p:spPr>
        <p:txBody>
          <a:bodyPr wrap="none" rtlCol="0">
            <a:spAutoFit/>
            <a:scene3d>
              <a:camera prst="orthographicFront"/>
              <a:lightRig rig="threePt" dir="t"/>
            </a:scene3d>
          </a:bodyPr>
          <a:lstStyle/>
          <a:p>
            <a:r>
              <a:rPr lang="zh-CN" sz="2400">
                <a:solidFill>
                  <a:srgbClr val="FF0000"/>
                </a:solidFill>
                <a:effectLst>
                  <a:outerShdw blurRad="38100" dist="19050" dir="2700000" algn="tl" rotWithShape="0">
                    <a:schemeClr val="dk1">
                      <a:alpha val="40000"/>
                    </a:schemeClr>
                  </a:outerShdw>
                </a:effectLst>
                <a:ea typeface="宋体" panose="02010600030101010101" pitchFamily="2" charset="-122"/>
                <a:sym typeface="+mn-ea"/>
              </a:rPr>
              <a:t>＜</a:t>
            </a:r>
            <a:endParaRPr lang="zh-CN" altLang="en-US" sz="2400">
              <a:solidFill>
                <a:srgbClr val="FF0000"/>
              </a:solidFill>
              <a:effectLst>
                <a:outerShdw blurRad="38100" dist="19050" dir="2700000" algn="tl" rotWithShape="0">
                  <a:schemeClr val="dk1">
                    <a:alpha val="40000"/>
                  </a:schemeClr>
                </a:outerShdw>
              </a:effectLst>
              <a:ea typeface="宋体" panose="02010600030101010101" pitchFamily="2" charset="-122"/>
              <a:sym typeface="+mn-ea"/>
            </a:endParaRPr>
          </a:p>
        </p:txBody>
      </p:sp>
      <p:sp>
        <p:nvSpPr>
          <p:cNvPr id="8" name="文本框 7"/>
          <p:cNvSpPr txBox="1"/>
          <p:nvPr/>
        </p:nvSpPr>
        <p:spPr>
          <a:xfrm>
            <a:off x="4057650" y="1666875"/>
            <a:ext cx="487680" cy="460375"/>
          </a:xfrm>
          <a:prstGeom prst="rect">
            <a:avLst/>
          </a:prstGeom>
          <a:noFill/>
        </p:spPr>
        <p:txBody>
          <a:bodyPr wrap="none" rtlCol="0">
            <a:spAutoFit/>
            <a:scene3d>
              <a:camera prst="orthographicFront"/>
              <a:lightRig rig="threePt" dir="t"/>
            </a:scene3d>
          </a:bodyPr>
          <a:lstStyle/>
          <a:p>
            <a:r>
              <a:rPr lang="zh-CN" sz="2400">
                <a:solidFill>
                  <a:srgbClr val="FF0000"/>
                </a:solidFill>
                <a:effectLst>
                  <a:outerShdw blurRad="38100" dist="19050" dir="2700000" algn="tl" rotWithShape="0">
                    <a:schemeClr val="dk1">
                      <a:alpha val="40000"/>
                    </a:schemeClr>
                  </a:outerShdw>
                </a:effectLst>
                <a:ea typeface="宋体" panose="02010600030101010101" pitchFamily="2" charset="-122"/>
                <a:sym typeface="+mn-ea"/>
              </a:rPr>
              <a:t>＜</a:t>
            </a:r>
            <a:endParaRPr lang="zh-CN" altLang="en-US" sz="2400">
              <a:solidFill>
                <a:srgbClr val="FF0000"/>
              </a:solidFill>
              <a:effectLst>
                <a:outerShdw blurRad="38100" dist="19050" dir="2700000" algn="tl" rotWithShape="0">
                  <a:schemeClr val="dk1">
                    <a:alpha val="40000"/>
                  </a:schemeClr>
                </a:outerShdw>
              </a:effectLst>
              <a:ea typeface="宋体" panose="02010600030101010101" pitchFamily="2" charset="-122"/>
              <a:sym typeface="+mn-ea"/>
            </a:endParaRPr>
          </a:p>
        </p:txBody>
      </p:sp>
      <p:sp>
        <p:nvSpPr>
          <p:cNvPr id="10" name="文本框 9"/>
          <p:cNvSpPr txBox="1"/>
          <p:nvPr/>
        </p:nvSpPr>
        <p:spPr>
          <a:xfrm>
            <a:off x="8401050" y="1101090"/>
            <a:ext cx="487680" cy="460375"/>
          </a:xfrm>
          <a:prstGeom prst="rect">
            <a:avLst/>
          </a:prstGeom>
          <a:noFill/>
        </p:spPr>
        <p:txBody>
          <a:bodyPr wrap="none" rtlCol="0">
            <a:spAutoFit/>
            <a:scene3d>
              <a:camera prst="orthographicFront"/>
              <a:lightRig rig="threePt" dir="t"/>
            </a:scene3d>
          </a:bodyPr>
          <a:lstStyle/>
          <a:p>
            <a:r>
              <a:rPr lang="zh-CN" sz="2400">
                <a:solidFill>
                  <a:srgbClr val="FF0000"/>
                </a:solidFill>
                <a:effectLst>
                  <a:outerShdw blurRad="38100" dist="19050" dir="2700000" algn="tl" rotWithShape="0">
                    <a:schemeClr val="dk1">
                      <a:alpha val="40000"/>
                    </a:schemeClr>
                  </a:outerShdw>
                </a:effectLst>
                <a:ea typeface="宋体" panose="02010600030101010101" pitchFamily="2" charset="-122"/>
                <a:sym typeface="+mn-ea"/>
              </a:rPr>
              <a:t>＜</a:t>
            </a:r>
            <a:endParaRPr lang="zh-CN" altLang="en-US" sz="2400">
              <a:solidFill>
                <a:srgbClr val="FF0000"/>
              </a:solidFill>
              <a:effectLst>
                <a:outerShdw blurRad="38100" dist="19050" dir="2700000" algn="tl" rotWithShape="0">
                  <a:schemeClr val="dk1">
                    <a:alpha val="40000"/>
                  </a:schemeClr>
                </a:outerShdw>
              </a:effectLst>
              <a:ea typeface="宋体" panose="02010600030101010101" pitchFamily="2" charset="-122"/>
              <a:sym typeface="+mn-ea"/>
            </a:endParaRPr>
          </a:p>
        </p:txBody>
      </p:sp>
      <p:sp>
        <p:nvSpPr>
          <p:cNvPr id="11" name="文本框 10"/>
          <p:cNvSpPr txBox="1"/>
          <p:nvPr/>
        </p:nvSpPr>
        <p:spPr>
          <a:xfrm>
            <a:off x="829310" y="3729355"/>
            <a:ext cx="10533380" cy="2999740"/>
          </a:xfrm>
          <a:prstGeom prst="rect">
            <a:avLst/>
          </a:prstGeom>
          <a:noFill/>
          <a:ln w="9525">
            <a:noFill/>
          </a:ln>
        </p:spPr>
        <p:txBody>
          <a:bodyPr wrap="square">
            <a:spAutoFit/>
          </a:bodyPr>
          <a:lstStyle/>
          <a:p>
            <a:pPr indent="0" algn="l" fontAlgn="auto">
              <a:lnSpc>
                <a:spcPct val="150000"/>
              </a:lnSpc>
            </a:pPr>
            <a:r>
              <a:rPr lang="en-US" sz="1400" b="1">
                <a:latin typeface="Times New Roman" panose="02020603050405020304" pitchFamily="18" charset="0"/>
                <a:ea typeface="宋体" panose="02010600030101010101" pitchFamily="2" charset="-122"/>
              </a:rPr>
              <a:t>1</a:t>
            </a:r>
            <a:r>
              <a:rPr lang="zh-CN" sz="1400" b="1">
                <a:ea typeface="宋体" panose="02010600030101010101" pitchFamily="2" charset="-122"/>
              </a:rPr>
              <a:t>．同一周期从左到右，原子电子层数相同，核电荷数逐渐增大，原子半径逐渐减小，原子核对外层电子的有效吸引作用逐渐增强，电负性逐渐增大。</a:t>
            </a:r>
            <a:r>
              <a:rPr lang="en-US" sz="1400" b="1">
                <a:latin typeface="Times New Roman" panose="02020603050405020304" pitchFamily="18" charset="0"/>
                <a:ea typeface="宋体" panose="02010600030101010101" pitchFamily="2" charset="-122"/>
              </a:rPr>
              <a:t>2</a:t>
            </a:r>
            <a:r>
              <a:rPr lang="zh-CN" sz="1400" b="1">
                <a:ea typeface="宋体" panose="02010600030101010101" pitchFamily="2" charset="-122"/>
              </a:rPr>
              <a:t>．同一主族从上到下，原子核电荷数增大，电子层数逐渐增加，原子半径逐渐增大，原子核对外层电子的有效吸引作用逐渐减弱，电负性逐渐减小。</a:t>
            </a:r>
            <a:r>
              <a:rPr lang="en-US" sz="1400" b="1">
                <a:latin typeface="Times New Roman" panose="02020603050405020304" pitchFamily="18" charset="0"/>
                <a:ea typeface="宋体" panose="02010600030101010101" pitchFamily="2" charset="-122"/>
              </a:rPr>
              <a:t>3</a:t>
            </a:r>
            <a:r>
              <a:rPr lang="zh-CN" sz="1400" b="1">
                <a:ea typeface="宋体" panose="02010600030101010101" pitchFamily="2" charset="-122"/>
              </a:rPr>
              <a:t>．对副族而言，同族元素的电负性也大体呈现主族元素的变化趋势。因此，电负性大的元素集中在元素周期表的右上角，电负性小的元素位于元素周期表的左下角。</a:t>
            </a:r>
            <a:r>
              <a:rPr lang="en-US" sz="1400" b="1">
                <a:latin typeface="Times New Roman" panose="02020603050405020304" pitchFamily="18" charset="0"/>
                <a:ea typeface="宋体" panose="02010600030101010101" pitchFamily="2" charset="-122"/>
              </a:rPr>
              <a:t>4</a:t>
            </a:r>
            <a:r>
              <a:rPr lang="zh-CN" sz="1400" b="1">
                <a:ea typeface="宋体" panose="02010600030101010101" pitchFamily="2" charset="-122"/>
              </a:rPr>
              <a:t>．非金属元素的电负性一般比金属元素的电负性大。</a:t>
            </a:r>
            <a:r>
              <a:rPr lang="en-US" sz="1400" b="1">
                <a:latin typeface="Times New Roman" panose="02020603050405020304" pitchFamily="18" charset="0"/>
                <a:ea typeface="宋体" panose="02010600030101010101" pitchFamily="2" charset="-122"/>
              </a:rPr>
              <a:t>5</a:t>
            </a:r>
            <a:r>
              <a:rPr lang="zh-CN" sz="1400" b="1">
                <a:ea typeface="宋体" panose="02010600030101010101" pitchFamily="2" charset="-122"/>
              </a:rPr>
              <a:t>．二元化合物中，显负价的元素的电负性更大。</a:t>
            </a:r>
            <a:r>
              <a:rPr lang="en-US" sz="1400" b="1">
                <a:latin typeface="Times New Roman" panose="02020603050405020304" pitchFamily="18" charset="0"/>
                <a:ea typeface="宋体" panose="02010600030101010101" pitchFamily="2" charset="-122"/>
              </a:rPr>
              <a:t>6</a:t>
            </a:r>
            <a:r>
              <a:rPr lang="zh-CN" sz="1400" b="1">
                <a:ea typeface="宋体" panose="02010600030101010101" pitchFamily="2" charset="-122"/>
              </a:rPr>
              <a:t>．不同周期、不同主族两种元素电负性的比较可找第三种元素</a:t>
            </a:r>
            <a:r>
              <a:rPr lang="en-US" sz="1400" b="1">
                <a:latin typeface="Times New Roman" panose="02020603050405020304" pitchFamily="18" charset="0"/>
                <a:cs typeface="楷体_GB2312" charset="0"/>
              </a:rPr>
              <a:t>(</a:t>
            </a:r>
            <a:r>
              <a:rPr lang="zh-CN" sz="1400" b="1">
                <a:cs typeface="楷体_GB2312" charset="0"/>
              </a:rPr>
              <a:t>与其中一种位于同主族或同周期</a:t>
            </a:r>
            <a:r>
              <a:rPr lang="en-US" sz="1400" b="1">
                <a:latin typeface="Times New Roman" panose="02020603050405020304" pitchFamily="18" charset="0"/>
                <a:cs typeface="楷体_GB2312" charset="0"/>
              </a:rPr>
              <a:t>)</a:t>
            </a:r>
            <a:r>
              <a:rPr lang="zh-CN" sz="1400" b="1">
                <a:ea typeface="宋体" panose="02010600030101010101" pitchFamily="2" charset="-122"/>
              </a:rPr>
              <a:t>进行参照。
</a:t>
            </a:r>
            <a:endParaRPr lang="zh-CN" altLang="en-US" sz="1400" b="1">
              <a:ea typeface="宋体" panose="02010600030101010101" pitchFamily="2" charset="-122"/>
            </a:endParaRPr>
          </a:p>
        </p:txBody>
      </p:sp>
      <p:sp>
        <p:nvSpPr>
          <p:cNvPr id="12" name="矩形 11"/>
          <p:cNvSpPr/>
          <p:nvPr/>
        </p:nvSpPr>
        <p:spPr>
          <a:xfrm>
            <a:off x="217170" y="3007995"/>
            <a:ext cx="2019300" cy="645160"/>
          </a:xfrm>
          <a:prstGeom prst="rect">
            <a:avLst/>
          </a:prstGeom>
          <a:noFill/>
          <a:ln>
            <a:noFill/>
          </a:ln>
        </p:spPr>
        <p:txBody>
          <a:bodyPr wrap="none" rtlCol="0" anchor="t">
            <a:spAutoFit/>
          </a:bodyPr>
          <a:lstStyle/>
          <a:p>
            <a:pPr algn="ctr"/>
            <a:r>
              <a:rPr lang="zh-CN" altLang="en-US" sz="3600" b="1">
                <a:solidFill>
                  <a:srgbClr val="00B050"/>
                </a:solidFill>
                <a:effectLst>
                  <a:outerShdw blurRad="38100" dist="19050" dir="2700000" algn="tl" rotWithShape="0">
                    <a:schemeClr val="dk1">
                      <a:alpha val="40000"/>
                    </a:schemeClr>
                  </a:outerShdw>
                </a:effectLst>
                <a:latin typeface="楷体" panose="02010609060101010101" charset="-122"/>
                <a:ea typeface="楷体" panose="02010609060101010101" charset="-122"/>
              </a:rPr>
              <a:t>归纳总结</a:t>
            </a:r>
          </a:p>
        </p:txBody>
      </p:sp>
      <p:sp>
        <p:nvSpPr>
          <p:cNvPr id="13" name="文本框 12"/>
          <p:cNvSpPr txBox="1"/>
          <p:nvPr/>
        </p:nvSpPr>
        <p:spPr>
          <a:xfrm>
            <a:off x="3422015" y="3254375"/>
            <a:ext cx="3246120" cy="398780"/>
          </a:xfrm>
          <a:prstGeom prst="rect">
            <a:avLst/>
          </a:prstGeom>
          <a:noFill/>
        </p:spPr>
        <p:txBody>
          <a:bodyPr wrap="none" rtlCol="0">
            <a:spAutoFit/>
          </a:bodyPr>
          <a:lstStyle/>
          <a:p>
            <a:pPr algn="l"/>
            <a:r>
              <a:rPr lang="zh-CN" sz="2000" b="1">
                <a:solidFill>
                  <a:srgbClr val="FF0000"/>
                </a:solidFill>
                <a:ea typeface="黑体" panose="02010609060101010101" pitchFamily="2" charset="-122"/>
                <a:sym typeface="+mn-ea"/>
              </a:rPr>
              <a:t>比较元素电负性大小的方法</a:t>
            </a:r>
            <a:endParaRPr lang="en-US" altLang="en-US" sz="2000" b="1">
              <a:solidFill>
                <a:srgbClr val="FF0000"/>
              </a:solidFill>
              <a:latin typeface="Times New Roman" panose="02020603050405020304" pitchFamily="18" charset="0"/>
              <a:ea typeface="宋体" panose="02010600030101010101" pitchFamily="2" charset="-122"/>
              <a:sym typeface="+mn-ea"/>
            </a:endParaRPr>
          </a:p>
        </p:txBody>
      </p:sp>
      <p:sp>
        <p:nvSpPr>
          <p:cNvPr id="21" name="文本框 20"/>
          <p:cNvSpPr txBox="1"/>
          <p:nvPr/>
        </p:nvSpPr>
        <p:spPr>
          <a:xfrm>
            <a:off x="6426200" y="1747520"/>
            <a:ext cx="487680" cy="460375"/>
          </a:xfrm>
          <a:prstGeom prst="rect">
            <a:avLst/>
          </a:prstGeom>
          <a:noFill/>
        </p:spPr>
        <p:txBody>
          <a:bodyPr wrap="none" rtlCol="0">
            <a:spAutoFit/>
            <a:scene3d>
              <a:camera prst="orthographicFront"/>
              <a:lightRig rig="threePt" dir="t"/>
            </a:scene3d>
          </a:bodyPr>
          <a:lstStyle/>
          <a:p>
            <a:r>
              <a:rPr lang="zh-CN" sz="2400">
                <a:solidFill>
                  <a:srgbClr val="FF0000"/>
                </a:solidFill>
                <a:effectLst>
                  <a:outerShdw blurRad="38100" dist="19050" dir="2700000" algn="tl" rotWithShape="0">
                    <a:schemeClr val="dk1">
                      <a:alpha val="40000"/>
                    </a:schemeClr>
                  </a:outerShdw>
                </a:effectLst>
                <a:ea typeface="宋体" panose="02010600030101010101" pitchFamily="2" charset="-122"/>
                <a:sym typeface="+mn-ea"/>
              </a:rPr>
              <a:t>＜</a:t>
            </a:r>
            <a:endParaRPr lang="zh-CN" altLang="en-US" sz="2400">
              <a:solidFill>
                <a:srgbClr val="FF0000"/>
              </a:solidFill>
              <a:effectLst>
                <a:outerShdw blurRad="38100" dist="19050" dir="2700000" algn="tl" rotWithShape="0">
                  <a:schemeClr val="dk1">
                    <a:alpha val="40000"/>
                  </a:schemeClr>
                </a:outerShdw>
              </a:effectLst>
              <a:ea typeface="宋体" panose="02010600030101010101" pitchFamily="2" charset="-122"/>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ppt_x"/>
                                          </p:val>
                                        </p:tav>
                                        <p:tav tm="100000">
                                          <p:val>
                                            <p:strVal val="#ppt_x"/>
                                          </p:val>
                                        </p:tav>
                                      </p:tavLst>
                                    </p:anim>
                                    <p:anim calcmode="lin" valueType="num">
                                      <p:cBhvr additive="base">
                                        <p:cTn id="2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ppt_x"/>
                                          </p:val>
                                        </p:tav>
                                        <p:tav tm="100000">
                                          <p:val>
                                            <p:strVal val="#ppt_x"/>
                                          </p:val>
                                        </p:tav>
                                      </p:tavLst>
                                    </p:anim>
                                    <p:anim calcmode="lin" valueType="num">
                                      <p:cBhvr additive="base">
                                        <p:cTn id="4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8" grpId="0"/>
      <p:bldP spid="10" grpId="0"/>
      <p:bldP spid="11" grpId="0"/>
      <p:bldP spid="12" grpId="0"/>
      <p:bldP spid="13" grpId="0"/>
      <p:bldP spid="21" grpId="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p:cNvSpPr txBox="1"/>
          <p:nvPr/>
        </p:nvSpPr>
        <p:spPr>
          <a:xfrm>
            <a:off x="656590" y="1173480"/>
            <a:ext cx="10704830" cy="1614805"/>
          </a:xfrm>
          <a:prstGeom prst="rect">
            <a:avLst/>
          </a:prstGeom>
          <a:noFill/>
        </p:spPr>
        <p:txBody>
          <a:bodyPr wrap="square" rtlCol="0" anchor="t">
            <a:spAutoFit/>
          </a:bodyPr>
          <a:lstStyle/>
          <a:p>
            <a:pPr fontAlgn="auto">
              <a:lnSpc>
                <a:spcPct val="150000"/>
              </a:lnSpc>
            </a:pPr>
            <a:r>
              <a:rPr lang="en-US" altLang="zh-CN"/>
              <a:t>         </a:t>
            </a:r>
            <a:r>
              <a:rPr lang="zh-CN" altLang="en-US"/>
              <a:t>元素的原子半径、第一电离能、电负性等从不同角度对元素性质进行了描述，请你利用教材中所给出的短周期元素的原子半径、第一电离能及电负性数据，通过作图寻找它们之间的关系和规律，以及它们与金属活动性顺序之间的关系。基于图象对这些关系和规律进行描述和讨论，并与同学分享你的体会。</a:t>
            </a:r>
          </a:p>
          <a:p>
            <a:endParaRPr lang="zh-CN" altLang="en-US"/>
          </a:p>
        </p:txBody>
      </p:sp>
      <p:sp>
        <p:nvSpPr>
          <p:cNvPr id="4" name="矩形 3"/>
          <p:cNvSpPr/>
          <p:nvPr/>
        </p:nvSpPr>
        <p:spPr>
          <a:xfrm>
            <a:off x="118110" y="347345"/>
            <a:ext cx="2428240" cy="768350"/>
          </a:xfrm>
          <a:prstGeom prst="rect">
            <a:avLst/>
          </a:prstGeom>
          <a:noFill/>
          <a:ln>
            <a:noFill/>
          </a:ln>
        </p:spPr>
        <p:txBody>
          <a:bodyPr wrap="none" rtlCol="0" anchor="t">
            <a:spAutoFit/>
          </a:bodyPr>
          <a:lstStyle/>
          <a:p>
            <a:pPr algn="ctr"/>
            <a:r>
              <a:rPr lang="zh-CN" altLang="en-US" sz="4400" b="1">
                <a:solidFill>
                  <a:srgbClr val="00B050"/>
                </a:solidFill>
                <a:effectLst>
                  <a:outerShdw blurRad="38100" dist="19050" dir="2700000" algn="tl" rotWithShape="0">
                    <a:schemeClr val="dk1">
                      <a:alpha val="40000"/>
                    </a:schemeClr>
                  </a:outerShdw>
                </a:effectLst>
                <a:latin typeface="楷体" panose="02010609060101010101" charset="-122"/>
                <a:ea typeface="楷体" panose="02010609060101010101" charset="-122"/>
              </a:rPr>
              <a:t>交流研讨</a:t>
            </a:r>
          </a:p>
        </p:txBody>
      </p:sp>
      <p:sp>
        <p:nvSpPr>
          <p:cNvPr id="3" name="矩形 2"/>
          <p:cNvSpPr/>
          <p:nvPr/>
        </p:nvSpPr>
        <p:spPr>
          <a:xfrm>
            <a:off x="551180" y="3056890"/>
            <a:ext cx="1776095" cy="521970"/>
          </a:xfrm>
          <a:prstGeom prst="rect">
            <a:avLst/>
          </a:prstGeom>
          <a:noFill/>
          <a:ln>
            <a:noFill/>
          </a:ln>
        </p:spPr>
        <p:txBody>
          <a:bodyPr wrap="square" rtlCol="0" anchor="t">
            <a:spAutoFit/>
          </a:bodyPr>
          <a:lstStyle/>
          <a:p>
            <a:pPr algn="ctr"/>
            <a:r>
              <a:rPr lang="zh-CN" altLang="en-US" sz="2800" b="1">
                <a:solidFill>
                  <a:srgbClr val="00B050"/>
                </a:solidFill>
                <a:effectLst>
                  <a:outerShdw blurRad="38100" dist="19050" dir="2700000" algn="tl" rotWithShape="0">
                    <a:schemeClr val="dk1">
                      <a:alpha val="40000"/>
                    </a:schemeClr>
                  </a:outerShdw>
                </a:effectLst>
                <a:latin typeface="楷体" panose="02010609060101010101" charset="-122"/>
                <a:ea typeface="楷体" panose="02010609060101010101" charset="-122"/>
              </a:rPr>
              <a:t>方法引导</a:t>
            </a:r>
          </a:p>
        </p:txBody>
      </p:sp>
      <p:sp>
        <p:nvSpPr>
          <p:cNvPr id="5" name="文本框 4"/>
          <p:cNvSpPr txBox="1"/>
          <p:nvPr/>
        </p:nvSpPr>
        <p:spPr>
          <a:xfrm>
            <a:off x="551180" y="3056890"/>
            <a:ext cx="6767195" cy="3553460"/>
          </a:xfrm>
          <a:prstGeom prst="rect">
            <a:avLst/>
          </a:prstGeom>
          <a:noFill/>
          <a:ln w="28575">
            <a:solidFill>
              <a:srgbClr val="002060"/>
            </a:solidFill>
          </a:ln>
        </p:spPr>
        <p:txBody>
          <a:bodyPr wrap="square" rtlCol="0" anchor="t">
            <a:spAutoFit/>
          </a:bodyPr>
          <a:lstStyle/>
          <a:p>
            <a:pPr algn="ctr"/>
            <a:endParaRPr lang="zh-CN" altLang="en-US"/>
          </a:p>
          <a:p>
            <a:pPr algn="ctr"/>
            <a:r>
              <a:rPr lang="zh-CN" altLang="en-US"/>
              <a:t>如何寻找数据之间的关 系</a:t>
            </a:r>
          </a:p>
          <a:p>
            <a:pPr fontAlgn="auto">
              <a:lnSpc>
                <a:spcPct val="150000"/>
              </a:lnSpc>
            </a:pPr>
            <a:r>
              <a:rPr lang="zh-CN" altLang="en-US"/>
              <a:t>     寻找数据之间的关系时，可以借鉴数学中研究函数的思路，首先确定自变量，再选取因变量，并运用函数图像表示出自变量与因变量之间的关系。例如，在本活动中可以选取原子序数作为自变量，将原子半径、第一电离能、电负性等分别作为因变量;也可以建立这些参数按周期、主族或金属活动性顺序变化的规律。作图观察、分析这些数据之间的关系。图1-3-6给出了电负性与金属活动性顺序之间的关系。</a:t>
            </a:r>
          </a:p>
        </p:txBody>
      </p:sp>
      <p:pic>
        <p:nvPicPr>
          <p:cNvPr id="6" name="图片 5"/>
          <p:cNvPicPr>
            <a:picLocks noChangeAspect="1"/>
          </p:cNvPicPr>
          <p:nvPr/>
        </p:nvPicPr>
        <p:blipFill>
          <a:blip r:embed="rId2"/>
          <a:stretch>
            <a:fillRect/>
          </a:stretch>
        </p:blipFill>
        <p:spPr>
          <a:xfrm>
            <a:off x="7428865" y="3056890"/>
            <a:ext cx="4438650" cy="35534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309880" y="462915"/>
            <a:ext cx="2428240" cy="768350"/>
          </a:xfrm>
          <a:prstGeom prst="rect">
            <a:avLst/>
          </a:prstGeom>
          <a:noFill/>
          <a:ln>
            <a:noFill/>
          </a:ln>
        </p:spPr>
        <p:txBody>
          <a:bodyPr wrap="none" rtlCol="0" anchor="t">
            <a:spAutoFit/>
          </a:bodyPr>
          <a:lstStyle/>
          <a:p>
            <a:pPr algn="ctr"/>
            <a:r>
              <a:rPr lang="zh-CN" altLang="en-US" sz="4400" b="1">
                <a:solidFill>
                  <a:srgbClr val="00B050"/>
                </a:solidFill>
                <a:effectLst>
                  <a:outerShdw blurRad="38100" dist="19050" dir="2700000" algn="tl" rotWithShape="0">
                    <a:schemeClr val="dk1">
                      <a:alpha val="40000"/>
                    </a:schemeClr>
                  </a:outerShdw>
                </a:effectLst>
                <a:latin typeface="楷体" panose="02010609060101010101" charset="-122"/>
                <a:ea typeface="楷体" panose="02010609060101010101" charset="-122"/>
              </a:rPr>
              <a:t>知识回顾</a:t>
            </a:r>
          </a:p>
        </p:txBody>
      </p:sp>
      <p:sp>
        <p:nvSpPr>
          <p:cNvPr id="15369" name="Text Box 9"/>
          <p:cNvSpPr txBox="1"/>
          <p:nvPr/>
        </p:nvSpPr>
        <p:spPr>
          <a:xfrm>
            <a:off x="603885" y="1524635"/>
            <a:ext cx="2286000" cy="521970"/>
          </a:xfrm>
          <a:prstGeom prst="rect">
            <a:avLst/>
          </a:prstGeom>
          <a:noFill/>
          <a:ln w="9525">
            <a:noFill/>
          </a:ln>
        </p:spPr>
        <p:txBody>
          <a:bodyPr>
            <a:spAutoFit/>
          </a:bodyPr>
          <a:lstStyle/>
          <a:p>
            <a:pPr>
              <a:spcBef>
                <a:spcPct val="50000"/>
              </a:spcBef>
            </a:pPr>
            <a:r>
              <a:rPr lang="en-US" altLang="zh-CN" sz="2800" b="1">
                <a:latin typeface="黑体" panose="02010609060101010101" pitchFamily="2" charset="-122"/>
                <a:ea typeface="黑体" panose="02010609060101010101" pitchFamily="2" charset="-122"/>
              </a:rPr>
              <a:t>1</a:t>
            </a:r>
            <a:r>
              <a:rPr lang="zh-CN" altLang="en-US" sz="2800" b="1">
                <a:latin typeface="黑体" panose="02010609060101010101" pitchFamily="2" charset="-122"/>
                <a:ea typeface="黑体" panose="02010609060101010101" pitchFamily="2" charset="-122"/>
              </a:rPr>
              <a:t>.原子半径</a:t>
            </a:r>
          </a:p>
        </p:txBody>
      </p:sp>
      <p:sp>
        <p:nvSpPr>
          <p:cNvPr id="15370" name="Text Box 10"/>
          <p:cNvSpPr txBox="1"/>
          <p:nvPr/>
        </p:nvSpPr>
        <p:spPr>
          <a:xfrm>
            <a:off x="2889885" y="1273175"/>
            <a:ext cx="6477000" cy="1168400"/>
          </a:xfrm>
          <a:prstGeom prst="rect">
            <a:avLst/>
          </a:prstGeom>
          <a:noFill/>
          <a:ln w="9525">
            <a:noFill/>
          </a:ln>
        </p:spPr>
        <p:txBody>
          <a:bodyPr>
            <a:spAutoFit/>
          </a:bodyPr>
          <a:lstStyle/>
          <a:p>
            <a:pPr>
              <a:spcBef>
                <a:spcPct val="50000"/>
              </a:spcBef>
            </a:pPr>
            <a:r>
              <a:rPr lang="zh-CN" altLang="en-US" sz="2800" b="1">
                <a:latin typeface="黑体" panose="02010609060101010101" pitchFamily="2" charset="-122"/>
                <a:ea typeface="黑体" panose="02010609060101010101" pitchFamily="2" charset="-122"/>
              </a:rPr>
              <a:t>同一周期从左到右原子半径逐渐</a:t>
            </a:r>
            <a:r>
              <a:rPr lang="zh-CN" altLang="en-US" sz="2800" b="1" u="sng">
                <a:latin typeface="黑体" panose="02010609060101010101" pitchFamily="2" charset="-122"/>
                <a:ea typeface="黑体" panose="02010609060101010101" pitchFamily="2" charset="-122"/>
              </a:rPr>
              <a:t>     </a:t>
            </a:r>
            <a:r>
              <a:rPr lang="zh-CN" altLang="en-US" sz="2800" b="1">
                <a:latin typeface="黑体" panose="02010609060101010101" pitchFamily="2" charset="-122"/>
                <a:ea typeface="黑体" panose="02010609060101010101" pitchFamily="2" charset="-122"/>
              </a:rPr>
              <a:t>；</a:t>
            </a:r>
          </a:p>
          <a:p>
            <a:pPr>
              <a:spcBef>
                <a:spcPct val="50000"/>
              </a:spcBef>
            </a:pPr>
            <a:r>
              <a:rPr lang="zh-CN" altLang="en-US" sz="2800" b="1">
                <a:latin typeface="黑体" panose="02010609060101010101" pitchFamily="2" charset="-122"/>
                <a:ea typeface="黑体" panose="02010609060101010101" pitchFamily="2" charset="-122"/>
              </a:rPr>
              <a:t>同一主族从上到下原子半径逐渐</a:t>
            </a:r>
            <a:r>
              <a:rPr lang="zh-CN" altLang="en-US" sz="2800" b="1" u="sng">
                <a:latin typeface="黑体" panose="02010609060101010101" pitchFamily="2" charset="-122"/>
                <a:ea typeface="黑体" panose="02010609060101010101" pitchFamily="2" charset="-122"/>
                <a:sym typeface="+mn-ea"/>
              </a:rPr>
              <a:t>     </a:t>
            </a:r>
            <a:r>
              <a:rPr lang="zh-CN" altLang="en-US" sz="2800" b="1">
                <a:latin typeface="黑体" panose="02010609060101010101" pitchFamily="2" charset="-122"/>
                <a:ea typeface="黑体" panose="02010609060101010101" pitchFamily="2" charset="-122"/>
              </a:rPr>
              <a:t>。</a:t>
            </a:r>
          </a:p>
        </p:txBody>
      </p:sp>
      <p:sp>
        <p:nvSpPr>
          <p:cNvPr id="16" name="左大括号 15"/>
          <p:cNvSpPr/>
          <p:nvPr/>
        </p:nvSpPr>
        <p:spPr>
          <a:xfrm>
            <a:off x="2661285" y="1400175"/>
            <a:ext cx="228600" cy="914400"/>
          </a:xfrm>
          <a:prstGeom prst="leftBrace">
            <a:avLst>
              <a:gd name="adj1" fmla="val 33209"/>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 name="Text Box 3"/>
          <p:cNvSpPr txBox="1"/>
          <p:nvPr/>
        </p:nvSpPr>
        <p:spPr>
          <a:xfrm>
            <a:off x="603885" y="2840355"/>
            <a:ext cx="2819400" cy="521970"/>
          </a:xfrm>
          <a:prstGeom prst="rect">
            <a:avLst/>
          </a:prstGeom>
          <a:noFill/>
          <a:ln w="9525">
            <a:noFill/>
          </a:ln>
        </p:spPr>
        <p:txBody>
          <a:bodyPr>
            <a:spAutoFit/>
          </a:bodyPr>
          <a:lstStyle/>
          <a:p>
            <a:pPr>
              <a:spcBef>
                <a:spcPct val="50000"/>
              </a:spcBef>
            </a:pPr>
            <a:r>
              <a:rPr lang="en-US" altLang="zh-CN" sz="2800" b="1">
                <a:latin typeface="黑体" panose="02010609060101010101" pitchFamily="2" charset="-122"/>
                <a:ea typeface="黑体" panose="02010609060101010101" pitchFamily="2" charset="-122"/>
              </a:rPr>
              <a:t>2</a:t>
            </a:r>
            <a:r>
              <a:rPr lang="zh-CN" altLang="en-US" sz="2800" b="1">
                <a:latin typeface="黑体" panose="02010609060101010101" pitchFamily="2" charset="-122"/>
                <a:ea typeface="黑体" panose="02010609060101010101" pitchFamily="2" charset="-122"/>
              </a:rPr>
              <a:t>.得失电子能力</a:t>
            </a:r>
          </a:p>
        </p:txBody>
      </p:sp>
      <p:sp>
        <p:nvSpPr>
          <p:cNvPr id="4" name="Text Box 4"/>
          <p:cNvSpPr txBox="1"/>
          <p:nvPr/>
        </p:nvSpPr>
        <p:spPr>
          <a:xfrm>
            <a:off x="3567430" y="2593975"/>
            <a:ext cx="7761605" cy="1014730"/>
          </a:xfrm>
          <a:prstGeom prst="rect">
            <a:avLst/>
          </a:prstGeom>
          <a:noFill/>
          <a:ln w="9525">
            <a:noFill/>
          </a:ln>
        </p:spPr>
        <p:txBody>
          <a:bodyPr wrap="square">
            <a:spAutoFit/>
          </a:bodyPr>
          <a:lstStyle/>
          <a:p>
            <a:pPr>
              <a:spcBef>
                <a:spcPct val="50000"/>
              </a:spcBef>
            </a:pPr>
            <a:r>
              <a:rPr lang="zh-CN" altLang="en-US" sz="2400" b="1">
                <a:latin typeface="黑体" panose="02010609060101010101" pitchFamily="2" charset="-122"/>
                <a:ea typeface="黑体" panose="02010609060101010101" pitchFamily="2" charset="-122"/>
              </a:rPr>
              <a:t>同一周期从左到右失电子能力逐渐</a:t>
            </a:r>
            <a:r>
              <a:rPr lang="zh-CN" altLang="en-US" sz="2400" b="1" u="sng">
                <a:latin typeface="黑体" panose="02010609060101010101" pitchFamily="2" charset="-122"/>
                <a:ea typeface="黑体" panose="02010609060101010101" pitchFamily="2" charset="-122"/>
              </a:rPr>
              <a:t>     </a:t>
            </a:r>
            <a:r>
              <a:rPr lang="zh-CN" altLang="en-US" sz="2400" b="1">
                <a:latin typeface="黑体" panose="02010609060101010101" pitchFamily="2" charset="-122"/>
                <a:ea typeface="黑体" panose="02010609060101010101" pitchFamily="2" charset="-122"/>
              </a:rPr>
              <a:t>，得电子</a:t>
            </a:r>
            <a:r>
              <a:rPr lang="zh-CN" altLang="en-US" sz="2400" b="1" u="sng">
                <a:latin typeface="黑体" panose="02010609060101010101" pitchFamily="2" charset="-122"/>
                <a:ea typeface="黑体" panose="02010609060101010101" pitchFamily="2" charset="-122"/>
                <a:sym typeface="+mn-ea"/>
              </a:rPr>
              <a:t>     </a:t>
            </a:r>
            <a:r>
              <a:rPr lang="zh-CN" altLang="en-US" sz="2400" b="1">
                <a:latin typeface="黑体" panose="02010609060101010101" pitchFamily="2" charset="-122"/>
                <a:ea typeface="黑体" panose="02010609060101010101" pitchFamily="2" charset="-122"/>
                <a:sym typeface="+mn-ea"/>
              </a:rPr>
              <a:t>。</a:t>
            </a:r>
            <a:endParaRPr lang="zh-CN" altLang="en-US" sz="2400" b="1">
              <a:latin typeface="黑体" panose="02010609060101010101" pitchFamily="2" charset="-122"/>
              <a:ea typeface="黑体" panose="02010609060101010101" pitchFamily="2" charset="-122"/>
            </a:endParaRPr>
          </a:p>
          <a:p>
            <a:pPr>
              <a:spcBef>
                <a:spcPct val="50000"/>
              </a:spcBef>
            </a:pPr>
            <a:r>
              <a:rPr lang="zh-CN" altLang="en-US" sz="2400" b="1">
                <a:latin typeface="黑体" panose="02010609060101010101" pitchFamily="2" charset="-122"/>
                <a:ea typeface="黑体" panose="02010609060101010101" pitchFamily="2" charset="-122"/>
              </a:rPr>
              <a:t>同一主族从上到下失电子能力逐渐</a:t>
            </a:r>
            <a:r>
              <a:rPr lang="zh-CN" altLang="en-US" sz="2400" b="1" u="sng">
                <a:latin typeface="黑体" panose="02010609060101010101" pitchFamily="2" charset="-122"/>
                <a:ea typeface="黑体" panose="02010609060101010101" pitchFamily="2" charset="-122"/>
                <a:sym typeface="+mn-ea"/>
              </a:rPr>
              <a:t>     </a:t>
            </a:r>
            <a:r>
              <a:rPr lang="zh-CN" altLang="en-US" sz="2400" b="1">
                <a:latin typeface="黑体" panose="02010609060101010101" pitchFamily="2" charset="-122"/>
                <a:ea typeface="黑体" panose="02010609060101010101" pitchFamily="2" charset="-122"/>
                <a:sym typeface="+mn-ea"/>
              </a:rPr>
              <a:t>，得电子</a:t>
            </a:r>
            <a:r>
              <a:rPr lang="zh-CN" altLang="en-US" sz="2400" b="1" u="sng">
                <a:latin typeface="黑体" panose="02010609060101010101" pitchFamily="2" charset="-122"/>
                <a:ea typeface="黑体" panose="02010609060101010101" pitchFamily="2" charset="-122"/>
                <a:sym typeface="+mn-ea"/>
              </a:rPr>
              <a:t>     </a:t>
            </a:r>
            <a:r>
              <a:rPr lang="zh-CN" altLang="en-US" sz="2400" b="1">
                <a:latin typeface="黑体" panose="02010609060101010101" pitchFamily="2" charset="-122"/>
                <a:ea typeface="黑体" panose="02010609060101010101" pitchFamily="2" charset="-122"/>
              </a:rPr>
              <a:t>。</a:t>
            </a:r>
          </a:p>
        </p:txBody>
      </p:sp>
      <p:sp>
        <p:nvSpPr>
          <p:cNvPr id="10" name="左大括号 9"/>
          <p:cNvSpPr/>
          <p:nvPr/>
        </p:nvSpPr>
        <p:spPr>
          <a:xfrm>
            <a:off x="3338830" y="2694305"/>
            <a:ext cx="228600" cy="914400"/>
          </a:xfrm>
          <a:prstGeom prst="leftBrace">
            <a:avLst>
              <a:gd name="adj1" fmla="val 33209"/>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 name="文本框 11"/>
          <p:cNvSpPr txBox="1"/>
          <p:nvPr/>
        </p:nvSpPr>
        <p:spPr>
          <a:xfrm>
            <a:off x="8022590" y="1231265"/>
            <a:ext cx="897890" cy="521970"/>
          </a:xfrm>
          <a:prstGeom prst="rect">
            <a:avLst/>
          </a:prstGeom>
          <a:noFill/>
        </p:spPr>
        <p:txBody>
          <a:bodyPr wrap="none" rtlCol="0">
            <a:spAutoFit/>
          </a:bodyPr>
          <a:lstStyle/>
          <a:p>
            <a:pPr algn="l"/>
            <a:r>
              <a:rPr lang="zh-CN" altLang="en-US" sz="2800" b="1">
                <a:solidFill>
                  <a:srgbClr val="FF0000"/>
                </a:solidFill>
                <a:latin typeface="黑体" panose="02010609060101010101" pitchFamily="2" charset="-122"/>
                <a:ea typeface="黑体" panose="02010609060101010101" pitchFamily="2" charset="-122"/>
              </a:rPr>
              <a:t>减小</a:t>
            </a:r>
          </a:p>
        </p:txBody>
      </p:sp>
      <p:sp>
        <p:nvSpPr>
          <p:cNvPr id="13" name="文本框 12"/>
          <p:cNvSpPr txBox="1"/>
          <p:nvPr/>
        </p:nvSpPr>
        <p:spPr>
          <a:xfrm>
            <a:off x="8022590" y="1792605"/>
            <a:ext cx="897890" cy="521970"/>
          </a:xfrm>
          <a:prstGeom prst="rect">
            <a:avLst/>
          </a:prstGeom>
          <a:noFill/>
        </p:spPr>
        <p:txBody>
          <a:bodyPr wrap="none" rtlCol="0">
            <a:spAutoFit/>
          </a:bodyPr>
          <a:lstStyle/>
          <a:p>
            <a:pPr algn="l"/>
            <a:r>
              <a:rPr lang="zh-CN" altLang="en-US" sz="2800" b="1">
                <a:solidFill>
                  <a:srgbClr val="FF0000"/>
                </a:solidFill>
                <a:latin typeface="黑体" panose="02010609060101010101" pitchFamily="2" charset="-122"/>
                <a:ea typeface="黑体" panose="02010609060101010101" pitchFamily="2" charset="-122"/>
              </a:rPr>
              <a:t>增大</a:t>
            </a:r>
          </a:p>
        </p:txBody>
      </p:sp>
      <p:sp>
        <p:nvSpPr>
          <p:cNvPr id="19" name="文本框 18"/>
          <p:cNvSpPr txBox="1"/>
          <p:nvPr/>
        </p:nvSpPr>
        <p:spPr>
          <a:xfrm>
            <a:off x="8290560" y="2503170"/>
            <a:ext cx="795020" cy="460375"/>
          </a:xfrm>
          <a:prstGeom prst="rect">
            <a:avLst/>
          </a:prstGeom>
          <a:noFill/>
        </p:spPr>
        <p:txBody>
          <a:bodyPr wrap="none" rtlCol="0">
            <a:spAutoFit/>
          </a:bodyPr>
          <a:lstStyle/>
          <a:p>
            <a:pPr algn="l"/>
            <a:r>
              <a:rPr lang="zh-CN" altLang="en-US" sz="2400" b="1">
                <a:solidFill>
                  <a:srgbClr val="FF0000"/>
                </a:solidFill>
                <a:latin typeface="黑体" panose="02010609060101010101" pitchFamily="2" charset="-122"/>
                <a:ea typeface="黑体" panose="02010609060101010101" pitchFamily="2" charset="-122"/>
                <a:sym typeface="+mn-ea"/>
              </a:rPr>
              <a:t>减弱</a:t>
            </a:r>
          </a:p>
        </p:txBody>
      </p:sp>
      <p:sp>
        <p:nvSpPr>
          <p:cNvPr id="20" name="文本框 19"/>
          <p:cNvSpPr txBox="1"/>
          <p:nvPr/>
        </p:nvSpPr>
        <p:spPr>
          <a:xfrm>
            <a:off x="10246360" y="2503170"/>
            <a:ext cx="795020" cy="460375"/>
          </a:xfrm>
          <a:prstGeom prst="rect">
            <a:avLst/>
          </a:prstGeom>
          <a:noFill/>
        </p:spPr>
        <p:txBody>
          <a:bodyPr wrap="none" rtlCol="0">
            <a:spAutoFit/>
          </a:bodyPr>
          <a:lstStyle/>
          <a:p>
            <a:pPr algn="l"/>
            <a:r>
              <a:rPr lang="zh-CN" altLang="en-US" sz="2400" b="1">
                <a:solidFill>
                  <a:srgbClr val="FF0000"/>
                </a:solidFill>
                <a:latin typeface="黑体" panose="02010609060101010101" pitchFamily="2" charset="-122"/>
                <a:ea typeface="黑体" panose="02010609060101010101" pitchFamily="2" charset="-122"/>
                <a:sym typeface="+mn-ea"/>
              </a:rPr>
              <a:t>增强</a:t>
            </a:r>
          </a:p>
        </p:txBody>
      </p:sp>
      <p:sp>
        <p:nvSpPr>
          <p:cNvPr id="21" name="文本框 20"/>
          <p:cNvSpPr txBox="1"/>
          <p:nvPr/>
        </p:nvSpPr>
        <p:spPr>
          <a:xfrm>
            <a:off x="8223885" y="3059430"/>
            <a:ext cx="795020" cy="460375"/>
          </a:xfrm>
          <a:prstGeom prst="rect">
            <a:avLst/>
          </a:prstGeom>
          <a:noFill/>
        </p:spPr>
        <p:txBody>
          <a:bodyPr wrap="none" rtlCol="0">
            <a:spAutoFit/>
          </a:bodyPr>
          <a:lstStyle/>
          <a:p>
            <a:pPr algn="l"/>
            <a:r>
              <a:rPr lang="zh-CN" altLang="en-US" sz="2400" b="1">
                <a:solidFill>
                  <a:srgbClr val="FF0000"/>
                </a:solidFill>
                <a:latin typeface="黑体" panose="02010609060101010101" pitchFamily="2" charset="-122"/>
                <a:ea typeface="黑体" panose="02010609060101010101" pitchFamily="2" charset="-122"/>
                <a:sym typeface="+mn-ea"/>
              </a:rPr>
              <a:t>增强</a:t>
            </a:r>
          </a:p>
        </p:txBody>
      </p:sp>
      <p:sp>
        <p:nvSpPr>
          <p:cNvPr id="22" name="文本框 21"/>
          <p:cNvSpPr txBox="1"/>
          <p:nvPr/>
        </p:nvSpPr>
        <p:spPr>
          <a:xfrm>
            <a:off x="10121265" y="3059430"/>
            <a:ext cx="795020" cy="460375"/>
          </a:xfrm>
          <a:prstGeom prst="rect">
            <a:avLst/>
          </a:prstGeom>
          <a:noFill/>
        </p:spPr>
        <p:txBody>
          <a:bodyPr wrap="none" rtlCol="0">
            <a:spAutoFit/>
          </a:bodyPr>
          <a:lstStyle/>
          <a:p>
            <a:pPr algn="l"/>
            <a:r>
              <a:rPr lang="zh-CN" altLang="en-US" sz="2400" b="1">
                <a:solidFill>
                  <a:srgbClr val="FF0000"/>
                </a:solidFill>
                <a:latin typeface="黑体" panose="02010609060101010101" pitchFamily="2" charset="-122"/>
                <a:ea typeface="黑体" panose="02010609060101010101" pitchFamily="2" charset="-122"/>
                <a:sym typeface="+mn-ea"/>
              </a:rPr>
              <a:t>减弱</a:t>
            </a:r>
          </a:p>
        </p:txBody>
      </p:sp>
      <p:sp>
        <p:nvSpPr>
          <p:cNvPr id="23" name="Text Box 3"/>
          <p:cNvSpPr txBox="1"/>
          <p:nvPr/>
        </p:nvSpPr>
        <p:spPr>
          <a:xfrm>
            <a:off x="603885" y="4220210"/>
            <a:ext cx="2819400" cy="1014730"/>
          </a:xfrm>
          <a:prstGeom prst="rect">
            <a:avLst/>
          </a:prstGeom>
          <a:noFill/>
          <a:ln w="9525">
            <a:noFill/>
          </a:ln>
        </p:spPr>
        <p:txBody>
          <a:bodyPr>
            <a:spAutoFit/>
          </a:bodyPr>
          <a:lstStyle/>
          <a:p>
            <a:pPr>
              <a:spcBef>
                <a:spcPct val="50000"/>
              </a:spcBef>
            </a:pPr>
            <a:r>
              <a:rPr lang="en-US" altLang="zh-CN" sz="2400" b="1">
                <a:latin typeface="黑体" panose="02010609060101010101" pitchFamily="2" charset="-122"/>
                <a:ea typeface="黑体" panose="02010609060101010101" pitchFamily="2" charset="-122"/>
              </a:rPr>
              <a:t>3</a:t>
            </a:r>
            <a:r>
              <a:rPr lang="zh-CN" altLang="en-US" sz="2400" b="1">
                <a:latin typeface="黑体" panose="02010609060101010101" pitchFamily="2" charset="-122"/>
                <a:ea typeface="黑体" panose="02010609060101010101" pitchFamily="2" charset="-122"/>
              </a:rPr>
              <a:t>.金属性</a:t>
            </a:r>
          </a:p>
          <a:p>
            <a:pPr>
              <a:spcBef>
                <a:spcPct val="50000"/>
              </a:spcBef>
            </a:pPr>
            <a:r>
              <a:rPr lang="zh-CN" altLang="en-US" sz="2400" b="1">
                <a:latin typeface="黑体" panose="02010609060101010101" pitchFamily="2" charset="-122"/>
                <a:ea typeface="黑体" panose="02010609060101010101" pitchFamily="2" charset="-122"/>
              </a:rPr>
              <a:t> 非金属性</a:t>
            </a:r>
          </a:p>
        </p:txBody>
      </p:sp>
      <p:sp>
        <p:nvSpPr>
          <p:cNvPr id="24" name="左大括号 23"/>
          <p:cNvSpPr/>
          <p:nvPr/>
        </p:nvSpPr>
        <p:spPr>
          <a:xfrm>
            <a:off x="2303145" y="4220210"/>
            <a:ext cx="228600" cy="914400"/>
          </a:xfrm>
          <a:prstGeom prst="leftBrace">
            <a:avLst>
              <a:gd name="adj1" fmla="val 33209"/>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5" name="Text Box 4"/>
          <p:cNvSpPr txBox="1"/>
          <p:nvPr/>
        </p:nvSpPr>
        <p:spPr>
          <a:xfrm>
            <a:off x="2589530" y="4170045"/>
            <a:ext cx="7761605" cy="1014730"/>
          </a:xfrm>
          <a:prstGeom prst="rect">
            <a:avLst/>
          </a:prstGeom>
          <a:noFill/>
          <a:ln w="9525">
            <a:noFill/>
          </a:ln>
        </p:spPr>
        <p:txBody>
          <a:bodyPr wrap="square">
            <a:spAutoFit/>
          </a:bodyPr>
          <a:lstStyle/>
          <a:p>
            <a:pPr>
              <a:spcBef>
                <a:spcPct val="50000"/>
              </a:spcBef>
            </a:pPr>
            <a:r>
              <a:rPr lang="zh-CN" altLang="en-US" sz="2400" b="1">
                <a:latin typeface="黑体" panose="02010609060101010101" pitchFamily="2" charset="-122"/>
                <a:ea typeface="黑体" panose="02010609060101010101" pitchFamily="2" charset="-122"/>
              </a:rPr>
              <a:t>同一周期从左到右金属性逐渐</a:t>
            </a:r>
            <a:r>
              <a:rPr lang="zh-CN" altLang="en-US" sz="2400" b="1" u="sng">
                <a:latin typeface="黑体" panose="02010609060101010101" pitchFamily="2" charset="-122"/>
                <a:ea typeface="黑体" panose="02010609060101010101" pitchFamily="2" charset="-122"/>
              </a:rPr>
              <a:t>     </a:t>
            </a:r>
            <a:r>
              <a:rPr lang="zh-CN" altLang="en-US" sz="2400" b="1">
                <a:latin typeface="黑体" panose="02010609060101010101" pitchFamily="2" charset="-122"/>
                <a:ea typeface="黑体" panose="02010609060101010101" pitchFamily="2" charset="-122"/>
              </a:rPr>
              <a:t>，非金属性</a:t>
            </a:r>
            <a:r>
              <a:rPr lang="zh-CN" altLang="en-US" sz="2400" b="1" u="sng">
                <a:latin typeface="黑体" panose="02010609060101010101" pitchFamily="2" charset="-122"/>
                <a:ea typeface="黑体" panose="02010609060101010101" pitchFamily="2" charset="-122"/>
                <a:sym typeface="+mn-ea"/>
              </a:rPr>
              <a:t>     </a:t>
            </a:r>
            <a:r>
              <a:rPr lang="zh-CN" altLang="en-US" sz="2400" b="1">
                <a:latin typeface="黑体" panose="02010609060101010101" pitchFamily="2" charset="-122"/>
                <a:ea typeface="黑体" panose="02010609060101010101" pitchFamily="2" charset="-122"/>
                <a:sym typeface="+mn-ea"/>
              </a:rPr>
              <a:t>。</a:t>
            </a:r>
            <a:endParaRPr lang="zh-CN" altLang="en-US" sz="2400" b="1">
              <a:latin typeface="黑体" panose="02010609060101010101" pitchFamily="2" charset="-122"/>
              <a:ea typeface="黑体" panose="02010609060101010101" pitchFamily="2" charset="-122"/>
            </a:endParaRPr>
          </a:p>
          <a:p>
            <a:pPr>
              <a:spcBef>
                <a:spcPct val="50000"/>
              </a:spcBef>
            </a:pPr>
            <a:r>
              <a:rPr lang="zh-CN" altLang="en-US" sz="2400" b="1">
                <a:latin typeface="黑体" panose="02010609060101010101" pitchFamily="2" charset="-122"/>
                <a:ea typeface="黑体" panose="02010609060101010101" pitchFamily="2" charset="-122"/>
              </a:rPr>
              <a:t>同一主族从上到下</a:t>
            </a:r>
            <a:r>
              <a:rPr lang="zh-CN" altLang="en-US" sz="2400" b="1">
                <a:latin typeface="黑体" panose="02010609060101010101" pitchFamily="2" charset="-122"/>
                <a:ea typeface="黑体" panose="02010609060101010101" pitchFamily="2" charset="-122"/>
                <a:sym typeface="+mn-ea"/>
              </a:rPr>
              <a:t>金属性逐渐</a:t>
            </a:r>
            <a:r>
              <a:rPr lang="zh-CN" altLang="en-US" sz="2400" b="1" u="sng">
                <a:latin typeface="黑体" panose="02010609060101010101" pitchFamily="2" charset="-122"/>
                <a:ea typeface="黑体" panose="02010609060101010101" pitchFamily="2" charset="-122"/>
                <a:sym typeface="+mn-ea"/>
              </a:rPr>
              <a:t>     </a:t>
            </a:r>
            <a:r>
              <a:rPr lang="zh-CN" altLang="en-US" sz="2400" b="1">
                <a:latin typeface="黑体" panose="02010609060101010101" pitchFamily="2" charset="-122"/>
                <a:ea typeface="黑体" panose="02010609060101010101" pitchFamily="2" charset="-122"/>
                <a:sym typeface="+mn-ea"/>
              </a:rPr>
              <a:t>，非金属性</a:t>
            </a:r>
            <a:r>
              <a:rPr lang="zh-CN" altLang="en-US" sz="2400" b="1" u="sng">
                <a:latin typeface="黑体" panose="02010609060101010101" pitchFamily="2" charset="-122"/>
                <a:ea typeface="黑体" panose="02010609060101010101" pitchFamily="2" charset="-122"/>
                <a:sym typeface="+mn-ea"/>
              </a:rPr>
              <a:t>     </a:t>
            </a:r>
            <a:r>
              <a:rPr lang="zh-CN" altLang="en-US" sz="2400" b="1">
                <a:latin typeface="黑体" panose="02010609060101010101" pitchFamily="2" charset="-122"/>
                <a:ea typeface="黑体" panose="02010609060101010101" pitchFamily="2" charset="-122"/>
                <a:sym typeface="+mn-ea"/>
              </a:rPr>
              <a:t>。</a:t>
            </a:r>
            <a:endParaRPr lang="zh-CN" altLang="en-US" sz="2400" b="1">
              <a:latin typeface="黑体" panose="02010609060101010101" pitchFamily="2" charset="-122"/>
              <a:ea typeface="黑体" panose="02010609060101010101" pitchFamily="2" charset="-122"/>
            </a:endParaRPr>
          </a:p>
        </p:txBody>
      </p:sp>
      <p:sp>
        <p:nvSpPr>
          <p:cNvPr id="26" name="文本框 25"/>
          <p:cNvSpPr txBox="1"/>
          <p:nvPr/>
        </p:nvSpPr>
        <p:spPr>
          <a:xfrm>
            <a:off x="6701790" y="4065905"/>
            <a:ext cx="795020" cy="460375"/>
          </a:xfrm>
          <a:prstGeom prst="rect">
            <a:avLst/>
          </a:prstGeom>
          <a:noFill/>
        </p:spPr>
        <p:txBody>
          <a:bodyPr wrap="none" rtlCol="0">
            <a:spAutoFit/>
          </a:bodyPr>
          <a:lstStyle/>
          <a:p>
            <a:pPr algn="l"/>
            <a:r>
              <a:rPr lang="zh-CN" altLang="en-US" sz="2400" b="1">
                <a:solidFill>
                  <a:srgbClr val="FF0000"/>
                </a:solidFill>
                <a:latin typeface="黑体" panose="02010609060101010101" pitchFamily="2" charset="-122"/>
                <a:ea typeface="黑体" panose="02010609060101010101" pitchFamily="2" charset="-122"/>
                <a:sym typeface="+mn-ea"/>
              </a:rPr>
              <a:t>减弱</a:t>
            </a:r>
          </a:p>
        </p:txBody>
      </p:sp>
      <p:sp>
        <p:nvSpPr>
          <p:cNvPr id="27" name="文本框 26"/>
          <p:cNvSpPr txBox="1"/>
          <p:nvPr/>
        </p:nvSpPr>
        <p:spPr>
          <a:xfrm>
            <a:off x="8920480" y="4065905"/>
            <a:ext cx="795020" cy="460375"/>
          </a:xfrm>
          <a:prstGeom prst="rect">
            <a:avLst/>
          </a:prstGeom>
          <a:noFill/>
        </p:spPr>
        <p:txBody>
          <a:bodyPr wrap="none" rtlCol="0">
            <a:spAutoFit/>
          </a:bodyPr>
          <a:lstStyle/>
          <a:p>
            <a:pPr algn="l"/>
            <a:r>
              <a:rPr lang="zh-CN" altLang="en-US" sz="2400" b="1">
                <a:solidFill>
                  <a:srgbClr val="FF0000"/>
                </a:solidFill>
                <a:latin typeface="黑体" panose="02010609060101010101" pitchFamily="2" charset="-122"/>
                <a:ea typeface="黑体" panose="02010609060101010101" pitchFamily="2" charset="-122"/>
                <a:sym typeface="+mn-ea"/>
              </a:rPr>
              <a:t>增强</a:t>
            </a:r>
          </a:p>
        </p:txBody>
      </p:sp>
      <p:sp>
        <p:nvSpPr>
          <p:cNvPr id="28" name="文本框 27"/>
          <p:cNvSpPr txBox="1"/>
          <p:nvPr/>
        </p:nvSpPr>
        <p:spPr>
          <a:xfrm>
            <a:off x="6642100" y="4674235"/>
            <a:ext cx="795020" cy="460375"/>
          </a:xfrm>
          <a:prstGeom prst="rect">
            <a:avLst/>
          </a:prstGeom>
          <a:noFill/>
        </p:spPr>
        <p:txBody>
          <a:bodyPr wrap="none" rtlCol="0">
            <a:spAutoFit/>
          </a:bodyPr>
          <a:lstStyle/>
          <a:p>
            <a:pPr algn="l"/>
            <a:r>
              <a:rPr lang="zh-CN" altLang="en-US" sz="2400" b="1">
                <a:solidFill>
                  <a:srgbClr val="FF0000"/>
                </a:solidFill>
                <a:latin typeface="黑体" panose="02010609060101010101" pitchFamily="2" charset="-122"/>
                <a:ea typeface="黑体" panose="02010609060101010101" pitchFamily="2" charset="-122"/>
                <a:sym typeface="+mn-ea"/>
              </a:rPr>
              <a:t>增强</a:t>
            </a:r>
          </a:p>
        </p:txBody>
      </p:sp>
      <p:sp>
        <p:nvSpPr>
          <p:cNvPr id="29" name="文本框 28"/>
          <p:cNvSpPr txBox="1"/>
          <p:nvPr/>
        </p:nvSpPr>
        <p:spPr>
          <a:xfrm>
            <a:off x="8920480" y="4674235"/>
            <a:ext cx="795020" cy="460375"/>
          </a:xfrm>
          <a:prstGeom prst="rect">
            <a:avLst/>
          </a:prstGeom>
          <a:noFill/>
        </p:spPr>
        <p:txBody>
          <a:bodyPr wrap="none" rtlCol="0">
            <a:spAutoFit/>
          </a:bodyPr>
          <a:lstStyle/>
          <a:p>
            <a:pPr algn="l"/>
            <a:r>
              <a:rPr lang="zh-CN" altLang="en-US" sz="2400" b="1">
                <a:solidFill>
                  <a:srgbClr val="FF0000"/>
                </a:solidFill>
                <a:latin typeface="黑体" panose="02010609060101010101" pitchFamily="2" charset="-122"/>
                <a:ea typeface="黑体" panose="02010609060101010101" pitchFamily="2" charset="-122"/>
                <a:sym typeface="+mn-ea"/>
              </a:rPr>
              <a:t>减弱</a:t>
            </a: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ppt_x"/>
                                          </p:val>
                                        </p:tav>
                                        <p:tav tm="100000">
                                          <p:val>
                                            <p:strVal val="#ppt_x"/>
                                          </p:val>
                                        </p:tav>
                                      </p:tavLst>
                                    </p:anim>
                                    <p:anim calcmode="lin" valueType="num">
                                      <p:cBhvr additive="base">
                                        <p:cTn id="16" dur="50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fill="hold"/>
                                        <p:tgtEl>
                                          <p:spTgt spid="21"/>
                                        </p:tgtEl>
                                        <p:attrNameLst>
                                          <p:attrName>ppt_x</p:attrName>
                                        </p:attrNameLst>
                                      </p:cBhvr>
                                      <p:tavLst>
                                        <p:tav tm="0">
                                          <p:val>
                                            <p:strVal val="#ppt_x"/>
                                          </p:val>
                                        </p:tav>
                                        <p:tav tm="100000">
                                          <p:val>
                                            <p:strVal val="#ppt_x"/>
                                          </p:val>
                                        </p:tav>
                                      </p:tavLst>
                                    </p:anim>
                                    <p:anim calcmode="lin" valueType="num">
                                      <p:cBhvr additive="base">
                                        <p:cTn id="24" dur="500" fill="hold"/>
                                        <p:tgtEl>
                                          <p:spTgt spid="2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fill="hold"/>
                                        <p:tgtEl>
                                          <p:spTgt spid="22"/>
                                        </p:tgtEl>
                                        <p:attrNameLst>
                                          <p:attrName>ppt_x</p:attrName>
                                        </p:attrNameLst>
                                      </p:cBhvr>
                                      <p:tavLst>
                                        <p:tav tm="0">
                                          <p:val>
                                            <p:strVal val="#ppt_x"/>
                                          </p:val>
                                        </p:tav>
                                        <p:tav tm="100000">
                                          <p:val>
                                            <p:strVal val="#ppt_x"/>
                                          </p:val>
                                        </p:tav>
                                      </p:tavLst>
                                    </p:anim>
                                    <p:anim calcmode="lin" valueType="num">
                                      <p:cBhvr additive="base">
                                        <p:cTn id="28" dur="500" fill="hold"/>
                                        <p:tgtEl>
                                          <p:spTgt spid="2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additive="base">
                                        <p:cTn id="31" dur="500" fill="hold"/>
                                        <p:tgtEl>
                                          <p:spTgt spid="26"/>
                                        </p:tgtEl>
                                        <p:attrNameLst>
                                          <p:attrName>ppt_x</p:attrName>
                                        </p:attrNameLst>
                                      </p:cBhvr>
                                      <p:tavLst>
                                        <p:tav tm="0">
                                          <p:val>
                                            <p:strVal val="#ppt_x"/>
                                          </p:val>
                                        </p:tav>
                                        <p:tav tm="100000">
                                          <p:val>
                                            <p:strVal val="#ppt_x"/>
                                          </p:val>
                                        </p:tav>
                                      </p:tavLst>
                                    </p:anim>
                                    <p:anim calcmode="lin" valueType="num">
                                      <p:cBhvr additive="base">
                                        <p:cTn id="32" dur="500" fill="hold"/>
                                        <p:tgtEl>
                                          <p:spTgt spid="26"/>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anim calcmode="lin" valueType="num">
                                      <p:cBhvr additive="base">
                                        <p:cTn id="35" dur="500" fill="hold"/>
                                        <p:tgtEl>
                                          <p:spTgt spid="27"/>
                                        </p:tgtEl>
                                        <p:attrNameLst>
                                          <p:attrName>ppt_x</p:attrName>
                                        </p:attrNameLst>
                                      </p:cBhvr>
                                      <p:tavLst>
                                        <p:tav tm="0">
                                          <p:val>
                                            <p:strVal val="#ppt_x"/>
                                          </p:val>
                                        </p:tav>
                                        <p:tav tm="100000">
                                          <p:val>
                                            <p:strVal val="#ppt_x"/>
                                          </p:val>
                                        </p:tav>
                                      </p:tavLst>
                                    </p:anim>
                                    <p:anim calcmode="lin" valueType="num">
                                      <p:cBhvr additive="base">
                                        <p:cTn id="36" dur="500" fill="hold"/>
                                        <p:tgtEl>
                                          <p:spTgt spid="27"/>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 calcmode="lin" valueType="num">
                                      <p:cBhvr additive="base">
                                        <p:cTn id="39" dur="500" fill="hold"/>
                                        <p:tgtEl>
                                          <p:spTgt spid="28"/>
                                        </p:tgtEl>
                                        <p:attrNameLst>
                                          <p:attrName>ppt_x</p:attrName>
                                        </p:attrNameLst>
                                      </p:cBhvr>
                                      <p:tavLst>
                                        <p:tav tm="0">
                                          <p:val>
                                            <p:strVal val="#ppt_x"/>
                                          </p:val>
                                        </p:tav>
                                        <p:tav tm="100000">
                                          <p:val>
                                            <p:strVal val="#ppt_x"/>
                                          </p:val>
                                        </p:tav>
                                      </p:tavLst>
                                    </p:anim>
                                    <p:anim calcmode="lin" valueType="num">
                                      <p:cBhvr additive="base">
                                        <p:cTn id="40" dur="500" fill="hold"/>
                                        <p:tgtEl>
                                          <p:spTgt spid="28"/>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anim calcmode="lin" valueType="num">
                                      <p:cBhvr additive="base">
                                        <p:cTn id="43" dur="500" fill="hold"/>
                                        <p:tgtEl>
                                          <p:spTgt spid="29"/>
                                        </p:tgtEl>
                                        <p:attrNameLst>
                                          <p:attrName>ppt_x</p:attrName>
                                        </p:attrNameLst>
                                      </p:cBhvr>
                                      <p:tavLst>
                                        <p:tav tm="0">
                                          <p:val>
                                            <p:strVal val="#ppt_x"/>
                                          </p:val>
                                        </p:tav>
                                        <p:tav tm="100000">
                                          <p:val>
                                            <p:strVal val="#ppt_x"/>
                                          </p:val>
                                        </p:tav>
                                      </p:tavLst>
                                    </p:anim>
                                    <p:anim calcmode="lin" valueType="num">
                                      <p:cBhvr additive="base">
                                        <p:cTn id="44"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9" grpId="0"/>
      <p:bldP spid="20" grpId="0"/>
      <p:bldP spid="21" grpId="0"/>
      <p:bldP spid="22" grpId="0"/>
      <p:bldP spid="26" grpId="0"/>
      <p:bldP spid="27" grpId="0"/>
      <p:bldP spid="28" grpId="0"/>
      <p:bldP spid="29" grpId="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6331585" y="885825"/>
            <a:ext cx="4779010" cy="3100070"/>
          </a:xfrm>
          <a:prstGeom prst="rect">
            <a:avLst/>
          </a:prstGeom>
        </p:spPr>
      </p:pic>
      <p:pic>
        <p:nvPicPr>
          <p:cNvPr id="31746" name="Picture 2" descr="1-18.TIF"/>
          <p:cNvPicPr>
            <a:picLocks noChangeAspect="1"/>
          </p:cNvPicPr>
          <p:nvPr/>
        </p:nvPicPr>
        <p:blipFill>
          <a:blip r:embed="rId3" r:link="rId4"/>
          <a:stretch>
            <a:fillRect/>
          </a:stretch>
        </p:blipFill>
        <p:spPr>
          <a:xfrm>
            <a:off x="764540" y="803910"/>
            <a:ext cx="4907915" cy="3182620"/>
          </a:xfrm>
          <a:prstGeom prst="rect">
            <a:avLst/>
          </a:prstGeom>
          <a:noFill/>
          <a:ln w="9525">
            <a:noFill/>
          </a:ln>
        </p:spPr>
      </p:pic>
      <p:sp>
        <p:nvSpPr>
          <p:cNvPr id="100" name="文本框 99"/>
          <p:cNvSpPr txBox="1"/>
          <p:nvPr/>
        </p:nvSpPr>
        <p:spPr>
          <a:xfrm>
            <a:off x="514985" y="4185920"/>
            <a:ext cx="11308080" cy="2306955"/>
          </a:xfrm>
          <a:prstGeom prst="rect">
            <a:avLst/>
          </a:prstGeom>
          <a:noFill/>
          <a:ln w="9525">
            <a:noFill/>
          </a:ln>
        </p:spPr>
        <p:txBody>
          <a:bodyPr wrap="square">
            <a:spAutoFit/>
          </a:bodyPr>
          <a:lstStyle/>
          <a:p>
            <a:pPr indent="266700" fontAlgn="auto">
              <a:lnSpc>
                <a:spcPct val="150000"/>
              </a:lnSpc>
            </a:pPr>
            <a:r>
              <a:rPr lang="zh-CN" sz="3200" b="1">
                <a:solidFill>
                  <a:srgbClr val="FF0000"/>
                </a:solidFill>
                <a:ea typeface="黑体" panose="02010609060101010101" pitchFamily="2" charset="-122"/>
              </a:rPr>
              <a:t>随着原子序数的递增，</a:t>
            </a:r>
            <a:r>
              <a:rPr lang="zh-CN" sz="3200" b="1">
                <a:solidFill>
                  <a:srgbClr val="FF0000"/>
                </a:solidFill>
                <a:ea typeface="黑体" panose="02010609060101010101" pitchFamily="2" charset="-122"/>
                <a:sym typeface="+mn-ea"/>
              </a:rPr>
              <a:t>原子半径、</a:t>
            </a:r>
            <a:r>
              <a:rPr lang="zh-CN" sz="3200" b="1">
                <a:solidFill>
                  <a:srgbClr val="FF0000"/>
                </a:solidFill>
                <a:ea typeface="黑体" panose="02010609060101010101" pitchFamily="2" charset="-122"/>
              </a:rPr>
              <a:t>第一电离能、电负性均呈现周期性变化。同周期原子序数增大，</a:t>
            </a:r>
            <a:r>
              <a:rPr lang="zh-CN" sz="3200" b="1">
                <a:solidFill>
                  <a:srgbClr val="FF0000"/>
                </a:solidFill>
                <a:ea typeface="黑体" panose="02010609060101010101" pitchFamily="2" charset="-122"/>
                <a:sym typeface="+mn-ea"/>
              </a:rPr>
              <a:t>原子半径逐渐减小，</a:t>
            </a:r>
            <a:r>
              <a:rPr lang="zh-CN" sz="3200" b="1">
                <a:solidFill>
                  <a:srgbClr val="FF0000"/>
                </a:solidFill>
                <a:ea typeface="黑体" panose="02010609060101010101" pitchFamily="2" charset="-122"/>
              </a:rPr>
              <a:t>第一电离能趋于增大（有起伏），电负性逐渐增大。</a:t>
            </a:r>
            <a:endParaRPr lang="zh-CN" altLang="en-US" sz="3200" b="1">
              <a:solidFill>
                <a:srgbClr val="FF0000"/>
              </a:solidFill>
              <a:ea typeface="黑体" panose="0201060906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矩形 2"/>
          <p:cNvSpPr/>
          <p:nvPr/>
        </p:nvSpPr>
        <p:spPr>
          <a:xfrm>
            <a:off x="161290" y="221615"/>
            <a:ext cx="2418080" cy="768350"/>
          </a:xfrm>
          <a:prstGeom prst="rect">
            <a:avLst/>
          </a:prstGeom>
          <a:noFill/>
          <a:ln>
            <a:noFill/>
          </a:ln>
        </p:spPr>
        <p:txBody>
          <a:bodyPr wrap="none" rtlCol="0" anchor="t">
            <a:spAutoFit/>
          </a:bodyPr>
          <a:lstStyle/>
          <a:p>
            <a:pPr algn="ctr"/>
            <a:r>
              <a:rPr lang="zh-CN" altLang="en-US" sz="4400" b="1">
                <a:solidFill>
                  <a:srgbClr val="00B050"/>
                </a:solidFill>
                <a:effectLst>
                  <a:outerShdw blurRad="38100" dist="19050" dir="2700000" algn="tl" rotWithShape="0">
                    <a:schemeClr val="dk1">
                      <a:alpha val="40000"/>
                    </a:schemeClr>
                  </a:outerShdw>
                </a:effectLst>
              </a:rPr>
              <a:t>归纳总结</a:t>
            </a:r>
          </a:p>
        </p:txBody>
      </p:sp>
      <p:graphicFrame>
        <p:nvGraphicFramePr>
          <p:cNvPr id="2" name="表格 1"/>
          <p:cNvGraphicFramePr>
            <a:graphicFrameLocks noGrp="1"/>
          </p:cNvGraphicFramePr>
          <p:nvPr>
            <p:custDataLst>
              <p:tags r:id="rId1"/>
            </p:custDataLst>
          </p:nvPr>
        </p:nvGraphicFramePr>
        <p:xfrm>
          <a:off x="1080770" y="1006475"/>
          <a:ext cx="10584815" cy="5713730"/>
        </p:xfrm>
        <a:graphic>
          <a:graphicData uri="http://schemas.openxmlformats.org/drawingml/2006/table">
            <a:tbl>
              <a:tblPr firstRow="1" bandRow="1">
                <a:tableStyleId>{5940675A-B579-460E-94D1-54222C63F5DA}</a:tableStyleId>
              </a:tblPr>
              <a:tblGrid>
                <a:gridCol w="1795145">
                  <a:extLst>
                    <a:ext uri="{9D8B030D-6E8A-4147-A177-3AD203B41FA5}">
                      <a16:colId xmlns:a16="http://schemas.microsoft.com/office/drawing/2014/main" val="20000"/>
                    </a:ext>
                  </a:extLst>
                </a:gridCol>
                <a:gridCol w="4362450">
                  <a:extLst>
                    <a:ext uri="{9D8B030D-6E8A-4147-A177-3AD203B41FA5}">
                      <a16:colId xmlns:a16="http://schemas.microsoft.com/office/drawing/2014/main" val="20001"/>
                    </a:ext>
                  </a:extLst>
                </a:gridCol>
                <a:gridCol w="4427220">
                  <a:extLst>
                    <a:ext uri="{9D8B030D-6E8A-4147-A177-3AD203B41FA5}">
                      <a16:colId xmlns:a16="http://schemas.microsoft.com/office/drawing/2014/main" val="20002"/>
                    </a:ext>
                  </a:extLst>
                </a:gridCol>
              </a:tblGrid>
              <a:tr h="548640">
                <a:tc>
                  <a:txBody>
                    <a:bodyPr/>
                    <a:lstStyle/>
                    <a:p>
                      <a:pPr indent="0" algn="ctr" fontAlgn="auto">
                        <a:lnSpc>
                          <a:spcPct val="100000"/>
                        </a:lnSpc>
                        <a:buNone/>
                      </a:pPr>
                      <a:r>
                        <a:rPr lang="en-US" sz="2400" b="1">
                          <a:latin typeface="Times New Roman" panose="02020603050405020304" pitchFamily="18" charset="0"/>
                          <a:cs typeface="Times New Roman" panose="02020603050405020304" pitchFamily="18" charset="0"/>
                        </a:rPr>
                        <a:t>项目</a:t>
                      </a:r>
                      <a:endParaRPr lang="en-US" altLang="en-US" sz="24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fontAlgn="auto">
                        <a:lnSpc>
                          <a:spcPct val="100000"/>
                        </a:lnSpc>
                        <a:buNone/>
                      </a:pPr>
                      <a:r>
                        <a:rPr lang="en-US" sz="2400" b="1">
                          <a:latin typeface="Times New Roman" panose="02020603050405020304" pitchFamily="18" charset="0"/>
                          <a:cs typeface="Times New Roman" panose="02020603050405020304" pitchFamily="18" charset="0"/>
                        </a:rPr>
                        <a:t>同周期(从左</a:t>
                      </a:r>
                      <a:r>
                        <a:rPr lang="en-US" sz="2400" b="1">
                          <a:latin typeface="宋体" panose="02010600030101010101" pitchFamily="2" charset="-122"/>
                          <a:ea typeface="宋体" panose="02010600030101010101" pitchFamily="2" charset="-122"/>
                          <a:cs typeface="宋体" panose="02010600030101010101" pitchFamily="2" charset="-122"/>
                        </a:rPr>
                        <a:t>→</a:t>
                      </a:r>
                      <a:r>
                        <a:rPr lang="en-US" sz="2400" b="1">
                          <a:latin typeface="Times New Roman" panose="02020603050405020304" pitchFamily="18" charset="0"/>
                          <a:cs typeface="Times New Roman" panose="02020603050405020304" pitchFamily="18" charset="0"/>
                        </a:rPr>
                        <a:t>右)</a:t>
                      </a:r>
                      <a:endParaRPr lang="en-US" altLang="en-US" sz="24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fontAlgn="auto">
                        <a:lnSpc>
                          <a:spcPct val="100000"/>
                        </a:lnSpc>
                        <a:buNone/>
                      </a:pPr>
                      <a:r>
                        <a:rPr lang="en-US" sz="2400" b="1">
                          <a:latin typeface="Times New Roman" panose="02020603050405020304" pitchFamily="18" charset="0"/>
                          <a:cs typeface="Times New Roman" panose="02020603050405020304" pitchFamily="18" charset="0"/>
                        </a:rPr>
                        <a:t>同主族(从上</a:t>
                      </a:r>
                      <a:r>
                        <a:rPr lang="en-US" sz="2400" b="1">
                          <a:latin typeface="宋体" panose="02010600030101010101" pitchFamily="2" charset="-122"/>
                          <a:ea typeface="宋体" panose="02010600030101010101" pitchFamily="2" charset="-122"/>
                          <a:cs typeface="宋体" panose="02010600030101010101" pitchFamily="2" charset="-122"/>
                        </a:rPr>
                        <a:t>→</a:t>
                      </a:r>
                      <a:r>
                        <a:rPr lang="en-US" sz="2400" b="1">
                          <a:latin typeface="Times New Roman" panose="02020603050405020304" pitchFamily="18" charset="0"/>
                          <a:cs typeface="Times New Roman" panose="02020603050405020304" pitchFamily="18" charset="0"/>
                        </a:rPr>
                        <a:t>下)</a:t>
                      </a:r>
                      <a:endParaRPr lang="en-US" altLang="en-US" sz="24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97280">
                <a:tc>
                  <a:txBody>
                    <a:bodyPr/>
                    <a:lstStyle/>
                    <a:p>
                      <a:pPr indent="0" algn="ctr" fontAlgn="auto">
                        <a:lnSpc>
                          <a:spcPct val="100000"/>
                        </a:lnSpc>
                        <a:buNone/>
                      </a:pPr>
                      <a:r>
                        <a:rPr lang="en-US" sz="2000" b="1">
                          <a:latin typeface="Times New Roman" panose="02020603050405020304" pitchFamily="18" charset="0"/>
                          <a:cs typeface="Times New Roman" panose="02020603050405020304" pitchFamily="18" charset="0"/>
                        </a:rPr>
                        <a:t>原子核外电子排布</a:t>
                      </a:r>
                      <a:endParaRPr lang="en-US" altLang="en-US" sz="20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fontAlgn="auto">
                        <a:lnSpc>
                          <a:spcPct val="100000"/>
                        </a:lnSpc>
                        <a:buNone/>
                      </a:pPr>
                      <a:r>
                        <a:rPr lang="en-US" sz="2000" b="1">
                          <a:solidFill>
                            <a:srgbClr val="FF0000"/>
                          </a:solidFill>
                          <a:latin typeface="Times New Roman" panose="02020603050405020304" pitchFamily="18" charset="0"/>
                          <a:cs typeface="Times New Roman" panose="02020603050405020304" pitchFamily="18" charset="0"/>
                        </a:rPr>
                        <a:t>电子层数相同，最外层电子数逐渐增多，1</a:t>
                      </a:r>
                      <a:r>
                        <a:rPr lang="en-US" sz="2000" b="1">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sz="2000" b="1">
                          <a:solidFill>
                            <a:srgbClr val="FF0000"/>
                          </a:solidFill>
                          <a:latin typeface="Times New Roman" panose="02020603050405020304" pitchFamily="18" charset="0"/>
                          <a:cs typeface="Times New Roman" panose="02020603050405020304" pitchFamily="18" charset="0"/>
                        </a:rPr>
                        <a:t>7(第1周期1</a:t>
                      </a:r>
                      <a:r>
                        <a:rPr lang="en-US" sz="2000" b="1">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sz="2000" b="1">
                          <a:solidFill>
                            <a:srgbClr val="FF0000"/>
                          </a:solidFill>
                          <a:latin typeface="Times New Roman" panose="02020603050405020304" pitchFamily="18" charset="0"/>
                          <a:cs typeface="Times New Roman" panose="02020603050405020304" pitchFamily="18" charset="0"/>
                        </a:rPr>
                        <a:t>2)</a:t>
                      </a:r>
                      <a:endParaRPr lang="en-US" altLang="en-US" sz="2000" b="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fontAlgn="auto">
                        <a:lnSpc>
                          <a:spcPct val="100000"/>
                        </a:lnSpc>
                        <a:buNone/>
                      </a:pPr>
                      <a:r>
                        <a:rPr lang="en-US" sz="2000" b="1">
                          <a:solidFill>
                            <a:srgbClr val="FF0000"/>
                          </a:solidFill>
                          <a:latin typeface="Times New Roman" panose="02020603050405020304" pitchFamily="18" charset="0"/>
                          <a:cs typeface="Times New Roman" panose="02020603050405020304" pitchFamily="18" charset="0"/>
                        </a:rPr>
                        <a:t>最外层电子数相同，</a:t>
                      </a:r>
                    </a:p>
                    <a:p>
                      <a:pPr indent="0" algn="ctr" fontAlgn="auto">
                        <a:lnSpc>
                          <a:spcPct val="100000"/>
                        </a:lnSpc>
                        <a:buNone/>
                      </a:pPr>
                      <a:r>
                        <a:rPr lang="en-US" sz="2000" b="1">
                          <a:solidFill>
                            <a:srgbClr val="FF0000"/>
                          </a:solidFill>
                          <a:latin typeface="Times New Roman" panose="02020603050405020304" pitchFamily="18" charset="0"/>
                          <a:cs typeface="Times New Roman" panose="02020603050405020304" pitchFamily="18" charset="0"/>
                        </a:rPr>
                        <a:t>电子层数递增</a:t>
                      </a:r>
                      <a:endParaRPr lang="en-US" altLang="en-US" sz="2000" b="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320">
                <a:tc>
                  <a:txBody>
                    <a:bodyPr/>
                    <a:lstStyle/>
                    <a:p>
                      <a:pPr indent="0" algn="ctr" fontAlgn="auto">
                        <a:lnSpc>
                          <a:spcPct val="100000"/>
                        </a:lnSpc>
                        <a:buNone/>
                      </a:pPr>
                      <a:r>
                        <a:rPr lang="en-US" sz="2000" b="1">
                          <a:latin typeface="Times New Roman" panose="02020603050405020304" pitchFamily="18" charset="0"/>
                          <a:cs typeface="Times New Roman" panose="02020603050405020304" pitchFamily="18" charset="0"/>
                        </a:rPr>
                        <a:t>原子半径</a:t>
                      </a:r>
                      <a:endParaRPr lang="en-US" altLang="en-US" sz="20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fontAlgn="auto">
                        <a:lnSpc>
                          <a:spcPct val="100000"/>
                        </a:lnSpc>
                        <a:buNone/>
                      </a:pPr>
                      <a:r>
                        <a:rPr lang="en-US" sz="2000" b="1">
                          <a:solidFill>
                            <a:srgbClr val="FF0000"/>
                          </a:solidFill>
                          <a:latin typeface="Times New Roman" panose="02020603050405020304" pitchFamily="18" charset="0"/>
                          <a:cs typeface="Times New Roman" panose="02020603050405020304" pitchFamily="18" charset="0"/>
                        </a:rPr>
                        <a:t>逐渐减小(0族除外)</a:t>
                      </a:r>
                      <a:endParaRPr lang="en-US" altLang="en-US" sz="2000" b="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fontAlgn="auto">
                        <a:lnSpc>
                          <a:spcPct val="100000"/>
                        </a:lnSpc>
                        <a:buNone/>
                      </a:pPr>
                      <a:r>
                        <a:rPr lang="en-US" sz="2000" b="1">
                          <a:solidFill>
                            <a:srgbClr val="FF0000"/>
                          </a:solidFill>
                          <a:latin typeface="Times New Roman" panose="02020603050405020304" pitchFamily="18" charset="0"/>
                          <a:cs typeface="Times New Roman" panose="02020603050405020304" pitchFamily="18" charset="0"/>
                        </a:rPr>
                        <a:t>渐增大</a:t>
                      </a:r>
                      <a:endParaRPr lang="en-US" altLang="en-US" sz="2000" b="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343660">
                <a:tc>
                  <a:txBody>
                    <a:bodyPr/>
                    <a:lstStyle/>
                    <a:p>
                      <a:pPr indent="0" algn="ctr" fontAlgn="auto">
                        <a:lnSpc>
                          <a:spcPct val="100000"/>
                        </a:lnSpc>
                        <a:buNone/>
                      </a:pPr>
                      <a:r>
                        <a:rPr lang="en-US" sz="2000" b="1">
                          <a:latin typeface="Times New Roman" panose="02020603050405020304" pitchFamily="18" charset="0"/>
                          <a:cs typeface="Times New Roman" panose="02020603050405020304" pitchFamily="18" charset="0"/>
                        </a:rPr>
                        <a:t>原子得、失电子能力</a:t>
                      </a:r>
                      <a:endParaRPr lang="en-US" altLang="en-US" sz="20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fontAlgn="auto">
                        <a:lnSpc>
                          <a:spcPct val="100000"/>
                        </a:lnSpc>
                        <a:buNone/>
                      </a:pPr>
                      <a:r>
                        <a:rPr lang="en-US" sz="2000" b="1">
                          <a:solidFill>
                            <a:srgbClr val="FF0000"/>
                          </a:solidFill>
                          <a:latin typeface="Times New Roman" panose="02020603050405020304" pitchFamily="18" charset="0"/>
                          <a:cs typeface="Times New Roman" panose="02020603050405020304" pitchFamily="18" charset="0"/>
                        </a:rPr>
                        <a:t>得电子能力逐渐增强，</a:t>
                      </a:r>
                    </a:p>
                    <a:p>
                      <a:pPr indent="0" algn="ctr" fontAlgn="auto">
                        <a:lnSpc>
                          <a:spcPct val="100000"/>
                        </a:lnSpc>
                        <a:buNone/>
                      </a:pPr>
                      <a:r>
                        <a:rPr lang="en-US" sz="2000" b="1">
                          <a:solidFill>
                            <a:srgbClr val="FF0000"/>
                          </a:solidFill>
                          <a:latin typeface="Times New Roman" panose="02020603050405020304" pitchFamily="18" charset="0"/>
                          <a:cs typeface="Times New Roman" panose="02020603050405020304" pitchFamily="18" charset="0"/>
                        </a:rPr>
                        <a:t>失电子能力逐渐减弱</a:t>
                      </a:r>
                      <a:endParaRPr lang="en-US" altLang="en-US" sz="2000" b="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fontAlgn="auto">
                        <a:lnSpc>
                          <a:spcPct val="100000"/>
                        </a:lnSpc>
                        <a:buNone/>
                      </a:pPr>
                      <a:r>
                        <a:rPr lang="en-US" sz="2000" b="1">
                          <a:solidFill>
                            <a:srgbClr val="FF0000"/>
                          </a:solidFill>
                          <a:latin typeface="Times New Roman" panose="02020603050405020304" pitchFamily="18" charset="0"/>
                          <a:cs typeface="Times New Roman" panose="02020603050405020304" pitchFamily="18" charset="0"/>
                        </a:rPr>
                        <a:t>得电子能力逐渐减弱，</a:t>
                      </a:r>
                    </a:p>
                    <a:p>
                      <a:pPr indent="0" algn="ctr" fontAlgn="auto">
                        <a:lnSpc>
                          <a:spcPct val="100000"/>
                        </a:lnSpc>
                        <a:buNone/>
                      </a:pPr>
                      <a:r>
                        <a:rPr lang="en-US" sz="2000" b="1">
                          <a:solidFill>
                            <a:srgbClr val="FF0000"/>
                          </a:solidFill>
                          <a:latin typeface="Times New Roman" panose="02020603050405020304" pitchFamily="18" charset="0"/>
                          <a:cs typeface="Times New Roman" panose="02020603050405020304" pitchFamily="18" charset="0"/>
                        </a:rPr>
                        <a:t>失电子能力逐渐增强</a:t>
                      </a:r>
                      <a:endParaRPr lang="en-US" altLang="en-US" sz="2000" b="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06450">
                <a:tc>
                  <a:txBody>
                    <a:bodyPr/>
                    <a:lstStyle/>
                    <a:p>
                      <a:pPr indent="0" algn="ctr" fontAlgn="auto">
                        <a:lnSpc>
                          <a:spcPct val="100000"/>
                        </a:lnSpc>
                        <a:buNone/>
                      </a:pPr>
                      <a:r>
                        <a:rPr lang="en-US" sz="2000" b="1">
                          <a:latin typeface="Times New Roman" panose="02020603050405020304" pitchFamily="18" charset="0"/>
                          <a:cs typeface="Times New Roman" panose="02020603050405020304" pitchFamily="18" charset="0"/>
                        </a:rPr>
                        <a:t>元素金属性、非金属性</a:t>
                      </a:r>
                      <a:endParaRPr lang="en-US" altLang="en-US" sz="20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fontAlgn="auto">
                        <a:lnSpc>
                          <a:spcPct val="100000"/>
                        </a:lnSpc>
                        <a:buNone/>
                      </a:pPr>
                      <a:r>
                        <a:rPr lang="en-US" sz="2000" b="1">
                          <a:solidFill>
                            <a:srgbClr val="FF0000"/>
                          </a:solidFill>
                          <a:latin typeface="Times New Roman" panose="02020603050405020304" pitchFamily="18" charset="0"/>
                          <a:cs typeface="Times New Roman" panose="02020603050405020304" pitchFamily="18" charset="0"/>
                        </a:rPr>
                        <a:t>金属性逐渐减弱</a:t>
                      </a:r>
                    </a:p>
                    <a:p>
                      <a:pPr indent="0" algn="ctr" fontAlgn="auto">
                        <a:lnSpc>
                          <a:spcPct val="100000"/>
                        </a:lnSpc>
                        <a:buNone/>
                      </a:pPr>
                      <a:r>
                        <a:rPr lang="en-US" sz="2000" b="1">
                          <a:solidFill>
                            <a:srgbClr val="FF0000"/>
                          </a:solidFill>
                          <a:latin typeface="Times New Roman" panose="02020603050405020304" pitchFamily="18" charset="0"/>
                          <a:cs typeface="Times New Roman" panose="02020603050405020304" pitchFamily="18" charset="0"/>
                        </a:rPr>
                        <a:t>非金属性逐渐增强</a:t>
                      </a:r>
                      <a:endParaRPr lang="en-US" altLang="en-US" sz="2000" b="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fontAlgn="auto">
                        <a:lnSpc>
                          <a:spcPct val="100000"/>
                        </a:lnSpc>
                        <a:buNone/>
                      </a:pPr>
                      <a:r>
                        <a:rPr lang="en-US" sz="2000" b="1">
                          <a:solidFill>
                            <a:srgbClr val="FF0000"/>
                          </a:solidFill>
                          <a:latin typeface="Times New Roman" panose="02020603050405020304" pitchFamily="18" charset="0"/>
                          <a:cs typeface="Times New Roman" panose="02020603050405020304" pitchFamily="18" charset="0"/>
                        </a:rPr>
                        <a:t>金属性逐渐增强</a:t>
                      </a:r>
                    </a:p>
                    <a:p>
                      <a:pPr indent="0" algn="ctr" fontAlgn="auto">
                        <a:lnSpc>
                          <a:spcPct val="100000"/>
                        </a:lnSpc>
                        <a:buNone/>
                      </a:pPr>
                      <a:r>
                        <a:rPr lang="en-US" sz="2000" b="1">
                          <a:solidFill>
                            <a:srgbClr val="FF0000"/>
                          </a:solidFill>
                          <a:latin typeface="Times New Roman" panose="02020603050405020304" pitchFamily="18" charset="0"/>
                          <a:cs typeface="Times New Roman" panose="02020603050405020304" pitchFamily="18" charset="0"/>
                        </a:rPr>
                        <a:t>非金属性逐渐减弱</a:t>
                      </a:r>
                      <a:endParaRPr lang="en-US" altLang="en-US" sz="2000" b="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06450">
                <a:tc>
                  <a:txBody>
                    <a:bodyPr/>
                    <a:lstStyle/>
                    <a:p>
                      <a:pPr indent="0" algn="ctr" fontAlgn="auto">
                        <a:lnSpc>
                          <a:spcPct val="100000"/>
                        </a:lnSpc>
                        <a:buNone/>
                      </a:pPr>
                      <a:r>
                        <a:rPr lang="zh-CN" altLang="en-US" sz="2800" b="1">
                          <a:latin typeface="Times New Roman" panose="02020603050405020304" pitchFamily="18" charset="0"/>
                          <a:ea typeface="宋体" panose="02010600030101010101" pitchFamily="2" charset="-122"/>
                          <a:cs typeface="Times New Roman" panose="02020603050405020304" pitchFamily="18" charset="0"/>
                        </a:rPr>
                        <a:t>电离能</a:t>
                      </a: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00"/>
                    </a:solidFill>
                  </a:tcPr>
                </a:tc>
                <a:tc>
                  <a:txBody>
                    <a:bodyPr/>
                    <a:lstStyle/>
                    <a:p>
                      <a:pPr indent="0" algn="ctr" fontAlgn="auto">
                        <a:lnSpc>
                          <a:spcPct val="100000"/>
                        </a:lnSpc>
                        <a:buNone/>
                      </a:pPr>
                      <a:r>
                        <a:rPr lang="zh-CN" altLang="en-US" sz="2000" b="1">
                          <a:solidFill>
                            <a:srgbClr val="FF0000"/>
                          </a:solidFill>
                          <a:latin typeface="Times New Roman" panose="02020603050405020304" pitchFamily="18" charset="0"/>
                          <a:ea typeface="宋体" panose="02010600030101010101" pitchFamily="2" charset="-122"/>
                          <a:cs typeface="Times New Roman" panose="02020603050405020304" pitchFamily="18" charset="0"/>
                        </a:rPr>
                        <a:t>逐渐增大的趋势，有起伏</a:t>
                      </a: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fontAlgn="auto">
                        <a:lnSpc>
                          <a:spcPct val="100000"/>
                        </a:lnSpc>
                        <a:buNone/>
                      </a:pPr>
                      <a:r>
                        <a:rPr lang="zh-CN" altLang="en-US" sz="2000" b="1">
                          <a:solidFill>
                            <a:srgbClr val="FF0000"/>
                          </a:solidFill>
                          <a:latin typeface="Times New Roman" panose="02020603050405020304" pitchFamily="18" charset="0"/>
                          <a:ea typeface="宋体" panose="02010600030101010101" pitchFamily="2" charset="-122"/>
                          <a:cs typeface="Times New Roman" panose="02020603050405020304" pitchFamily="18" charset="0"/>
                        </a:rPr>
                        <a:t>逐渐减小</a:t>
                      </a: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806450">
                <a:tc>
                  <a:txBody>
                    <a:bodyPr/>
                    <a:lstStyle/>
                    <a:p>
                      <a:pPr indent="0" algn="ctr" fontAlgn="auto">
                        <a:lnSpc>
                          <a:spcPct val="100000"/>
                        </a:lnSpc>
                        <a:buNone/>
                      </a:pPr>
                      <a:r>
                        <a:rPr lang="zh-CN" altLang="en-US" sz="2800" b="1">
                          <a:latin typeface="Times New Roman" panose="02020603050405020304" pitchFamily="18" charset="0"/>
                          <a:ea typeface="宋体" panose="02010600030101010101" pitchFamily="2" charset="-122"/>
                          <a:cs typeface="Times New Roman" panose="02020603050405020304" pitchFamily="18" charset="0"/>
                        </a:rPr>
                        <a:t>电负性</a:t>
                      </a: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00"/>
                    </a:solidFill>
                  </a:tcPr>
                </a:tc>
                <a:tc>
                  <a:txBody>
                    <a:bodyPr/>
                    <a:lstStyle/>
                    <a:p>
                      <a:pPr indent="0" algn="ctr" fontAlgn="auto">
                        <a:lnSpc>
                          <a:spcPct val="100000"/>
                        </a:lnSpc>
                        <a:buNone/>
                      </a:pPr>
                      <a:r>
                        <a:rPr lang="zh-CN" altLang="en-US" sz="2000" b="1">
                          <a:solidFill>
                            <a:srgbClr val="FF0000"/>
                          </a:solidFill>
                          <a:latin typeface="Times New Roman" panose="02020603050405020304" pitchFamily="18" charset="0"/>
                          <a:ea typeface="宋体" panose="02010600030101010101" pitchFamily="2" charset="-122"/>
                          <a:cs typeface="Times New Roman" panose="02020603050405020304" pitchFamily="18" charset="0"/>
                        </a:rPr>
                        <a:t>逐渐增大</a:t>
                      </a: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fontAlgn="auto">
                        <a:lnSpc>
                          <a:spcPct val="100000"/>
                        </a:lnSpc>
                        <a:buNone/>
                      </a:pPr>
                      <a:r>
                        <a:rPr lang="zh-CN" altLang="en-US" sz="2000" b="1">
                          <a:solidFill>
                            <a:srgbClr val="FF0000"/>
                          </a:solidFill>
                          <a:latin typeface="Times New Roman" panose="02020603050405020304" pitchFamily="18" charset="0"/>
                          <a:ea typeface="宋体" panose="02010600030101010101" pitchFamily="2" charset="-122"/>
                          <a:cs typeface="Times New Roman" panose="02020603050405020304" pitchFamily="18" charset="0"/>
                        </a:rPr>
                        <a:t>逐渐减小</a:t>
                      </a: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2" name="矩形 11"/>
          <p:cNvSpPr/>
          <p:nvPr/>
        </p:nvSpPr>
        <p:spPr>
          <a:xfrm>
            <a:off x="3041650" y="1611630"/>
            <a:ext cx="4104005" cy="8864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文本框 99"/>
          <p:cNvSpPr txBox="1"/>
          <p:nvPr/>
        </p:nvSpPr>
        <p:spPr>
          <a:xfrm>
            <a:off x="4318000" y="313690"/>
            <a:ext cx="4110355" cy="583565"/>
          </a:xfrm>
          <a:prstGeom prst="rect">
            <a:avLst/>
          </a:prstGeom>
          <a:noFill/>
          <a:ln w="9525">
            <a:noFill/>
          </a:ln>
        </p:spPr>
        <p:txBody>
          <a:bodyPr wrap="square">
            <a:spAutoFit/>
          </a:bodyPr>
          <a:lstStyle/>
          <a:p>
            <a:pPr indent="266700"/>
            <a:r>
              <a:rPr lang="zh-CN" sz="3200" b="1">
                <a:solidFill>
                  <a:srgbClr val="FF0000"/>
                </a:solidFill>
                <a:ea typeface="黑体" panose="02010609060101010101" pitchFamily="2" charset="-122"/>
              </a:rPr>
              <a:t>元素性质递变规律</a:t>
            </a:r>
            <a:endParaRPr lang="zh-CN" altLang="en-US" sz="3200" b="1">
              <a:solidFill>
                <a:srgbClr val="FF0000"/>
              </a:solidFill>
              <a:ea typeface="黑体" panose="02010609060101010101" pitchFamily="2" charset="-122"/>
            </a:endParaRPr>
          </a:p>
        </p:txBody>
      </p:sp>
      <p:sp>
        <p:nvSpPr>
          <p:cNvPr id="16" name="矩形 15"/>
          <p:cNvSpPr/>
          <p:nvPr/>
        </p:nvSpPr>
        <p:spPr>
          <a:xfrm>
            <a:off x="7461250" y="1611630"/>
            <a:ext cx="4027805" cy="8864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679825" y="2679700"/>
            <a:ext cx="2827655" cy="25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8061325" y="2670175"/>
            <a:ext cx="2827655" cy="25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3679825" y="3322320"/>
            <a:ext cx="2951480" cy="6845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7461250" y="3322320"/>
            <a:ext cx="3660775" cy="6369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3263265" y="4366260"/>
            <a:ext cx="3660775" cy="6369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7644765" y="4366260"/>
            <a:ext cx="3660775" cy="6369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3115945" y="5157470"/>
            <a:ext cx="3660775" cy="6369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7828280" y="5157470"/>
            <a:ext cx="3660775" cy="6369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3484880" y="6020435"/>
            <a:ext cx="3660775" cy="6369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3325495" y="6010275"/>
            <a:ext cx="3660775" cy="6369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7370445" y="6020435"/>
            <a:ext cx="3660775" cy="6369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7585075" y="6001385"/>
            <a:ext cx="3660775" cy="6369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12"/>
                                        </p:tgtEl>
                                        <p:attrNameLst>
                                          <p:attrName>ppt_x</p:attrName>
                                        </p:attrNameLst>
                                      </p:cBhvr>
                                      <p:tavLst>
                                        <p:tav tm="0">
                                          <p:val>
                                            <p:strVal val="ppt_x"/>
                                          </p:val>
                                        </p:tav>
                                        <p:tav tm="100000">
                                          <p:val>
                                            <p:strVal val="ppt_x"/>
                                          </p:val>
                                        </p:tav>
                                      </p:tavLst>
                                    </p:anim>
                                    <p:anim calcmode="lin" valueType="num">
                                      <p:cBhvr additive="base">
                                        <p:cTn id="7" dur="500"/>
                                        <p:tgtEl>
                                          <p:spTgt spid="12"/>
                                        </p:tgtEl>
                                        <p:attrNameLst>
                                          <p:attrName>ppt_y</p:attrName>
                                        </p:attrNameLst>
                                      </p:cBhvr>
                                      <p:tavLst>
                                        <p:tav tm="0">
                                          <p:val>
                                            <p:strVal val="ppt_y"/>
                                          </p:val>
                                        </p:tav>
                                        <p:tav tm="100000">
                                          <p:val>
                                            <p:strVal val="1+ppt_h/2"/>
                                          </p:val>
                                        </p:tav>
                                      </p:tavLst>
                                    </p:anim>
                                    <p:set>
                                      <p:cBhvr>
                                        <p:cTn id="8" dur="1" fill="hold">
                                          <p:stCondLst>
                                            <p:cond delay="499"/>
                                          </p:stCondLst>
                                        </p:cTn>
                                        <p:tgtEl>
                                          <p:spTgt spid="12"/>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16"/>
                                        </p:tgtEl>
                                        <p:attrNameLst>
                                          <p:attrName>ppt_x</p:attrName>
                                        </p:attrNameLst>
                                      </p:cBhvr>
                                      <p:tavLst>
                                        <p:tav tm="0">
                                          <p:val>
                                            <p:strVal val="ppt_x"/>
                                          </p:val>
                                        </p:tav>
                                        <p:tav tm="100000">
                                          <p:val>
                                            <p:strVal val="ppt_x"/>
                                          </p:val>
                                        </p:tav>
                                      </p:tavLst>
                                    </p:anim>
                                    <p:anim calcmode="lin" valueType="num">
                                      <p:cBhvr additive="base">
                                        <p:cTn id="13" dur="500"/>
                                        <p:tgtEl>
                                          <p:spTgt spid="16"/>
                                        </p:tgtEl>
                                        <p:attrNameLst>
                                          <p:attrName>ppt_y</p:attrName>
                                        </p:attrNameLst>
                                      </p:cBhvr>
                                      <p:tavLst>
                                        <p:tav tm="0">
                                          <p:val>
                                            <p:strVal val="ppt_y"/>
                                          </p:val>
                                        </p:tav>
                                        <p:tav tm="100000">
                                          <p:val>
                                            <p:strVal val="1+ppt_h/2"/>
                                          </p:val>
                                        </p:tav>
                                      </p:tavLst>
                                    </p:anim>
                                    <p:set>
                                      <p:cBhvr>
                                        <p:cTn id="14" dur="1" fill="hold">
                                          <p:stCondLst>
                                            <p:cond delay="499"/>
                                          </p:stCondLst>
                                        </p:cTn>
                                        <p:tgtEl>
                                          <p:spTgt spid="1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17"/>
                                        </p:tgtEl>
                                        <p:attrNameLst>
                                          <p:attrName>ppt_x</p:attrName>
                                        </p:attrNameLst>
                                      </p:cBhvr>
                                      <p:tavLst>
                                        <p:tav tm="0">
                                          <p:val>
                                            <p:strVal val="ppt_x"/>
                                          </p:val>
                                        </p:tav>
                                        <p:tav tm="100000">
                                          <p:val>
                                            <p:strVal val="ppt_x"/>
                                          </p:val>
                                        </p:tav>
                                      </p:tavLst>
                                    </p:anim>
                                    <p:anim calcmode="lin" valueType="num">
                                      <p:cBhvr additive="base">
                                        <p:cTn id="19" dur="500"/>
                                        <p:tgtEl>
                                          <p:spTgt spid="17"/>
                                        </p:tgtEl>
                                        <p:attrNameLst>
                                          <p:attrName>ppt_y</p:attrName>
                                        </p:attrNameLst>
                                      </p:cBhvr>
                                      <p:tavLst>
                                        <p:tav tm="0">
                                          <p:val>
                                            <p:strVal val="ppt_y"/>
                                          </p:val>
                                        </p:tav>
                                        <p:tav tm="100000">
                                          <p:val>
                                            <p:strVal val="1+ppt_h/2"/>
                                          </p:val>
                                        </p:tav>
                                      </p:tavLst>
                                    </p:anim>
                                    <p:set>
                                      <p:cBhvr>
                                        <p:cTn id="20" dur="1" fill="hold">
                                          <p:stCondLst>
                                            <p:cond delay="499"/>
                                          </p:stCondLst>
                                        </p:cTn>
                                        <p:tgtEl>
                                          <p:spTgt spid="1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0" nodeType="clickEffect">
                                  <p:stCondLst>
                                    <p:cond delay="0"/>
                                  </p:stCondLst>
                                  <p:childTnLst>
                                    <p:anim calcmode="lin" valueType="num">
                                      <p:cBhvr additive="base">
                                        <p:cTn id="24" dur="500"/>
                                        <p:tgtEl>
                                          <p:spTgt spid="18"/>
                                        </p:tgtEl>
                                        <p:attrNameLst>
                                          <p:attrName>ppt_x</p:attrName>
                                        </p:attrNameLst>
                                      </p:cBhvr>
                                      <p:tavLst>
                                        <p:tav tm="0">
                                          <p:val>
                                            <p:strVal val="ppt_x"/>
                                          </p:val>
                                        </p:tav>
                                        <p:tav tm="100000">
                                          <p:val>
                                            <p:strVal val="ppt_x"/>
                                          </p:val>
                                        </p:tav>
                                      </p:tavLst>
                                    </p:anim>
                                    <p:anim calcmode="lin" valueType="num">
                                      <p:cBhvr additive="base">
                                        <p:cTn id="25" dur="500"/>
                                        <p:tgtEl>
                                          <p:spTgt spid="18"/>
                                        </p:tgtEl>
                                        <p:attrNameLst>
                                          <p:attrName>ppt_y</p:attrName>
                                        </p:attrNameLst>
                                      </p:cBhvr>
                                      <p:tavLst>
                                        <p:tav tm="0">
                                          <p:val>
                                            <p:strVal val="ppt_y"/>
                                          </p:val>
                                        </p:tav>
                                        <p:tav tm="100000">
                                          <p:val>
                                            <p:strVal val="1+ppt_h/2"/>
                                          </p:val>
                                        </p:tav>
                                      </p:tavLst>
                                    </p:anim>
                                    <p:set>
                                      <p:cBhvr>
                                        <p:cTn id="26" dur="1" fill="hold">
                                          <p:stCondLst>
                                            <p:cond delay="499"/>
                                          </p:stCondLst>
                                        </p:cTn>
                                        <p:tgtEl>
                                          <p:spTgt spid="1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0" nodeType="clickEffect">
                                  <p:stCondLst>
                                    <p:cond delay="0"/>
                                  </p:stCondLst>
                                  <p:childTnLst>
                                    <p:anim calcmode="lin" valueType="num">
                                      <p:cBhvr additive="base">
                                        <p:cTn id="30" dur="500"/>
                                        <p:tgtEl>
                                          <p:spTgt spid="19"/>
                                        </p:tgtEl>
                                        <p:attrNameLst>
                                          <p:attrName>ppt_x</p:attrName>
                                        </p:attrNameLst>
                                      </p:cBhvr>
                                      <p:tavLst>
                                        <p:tav tm="0">
                                          <p:val>
                                            <p:strVal val="ppt_x"/>
                                          </p:val>
                                        </p:tav>
                                        <p:tav tm="100000">
                                          <p:val>
                                            <p:strVal val="ppt_x"/>
                                          </p:val>
                                        </p:tav>
                                      </p:tavLst>
                                    </p:anim>
                                    <p:anim calcmode="lin" valueType="num">
                                      <p:cBhvr additive="base">
                                        <p:cTn id="31" dur="500"/>
                                        <p:tgtEl>
                                          <p:spTgt spid="19"/>
                                        </p:tgtEl>
                                        <p:attrNameLst>
                                          <p:attrName>ppt_y</p:attrName>
                                        </p:attrNameLst>
                                      </p:cBhvr>
                                      <p:tavLst>
                                        <p:tav tm="0">
                                          <p:val>
                                            <p:strVal val="ppt_y"/>
                                          </p:val>
                                        </p:tav>
                                        <p:tav tm="100000">
                                          <p:val>
                                            <p:strVal val="1+ppt_h/2"/>
                                          </p:val>
                                        </p:tav>
                                      </p:tavLst>
                                    </p:anim>
                                    <p:set>
                                      <p:cBhvr>
                                        <p:cTn id="32" dur="1" fill="hold">
                                          <p:stCondLst>
                                            <p:cond delay="499"/>
                                          </p:stCondLst>
                                        </p:cTn>
                                        <p:tgtEl>
                                          <p:spTgt spid="1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grpId="0" nodeType="clickEffect">
                                  <p:stCondLst>
                                    <p:cond delay="0"/>
                                  </p:stCondLst>
                                  <p:childTnLst>
                                    <p:anim calcmode="lin" valueType="num">
                                      <p:cBhvr additive="base">
                                        <p:cTn id="36" dur="500"/>
                                        <p:tgtEl>
                                          <p:spTgt spid="20"/>
                                        </p:tgtEl>
                                        <p:attrNameLst>
                                          <p:attrName>ppt_x</p:attrName>
                                        </p:attrNameLst>
                                      </p:cBhvr>
                                      <p:tavLst>
                                        <p:tav tm="0">
                                          <p:val>
                                            <p:strVal val="ppt_x"/>
                                          </p:val>
                                        </p:tav>
                                        <p:tav tm="100000">
                                          <p:val>
                                            <p:strVal val="ppt_x"/>
                                          </p:val>
                                        </p:tav>
                                      </p:tavLst>
                                    </p:anim>
                                    <p:anim calcmode="lin" valueType="num">
                                      <p:cBhvr additive="base">
                                        <p:cTn id="37" dur="500"/>
                                        <p:tgtEl>
                                          <p:spTgt spid="20"/>
                                        </p:tgtEl>
                                        <p:attrNameLst>
                                          <p:attrName>ppt_y</p:attrName>
                                        </p:attrNameLst>
                                      </p:cBhvr>
                                      <p:tavLst>
                                        <p:tav tm="0">
                                          <p:val>
                                            <p:strVal val="ppt_y"/>
                                          </p:val>
                                        </p:tav>
                                        <p:tav tm="100000">
                                          <p:val>
                                            <p:strVal val="1+ppt_h/2"/>
                                          </p:val>
                                        </p:tav>
                                      </p:tavLst>
                                    </p:anim>
                                    <p:set>
                                      <p:cBhvr>
                                        <p:cTn id="38" dur="1" fill="hold">
                                          <p:stCondLst>
                                            <p:cond delay="499"/>
                                          </p:stCondLst>
                                        </p:cTn>
                                        <p:tgtEl>
                                          <p:spTgt spid="20"/>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grpId="0" nodeType="clickEffect">
                                  <p:stCondLst>
                                    <p:cond delay="0"/>
                                  </p:stCondLst>
                                  <p:childTnLst>
                                    <p:anim calcmode="lin" valueType="num">
                                      <p:cBhvr additive="base">
                                        <p:cTn id="42" dur="500"/>
                                        <p:tgtEl>
                                          <p:spTgt spid="21"/>
                                        </p:tgtEl>
                                        <p:attrNameLst>
                                          <p:attrName>ppt_x</p:attrName>
                                        </p:attrNameLst>
                                      </p:cBhvr>
                                      <p:tavLst>
                                        <p:tav tm="0">
                                          <p:val>
                                            <p:strVal val="ppt_x"/>
                                          </p:val>
                                        </p:tav>
                                        <p:tav tm="100000">
                                          <p:val>
                                            <p:strVal val="ppt_x"/>
                                          </p:val>
                                        </p:tav>
                                      </p:tavLst>
                                    </p:anim>
                                    <p:anim calcmode="lin" valueType="num">
                                      <p:cBhvr additive="base">
                                        <p:cTn id="43" dur="500"/>
                                        <p:tgtEl>
                                          <p:spTgt spid="21"/>
                                        </p:tgtEl>
                                        <p:attrNameLst>
                                          <p:attrName>ppt_y</p:attrName>
                                        </p:attrNameLst>
                                      </p:cBhvr>
                                      <p:tavLst>
                                        <p:tav tm="0">
                                          <p:val>
                                            <p:strVal val="ppt_y"/>
                                          </p:val>
                                        </p:tav>
                                        <p:tav tm="100000">
                                          <p:val>
                                            <p:strVal val="1+ppt_h/2"/>
                                          </p:val>
                                        </p:tav>
                                      </p:tavLst>
                                    </p:anim>
                                    <p:set>
                                      <p:cBhvr>
                                        <p:cTn id="44" dur="1" fill="hold">
                                          <p:stCondLst>
                                            <p:cond delay="499"/>
                                          </p:stCondLst>
                                        </p:cTn>
                                        <p:tgtEl>
                                          <p:spTgt spid="21"/>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 presetClass="exit" presetSubtype="4" fill="hold" grpId="0" nodeType="clickEffect">
                                  <p:stCondLst>
                                    <p:cond delay="0"/>
                                  </p:stCondLst>
                                  <p:childTnLst>
                                    <p:anim calcmode="lin" valueType="num">
                                      <p:cBhvr additive="base">
                                        <p:cTn id="48" dur="500"/>
                                        <p:tgtEl>
                                          <p:spTgt spid="22"/>
                                        </p:tgtEl>
                                        <p:attrNameLst>
                                          <p:attrName>ppt_x</p:attrName>
                                        </p:attrNameLst>
                                      </p:cBhvr>
                                      <p:tavLst>
                                        <p:tav tm="0">
                                          <p:val>
                                            <p:strVal val="ppt_x"/>
                                          </p:val>
                                        </p:tav>
                                        <p:tav tm="100000">
                                          <p:val>
                                            <p:strVal val="ppt_x"/>
                                          </p:val>
                                        </p:tav>
                                      </p:tavLst>
                                    </p:anim>
                                    <p:anim calcmode="lin" valueType="num">
                                      <p:cBhvr additive="base">
                                        <p:cTn id="49" dur="500"/>
                                        <p:tgtEl>
                                          <p:spTgt spid="22"/>
                                        </p:tgtEl>
                                        <p:attrNameLst>
                                          <p:attrName>ppt_y</p:attrName>
                                        </p:attrNameLst>
                                      </p:cBhvr>
                                      <p:tavLst>
                                        <p:tav tm="0">
                                          <p:val>
                                            <p:strVal val="ppt_y"/>
                                          </p:val>
                                        </p:tav>
                                        <p:tav tm="100000">
                                          <p:val>
                                            <p:strVal val="1+ppt_h/2"/>
                                          </p:val>
                                        </p:tav>
                                      </p:tavLst>
                                    </p:anim>
                                    <p:set>
                                      <p:cBhvr>
                                        <p:cTn id="50" dur="1" fill="hold">
                                          <p:stCondLst>
                                            <p:cond delay="499"/>
                                          </p:stCondLst>
                                        </p:cTn>
                                        <p:tgtEl>
                                          <p:spTgt spid="22"/>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 presetClass="exit" presetSubtype="4" fill="hold" grpId="0" nodeType="clickEffect">
                                  <p:stCondLst>
                                    <p:cond delay="0"/>
                                  </p:stCondLst>
                                  <p:childTnLst>
                                    <p:anim calcmode="lin" valueType="num">
                                      <p:cBhvr additive="base">
                                        <p:cTn id="54" dur="500"/>
                                        <p:tgtEl>
                                          <p:spTgt spid="23"/>
                                        </p:tgtEl>
                                        <p:attrNameLst>
                                          <p:attrName>ppt_x</p:attrName>
                                        </p:attrNameLst>
                                      </p:cBhvr>
                                      <p:tavLst>
                                        <p:tav tm="0">
                                          <p:val>
                                            <p:strVal val="ppt_x"/>
                                          </p:val>
                                        </p:tav>
                                        <p:tav tm="100000">
                                          <p:val>
                                            <p:strVal val="ppt_x"/>
                                          </p:val>
                                        </p:tav>
                                      </p:tavLst>
                                    </p:anim>
                                    <p:anim calcmode="lin" valueType="num">
                                      <p:cBhvr additive="base">
                                        <p:cTn id="55" dur="500"/>
                                        <p:tgtEl>
                                          <p:spTgt spid="23"/>
                                        </p:tgtEl>
                                        <p:attrNameLst>
                                          <p:attrName>ppt_y</p:attrName>
                                        </p:attrNameLst>
                                      </p:cBhvr>
                                      <p:tavLst>
                                        <p:tav tm="0">
                                          <p:val>
                                            <p:strVal val="ppt_y"/>
                                          </p:val>
                                        </p:tav>
                                        <p:tav tm="100000">
                                          <p:val>
                                            <p:strVal val="1+ppt_h/2"/>
                                          </p:val>
                                        </p:tav>
                                      </p:tavLst>
                                    </p:anim>
                                    <p:set>
                                      <p:cBhvr>
                                        <p:cTn id="56" dur="1" fill="hold">
                                          <p:stCondLst>
                                            <p:cond delay="499"/>
                                          </p:stCondLst>
                                        </p:cTn>
                                        <p:tgtEl>
                                          <p:spTgt spid="23"/>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 presetClass="exit" presetSubtype="4" fill="hold" grpId="0" nodeType="clickEffect">
                                  <p:stCondLst>
                                    <p:cond delay="0"/>
                                  </p:stCondLst>
                                  <p:childTnLst>
                                    <p:anim calcmode="lin" valueType="num">
                                      <p:cBhvr additive="base">
                                        <p:cTn id="60" dur="500"/>
                                        <p:tgtEl>
                                          <p:spTgt spid="24"/>
                                        </p:tgtEl>
                                        <p:attrNameLst>
                                          <p:attrName>ppt_x</p:attrName>
                                        </p:attrNameLst>
                                      </p:cBhvr>
                                      <p:tavLst>
                                        <p:tav tm="0">
                                          <p:val>
                                            <p:strVal val="ppt_x"/>
                                          </p:val>
                                        </p:tav>
                                        <p:tav tm="100000">
                                          <p:val>
                                            <p:strVal val="ppt_x"/>
                                          </p:val>
                                        </p:tav>
                                      </p:tavLst>
                                    </p:anim>
                                    <p:anim calcmode="lin" valueType="num">
                                      <p:cBhvr additive="base">
                                        <p:cTn id="61" dur="500"/>
                                        <p:tgtEl>
                                          <p:spTgt spid="24"/>
                                        </p:tgtEl>
                                        <p:attrNameLst>
                                          <p:attrName>ppt_y</p:attrName>
                                        </p:attrNameLst>
                                      </p:cBhvr>
                                      <p:tavLst>
                                        <p:tav tm="0">
                                          <p:val>
                                            <p:strVal val="ppt_y"/>
                                          </p:val>
                                        </p:tav>
                                        <p:tav tm="100000">
                                          <p:val>
                                            <p:strVal val="1+ppt_h/2"/>
                                          </p:val>
                                        </p:tav>
                                      </p:tavLst>
                                    </p:anim>
                                    <p:set>
                                      <p:cBhvr>
                                        <p:cTn id="62" dur="1" fill="hold">
                                          <p:stCondLst>
                                            <p:cond delay="499"/>
                                          </p:stCondLst>
                                        </p:cTn>
                                        <p:tgtEl>
                                          <p:spTgt spid="24"/>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2" presetClass="exit" presetSubtype="4" fill="hold" grpId="0" nodeType="clickEffect">
                                  <p:stCondLst>
                                    <p:cond delay="0"/>
                                  </p:stCondLst>
                                  <p:childTnLst>
                                    <p:anim calcmode="lin" valueType="num">
                                      <p:cBhvr additive="base">
                                        <p:cTn id="66" dur="500"/>
                                        <p:tgtEl>
                                          <p:spTgt spid="25"/>
                                        </p:tgtEl>
                                        <p:attrNameLst>
                                          <p:attrName>ppt_x</p:attrName>
                                        </p:attrNameLst>
                                      </p:cBhvr>
                                      <p:tavLst>
                                        <p:tav tm="0">
                                          <p:val>
                                            <p:strVal val="ppt_x"/>
                                          </p:val>
                                        </p:tav>
                                        <p:tav tm="100000">
                                          <p:val>
                                            <p:strVal val="ppt_x"/>
                                          </p:val>
                                        </p:tav>
                                      </p:tavLst>
                                    </p:anim>
                                    <p:anim calcmode="lin" valueType="num">
                                      <p:cBhvr additive="base">
                                        <p:cTn id="67" dur="500"/>
                                        <p:tgtEl>
                                          <p:spTgt spid="25"/>
                                        </p:tgtEl>
                                        <p:attrNameLst>
                                          <p:attrName>ppt_y</p:attrName>
                                        </p:attrNameLst>
                                      </p:cBhvr>
                                      <p:tavLst>
                                        <p:tav tm="0">
                                          <p:val>
                                            <p:strVal val="ppt_y"/>
                                          </p:val>
                                        </p:tav>
                                        <p:tav tm="100000">
                                          <p:val>
                                            <p:strVal val="1+ppt_h/2"/>
                                          </p:val>
                                        </p:tav>
                                      </p:tavLst>
                                    </p:anim>
                                    <p:set>
                                      <p:cBhvr>
                                        <p:cTn id="68" dur="1" fill="hold">
                                          <p:stCondLst>
                                            <p:cond delay="499"/>
                                          </p:stCondLst>
                                        </p:cTn>
                                        <p:tgtEl>
                                          <p:spTgt spid="25"/>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2" presetClass="exit" presetSubtype="4" fill="hold" grpId="0" nodeType="clickEffect">
                                  <p:stCondLst>
                                    <p:cond delay="0"/>
                                  </p:stCondLst>
                                  <p:childTnLst>
                                    <p:anim calcmode="lin" valueType="num">
                                      <p:cBhvr additive="base">
                                        <p:cTn id="72" dur="500"/>
                                        <p:tgtEl>
                                          <p:spTgt spid="26"/>
                                        </p:tgtEl>
                                        <p:attrNameLst>
                                          <p:attrName>ppt_x</p:attrName>
                                        </p:attrNameLst>
                                      </p:cBhvr>
                                      <p:tavLst>
                                        <p:tav tm="0">
                                          <p:val>
                                            <p:strVal val="ppt_x"/>
                                          </p:val>
                                        </p:tav>
                                        <p:tav tm="100000">
                                          <p:val>
                                            <p:strVal val="ppt_x"/>
                                          </p:val>
                                        </p:tav>
                                      </p:tavLst>
                                    </p:anim>
                                    <p:anim calcmode="lin" valueType="num">
                                      <p:cBhvr additive="base">
                                        <p:cTn id="73" dur="500"/>
                                        <p:tgtEl>
                                          <p:spTgt spid="26"/>
                                        </p:tgtEl>
                                        <p:attrNameLst>
                                          <p:attrName>ppt_y</p:attrName>
                                        </p:attrNameLst>
                                      </p:cBhvr>
                                      <p:tavLst>
                                        <p:tav tm="0">
                                          <p:val>
                                            <p:strVal val="ppt_y"/>
                                          </p:val>
                                        </p:tav>
                                        <p:tav tm="100000">
                                          <p:val>
                                            <p:strVal val="1+ppt_h/2"/>
                                          </p:val>
                                        </p:tav>
                                      </p:tavLst>
                                    </p:anim>
                                    <p:set>
                                      <p:cBhvr>
                                        <p:cTn id="74" dur="1" fill="hold">
                                          <p:stCondLst>
                                            <p:cond delay="499"/>
                                          </p:stCondLst>
                                        </p:cTn>
                                        <p:tgtEl>
                                          <p:spTgt spid="26"/>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2" presetClass="exit" presetSubtype="4" fill="hold" grpId="0" nodeType="clickEffect">
                                  <p:stCondLst>
                                    <p:cond delay="0"/>
                                  </p:stCondLst>
                                  <p:childTnLst>
                                    <p:anim calcmode="lin" valueType="num">
                                      <p:cBhvr additive="base">
                                        <p:cTn id="78" dur="500"/>
                                        <p:tgtEl>
                                          <p:spTgt spid="27"/>
                                        </p:tgtEl>
                                        <p:attrNameLst>
                                          <p:attrName>ppt_x</p:attrName>
                                        </p:attrNameLst>
                                      </p:cBhvr>
                                      <p:tavLst>
                                        <p:tav tm="0">
                                          <p:val>
                                            <p:strVal val="ppt_x"/>
                                          </p:val>
                                        </p:tav>
                                        <p:tav tm="100000">
                                          <p:val>
                                            <p:strVal val="ppt_x"/>
                                          </p:val>
                                        </p:tav>
                                      </p:tavLst>
                                    </p:anim>
                                    <p:anim calcmode="lin" valueType="num">
                                      <p:cBhvr additive="base">
                                        <p:cTn id="79" dur="500"/>
                                        <p:tgtEl>
                                          <p:spTgt spid="27"/>
                                        </p:tgtEl>
                                        <p:attrNameLst>
                                          <p:attrName>ppt_y</p:attrName>
                                        </p:attrNameLst>
                                      </p:cBhvr>
                                      <p:tavLst>
                                        <p:tav tm="0">
                                          <p:val>
                                            <p:strVal val="ppt_y"/>
                                          </p:val>
                                        </p:tav>
                                        <p:tav tm="100000">
                                          <p:val>
                                            <p:strVal val="1+ppt_h/2"/>
                                          </p:val>
                                        </p:tav>
                                      </p:tavLst>
                                    </p:anim>
                                    <p:set>
                                      <p:cBhvr>
                                        <p:cTn id="80" dur="1" fill="hold">
                                          <p:stCondLst>
                                            <p:cond delay="499"/>
                                          </p:stCondLst>
                                        </p:cTn>
                                        <p:tgtEl>
                                          <p:spTgt spid="27"/>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2" presetClass="exit" presetSubtype="4" fill="hold" grpId="0" nodeType="clickEffect">
                                  <p:stCondLst>
                                    <p:cond delay="0"/>
                                  </p:stCondLst>
                                  <p:childTnLst>
                                    <p:anim calcmode="lin" valueType="num">
                                      <p:cBhvr additive="base">
                                        <p:cTn id="84" dur="500"/>
                                        <p:tgtEl>
                                          <p:spTgt spid="28"/>
                                        </p:tgtEl>
                                        <p:attrNameLst>
                                          <p:attrName>ppt_x</p:attrName>
                                        </p:attrNameLst>
                                      </p:cBhvr>
                                      <p:tavLst>
                                        <p:tav tm="0">
                                          <p:val>
                                            <p:strVal val="ppt_x"/>
                                          </p:val>
                                        </p:tav>
                                        <p:tav tm="100000">
                                          <p:val>
                                            <p:strVal val="ppt_x"/>
                                          </p:val>
                                        </p:tav>
                                      </p:tavLst>
                                    </p:anim>
                                    <p:anim calcmode="lin" valueType="num">
                                      <p:cBhvr additive="base">
                                        <p:cTn id="85" dur="500"/>
                                        <p:tgtEl>
                                          <p:spTgt spid="28"/>
                                        </p:tgtEl>
                                        <p:attrNameLst>
                                          <p:attrName>ppt_y</p:attrName>
                                        </p:attrNameLst>
                                      </p:cBhvr>
                                      <p:tavLst>
                                        <p:tav tm="0">
                                          <p:val>
                                            <p:strVal val="ppt_y"/>
                                          </p:val>
                                        </p:tav>
                                        <p:tav tm="100000">
                                          <p:val>
                                            <p:strVal val="1+ppt_h/2"/>
                                          </p:val>
                                        </p:tav>
                                      </p:tavLst>
                                    </p:anim>
                                    <p:set>
                                      <p:cBhvr>
                                        <p:cTn id="86" dur="1" fill="hold">
                                          <p:stCondLst>
                                            <p:cond delay="499"/>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矩形 2"/>
          <p:cNvSpPr/>
          <p:nvPr/>
        </p:nvSpPr>
        <p:spPr>
          <a:xfrm>
            <a:off x="4780915" y="327025"/>
            <a:ext cx="2418080" cy="768350"/>
          </a:xfrm>
          <a:prstGeom prst="rect">
            <a:avLst/>
          </a:prstGeom>
          <a:noFill/>
          <a:ln>
            <a:noFill/>
          </a:ln>
        </p:spPr>
        <p:txBody>
          <a:bodyPr wrap="none" rtlCol="0" anchor="t">
            <a:spAutoFit/>
          </a:bodyPr>
          <a:lstStyle/>
          <a:p>
            <a:pPr algn="ctr"/>
            <a:r>
              <a:rPr lang="zh-CN" altLang="en-US" sz="4400" b="1">
                <a:solidFill>
                  <a:srgbClr val="00B050"/>
                </a:solidFill>
                <a:effectLst>
                  <a:outerShdw blurRad="38100" dist="19050" dir="2700000" algn="tl" rotWithShape="0">
                    <a:schemeClr val="dk1">
                      <a:alpha val="40000"/>
                    </a:schemeClr>
                  </a:outerShdw>
                </a:effectLst>
              </a:rPr>
              <a:t>课堂小结</a:t>
            </a:r>
          </a:p>
        </p:txBody>
      </p:sp>
      <p:sp>
        <p:nvSpPr>
          <p:cNvPr id="2" name="文本框 1"/>
          <p:cNvSpPr txBox="1"/>
          <p:nvPr/>
        </p:nvSpPr>
        <p:spPr>
          <a:xfrm>
            <a:off x="716915" y="2200275"/>
            <a:ext cx="1249680" cy="521970"/>
          </a:xfrm>
          <a:prstGeom prst="rect">
            <a:avLst/>
          </a:prstGeom>
          <a:noFill/>
        </p:spPr>
        <p:txBody>
          <a:bodyPr wrap="none" rtlCol="0" anchor="t">
            <a:spAutoFit/>
          </a:bodyPr>
          <a:lstStyle/>
          <a:p>
            <a:r>
              <a:rPr lang="zh-CN" altLang="en-US" sz="2800">
                <a:sym typeface="+mn-ea"/>
              </a:rPr>
              <a:t>电离能</a:t>
            </a:r>
          </a:p>
        </p:txBody>
      </p:sp>
      <p:sp>
        <p:nvSpPr>
          <p:cNvPr id="4" name="文本框 3"/>
          <p:cNvSpPr txBox="1"/>
          <p:nvPr/>
        </p:nvSpPr>
        <p:spPr>
          <a:xfrm>
            <a:off x="907415" y="4577080"/>
            <a:ext cx="1097280" cy="460375"/>
          </a:xfrm>
          <a:prstGeom prst="rect">
            <a:avLst/>
          </a:prstGeom>
          <a:noFill/>
        </p:spPr>
        <p:txBody>
          <a:bodyPr wrap="none" rtlCol="0" anchor="t">
            <a:spAutoFit/>
          </a:bodyPr>
          <a:lstStyle/>
          <a:p>
            <a:r>
              <a:rPr lang="zh-CN" altLang="en-US" sz="2400">
                <a:sym typeface="+mn-ea"/>
              </a:rPr>
              <a:t>电负性</a:t>
            </a:r>
          </a:p>
        </p:txBody>
      </p:sp>
      <p:sp>
        <p:nvSpPr>
          <p:cNvPr id="5" name="左大括号 4"/>
          <p:cNvSpPr/>
          <p:nvPr/>
        </p:nvSpPr>
        <p:spPr>
          <a:xfrm>
            <a:off x="2129155" y="1589405"/>
            <a:ext cx="287655" cy="1744345"/>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文本框 5"/>
          <p:cNvSpPr txBox="1"/>
          <p:nvPr/>
        </p:nvSpPr>
        <p:spPr>
          <a:xfrm>
            <a:off x="2416810" y="1433830"/>
            <a:ext cx="690880" cy="398780"/>
          </a:xfrm>
          <a:prstGeom prst="rect">
            <a:avLst/>
          </a:prstGeom>
          <a:noFill/>
        </p:spPr>
        <p:txBody>
          <a:bodyPr wrap="none" rtlCol="0" anchor="t">
            <a:spAutoFit/>
          </a:bodyPr>
          <a:lstStyle/>
          <a:p>
            <a:r>
              <a:rPr lang="zh-CN" altLang="en-US" sz="2000">
                <a:sym typeface="+mn-ea"/>
              </a:rPr>
              <a:t>定义</a:t>
            </a:r>
          </a:p>
        </p:txBody>
      </p:sp>
      <p:sp>
        <p:nvSpPr>
          <p:cNvPr id="7" name="左大括号 6"/>
          <p:cNvSpPr/>
          <p:nvPr/>
        </p:nvSpPr>
        <p:spPr>
          <a:xfrm>
            <a:off x="2129155" y="3935095"/>
            <a:ext cx="287655" cy="1744345"/>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文本框 7"/>
          <p:cNvSpPr txBox="1"/>
          <p:nvPr/>
        </p:nvSpPr>
        <p:spPr>
          <a:xfrm>
            <a:off x="2416810" y="3877945"/>
            <a:ext cx="690880" cy="398780"/>
          </a:xfrm>
          <a:prstGeom prst="rect">
            <a:avLst/>
          </a:prstGeom>
          <a:noFill/>
        </p:spPr>
        <p:txBody>
          <a:bodyPr wrap="none" rtlCol="0" anchor="t">
            <a:spAutoFit/>
          </a:bodyPr>
          <a:lstStyle/>
          <a:p>
            <a:r>
              <a:rPr lang="zh-CN" altLang="en-US" sz="2000">
                <a:sym typeface="+mn-ea"/>
              </a:rPr>
              <a:t>定义</a:t>
            </a:r>
          </a:p>
        </p:txBody>
      </p:sp>
      <p:sp>
        <p:nvSpPr>
          <p:cNvPr id="9" name="文本框 8"/>
          <p:cNvSpPr txBox="1"/>
          <p:nvPr/>
        </p:nvSpPr>
        <p:spPr>
          <a:xfrm>
            <a:off x="2320925" y="4577080"/>
            <a:ext cx="1198880" cy="398780"/>
          </a:xfrm>
          <a:prstGeom prst="rect">
            <a:avLst/>
          </a:prstGeom>
          <a:noFill/>
        </p:spPr>
        <p:txBody>
          <a:bodyPr wrap="none" rtlCol="0" anchor="t">
            <a:spAutoFit/>
          </a:bodyPr>
          <a:lstStyle/>
          <a:p>
            <a:r>
              <a:rPr lang="zh-CN" altLang="en-US" sz="2000">
                <a:sym typeface="+mn-ea"/>
              </a:rPr>
              <a:t>变化规律</a:t>
            </a:r>
          </a:p>
        </p:txBody>
      </p:sp>
      <p:sp>
        <p:nvSpPr>
          <p:cNvPr id="10" name="文本框 9"/>
          <p:cNvSpPr txBox="1"/>
          <p:nvPr/>
        </p:nvSpPr>
        <p:spPr>
          <a:xfrm>
            <a:off x="2416810" y="5429885"/>
            <a:ext cx="690880" cy="398780"/>
          </a:xfrm>
          <a:prstGeom prst="rect">
            <a:avLst/>
          </a:prstGeom>
          <a:noFill/>
        </p:spPr>
        <p:txBody>
          <a:bodyPr wrap="none" rtlCol="0" anchor="t">
            <a:spAutoFit/>
          </a:bodyPr>
          <a:lstStyle/>
          <a:p>
            <a:r>
              <a:rPr lang="zh-CN" altLang="en-US" sz="2000">
                <a:sym typeface="+mn-ea"/>
              </a:rPr>
              <a:t>应用</a:t>
            </a:r>
          </a:p>
        </p:txBody>
      </p:sp>
      <p:sp>
        <p:nvSpPr>
          <p:cNvPr id="11" name="文本框 10"/>
          <p:cNvSpPr txBox="1"/>
          <p:nvPr/>
        </p:nvSpPr>
        <p:spPr>
          <a:xfrm>
            <a:off x="2320925" y="2262505"/>
            <a:ext cx="1198880" cy="398780"/>
          </a:xfrm>
          <a:prstGeom prst="rect">
            <a:avLst/>
          </a:prstGeom>
          <a:noFill/>
        </p:spPr>
        <p:txBody>
          <a:bodyPr wrap="none" rtlCol="0" anchor="t">
            <a:spAutoFit/>
          </a:bodyPr>
          <a:lstStyle/>
          <a:p>
            <a:r>
              <a:rPr lang="zh-CN" altLang="en-US" sz="2000">
                <a:sym typeface="+mn-ea"/>
              </a:rPr>
              <a:t>变化规律</a:t>
            </a:r>
          </a:p>
        </p:txBody>
      </p:sp>
      <p:sp>
        <p:nvSpPr>
          <p:cNvPr id="12" name="文本框 11"/>
          <p:cNvSpPr txBox="1"/>
          <p:nvPr/>
        </p:nvSpPr>
        <p:spPr>
          <a:xfrm>
            <a:off x="2416810" y="3100705"/>
            <a:ext cx="690880" cy="398780"/>
          </a:xfrm>
          <a:prstGeom prst="rect">
            <a:avLst/>
          </a:prstGeom>
          <a:noFill/>
        </p:spPr>
        <p:txBody>
          <a:bodyPr wrap="none" rtlCol="0" anchor="t">
            <a:spAutoFit/>
          </a:bodyPr>
          <a:lstStyle/>
          <a:p>
            <a:r>
              <a:rPr lang="zh-CN" altLang="en-US" sz="2000">
                <a:sym typeface="+mn-ea"/>
              </a:rPr>
              <a:t>应用</a:t>
            </a:r>
          </a:p>
        </p:txBody>
      </p:sp>
      <p:sp>
        <p:nvSpPr>
          <p:cNvPr id="13" name="文本框 12"/>
          <p:cNvSpPr txBox="1"/>
          <p:nvPr/>
        </p:nvSpPr>
        <p:spPr>
          <a:xfrm>
            <a:off x="3239135" y="1433830"/>
            <a:ext cx="8310880" cy="398780"/>
          </a:xfrm>
          <a:prstGeom prst="rect">
            <a:avLst/>
          </a:prstGeom>
          <a:noFill/>
        </p:spPr>
        <p:txBody>
          <a:bodyPr wrap="none" rtlCol="0">
            <a:spAutoFit/>
          </a:bodyPr>
          <a:lstStyle/>
          <a:p>
            <a:r>
              <a:rPr lang="zh-CN" altLang="en-US" sz="2000" b="1">
                <a:solidFill>
                  <a:srgbClr val="FF0000"/>
                </a:solidFill>
                <a:sym typeface="+mn-ea"/>
              </a:rPr>
              <a:t>气态基态原子或气态基态离子失去一个电子所需要的最小能量称为电离能</a:t>
            </a:r>
          </a:p>
        </p:txBody>
      </p:sp>
      <p:sp>
        <p:nvSpPr>
          <p:cNvPr id="14" name="左大括号 13"/>
          <p:cNvSpPr/>
          <p:nvPr/>
        </p:nvSpPr>
        <p:spPr>
          <a:xfrm>
            <a:off x="3623945" y="2112010"/>
            <a:ext cx="249555" cy="718820"/>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左大括号 14"/>
          <p:cNvSpPr/>
          <p:nvPr/>
        </p:nvSpPr>
        <p:spPr>
          <a:xfrm>
            <a:off x="3585845" y="4438015"/>
            <a:ext cx="212090" cy="737870"/>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0" name="文本框 99"/>
          <p:cNvSpPr txBox="1"/>
          <p:nvPr/>
        </p:nvSpPr>
        <p:spPr>
          <a:xfrm>
            <a:off x="3363595" y="3877945"/>
            <a:ext cx="7408545" cy="398780"/>
          </a:xfrm>
          <a:prstGeom prst="rect">
            <a:avLst/>
          </a:prstGeom>
          <a:noFill/>
          <a:ln w="9525">
            <a:noFill/>
          </a:ln>
        </p:spPr>
        <p:txBody>
          <a:bodyPr wrap="square">
            <a:spAutoFit/>
          </a:bodyPr>
          <a:lstStyle/>
          <a:p>
            <a:pPr indent="0"/>
            <a:r>
              <a:rPr lang="zh-CN" sz="2000" b="1">
                <a:solidFill>
                  <a:srgbClr val="FF0000"/>
                </a:solidFill>
                <a:ea typeface="宋体" panose="02010600030101010101" pitchFamily="2" charset="-122"/>
              </a:rPr>
              <a:t>用来描述两个不同原子在形成化学键时吸引电子能力的相对强弱</a:t>
            </a:r>
            <a:endParaRPr lang="zh-CN" altLang="en-US" sz="2000" b="1">
              <a:solidFill>
                <a:srgbClr val="FF0000"/>
              </a:solidFill>
              <a:ea typeface="宋体" panose="02010600030101010101" pitchFamily="2" charset="-122"/>
            </a:endParaRPr>
          </a:p>
        </p:txBody>
      </p:sp>
      <p:sp>
        <p:nvSpPr>
          <p:cNvPr id="17" name="文本框 16"/>
          <p:cNvSpPr txBox="1"/>
          <p:nvPr/>
        </p:nvSpPr>
        <p:spPr>
          <a:xfrm>
            <a:off x="3730625" y="4369435"/>
            <a:ext cx="3227070" cy="306705"/>
          </a:xfrm>
          <a:prstGeom prst="rect">
            <a:avLst/>
          </a:prstGeom>
          <a:noFill/>
        </p:spPr>
        <p:txBody>
          <a:bodyPr wrap="none" rtlCol="0">
            <a:spAutoFit/>
          </a:bodyPr>
          <a:lstStyle/>
          <a:p>
            <a:r>
              <a:rPr lang="zh-CN" sz="1400" b="1">
                <a:solidFill>
                  <a:srgbClr val="FF0000"/>
                </a:solidFill>
                <a:ea typeface="宋体" panose="02010600030101010101" pitchFamily="2" charset="-122"/>
                <a:sym typeface="+mn-ea"/>
              </a:rPr>
              <a:t>同一周期从左到右，电负性逐渐增大。</a:t>
            </a:r>
            <a:endParaRPr lang="zh-CN" altLang="en-US" sz="1400" b="1">
              <a:solidFill>
                <a:srgbClr val="FF0000"/>
              </a:solidFill>
              <a:ea typeface="宋体" panose="02010600030101010101" pitchFamily="2" charset="-122"/>
              <a:sym typeface="+mn-ea"/>
            </a:endParaRPr>
          </a:p>
        </p:txBody>
      </p:sp>
      <p:sp>
        <p:nvSpPr>
          <p:cNvPr id="18" name="文本框 17"/>
          <p:cNvSpPr txBox="1"/>
          <p:nvPr/>
        </p:nvSpPr>
        <p:spPr>
          <a:xfrm>
            <a:off x="3730625" y="4676140"/>
            <a:ext cx="3406140" cy="306705"/>
          </a:xfrm>
          <a:prstGeom prst="rect">
            <a:avLst/>
          </a:prstGeom>
          <a:noFill/>
        </p:spPr>
        <p:txBody>
          <a:bodyPr wrap="none" rtlCol="0">
            <a:spAutoFit/>
          </a:bodyPr>
          <a:lstStyle/>
          <a:p>
            <a:r>
              <a:rPr lang="zh-CN" sz="1400" b="1">
                <a:solidFill>
                  <a:srgbClr val="FF0000"/>
                </a:solidFill>
                <a:ea typeface="宋体" panose="02010600030101010101" pitchFamily="2" charset="-122"/>
                <a:sym typeface="+mn-ea"/>
              </a:rPr>
              <a:t>同一主族，从上到下，电负性逐渐减小。</a:t>
            </a:r>
            <a:endParaRPr lang="zh-CN" altLang="en-US" sz="1400" b="1">
              <a:solidFill>
                <a:srgbClr val="FF0000"/>
              </a:solidFill>
              <a:ea typeface="宋体" panose="02010600030101010101" pitchFamily="2" charset="-122"/>
              <a:sym typeface="+mn-ea"/>
            </a:endParaRPr>
          </a:p>
        </p:txBody>
      </p:sp>
      <p:sp>
        <p:nvSpPr>
          <p:cNvPr id="19" name="文本框 18"/>
          <p:cNvSpPr txBox="1"/>
          <p:nvPr/>
        </p:nvSpPr>
        <p:spPr>
          <a:xfrm>
            <a:off x="3421380" y="4982845"/>
            <a:ext cx="7433310" cy="306705"/>
          </a:xfrm>
          <a:prstGeom prst="rect">
            <a:avLst/>
          </a:prstGeom>
          <a:noFill/>
        </p:spPr>
        <p:txBody>
          <a:bodyPr wrap="none" rtlCol="0">
            <a:spAutoFit/>
          </a:bodyPr>
          <a:lstStyle/>
          <a:p>
            <a:pPr indent="266700"/>
            <a:r>
              <a:rPr lang="zh-CN" sz="1400" b="1">
                <a:solidFill>
                  <a:srgbClr val="FF0000"/>
                </a:solidFill>
                <a:ea typeface="宋体" panose="02010600030101010101" pitchFamily="2" charset="-122"/>
                <a:sym typeface="+mn-ea"/>
              </a:rPr>
              <a:t>电负性大的元素集中在元素周期表的右上角，电负性小的元素位于元素周期表的左下角。</a:t>
            </a:r>
            <a:endParaRPr lang="zh-CN" altLang="en-US" sz="1400" b="1">
              <a:solidFill>
                <a:srgbClr val="FF0000"/>
              </a:solidFill>
              <a:ea typeface="宋体" panose="02010600030101010101" pitchFamily="2" charset="-122"/>
              <a:sym typeface="+mn-ea"/>
            </a:endParaRPr>
          </a:p>
        </p:txBody>
      </p:sp>
      <p:sp>
        <p:nvSpPr>
          <p:cNvPr id="21" name="左大括号 20"/>
          <p:cNvSpPr/>
          <p:nvPr/>
        </p:nvSpPr>
        <p:spPr>
          <a:xfrm>
            <a:off x="3209290" y="5391785"/>
            <a:ext cx="212090" cy="737870"/>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文本框 21"/>
          <p:cNvSpPr txBox="1"/>
          <p:nvPr/>
        </p:nvSpPr>
        <p:spPr>
          <a:xfrm>
            <a:off x="3421380" y="5372735"/>
            <a:ext cx="2510790" cy="306705"/>
          </a:xfrm>
          <a:prstGeom prst="rect">
            <a:avLst/>
          </a:prstGeom>
          <a:noFill/>
        </p:spPr>
        <p:txBody>
          <a:bodyPr wrap="none" rtlCol="0">
            <a:spAutoFit/>
          </a:bodyPr>
          <a:lstStyle/>
          <a:p>
            <a:pPr algn="l"/>
            <a:r>
              <a:rPr lang="zh-CN" sz="1400" b="1">
                <a:solidFill>
                  <a:srgbClr val="FF0000"/>
                </a:solidFill>
                <a:ea typeface="宋体" panose="02010600030101010101" pitchFamily="2" charset="-122"/>
                <a:sym typeface="+mn-ea"/>
              </a:rPr>
              <a:t>判断金属性和非金属性的强弱</a:t>
            </a:r>
            <a:endParaRPr lang="zh-CN" altLang="en-US" sz="1400" b="1">
              <a:solidFill>
                <a:srgbClr val="FF0000"/>
              </a:solidFill>
              <a:ea typeface="宋体" panose="02010600030101010101" pitchFamily="2" charset="-122"/>
              <a:sym typeface="+mn-ea"/>
            </a:endParaRPr>
          </a:p>
        </p:txBody>
      </p:sp>
      <p:sp>
        <p:nvSpPr>
          <p:cNvPr id="23" name="文本框 22"/>
          <p:cNvSpPr txBox="1"/>
          <p:nvPr/>
        </p:nvSpPr>
        <p:spPr>
          <a:xfrm>
            <a:off x="3421380" y="5698490"/>
            <a:ext cx="3133090" cy="306705"/>
          </a:xfrm>
          <a:prstGeom prst="rect">
            <a:avLst/>
          </a:prstGeom>
          <a:noFill/>
        </p:spPr>
        <p:txBody>
          <a:bodyPr wrap="square" rtlCol="0">
            <a:spAutoFit/>
          </a:bodyPr>
          <a:lstStyle/>
          <a:p>
            <a:pPr algn="l"/>
            <a:r>
              <a:rPr lang="zh-CN" sz="1400" b="1">
                <a:solidFill>
                  <a:srgbClr val="FF0000"/>
                </a:solidFill>
                <a:ea typeface="宋体" panose="02010600030101010101" pitchFamily="2" charset="-122"/>
                <a:sym typeface="+mn-ea"/>
              </a:rPr>
              <a:t>判断化合物中元素化合价的正负</a:t>
            </a:r>
            <a:endParaRPr lang="zh-CN" altLang="en-US" sz="1400" b="1">
              <a:solidFill>
                <a:srgbClr val="FF0000"/>
              </a:solidFill>
              <a:ea typeface="宋体" panose="02010600030101010101" pitchFamily="2" charset="-122"/>
              <a:sym typeface="+mn-ea"/>
            </a:endParaRPr>
          </a:p>
        </p:txBody>
      </p:sp>
      <p:sp>
        <p:nvSpPr>
          <p:cNvPr id="24" name="文本框 23"/>
          <p:cNvSpPr txBox="1"/>
          <p:nvPr/>
        </p:nvSpPr>
        <p:spPr>
          <a:xfrm>
            <a:off x="3421380" y="6066790"/>
            <a:ext cx="1615440" cy="306705"/>
          </a:xfrm>
          <a:prstGeom prst="rect">
            <a:avLst/>
          </a:prstGeom>
          <a:noFill/>
        </p:spPr>
        <p:txBody>
          <a:bodyPr wrap="none" rtlCol="0">
            <a:spAutoFit/>
          </a:bodyPr>
          <a:lstStyle/>
          <a:p>
            <a:pPr algn="l"/>
            <a:r>
              <a:rPr lang="zh-CN" sz="1400" b="1">
                <a:solidFill>
                  <a:srgbClr val="FF0000"/>
                </a:solidFill>
                <a:ea typeface="宋体" panose="02010600030101010101" pitchFamily="2" charset="-122"/>
                <a:sym typeface="+mn-ea"/>
              </a:rPr>
              <a:t>判断化学键的类型</a:t>
            </a:r>
            <a:endParaRPr lang="zh-CN" altLang="en-US" sz="1400" b="1">
              <a:solidFill>
                <a:srgbClr val="FF0000"/>
              </a:solidFill>
              <a:ea typeface="宋体" panose="02010600030101010101" pitchFamily="2" charset="-122"/>
              <a:sym typeface="+mn-ea"/>
            </a:endParaRPr>
          </a:p>
        </p:txBody>
      </p:sp>
      <p:sp>
        <p:nvSpPr>
          <p:cNvPr id="25" name="文本框 24"/>
          <p:cNvSpPr txBox="1"/>
          <p:nvPr/>
        </p:nvSpPr>
        <p:spPr>
          <a:xfrm>
            <a:off x="3363595" y="3131185"/>
            <a:ext cx="5440680" cy="368300"/>
          </a:xfrm>
          <a:prstGeom prst="rect">
            <a:avLst/>
          </a:prstGeom>
          <a:noFill/>
        </p:spPr>
        <p:txBody>
          <a:bodyPr wrap="none" rtlCol="0" anchor="t">
            <a:spAutoFit/>
          </a:bodyPr>
          <a:lstStyle/>
          <a:p>
            <a:r>
              <a:rPr lang="zh-CN" altLang="en-US" b="1">
                <a:solidFill>
                  <a:srgbClr val="FF0000"/>
                </a:solidFill>
                <a:sym typeface="+mn-ea"/>
              </a:rPr>
              <a:t>判断金属元素的原子在气态时失去电子的难易程度。</a:t>
            </a:r>
          </a:p>
        </p:txBody>
      </p:sp>
      <p:sp>
        <p:nvSpPr>
          <p:cNvPr id="26" name="文本框 25"/>
          <p:cNvSpPr txBox="1"/>
          <p:nvPr/>
        </p:nvSpPr>
        <p:spPr>
          <a:xfrm>
            <a:off x="3873500" y="1955800"/>
            <a:ext cx="4480560" cy="306705"/>
          </a:xfrm>
          <a:prstGeom prst="rect">
            <a:avLst/>
          </a:prstGeom>
          <a:noFill/>
        </p:spPr>
        <p:txBody>
          <a:bodyPr wrap="none" rtlCol="0">
            <a:spAutoFit/>
          </a:bodyPr>
          <a:lstStyle/>
          <a:p>
            <a:r>
              <a:rPr lang="zh-CN" sz="1400" b="1">
                <a:solidFill>
                  <a:srgbClr val="FF0000"/>
                </a:solidFill>
                <a:ea typeface="宋体" panose="02010600030101010101" pitchFamily="2" charset="-122"/>
                <a:sym typeface="+mn-ea"/>
              </a:rPr>
              <a:t>同一周期从左到右，电离能有逐渐增大趋势，有起伏。</a:t>
            </a:r>
            <a:endParaRPr lang="zh-CN" altLang="en-US" sz="1400" b="1">
              <a:solidFill>
                <a:srgbClr val="FF0000"/>
              </a:solidFill>
              <a:ea typeface="宋体" panose="02010600030101010101" pitchFamily="2" charset="-122"/>
              <a:sym typeface="+mn-ea"/>
            </a:endParaRPr>
          </a:p>
        </p:txBody>
      </p:sp>
      <p:sp>
        <p:nvSpPr>
          <p:cNvPr id="27" name="文本框 26"/>
          <p:cNvSpPr txBox="1"/>
          <p:nvPr/>
        </p:nvSpPr>
        <p:spPr>
          <a:xfrm>
            <a:off x="3873500" y="2318385"/>
            <a:ext cx="3227070" cy="306705"/>
          </a:xfrm>
          <a:prstGeom prst="rect">
            <a:avLst/>
          </a:prstGeom>
          <a:noFill/>
        </p:spPr>
        <p:txBody>
          <a:bodyPr wrap="none" rtlCol="0">
            <a:spAutoFit/>
          </a:bodyPr>
          <a:lstStyle/>
          <a:p>
            <a:r>
              <a:rPr lang="zh-CN" sz="1400" b="1">
                <a:solidFill>
                  <a:srgbClr val="FF0000"/>
                </a:solidFill>
                <a:ea typeface="宋体" panose="02010600030101010101" pitchFamily="2" charset="-122"/>
                <a:sym typeface="+mn-ea"/>
              </a:rPr>
              <a:t>同一主族从上到下，电离能逐渐减小。</a:t>
            </a:r>
            <a:endParaRPr lang="zh-CN" altLang="en-US" sz="1400" b="1">
              <a:solidFill>
                <a:srgbClr val="FF0000"/>
              </a:solidFill>
              <a:ea typeface="宋体" panose="02010600030101010101" pitchFamily="2" charset="-122"/>
              <a:sym typeface="+mn-ea"/>
            </a:endParaRPr>
          </a:p>
        </p:txBody>
      </p:sp>
      <p:sp>
        <p:nvSpPr>
          <p:cNvPr id="28" name="文本框 27"/>
          <p:cNvSpPr txBox="1"/>
          <p:nvPr/>
        </p:nvSpPr>
        <p:spPr>
          <a:xfrm>
            <a:off x="3884295" y="2625090"/>
            <a:ext cx="3227070" cy="414020"/>
          </a:xfrm>
          <a:prstGeom prst="rect">
            <a:avLst/>
          </a:prstGeom>
          <a:noFill/>
        </p:spPr>
        <p:txBody>
          <a:bodyPr wrap="none" rtlCol="0" anchor="t">
            <a:spAutoFit/>
          </a:bodyPr>
          <a:lstStyle/>
          <a:p>
            <a:pPr fontAlgn="auto">
              <a:lnSpc>
                <a:spcPct val="150000"/>
              </a:lnSpc>
            </a:pPr>
            <a:r>
              <a:rPr lang="zh-CN" altLang="en-US" sz="1400" b="1">
                <a:solidFill>
                  <a:srgbClr val="FF0000"/>
                </a:solidFill>
                <a:latin typeface="宋体" panose="02010600030101010101" pitchFamily="2" charset="-122"/>
                <a:ea typeface="宋体" panose="02010600030101010101" pitchFamily="2" charset="-122"/>
                <a:sym typeface="+mn-ea"/>
              </a:rPr>
              <a:t>过渡元素的第一电离能的变化不太规则</a:t>
            </a: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1" name="组合 30"/>
          <p:cNvGrpSpPr/>
          <p:nvPr/>
        </p:nvGrpSpPr>
        <p:grpSpPr>
          <a:xfrm>
            <a:off x="9911014" y="723424"/>
            <a:ext cx="2161673" cy="228600"/>
            <a:chOff x="2805536" y="-1467853"/>
            <a:chExt cx="2161673" cy="228600"/>
          </a:xfrm>
        </p:grpSpPr>
        <p:sp>
          <p:nvSpPr>
            <p:cNvPr id="26" name="椭圆 25"/>
            <p:cNvSpPr/>
            <p:nvPr/>
          </p:nvSpPr>
          <p:spPr>
            <a:xfrm>
              <a:off x="2805536" y="-1467853"/>
              <a:ext cx="228600" cy="228600"/>
            </a:xfrm>
            <a:prstGeom prst="ellipse">
              <a:avLst/>
            </a:prstGeom>
            <a:solidFill>
              <a:srgbClr val="78B6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3288804" y="-1467853"/>
              <a:ext cx="228600" cy="228600"/>
            </a:xfrm>
            <a:prstGeom prst="ellipse">
              <a:avLst/>
            </a:prstGeom>
            <a:solidFill>
              <a:srgbClr val="FDD0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3772072" y="-1467853"/>
              <a:ext cx="228600" cy="228600"/>
            </a:xfrm>
            <a:prstGeom prst="ellipse">
              <a:avLst/>
            </a:prstGeom>
            <a:solidFill>
              <a:srgbClr val="ED93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4255340" y="-1467853"/>
              <a:ext cx="228600" cy="228600"/>
            </a:xfrm>
            <a:prstGeom prst="ellipse">
              <a:avLst/>
            </a:prstGeom>
            <a:solidFill>
              <a:srgbClr val="E97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4738609" y="-1467853"/>
              <a:ext cx="228600" cy="228600"/>
            </a:xfrm>
            <a:prstGeom prst="ellipse">
              <a:avLst/>
            </a:prstGeom>
            <a:solidFill>
              <a:srgbClr val="AB7D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矩形 1"/>
          <p:cNvSpPr/>
          <p:nvPr/>
        </p:nvSpPr>
        <p:spPr>
          <a:xfrm>
            <a:off x="2971491" y="2665046"/>
            <a:ext cx="6020418" cy="923330"/>
          </a:xfrm>
          <a:prstGeom prst="rect">
            <a:avLst/>
          </a:prstGeom>
          <a:noFill/>
        </p:spPr>
        <p:txBody>
          <a:bodyPr wrap="square" lIns="91440" tIns="45720" rIns="91440" bIns="45720">
            <a:spAutoFit/>
          </a:bodyPr>
          <a:lstStyle/>
          <a:p>
            <a:pPr algn="dist"/>
            <a:r>
              <a:rPr lang="zh-CN" altLang="en-US" sz="540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感谢您的观看</a:t>
            </a:r>
            <a:endParaRPr lang="zh-CN" altLang="en-US" sz="5400" b="0" cap="none" spc="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18868" y="94313"/>
            <a:ext cx="1170836" cy="484726"/>
          </a:xfrm>
          <a:prstGeom prst="rect">
            <a:avLst/>
          </a:prstGeom>
        </p:spPr>
      </p:pic>
      <p:pic>
        <p:nvPicPr>
          <p:cNvPr id="5" name="图片 4"/>
          <p:cNvPicPr>
            <a:picLocks noChangeAspect="1"/>
          </p:cNvPicPr>
          <p:nvPr/>
        </p:nvPicPr>
        <p:blipFill>
          <a:blip r:embed="rId4"/>
          <a:stretch>
            <a:fillRect/>
          </a:stretch>
        </p:blipFill>
        <p:spPr>
          <a:xfrm>
            <a:off x="0" y="6985"/>
            <a:ext cx="3158490" cy="716280"/>
          </a:xfrm>
          <a:prstGeom prst="rect">
            <a:avLst/>
          </a:prstGeom>
        </p:spPr>
      </p:pic>
      <p:grpSp>
        <p:nvGrpSpPr>
          <p:cNvPr id="7" name="组合 6"/>
          <p:cNvGrpSpPr/>
          <p:nvPr/>
        </p:nvGrpSpPr>
        <p:grpSpPr>
          <a:xfrm>
            <a:off x="10160" y="5368925"/>
            <a:ext cx="12108180" cy="1489075"/>
            <a:chOff x="-460228" y="4964882"/>
            <a:chExt cx="16582544" cy="1921192"/>
          </a:xfrm>
        </p:grpSpPr>
        <p:sp>
          <p:nvSpPr>
            <p:cNvPr id="14" name="等腰三角形 5"/>
            <p:cNvSpPr/>
            <p:nvPr/>
          </p:nvSpPr>
          <p:spPr>
            <a:xfrm>
              <a:off x="-460228" y="5749042"/>
              <a:ext cx="3560710" cy="113703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78B6A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5"/>
            <p:cNvSpPr/>
            <p:nvPr/>
          </p:nvSpPr>
          <p:spPr>
            <a:xfrm>
              <a:off x="1498898" y="5414211"/>
              <a:ext cx="4355342" cy="147186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137032 h 1137032"/>
                <a:gd name="connsiteX1-19" fmla="*/ 1780355 w 3560710"/>
                <a:gd name="connsiteY1-20" fmla="*/ 88 h 1137032"/>
                <a:gd name="connsiteX2-21" fmla="*/ 3560710 w 3560710"/>
                <a:gd name="connsiteY2-22" fmla="*/ 1137032 h 1137032"/>
                <a:gd name="connsiteX3-23" fmla="*/ 0 w 3560710"/>
                <a:gd name="connsiteY3-24" fmla="*/ 1137032 h 1137032"/>
                <a:gd name="connsiteX0-25" fmla="*/ 0 w 3560710"/>
                <a:gd name="connsiteY0-26" fmla="*/ 1137032 h 1137032"/>
                <a:gd name="connsiteX1-27" fmla="*/ 1780355 w 3560710"/>
                <a:gd name="connsiteY1-28" fmla="*/ 88 h 1137032"/>
                <a:gd name="connsiteX2-29" fmla="*/ 3560710 w 3560710"/>
                <a:gd name="connsiteY2-30" fmla="*/ 1137032 h 1137032"/>
                <a:gd name="connsiteX3-31" fmla="*/ 0 w 3560710"/>
                <a:gd name="connsiteY3-32"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298852" y="-9500"/>
                    <a:pt x="1780355" y="88"/>
                  </a:cubicBezTo>
                  <a:cubicBezTo>
                    <a:pt x="2261858" y="9676"/>
                    <a:pt x="2967258" y="758051"/>
                    <a:pt x="3560710" y="1137032"/>
                  </a:cubicBezTo>
                  <a:lnTo>
                    <a:pt x="0" y="1137032"/>
                  </a:lnTo>
                  <a:close/>
                </a:path>
              </a:pathLst>
            </a:custGeom>
            <a:solidFill>
              <a:srgbClr val="FDD06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5"/>
            <p:cNvSpPr/>
            <p:nvPr/>
          </p:nvSpPr>
          <p:spPr>
            <a:xfrm>
              <a:off x="3763709" y="4964882"/>
              <a:ext cx="5327811" cy="192119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ED935C">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5"/>
            <p:cNvSpPr/>
            <p:nvPr/>
          </p:nvSpPr>
          <p:spPr>
            <a:xfrm>
              <a:off x="6780019" y="5781117"/>
              <a:ext cx="5439657" cy="107688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076883 h 1076883"/>
                <a:gd name="connsiteX1-19" fmla="*/ 2134761 w 3560710"/>
                <a:gd name="connsiteY1-20" fmla="*/ 97 h 1076883"/>
                <a:gd name="connsiteX2-21" fmla="*/ 3560710 w 3560710"/>
                <a:gd name="connsiteY2-22" fmla="*/ 1076883 h 1076883"/>
                <a:gd name="connsiteX3-23" fmla="*/ 0 w 3560710"/>
                <a:gd name="connsiteY3-24" fmla="*/ 1076883 h 1076883"/>
              </a:gdLst>
              <a:ahLst/>
              <a:cxnLst>
                <a:cxn ang="0">
                  <a:pos x="connsiteX0-1" y="connsiteY0-2"/>
                </a:cxn>
                <a:cxn ang="0">
                  <a:pos x="connsiteX1-3" y="connsiteY1-4"/>
                </a:cxn>
                <a:cxn ang="0">
                  <a:pos x="connsiteX2-5" y="connsiteY2-6"/>
                </a:cxn>
                <a:cxn ang="0">
                  <a:pos x="connsiteX3-7" y="connsiteY3-8"/>
                </a:cxn>
              </a:cxnLst>
              <a:rect l="l" t="t" r="r" b="b"/>
              <a:pathLst>
                <a:path w="3560710" h="1076883">
                  <a:moveTo>
                    <a:pt x="0" y="1076883"/>
                  </a:moveTo>
                  <a:cubicBezTo>
                    <a:pt x="593452" y="697902"/>
                    <a:pt x="1456530" y="-9491"/>
                    <a:pt x="2134761" y="97"/>
                  </a:cubicBezTo>
                  <a:cubicBezTo>
                    <a:pt x="2812992" y="9685"/>
                    <a:pt x="2967258" y="697902"/>
                    <a:pt x="3560710" y="1076883"/>
                  </a:cubicBezTo>
                  <a:lnTo>
                    <a:pt x="0" y="1076883"/>
                  </a:lnTo>
                  <a:close/>
                </a:path>
              </a:pathLst>
            </a:custGeom>
            <a:solidFill>
              <a:srgbClr val="E9746E">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5"/>
            <p:cNvSpPr/>
            <p:nvPr/>
          </p:nvSpPr>
          <p:spPr>
            <a:xfrm>
              <a:off x="9613231" y="5220014"/>
              <a:ext cx="6509085" cy="1637986"/>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AB7DB6">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2" name="New picture"/>
          <p:cNvPicPr/>
          <p:nvPr/>
        </p:nvPicPr>
        <p:blipFill>
          <a:blip r:embed="rId5"/>
          <a:stretch>
            <a:fillRect/>
          </a:stretch>
        </p:blipFill>
        <p:spPr>
          <a:xfrm>
            <a:off x="12153900" y="12534900"/>
            <a:ext cx="355600" cy="266700"/>
          </a:xfrm>
          <a:prstGeom prst="cube">
            <a:avLst/>
          </a:prstGeom>
        </p:spPr>
      </p:pic>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文本框 2"/>
          <p:cNvSpPr txBox="1"/>
          <p:nvPr/>
        </p:nvSpPr>
        <p:spPr>
          <a:xfrm>
            <a:off x="819785" y="1231265"/>
            <a:ext cx="10628630" cy="3415030"/>
          </a:xfrm>
          <a:prstGeom prst="rect">
            <a:avLst/>
          </a:prstGeom>
          <a:noFill/>
        </p:spPr>
        <p:txBody>
          <a:bodyPr wrap="square" rtlCol="0" anchor="t">
            <a:spAutoFit/>
          </a:bodyPr>
          <a:lstStyle/>
          <a:p>
            <a:pPr fontAlgn="auto">
              <a:lnSpc>
                <a:spcPct val="150000"/>
              </a:lnSpc>
            </a:pPr>
            <a:r>
              <a:rPr lang="en-US" altLang="zh-CN"/>
              <a:t>       </a:t>
            </a:r>
            <a:r>
              <a:rPr lang="zh-CN" altLang="en-US" sz="2400"/>
              <a:t>为满足科学研究和生产实践的需要，对原子得失电子的能力仅有定性的分析往往是不够的，因此人们不断尝试寻找能定量地衡量或比较原子得失电子能力的方法。不过，在化学变化中伴随着不同原子核外电子之间的相互作用等复杂过程的发生，要想借助化学变化来确立定量描述某种原子得失电子能力的参数并不容易。请你充分发挥想象力，尝试找到解决这个问题的思路。</a:t>
            </a:r>
          </a:p>
          <a:p>
            <a:pPr fontAlgn="auto">
              <a:lnSpc>
                <a:spcPct val="150000"/>
              </a:lnSpc>
            </a:pPr>
            <a:endParaRPr lang="zh-CN" altLang="en-US" sz="2400"/>
          </a:p>
        </p:txBody>
      </p:sp>
      <p:sp>
        <p:nvSpPr>
          <p:cNvPr id="4" name="矩形 3"/>
          <p:cNvSpPr/>
          <p:nvPr/>
        </p:nvSpPr>
        <p:spPr>
          <a:xfrm>
            <a:off x="309880" y="462915"/>
            <a:ext cx="2428240" cy="768350"/>
          </a:xfrm>
          <a:prstGeom prst="rect">
            <a:avLst/>
          </a:prstGeom>
          <a:noFill/>
          <a:ln>
            <a:noFill/>
          </a:ln>
        </p:spPr>
        <p:txBody>
          <a:bodyPr wrap="none" rtlCol="0" anchor="t">
            <a:spAutoFit/>
          </a:bodyPr>
          <a:lstStyle/>
          <a:p>
            <a:pPr algn="ctr"/>
            <a:r>
              <a:rPr lang="zh-CN" altLang="en-US" sz="4400" b="1">
                <a:solidFill>
                  <a:srgbClr val="00B050"/>
                </a:solidFill>
                <a:effectLst>
                  <a:outerShdw blurRad="38100" dist="19050" dir="2700000" algn="tl" rotWithShape="0">
                    <a:schemeClr val="dk1">
                      <a:alpha val="40000"/>
                    </a:schemeClr>
                  </a:outerShdw>
                </a:effectLst>
                <a:latin typeface="楷体" panose="02010609060101010101" charset="-122"/>
                <a:ea typeface="楷体" panose="02010609060101010101" charset="-122"/>
              </a:rPr>
              <a:t>联想质疑</a:t>
            </a: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文本框 2"/>
          <p:cNvSpPr txBox="1"/>
          <p:nvPr/>
        </p:nvSpPr>
        <p:spPr>
          <a:xfrm>
            <a:off x="160655" y="445770"/>
            <a:ext cx="5161280" cy="521970"/>
          </a:xfrm>
          <a:prstGeom prst="rect">
            <a:avLst/>
          </a:prstGeom>
          <a:noFill/>
        </p:spPr>
        <p:txBody>
          <a:bodyPr wrap="none" rtlCol="0" anchor="t">
            <a:spAutoFit/>
          </a:bodyPr>
          <a:lstStyle/>
          <a:p>
            <a:r>
              <a:rPr lang="zh-CN" altLang="en-US" sz="2800">
                <a:sym typeface="+mn-ea"/>
              </a:rPr>
              <a:t>二、元素的电离能及其变化规律</a:t>
            </a:r>
          </a:p>
        </p:txBody>
      </p:sp>
      <p:sp>
        <p:nvSpPr>
          <p:cNvPr id="4" name="文本框 3"/>
          <p:cNvSpPr txBox="1"/>
          <p:nvPr/>
        </p:nvSpPr>
        <p:spPr>
          <a:xfrm>
            <a:off x="342265" y="1212850"/>
            <a:ext cx="1938020" cy="460375"/>
          </a:xfrm>
          <a:prstGeom prst="rect">
            <a:avLst/>
          </a:prstGeom>
          <a:noFill/>
        </p:spPr>
        <p:txBody>
          <a:bodyPr wrap="none" rtlCol="0" anchor="t">
            <a:spAutoFit/>
          </a:bodyPr>
          <a:lstStyle/>
          <a:p>
            <a:r>
              <a:rPr lang="en-US" altLang="zh-CN" sz="2400">
                <a:sym typeface="+mn-ea"/>
              </a:rPr>
              <a:t>1.</a:t>
            </a:r>
            <a:r>
              <a:rPr lang="zh-CN" altLang="en-US" sz="2400">
                <a:sym typeface="+mn-ea"/>
              </a:rPr>
              <a:t>电离能定义</a:t>
            </a:r>
          </a:p>
        </p:txBody>
      </p:sp>
      <p:sp>
        <p:nvSpPr>
          <p:cNvPr id="6" name="文本框 5"/>
          <p:cNvSpPr txBox="1"/>
          <p:nvPr/>
        </p:nvSpPr>
        <p:spPr>
          <a:xfrm>
            <a:off x="766445" y="1793875"/>
            <a:ext cx="8310880" cy="398780"/>
          </a:xfrm>
          <a:prstGeom prst="rect">
            <a:avLst/>
          </a:prstGeom>
          <a:noFill/>
        </p:spPr>
        <p:txBody>
          <a:bodyPr wrap="none" rtlCol="0">
            <a:spAutoFit/>
          </a:bodyPr>
          <a:lstStyle/>
          <a:p>
            <a:r>
              <a:rPr lang="zh-CN" altLang="en-US" sz="2000" b="1">
                <a:solidFill>
                  <a:srgbClr val="FF0000"/>
                </a:solidFill>
                <a:sym typeface="+mn-ea"/>
              </a:rPr>
              <a:t>气态基态原子或气态基态离子失去一个电子所需要的最小能量称为电离能</a:t>
            </a:r>
          </a:p>
        </p:txBody>
      </p:sp>
      <p:sp>
        <p:nvSpPr>
          <p:cNvPr id="7" name="文本框 6"/>
          <p:cNvSpPr txBox="1"/>
          <p:nvPr/>
        </p:nvSpPr>
        <p:spPr>
          <a:xfrm>
            <a:off x="600710" y="2305685"/>
            <a:ext cx="1097280" cy="460375"/>
          </a:xfrm>
          <a:prstGeom prst="rect">
            <a:avLst/>
          </a:prstGeom>
          <a:noFill/>
        </p:spPr>
        <p:txBody>
          <a:bodyPr wrap="none" rtlCol="0" anchor="t">
            <a:spAutoFit/>
          </a:bodyPr>
          <a:lstStyle/>
          <a:p>
            <a:r>
              <a:rPr lang="zh-CN" altLang="en-US" sz="2400">
                <a:sym typeface="+mn-ea"/>
              </a:rPr>
              <a:t>符号：</a:t>
            </a:r>
          </a:p>
        </p:txBody>
      </p:sp>
      <p:sp>
        <p:nvSpPr>
          <p:cNvPr id="9" name="文本框 8"/>
          <p:cNvSpPr txBox="1"/>
          <p:nvPr/>
        </p:nvSpPr>
        <p:spPr>
          <a:xfrm>
            <a:off x="2393315" y="2305685"/>
            <a:ext cx="1097280" cy="460375"/>
          </a:xfrm>
          <a:prstGeom prst="rect">
            <a:avLst/>
          </a:prstGeom>
          <a:noFill/>
        </p:spPr>
        <p:txBody>
          <a:bodyPr wrap="none" rtlCol="0" anchor="t">
            <a:spAutoFit/>
          </a:bodyPr>
          <a:lstStyle/>
          <a:p>
            <a:r>
              <a:rPr lang="zh-CN" altLang="en-US" sz="2400">
                <a:sym typeface="+mn-ea"/>
              </a:rPr>
              <a:t>单位：</a:t>
            </a:r>
          </a:p>
        </p:txBody>
      </p:sp>
      <p:sp>
        <p:nvSpPr>
          <p:cNvPr id="10" name="文本框 9"/>
          <p:cNvSpPr txBox="1"/>
          <p:nvPr/>
        </p:nvSpPr>
        <p:spPr>
          <a:xfrm>
            <a:off x="3421380" y="2367280"/>
            <a:ext cx="1130300" cy="460375"/>
          </a:xfrm>
          <a:prstGeom prst="rect">
            <a:avLst/>
          </a:prstGeom>
          <a:noFill/>
        </p:spPr>
        <p:txBody>
          <a:bodyPr wrap="none" rtlCol="0">
            <a:spAutoFit/>
          </a:bodyPr>
          <a:lstStyle/>
          <a:p>
            <a:r>
              <a:rPr lang="zh-CN" altLang="en-US" sz="2400">
                <a:solidFill>
                  <a:srgbClr val="FF0000"/>
                </a:solidFill>
                <a:sym typeface="+mn-ea"/>
              </a:rPr>
              <a:t>kJ·mol</a:t>
            </a:r>
            <a:r>
              <a:rPr lang="en-US" altLang="zh-CN" sz="2400" baseline="30000">
                <a:solidFill>
                  <a:srgbClr val="FF0000"/>
                </a:solidFill>
                <a:sym typeface="+mn-ea"/>
              </a:rPr>
              <a:t>-1</a:t>
            </a:r>
          </a:p>
        </p:txBody>
      </p:sp>
      <p:sp>
        <p:nvSpPr>
          <p:cNvPr id="18" name="文本框 17"/>
          <p:cNvSpPr txBox="1"/>
          <p:nvPr/>
        </p:nvSpPr>
        <p:spPr>
          <a:xfrm>
            <a:off x="1697990" y="2397760"/>
            <a:ext cx="271780" cy="368300"/>
          </a:xfrm>
          <a:prstGeom prst="rect">
            <a:avLst/>
          </a:prstGeom>
          <a:noFill/>
        </p:spPr>
        <p:txBody>
          <a:bodyPr wrap="none" rtlCol="0" anchor="t">
            <a:spAutoFit/>
          </a:bodyPr>
          <a:lstStyle/>
          <a:p>
            <a:r>
              <a:rPr lang="zh-CN" altLang="zh-CN" b="1">
                <a:solidFill>
                  <a:srgbClr val="FF0000"/>
                </a:solidFill>
                <a:latin typeface="Times New Roman" panose="02020603050405020304" pitchFamily="18" charset="0"/>
                <a:sym typeface="+mn-ea"/>
              </a:rPr>
              <a:t>I</a:t>
            </a:r>
          </a:p>
        </p:txBody>
      </p:sp>
      <p:sp>
        <p:nvSpPr>
          <p:cNvPr id="27" name="文本框 26"/>
          <p:cNvSpPr txBox="1"/>
          <p:nvPr/>
        </p:nvSpPr>
        <p:spPr>
          <a:xfrm>
            <a:off x="3088640" y="3124835"/>
            <a:ext cx="2389505" cy="460375"/>
          </a:xfrm>
          <a:prstGeom prst="rect">
            <a:avLst/>
          </a:prstGeom>
          <a:noFill/>
        </p:spPr>
        <p:txBody>
          <a:bodyPr wrap="none" rtlCol="0" anchor="t">
            <a:spAutoFit/>
          </a:bodyPr>
          <a:lstStyle/>
          <a:p>
            <a:pPr>
              <a:spcBef>
                <a:spcPct val="50000"/>
              </a:spcBef>
            </a:pPr>
            <a:r>
              <a:rPr lang="zh-CN" altLang="zh-CN" sz="2400" b="1">
                <a:solidFill>
                  <a:srgbClr val="FF0000"/>
                </a:solidFill>
                <a:latin typeface="Times New Roman" panose="02020603050405020304" pitchFamily="18" charset="0"/>
                <a:sym typeface="+mn-ea"/>
              </a:rPr>
              <a:t>M(g)</a:t>
            </a:r>
            <a:r>
              <a:rPr lang="en-US" altLang="zh-CN" sz="2400" b="1">
                <a:solidFill>
                  <a:srgbClr val="FF0000"/>
                </a:solidFill>
                <a:latin typeface="Times New Roman" panose="02020603050405020304" pitchFamily="18" charset="0"/>
                <a:sym typeface="+mn-ea"/>
              </a:rPr>
              <a:t>=</a:t>
            </a:r>
            <a:r>
              <a:rPr lang="zh-CN" altLang="en-US" sz="2400" b="1">
                <a:solidFill>
                  <a:srgbClr val="FF0000"/>
                </a:solidFill>
                <a:latin typeface="Times New Roman" panose="02020603050405020304" pitchFamily="18" charset="0"/>
                <a:sym typeface="+mn-ea"/>
              </a:rPr>
              <a:t> </a:t>
            </a:r>
            <a:r>
              <a:rPr lang="zh-CN" altLang="zh-CN" sz="2400" b="1">
                <a:solidFill>
                  <a:srgbClr val="FF0000"/>
                </a:solidFill>
                <a:latin typeface="Times New Roman" panose="02020603050405020304" pitchFamily="18" charset="0"/>
                <a:sym typeface="+mn-ea"/>
              </a:rPr>
              <a:t>M</a:t>
            </a:r>
            <a:r>
              <a:rPr lang="zh-CN" altLang="zh-CN" sz="2400" b="1" baseline="30000">
                <a:solidFill>
                  <a:srgbClr val="FF0000"/>
                </a:solidFill>
                <a:latin typeface="Times New Roman" panose="02020603050405020304" pitchFamily="18" charset="0"/>
                <a:sym typeface="+mn-ea"/>
              </a:rPr>
              <a:t>+ </a:t>
            </a:r>
            <a:r>
              <a:rPr lang="zh-CN" altLang="zh-CN" sz="2400" b="1">
                <a:solidFill>
                  <a:srgbClr val="FF0000"/>
                </a:solidFill>
                <a:latin typeface="Times New Roman" panose="02020603050405020304" pitchFamily="18" charset="0"/>
                <a:sym typeface="+mn-ea"/>
              </a:rPr>
              <a:t>(g)</a:t>
            </a:r>
            <a:r>
              <a:rPr lang="en-US" altLang="zh-CN" sz="2400" b="1">
                <a:solidFill>
                  <a:srgbClr val="FF0000"/>
                </a:solidFill>
                <a:latin typeface="Times New Roman" panose="02020603050405020304" pitchFamily="18" charset="0"/>
                <a:sym typeface="+mn-ea"/>
              </a:rPr>
              <a:t>+</a:t>
            </a:r>
            <a:r>
              <a:rPr lang="zh-CN" altLang="zh-CN" sz="2400" b="1">
                <a:solidFill>
                  <a:srgbClr val="FF0000"/>
                </a:solidFill>
                <a:latin typeface="Times New Roman" panose="02020603050405020304" pitchFamily="18" charset="0"/>
                <a:sym typeface="+mn-ea"/>
              </a:rPr>
              <a:t>e</a:t>
            </a:r>
            <a:r>
              <a:rPr lang="zh-CN" altLang="zh-CN" sz="2400" b="1" baseline="30000">
                <a:solidFill>
                  <a:srgbClr val="FF0000"/>
                </a:solidFill>
                <a:latin typeface="Times New Roman" panose="02020603050405020304" pitchFamily="18" charset="0"/>
                <a:sym typeface="+mn-ea"/>
              </a:rPr>
              <a:t>－</a:t>
            </a:r>
          </a:p>
        </p:txBody>
      </p:sp>
      <p:sp>
        <p:nvSpPr>
          <p:cNvPr id="29" name="文本框 28"/>
          <p:cNvSpPr txBox="1"/>
          <p:nvPr/>
        </p:nvSpPr>
        <p:spPr>
          <a:xfrm>
            <a:off x="6024245" y="3186430"/>
            <a:ext cx="364490" cy="398780"/>
          </a:xfrm>
          <a:prstGeom prst="rect">
            <a:avLst/>
          </a:prstGeom>
          <a:noFill/>
        </p:spPr>
        <p:txBody>
          <a:bodyPr wrap="none" rtlCol="0">
            <a:spAutoFit/>
          </a:bodyPr>
          <a:lstStyle/>
          <a:p>
            <a:r>
              <a:rPr lang="zh-CN" altLang="zh-CN" sz="2000" b="1">
                <a:solidFill>
                  <a:srgbClr val="FF0000"/>
                </a:solidFill>
                <a:latin typeface="Times New Roman" panose="02020603050405020304" pitchFamily="18" charset="0"/>
                <a:sym typeface="+mn-ea"/>
              </a:rPr>
              <a:t>I</a:t>
            </a:r>
            <a:r>
              <a:rPr lang="zh-CN" altLang="zh-CN" sz="2000" b="1" baseline="-25000">
                <a:solidFill>
                  <a:srgbClr val="FF0000"/>
                </a:solidFill>
                <a:latin typeface="Times New Roman" panose="02020603050405020304" pitchFamily="18" charset="0"/>
                <a:sym typeface="+mn-ea"/>
              </a:rPr>
              <a:t>1</a:t>
            </a:r>
          </a:p>
        </p:txBody>
      </p:sp>
      <p:sp>
        <p:nvSpPr>
          <p:cNvPr id="25" name="文本框 24"/>
          <p:cNvSpPr txBox="1"/>
          <p:nvPr/>
        </p:nvSpPr>
        <p:spPr>
          <a:xfrm>
            <a:off x="3036570" y="4693285"/>
            <a:ext cx="2700655" cy="460375"/>
          </a:xfrm>
          <a:prstGeom prst="rect">
            <a:avLst/>
          </a:prstGeom>
          <a:noFill/>
        </p:spPr>
        <p:txBody>
          <a:bodyPr wrap="none" rtlCol="0" anchor="t">
            <a:spAutoFit/>
          </a:bodyPr>
          <a:lstStyle/>
          <a:p>
            <a:pPr>
              <a:spcBef>
                <a:spcPct val="50000"/>
              </a:spcBef>
            </a:pPr>
            <a:r>
              <a:rPr lang="zh-CN" altLang="zh-CN" sz="2400" b="1">
                <a:solidFill>
                  <a:srgbClr val="FF0000"/>
                </a:solidFill>
                <a:latin typeface="Times New Roman" panose="02020603050405020304" pitchFamily="18" charset="0"/>
                <a:sym typeface="+mn-ea"/>
              </a:rPr>
              <a:t>M</a:t>
            </a:r>
            <a:r>
              <a:rPr lang="en-US" altLang="zh-CN" sz="2400" b="1" baseline="30000">
                <a:solidFill>
                  <a:srgbClr val="FF0000"/>
                </a:solidFill>
                <a:latin typeface="Times New Roman" panose="02020603050405020304" pitchFamily="18" charset="0"/>
                <a:sym typeface="+mn-ea"/>
              </a:rPr>
              <a:t>2</a:t>
            </a:r>
            <a:r>
              <a:rPr lang="zh-CN" altLang="zh-CN" sz="2400" b="1" baseline="30000">
                <a:solidFill>
                  <a:srgbClr val="FF0000"/>
                </a:solidFill>
                <a:latin typeface="Times New Roman" panose="02020603050405020304" pitchFamily="18" charset="0"/>
                <a:sym typeface="+mn-ea"/>
              </a:rPr>
              <a:t>+</a:t>
            </a:r>
            <a:r>
              <a:rPr lang="zh-CN" altLang="zh-CN" sz="2400" b="1">
                <a:solidFill>
                  <a:srgbClr val="FF0000"/>
                </a:solidFill>
                <a:latin typeface="Times New Roman" panose="02020603050405020304" pitchFamily="18" charset="0"/>
                <a:sym typeface="+mn-ea"/>
              </a:rPr>
              <a:t>(g)</a:t>
            </a:r>
            <a:r>
              <a:rPr lang="en-US" altLang="zh-CN" sz="2400" b="1">
                <a:solidFill>
                  <a:srgbClr val="FF0000"/>
                </a:solidFill>
                <a:latin typeface="Times New Roman" panose="02020603050405020304" pitchFamily="18" charset="0"/>
                <a:sym typeface="+mn-ea"/>
              </a:rPr>
              <a:t>=</a:t>
            </a:r>
            <a:r>
              <a:rPr lang="zh-CN" altLang="en-US" sz="2400" b="1">
                <a:solidFill>
                  <a:srgbClr val="FF0000"/>
                </a:solidFill>
                <a:latin typeface="Times New Roman" panose="02020603050405020304" pitchFamily="18" charset="0"/>
                <a:sym typeface="+mn-ea"/>
              </a:rPr>
              <a:t> </a:t>
            </a:r>
            <a:r>
              <a:rPr lang="zh-CN" altLang="zh-CN" sz="2400" b="1">
                <a:solidFill>
                  <a:srgbClr val="FF0000"/>
                </a:solidFill>
                <a:latin typeface="Times New Roman" panose="02020603050405020304" pitchFamily="18" charset="0"/>
                <a:sym typeface="+mn-ea"/>
              </a:rPr>
              <a:t>M</a:t>
            </a:r>
            <a:r>
              <a:rPr lang="en-US" altLang="zh-CN" sz="2400" b="1" baseline="30000">
                <a:solidFill>
                  <a:srgbClr val="FF0000"/>
                </a:solidFill>
                <a:latin typeface="Times New Roman" panose="02020603050405020304" pitchFamily="18" charset="0"/>
                <a:sym typeface="+mn-ea"/>
              </a:rPr>
              <a:t>3</a:t>
            </a:r>
            <a:r>
              <a:rPr lang="zh-CN" altLang="zh-CN" sz="2400" b="1" baseline="30000">
                <a:solidFill>
                  <a:srgbClr val="FF0000"/>
                </a:solidFill>
                <a:latin typeface="Times New Roman" panose="02020603050405020304" pitchFamily="18" charset="0"/>
                <a:sym typeface="+mn-ea"/>
              </a:rPr>
              <a:t>+ </a:t>
            </a:r>
            <a:r>
              <a:rPr lang="zh-CN" altLang="zh-CN" sz="2400" b="1">
                <a:solidFill>
                  <a:srgbClr val="FF0000"/>
                </a:solidFill>
                <a:latin typeface="Times New Roman" panose="02020603050405020304" pitchFamily="18" charset="0"/>
                <a:sym typeface="+mn-ea"/>
              </a:rPr>
              <a:t>(g)</a:t>
            </a:r>
            <a:r>
              <a:rPr lang="en-US" altLang="zh-CN" sz="2400" b="1">
                <a:solidFill>
                  <a:srgbClr val="FF0000"/>
                </a:solidFill>
                <a:latin typeface="Times New Roman" panose="02020603050405020304" pitchFamily="18" charset="0"/>
                <a:sym typeface="+mn-ea"/>
              </a:rPr>
              <a:t>+</a:t>
            </a:r>
            <a:r>
              <a:rPr lang="zh-CN" altLang="zh-CN" sz="2400" b="1">
                <a:solidFill>
                  <a:srgbClr val="FF0000"/>
                </a:solidFill>
                <a:latin typeface="Times New Roman" panose="02020603050405020304" pitchFamily="18" charset="0"/>
                <a:sym typeface="+mn-ea"/>
              </a:rPr>
              <a:t>e</a:t>
            </a:r>
            <a:r>
              <a:rPr lang="zh-CN" altLang="zh-CN" sz="2400" b="1" baseline="30000">
                <a:solidFill>
                  <a:srgbClr val="FF0000"/>
                </a:solidFill>
                <a:latin typeface="Times New Roman" panose="02020603050405020304" pitchFamily="18" charset="0"/>
                <a:sym typeface="+mn-ea"/>
              </a:rPr>
              <a:t>－</a:t>
            </a:r>
          </a:p>
        </p:txBody>
      </p:sp>
      <p:sp>
        <p:nvSpPr>
          <p:cNvPr id="26" name="文本框 25"/>
          <p:cNvSpPr txBox="1"/>
          <p:nvPr/>
        </p:nvSpPr>
        <p:spPr>
          <a:xfrm>
            <a:off x="6125845" y="4724400"/>
            <a:ext cx="364490" cy="398780"/>
          </a:xfrm>
          <a:prstGeom prst="rect">
            <a:avLst/>
          </a:prstGeom>
          <a:noFill/>
        </p:spPr>
        <p:txBody>
          <a:bodyPr wrap="none" rtlCol="0">
            <a:spAutoFit/>
          </a:bodyPr>
          <a:lstStyle/>
          <a:p>
            <a:r>
              <a:rPr lang="zh-CN" altLang="zh-CN" sz="2000" b="1">
                <a:solidFill>
                  <a:srgbClr val="FF0000"/>
                </a:solidFill>
                <a:latin typeface="Times New Roman" panose="02020603050405020304" pitchFamily="18" charset="0"/>
                <a:sym typeface="+mn-ea"/>
              </a:rPr>
              <a:t>I</a:t>
            </a:r>
            <a:r>
              <a:rPr lang="en-US" altLang="zh-CN" sz="2000" b="1" baseline="-25000">
                <a:solidFill>
                  <a:srgbClr val="FF0000"/>
                </a:solidFill>
                <a:latin typeface="Times New Roman" panose="02020603050405020304" pitchFamily="18" charset="0"/>
                <a:sym typeface="+mn-ea"/>
              </a:rPr>
              <a:t>3</a:t>
            </a:r>
          </a:p>
        </p:txBody>
      </p:sp>
      <p:sp>
        <p:nvSpPr>
          <p:cNvPr id="28" name="文本框 27"/>
          <p:cNvSpPr txBox="1"/>
          <p:nvPr/>
        </p:nvSpPr>
        <p:spPr>
          <a:xfrm>
            <a:off x="2982595" y="3917315"/>
            <a:ext cx="2601595" cy="460375"/>
          </a:xfrm>
          <a:prstGeom prst="rect">
            <a:avLst/>
          </a:prstGeom>
          <a:noFill/>
        </p:spPr>
        <p:txBody>
          <a:bodyPr wrap="none" rtlCol="0" anchor="t">
            <a:spAutoFit/>
          </a:bodyPr>
          <a:lstStyle/>
          <a:p>
            <a:pPr>
              <a:spcBef>
                <a:spcPct val="50000"/>
              </a:spcBef>
            </a:pPr>
            <a:r>
              <a:rPr lang="zh-CN" altLang="zh-CN" sz="2400" b="1">
                <a:solidFill>
                  <a:srgbClr val="FF0000"/>
                </a:solidFill>
                <a:latin typeface="Times New Roman" panose="02020603050405020304" pitchFamily="18" charset="0"/>
                <a:sym typeface="+mn-ea"/>
              </a:rPr>
              <a:t>M</a:t>
            </a:r>
            <a:r>
              <a:rPr lang="zh-CN" altLang="zh-CN" sz="2400" b="1" baseline="30000">
                <a:solidFill>
                  <a:srgbClr val="FF0000"/>
                </a:solidFill>
                <a:latin typeface="Times New Roman" panose="02020603050405020304" pitchFamily="18" charset="0"/>
                <a:sym typeface="+mn-ea"/>
              </a:rPr>
              <a:t>+</a:t>
            </a:r>
            <a:r>
              <a:rPr lang="zh-CN" altLang="zh-CN" sz="2400" b="1">
                <a:solidFill>
                  <a:srgbClr val="FF0000"/>
                </a:solidFill>
                <a:latin typeface="Times New Roman" panose="02020603050405020304" pitchFamily="18" charset="0"/>
                <a:sym typeface="+mn-ea"/>
              </a:rPr>
              <a:t>(g)</a:t>
            </a:r>
            <a:r>
              <a:rPr lang="en-US" altLang="zh-CN" sz="2400" b="1">
                <a:solidFill>
                  <a:srgbClr val="FF0000"/>
                </a:solidFill>
                <a:latin typeface="Times New Roman" panose="02020603050405020304" pitchFamily="18" charset="0"/>
                <a:sym typeface="+mn-ea"/>
              </a:rPr>
              <a:t>=</a:t>
            </a:r>
            <a:r>
              <a:rPr lang="zh-CN" altLang="en-US" sz="2400" b="1">
                <a:solidFill>
                  <a:srgbClr val="FF0000"/>
                </a:solidFill>
                <a:latin typeface="Times New Roman" panose="02020603050405020304" pitchFamily="18" charset="0"/>
                <a:sym typeface="+mn-ea"/>
              </a:rPr>
              <a:t> </a:t>
            </a:r>
            <a:r>
              <a:rPr lang="zh-CN" altLang="zh-CN" sz="2400" b="1">
                <a:solidFill>
                  <a:srgbClr val="FF0000"/>
                </a:solidFill>
                <a:latin typeface="Times New Roman" panose="02020603050405020304" pitchFamily="18" charset="0"/>
                <a:sym typeface="+mn-ea"/>
              </a:rPr>
              <a:t>M</a:t>
            </a:r>
            <a:r>
              <a:rPr lang="en-US" altLang="zh-CN" sz="2400" b="1" baseline="30000">
                <a:solidFill>
                  <a:srgbClr val="FF0000"/>
                </a:solidFill>
                <a:latin typeface="Times New Roman" panose="02020603050405020304" pitchFamily="18" charset="0"/>
                <a:sym typeface="+mn-ea"/>
              </a:rPr>
              <a:t>2</a:t>
            </a:r>
            <a:r>
              <a:rPr lang="zh-CN" altLang="zh-CN" sz="2400" b="1" baseline="30000">
                <a:solidFill>
                  <a:srgbClr val="FF0000"/>
                </a:solidFill>
                <a:latin typeface="Times New Roman" panose="02020603050405020304" pitchFamily="18" charset="0"/>
                <a:sym typeface="+mn-ea"/>
              </a:rPr>
              <a:t>+ </a:t>
            </a:r>
            <a:r>
              <a:rPr lang="zh-CN" altLang="zh-CN" sz="2400" b="1">
                <a:solidFill>
                  <a:srgbClr val="FF0000"/>
                </a:solidFill>
                <a:latin typeface="Times New Roman" panose="02020603050405020304" pitchFamily="18" charset="0"/>
                <a:sym typeface="+mn-ea"/>
              </a:rPr>
              <a:t>(g)</a:t>
            </a:r>
            <a:r>
              <a:rPr lang="en-US" altLang="zh-CN" sz="2400" b="1">
                <a:solidFill>
                  <a:srgbClr val="FF0000"/>
                </a:solidFill>
                <a:latin typeface="Times New Roman" panose="02020603050405020304" pitchFamily="18" charset="0"/>
                <a:sym typeface="+mn-ea"/>
              </a:rPr>
              <a:t>+</a:t>
            </a:r>
            <a:r>
              <a:rPr lang="zh-CN" altLang="zh-CN" sz="2400" b="1">
                <a:solidFill>
                  <a:srgbClr val="FF0000"/>
                </a:solidFill>
                <a:latin typeface="Times New Roman" panose="02020603050405020304" pitchFamily="18" charset="0"/>
                <a:sym typeface="+mn-ea"/>
              </a:rPr>
              <a:t>e</a:t>
            </a:r>
            <a:r>
              <a:rPr lang="zh-CN" altLang="zh-CN" sz="2400" b="1" baseline="30000">
                <a:solidFill>
                  <a:srgbClr val="FF0000"/>
                </a:solidFill>
                <a:latin typeface="Times New Roman" panose="02020603050405020304" pitchFamily="18" charset="0"/>
                <a:sym typeface="+mn-ea"/>
              </a:rPr>
              <a:t>－</a:t>
            </a:r>
          </a:p>
        </p:txBody>
      </p:sp>
      <p:sp>
        <p:nvSpPr>
          <p:cNvPr id="30" name="文本框 29"/>
          <p:cNvSpPr txBox="1"/>
          <p:nvPr/>
        </p:nvSpPr>
        <p:spPr>
          <a:xfrm>
            <a:off x="6024245" y="3978910"/>
            <a:ext cx="364490" cy="398780"/>
          </a:xfrm>
          <a:prstGeom prst="rect">
            <a:avLst/>
          </a:prstGeom>
          <a:noFill/>
        </p:spPr>
        <p:txBody>
          <a:bodyPr wrap="none" rtlCol="0">
            <a:spAutoFit/>
          </a:bodyPr>
          <a:lstStyle/>
          <a:p>
            <a:r>
              <a:rPr lang="zh-CN" altLang="zh-CN" sz="2000" b="1">
                <a:solidFill>
                  <a:srgbClr val="FF0000"/>
                </a:solidFill>
                <a:latin typeface="Times New Roman" panose="02020603050405020304" pitchFamily="18" charset="0"/>
                <a:sym typeface="+mn-ea"/>
              </a:rPr>
              <a:t>I</a:t>
            </a:r>
            <a:r>
              <a:rPr lang="en-US" altLang="zh-CN" sz="2000" b="1" baseline="-25000">
                <a:solidFill>
                  <a:srgbClr val="FF0000"/>
                </a:solidFill>
                <a:latin typeface="Times New Roman" panose="02020603050405020304" pitchFamily="18" charset="0"/>
                <a:sym typeface="+mn-ea"/>
              </a:rPr>
              <a:t>2</a:t>
            </a:r>
          </a:p>
        </p:txBody>
      </p:sp>
      <p:sp>
        <p:nvSpPr>
          <p:cNvPr id="2" name="左大括号 1"/>
          <p:cNvSpPr/>
          <p:nvPr/>
        </p:nvSpPr>
        <p:spPr>
          <a:xfrm>
            <a:off x="2759710" y="3194685"/>
            <a:ext cx="133985" cy="1868805"/>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0" name="文本框 99"/>
          <p:cNvSpPr txBox="1"/>
          <p:nvPr/>
        </p:nvSpPr>
        <p:spPr>
          <a:xfrm>
            <a:off x="516255" y="3944620"/>
            <a:ext cx="2125345" cy="368300"/>
          </a:xfrm>
          <a:prstGeom prst="rect">
            <a:avLst/>
          </a:prstGeom>
          <a:noFill/>
          <a:ln w="9525">
            <a:noFill/>
          </a:ln>
        </p:spPr>
        <p:txBody>
          <a:bodyPr wrap="square">
            <a:spAutoFit/>
            <a:scene3d>
              <a:camera prst="orthographicFront"/>
              <a:lightRig rig="threePt" dir="t"/>
            </a:scene3d>
          </a:bodyPr>
          <a:lstStyle/>
          <a:p>
            <a:pPr indent="0" fontAlgn="auto"/>
            <a:r>
              <a:rPr lang="zh-CN" b="1">
                <a:solidFill>
                  <a:schemeClr val="tx1"/>
                </a:solidFill>
                <a:effectLst>
                  <a:outerShdw blurRad="38100" dist="19050" dir="2700000" algn="tl" rotWithShape="0">
                    <a:schemeClr val="dk1">
                      <a:alpha val="40000"/>
                    </a:schemeClr>
                  </a:outerShdw>
                </a:effectLst>
                <a:ea typeface="黑体" panose="02010609060101010101" pitchFamily="2" charset="-122"/>
              </a:rPr>
              <a:t>元素的逐级电离能</a:t>
            </a:r>
            <a:endParaRPr lang="zh-CN" altLang="en-US" b="1">
              <a:solidFill>
                <a:schemeClr val="tx1"/>
              </a:solidFill>
              <a:effectLst>
                <a:outerShdw blurRad="38100" dist="19050" dir="2700000" algn="tl" rotWithShape="0">
                  <a:schemeClr val="dk1">
                    <a:alpha val="40000"/>
                  </a:schemeClr>
                </a:outerShdw>
              </a:effectLst>
              <a:ea typeface="黑体" panose="02010609060101010101" pitchFamily="2" charset="-122"/>
            </a:endParaRPr>
          </a:p>
        </p:txBody>
      </p:sp>
      <p:sp>
        <p:nvSpPr>
          <p:cNvPr id="5" name="文本框 4"/>
          <p:cNvSpPr txBox="1"/>
          <p:nvPr/>
        </p:nvSpPr>
        <p:spPr>
          <a:xfrm>
            <a:off x="6746875" y="3194685"/>
            <a:ext cx="1325880" cy="368300"/>
          </a:xfrm>
          <a:prstGeom prst="rect">
            <a:avLst/>
          </a:prstGeom>
          <a:noFill/>
        </p:spPr>
        <p:txBody>
          <a:bodyPr wrap="none" rtlCol="0" anchor="t">
            <a:spAutoFit/>
          </a:bodyPr>
          <a:lstStyle/>
          <a:p>
            <a:r>
              <a:rPr lang="zh-CN" altLang="en-US" b="1">
                <a:sym typeface="+mn-ea"/>
              </a:rPr>
              <a:t>第一电离能</a:t>
            </a:r>
            <a:endParaRPr lang="zh-CN" altLang="en-US"/>
          </a:p>
        </p:txBody>
      </p:sp>
      <p:sp>
        <p:nvSpPr>
          <p:cNvPr id="8" name="文本框 7"/>
          <p:cNvSpPr txBox="1"/>
          <p:nvPr/>
        </p:nvSpPr>
        <p:spPr>
          <a:xfrm>
            <a:off x="6775450" y="3963670"/>
            <a:ext cx="1325880" cy="368300"/>
          </a:xfrm>
          <a:prstGeom prst="rect">
            <a:avLst/>
          </a:prstGeom>
          <a:noFill/>
        </p:spPr>
        <p:txBody>
          <a:bodyPr wrap="none" rtlCol="0" anchor="t">
            <a:spAutoFit/>
          </a:bodyPr>
          <a:lstStyle/>
          <a:p>
            <a:r>
              <a:rPr lang="zh-CN" altLang="en-US" b="1">
                <a:sym typeface="+mn-ea"/>
              </a:rPr>
              <a:t>第二电离能</a:t>
            </a:r>
            <a:endParaRPr lang="zh-CN" altLang="en-US"/>
          </a:p>
        </p:txBody>
      </p:sp>
      <p:sp>
        <p:nvSpPr>
          <p:cNvPr id="12" name="文本框 11"/>
          <p:cNvSpPr txBox="1"/>
          <p:nvPr/>
        </p:nvSpPr>
        <p:spPr>
          <a:xfrm>
            <a:off x="6775450" y="4695190"/>
            <a:ext cx="1325880" cy="368300"/>
          </a:xfrm>
          <a:prstGeom prst="rect">
            <a:avLst/>
          </a:prstGeom>
          <a:noFill/>
        </p:spPr>
        <p:txBody>
          <a:bodyPr wrap="none" rtlCol="0" anchor="t">
            <a:spAutoFit/>
          </a:bodyPr>
          <a:lstStyle/>
          <a:p>
            <a:r>
              <a:rPr lang="zh-CN" altLang="en-US" b="1">
                <a:sym typeface="+mn-ea"/>
              </a:rPr>
              <a:t>第三电离能</a:t>
            </a: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down)">
                                      <p:cBhvr>
                                        <p:cTn id="7" dur="500"/>
                                        <p:tgtEl>
                                          <p:spTgt spid="2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wipe(down)">
                                      <p:cBhvr>
                                        <p:cTn id="10" dur="500"/>
                                        <p:tgtEl>
                                          <p:spTgt spid="2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wipe(down)">
                                      <p:cBhvr>
                                        <p:cTn id="13" dur="500"/>
                                        <p:tgtEl>
                                          <p:spTgt spid="28"/>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down)">
                                      <p:cBhvr>
                                        <p:cTn id="16" dur="500"/>
                                        <p:tgtEl>
                                          <p:spTgt spid="2"/>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00"/>
                                        </p:tgtEl>
                                        <p:attrNameLst>
                                          <p:attrName>style.visibility</p:attrName>
                                        </p:attrNameLst>
                                      </p:cBhvr>
                                      <p:to>
                                        <p:strVal val="visible"/>
                                      </p:to>
                                    </p:set>
                                    <p:animEffect transition="in" filter="wipe(down)">
                                      <p:cBhvr>
                                        <p:cTn id="19" dur="500"/>
                                        <p:tgtEl>
                                          <p:spTgt spid="100"/>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9"/>
                                        </p:tgtEl>
                                        <p:attrNameLst>
                                          <p:attrName>style.visibility</p:attrName>
                                        </p:attrNameLst>
                                      </p:cBhvr>
                                      <p:to>
                                        <p:strVal val="visible"/>
                                      </p:to>
                                    </p:set>
                                    <p:anim calcmode="lin" valueType="num">
                                      <p:cBhvr additive="base">
                                        <p:cTn id="24" dur="500" fill="hold"/>
                                        <p:tgtEl>
                                          <p:spTgt spid="29"/>
                                        </p:tgtEl>
                                        <p:attrNameLst>
                                          <p:attrName>ppt_x</p:attrName>
                                        </p:attrNameLst>
                                      </p:cBhvr>
                                      <p:tavLst>
                                        <p:tav tm="0">
                                          <p:val>
                                            <p:strVal val="#ppt_x"/>
                                          </p:val>
                                        </p:tav>
                                        <p:tav tm="100000">
                                          <p:val>
                                            <p:strVal val="#ppt_x"/>
                                          </p:val>
                                        </p:tav>
                                      </p:tavLst>
                                    </p:anim>
                                    <p:anim calcmode="lin" valueType="num">
                                      <p:cBhvr additive="base">
                                        <p:cTn id="25" dur="500" fill="hold"/>
                                        <p:tgtEl>
                                          <p:spTgt spid="29"/>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26"/>
                                        </p:tgtEl>
                                        <p:attrNameLst>
                                          <p:attrName>style.visibility</p:attrName>
                                        </p:attrNameLst>
                                      </p:cBhvr>
                                      <p:to>
                                        <p:strVal val="visible"/>
                                      </p:to>
                                    </p:set>
                                    <p:anim calcmode="lin" valueType="num">
                                      <p:cBhvr additive="base">
                                        <p:cTn id="28" dur="500" fill="hold"/>
                                        <p:tgtEl>
                                          <p:spTgt spid="26"/>
                                        </p:tgtEl>
                                        <p:attrNameLst>
                                          <p:attrName>ppt_x</p:attrName>
                                        </p:attrNameLst>
                                      </p:cBhvr>
                                      <p:tavLst>
                                        <p:tav tm="0">
                                          <p:val>
                                            <p:strVal val="#ppt_x"/>
                                          </p:val>
                                        </p:tav>
                                        <p:tav tm="100000">
                                          <p:val>
                                            <p:strVal val="#ppt_x"/>
                                          </p:val>
                                        </p:tav>
                                      </p:tavLst>
                                    </p:anim>
                                    <p:anim calcmode="lin" valueType="num">
                                      <p:cBhvr additive="base">
                                        <p:cTn id="29" dur="500" fill="hold"/>
                                        <p:tgtEl>
                                          <p:spTgt spid="26"/>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fill="hold"/>
                                        <p:tgtEl>
                                          <p:spTgt spid="30"/>
                                        </p:tgtEl>
                                        <p:attrNameLst>
                                          <p:attrName>ppt_x</p:attrName>
                                        </p:attrNameLst>
                                      </p:cBhvr>
                                      <p:tavLst>
                                        <p:tav tm="0">
                                          <p:val>
                                            <p:strVal val="#ppt_x"/>
                                          </p:val>
                                        </p:tav>
                                        <p:tav tm="100000">
                                          <p:val>
                                            <p:strVal val="#ppt_x"/>
                                          </p:val>
                                        </p:tav>
                                      </p:tavLst>
                                    </p:anim>
                                    <p:anim calcmode="lin" valueType="num">
                                      <p:cBhvr additive="base">
                                        <p:cTn id="33" dur="500" fill="hold"/>
                                        <p:tgtEl>
                                          <p:spTgt spid="30"/>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cBhvr additive="base">
                                        <p:cTn id="36" dur="500" fill="hold"/>
                                        <p:tgtEl>
                                          <p:spTgt spid="5"/>
                                        </p:tgtEl>
                                        <p:attrNameLst>
                                          <p:attrName>ppt_x</p:attrName>
                                        </p:attrNameLst>
                                      </p:cBhvr>
                                      <p:tavLst>
                                        <p:tav tm="0">
                                          <p:val>
                                            <p:strVal val="#ppt_x"/>
                                          </p:val>
                                        </p:tav>
                                        <p:tav tm="100000">
                                          <p:val>
                                            <p:strVal val="#ppt_x"/>
                                          </p:val>
                                        </p:tav>
                                      </p:tavLst>
                                    </p:anim>
                                    <p:anim calcmode="lin" valueType="num">
                                      <p:cBhvr additive="base">
                                        <p:cTn id="37" dur="500" fill="hold"/>
                                        <p:tgtEl>
                                          <p:spTgt spid="5"/>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anim calcmode="lin" valueType="num">
                                      <p:cBhvr additive="base">
                                        <p:cTn id="40" dur="500" fill="hold"/>
                                        <p:tgtEl>
                                          <p:spTgt spid="8"/>
                                        </p:tgtEl>
                                        <p:attrNameLst>
                                          <p:attrName>ppt_x</p:attrName>
                                        </p:attrNameLst>
                                      </p:cBhvr>
                                      <p:tavLst>
                                        <p:tav tm="0">
                                          <p:val>
                                            <p:strVal val="#ppt_x"/>
                                          </p:val>
                                        </p:tav>
                                        <p:tav tm="100000">
                                          <p:val>
                                            <p:strVal val="#ppt_x"/>
                                          </p:val>
                                        </p:tav>
                                      </p:tavLst>
                                    </p:anim>
                                    <p:anim calcmode="lin" valueType="num">
                                      <p:cBhvr additive="base">
                                        <p:cTn id="41" dur="500" fill="hold"/>
                                        <p:tgtEl>
                                          <p:spTgt spid="8"/>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 calcmode="lin" valueType="num">
                                      <p:cBhvr additive="base">
                                        <p:cTn id="44" dur="500" fill="hold"/>
                                        <p:tgtEl>
                                          <p:spTgt spid="12"/>
                                        </p:tgtEl>
                                        <p:attrNameLst>
                                          <p:attrName>ppt_x</p:attrName>
                                        </p:attrNameLst>
                                      </p:cBhvr>
                                      <p:tavLst>
                                        <p:tav tm="0">
                                          <p:val>
                                            <p:strVal val="#ppt_x"/>
                                          </p:val>
                                        </p:tav>
                                        <p:tav tm="100000">
                                          <p:val>
                                            <p:strVal val="#ppt_x"/>
                                          </p:val>
                                        </p:tav>
                                      </p:tavLst>
                                    </p:anim>
                                    <p:anim calcmode="lin" valueType="num">
                                      <p:cBhvr additive="base">
                                        <p:cTn id="45"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9" grpId="0"/>
      <p:bldP spid="25" grpId="0"/>
      <p:bldP spid="26" grpId="0"/>
      <p:bldP spid="28" grpId="0"/>
      <p:bldP spid="30" grpId="0"/>
      <p:bldP spid="2" grpId="0" animBg="1"/>
      <p:bldP spid="100" grpId="0"/>
      <p:bldP spid="5" grpId="0"/>
      <p:bldP spid="8"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文本框 10"/>
          <p:cNvSpPr txBox="1"/>
          <p:nvPr/>
        </p:nvSpPr>
        <p:spPr>
          <a:xfrm>
            <a:off x="251460" y="650875"/>
            <a:ext cx="8883650" cy="553085"/>
          </a:xfrm>
          <a:prstGeom prst="rect">
            <a:avLst/>
          </a:prstGeom>
          <a:noFill/>
        </p:spPr>
        <p:txBody>
          <a:bodyPr wrap="square" rtlCol="0" anchor="t">
            <a:spAutoFit/>
          </a:bodyPr>
          <a:lstStyle/>
          <a:p>
            <a:pPr fontAlgn="auto">
              <a:lnSpc>
                <a:spcPct val="150000"/>
              </a:lnSpc>
            </a:pPr>
            <a:r>
              <a:rPr lang="zh-CN" altLang="en-US" sz="2000" b="1">
                <a:sym typeface="+mn-ea"/>
              </a:rPr>
              <a:t>第一电离能：</a:t>
            </a:r>
            <a:r>
              <a:rPr lang="zh-CN" altLang="en-US" sz="2000" b="1">
                <a:solidFill>
                  <a:srgbClr val="FF0000"/>
                </a:solidFill>
              </a:rPr>
              <a:t>元素原子失去一个电子的电离能，常用符号</a:t>
            </a:r>
            <a:r>
              <a:rPr lang="zh-CN" altLang="zh-CN" sz="2000" b="1">
                <a:solidFill>
                  <a:srgbClr val="FF0000"/>
                </a:solidFill>
                <a:latin typeface="Times New Roman" panose="02020603050405020304" pitchFamily="18" charset="0"/>
                <a:sym typeface="+mn-ea"/>
              </a:rPr>
              <a:t>I</a:t>
            </a:r>
            <a:r>
              <a:rPr lang="zh-CN" altLang="zh-CN" sz="2000" b="1" baseline="-25000">
                <a:solidFill>
                  <a:srgbClr val="FF0000"/>
                </a:solidFill>
                <a:latin typeface="Times New Roman" panose="02020603050405020304" pitchFamily="18" charset="0"/>
                <a:sym typeface="+mn-ea"/>
              </a:rPr>
              <a:t>1</a:t>
            </a:r>
            <a:r>
              <a:rPr lang="zh-CN" altLang="en-US" sz="2000" b="1">
                <a:solidFill>
                  <a:srgbClr val="FF0000"/>
                </a:solidFill>
              </a:rPr>
              <a:t>表示;</a:t>
            </a:r>
            <a:endParaRPr lang="zh-CN" altLang="en-US" sz="2000" b="1">
              <a:solidFill>
                <a:srgbClr val="FF0000"/>
              </a:solidFill>
              <a:latin typeface="Arial" panose="020B0604020202020204" pitchFamily="34" charset="0"/>
              <a:cs typeface="Arial" panose="020B0604020202020204" pitchFamily="34" charset="0"/>
              <a:sym typeface="+mn-ea"/>
            </a:endParaRPr>
          </a:p>
        </p:txBody>
      </p:sp>
      <p:sp>
        <p:nvSpPr>
          <p:cNvPr id="22" name="文本框 21"/>
          <p:cNvSpPr txBox="1"/>
          <p:nvPr/>
        </p:nvSpPr>
        <p:spPr>
          <a:xfrm>
            <a:off x="347980" y="2221230"/>
            <a:ext cx="8914130" cy="368300"/>
          </a:xfrm>
          <a:prstGeom prst="rect">
            <a:avLst/>
          </a:prstGeom>
          <a:noFill/>
        </p:spPr>
        <p:txBody>
          <a:bodyPr wrap="none" rtlCol="0" anchor="t">
            <a:spAutoFit/>
          </a:bodyPr>
          <a:lstStyle/>
          <a:p>
            <a:pPr algn="l">
              <a:spcBef>
                <a:spcPct val="50000"/>
              </a:spcBef>
            </a:pPr>
            <a:r>
              <a:rPr lang="zh-CN" altLang="en-US" b="1">
                <a:solidFill>
                  <a:srgbClr val="FF0000"/>
                </a:solidFill>
                <a:latin typeface="Times New Roman" panose="02020603050405020304" pitchFamily="18" charset="0"/>
                <a:sym typeface="+mn-ea"/>
              </a:rPr>
              <a:t>如：钠元素</a:t>
            </a:r>
            <a:r>
              <a:rPr lang="zh-CN" altLang="zh-CN" b="1">
                <a:solidFill>
                  <a:srgbClr val="FF0000"/>
                </a:solidFill>
                <a:latin typeface="Times New Roman" panose="02020603050405020304" pitchFamily="18" charset="0"/>
                <a:sym typeface="+mn-ea"/>
              </a:rPr>
              <a:t>I</a:t>
            </a:r>
            <a:r>
              <a:rPr lang="zh-CN" altLang="zh-CN" b="1" baseline="-25000">
                <a:solidFill>
                  <a:srgbClr val="FF0000"/>
                </a:solidFill>
                <a:latin typeface="Times New Roman" panose="02020603050405020304" pitchFamily="18" charset="0"/>
                <a:sym typeface="+mn-ea"/>
              </a:rPr>
              <a:t>1</a:t>
            </a:r>
            <a:r>
              <a:rPr lang="zh-CN" altLang="zh-CN" b="1">
                <a:solidFill>
                  <a:srgbClr val="FF0000"/>
                </a:solidFill>
                <a:latin typeface="Times New Roman" panose="02020603050405020304" pitchFamily="18" charset="0"/>
                <a:sym typeface="+mn-ea"/>
              </a:rPr>
              <a:t>=496KJ/mol</a:t>
            </a:r>
            <a:r>
              <a:rPr lang="zh-CN" altLang="en-US" b="1">
                <a:solidFill>
                  <a:srgbClr val="FF0000"/>
                </a:solidFill>
                <a:latin typeface="Times New Roman" panose="02020603050405020304" pitchFamily="18" charset="0"/>
                <a:sym typeface="+mn-ea"/>
              </a:rPr>
              <a:t>是指</a:t>
            </a:r>
            <a:r>
              <a:rPr lang="zh-CN" altLang="zh-CN" b="1">
                <a:solidFill>
                  <a:srgbClr val="FF0000"/>
                </a:solidFill>
                <a:latin typeface="Times New Roman" panose="02020603050405020304" pitchFamily="18" charset="0"/>
                <a:sym typeface="+mn-ea"/>
              </a:rPr>
              <a:t>Na（g）</a:t>
            </a:r>
            <a:r>
              <a:rPr lang="en-US" altLang="zh-CN" b="1">
                <a:solidFill>
                  <a:srgbClr val="FF0000"/>
                </a:solidFill>
                <a:latin typeface="Times New Roman" panose="02020603050405020304" pitchFamily="18" charset="0"/>
                <a:sym typeface="+mn-ea"/>
              </a:rPr>
              <a:t>= </a:t>
            </a:r>
            <a:r>
              <a:rPr lang="zh-CN" altLang="zh-CN" b="1">
                <a:solidFill>
                  <a:srgbClr val="FF0000"/>
                </a:solidFill>
                <a:latin typeface="Times New Roman" panose="02020603050405020304" pitchFamily="18" charset="0"/>
                <a:sym typeface="+mn-ea"/>
              </a:rPr>
              <a:t>Na</a:t>
            </a:r>
            <a:r>
              <a:rPr lang="zh-CN" altLang="zh-CN" b="1" baseline="30000">
                <a:solidFill>
                  <a:srgbClr val="FF0000"/>
                </a:solidFill>
                <a:latin typeface="Times New Roman" panose="02020603050405020304" pitchFamily="18" charset="0"/>
                <a:sym typeface="+mn-ea"/>
              </a:rPr>
              <a:t>＋</a:t>
            </a:r>
            <a:r>
              <a:rPr lang="zh-CN" altLang="zh-CN" b="1">
                <a:solidFill>
                  <a:srgbClr val="FF0000"/>
                </a:solidFill>
                <a:latin typeface="Times New Roman" panose="02020603050405020304" pitchFamily="18" charset="0"/>
                <a:sym typeface="+mn-ea"/>
              </a:rPr>
              <a:t>（g）</a:t>
            </a:r>
            <a:r>
              <a:rPr lang="en-US" altLang="zh-CN" b="1">
                <a:solidFill>
                  <a:srgbClr val="FF0000"/>
                </a:solidFill>
                <a:latin typeface="Times New Roman" panose="02020603050405020304" pitchFamily="18" charset="0"/>
                <a:sym typeface="+mn-ea"/>
              </a:rPr>
              <a:t>+</a:t>
            </a:r>
            <a:r>
              <a:rPr lang="zh-CN" altLang="zh-CN" b="1">
                <a:solidFill>
                  <a:srgbClr val="FF0000"/>
                </a:solidFill>
                <a:latin typeface="Times New Roman" panose="02020603050405020304" pitchFamily="18" charset="0"/>
                <a:sym typeface="+mn-ea"/>
              </a:rPr>
              <a:t>e</a:t>
            </a:r>
            <a:r>
              <a:rPr lang="zh-CN" altLang="zh-CN" b="1" baseline="30000">
                <a:solidFill>
                  <a:srgbClr val="FF0000"/>
                </a:solidFill>
                <a:latin typeface="Times New Roman" panose="02020603050405020304" pitchFamily="18" charset="0"/>
                <a:sym typeface="+mn-ea"/>
              </a:rPr>
              <a:t>－</a:t>
            </a:r>
            <a:r>
              <a:rPr lang="zh-CN" altLang="en-US" b="1">
                <a:solidFill>
                  <a:srgbClr val="FF0000"/>
                </a:solidFill>
                <a:latin typeface="Times New Roman" panose="02020603050405020304" pitchFamily="18" charset="0"/>
                <a:sym typeface="+mn-ea"/>
              </a:rPr>
              <a:t>时所需的最小能量为496</a:t>
            </a:r>
            <a:r>
              <a:rPr lang="zh-CN" altLang="zh-CN" b="1">
                <a:solidFill>
                  <a:srgbClr val="FF0000"/>
                </a:solidFill>
                <a:latin typeface="Times New Roman" panose="02020603050405020304" pitchFamily="18" charset="0"/>
                <a:sym typeface="+mn-ea"/>
              </a:rPr>
              <a:t>KJ/mol。</a:t>
            </a:r>
          </a:p>
        </p:txBody>
      </p:sp>
      <p:sp>
        <p:nvSpPr>
          <p:cNvPr id="31" name="文本框 30"/>
          <p:cNvSpPr txBox="1"/>
          <p:nvPr/>
        </p:nvSpPr>
        <p:spPr>
          <a:xfrm>
            <a:off x="688340" y="1461770"/>
            <a:ext cx="8573770" cy="368300"/>
          </a:xfrm>
          <a:prstGeom prst="rect">
            <a:avLst/>
          </a:prstGeom>
          <a:noFill/>
        </p:spPr>
        <p:txBody>
          <a:bodyPr wrap="none" rtlCol="0" anchor="t">
            <a:spAutoFit/>
          </a:bodyPr>
          <a:lstStyle/>
          <a:p>
            <a:r>
              <a:rPr lang="zh-CN" altLang="en-US" b="1">
                <a:latin typeface="黑体" panose="02010609060101010101" pitchFamily="2" charset="-122"/>
                <a:ea typeface="黑体" panose="02010609060101010101" pitchFamily="2" charset="-122"/>
                <a:sym typeface="+mn-ea"/>
              </a:rPr>
              <a:t>含义：处于基态的气态原子失去一个电子，生成＋</a:t>
            </a:r>
            <a:r>
              <a:rPr lang="en-US" altLang="zh-CN" b="1">
                <a:latin typeface="黑体" panose="02010609060101010101" pitchFamily="2" charset="-122"/>
                <a:ea typeface="黑体" panose="02010609060101010101" pitchFamily="2" charset="-122"/>
                <a:sym typeface="+mn-ea"/>
              </a:rPr>
              <a:t>1</a:t>
            </a:r>
            <a:r>
              <a:rPr lang="zh-CN" altLang="en-US" b="1">
                <a:latin typeface="黑体" panose="02010609060101010101" pitchFamily="2" charset="-122"/>
                <a:ea typeface="黑体" panose="02010609060101010101" pitchFamily="2" charset="-122"/>
                <a:sym typeface="+mn-ea"/>
              </a:rPr>
              <a:t>价气态阳离子所需的最小能量。</a:t>
            </a:r>
            <a:endParaRPr lang="zh-CN" altLang="en-US"/>
          </a:p>
        </p:txBody>
      </p:sp>
      <p:sp>
        <p:nvSpPr>
          <p:cNvPr id="23" name="文本框 22"/>
          <p:cNvSpPr txBox="1"/>
          <p:nvPr/>
        </p:nvSpPr>
        <p:spPr>
          <a:xfrm>
            <a:off x="347980" y="2878455"/>
            <a:ext cx="8340090" cy="1014730"/>
          </a:xfrm>
          <a:prstGeom prst="rect">
            <a:avLst/>
          </a:prstGeom>
          <a:noFill/>
        </p:spPr>
        <p:txBody>
          <a:bodyPr wrap="none" rtlCol="0">
            <a:spAutoFit/>
          </a:bodyPr>
          <a:lstStyle/>
          <a:p>
            <a:pPr algn="l" fontAlgn="auto">
              <a:lnSpc>
                <a:spcPct val="150000"/>
              </a:lnSpc>
            </a:pPr>
            <a:r>
              <a:rPr lang="zh-CN" altLang="en-US" sz="2000" b="1">
                <a:sym typeface="+mn-ea"/>
              </a:rPr>
              <a:t>第二电离能：</a:t>
            </a:r>
          </a:p>
          <a:p>
            <a:pPr algn="l" fontAlgn="auto">
              <a:lnSpc>
                <a:spcPct val="150000"/>
              </a:lnSpc>
            </a:pPr>
            <a:r>
              <a:rPr lang="zh-CN" altLang="en-US" sz="2000" b="1">
                <a:sym typeface="+mn-ea"/>
              </a:rPr>
              <a:t>    </a:t>
            </a:r>
            <a:r>
              <a:rPr lang="zh-CN" altLang="en-US" sz="2000" b="1">
                <a:solidFill>
                  <a:srgbClr val="FF0000"/>
                </a:solidFill>
                <a:sym typeface="+mn-ea"/>
              </a:rPr>
              <a:t>元素原子失去一个电子后，再失去一个电子的电离能，常用符号 </a:t>
            </a:r>
            <a:r>
              <a:rPr lang="zh-CN" altLang="zh-CN" sz="2000" b="1">
                <a:solidFill>
                  <a:srgbClr val="FF0000"/>
                </a:solidFill>
                <a:latin typeface="Times New Roman" panose="02020603050405020304" pitchFamily="18" charset="0"/>
                <a:sym typeface="+mn-ea"/>
              </a:rPr>
              <a:t>I</a:t>
            </a:r>
            <a:r>
              <a:rPr lang="en-US" altLang="zh-CN" sz="2000" b="1" baseline="-25000">
                <a:solidFill>
                  <a:srgbClr val="FF0000"/>
                </a:solidFill>
                <a:latin typeface="Times New Roman" panose="02020603050405020304" pitchFamily="18" charset="0"/>
                <a:sym typeface="+mn-ea"/>
              </a:rPr>
              <a:t>2</a:t>
            </a:r>
            <a:r>
              <a:rPr lang="zh-CN" altLang="en-US" sz="2000" b="1">
                <a:solidFill>
                  <a:srgbClr val="FF0000"/>
                </a:solidFill>
                <a:sym typeface="+mn-ea"/>
              </a:rPr>
              <a:t>表示;</a:t>
            </a:r>
            <a:endParaRPr lang="zh-CN" altLang="en-US" sz="2000" b="1">
              <a:solidFill>
                <a:srgbClr val="FF0000"/>
              </a:solidFill>
              <a:latin typeface="Arial" panose="020B0604020202020204" pitchFamily="34" charset="0"/>
              <a:cs typeface="Arial" panose="020B0604020202020204" pitchFamily="34" charset="0"/>
              <a:sym typeface="+mn-ea"/>
            </a:endParaRPr>
          </a:p>
        </p:txBody>
      </p:sp>
      <p:sp>
        <p:nvSpPr>
          <p:cNvPr id="24" name="文本框 23"/>
          <p:cNvSpPr txBox="1"/>
          <p:nvPr/>
        </p:nvSpPr>
        <p:spPr>
          <a:xfrm>
            <a:off x="440055" y="4077970"/>
            <a:ext cx="2807970" cy="922020"/>
          </a:xfrm>
          <a:prstGeom prst="rect">
            <a:avLst/>
          </a:prstGeom>
          <a:noFill/>
        </p:spPr>
        <p:txBody>
          <a:bodyPr wrap="square" rtlCol="0">
            <a:spAutoFit/>
          </a:bodyPr>
          <a:lstStyle/>
          <a:p>
            <a:pPr algn="l" fontAlgn="auto">
              <a:lnSpc>
                <a:spcPct val="150000"/>
              </a:lnSpc>
            </a:pPr>
            <a:r>
              <a:rPr lang="zh-CN" altLang="en-US" b="1">
                <a:sym typeface="+mn-ea"/>
              </a:rPr>
              <a:t>第三电离能（</a:t>
            </a:r>
            <a:r>
              <a:rPr lang="zh-CN" altLang="zh-CN" b="1">
                <a:latin typeface="Times New Roman" panose="02020603050405020304" pitchFamily="18" charset="0"/>
                <a:sym typeface="+mn-ea"/>
              </a:rPr>
              <a:t>I</a:t>
            </a:r>
            <a:r>
              <a:rPr lang="en-US" altLang="zh-CN" b="1" baseline="-25000">
                <a:latin typeface="Times New Roman" panose="02020603050405020304" pitchFamily="18" charset="0"/>
                <a:sym typeface="+mn-ea"/>
              </a:rPr>
              <a:t>3</a:t>
            </a:r>
            <a:r>
              <a:rPr lang="zh-CN" altLang="en-US" b="1">
                <a:sym typeface="+mn-ea"/>
              </a:rPr>
              <a:t>）</a:t>
            </a:r>
          </a:p>
          <a:p>
            <a:pPr algn="l" fontAlgn="auto">
              <a:lnSpc>
                <a:spcPct val="150000"/>
              </a:lnSpc>
            </a:pPr>
            <a:r>
              <a:rPr lang="zh-CN" altLang="en-US" b="1">
                <a:latin typeface="Arial" panose="020B0604020202020204" pitchFamily="34" charset="0"/>
                <a:cs typeface="Arial" panose="020B0604020202020204" pitchFamily="34" charset="0"/>
                <a:sym typeface="+mn-ea"/>
              </a:rPr>
              <a:t>……</a:t>
            </a:r>
          </a:p>
        </p:txBody>
      </p:sp>
      <p:pic>
        <p:nvPicPr>
          <p:cNvPr id="42" name="图片 41"/>
          <p:cNvPicPr>
            <a:picLocks noChangeAspect="1"/>
          </p:cNvPicPr>
          <p:nvPr>
            <p:custDataLst>
              <p:tags r:id="rId1"/>
            </p:custDataLst>
          </p:nvPr>
        </p:nvPicPr>
        <p:blipFill>
          <a:blip r:embed="rId3"/>
          <a:stretch>
            <a:fillRect/>
          </a:stretch>
        </p:blipFill>
        <p:spPr>
          <a:xfrm>
            <a:off x="9335770" y="944245"/>
            <a:ext cx="2635250" cy="4642485"/>
          </a:xfrm>
          <a:prstGeom prst="rect">
            <a:avLst/>
          </a:prstGeom>
        </p:spPr>
      </p:pic>
      <p:sp>
        <p:nvSpPr>
          <p:cNvPr id="100" name="文本框 99"/>
          <p:cNvSpPr txBox="1"/>
          <p:nvPr/>
        </p:nvSpPr>
        <p:spPr>
          <a:xfrm>
            <a:off x="635635" y="5227955"/>
            <a:ext cx="8338185" cy="460375"/>
          </a:xfrm>
          <a:prstGeom prst="rect">
            <a:avLst/>
          </a:prstGeom>
          <a:noFill/>
          <a:ln w="9525">
            <a:noFill/>
          </a:ln>
        </p:spPr>
        <p:txBody>
          <a:bodyPr wrap="square">
            <a:spAutoFit/>
          </a:bodyPr>
          <a:lstStyle/>
          <a:p>
            <a:pPr indent="266700"/>
            <a:r>
              <a:rPr lang="zh-CN" sz="2400" b="0">
                <a:solidFill>
                  <a:srgbClr val="FF0000"/>
                </a:solidFill>
                <a:ea typeface="宋体" panose="02010600030101010101" pitchFamily="2" charset="-122"/>
              </a:rPr>
              <a:t>同一原子的各级电离能之间存在如下关系：</a:t>
            </a:r>
            <a:r>
              <a:rPr lang="en-US" sz="2400" b="0" i="1">
                <a:solidFill>
                  <a:srgbClr val="FF0000"/>
                </a:solidFill>
                <a:latin typeface="Times New Roman" panose="02020603050405020304" pitchFamily="18" charset="0"/>
                <a:ea typeface="宋体" panose="02010600030101010101" pitchFamily="2" charset="-122"/>
              </a:rPr>
              <a:t>I</a:t>
            </a:r>
            <a:r>
              <a:rPr lang="en-US" sz="2400" b="0" baseline="-25000">
                <a:solidFill>
                  <a:srgbClr val="FF0000"/>
                </a:solidFill>
                <a:latin typeface="Times New Roman" panose="02020603050405020304" pitchFamily="18" charset="0"/>
                <a:ea typeface="宋体" panose="02010600030101010101" pitchFamily="2" charset="-122"/>
              </a:rPr>
              <a:t>1</a:t>
            </a:r>
            <a:r>
              <a:rPr lang="en-US" sz="2400" b="0">
                <a:solidFill>
                  <a:srgbClr val="FF0000"/>
                </a:solidFill>
                <a:latin typeface="Times New Roman" panose="02020603050405020304" pitchFamily="18" charset="0"/>
                <a:ea typeface="宋体" panose="02010600030101010101" pitchFamily="2" charset="-122"/>
              </a:rPr>
              <a:t>&lt;</a:t>
            </a:r>
            <a:r>
              <a:rPr lang="en-US" sz="2400" b="0" i="1">
                <a:solidFill>
                  <a:srgbClr val="FF0000"/>
                </a:solidFill>
                <a:latin typeface="Times New Roman" panose="02020603050405020304" pitchFamily="18" charset="0"/>
                <a:ea typeface="宋体" panose="02010600030101010101" pitchFamily="2" charset="-122"/>
              </a:rPr>
              <a:t>I</a:t>
            </a:r>
            <a:r>
              <a:rPr lang="en-US" sz="2400" b="0" baseline="-25000">
                <a:solidFill>
                  <a:srgbClr val="FF0000"/>
                </a:solidFill>
                <a:latin typeface="Times New Roman" panose="02020603050405020304" pitchFamily="18" charset="0"/>
                <a:ea typeface="宋体" panose="02010600030101010101" pitchFamily="2" charset="-122"/>
              </a:rPr>
              <a:t>2</a:t>
            </a:r>
            <a:r>
              <a:rPr lang="en-US" sz="2400" b="0">
                <a:solidFill>
                  <a:srgbClr val="FF0000"/>
                </a:solidFill>
                <a:latin typeface="Times New Roman" panose="02020603050405020304" pitchFamily="18" charset="0"/>
                <a:ea typeface="宋体" panose="02010600030101010101" pitchFamily="2" charset="-122"/>
              </a:rPr>
              <a:t>&lt;</a:t>
            </a:r>
            <a:r>
              <a:rPr lang="en-US" sz="2400" b="0" i="1">
                <a:solidFill>
                  <a:srgbClr val="FF0000"/>
                </a:solidFill>
                <a:latin typeface="Times New Roman" panose="02020603050405020304" pitchFamily="18" charset="0"/>
                <a:ea typeface="宋体" panose="02010600030101010101" pitchFamily="2" charset="-122"/>
              </a:rPr>
              <a:t>I</a:t>
            </a:r>
            <a:r>
              <a:rPr lang="en-US" sz="2400" b="0" baseline="-25000">
                <a:solidFill>
                  <a:srgbClr val="FF0000"/>
                </a:solidFill>
                <a:latin typeface="Times New Roman" panose="02020603050405020304" pitchFamily="18" charset="0"/>
                <a:ea typeface="宋体" panose="02010600030101010101" pitchFamily="2" charset="-122"/>
              </a:rPr>
              <a:t>3</a:t>
            </a:r>
            <a:r>
              <a:rPr lang="en-US" sz="2400" b="0">
                <a:solidFill>
                  <a:srgbClr val="FF0000"/>
                </a:solidFill>
                <a:latin typeface="宋体" panose="02010600030101010101" pitchFamily="2" charset="-122"/>
                <a:cs typeface="Times New Roman" panose="02020603050405020304" pitchFamily="18" charset="0"/>
              </a:rPr>
              <a:t>……</a:t>
            </a:r>
            <a:endParaRPr lang="en-US" altLang="en-US" sz="2400" b="0">
              <a:solidFill>
                <a:srgbClr val="FF0000"/>
              </a:solidFill>
              <a:latin typeface="宋体"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500" fill="hold"/>
                                        <p:tgtEl>
                                          <p:spTgt spid="24"/>
                                        </p:tgtEl>
                                        <p:attrNameLst>
                                          <p:attrName>ppt_x</p:attrName>
                                        </p:attrNameLst>
                                      </p:cBhvr>
                                      <p:tavLst>
                                        <p:tav tm="0">
                                          <p:val>
                                            <p:strVal val="#ppt_x"/>
                                          </p:val>
                                        </p:tav>
                                        <p:tav tm="100000">
                                          <p:val>
                                            <p:strVal val="#ppt_x"/>
                                          </p:val>
                                        </p:tav>
                                      </p:tavLst>
                                    </p:anim>
                                    <p:anim calcmode="lin" valueType="num">
                                      <p:cBhvr additive="base">
                                        <p:cTn id="2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2"/>
                                        </p:tgtEl>
                                        <p:attrNameLst>
                                          <p:attrName>style.visibility</p:attrName>
                                        </p:attrNameLst>
                                      </p:cBhvr>
                                      <p:to>
                                        <p:strVal val="visible"/>
                                      </p:to>
                                    </p:set>
                                    <p:anim calcmode="lin" valueType="num">
                                      <p:cBhvr additive="base">
                                        <p:cTn id="25" dur="500" fill="hold"/>
                                        <p:tgtEl>
                                          <p:spTgt spid="42"/>
                                        </p:tgtEl>
                                        <p:attrNameLst>
                                          <p:attrName>ppt_x</p:attrName>
                                        </p:attrNameLst>
                                      </p:cBhvr>
                                      <p:tavLst>
                                        <p:tav tm="0">
                                          <p:val>
                                            <p:strVal val="#ppt_x"/>
                                          </p:val>
                                        </p:tav>
                                        <p:tav tm="100000">
                                          <p:val>
                                            <p:strVal val="#ppt_x"/>
                                          </p:val>
                                        </p:tav>
                                      </p:tavLst>
                                    </p:anim>
                                    <p:anim calcmode="lin" valueType="num">
                                      <p:cBhvr additive="base">
                                        <p:cTn id="26"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0"/>
                                        </p:tgtEl>
                                        <p:attrNameLst>
                                          <p:attrName>style.visibility</p:attrName>
                                        </p:attrNameLst>
                                      </p:cBhvr>
                                      <p:to>
                                        <p:strVal val="visible"/>
                                      </p:to>
                                    </p:set>
                                    <p:anim calcmode="lin" valueType="num">
                                      <p:cBhvr additive="base">
                                        <p:cTn id="31" dur="500" fill="hold"/>
                                        <p:tgtEl>
                                          <p:spTgt spid="100"/>
                                        </p:tgtEl>
                                        <p:attrNameLst>
                                          <p:attrName>ppt_x</p:attrName>
                                        </p:attrNameLst>
                                      </p:cBhvr>
                                      <p:tavLst>
                                        <p:tav tm="0">
                                          <p:val>
                                            <p:strVal val="#ppt_x"/>
                                          </p:val>
                                        </p:tav>
                                        <p:tav tm="100000">
                                          <p:val>
                                            <p:strVal val="#ppt_x"/>
                                          </p:val>
                                        </p:tav>
                                      </p:tavLst>
                                    </p:anim>
                                    <p:anim calcmode="lin" valueType="num">
                                      <p:cBhvr additive="base">
                                        <p:cTn id="32"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100"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文本框 4"/>
          <p:cNvSpPr txBox="1"/>
          <p:nvPr/>
        </p:nvSpPr>
        <p:spPr>
          <a:xfrm>
            <a:off x="764540" y="3533140"/>
            <a:ext cx="9938385" cy="1783715"/>
          </a:xfrm>
          <a:prstGeom prst="rect">
            <a:avLst/>
          </a:prstGeom>
          <a:noFill/>
        </p:spPr>
        <p:txBody>
          <a:bodyPr wrap="square" rtlCol="0" anchor="t">
            <a:spAutoFit/>
          </a:bodyPr>
          <a:lstStyle/>
          <a:p>
            <a:pPr fontAlgn="auto">
              <a:lnSpc>
                <a:spcPct val="150000"/>
              </a:lnSpc>
            </a:pPr>
            <a:r>
              <a:rPr lang="en-US" altLang="zh-CN" sz="2000">
                <a:solidFill>
                  <a:srgbClr val="FF0000"/>
                </a:solidFill>
              </a:rPr>
              <a:t>     </a:t>
            </a:r>
            <a:r>
              <a:rPr lang="zh-CN" altLang="en-US" sz="2000">
                <a:solidFill>
                  <a:srgbClr val="FF0000"/>
                </a:solidFill>
              </a:rPr>
              <a:t>电离能越小，表示在气态时该元素的原子（或离子）越容易失去电子;</a:t>
            </a:r>
          </a:p>
          <a:p>
            <a:pPr fontAlgn="auto">
              <a:lnSpc>
                <a:spcPct val="150000"/>
              </a:lnSpc>
            </a:pPr>
            <a:r>
              <a:rPr lang="zh-CN" altLang="en-US" sz="2000">
                <a:solidFill>
                  <a:srgbClr val="FF0000"/>
                </a:solidFill>
              </a:rPr>
              <a:t>     电离能越大，表示在气态时该元素的原子（或离子）越难失去电子。</a:t>
            </a:r>
          </a:p>
          <a:p>
            <a:pPr fontAlgn="auto">
              <a:lnSpc>
                <a:spcPct val="150000"/>
              </a:lnSpc>
            </a:pPr>
            <a:r>
              <a:rPr lang="zh-CN" altLang="en-US" sz="2000">
                <a:solidFill>
                  <a:srgbClr val="FF0000"/>
                </a:solidFill>
              </a:rPr>
              <a:t>     通常运用电离能数值来判断金属元素的原子在气态时失去电子的难易程度。</a:t>
            </a:r>
          </a:p>
          <a:p>
            <a:endParaRPr lang="zh-CN" altLang="en-US" sz="2000">
              <a:solidFill>
                <a:srgbClr val="FF0000"/>
              </a:solidFill>
            </a:endParaRPr>
          </a:p>
        </p:txBody>
      </p:sp>
      <p:sp>
        <p:nvSpPr>
          <p:cNvPr id="8" name="文本框 7"/>
          <p:cNvSpPr txBox="1"/>
          <p:nvPr/>
        </p:nvSpPr>
        <p:spPr>
          <a:xfrm>
            <a:off x="247015" y="2842260"/>
            <a:ext cx="2852420" cy="460375"/>
          </a:xfrm>
          <a:prstGeom prst="rect">
            <a:avLst/>
          </a:prstGeom>
          <a:noFill/>
        </p:spPr>
        <p:txBody>
          <a:bodyPr wrap="none" rtlCol="0" anchor="t">
            <a:spAutoFit/>
          </a:bodyPr>
          <a:lstStyle/>
          <a:p>
            <a:r>
              <a:rPr lang="en-US" altLang="zh-CN" sz="2400">
                <a:sym typeface="+mn-ea"/>
              </a:rPr>
              <a:t>2.</a:t>
            </a:r>
            <a:r>
              <a:rPr lang="zh-CN" altLang="en-US" sz="2400">
                <a:sym typeface="+mn-ea"/>
              </a:rPr>
              <a:t>电离能含义及应用</a:t>
            </a:r>
          </a:p>
        </p:txBody>
      </p:sp>
      <p:sp>
        <p:nvSpPr>
          <p:cNvPr id="38" name="文本框 37"/>
          <p:cNvSpPr txBox="1"/>
          <p:nvPr/>
        </p:nvSpPr>
        <p:spPr>
          <a:xfrm>
            <a:off x="4011930" y="563880"/>
            <a:ext cx="2931795" cy="460375"/>
          </a:xfrm>
          <a:prstGeom prst="rect">
            <a:avLst/>
          </a:prstGeom>
          <a:noFill/>
        </p:spPr>
        <p:txBody>
          <a:bodyPr wrap="none" rtlCol="0">
            <a:spAutoFit/>
          </a:bodyPr>
          <a:lstStyle/>
          <a:p>
            <a:r>
              <a:rPr lang="en-US" altLang="zh-CN" sz="2400" b="1">
                <a:solidFill>
                  <a:srgbClr val="FF0000"/>
                </a:solidFill>
                <a:sym typeface="+mn-ea"/>
              </a:rPr>
              <a:t>Li</a:t>
            </a:r>
            <a:r>
              <a:rPr lang="zh-CN" altLang="en-US" sz="2400" b="1">
                <a:solidFill>
                  <a:srgbClr val="FF0000"/>
                </a:solidFill>
                <a:sym typeface="+mn-ea"/>
              </a:rPr>
              <a:t>、</a:t>
            </a:r>
            <a:r>
              <a:rPr lang="en-US" altLang="zh-CN" sz="2400" b="1">
                <a:solidFill>
                  <a:srgbClr val="FF0000"/>
                </a:solidFill>
                <a:sym typeface="+mn-ea"/>
              </a:rPr>
              <a:t>Mg</a:t>
            </a:r>
            <a:r>
              <a:rPr lang="zh-CN" altLang="en-US" sz="2400" b="1">
                <a:solidFill>
                  <a:srgbClr val="FF0000"/>
                </a:solidFill>
                <a:sym typeface="+mn-ea"/>
              </a:rPr>
              <a:t>的电离能数据</a:t>
            </a:r>
          </a:p>
        </p:txBody>
      </p:sp>
      <p:graphicFrame>
        <p:nvGraphicFramePr>
          <p:cNvPr id="36" name="Group 4"/>
          <p:cNvGraphicFramePr>
            <a:graphicFrameLocks noGrp="1"/>
          </p:cNvGraphicFramePr>
          <p:nvPr>
            <p:custDataLst>
              <p:tags r:id="rId1"/>
            </p:custDataLst>
          </p:nvPr>
        </p:nvGraphicFramePr>
        <p:xfrm>
          <a:off x="1753870" y="1193800"/>
          <a:ext cx="8101330" cy="1188720"/>
        </p:xfrm>
        <a:graphic>
          <a:graphicData uri="http://schemas.openxmlformats.org/drawingml/2006/table">
            <a:tbl>
              <a:tblPr/>
              <a:tblGrid>
                <a:gridCol w="2033905">
                  <a:extLst>
                    <a:ext uri="{9D8B030D-6E8A-4147-A177-3AD203B41FA5}">
                      <a16:colId xmlns:a16="http://schemas.microsoft.com/office/drawing/2014/main" val="20000"/>
                    </a:ext>
                  </a:extLst>
                </a:gridCol>
                <a:gridCol w="2016760">
                  <a:extLst>
                    <a:ext uri="{9D8B030D-6E8A-4147-A177-3AD203B41FA5}">
                      <a16:colId xmlns:a16="http://schemas.microsoft.com/office/drawing/2014/main" val="20001"/>
                    </a:ext>
                  </a:extLst>
                </a:gridCol>
                <a:gridCol w="2025650">
                  <a:extLst>
                    <a:ext uri="{9D8B030D-6E8A-4147-A177-3AD203B41FA5}">
                      <a16:colId xmlns:a16="http://schemas.microsoft.com/office/drawing/2014/main" val="20002"/>
                    </a:ext>
                  </a:extLst>
                </a:gridCol>
                <a:gridCol w="2025015">
                  <a:extLst>
                    <a:ext uri="{9D8B030D-6E8A-4147-A177-3AD203B41FA5}">
                      <a16:colId xmlns:a16="http://schemas.microsoft.com/office/drawing/2014/main" val="20003"/>
                    </a:ext>
                  </a:extLst>
                </a:gridCol>
              </a:tblGrid>
              <a:tr h="39624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元素</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I</a:t>
                      </a:r>
                      <a:r>
                        <a:rPr kumimoji="0" lang="zh-CN" altLang="zh-CN" sz="2000" b="1" i="0" u="none" strike="noStrike" cap="none" normalizeH="0" baseline="-25000">
                          <a:ln>
                            <a:noFill/>
                          </a:ln>
                          <a:solidFill>
                            <a:schemeClr val="tx1"/>
                          </a:solidFill>
                          <a:effectLst/>
                          <a:latin typeface="Arial" panose="020B0604020202020204" pitchFamily="34" charset="0"/>
                          <a:ea typeface="宋体" panose="02010600030101010101" pitchFamily="2" charset="-122"/>
                        </a:rPr>
                        <a:t>1  </a:t>
                      </a: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KJ/mol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I</a:t>
                      </a:r>
                      <a:r>
                        <a:rPr kumimoji="0" lang="zh-CN" altLang="zh-CN" sz="2000" b="1" i="0" u="none" strike="noStrike" cap="none" normalizeH="0" baseline="-25000">
                          <a:ln>
                            <a:noFill/>
                          </a:ln>
                          <a:solidFill>
                            <a:schemeClr val="tx1"/>
                          </a:solidFill>
                          <a:effectLst/>
                          <a:latin typeface="Arial" panose="020B0604020202020204" pitchFamily="34" charset="0"/>
                          <a:ea typeface="宋体" panose="02010600030101010101" pitchFamily="2" charset="-122"/>
                        </a:rPr>
                        <a:t>2  </a:t>
                      </a: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KJ/mol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I</a:t>
                      </a:r>
                      <a:r>
                        <a:rPr kumimoji="0" lang="zh-CN" altLang="zh-CN" sz="2000" b="1" i="0" u="none" strike="noStrike" cap="none" normalizeH="0" baseline="-25000">
                          <a:ln>
                            <a:noFill/>
                          </a:ln>
                          <a:solidFill>
                            <a:schemeClr val="tx1"/>
                          </a:solidFill>
                          <a:effectLst/>
                          <a:latin typeface="Arial" panose="020B0604020202020204" pitchFamily="34" charset="0"/>
                          <a:ea typeface="宋体" panose="02010600030101010101" pitchFamily="2" charset="-122"/>
                        </a:rPr>
                        <a:t>3  </a:t>
                      </a: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KJ/mol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24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Li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520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7295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11815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24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Mg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738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1451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7733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indefinite"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 name="矩形 36"/>
          <p:cNvSpPr/>
          <p:nvPr/>
        </p:nvSpPr>
        <p:spPr>
          <a:xfrm>
            <a:off x="443865" y="520065"/>
            <a:ext cx="1305560" cy="768350"/>
          </a:xfrm>
          <a:prstGeom prst="rect">
            <a:avLst/>
          </a:prstGeom>
          <a:noFill/>
          <a:ln>
            <a:noFill/>
          </a:ln>
        </p:spPr>
        <p:txBody>
          <a:bodyPr wrap="none" rtlCol="0" anchor="t">
            <a:spAutoFit/>
          </a:bodyPr>
          <a:lstStyle/>
          <a:p>
            <a:pPr algn="ctr"/>
            <a:r>
              <a:rPr lang="zh-CN" altLang="en-US" sz="4400" b="1">
                <a:solidFill>
                  <a:srgbClr val="00B050"/>
                </a:solidFill>
                <a:effectLst>
                  <a:outerShdw blurRad="38100" dist="19050" dir="2700000" algn="tl" rotWithShape="0">
                    <a:schemeClr val="dk1">
                      <a:alpha val="40000"/>
                    </a:schemeClr>
                  </a:outerShdw>
                </a:effectLst>
                <a:latin typeface="楷体" panose="02010609060101010101" charset="-122"/>
                <a:ea typeface="楷体" panose="02010609060101010101" charset="-122"/>
              </a:rPr>
              <a:t>思考</a:t>
            </a:r>
          </a:p>
        </p:txBody>
      </p:sp>
      <p:sp>
        <p:nvSpPr>
          <p:cNvPr id="39" name="文本框 38"/>
          <p:cNvSpPr txBox="1"/>
          <p:nvPr/>
        </p:nvSpPr>
        <p:spPr>
          <a:xfrm>
            <a:off x="817245" y="1288415"/>
            <a:ext cx="10158730" cy="1198880"/>
          </a:xfrm>
          <a:prstGeom prst="rect">
            <a:avLst/>
          </a:prstGeom>
          <a:noFill/>
        </p:spPr>
        <p:txBody>
          <a:bodyPr wrap="square" rtlCol="0">
            <a:spAutoFit/>
          </a:bodyPr>
          <a:lstStyle/>
          <a:p>
            <a:pPr fontAlgn="auto">
              <a:lnSpc>
                <a:spcPct val="150000"/>
              </a:lnSpc>
              <a:spcBef>
                <a:spcPct val="0"/>
              </a:spcBef>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为什么锂元素易形成</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Li</a:t>
            </a:r>
            <a:r>
              <a:rPr lang="zh-CN" altLang="zh-CN" sz="2400" b="1" baseline="30000">
                <a:latin typeface="宋体" panose="02010600030101010101" pitchFamily="2" charset="-122"/>
                <a:ea typeface="宋体" panose="02010600030101010101" pitchFamily="2" charset="-122"/>
                <a:cs typeface="宋体" panose="02010600030101010101" pitchFamily="2" charset="-122"/>
                <a:sym typeface="+mn-ea"/>
              </a:rPr>
              <a:t>＋</a:t>
            </a:r>
            <a:r>
              <a:rPr lang="zh-CN" altLang="zh-CN" sz="2400" b="1">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而不易形成</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Li</a:t>
            </a:r>
            <a:r>
              <a:rPr lang="zh-CN" altLang="zh-CN" sz="2400" b="1" baseline="30000">
                <a:latin typeface="宋体" panose="02010600030101010101" pitchFamily="2" charset="-122"/>
                <a:ea typeface="宋体" panose="02010600030101010101" pitchFamily="2" charset="-122"/>
                <a:cs typeface="宋体" panose="02010600030101010101" pitchFamily="2" charset="-122"/>
                <a:sym typeface="+mn-ea"/>
              </a:rPr>
              <a:t>2＋</a:t>
            </a:r>
            <a:r>
              <a:rPr lang="zh-CN" altLang="zh-CN" sz="2400" b="1">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镁</a:t>
            </a:r>
            <a:r>
              <a:rPr lang="zh-CN" altLang="zh-CN" sz="2400" b="1">
                <a:latin typeface="宋体" panose="02010600030101010101" pitchFamily="2" charset="-122"/>
                <a:ea typeface="宋体" panose="02010600030101010101" pitchFamily="2" charset="-122"/>
                <a:cs typeface="宋体" panose="02010600030101010101" pitchFamily="2" charset="-122"/>
                <a:sym typeface="+mn-ea"/>
              </a:rPr>
              <a:t>元素</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易形成</a:t>
            </a:r>
            <a:r>
              <a:rPr lang="zh-CN" altLang="zh-CN" sz="2400" b="1">
                <a:latin typeface="宋体" panose="02010600030101010101" pitchFamily="2" charset="-122"/>
                <a:ea typeface="宋体" panose="02010600030101010101" pitchFamily="2" charset="-122"/>
                <a:cs typeface="宋体" panose="02010600030101010101" pitchFamily="2" charset="-122"/>
                <a:sym typeface="+mn-ea"/>
              </a:rPr>
              <a:t>Mg</a:t>
            </a:r>
            <a:r>
              <a:rPr lang="zh-CN" altLang="zh-CN" sz="2400" b="1" baseline="30000">
                <a:latin typeface="宋体" panose="02010600030101010101" pitchFamily="2" charset="-122"/>
                <a:ea typeface="宋体" panose="02010600030101010101" pitchFamily="2" charset="-122"/>
                <a:cs typeface="宋体" panose="02010600030101010101" pitchFamily="2" charset="-122"/>
                <a:sym typeface="+mn-ea"/>
              </a:rPr>
              <a:t>2＋</a:t>
            </a:r>
            <a:r>
              <a:rPr lang="zh-CN" altLang="zh-CN" sz="2400" b="1">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而不易形成</a:t>
            </a:r>
            <a:r>
              <a:rPr lang="zh-CN" altLang="zh-CN" sz="2400" b="1">
                <a:latin typeface="宋体" panose="02010600030101010101" pitchFamily="2" charset="-122"/>
                <a:ea typeface="宋体" panose="02010600030101010101" pitchFamily="2" charset="-122"/>
                <a:cs typeface="宋体" panose="02010600030101010101" pitchFamily="2" charset="-122"/>
                <a:sym typeface="+mn-ea"/>
              </a:rPr>
              <a:t>Mg</a:t>
            </a:r>
            <a:r>
              <a:rPr lang="zh-CN" altLang="zh-CN" sz="2400" b="1" baseline="30000">
                <a:latin typeface="宋体" panose="02010600030101010101" pitchFamily="2" charset="-122"/>
                <a:ea typeface="宋体" panose="02010600030101010101" pitchFamily="2" charset="-122"/>
                <a:cs typeface="宋体" panose="02010600030101010101" pitchFamily="2" charset="-122"/>
                <a:sym typeface="+mn-ea"/>
              </a:rPr>
              <a:t>3＋</a:t>
            </a:r>
            <a:r>
              <a:rPr lang="zh-CN" altLang="zh-CN" sz="2400" b="1">
                <a:latin typeface="宋体" panose="02010600030101010101" pitchFamily="2" charset="-122"/>
                <a:ea typeface="宋体" panose="02010600030101010101" pitchFamily="2" charset="-122"/>
                <a:cs typeface="宋体" panose="02010600030101010101" pitchFamily="2" charset="-122"/>
                <a:sym typeface="+mn-ea"/>
              </a:rPr>
              <a:t>？</a:t>
            </a:r>
          </a:p>
        </p:txBody>
      </p:sp>
      <p:sp>
        <p:nvSpPr>
          <p:cNvPr id="41" name="文本框 40"/>
          <p:cNvSpPr txBox="1"/>
          <p:nvPr/>
        </p:nvSpPr>
        <p:spPr>
          <a:xfrm>
            <a:off x="1467803" y="4051935"/>
            <a:ext cx="8655050" cy="927100"/>
          </a:xfrm>
          <a:prstGeom prst="rect">
            <a:avLst/>
          </a:prstGeom>
          <a:noFill/>
        </p:spPr>
        <p:txBody>
          <a:bodyPr wrap="none" rtlCol="0">
            <a:spAutoFit/>
          </a:bodyPr>
          <a:lstStyle/>
          <a:p>
            <a:pPr marR="0" indent="0" algn="ctr" defTabSz="914400" fontAlgn="base">
              <a:lnSpc>
                <a:spcPct val="100000"/>
              </a:lnSpc>
              <a:spcBef>
                <a:spcPct val="20000"/>
              </a:spcBef>
              <a:spcAft>
                <a:spcPct val="0"/>
              </a:spcAft>
              <a:buClrTx/>
              <a:buSzTx/>
              <a:buFontTx/>
              <a:buNone/>
            </a:pPr>
            <a:r>
              <a:rPr lang="en-US" altLang="zh-CN" sz="1600" b="1">
                <a:solidFill>
                  <a:srgbClr val="FF0000"/>
                </a:solidFill>
                <a:latin typeface="Arial" panose="020B0604020202020204" pitchFamily="34" charset="0"/>
                <a:ea typeface="宋体" panose="02010600030101010101" pitchFamily="2" charset="-122"/>
                <a:sym typeface="+mn-ea"/>
              </a:rPr>
              <a:t>Li</a:t>
            </a:r>
            <a:r>
              <a:rPr lang="zh-CN" altLang="en-US" sz="1600" b="1">
                <a:solidFill>
                  <a:srgbClr val="FF0000"/>
                </a:solidFill>
                <a:latin typeface="Arial" panose="020B0604020202020204" pitchFamily="34" charset="0"/>
                <a:ea typeface="宋体" panose="02010600030101010101" pitchFamily="2" charset="-122"/>
                <a:sym typeface="+mn-ea"/>
              </a:rPr>
              <a:t>原子最外层一个电子，第一电离能小，容易失去，第二电离能为次外层电子不易失去；</a:t>
            </a:r>
          </a:p>
          <a:p>
            <a:pPr marR="0" indent="0" algn="ctr" defTabSz="914400" fontAlgn="base">
              <a:lnSpc>
                <a:spcPct val="100000"/>
              </a:lnSpc>
              <a:spcBef>
                <a:spcPct val="20000"/>
              </a:spcBef>
              <a:spcAft>
                <a:spcPct val="0"/>
              </a:spcAft>
              <a:buClrTx/>
              <a:buSzTx/>
              <a:buFontTx/>
              <a:buNone/>
            </a:pPr>
            <a:endParaRPr lang="zh-CN" altLang="en-US" sz="1600" b="1">
              <a:solidFill>
                <a:srgbClr val="FF0000"/>
              </a:solidFill>
              <a:latin typeface="Arial" panose="020B0604020202020204" pitchFamily="34" charset="0"/>
              <a:ea typeface="宋体" panose="02010600030101010101" pitchFamily="2" charset="-122"/>
              <a:sym typeface="+mn-ea"/>
            </a:endParaRPr>
          </a:p>
          <a:p>
            <a:pPr marR="0" indent="0" algn="ctr" defTabSz="914400" fontAlgn="base">
              <a:lnSpc>
                <a:spcPct val="100000"/>
              </a:lnSpc>
              <a:spcBef>
                <a:spcPct val="20000"/>
              </a:spcBef>
              <a:spcAft>
                <a:spcPct val="0"/>
              </a:spcAft>
              <a:buClrTx/>
              <a:buSzTx/>
              <a:buFontTx/>
              <a:buNone/>
            </a:pPr>
            <a:r>
              <a:rPr lang="en-US" altLang="zh-CN" sz="1600" b="1">
                <a:solidFill>
                  <a:srgbClr val="FF0000"/>
                </a:solidFill>
                <a:latin typeface="Arial" panose="020B0604020202020204" pitchFamily="34" charset="0"/>
                <a:ea typeface="宋体" panose="02010600030101010101" pitchFamily="2" charset="-122"/>
                <a:sym typeface="+mn-ea"/>
              </a:rPr>
              <a:t>Mg</a:t>
            </a:r>
            <a:r>
              <a:rPr lang="zh-CN" altLang="en-US" sz="1600" b="1">
                <a:solidFill>
                  <a:srgbClr val="FF0000"/>
                </a:solidFill>
                <a:latin typeface="Arial" panose="020B0604020202020204" pitchFamily="34" charset="0"/>
                <a:ea typeface="宋体" panose="02010600030101010101" pitchFamily="2" charset="-122"/>
                <a:sym typeface="+mn-ea"/>
              </a:rPr>
              <a:t>原子最多外层两个电子，第一和第二电离能远大于此外层的第三电离能，易失去两个电子。</a:t>
            </a:r>
            <a:endParaRPr kumimoji="0" lang="zh-CN" altLang="en-US" sz="1600" b="1" i="0" cap="none" normalizeH="0" baseline="0">
              <a:solidFill>
                <a:srgbClr val="FF0000"/>
              </a:solidFill>
              <a:latin typeface="Arial" panose="020B0604020202020204" pitchFamily="34" charset="0"/>
              <a:ea typeface="宋体" panose="02010600030101010101" pitchFamily="2" charset="-122"/>
              <a:sym typeface="+mn-ea"/>
            </a:endParaRPr>
          </a:p>
        </p:txBody>
      </p:sp>
      <p:sp>
        <p:nvSpPr>
          <p:cNvPr id="100" name="文本框 99"/>
          <p:cNvSpPr txBox="1"/>
          <p:nvPr/>
        </p:nvSpPr>
        <p:spPr>
          <a:xfrm>
            <a:off x="1468120" y="2846070"/>
            <a:ext cx="9345295" cy="922020"/>
          </a:xfrm>
          <a:prstGeom prst="rect">
            <a:avLst/>
          </a:prstGeom>
          <a:noFill/>
          <a:ln w="9525">
            <a:noFill/>
          </a:ln>
        </p:spPr>
        <p:txBody>
          <a:bodyPr wrap="square">
            <a:spAutoFit/>
          </a:bodyPr>
          <a:lstStyle/>
          <a:p>
            <a:pPr indent="0" fontAlgn="auto">
              <a:lnSpc>
                <a:spcPct val="150000"/>
              </a:lnSpc>
            </a:pPr>
            <a:r>
              <a:rPr lang="zh-CN" b="0">
                <a:solidFill>
                  <a:srgbClr val="FF0000"/>
                </a:solidFill>
                <a:cs typeface="楷体_GB2312" charset="0"/>
              </a:rPr>
              <a:t>当相邻逐级电离能突然变大时，说明其电子层发生变化，即同一电子层中电离能相近，不同电子层中电离能有很大的差距。</a:t>
            </a:r>
            <a:endParaRPr lang="zh-CN" altLang="en-US" b="0">
              <a:solidFill>
                <a:srgbClr val="FF0000"/>
              </a:solidFill>
              <a:cs typeface="楷体_GB2312" charset="0"/>
            </a:endParaRP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additive="base">
                                        <p:cTn id="7" dur="500" fill="hold"/>
                                        <p:tgtEl>
                                          <p:spTgt spid="100"/>
                                        </p:tgtEl>
                                        <p:attrNameLst>
                                          <p:attrName>ppt_x</p:attrName>
                                        </p:attrNameLst>
                                      </p:cBhvr>
                                      <p:tavLst>
                                        <p:tav tm="0">
                                          <p:val>
                                            <p:strVal val="#ppt_x"/>
                                          </p:val>
                                        </p:tav>
                                        <p:tav tm="100000">
                                          <p:val>
                                            <p:strVal val="#ppt_x"/>
                                          </p:val>
                                        </p:tav>
                                      </p:tavLst>
                                    </p:anim>
                                    <p:anim calcmode="lin" valueType="num">
                                      <p:cBhvr additive="base">
                                        <p:cTn id="8"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blinds(horizontal)">
                                      <p:cBhvr>
                                        <p:cTn id="13"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100"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7150735" y="1271905"/>
            <a:ext cx="4562475" cy="4314825"/>
          </a:xfrm>
          <a:prstGeom prst="rect">
            <a:avLst/>
          </a:prstGeom>
        </p:spPr>
      </p:pic>
      <p:sp>
        <p:nvSpPr>
          <p:cNvPr id="3" name="文本框 2"/>
          <p:cNvSpPr txBox="1"/>
          <p:nvPr/>
        </p:nvSpPr>
        <p:spPr>
          <a:xfrm>
            <a:off x="704850" y="1231265"/>
            <a:ext cx="6305550" cy="1753235"/>
          </a:xfrm>
          <a:prstGeom prst="rect">
            <a:avLst/>
          </a:prstGeom>
          <a:noFill/>
        </p:spPr>
        <p:txBody>
          <a:bodyPr wrap="square" rtlCol="0" anchor="t">
            <a:spAutoFit/>
          </a:bodyPr>
          <a:lstStyle/>
          <a:p>
            <a:pPr fontAlgn="auto">
              <a:lnSpc>
                <a:spcPct val="150000"/>
              </a:lnSpc>
            </a:pPr>
            <a:r>
              <a:rPr lang="zh-CN" altLang="en-US" sz="2400"/>
              <a:t>观察图1-3-4，请你说明元素的第一电离能随着元素原子序数的递增呈现怎样的变化规律，并从原子结构的角度加以解释。</a:t>
            </a:r>
          </a:p>
        </p:txBody>
      </p:sp>
      <p:sp>
        <p:nvSpPr>
          <p:cNvPr id="4" name="矩形 3"/>
          <p:cNvSpPr/>
          <p:nvPr/>
        </p:nvSpPr>
        <p:spPr>
          <a:xfrm>
            <a:off x="309880" y="462915"/>
            <a:ext cx="2428240" cy="768350"/>
          </a:xfrm>
          <a:prstGeom prst="rect">
            <a:avLst/>
          </a:prstGeom>
          <a:noFill/>
          <a:ln>
            <a:noFill/>
          </a:ln>
        </p:spPr>
        <p:txBody>
          <a:bodyPr wrap="none" rtlCol="0" anchor="t">
            <a:spAutoFit/>
          </a:bodyPr>
          <a:lstStyle/>
          <a:p>
            <a:pPr algn="ctr"/>
            <a:r>
              <a:rPr lang="zh-CN" altLang="en-US" sz="4400" b="1">
                <a:solidFill>
                  <a:srgbClr val="00B050"/>
                </a:solidFill>
                <a:effectLst>
                  <a:outerShdw blurRad="38100" dist="19050" dir="2700000" algn="tl" rotWithShape="0">
                    <a:schemeClr val="dk1">
                      <a:alpha val="40000"/>
                    </a:schemeClr>
                  </a:outerShdw>
                </a:effectLst>
                <a:latin typeface="楷体" panose="02010609060101010101" charset="-122"/>
                <a:ea typeface="楷体" panose="02010609060101010101" charset="-122"/>
              </a:rPr>
              <a:t>观察思考</a:t>
            </a:r>
          </a:p>
        </p:txBody>
      </p:sp>
      <p:sp>
        <p:nvSpPr>
          <p:cNvPr id="5" name="文本框 4"/>
          <p:cNvSpPr txBox="1"/>
          <p:nvPr/>
        </p:nvSpPr>
        <p:spPr>
          <a:xfrm>
            <a:off x="1207770" y="3491865"/>
            <a:ext cx="4145280" cy="460375"/>
          </a:xfrm>
          <a:prstGeom prst="rect">
            <a:avLst/>
          </a:prstGeom>
          <a:noFill/>
        </p:spPr>
        <p:txBody>
          <a:bodyPr wrap="none" rtlCol="0">
            <a:spAutoFit/>
          </a:bodyPr>
          <a:lstStyle/>
          <a:p>
            <a:pPr algn="l"/>
            <a:r>
              <a:rPr lang="zh-CN" altLang="en-US" sz="2400">
                <a:solidFill>
                  <a:srgbClr val="FF0000"/>
                </a:solidFill>
                <a:sym typeface="+mn-ea"/>
              </a:rPr>
              <a:t>同周期元素电离能变化规律？</a:t>
            </a:r>
          </a:p>
        </p:txBody>
      </p:sp>
      <p:sp>
        <p:nvSpPr>
          <p:cNvPr id="6" name="文本框 5"/>
          <p:cNvSpPr txBox="1"/>
          <p:nvPr/>
        </p:nvSpPr>
        <p:spPr>
          <a:xfrm>
            <a:off x="1274445" y="4364355"/>
            <a:ext cx="4145280" cy="460375"/>
          </a:xfrm>
          <a:prstGeom prst="rect">
            <a:avLst/>
          </a:prstGeom>
          <a:noFill/>
        </p:spPr>
        <p:txBody>
          <a:bodyPr wrap="none" rtlCol="0">
            <a:spAutoFit/>
          </a:bodyPr>
          <a:lstStyle/>
          <a:p>
            <a:pPr algn="l"/>
            <a:r>
              <a:rPr lang="zh-CN" altLang="en-US" sz="2400">
                <a:solidFill>
                  <a:srgbClr val="FF0000"/>
                </a:solidFill>
                <a:sym typeface="+mn-ea"/>
              </a:rPr>
              <a:t>同主族元素电离能变化规律？</a:t>
            </a: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p:cNvSpPr txBox="1"/>
          <p:nvPr/>
        </p:nvSpPr>
        <p:spPr>
          <a:xfrm>
            <a:off x="364490" y="947420"/>
            <a:ext cx="11598275" cy="1014730"/>
          </a:xfrm>
          <a:prstGeom prst="rect">
            <a:avLst/>
          </a:prstGeom>
          <a:noFill/>
        </p:spPr>
        <p:txBody>
          <a:bodyPr wrap="square" rtlCol="0" anchor="t">
            <a:spAutoFit/>
          </a:bodyPr>
          <a:lstStyle/>
          <a:p>
            <a:pPr fontAlgn="auto">
              <a:lnSpc>
                <a:spcPct val="150000"/>
              </a:lnSpc>
            </a:pPr>
            <a:r>
              <a:rPr lang="zh-CN" altLang="en-US" sz="2000"/>
              <a:t>（</a:t>
            </a:r>
            <a:r>
              <a:rPr lang="en-US" altLang="zh-CN" sz="2000"/>
              <a:t>1</a:t>
            </a:r>
            <a:r>
              <a:rPr lang="zh-CN" altLang="en-US" sz="2000"/>
              <a:t>）同一周期的元素，碱金属元素的第一电离能最小，稀有气体元素的第一电离能最大;</a:t>
            </a:r>
          </a:p>
          <a:p>
            <a:pPr fontAlgn="auto">
              <a:lnSpc>
                <a:spcPct val="150000"/>
              </a:lnSpc>
            </a:pPr>
            <a:r>
              <a:rPr lang="zh-CN" altLang="en-US" sz="2000"/>
              <a:t>        </a:t>
            </a:r>
            <a:r>
              <a:rPr lang="zh-CN" altLang="en-US" sz="2000" b="1">
                <a:solidFill>
                  <a:srgbClr val="FF0000"/>
                </a:solidFill>
                <a:effectLst>
                  <a:outerShdw blurRad="38100" dist="19050" dir="2700000" algn="tl" rotWithShape="0">
                    <a:schemeClr val="dk1">
                      <a:alpha val="40000"/>
                    </a:schemeClr>
                  </a:outerShdw>
                </a:effectLst>
              </a:rPr>
              <a:t>从左到右</a:t>
            </a:r>
            <a:r>
              <a:rPr lang="zh-CN" altLang="en-US" sz="2000"/>
              <a:t>，元素的第一电离能在总体上呈现</a:t>
            </a:r>
            <a:r>
              <a:rPr lang="zh-CN" altLang="en-US" sz="2000" b="1">
                <a:solidFill>
                  <a:srgbClr val="FF0000"/>
                </a:solidFill>
                <a:effectLst>
                  <a:outerShdw blurRad="38100" dist="19050" dir="2700000" algn="tl" rotWithShape="0">
                    <a:schemeClr val="dk1">
                      <a:alpha val="40000"/>
                    </a:schemeClr>
                  </a:outerShdw>
                </a:effectLst>
              </a:rPr>
              <a:t>从小到大的变化趋势</a:t>
            </a:r>
            <a:r>
              <a:rPr lang="zh-CN" altLang="en-US" sz="2000"/>
              <a:t>，表示元素原子</a:t>
            </a:r>
            <a:r>
              <a:rPr lang="zh-CN" altLang="en-US" sz="2000" b="1">
                <a:solidFill>
                  <a:srgbClr val="FF0000"/>
                </a:solidFill>
                <a:effectLst>
                  <a:outerShdw blurRad="38100" dist="19050" dir="2700000" algn="tl" rotWithShape="0">
                    <a:schemeClr val="dk1">
                      <a:alpha val="40000"/>
                    </a:schemeClr>
                  </a:outerShdw>
                </a:effectLst>
              </a:rPr>
              <a:t>越来越难失去电子</a:t>
            </a:r>
            <a:r>
              <a:rPr lang="zh-CN" altLang="en-US" sz="2000"/>
              <a:t>。</a:t>
            </a:r>
          </a:p>
        </p:txBody>
      </p:sp>
      <p:sp>
        <p:nvSpPr>
          <p:cNvPr id="8" name="文本框 7"/>
          <p:cNvSpPr txBox="1"/>
          <p:nvPr/>
        </p:nvSpPr>
        <p:spPr>
          <a:xfrm>
            <a:off x="226695" y="487045"/>
            <a:ext cx="2547620" cy="460375"/>
          </a:xfrm>
          <a:prstGeom prst="rect">
            <a:avLst/>
          </a:prstGeom>
          <a:noFill/>
        </p:spPr>
        <p:txBody>
          <a:bodyPr wrap="none" rtlCol="0" anchor="t">
            <a:spAutoFit/>
          </a:bodyPr>
          <a:lstStyle/>
          <a:p>
            <a:r>
              <a:rPr lang="en-US" altLang="zh-CN" sz="2400">
                <a:sym typeface="+mn-ea"/>
              </a:rPr>
              <a:t>3.</a:t>
            </a:r>
            <a:r>
              <a:rPr lang="zh-CN" altLang="en-US" sz="2400">
                <a:sym typeface="+mn-ea"/>
              </a:rPr>
              <a:t>电离能变化规律</a:t>
            </a:r>
          </a:p>
        </p:txBody>
      </p:sp>
      <p:sp>
        <p:nvSpPr>
          <p:cNvPr id="5" name="文本框 4"/>
          <p:cNvSpPr txBox="1"/>
          <p:nvPr/>
        </p:nvSpPr>
        <p:spPr>
          <a:xfrm>
            <a:off x="494030" y="1962150"/>
            <a:ext cx="11315700" cy="1014730"/>
          </a:xfrm>
          <a:prstGeom prst="rect">
            <a:avLst/>
          </a:prstGeom>
          <a:noFill/>
        </p:spPr>
        <p:txBody>
          <a:bodyPr wrap="square" rtlCol="0">
            <a:spAutoFit/>
          </a:bodyPr>
          <a:lstStyle/>
          <a:p>
            <a:pPr algn="l" fontAlgn="auto">
              <a:lnSpc>
                <a:spcPct val="150000"/>
              </a:lnSpc>
            </a:pPr>
            <a:r>
              <a:rPr lang="zh-CN" altLang="en-US" sz="2000">
                <a:solidFill>
                  <a:schemeClr val="tx1"/>
                </a:solidFill>
                <a:effectLst>
                  <a:outerShdw blurRad="38100" dist="19050" dir="2700000" algn="tl" rotWithShape="0">
                    <a:schemeClr val="dk1">
                      <a:alpha val="40000"/>
                    </a:schemeClr>
                  </a:outerShdw>
                </a:effectLst>
                <a:sym typeface="+mn-ea"/>
              </a:rPr>
              <a:t>原因：</a:t>
            </a:r>
          </a:p>
          <a:p>
            <a:pPr algn="l" fontAlgn="auto">
              <a:lnSpc>
                <a:spcPct val="150000"/>
              </a:lnSpc>
            </a:pPr>
            <a:r>
              <a:rPr lang="zh-CN" altLang="en-US" sz="2000">
                <a:solidFill>
                  <a:srgbClr val="FF0000"/>
                </a:solidFill>
                <a:sym typeface="+mn-ea"/>
              </a:rPr>
              <a:t>  同周期元素原子电子层数相同，但随着核电荷数增大，原子核对外层电子的有效吸引作用增强。</a:t>
            </a:r>
          </a:p>
        </p:txBody>
      </p:sp>
      <p:sp>
        <p:nvSpPr>
          <p:cNvPr id="10" name="矩形 9"/>
          <p:cNvSpPr/>
          <p:nvPr/>
        </p:nvSpPr>
        <p:spPr>
          <a:xfrm>
            <a:off x="226695" y="3044825"/>
            <a:ext cx="1866900" cy="768350"/>
          </a:xfrm>
          <a:prstGeom prst="rect">
            <a:avLst/>
          </a:prstGeom>
          <a:noFill/>
          <a:ln>
            <a:noFill/>
          </a:ln>
        </p:spPr>
        <p:txBody>
          <a:bodyPr wrap="none" rtlCol="0" anchor="t">
            <a:spAutoFit/>
          </a:bodyPr>
          <a:lstStyle/>
          <a:p>
            <a:pPr algn="ctr"/>
            <a:r>
              <a:rPr lang="zh-CN" altLang="en-US" sz="4400" b="1">
                <a:solidFill>
                  <a:srgbClr val="00B050"/>
                </a:solidFill>
                <a:effectLst>
                  <a:outerShdw blurRad="38100" dist="19050" dir="2700000" algn="tl" rotWithShape="0">
                    <a:schemeClr val="dk1">
                      <a:alpha val="40000"/>
                    </a:schemeClr>
                  </a:outerShdw>
                </a:effectLst>
                <a:latin typeface="楷体" panose="02010609060101010101" charset="-122"/>
                <a:ea typeface="楷体" panose="02010609060101010101" charset="-122"/>
              </a:rPr>
              <a:t>思考：</a:t>
            </a:r>
          </a:p>
        </p:txBody>
      </p:sp>
      <p:sp>
        <p:nvSpPr>
          <p:cNvPr id="11" name="文本框 10"/>
          <p:cNvSpPr txBox="1"/>
          <p:nvPr/>
        </p:nvSpPr>
        <p:spPr>
          <a:xfrm>
            <a:off x="809625" y="3813175"/>
            <a:ext cx="11000105" cy="460375"/>
          </a:xfrm>
          <a:prstGeom prst="rect">
            <a:avLst/>
          </a:prstGeom>
          <a:noFill/>
        </p:spPr>
        <p:txBody>
          <a:bodyPr wrap="none" rtlCol="0">
            <a:spAutoFit/>
          </a:bodyPr>
          <a:lstStyle/>
          <a:p>
            <a:pPr algn="l"/>
            <a:r>
              <a:rPr lang="zh-CN" altLang="en-US" sz="2400">
                <a:sym typeface="+mn-ea"/>
              </a:rPr>
              <a:t>第二周期</a:t>
            </a:r>
            <a:r>
              <a:rPr lang="en-US" altLang="zh-CN" sz="2400">
                <a:sym typeface="+mn-ea"/>
              </a:rPr>
              <a:t>Be</a:t>
            </a:r>
            <a:r>
              <a:rPr lang="zh-CN" altLang="en-US" sz="2400">
                <a:sym typeface="+mn-ea"/>
              </a:rPr>
              <a:t>第一电离能大于</a:t>
            </a:r>
            <a:r>
              <a:rPr lang="en-US" altLang="zh-CN" sz="2400">
                <a:sym typeface="+mn-ea"/>
              </a:rPr>
              <a:t>B,N</a:t>
            </a:r>
            <a:r>
              <a:rPr lang="zh-CN" altLang="en-US" sz="2400">
                <a:sym typeface="+mn-ea"/>
              </a:rPr>
              <a:t>大于</a:t>
            </a:r>
            <a:r>
              <a:rPr lang="en-US" altLang="zh-CN" sz="2400">
                <a:sym typeface="+mn-ea"/>
              </a:rPr>
              <a:t>O</a:t>
            </a:r>
            <a:r>
              <a:rPr lang="zh-CN" altLang="en-US" sz="2400">
                <a:sym typeface="+mn-ea"/>
              </a:rPr>
              <a:t>；第三周期</a:t>
            </a:r>
            <a:r>
              <a:rPr lang="en-US" altLang="zh-CN" sz="2400">
                <a:sym typeface="+mn-ea"/>
              </a:rPr>
              <a:t>Mg</a:t>
            </a:r>
            <a:r>
              <a:rPr lang="zh-CN" altLang="en-US" sz="2400">
                <a:sym typeface="+mn-ea"/>
              </a:rPr>
              <a:t>大于</a:t>
            </a:r>
            <a:r>
              <a:rPr lang="en-US" altLang="zh-CN" sz="2400">
                <a:sym typeface="+mn-ea"/>
              </a:rPr>
              <a:t>Al,P</a:t>
            </a:r>
            <a:r>
              <a:rPr lang="zh-CN" altLang="en-US" sz="2400">
                <a:sym typeface="+mn-ea"/>
              </a:rPr>
              <a:t>大于</a:t>
            </a:r>
            <a:r>
              <a:rPr lang="en-US" altLang="zh-CN" sz="2400">
                <a:sym typeface="+mn-ea"/>
              </a:rPr>
              <a:t>S</a:t>
            </a:r>
            <a:r>
              <a:rPr lang="zh-CN" altLang="en-US" sz="2400">
                <a:sym typeface="+mn-ea"/>
              </a:rPr>
              <a:t>的原因是什么？</a:t>
            </a:r>
          </a:p>
        </p:txBody>
      </p:sp>
      <p:sp>
        <p:nvSpPr>
          <p:cNvPr id="12" name="Text Box 4"/>
          <p:cNvSpPr txBox="1"/>
          <p:nvPr/>
        </p:nvSpPr>
        <p:spPr>
          <a:xfrm>
            <a:off x="980440" y="4526280"/>
            <a:ext cx="8915400" cy="1800225"/>
          </a:xfrm>
          <a:prstGeom prst="rect">
            <a:avLst/>
          </a:prstGeom>
          <a:solidFill>
            <a:schemeClr val="bg1"/>
          </a:solidFill>
          <a:ln w="9525">
            <a:noFill/>
          </a:ln>
        </p:spPr>
        <p:txBody>
          <a:bodyPr>
            <a:spAutoFit/>
          </a:bodyPr>
          <a:lstStyle/>
          <a:p>
            <a:r>
              <a:rPr lang="zh-CN" altLang="en-US" sz="2800" b="1">
                <a:latin typeface="Times New Roman" panose="02020603050405020304" pitchFamily="18" charset="0"/>
              </a:rPr>
              <a:t> </a:t>
            </a:r>
            <a:r>
              <a:rPr lang="zh-CN" altLang="zh-CN" sz="2800" b="1">
                <a:latin typeface="Times New Roman" panose="02020603050405020304" pitchFamily="18" charset="0"/>
              </a:rPr>
              <a:t>Be：1S</a:t>
            </a:r>
            <a:r>
              <a:rPr lang="zh-CN" altLang="zh-CN" sz="2800" b="1" baseline="30000">
                <a:latin typeface="Times New Roman" panose="02020603050405020304" pitchFamily="18" charset="0"/>
              </a:rPr>
              <a:t>2 </a:t>
            </a:r>
            <a:r>
              <a:rPr lang="zh-CN" altLang="zh-CN" sz="2800" b="1">
                <a:latin typeface="Times New Roman" panose="02020603050405020304" pitchFamily="18" charset="0"/>
              </a:rPr>
              <a:t>2S</a:t>
            </a:r>
            <a:r>
              <a:rPr lang="zh-CN" altLang="zh-CN" sz="2800" b="1" baseline="30000">
                <a:latin typeface="Times New Roman" panose="02020603050405020304" pitchFamily="18" charset="0"/>
              </a:rPr>
              <a:t>2</a:t>
            </a:r>
            <a:r>
              <a:rPr lang="zh-CN" altLang="zh-CN" sz="2800" b="1">
                <a:solidFill>
                  <a:srgbClr val="FF0000"/>
                </a:solidFill>
                <a:latin typeface="Times New Roman" panose="02020603050405020304" pitchFamily="18" charset="0"/>
              </a:rPr>
              <a:t>2P</a:t>
            </a:r>
            <a:r>
              <a:rPr lang="zh-CN" altLang="zh-CN" sz="2800" b="1" baseline="30000">
                <a:solidFill>
                  <a:srgbClr val="FF0000"/>
                </a:solidFill>
                <a:latin typeface="Times New Roman" panose="02020603050405020304" pitchFamily="18" charset="0"/>
              </a:rPr>
              <a:t>0</a:t>
            </a:r>
            <a:r>
              <a:rPr lang="zh-CN" altLang="zh-CN" sz="2800" b="1">
                <a:latin typeface="Times New Roman" panose="02020603050405020304" pitchFamily="18" charset="0"/>
              </a:rPr>
              <a:t>  </a:t>
            </a:r>
            <a:r>
              <a:rPr lang="en-US" altLang="zh-CN" sz="2800" b="1">
                <a:latin typeface="Times New Roman" panose="02020603050405020304" pitchFamily="18" charset="0"/>
              </a:rPr>
              <a:t> </a:t>
            </a:r>
            <a:r>
              <a:rPr lang="zh-CN" altLang="zh-CN" sz="2800" b="1">
                <a:latin typeface="Times New Roman" panose="02020603050405020304" pitchFamily="18" charset="0"/>
              </a:rPr>
              <a:t>（B：1S</a:t>
            </a:r>
            <a:r>
              <a:rPr lang="zh-CN" altLang="zh-CN" sz="2800" b="1" baseline="30000">
                <a:latin typeface="Times New Roman" panose="02020603050405020304" pitchFamily="18" charset="0"/>
              </a:rPr>
              <a:t>2</a:t>
            </a:r>
            <a:r>
              <a:rPr lang="zh-CN" altLang="zh-CN" sz="2800" b="1">
                <a:latin typeface="Times New Roman" panose="02020603050405020304" pitchFamily="18" charset="0"/>
              </a:rPr>
              <a:t> 2S</a:t>
            </a:r>
            <a:r>
              <a:rPr lang="zh-CN" altLang="zh-CN" sz="2800" b="1" baseline="30000">
                <a:latin typeface="Times New Roman" panose="02020603050405020304" pitchFamily="18" charset="0"/>
              </a:rPr>
              <a:t>2</a:t>
            </a:r>
            <a:r>
              <a:rPr lang="zh-CN" altLang="zh-CN" sz="2800" b="1">
                <a:solidFill>
                  <a:srgbClr val="FF0000"/>
                </a:solidFill>
                <a:latin typeface="Times New Roman" panose="02020603050405020304" pitchFamily="18" charset="0"/>
              </a:rPr>
              <a:t>2P</a:t>
            </a:r>
            <a:r>
              <a:rPr lang="zh-CN" altLang="zh-CN" sz="2800" b="1" baseline="30000">
                <a:solidFill>
                  <a:srgbClr val="FF0000"/>
                </a:solidFill>
                <a:latin typeface="Times New Roman" panose="02020603050405020304" pitchFamily="18" charset="0"/>
              </a:rPr>
              <a:t>1</a:t>
            </a:r>
            <a:r>
              <a:rPr lang="zh-CN" altLang="zh-CN" sz="2800" b="1">
                <a:latin typeface="Times New Roman" panose="02020603050405020304" pitchFamily="18" charset="0"/>
              </a:rPr>
              <a:t>）                      </a:t>
            </a:r>
          </a:p>
          <a:p>
            <a:r>
              <a:rPr lang="zh-CN" altLang="zh-CN" sz="2800" b="1">
                <a:latin typeface="Times New Roman" panose="02020603050405020304" pitchFamily="18" charset="0"/>
              </a:rPr>
              <a:t> N：1S</a:t>
            </a:r>
            <a:r>
              <a:rPr lang="zh-CN" altLang="zh-CN" sz="2800" b="1" baseline="30000">
                <a:latin typeface="Times New Roman" panose="02020603050405020304" pitchFamily="18" charset="0"/>
              </a:rPr>
              <a:t>2</a:t>
            </a:r>
            <a:r>
              <a:rPr lang="zh-CN" altLang="zh-CN" sz="2800" b="1">
                <a:latin typeface="Times New Roman" panose="02020603050405020304" pitchFamily="18" charset="0"/>
              </a:rPr>
              <a:t> 2S</a:t>
            </a:r>
            <a:r>
              <a:rPr lang="zh-CN" altLang="zh-CN" sz="2800" b="1" baseline="30000">
                <a:latin typeface="Times New Roman" panose="02020603050405020304" pitchFamily="18" charset="0"/>
              </a:rPr>
              <a:t>2</a:t>
            </a:r>
            <a:r>
              <a:rPr lang="zh-CN" altLang="zh-CN" sz="2800" b="1">
                <a:solidFill>
                  <a:srgbClr val="FF0000"/>
                </a:solidFill>
                <a:latin typeface="Times New Roman" panose="02020603050405020304" pitchFamily="18" charset="0"/>
              </a:rPr>
              <a:t>2P</a:t>
            </a:r>
            <a:r>
              <a:rPr lang="zh-CN" altLang="zh-CN" sz="2800" b="1" baseline="30000">
                <a:solidFill>
                  <a:srgbClr val="FF0000"/>
                </a:solidFill>
                <a:latin typeface="Times New Roman" panose="02020603050405020304" pitchFamily="18" charset="0"/>
              </a:rPr>
              <a:t>3</a:t>
            </a:r>
            <a:r>
              <a:rPr lang="en-US" altLang="zh-CN" sz="2800" b="1" baseline="30000">
                <a:solidFill>
                  <a:srgbClr val="FF0000"/>
                </a:solidFill>
                <a:latin typeface="Times New Roman" panose="02020603050405020304" pitchFamily="18" charset="0"/>
              </a:rPr>
              <a:t>        </a:t>
            </a:r>
            <a:r>
              <a:rPr lang="zh-CN" altLang="zh-CN" sz="2800" b="1" baseline="30000">
                <a:solidFill>
                  <a:srgbClr val="FF0000"/>
                </a:solidFill>
                <a:latin typeface="Times New Roman" panose="02020603050405020304" pitchFamily="18" charset="0"/>
              </a:rPr>
              <a:t> </a:t>
            </a:r>
            <a:r>
              <a:rPr lang="zh-CN" altLang="zh-CN" sz="2800" b="1">
                <a:latin typeface="Times New Roman" panose="02020603050405020304" pitchFamily="18" charset="0"/>
              </a:rPr>
              <a:t> (O：1S</a:t>
            </a:r>
            <a:r>
              <a:rPr lang="zh-CN" altLang="zh-CN" sz="2800" b="1" baseline="30000">
                <a:latin typeface="Times New Roman" panose="02020603050405020304" pitchFamily="18" charset="0"/>
              </a:rPr>
              <a:t>2</a:t>
            </a:r>
            <a:r>
              <a:rPr lang="zh-CN" altLang="zh-CN" sz="2800" b="1">
                <a:latin typeface="Times New Roman" panose="02020603050405020304" pitchFamily="18" charset="0"/>
              </a:rPr>
              <a:t> 2S</a:t>
            </a:r>
            <a:r>
              <a:rPr lang="zh-CN" altLang="zh-CN" sz="2800" b="1" baseline="30000">
                <a:latin typeface="Times New Roman" panose="02020603050405020304" pitchFamily="18" charset="0"/>
              </a:rPr>
              <a:t>2</a:t>
            </a:r>
            <a:r>
              <a:rPr lang="zh-CN" altLang="zh-CN" sz="2800" b="1">
                <a:solidFill>
                  <a:srgbClr val="FF0000"/>
                </a:solidFill>
                <a:latin typeface="Times New Roman" panose="02020603050405020304" pitchFamily="18" charset="0"/>
              </a:rPr>
              <a:t>2P</a:t>
            </a:r>
            <a:r>
              <a:rPr lang="zh-CN" altLang="zh-CN" sz="2800" b="1" baseline="30000">
                <a:solidFill>
                  <a:srgbClr val="FF0000"/>
                </a:solidFill>
                <a:latin typeface="Times New Roman" panose="02020603050405020304" pitchFamily="18" charset="0"/>
              </a:rPr>
              <a:t>4</a:t>
            </a:r>
            <a:r>
              <a:rPr lang="zh-CN" altLang="zh-CN" sz="2800" b="1">
                <a:latin typeface="Times New Roman" panose="02020603050405020304" pitchFamily="18" charset="0"/>
              </a:rPr>
              <a:t>)</a:t>
            </a:r>
          </a:p>
          <a:p>
            <a:r>
              <a:rPr lang="zh-CN" altLang="zh-CN" sz="2800" b="1">
                <a:latin typeface="Times New Roman" panose="02020603050405020304" pitchFamily="18" charset="0"/>
              </a:rPr>
              <a:t> Mg：1S</a:t>
            </a:r>
            <a:r>
              <a:rPr lang="zh-CN" altLang="zh-CN" sz="2800" b="1" baseline="30000">
                <a:latin typeface="Times New Roman" panose="02020603050405020304" pitchFamily="18" charset="0"/>
              </a:rPr>
              <a:t>2</a:t>
            </a:r>
            <a:r>
              <a:rPr lang="zh-CN" altLang="zh-CN" sz="2800" b="1">
                <a:latin typeface="Times New Roman" panose="02020603050405020304" pitchFamily="18" charset="0"/>
              </a:rPr>
              <a:t> 2S</a:t>
            </a:r>
            <a:r>
              <a:rPr lang="zh-CN" altLang="zh-CN" sz="2800" b="1" baseline="30000">
                <a:latin typeface="Times New Roman" panose="02020603050405020304" pitchFamily="18" charset="0"/>
              </a:rPr>
              <a:t>2</a:t>
            </a:r>
            <a:r>
              <a:rPr lang="zh-CN" altLang="zh-CN" sz="2800" b="1">
                <a:latin typeface="Times New Roman" panose="02020603050405020304" pitchFamily="18" charset="0"/>
              </a:rPr>
              <a:t>2P</a:t>
            </a:r>
            <a:r>
              <a:rPr lang="zh-CN" altLang="zh-CN" sz="2800" b="1" baseline="30000">
                <a:latin typeface="Times New Roman" panose="02020603050405020304" pitchFamily="18" charset="0"/>
              </a:rPr>
              <a:t>6</a:t>
            </a:r>
            <a:r>
              <a:rPr lang="zh-CN" altLang="zh-CN" sz="2800" b="1">
                <a:latin typeface="Times New Roman" panose="02020603050405020304" pitchFamily="18" charset="0"/>
              </a:rPr>
              <a:t> 3S</a:t>
            </a:r>
            <a:r>
              <a:rPr lang="zh-CN" altLang="zh-CN" sz="2800" b="1" baseline="30000">
                <a:latin typeface="Times New Roman" panose="02020603050405020304" pitchFamily="18" charset="0"/>
              </a:rPr>
              <a:t>2</a:t>
            </a:r>
            <a:r>
              <a:rPr lang="zh-CN" altLang="zh-CN" sz="2800" b="1">
                <a:solidFill>
                  <a:srgbClr val="FF0000"/>
                </a:solidFill>
                <a:latin typeface="Times New Roman" panose="02020603050405020304" pitchFamily="18" charset="0"/>
              </a:rPr>
              <a:t>3P</a:t>
            </a:r>
            <a:r>
              <a:rPr lang="zh-CN" altLang="zh-CN" sz="2800" b="1" baseline="30000">
                <a:solidFill>
                  <a:srgbClr val="FF0000"/>
                </a:solidFill>
                <a:latin typeface="Times New Roman" panose="02020603050405020304" pitchFamily="18" charset="0"/>
              </a:rPr>
              <a:t>0</a:t>
            </a:r>
            <a:r>
              <a:rPr lang="zh-CN" altLang="zh-CN" sz="2800" b="1">
                <a:latin typeface="Times New Roman" panose="02020603050405020304" pitchFamily="18" charset="0"/>
              </a:rPr>
              <a:t> </a:t>
            </a:r>
            <a:r>
              <a:rPr lang="en-US" altLang="zh-CN" sz="2800" b="1">
                <a:latin typeface="Times New Roman" panose="02020603050405020304" pitchFamily="18" charset="0"/>
              </a:rPr>
              <a:t>     </a:t>
            </a:r>
            <a:r>
              <a:rPr lang="zh-CN" altLang="zh-CN" sz="2800" b="1">
                <a:latin typeface="Times New Roman" panose="02020603050405020304" pitchFamily="18" charset="0"/>
              </a:rPr>
              <a:t> (Al：1S</a:t>
            </a:r>
            <a:r>
              <a:rPr lang="zh-CN" altLang="zh-CN" sz="2800" b="1" baseline="30000">
                <a:latin typeface="Times New Roman" panose="02020603050405020304" pitchFamily="18" charset="0"/>
              </a:rPr>
              <a:t>2</a:t>
            </a:r>
            <a:r>
              <a:rPr lang="zh-CN" altLang="zh-CN" sz="2800" b="1">
                <a:latin typeface="Times New Roman" panose="02020603050405020304" pitchFamily="18" charset="0"/>
              </a:rPr>
              <a:t> 2S</a:t>
            </a:r>
            <a:r>
              <a:rPr lang="zh-CN" altLang="zh-CN" sz="2800" b="1" baseline="30000">
                <a:latin typeface="Times New Roman" panose="02020603050405020304" pitchFamily="18" charset="0"/>
              </a:rPr>
              <a:t>2</a:t>
            </a:r>
            <a:r>
              <a:rPr lang="zh-CN" altLang="zh-CN" sz="2800" b="1">
                <a:latin typeface="Times New Roman" panose="02020603050405020304" pitchFamily="18" charset="0"/>
              </a:rPr>
              <a:t>2P</a:t>
            </a:r>
            <a:r>
              <a:rPr lang="zh-CN" altLang="zh-CN" sz="2800" b="1" baseline="30000">
                <a:latin typeface="Times New Roman" panose="02020603050405020304" pitchFamily="18" charset="0"/>
              </a:rPr>
              <a:t>6</a:t>
            </a:r>
            <a:r>
              <a:rPr lang="zh-CN" altLang="zh-CN" sz="2800" b="1">
                <a:latin typeface="Times New Roman" panose="02020603050405020304" pitchFamily="18" charset="0"/>
              </a:rPr>
              <a:t> 3S</a:t>
            </a:r>
            <a:r>
              <a:rPr lang="zh-CN" altLang="zh-CN" sz="2800" b="1" baseline="30000">
                <a:latin typeface="Times New Roman" panose="02020603050405020304" pitchFamily="18" charset="0"/>
              </a:rPr>
              <a:t>2</a:t>
            </a:r>
            <a:r>
              <a:rPr lang="zh-CN" altLang="zh-CN" sz="2800" b="1">
                <a:solidFill>
                  <a:srgbClr val="FF0000"/>
                </a:solidFill>
                <a:latin typeface="Times New Roman" panose="02020603050405020304" pitchFamily="18" charset="0"/>
              </a:rPr>
              <a:t>3P</a:t>
            </a:r>
            <a:r>
              <a:rPr lang="zh-CN" altLang="zh-CN" sz="2800" b="1" baseline="30000">
                <a:solidFill>
                  <a:srgbClr val="FF0000"/>
                </a:solidFill>
                <a:latin typeface="Times New Roman" panose="02020603050405020304" pitchFamily="18" charset="0"/>
              </a:rPr>
              <a:t>1</a:t>
            </a:r>
            <a:r>
              <a:rPr lang="zh-CN" altLang="zh-CN" sz="2800" b="1">
                <a:latin typeface="Times New Roman" panose="02020603050405020304" pitchFamily="18" charset="0"/>
              </a:rPr>
              <a:t>)          </a:t>
            </a:r>
          </a:p>
          <a:p>
            <a:r>
              <a:rPr lang="zh-CN" altLang="zh-CN" sz="2800" b="1">
                <a:latin typeface="Times New Roman" panose="02020603050405020304" pitchFamily="18" charset="0"/>
              </a:rPr>
              <a:t> P：1S</a:t>
            </a:r>
            <a:r>
              <a:rPr lang="zh-CN" altLang="zh-CN" sz="2800" b="1" baseline="30000">
                <a:latin typeface="Times New Roman" panose="02020603050405020304" pitchFamily="18" charset="0"/>
              </a:rPr>
              <a:t>2</a:t>
            </a:r>
            <a:r>
              <a:rPr lang="zh-CN" altLang="zh-CN" sz="2800" b="1">
                <a:latin typeface="Times New Roman" panose="02020603050405020304" pitchFamily="18" charset="0"/>
              </a:rPr>
              <a:t> 2S</a:t>
            </a:r>
            <a:r>
              <a:rPr lang="zh-CN" altLang="zh-CN" sz="2800" b="1" baseline="30000">
                <a:latin typeface="Times New Roman" panose="02020603050405020304" pitchFamily="18" charset="0"/>
              </a:rPr>
              <a:t>2</a:t>
            </a:r>
            <a:r>
              <a:rPr lang="zh-CN" altLang="zh-CN" sz="2800" b="1">
                <a:latin typeface="Times New Roman" panose="02020603050405020304" pitchFamily="18" charset="0"/>
              </a:rPr>
              <a:t>2P</a:t>
            </a:r>
            <a:r>
              <a:rPr lang="zh-CN" altLang="zh-CN" sz="2800" b="1" baseline="30000">
                <a:latin typeface="Times New Roman" panose="02020603050405020304" pitchFamily="18" charset="0"/>
              </a:rPr>
              <a:t>6</a:t>
            </a:r>
            <a:r>
              <a:rPr lang="zh-CN" altLang="zh-CN" sz="2800" b="1">
                <a:latin typeface="Times New Roman" panose="02020603050405020304" pitchFamily="18" charset="0"/>
              </a:rPr>
              <a:t> 3S</a:t>
            </a:r>
            <a:r>
              <a:rPr lang="zh-CN" altLang="zh-CN" sz="2800" b="1" baseline="30000">
                <a:latin typeface="Times New Roman" panose="02020603050405020304" pitchFamily="18" charset="0"/>
              </a:rPr>
              <a:t>2</a:t>
            </a:r>
            <a:r>
              <a:rPr lang="zh-CN" altLang="zh-CN" sz="2800" b="1">
                <a:solidFill>
                  <a:srgbClr val="FF0000"/>
                </a:solidFill>
                <a:latin typeface="Times New Roman" panose="02020603050405020304" pitchFamily="18" charset="0"/>
              </a:rPr>
              <a:t>3P</a:t>
            </a:r>
            <a:r>
              <a:rPr lang="zh-CN" altLang="zh-CN" sz="2800" b="1" baseline="30000">
                <a:solidFill>
                  <a:srgbClr val="FF0000"/>
                </a:solidFill>
                <a:latin typeface="Times New Roman" panose="02020603050405020304" pitchFamily="18" charset="0"/>
              </a:rPr>
              <a:t>3 </a:t>
            </a:r>
            <a:r>
              <a:rPr lang="en-US" altLang="zh-CN" sz="2800" b="1" baseline="30000">
                <a:solidFill>
                  <a:srgbClr val="FF0000"/>
                </a:solidFill>
                <a:latin typeface="Times New Roman" panose="02020603050405020304" pitchFamily="18" charset="0"/>
              </a:rPr>
              <a:t>             </a:t>
            </a:r>
            <a:r>
              <a:rPr lang="zh-CN" altLang="zh-CN" sz="2800" b="1" baseline="30000">
                <a:solidFill>
                  <a:srgbClr val="FF0000"/>
                </a:solidFill>
                <a:latin typeface="Times New Roman" panose="02020603050405020304" pitchFamily="18" charset="0"/>
              </a:rPr>
              <a:t> </a:t>
            </a:r>
            <a:r>
              <a:rPr lang="zh-CN" altLang="zh-CN" sz="2800" b="1">
                <a:latin typeface="Times New Roman" panose="02020603050405020304" pitchFamily="18" charset="0"/>
              </a:rPr>
              <a:t>(S：1S</a:t>
            </a:r>
            <a:r>
              <a:rPr lang="zh-CN" altLang="zh-CN" sz="2800" b="1" baseline="30000">
                <a:latin typeface="Times New Roman" panose="02020603050405020304" pitchFamily="18" charset="0"/>
              </a:rPr>
              <a:t>2</a:t>
            </a:r>
            <a:r>
              <a:rPr lang="zh-CN" altLang="zh-CN" sz="2800" b="1">
                <a:latin typeface="Times New Roman" panose="02020603050405020304" pitchFamily="18" charset="0"/>
              </a:rPr>
              <a:t> 2S</a:t>
            </a:r>
            <a:r>
              <a:rPr lang="zh-CN" altLang="zh-CN" sz="2800" b="1" baseline="30000">
                <a:latin typeface="Times New Roman" panose="02020603050405020304" pitchFamily="18" charset="0"/>
              </a:rPr>
              <a:t>2</a:t>
            </a:r>
            <a:r>
              <a:rPr lang="zh-CN" altLang="zh-CN" sz="2800" b="1">
                <a:latin typeface="Times New Roman" panose="02020603050405020304" pitchFamily="18" charset="0"/>
              </a:rPr>
              <a:t>2P</a:t>
            </a:r>
            <a:r>
              <a:rPr lang="zh-CN" altLang="zh-CN" sz="2800" b="1" baseline="30000">
                <a:latin typeface="Times New Roman" panose="02020603050405020304" pitchFamily="18" charset="0"/>
              </a:rPr>
              <a:t>6</a:t>
            </a:r>
            <a:r>
              <a:rPr lang="zh-CN" altLang="zh-CN" sz="2800" b="1">
                <a:latin typeface="Times New Roman" panose="02020603050405020304" pitchFamily="18" charset="0"/>
              </a:rPr>
              <a:t> 3S</a:t>
            </a:r>
            <a:r>
              <a:rPr lang="zh-CN" altLang="zh-CN" sz="2800" b="1" baseline="30000">
                <a:latin typeface="Times New Roman" panose="02020603050405020304" pitchFamily="18" charset="0"/>
              </a:rPr>
              <a:t>2</a:t>
            </a:r>
            <a:r>
              <a:rPr lang="zh-CN" altLang="zh-CN" sz="2800" b="1">
                <a:solidFill>
                  <a:srgbClr val="FF0000"/>
                </a:solidFill>
                <a:latin typeface="Times New Roman" panose="02020603050405020304" pitchFamily="18" charset="0"/>
              </a:rPr>
              <a:t>3P</a:t>
            </a:r>
            <a:r>
              <a:rPr lang="zh-CN" altLang="zh-CN" sz="2800" b="1" baseline="30000">
                <a:solidFill>
                  <a:srgbClr val="FF0000"/>
                </a:solidFill>
                <a:latin typeface="Times New Roman" panose="02020603050405020304" pitchFamily="18" charset="0"/>
              </a:rPr>
              <a:t>4</a:t>
            </a:r>
            <a:r>
              <a:rPr lang="zh-CN" altLang="zh-CN" sz="2800" b="1">
                <a:latin typeface="Times New Roman" panose="02020603050405020304" pitchFamily="18" charset="0"/>
              </a:rPr>
              <a:t>)</a:t>
            </a:r>
            <a:endParaRPr lang="en-US" altLang="zh-CN" sz="2800" b="1" baseline="30000">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1" grpId="0"/>
      <p:bldP spid="1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985,&quot;width&quot;:2985}"/>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ffce3a53-4628-4fb5-ba6e-c422eed64b57}"/>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4e707ff7-157e-4e63-8278-866c46e1a7ab}"/>
</p:tagLst>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E9746E"/>
      </a:accent1>
      <a:accent2>
        <a:srgbClr val="ED935C"/>
      </a:accent2>
      <a:accent3>
        <a:srgbClr val="FDD069"/>
      </a:accent3>
      <a:accent4>
        <a:srgbClr val="78B6A9"/>
      </a:accent4>
      <a:accent5>
        <a:srgbClr val="AB7DB6"/>
      </a:accent5>
      <a:accent6>
        <a:srgbClr val="4D4D4D"/>
      </a:accent6>
      <a:hlink>
        <a:srgbClr val="0563C1"/>
      </a:hlink>
      <a:folHlink>
        <a:srgbClr val="954F72"/>
      </a:folHlink>
    </a:clrScheme>
    <a:fontScheme name="Office">
      <a:majorFont>
        <a:latin typeface="Calibri"/>
        <a:ea typeface="Arial"/>
        <a:cs typeface="Arial"/>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44546A"/>
    </a:dk2>
    <a:lt2>
      <a:srgbClr val="E7E6E6"/>
    </a:lt2>
    <a:accent1>
      <a:srgbClr val="E9746E"/>
    </a:accent1>
    <a:accent2>
      <a:srgbClr val="ED935C"/>
    </a:accent2>
    <a:accent3>
      <a:srgbClr val="FDD069"/>
    </a:accent3>
    <a:accent4>
      <a:srgbClr val="78B6A9"/>
    </a:accent4>
    <a:accent5>
      <a:srgbClr val="AB7DB6"/>
    </a:accent5>
    <a:accent6>
      <a:srgbClr val="4D4D4D"/>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86</TotalTime>
  <Words>2915</Words>
  <Application>Microsoft Office PowerPoint</Application>
  <PresentationFormat>宽屏</PresentationFormat>
  <Paragraphs>218</Paragraphs>
  <Slides>23</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23</vt:i4>
      </vt:variant>
    </vt:vector>
  </HeadingPairs>
  <TitlesOfParts>
    <vt:vector size="32" baseType="lpstr">
      <vt:lpstr>楷体</vt:lpstr>
      <vt:lpstr>宋体</vt:lpstr>
      <vt:lpstr>微软雅黑</vt:lpstr>
      <vt:lpstr>Arial</vt:lpstr>
      <vt:lpstr>Calibri</vt:lpstr>
      <vt:lpstr>Times New Roman</vt:lpstr>
      <vt:lpstr>等线</vt:lpstr>
      <vt:lpstr>黑体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学科网</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rbm.xkw.com</dc:creator>
  <cp:lastModifiedBy>24</cp:lastModifiedBy>
  <cp:revision>3</cp:revision>
  <cp:lastPrinted>2021-02-25T15:30:00Z</cp:lastPrinted>
  <dcterms:created xsi:type="dcterms:W3CDTF">2021-02-25T15:30:00Z</dcterms:created>
  <dcterms:modified xsi:type="dcterms:W3CDTF">2022-02-23T03:02:24Z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bum">
    <vt:lpwstr>rbm.xkw.com</vt:lpwstr>
  </property>
  <property fmtid="{D5CDD505-2E9C-101B-9397-08002B2CF9AE}" pid="3" name="author">
    <vt:lpwstr>rbm.xkw.com</vt:lpwstr>
  </property>
  <property fmtid="{D5CDD505-2E9C-101B-9397-08002B2CF9AE}" pid="4" name="company">
    <vt:lpwstr>学科网</vt:lpwstr>
  </property>
  <property fmtid="{D5CDD505-2E9C-101B-9397-08002B2CF9AE}" pid="5" name="copyright">
    <vt:lpwstr>学科网版权所有</vt:lpwstr>
  </property>
  <property fmtid="{D5CDD505-2E9C-101B-9397-08002B2CF9AE}" pid="6" name="KSOProductBuildVer">
    <vt:lpwstr>2052-11.8.2.9067</vt:lpwstr>
  </property>
</Properties>
</file>