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508" r:id="rId2"/>
    <p:sldId id="256" r:id="rId3"/>
    <p:sldId id="479" r:id="rId4"/>
    <p:sldId id="448" r:id="rId5"/>
    <p:sldId id="459" r:id="rId6"/>
    <p:sldId id="449" r:id="rId7"/>
    <p:sldId id="460" r:id="rId8"/>
    <p:sldId id="450" r:id="rId9"/>
    <p:sldId id="461" r:id="rId10"/>
    <p:sldId id="462" r:id="rId11"/>
    <p:sldId id="463" r:id="rId12"/>
    <p:sldId id="451" r:id="rId13"/>
    <p:sldId id="465" r:id="rId14"/>
    <p:sldId id="467" r:id="rId15"/>
    <p:sldId id="468" r:id="rId16"/>
    <p:sldId id="464" r:id="rId17"/>
    <p:sldId id="443" r:id="rId18"/>
    <p:sldId id="452" r:id="rId19"/>
    <p:sldId id="469" r:id="rId20"/>
    <p:sldId id="470" r:id="rId21"/>
    <p:sldId id="475" r:id="rId22"/>
    <p:sldId id="474" r:id="rId23"/>
    <p:sldId id="473" r:id="rId24"/>
    <p:sldId id="477" r:id="rId25"/>
    <p:sldId id="476" r:id="rId26"/>
    <p:sldId id="480" r:id="rId27"/>
    <p:sldId id="439" r:id="rId28"/>
    <p:sldId id="453" r:id="rId29"/>
    <p:sldId id="478" r:id="rId30"/>
    <p:sldId id="454" r:id="rId31"/>
    <p:sldId id="35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p15:clr>
            <a:srgbClr val="A4A3A4"/>
          </p15:clr>
        </p15:guide>
        <p15:guide id="2" pos="39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28" y="33"/>
      </p:cViewPr>
      <p:guideLst>
        <p:guide orient="horz" pos="2196"/>
        <p:guide pos="3920"/>
      </p:guideLst>
    </p:cSldViewPr>
  </p:slideViewPr>
  <p:notesTextViewPr>
    <p:cViewPr>
      <p:scale>
        <a:sx n="1" d="1"/>
        <a:sy n="1" d="1"/>
      </p:scale>
      <p:origin x="0" y="0"/>
    </p:cViewPr>
  </p:notesTextViewPr>
  <p:sorterViewPr>
    <p:cViewPr varScale="1">
      <p:scale>
        <a:sx n="1" d="1"/>
        <a:sy n="1" d="1"/>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1A35E-23D3-41A7-84DD-9B6F8F7FE250}" type="datetimeFigureOut">
              <a:rPr lang="zh-CN" altLang="en-US" smtClean="0"/>
              <a:t>2022/3/7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8ACA7-A5C5-4EEF-B785-E78B13277A8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778ACA7-A5C5-4EEF-B785-E78B13277A89}"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778ACA7-A5C5-4EEF-B785-E78B13277A89}" type="slidenum">
              <a:rPr lang="zh-CN" altLang="en-US" smtClean="0"/>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0" name="图片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7283" y="84153"/>
            <a:ext cx="1170836" cy="4847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Group 21_1"/>
          <p:cNvGrpSpPr/>
          <p:nvPr userDrawn="1"/>
        </p:nvGrpSpPr>
        <p:grpSpPr>
          <a:xfrm>
            <a:off x="69215" y="-7620"/>
            <a:ext cx="12072620" cy="6792595"/>
            <a:chOff x="-1013679" y="-43169"/>
            <a:chExt cx="12858769" cy="6560166"/>
          </a:xfrm>
        </p:grpSpPr>
        <p:grpSp>
          <p:nvGrpSpPr>
            <p:cNvPr id="8" name="组合 59"/>
            <p:cNvGrpSpPr/>
            <p:nvPr/>
          </p:nvGrpSpPr>
          <p:grpSpPr>
            <a:xfrm>
              <a:off x="9683417" y="6288397"/>
              <a:ext cx="2161673" cy="228600"/>
              <a:chOff x="2805536" y="-1467853"/>
              <a:chExt cx="2161673" cy="228600"/>
            </a:xfrm>
          </p:grpSpPr>
          <p:sp>
            <p:nvSpPr>
              <p:cNvPr id="15" name="椭圆 14"/>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60"/>
            <p:cNvGrpSpPr/>
            <p:nvPr/>
          </p:nvGrpSpPr>
          <p:grpSpPr>
            <a:xfrm flipH="1" flipV="1">
              <a:off x="-1013680" y="-43169"/>
              <a:ext cx="4948008" cy="573258"/>
              <a:chOff x="-460228" y="4964882"/>
              <a:chExt cx="16582544" cy="1921192"/>
            </a:xfrm>
          </p:grpSpPr>
          <p:sp>
            <p:nvSpPr>
              <p:cNvPr id="10"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8" name="Group 21_1"/>
          <p:cNvGrpSpPr/>
          <p:nvPr userDrawn="1"/>
        </p:nvGrpSpPr>
        <p:grpSpPr>
          <a:xfrm>
            <a:off x="69215" y="-7620"/>
            <a:ext cx="12072620" cy="6792595"/>
            <a:chOff x="-1013679" y="-43169"/>
            <a:chExt cx="12858769" cy="6560166"/>
          </a:xfrm>
        </p:grpSpPr>
        <p:grpSp>
          <p:nvGrpSpPr>
            <p:cNvPr id="9" name="组合 59"/>
            <p:cNvGrpSpPr/>
            <p:nvPr/>
          </p:nvGrpSpPr>
          <p:grpSpPr>
            <a:xfrm>
              <a:off x="9683417" y="6288397"/>
              <a:ext cx="2161673" cy="228600"/>
              <a:chOff x="2805536" y="-1467853"/>
              <a:chExt cx="2161673" cy="228600"/>
            </a:xfrm>
          </p:grpSpPr>
          <p:sp>
            <p:nvSpPr>
              <p:cNvPr id="16" name="椭圆 15"/>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60"/>
            <p:cNvGrpSpPr/>
            <p:nvPr/>
          </p:nvGrpSpPr>
          <p:grpSpPr>
            <a:xfrm flipH="1" flipV="1">
              <a:off x="-1013680" y="-43169"/>
              <a:ext cx="4948008" cy="573258"/>
              <a:chOff x="-460228" y="4964882"/>
              <a:chExt cx="16582544" cy="1921192"/>
            </a:xfrm>
          </p:grpSpPr>
          <p:sp>
            <p:nvSpPr>
              <p:cNvPr id="11"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10" name="Group 21_1"/>
          <p:cNvGrpSpPr/>
          <p:nvPr userDrawn="1"/>
        </p:nvGrpSpPr>
        <p:grpSpPr>
          <a:xfrm>
            <a:off x="69215" y="-7620"/>
            <a:ext cx="12072620" cy="6792595"/>
            <a:chOff x="-1013679" y="-43169"/>
            <a:chExt cx="12858769" cy="6560166"/>
          </a:xfrm>
        </p:grpSpPr>
        <p:grpSp>
          <p:nvGrpSpPr>
            <p:cNvPr id="11" name="组合 59"/>
            <p:cNvGrpSpPr/>
            <p:nvPr/>
          </p:nvGrpSpPr>
          <p:grpSpPr>
            <a:xfrm>
              <a:off x="9683417" y="6288397"/>
              <a:ext cx="2161673" cy="228600"/>
              <a:chOff x="2805536" y="-1467853"/>
              <a:chExt cx="2161673" cy="228600"/>
            </a:xfrm>
          </p:grpSpPr>
          <p:sp>
            <p:nvSpPr>
              <p:cNvPr id="18" name="椭圆 17"/>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60"/>
            <p:cNvGrpSpPr/>
            <p:nvPr/>
          </p:nvGrpSpPr>
          <p:grpSpPr>
            <a:xfrm flipH="1" flipV="1">
              <a:off x="-1013680" y="-43169"/>
              <a:ext cx="4948008" cy="573258"/>
              <a:chOff x="-460228" y="4964882"/>
              <a:chExt cx="16582544" cy="1921192"/>
            </a:xfrm>
          </p:grpSpPr>
          <p:sp>
            <p:nvSpPr>
              <p:cNvPr id="13"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5" name="Group 21_1"/>
          <p:cNvGrpSpPr/>
          <p:nvPr userDrawn="1"/>
        </p:nvGrpSpPr>
        <p:grpSpPr>
          <a:xfrm>
            <a:off x="69215" y="-7620"/>
            <a:ext cx="12072620" cy="6792595"/>
            <a:chOff x="-1013679" y="-43169"/>
            <a:chExt cx="12858769" cy="6560166"/>
          </a:xfrm>
        </p:grpSpPr>
        <p:grpSp>
          <p:nvGrpSpPr>
            <p:cNvPr id="6" name="组合 59"/>
            <p:cNvGrpSpPr/>
            <p:nvPr/>
          </p:nvGrpSpPr>
          <p:grpSpPr>
            <a:xfrm>
              <a:off x="9683417" y="6288397"/>
              <a:ext cx="2161673" cy="228600"/>
              <a:chOff x="2805536" y="-1467853"/>
              <a:chExt cx="2161673" cy="228600"/>
            </a:xfrm>
          </p:grpSpPr>
          <p:sp>
            <p:nvSpPr>
              <p:cNvPr id="13" name="椭圆 12"/>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0"/>
            <p:cNvGrpSpPr/>
            <p:nvPr/>
          </p:nvGrpSpPr>
          <p:grpSpPr>
            <a:xfrm flipH="1" flipV="1">
              <a:off x="-1013680" y="-43169"/>
              <a:ext cx="4948008" cy="573258"/>
              <a:chOff x="-460228" y="4964882"/>
              <a:chExt cx="16582544" cy="1921192"/>
            </a:xfrm>
          </p:grpSpPr>
          <p:sp>
            <p:nvSpPr>
              <p:cNvPr id="8"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8" name="Group 21_1"/>
          <p:cNvGrpSpPr/>
          <p:nvPr userDrawn="1"/>
        </p:nvGrpSpPr>
        <p:grpSpPr>
          <a:xfrm>
            <a:off x="69215" y="-7620"/>
            <a:ext cx="12072620" cy="6792595"/>
            <a:chOff x="-1013679" y="-43169"/>
            <a:chExt cx="12858769" cy="6560166"/>
          </a:xfrm>
        </p:grpSpPr>
        <p:grpSp>
          <p:nvGrpSpPr>
            <p:cNvPr id="9" name="组合 59"/>
            <p:cNvGrpSpPr/>
            <p:nvPr/>
          </p:nvGrpSpPr>
          <p:grpSpPr>
            <a:xfrm>
              <a:off x="9683417" y="6288397"/>
              <a:ext cx="2161673" cy="228600"/>
              <a:chOff x="2805536" y="-1467853"/>
              <a:chExt cx="2161673" cy="228600"/>
            </a:xfrm>
          </p:grpSpPr>
          <p:sp>
            <p:nvSpPr>
              <p:cNvPr id="16" name="椭圆 15"/>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60"/>
            <p:cNvGrpSpPr/>
            <p:nvPr/>
          </p:nvGrpSpPr>
          <p:grpSpPr>
            <a:xfrm flipH="1" flipV="1">
              <a:off x="-1013680" y="-43169"/>
              <a:ext cx="4948008" cy="573258"/>
              <a:chOff x="-460228" y="4964882"/>
              <a:chExt cx="16582544" cy="1921192"/>
            </a:xfrm>
          </p:grpSpPr>
          <p:sp>
            <p:nvSpPr>
              <p:cNvPr id="11"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8" name="Group 21_1"/>
          <p:cNvGrpSpPr/>
          <p:nvPr userDrawn="1"/>
        </p:nvGrpSpPr>
        <p:grpSpPr>
          <a:xfrm>
            <a:off x="69215" y="-7620"/>
            <a:ext cx="12072620" cy="6792595"/>
            <a:chOff x="-1013679" y="-43169"/>
            <a:chExt cx="12858769" cy="6560166"/>
          </a:xfrm>
        </p:grpSpPr>
        <p:grpSp>
          <p:nvGrpSpPr>
            <p:cNvPr id="9" name="组合 59"/>
            <p:cNvGrpSpPr/>
            <p:nvPr/>
          </p:nvGrpSpPr>
          <p:grpSpPr>
            <a:xfrm>
              <a:off x="9683417" y="6288397"/>
              <a:ext cx="2161673" cy="228600"/>
              <a:chOff x="2805536" y="-1467853"/>
              <a:chExt cx="2161673" cy="228600"/>
            </a:xfrm>
          </p:grpSpPr>
          <p:sp>
            <p:nvSpPr>
              <p:cNvPr id="16" name="椭圆 15"/>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60"/>
            <p:cNvGrpSpPr/>
            <p:nvPr/>
          </p:nvGrpSpPr>
          <p:grpSpPr>
            <a:xfrm flipH="1" flipV="1">
              <a:off x="-1013680" y="-43169"/>
              <a:ext cx="4948008" cy="573258"/>
              <a:chOff x="-460228" y="4964882"/>
              <a:chExt cx="16582544" cy="1921192"/>
            </a:xfrm>
          </p:grpSpPr>
          <p:sp>
            <p:nvSpPr>
              <p:cNvPr id="11"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2022/3/7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937283" y="84153"/>
            <a:ext cx="1170836" cy="4847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www.ks5u.com/" TargetMode="External"/><Relationship Id="rId3" Type="http://schemas.openxmlformats.org/officeDocument/2006/relationships/image" Target="../media/image31.png"/><Relationship Id="rId7" Type="http://schemas.openxmlformats.org/officeDocument/2006/relationships/image" Target="../media/image35.jpeg"/><Relationship Id="rId12" Type="http://schemas.openxmlformats.org/officeDocument/2006/relationships/image" Target="../media/image39.jpe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8.jpeg"/><Relationship Id="rId5" Type="http://schemas.openxmlformats.org/officeDocument/2006/relationships/image" Target="../media/image33.png"/><Relationship Id="rId10" Type="http://schemas.openxmlformats.org/officeDocument/2006/relationships/image" Target="../media/image37.jpeg"/><Relationship Id="rId4" Type="http://schemas.openxmlformats.org/officeDocument/2006/relationships/image" Target="../media/image32.png"/><Relationship Id="rId9" Type="http://schemas.openxmlformats.org/officeDocument/2006/relationships/image" Target="../media/image36.jpeg"/></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jpe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file:///E:\&#29289;&#36136;&#24615;&#36136;&#19982;&#32467;&#26500;ppt\&#29289;&#36136;&#32467;&#26500;-&#19977;&#32500;\20LKXZHX2-12.TIF" TargetMode="External"/><Relationship Id="rId3" Type="http://schemas.openxmlformats.org/officeDocument/2006/relationships/image" Target="file:///E:\&#29289;&#36136;&#24615;&#36136;&#19982;&#32467;&#26500;ppt\&#29289;&#36136;&#32467;&#26500;-&#19977;&#32500;\20LKXZHX2-7.TIF" TargetMode="External"/><Relationship Id="rId7" Type="http://schemas.openxmlformats.org/officeDocument/2006/relationships/image" Target="file:///E:\&#29289;&#36136;&#24615;&#36136;&#19982;&#32467;&#26500;ppt\&#29289;&#36136;&#32467;&#26500;-&#19977;&#32500;\20LKXZHX2-9.TIF" TargetMode="External"/><Relationship Id="rId12"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file:///E:\&#29289;&#36136;&#24615;&#36136;&#19982;&#32467;&#26500;ppt\&#29289;&#36136;&#32467;&#26500;-&#19977;&#32500;\20LKXZHX2-11.TIF" TargetMode="External"/><Relationship Id="rId5" Type="http://schemas.openxmlformats.org/officeDocument/2006/relationships/image" Target="file:///E:\&#29289;&#36136;&#24615;&#36136;&#19982;&#32467;&#26500;ppt\&#29289;&#36136;&#32467;&#26500;-&#19977;&#32500;\20LKXZHX2-8.TIF" TargetMode="External"/><Relationship Id="rId10" Type="http://schemas.openxmlformats.org/officeDocument/2006/relationships/image" Target="../media/image57.png"/><Relationship Id="rId4" Type="http://schemas.openxmlformats.org/officeDocument/2006/relationships/image" Target="../media/image54.png"/><Relationship Id="rId9" Type="http://schemas.openxmlformats.org/officeDocument/2006/relationships/image" Target="file:///E:\&#29289;&#36136;&#24615;&#36136;&#19982;&#32467;&#26500;ppt\&#29289;&#36136;&#32467;&#26500;-&#19977;&#32500;\20LKXZHX2-10.TI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5200" y="1202055"/>
            <a:ext cx="9891395" cy="3199765"/>
          </a:xfrm>
          <a:prstGeom prst="rect">
            <a:avLst/>
          </a:prstGeom>
          <a:noFill/>
        </p:spPr>
        <p:txBody>
          <a:bodyPr wrap="square" rtlCol="0">
            <a:spAutoFit/>
          </a:bodyPr>
          <a:lstStyle/>
          <a:p>
            <a:r>
              <a:rPr lang="zh-CN" altLang="en-US" sz="5400">
                <a:latin typeface="楷体" panose="02010609060101010101" charset="-122"/>
                <a:ea typeface="楷体" panose="02010609060101010101" charset="-122"/>
                <a:cs typeface="楷体" panose="02010609060101010101" charset="-122"/>
              </a:rPr>
              <a:t>疫情防控，从你我做起</a:t>
            </a:r>
          </a:p>
          <a:p>
            <a:r>
              <a:rPr lang="zh-CN" altLang="en-US" sz="5400">
                <a:latin typeface="楷体" panose="02010609060101010101" charset="-122"/>
                <a:ea typeface="楷体" panose="02010609060101010101" charset="-122"/>
                <a:cs typeface="楷体" panose="02010609060101010101" charset="-122"/>
              </a:rPr>
              <a:t>    </a:t>
            </a:r>
          </a:p>
          <a:p>
            <a:r>
              <a:rPr lang="zh-CN" altLang="en-US" sz="5400">
                <a:latin typeface="楷体" panose="02010609060101010101" charset="-122"/>
                <a:ea typeface="楷体" panose="02010609060101010101" charset="-122"/>
                <a:cs typeface="楷体" panose="02010609060101010101" charset="-122"/>
              </a:rPr>
              <a:t>     </a:t>
            </a:r>
            <a:r>
              <a:rPr lang="en-US" altLang="zh-CN" sz="5400">
                <a:latin typeface="楷体" panose="02010609060101010101" charset="-122"/>
                <a:ea typeface="楷体" panose="02010609060101010101" charset="-122"/>
                <a:cs typeface="楷体" panose="02010609060101010101" charset="-122"/>
              </a:rPr>
              <a:t>——</a:t>
            </a:r>
            <a:r>
              <a:rPr lang="zh-CN" altLang="en-US" sz="5400">
                <a:latin typeface="楷体" panose="02010609060101010101" charset="-122"/>
                <a:ea typeface="楷体" panose="02010609060101010101" charset="-122"/>
                <a:cs typeface="楷体" panose="02010609060101010101" charset="-122"/>
              </a:rPr>
              <a:t>明生命健康之理</a:t>
            </a:r>
          </a:p>
          <a:p>
            <a:r>
              <a:rPr lang="zh-CN" altLang="en-US"/>
              <a:t>                                                                    </a:t>
            </a:r>
            <a:r>
              <a:rPr lang="zh-CN" altLang="en-US">
                <a:latin typeface="楷体" panose="02010609060101010101" charset="-122"/>
                <a:ea typeface="楷体" panose="02010609060101010101" charset="-122"/>
                <a:cs typeface="楷体" panose="02010609060101010101" charset="-122"/>
              </a:rPr>
              <a:t>  </a:t>
            </a:r>
            <a:r>
              <a:rPr lang="zh-CN" altLang="en-US" sz="4000">
                <a:latin typeface="楷体" panose="02010609060101010101" charset="-122"/>
                <a:ea typeface="楷体" panose="02010609060101010101" charset="-122"/>
                <a:cs typeface="楷体" panose="02010609060101010101" charset="-122"/>
              </a:rPr>
              <a:t>高二（</a:t>
            </a:r>
            <a:r>
              <a:rPr lang="en-US" altLang="zh-CN" sz="4000">
                <a:latin typeface="楷体" panose="02010609060101010101" charset="-122"/>
                <a:ea typeface="楷体" panose="02010609060101010101" charset="-122"/>
                <a:cs typeface="楷体" panose="02010609060101010101" charset="-122"/>
              </a:rPr>
              <a:t>4</a:t>
            </a:r>
            <a:r>
              <a:rPr lang="zh-CN" altLang="en-US" sz="4000">
                <a:latin typeface="楷体" panose="02010609060101010101" charset="-122"/>
                <a:ea typeface="楷体" panose="02010609060101010101" charset="-122"/>
                <a:cs typeface="楷体" panose="02010609060101010101" charset="-122"/>
              </a:rPr>
              <a:t>）班  </a:t>
            </a:r>
            <a:r>
              <a:rPr lang="en-US" altLang="zh-CN" sz="4000">
                <a:latin typeface="楷体" panose="02010609060101010101" charset="-122"/>
                <a:ea typeface="楷体" panose="02010609060101010101" charset="-122"/>
                <a:cs typeface="楷体" panose="02010609060101010101" charset="-122"/>
              </a:rPr>
              <a:t>2022.02</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3"/>
          <a:srcRect r="49561"/>
          <a:stretch>
            <a:fillRect/>
          </a:stretch>
        </p:blipFill>
        <p:spPr>
          <a:xfrm>
            <a:off x="360725" y="1461813"/>
            <a:ext cx="4337859" cy="2506180"/>
          </a:xfrm>
          <a:prstGeom prst="rect">
            <a:avLst/>
          </a:prstGeom>
        </p:spPr>
      </p:pic>
      <p:pic>
        <p:nvPicPr>
          <p:cNvPr id="39939" name="Picture 3"/>
          <p:cNvPicPr>
            <a:picLocks noChangeAspect="1" noChangeArrowheads="1"/>
          </p:cNvPicPr>
          <p:nvPr/>
        </p:nvPicPr>
        <p:blipFill>
          <a:blip r:embed="rId4"/>
          <a:stretch>
            <a:fillRect/>
          </a:stretch>
        </p:blipFill>
        <p:spPr bwMode="auto">
          <a:xfrm>
            <a:off x="4966283" y="1407712"/>
            <a:ext cx="3191574" cy="2493169"/>
          </a:xfrm>
          <a:prstGeom prst="rect">
            <a:avLst/>
          </a:prstGeom>
          <a:noFill/>
          <a:ln w="9525">
            <a:noFill/>
            <a:miter lim="800000"/>
            <a:headEnd/>
            <a:tailEnd/>
          </a:ln>
          <a:effectLst/>
        </p:spPr>
      </p:pic>
      <p:pic>
        <p:nvPicPr>
          <p:cNvPr id="39940" name="Picture 4"/>
          <p:cNvPicPr>
            <a:picLocks noChangeAspect="1" noChangeArrowheads="1"/>
          </p:cNvPicPr>
          <p:nvPr/>
        </p:nvPicPr>
        <p:blipFill>
          <a:blip r:embed="rId5"/>
          <a:stretch>
            <a:fillRect/>
          </a:stretch>
        </p:blipFill>
        <p:spPr bwMode="auto">
          <a:xfrm>
            <a:off x="8439325" y="1462002"/>
            <a:ext cx="3192710" cy="2422101"/>
          </a:xfrm>
          <a:prstGeom prst="rect">
            <a:avLst/>
          </a:prstGeom>
          <a:noFill/>
          <a:ln w="9525">
            <a:noFill/>
            <a:miter lim="800000"/>
            <a:headEnd/>
            <a:tailEnd/>
          </a:ln>
          <a:effectLst/>
        </p:spPr>
      </p:pic>
      <p:sp>
        <p:nvSpPr>
          <p:cNvPr id="6" name="矩形 5"/>
          <p:cNvSpPr/>
          <p:nvPr/>
        </p:nvSpPr>
        <p:spPr>
          <a:xfrm>
            <a:off x="785290" y="4061079"/>
            <a:ext cx="3555889" cy="461665"/>
          </a:xfrm>
          <a:prstGeom prst="rect">
            <a:avLst/>
          </a:prstGeom>
        </p:spPr>
        <p:txBody>
          <a:bodyPr wrap="square">
            <a:spAutoFit/>
          </a:bodyPr>
          <a:lstStyle/>
          <a:p>
            <a:pPr algn="ctr"/>
            <a:r>
              <a:rPr lang="zh-CN" altLang="en-US" sz="2400" b="1" spc="50">
                <a:ln w="11430"/>
                <a:solidFill>
                  <a:srgbClr val="FF0000"/>
                </a:solidFill>
                <a:effectLst>
                  <a:outerShdw blurRad="76200" dist="50800" dir="5400000" algn="tl" rotWithShape="0">
                    <a:srgbClr val="000000">
                      <a:alpha val="65000"/>
                    </a:srgbClr>
                  </a:outerShdw>
                </a:effectLst>
              </a:rPr>
              <a:t>乙烯分子中的共价键</a:t>
            </a:r>
          </a:p>
        </p:txBody>
      </p:sp>
      <p:sp>
        <p:nvSpPr>
          <p:cNvPr id="7" name="矩形 6"/>
          <p:cNvSpPr/>
          <p:nvPr/>
        </p:nvSpPr>
        <p:spPr>
          <a:xfrm>
            <a:off x="5055287" y="4019134"/>
            <a:ext cx="2931033" cy="461665"/>
          </a:xfrm>
          <a:prstGeom prst="rect">
            <a:avLst/>
          </a:prstGeom>
        </p:spPr>
        <p:txBody>
          <a:bodyPr wrap="square">
            <a:spAutoFit/>
          </a:bodyPr>
          <a:lstStyle/>
          <a:p>
            <a:pPr algn="ctr"/>
            <a:r>
              <a:rPr lang="zh-CN" altLang="en-US" sz="2400" b="1" spc="50">
                <a:ln w="11430"/>
                <a:solidFill>
                  <a:srgbClr val="FF0000"/>
                </a:solidFill>
                <a:effectLst>
                  <a:outerShdw blurRad="76200" dist="50800" dir="5400000" algn="tl" rotWithShape="0">
                    <a:srgbClr val="000000">
                      <a:alpha val="65000"/>
                    </a:srgbClr>
                  </a:outerShdw>
                </a:effectLst>
              </a:rPr>
              <a:t>乙烯填充模型</a:t>
            </a:r>
          </a:p>
        </p:txBody>
      </p:sp>
      <p:sp>
        <p:nvSpPr>
          <p:cNvPr id="8" name="矩形 7"/>
          <p:cNvSpPr/>
          <p:nvPr/>
        </p:nvSpPr>
        <p:spPr>
          <a:xfrm>
            <a:off x="8570274" y="4027523"/>
            <a:ext cx="2931033" cy="461665"/>
          </a:xfrm>
          <a:prstGeom prst="rect">
            <a:avLst/>
          </a:prstGeom>
        </p:spPr>
        <p:txBody>
          <a:bodyPr wrap="square">
            <a:spAutoFit/>
          </a:bodyPr>
          <a:lstStyle/>
          <a:p>
            <a:pPr algn="ctr"/>
            <a:r>
              <a:rPr lang="zh-CN" altLang="en-US" sz="2400" b="1" spc="50">
                <a:ln w="11430"/>
                <a:solidFill>
                  <a:srgbClr val="FF0000"/>
                </a:solidFill>
                <a:effectLst>
                  <a:outerShdw blurRad="76200" dist="50800" dir="5400000" algn="tl" rotWithShape="0">
                    <a:srgbClr val="000000">
                      <a:alpha val="65000"/>
                    </a:srgbClr>
                  </a:outerShdw>
                </a:effectLst>
              </a:rPr>
              <a:t>乙烯球棍模型</a:t>
            </a:r>
          </a:p>
        </p:txBody>
      </p:sp>
      <p:sp>
        <p:nvSpPr>
          <p:cNvPr id="9" name="矩形 8"/>
          <p:cNvSpPr/>
          <p:nvPr/>
        </p:nvSpPr>
        <p:spPr>
          <a:xfrm>
            <a:off x="503808" y="4614909"/>
            <a:ext cx="11072674" cy="206057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800" b="0"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buClr>
                <a:schemeClr val="tx1"/>
              </a:buClr>
              <a:defRPr sz="2400" kern="1200">
                <a:effectLst>
                  <a:outerShdw blurRad="38100" dist="38100" dir="2700000">
                    <a:srgbClr val="FFFFFF"/>
                  </a:outerShdw>
                </a:effectLst>
              </a:defRPr>
            </a:lvl2pPr>
            <a:lvl3pPr marL="1143000" lvl="2" indent="-228600">
              <a:buClr>
                <a:schemeClr val="hlink"/>
              </a:buClr>
              <a:buSzPct val="70000"/>
              <a:buFont typeface="Wingdings" panose="05000000000000000000" pitchFamily="2" charset="2"/>
              <a:defRPr sz="2000" kern="1200">
                <a:effectLst>
                  <a:outerShdw blurRad="38100" dist="38100" dir="2700000">
                    <a:srgbClr val="FFFFFF"/>
                  </a:outerShdw>
                </a:effectLst>
              </a:defRPr>
            </a:lvl3pPr>
            <a:lvl4pPr marL="1600200" lvl="3" indent="-228600">
              <a:buClr>
                <a:schemeClr val="tx1"/>
              </a:buClr>
              <a:defRPr sz="1800" kern="1200">
                <a:effectLst>
                  <a:outerShdw blurRad="38100" dist="38100" dir="2700000">
                    <a:srgbClr val="FFFFFF"/>
                  </a:outerShdw>
                </a:effectLst>
              </a:defRPr>
            </a:lvl4pPr>
            <a:lvl5pPr marL="2057400" lvl="4" indent="-228600">
              <a:buClr>
                <a:schemeClr val="hlink"/>
              </a:buClr>
              <a:buSzPct val="70000"/>
              <a:buFont typeface="Wingdings" panose="05000000000000000000" pitchFamily="2" charset="2"/>
              <a:defRPr sz="1800" kern="1200">
                <a:effectLst>
                  <a:outerShdw blurRad="38100" dist="38100" dir="2700000">
                    <a:srgbClr val="FFFFFF"/>
                  </a:outerShdw>
                </a:effectLst>
              </a:defRPr>
            </a:lvl5pPr>
          </a:lstStyle>
          <a:p>
            <a:pPr marL="0">
              <a:lnSpc>
                <a:spcPct val="150000"/>
              </a:lnSpc>
              <a:spcBef>
                <a:spcPct val="0"/>
              </a:spcBef>
              <a:buNone/>
              <a:defRPr/>
            </a:pPr>
            <a:r>
              <a:rPr lang="zh-CN" altLang="en-US" b="1" noProof="1">
                <a:solidFill>
                  <a:srgbClr val="99FF33"/>
                </a:solidFill>
                <a:ea typeface="楷体_GB2312" panose="02010609030101010101" pitchFamily="49" charset="-122"/>
                <a:cs typeface="+mn-ea"/>
              </a:rPr>
              <a:t>　     </a:t>
            </a:r>
            <a:r>
              <a:rPr lang="zh-CN" altLang="en-US" b="1" noProof="1">
                <a:ea typeface="楷体_GB2312" panose="02010609030101010101" pitchFamily="49" charset="-122"/>
                <a:cs typeface="+mn-ea"/>
              </a:rPr>
              <a:t>两个碳原子个以一个</a:t>
            </a:r>
            <a:r>
              <a:rPr lang="en-US" altLang="zh-CN" b="1" noProof="1">
                <a:ea typeface="楷体_GB2312" panose="02010609030101010101" pitchFamily="49" charset="-122"/>
                <a:cs typeface="+mn-ea"/>
              </a:rPr>
              <a:t>sp</a:t>
            </a:r>
            <a:r>
              <a:rPr lang="en-US" altLang="zh-CN" b="1" baseline="30000" noProof="1">
                <a:ea typeface="楷体_GB2312" panose="02010609030101010101" pitchFamily="49" charset="-122"/>
                <a:cs typeface="+mn-ea"/>
              </a:rPr>
              <a:t>2</a:t>
            </a:r>
            <a:r>
              <a:rPr lang="zh-CN" altLang="en-US" b="1" noProof="1">
                <a:ea typeface="楷体_GB2312" panose="02010609030101010101" pitchFamily="49" charset="-122"/>
                <a:cs typeface="+mn-ea"/>
              </a:rPr>
              <a:t>杂化轨道重叠形成一个</a:t>
            </a:r>
            <a:r>
              <a:rPr lang="en-US" altLang="zh-CN" b="1" noProof="1">
                <a:ea typeface="楷体_GB2312" panose="02010609030101010101" pitchFamily="49" charset="-122"/>
                <a:cs typeface="+mn-ea"/>
              </a:rPr>
              <a:t>σ</a:t>
            </a:r>
            <a:r>
              <a:rPr lang="zh-CN" altLang="en-US" b="1" noProof="1">
                <a:ea typeface="楷体_GB2312" panose="02010609030101010101" pitchFamily="49" charset="-122"/>
                <a:cs typeface="+mn-ea"/>
              </a:rPr>
              <a:t>键，同时以</a:t>
            </a:r>
            <a:r>
              <a:rPr lang="en-US" altLang="zh-CN" b="1" noProof="1">
                <a:ea typeface="楷体_GB2312" panose="02010609030101010101" pitchFamily="49" charset="-122"/>
                <a:cs typeface="+mn-ea"/>
              </a:rPr>
              <a:t>p</a:t>
            </a:r>
            <a:r>
              <a:rPr lang="zh-CN" altLang="en-US" b="1" noProof="1">
                <a:ea typeface="楷体_GB2312" panose="02010609030101010101" pitchFamily="49" charset="-122"/>
                <a:cs typeface="+mn-ea"/>
              </a:rPr>
              <a:t>轨道重叠形成一个</a:t>
            </a:r>
            <a:r>
              <a:rPr lang="en-US" altLang="zh-CN" b="1" noProof="1">
                <a:ea typeface="楷体_GB2312" panose="02010609030101010101" pitchFamily="49" charset="-122"/>
                <a:cs typeface="+mn-ea"/>
              </a:rPr>
              <a:t>Π</a:t>
            </a:r>
            <a:r>
              <a:rPr lang="zh-CN" altLang="en-US" b="1" noProof="1">
                <a:ea typeface="楷体_GB2312" panose="02010609030101010101" pitchFamily="49" charset="-122"/>
                <a:cs typeface="+mn-ea"/>
              </a:rPr>
              <a:t>键，每个碳原子都以另外两个</a:t>
            </a:r>
            <a:r>
              <a:rPr lang="en-US" altLang="zh-CN" b="1" noProof="1">
                <a:ea typeface="楷体_GB2312" panose="02010609030101010101" pitchFamily="49" charset="-122"/>
                <a:cs typeface="+mn-ea"/>
              </a:rPr>
              <a:t>sp</a:t>
            </a:r>
            <a:r>
              <a:rPr lang="en-US" altLang="zh-CN" b="1" baseline="30000" noProof="1">
                <a:ea typeface="楷体_GB2312" panose="02010609030101010101" pitchFamily="49" charset="-122"/>
                <a:cs typeface="+mn-ea"/>
              </a:rPr>
              <a:t>2</a:t>
            </a:r>
            <a:r>
              <a:rPr lang="zh-CN" altLang="en-US" b="1" noProof="1">
                <a:ea typeface="楷体_GB2312" panose="02010609030101010101" pitchFamily="49" charset="-122"/>
                <a:cs typeface="+mn-ea"/>
              </a:rPr>
              <a:t>杂化轨道分别与两个氢原子的</a:t>
            </a:r>
            <a:r>
              <a:rPr lang="en-US" altLang="zh-CN" b="1" noProof="1">
                <a:ea typeface="楷体_GB2312" panose="02010609030101010101" pitchFamily="49" charset="-122"/>
                <a:cs typeface="+mn-ea"/>
              </a:rPr>
              <a:t>1s</a:t>
            </a:r>
            <a:r>
              <a:rPr lang="zh-CN" altLang="en-US" b="1" noProof="1">
                <a:ea typeface="楷体_GB2312" panose="02010609030101010101" pitchFamily="49" charset="-122"/>
                <a:cs typeface="+mn-ea"/>
              </a:rPr>
              <a:t>轨道重叠形成两个</a:t>
            </a:r>
            <a:r>
              <a:rPr lang="en-US" altLang="zh-CN" b="1" noProof="1">
                <a:ea typeface="楷体_GB2312" panose="02010609030101010101" pitchFamily="49" charset="-122"/>
                <a:cs typeface="+mn-ea"/>
              </a:rPr>
              <a:t>σ</a:t>
            </a:r>
            <a:r>
              <a:rPr lang="zh-CN" altLang="en-US" b="1" noProof="1">
                <a:ea typeface="楷体_GB2312" panose="02010609030101010101" pitchFamily="49" charset="-122"/>
                <a:cs typeface="+mn-ea"/>
              </a:rPr>
              <a:t>键。</a:t>
            </a:r>
            <a:r>
              <a:rPr lang="zh-CN" altLang="en-US" noProof="1">
                <a:ea typeface="楷体_GB2312" panose="02010609030101010101" pitchFamily="49" charset="-122"/>
                <a:cs typeface="+mn-ea"/>
              </a:rPr>
              <a:t> </a:t>
            </a:r>
            <a:endParaRPr lang="zh-CN" altLang="en-US" noProof="1">
              <a:ea typeface="楷体_GB2312" panose="02010609030101010101" pitchFamily="49" charset="-122"/>
            </a:endParaRPr>
          </a:p>
        </p:txBody>
      </p:sp>
      <p:sp>
        <p:nvSpPr>
          <p:cNvPr id="10" name="矩形 9"/>
          <p:cNvSpPr/>
          <p:nvPr/>
        </p:nvSpPr>
        <p:spPr>
          <a:xfrm>
            <a:off x="3989884" y="663537"/>
            <a:ext cx="3555889" cy="461665"/>
          </a:xfrm>
          <a:prstGeom prst="rect">
            <a:avLst/>
          </a:prstGeom>
        </p:spPr>
        <p:txBody>
          <a:bodyPr wrap="square">
            <a:spAutoFit/>
          </a:bodyPr>
          <a:lstStyle/>
          <a:p>
            <a:pPr algn="ctr"/>
            <a:r>
              <a:rPr lang="zh-CN" altLang="en-US" sz="2400" b="1" spc="50">
                <a:ln w="11430"/>
                <a:solidFill>
                  <a:srgbClr val="FF0000"/>
                </a:solidFill>
                <a:effectLst>
                  <a:outerShdw blurRad="76200" dist="50800" dir="5400000" algn="tl" rotWithShape="0">
                    <a:srgbClr val="000000">
                      <a:alpha val="65000"/>
                    </a:srgbClr>
                  </a:outerShdw>
                </a:effectLst>
              </a:rPr>
              <a:t>乙烯的形成</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217662" y="425315"/>
            <a:ext cx="5303055" cy="584775"/>
          </a:xfrm>
          <a:prstGeom prst="rect">
            <a:avLst/>
          </a:prstGeom>
          <a:noFill/>
        </p:spPr>
        <p:txBody>
          <a:bodyPr wrap="none" lIns="91440" tIns="45720" rIns="91440" bIns="45720">
            <a:spAutoFit/>
            <a:scene3d>
              <a:camera prst="orthographicFront"/>
              <a:lightRig rig="soft" dir="tl"/>
            </a:scene3d>
            <a:sp3d contourW="25400" prstMaterial="matte">
              <a:bevelT w="25400" h="55880" prst="artDeco"/>
              <a:contourClr>
                <a:schemeClr val="accent2">
                  <a:tint val="20000"/>
                </a:schemeClr>
              </a:contourClr>
            </a:sp3d>
          </a:bodyPr>
          <a:lstStyle/>
          <a:p>
            <a:pPr algn="ctr"/>
            <a:r>
              <a:rPr lang="zh-CN" altLang="en-US" sz="3200" b="1" spc="50">
                <a:ln w="11430"/>
                <a:effectLst>
                  <a:outerShdw blurRad="76200" dist="50800" dir="5400000" algn="tl" rotWithShape="0">
                    <a:srgbClr val="000000">
                      <a:alpha val="65000"/>
                    </a:srgbClr>
                  </a:outerShdw>
                </a:effectLst>
              </a:rPr>
              <a:t>（</a:t>
            </a:r>
            <a:r>
              <a:rPr lang="en-US" altLang="zh-CN" sz="3200" b="1" spc="50">
                <a:ln w="11430"/>
                <a:effectLst>
                  <a:outerShdw blurRad="76200" dist="50800" dir="5400000" algn="tl" rotWithShape="0">
                    <a:srgbClr val="000000">
                      <a:alpha val="65000"/>
                    </a:srgbClr>
                  </a:outerShdw>
                </a:effectLst>
              </a:rPr>
              <a:t>3</a:t>
            </a:r>
            <a:r>
              <a:rPr lang="zh-CN" altLang="en-US" sz="3200" b="1" spc="50">
                <a:ln w="11430"/>
                <a:effectLst>
                  <a:outerShdw blurRad="76200" dist="50800" dir="5400000" algn="tl" rotWithShape="0">
                    <a:srgbClr val="000000">
                      <a:alpha val="65000"/>
                    </a:srgbClr>
                  </a:outerShdw>
                </a:effectLst>
              </a:rPr>
              <a:t>）</a:t>
            </a:r>
            <a:r>
              <a:rPr lang="en-US" altLang="zh-CN" sz="3200" b="1" spc="50">
                <a:ln w="11430"/>
                <a:effectLst>
                  <a:outerShdw blurRad="76200" dist="50800" dir="5400000" algn="tl" rotWithShape="0">
                    <a:srgbClr val="000000">
                      <a:alpha val="65000"/>
                    </a:srgbClr>
                  </a:outerShdw>
                </a:effectLst>
              </a:rPr>
              <a:t>sp</a:t>
            </a:r>
            <a:r>
              <a:rPr lang="zh-CN" altLang="en-US" sz="3200" b="1" spc="50">
                <a:ln w="11430"/>
                <a:effectLst>
                  <a:outerShdw blurRad="76200" dist="50800" dir="5400000" algn="tl" rotWithShape="0">
                    <a:srgbClr val="000000">
                      <a:alpha val="65000"/>
                    </a:srgbClr>
                  </a:outerShdw>
                </a:effectLst>
              </a:rPr>
              <a:t>杂化</a:t>
            </a:r>
            <a:r>
              <a:rPr lang="en-US" altLang="zh-CN" sz="3200" b="1" spc="50">
                <a:ln w="11430"/>
                <a:effectLst>
                  <a:outerShdw blurRad="76200" dist="50800" dir="5400000" algn="tl" rotWithShape="0">
                    <a:srgbClr val="000000">
                      <a:alpha val="65000"/>
                    </a:srgbClr>
                  </a:outerShdw>
                </a:effectLst>
              </a:rPr>
              <a:t>——</a:t>
            </a:r>
            <a:r>
              <a:rPr lang="zh-CN" altLang="en-US" sz="3200" b="1" spc="50">
                <a:ln w="11430"/>
                <a:effectLst>
                  <a:outerShdw blurRad="76200" dist="50800" dir="5400000" algn="tl" rotWithShape="0">
                    <a:srgbClr val="000000">
                      <a:alpha val="65000"/>
                    </a:srgbClr>
                  </a:outerShdw>
                </a:effectLst>
              </a:rPr>
              <a:t>乙炔的形成</a:t>
            </a:r>
            <a:endParaRPr lang="zh-CN" altLang="en-US" sz="3200" b="1" cap="none" spc="50">
              <a:ln w="11430"/>
              <a:effectLst>
                <a:outerShdw blurRad="76200" dist="50800" dir="5400000" algn="tl" rotWithShape="0">
                  <a:srgbClr val="000000">
                    <a:alpha val="65000"/>
                  </a:srgbClr>
                </a:outerShdw>
              </a:effectLst>
            </a:endParaRPr>
          </a:p>
        </p:txBody>
      </p:sp>
      <p:sp>
        <p:nvSpPr>
          <p:cNvPr id="6" name="矩形 5"/>
          <p:cNvSpPr/>
          <p:nvPr/>
        </p:nvSpPr>
        <p:spPr>
          <a:xfrm>
            <a:off x="718622" y="2157073"/>
            <a:ext cx="2492990" cy="369332"/>
          </a:xfrm>
          <a:prstGeom prst="rect">
            <a:avLst/>
          </a:prstGeom>
        </p:spPr>
        <p:txBody>
          <a:bodyPr wrap="none">
            <a:spAutoFit/>
          </a:bodyPr>
          <a:lstStyle/>
          <a:p>
            <a:r>
              <a:rPr lang="zh-CN" altLang="en-US"/>
              <a:t>基态碳原子价电子排布</a:t>
            </a:r>
          </a:p>
        </p:txBody>
      </p:sp>
      <p:grpSp>
        <p:nvGrpSpPr>
          <p:cNvPr id="4" name="组合 6"/>
          <p:cNvGrpSpPr/>
          <p:nvPr/>
        </p:nvGrpSpPr>
        <p:grpSpPr>
          <a:xfrm>
            <a:off x="889233" y="1250974"/>
            <a:ext cx="2088860" cy="602994"/>
            <a:chOff x="654341" y="1645256"/>
            <a:chExt cx="2088860" cy="602994"/>
          </a:xfrm>
        </p:grpSpPr>
        <p:sp>
          <p:nvSpPr>
            <p:cNvPr id="8" name="矩形 7"/>
            <p:cNvSpPr/>
            <p:nvPr/>
          </p:nvSpPr>
          <p:spPr>
            <a:xfrm>
              <a:off x="654341" y="2038525"/>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rgbClr val="FF0000"/>
                  </a:solidFill>
                  <a:latin typeface="宋体" panose="02010600030101010101" pitchFamily="2" charset="-122"/>
                  <a:ea typeface="宋体" panose="02010600030101010101" pitchFamily="2" charset="-122"/>
                </a:rPr>
                <a:t>↑↓</a:t>
              </a:r>
              <a:endParaRPr lang="zh-CN" altLang="en-US">
                <a:solidFill>
                  <a:srgbClr val="FF0000"/>
                </a:solidFill>
              </a:endParaRPr>
            </a:p>
          </p:txBody>
        </p:sp>
        <p:sp>
          <p:nvSpPr>
            <p:cNvPr id="9" name="矩形 8"/>
            <p:cNvSpPr/>
            <p:nvPr/>
          </p:nvSpPr>
          <p:spPr>
            <a:xfrm>
              <a:off x="1308683" y="1912690"/>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10" name="矩形 9"/>
            <p:cNvSpPr/>
            <p:nvPr/>
          </p:nvSpPr>
          <p:spPr>
            <a:xfrm>
              <a:off x="1795244" y="1912690"/>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11" name="矩形 10"/>
            <p:cNvSpPr/>
            <p:nvPr/>
          </p:nvSpPr>
          <p:spPr>
            <a:xfrm>
              <a:off x="2265028" y="1912690"/>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solidFill>
                  <a:schemeClr val="tx1"/>
                </a:solidFill>
              </a:endParaRPr>
            </a:p>
          </p:txBody>
        </p:sp>
        <p:sp>
          <p:nvSpPr>
            <p:cNvPr id="12" name="矩形 11"/>
            <p:cNvSpPr/>
            <p:nvPr/>
          </p:nvSpPr>
          <p:spPr>
            <a:xfrm>
              <a:off x="712156" y="1645256"/>
              <a:ext cx="391454" cy="369332"/>
            </a:xfrm>
            <a:prstGeom prst="rect">
              <a:avLst/>
            </a:prstGeom>
          </p:spPr>
          <p:txBody>
            <a:bodyPr wrap="none">
              <a:spAutoFit/>
            </a:bodyPr>
            <a:lstStyle/>
            <a:p>
              <a:r>
                <a:rPr lang="en-US" altLang="zh-CN"/>
                <a:t>2s</a:t>
              </a:r>
              <a:endParaRPr lang="zh-CN" altLang="en-US"/>
            </a:p>
          </p:txBody>
        </p:sp>
      </p:grpSp>
      <p:sp>
        <p:nvSpPr>
          <p:cNvPr id="13" name="矩形 12"/>
          <p:cNvSpPr/>
          <p:nvPr/>
        </p:nvSpPr>
        <p:spPr>
          <a:xfrm>
            <a:off x="2062784" y="1125139"/>
            <a:ext cx="423514" cy="369332"/>
          </a:xfrm>
          <a:prstGeom prst="rect">
            <a:avLst/>
          </a:prstGeom>
        </p:spPr>
        <p:txBody>
          <a:bodyPr wrap="none">
            <a:spAutoFit/>
          </a:bodyPr>
          <a:lstStyle/>
          <a:p>
            <a:r>
              <a:rPr lang="en-US" altLang="zh-CN"/>
              <a:t>2p</a:t>
            </a:r>
            <a:endParaRPr lang="zh-CN" altLang="en-US"/>
          </a:p>
        </p:txBody>
      </p:sp>
      <p:sp>
        <p:nvSpPr>
          <p:cNvPr id="15" name="矩形 14"/>
          <p:cNvSpPr/>
          <p:nvPr/>
        </p:nvSpPr>
        <p:spPr>
          <a:xfrm>
            <a:off x="4186106" y="1669410"/>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rgbClr val="FF0000"/>
                </a:solidFill>
                <a:latin typeface="宋体" panose="02010600030101010101" pitchFamily="2" charset="-122"/>
                <a:ea typeface="宋体" panose="02010600030101010101" pitchFamily="2" charset="-122"/>
              </a:rPr>
              <a:t>↑</a:t>
            </a:r>
            <a:endParaRPr lang="zh-CN" altLang="en-US">
              <a:solidFill>
                <a:srgbClr val="FF0000"/>
              </a:solidFill>
            </a:endParaRPr>
          </a:p>
        </p:txBody>
      </p:sp>
      <p:sp>
        <p:nvSpPr>
          <p:cNvPr id="16" name="矩形 15"/>
          <p:cNvSpPr/>
          <p:nvPr/>
        </p:nvSpPr>
        <p:spPr>
          <a:xfrm>
            <a:off x="4840448" y="1543575"/>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17" name="矩形 16"/>
          <p:cNvSpPr/>
          <p:nvPr/>
        </p:nvSpPr>
        <p:spPr>
          <a:xfrm>
            <a:off x="5327009" y="1543575"/>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18" name="矩形 17"/>
          <p:cNvSpPr/>
          <p:nvPr/>
        </p:nvSpPr>
        <p:spPr>
          <a:xfrm>
            <a:off x="5796793" y="1543575"/>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rgbClr val="FF0000"/>
                </a:solidFill>
                <a:latin typeface="宋体" panose="02010600030101010101" pitchFamily="2" charset="-122"/>
                <a:ea typeface="宋体" panose="02010600030101010101" pitchFamily="2" charset="-122"/>
              </a:rPr>
              <a:t>↑</a:t>
            </a:r>
            <a:endParaRPr lang="zh-CN" altLang="en-US">
              <a:solidFill>
                <a:srgbClr val="FF0000"/>
              </a:solidFill>
            </a:endParaRPr>
          </a:p>
        </p:txBody>
      </p:sp>
      <p:sp>
        <p:nvSpPr>
          <p:cNvPr id="19" name="矩形 18"/>
          <p:cNvSpPr/>
          <p:nvPr/>
        </p:nvSpPr>
        <p:spPr>
          <a:xfrm>
            <a:off x="4210365" y="1301308"/>
            <a:ext cx="391454" cy="369332"/>
          </a:xfrm>
          <a:prstGeom prst="rect">
            <a:avLst/>
          </a:prstGeom>
        </p:spPr>
        <p:txBody>
          <a:bodyPr wrap="none">
            <a:spAutoFit/>
          </a:bodyPr>
          <a:lstStyle/>
          <a:p>
            <a:r>
              <a:rPr lang="en-US" altLang="zh-CN"/>
              <a:t>2s</a:t>
            </a:r>
            <a:endParaRPr lang="zh-CN" altLang="en-US"/>
          </a:p>
        </p:txBody>
      </p:sp>
      <p:sp>
        <p:nvSpPr>
          <p:cNvPr id="20" name="矩形 19"/>
          <p:cNvSpPr/>
          <p:nvPr/>
        </p:nvSpPr>
        <p:spPr>
          <a:xfrm>
            <a:off x="5359657" y="1150306"/>
            <a:ext cx="423514" cy="369332"/>
          </a:xfrm>
          <a:prstGeom prst="rect">
            <a:avLst/>
          </a:prstGeom>
        </p:spPr>
        <p:txBody>
          <a:bodyPr wrap="none">
            <a:spAutoFit/>
          </a:bodyPr>
          <a:lstStyle/>
          <a:p>
            <a:r>
              <a:rPr lang="en-US" altLang="zh-CN"/>
              <a:t>2p</a:t>
            </a:r>
            <a:endParaRPr lang="zh-CN" altLang="en-US"/>
          </a:p>
        </p:txBody>
      </p:sp>
      <p:grpSp>
        <p:nvGrpSpPr>
          <p:cNvPr id="7" name="组合 20"/>
          <p:cNvGrpSpPr/>
          <p:nvPr/>
        </p:nvGrpSpPr>
        <p:grpSpPr>
          <a:xfrm>
            <a:off x="3078760" y="1267068"/>
            <a:ext cx="956345" cy="461065"/>
            <a:chOff x="2843868" y="1661350"/>
            <a:chExt cx="956345" cy="461065"/>
          </a:xfrm>
        </p:grpSpPr>
        <p:sp>
          <p:nvSpPr>
            <p:cNvPr id="22" name="右箭头 21"/>
            <p:cNvSpPr/>
            <p:nvPr/>
          </p:nvSpPr>
          <p:spPr>
            <a:xfrm>
              <a:off x="2843868" y="2030136"/>
              <a:ext cx="956345" cy="9227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020895" y="1661350"/>
              <a:ext cx="646331" cy="369332"/>
            </a:xfrm>
            <a:prstGeom prst="rect">
              <a:avLst/>
            </a:prstGeom>
          </p:spPr>
          <p:txBody>
            <a:bodyPr wrap="none">
              <a:spAutoFit/>
            </a:bodyPr>
            <a:lstStyle/>
            <a:p>
              <a:r>
                <a:rPr lang="zh-CN" altLang="en-US"/>
                <a:t>激发</a:t>
              </a:r>
            </a:p>
          </p:txBody>
        </p:sp>
      </p:grpSp>
      <p:sp>
        <p:nvSpPr>
          <p:cNvPr id="24" name="矩形 23"/>
          <p:cNvSpPr/>
          <p:nvPr/>
        </p:nvSpPr>
        <p:spPr>
          <a:xfrm>
            <a:off x="4539303" y="2181468"/>
            <a:ext cx="1569660" cy="369332"/>
          </a:xfrm>
          <a:prstGeom prst="rect">
            <a:avLst/>
          </a:prstGeom>
        </p:spPr>
        <p:txBody>
          <a:bodyPr wrap="none">
            <a:spAutoFit/>
          </a:bodyPr>
          <a:lstStyle/>
          <a:p>
            <a:r>
              <a:rPr lang="zh-CN" altLang="en-US"/>
              <a:t>四个原子轨道</a:t>
            </a:r>
          </a:p>
        </p:txBody>
      </p:sp>
      <p:grpSp>
        <p:nvGrpSpPr>
          <p:cNvPr id="14" name="组合 24"/>
          <p:cNvGrpSpPr/>
          <p:nvPr/>
        </p:nvGrpSpPr>
        <p:grpSpPr>
          <a:xfrm>
            <a:off x="6350467" y="1275457"/>
            <a:ext cx="956345" cy="444287"/>
            <a:chOff x="6115575" y="1669739"/>
            <a:chExt cx="956345" cy="444287"/>
          </a:xfrm>
        </p:grpSpPr>
        <p:sp>
          <p:nvSpPr>
            <p:cNvPr id="26" name="右箭头 25"/>
            <p:cNvSpPr/>
            <p:nvPr/>
          </p:nvSpPr>
          <p:spPr>
            <a:xfrm>
              <a:off x="6115575" y="2021747"/>
              <a:ext cx="956345" cy="9227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259046" y="1669739"/>
              <a:ext cx="646331" cy="369332"/>
            </a:xfrm>
            <a:prstGeom prst="rect">
              <a:avLst/>
            </a:prstGeom>
          </p:spPr>
          <p:txBody>
            <a:bodyPr wrap="none">
              <a:spAutoFit/>
            </a:bodyPr>
            <a:lstStyle/>
            <a:p>
              <a:r>
                <a:rPr lang="zh-CN" altLang="en-US"/>
                <a:t>杂化</a:t>
              </a:r>
            </a:p>
          </p:txBody>
        </p:sp>
      </p:grpSp>
      <p:sp>
        <p:nvSpPr>
          <p:cNvPr id="34" name="矩形 33"/>
          <p:cNvSpPr/>
          <p:nvPr/>
        </p:nvSpPr>
        <p:spPr>
          <a:xfrm>
            <a:off x="7609674" y="2181468"/>
            <a:ext cx="2222224" cy="369332"/>
          </a:xfrm>
          <a:prstGeom prst="rect">
            <a:avLst/>
          </a:prstGeom>
        </p:spPr>
        <p:txBody>
          <a:bodyPr wrap="square">
            <a:spAutoFit/>
          </a:bodyPr>
          <a:lstStyle/>
          <a:p>
            <a:r>
              <a:rPr lang="en-US" altLang="zh-CN"/>
              <a:t>2</a:t>
            </a:r>
            <a:r>
              <a:rPr lang="zh-CN" altLang="en-US"/>
              <a:t>个</a:t>
            </a:r>
            <a:r>
              <a:rPr lang="en-US" altLang="zh-CN"/>
              <a:t>sp</a:t>
            </a:r>
            <a:r>
              <a:rPr lang="zh-CN" altLang="en-US"/>
              <a:t>杂化原子轨道</a:t>
            </a:r>
          </a:p>
        </p:txBody>
      </p:sp>
      <p:grpSp>
        <p:nvGrpSpPr>
          <p:cNvPr id="21" name="组合 35"/>
          <p:cNvGrpSpPr/>
          <p:nvPr/>
        </p:nvGrpSpPr>
        <p:grpSpPr>
          <a:xfrm>
            <a:off x="7415872" y="1049638"/>
            <a:ext cx="2013356" cy="737218"/>
            <a:chOff x="7415872" y="1049638"/>
            <a:chExt cx="2013356" cy="737218"/>
          </a:xfrm>
        </p:grpSpPr>
        <p:grpSp>
          <p:nvGrpSpPr>
            <p:cNvPr id="25" name="组合 27"/>
            <p:cNvGrpSpPr/>
            <p:nvPr/>
          </p:nvGrpSpPr>
          <p:grpSpPr>
            <a:xfrm>
              <a:off x="7415872" y="1200640"/>
              <a:ext cx="2013356" cy="586216"/>
              <a:chOff x="7180980" y="1594922"/>
              <a:chExt cx="1812794" cy="586216"/>
            </a:xfrm>
          </p:grpSpPr>
          <p:sp>
            <p:nvSpPr>
              <p:cNvPr id="29" name="矩形 28"/>
              <p:cNvSpPr/>
              <p:nvPr/>
            </p:nvSpPr>
            <p:spPr>
              <a:xfrm>
                <a:off x="7180980" y="1971413"/>
                <a:ext cx="460752"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30" name="矩形 29"/>
              <p:cNvSpPr/>
              <p:nvPr/>
            </p:nvSpPr>
            <p:spPr>
              <a:xfrm>
                <a:off x="7637327" y="1971413"/>
                <a:ext cx="397176"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31" name="矩形 30"/>
              <p:cNvSpPr/>
              <p:nvPr/>
            </p:nvSpPr>
            <p:spPr>
              <a:xfrm>
                <a:off x="8176761" y="1786855"/>
                <a:ext cx="431794"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32" name="矩形 31"/>
              <p:cNvSpPr/>
              <p:nvPr/>
            </p:nvSpPr>
            <p:spPr>
              <a:xfrm>
                <a:off x="8613792" y="1786855"/>
                <a:ext cx="379982"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33" name="矩形 32"/>
              <p:cNvSpPr/>
              <p:nvPr/>
            </p:nvSpPr>
            <p:spPr>
              <a:xfrm>
                <a:off x="7429872" y="1594922"/>
                <a:ext cx="356788" cy="369332"/>
              </a:xfrm>
              <a:prstGeom prst="rect">
                <a:avLst/>
              </a:prstGeom>
            </p:spPr>
            <p:txBody>
              <a:bodyPr wrap="none">
                <a:spAutoFit/>
              </a:bodyPr>
              <a:lstStyle/>
              <a:p>
                <a:r>
                  <a:rPr lang="en-US" altLang="zh-CN"/>
                  <a:t>sp</a:t>
                </a:r>
                <a:endParaRPr lang="zh-CN" altLang="en-US" baseline="30000"/>
              </a:p>
            </p:txBody>
          </p:sp>
        </p:grpSp>
        <p:sp>
          <p:nvSpPr>
            <p:cNvPr id="35" name="矩形 34"/>
            <p:cNvSpPr/>
            <p:nvPr/>
          </p:nvSpPr>
          <p:spPr>
            <a:xfrm>
              <a:off x="8782365" y="1049638"/>
              <a:ext cx="423514" cy="369332"/>
            </a:xfrm>
            <a:prstGeom prst="rect">
              <a:avLst/>
            </a:prstGeom>
          </p:spPr>
          <p:txBody>
            <a:bodyPr wrap="none">
              <a:spAutoFit/>
            </a:bodyPr>
            <a:lstStyle/>
            <a:p>
              <a:r>
                <a:rPr lang="en-US" altLang="zh-CN"/>
                <a:t>2p</a:t>
              </a:r>
              <a:endParaRPr lang="zh-CN" altLang="en-US"/>
            </a:p>
          </p:txBody>
        </p:sp>
      </p:grpSp>
      <p:pic>
        <p:nvPicPr>
          <p:cNvPr id="36" name="Picture 2"/>
          <p:cNvPicPr>
            <a:picLocks noChangeAspect="1" noChangeArrowheads="1"/>
          </p:cNvPicPr>
          <p:nvPr/>
        </p:nvPicPr>
        <p:blipFill>
          <a:blip r:embed="rId2"/>
          <a:srcRect r="56593"/>
          <a:stretch>
            <a:fillRect/>
          </a:stretch>
        </p:blipFill>
        <p:spPr bwMode="auto">
          <a:xfrm>
            <a:off x="7311225" y="3078235"/>
            <a:ext cx="3871300" cy="2601112"/>
          </a:xfrm>
          <a:prstGeom prst="rect">
            <a:avLst/>
          </a:prstGeom>
          <a:noFill/>
          <a:ln w="9525">
            <a:noFill/>
            <a:miter lim="800000"/>
            <a:headEnd/>
            <a:tailEnd/>
          </a:ln>
          <a:effectLst/>
        </p:spPr>
      </p:pic>
      <p:sp>
        <p:nvSpPr>
          <p:cNvPr id="38" name="矩形 37"/>
          <p:cNvSpPr/>
          <p:nvPr/>
        </p:nvSpPr>
        <p:spPr>
          <a:xfrm>
            <a:off x="850084" y="3214891"/>
            <a:ext cx="6096000" cy="1957524"/>
          </a:xfrm>
          <a:prstGeom prst="rect">
            <a:avLst/>
          </a:prstGeom>
        </p:spPr>
        <p:txBody>
          <a:bodyPr>
            <a:spAutoFit/>
          </a:bodyPr>
          <a:lstStyle/>
          <a:p>
            <a:pPr>
              <a:lnSpc>
                <a:spcPct val="150000"/>
              </a:lnSpc>
              <a:spcBef>
                <a:spcPct val="0"/>
              </a:spcBef>
              <a:defRPr/>
            </a:pPr>
            <a:r>
              <a:rPr lang="zh-CN" altLang="zh-CN" sz="2800" b="1" noProof="1">
                <a:solidFill>
                  <a:srgbClr val="FF0000"/>
                </a:solidFill>
                <a:sym typeface="Monotype Sorts" pitchFamily="2" charset="2"/>
              </a:rPr>
              <a:t>一个</a:t>
            </a:r>
            <a:r>
              <a:rPr lang="en-US" altLang="zh-CN" sz="2800" b="1" i="1" noProof="1">
                <a:solidFill>
                  <a:srgbClr val="FF0000"/>
                </a:solidFill>
                <a:sym typeface="Monotype Sorts" pitchFamily="2" charset="2"/>
              </a:rPr>
              <a:t>s</a:t>
            </a:r>
            <a:r>
              <a:rPr lang="zh-CN" altLang="zh-CN" sz="2800" b="1" noProof="1">
                <a:solidFill>
                  <a:srgbClr val="FF0000"/>
                </a:solidFill>
                <a:sym typeface="Monotype Sorts" pitchFamily="2" charset="2"/>
              </a:rPr>
              <a:t>轨道和</a:t>
            </a:r>
            <a:r>
              <a:rPr lang="zh-CN" altLang="en-US" sz="2800" b="1" noProof="1">
                <a:solidFill>
                  <a:srgbClr val="FF0000"/>
                </a:solidFill>
                <a:sym typeface="Monotype Sorts" pitchFamily="2" charset="2"/>
              </a:rPr>
              <a:t>一</a:t>
            </a:r>
            <a:r>
              <a:rPr lang="zh-CN" altLang="zh-CN" sz="2800" b="1" noProof="1">
                <a:solidFill>
                  <a:srgbClr val="FF0000"/>
                </a:solidFill>
                <a:sym typeface="Monotype Sorts" pitchFamily="2" charset="2"/>
              </a:rPr>
              <a:t>个</a:t>
            </a:r>
            <a:r>
              <a:rPr lang="en-US" altLang="zh-CN" sz="2800" b="1" i="1" noProof="1">
                <a:solidFill>
                  <a:srgbClr val="FF0000"/>
                </a:solidFill>
                <a:sym typeface="Monotype Sorts" pitchFamily="2" charset="2"/>
              </a:rPr>
              <a:t>p</a:t>
            </a:r>
            <a:r>
              <a:rPr lang="zh-CN" altLang="zh-CN" sz="2800" b="1" noProof="1">
                <a:solidFill>
                  <a:srgbClr val="FF0000"/>
                </a:solidFill>
                <a:sym typeface="Monotype Sorts" pitchFamily="2" charset="2"/>
              </a:rPr>
              <a:t>轨道杂化</a:t>
            </a:r>
            <a:r>
              <a:rPr lang="en-US" altLang="zh-CN" sz="2800" b="1" noProof="1">
                <a:solidFill>
                  <a:srgbClr val="FF0000"/>
                </a:solidFill>
                <a:sym typeface="Monotype Sorts" pitchFamily="2" charset="2"/>
              </a:rPr>
              <a:t>,</a:t>
            </a:r>
            <a:r>
              <a:rPr lang="zh-CN" altLang="zh-CN" sz="2800" b="1" noProof="1">
                <a:solidFill>
                  <a:srgbClr val="FF0000"/>
                </a:solidFill>
                <a:sym typeface="Monotype Sorts" pitchFamily="2" charset="2"/>
              </a:rPr>
              <a:t>产生</a:t>
            </a:r>
            <a:r>
              <a:rPr lang="zh-CN" altLang="en-US" sz="2800" b="1" noProof="1">
                <a:solidFill>
                  <a:srgbClr val="FF0000"/>
                </a:solidFill>
                <a:sym typeface="Monotype Sorts" pitchFamily="2" charset="2"/>
              </a:rPr>
              <a:t>两个</a:t>
            </a:r>
            <a:r>
              <a:rPr lang="zh-CN" altLang="zh-CN" sz="2800" b="1" noProof="1">
                <a:solidFill>
                  <a:srgbClr val="FF0000"/>
                </a:solidFill>
                <a:sym typeface="Monotype Sorts" pitchFamily="2" charset="2"/>
              </a:rPr>
              <a:t>等同的</a:t>
            </a:r>
            <a:r>
              <a:rPr lang="en-US" altLang="zh-CN" sz="2800" b="1" i="1" noProof="1">
                <a:solidFill>
                  <a:srgbClr val="FF0000"/>
                </a:solidFill>
                <a:sym typeface="Monotype Sorts" pitchFamily="2" charset="2"/>
              </a:rPr>
              <a:t>sp</a:t>
            </a:r>
            <a:r>
              <a:rPr lang="zh-CN" altLang="zh-CN" sz="2800" b="1" noProof="1">
                <a:solidFill>
                  <a:srgbClr val="FF0000"/>
                </a:solidFill>
                <a:sym typeface="Monotype Sorts" pitchFamily="2" charset="2"/>
              </a:rPr>
              <a:t>杂化轨道</a:t>
            </a:r>
            <a:r>
              <a:rPr lang="en-US" altLang="zh-CN" sz="2800" b="1" noProof="1">
                <a:solidFill>
                  <a:srgbClr val="FF0000"/>
                </a:solidFill>
                <a:sym typeface="Monotype Sorts" pitchFamily="2" charset="2"/>
              </a:rPr>
              <a:t>, </a:t>
            </a:r>
            <a:r>
              <a:rPr lang="en-US" altLang="zh-CN" sz="2800" b="1" i="1" noProof="1">
                <a:solidFill>
                  <a:srgbClr val="FF0000"/>
                </a:solidFill>
                <a:sym typeface="Monotype Sorts" pitchFamily="2" charset="2"/>
              </a:rPr>
              <a:t>sp</a:t>
            </a:r>
            <a:r>
              <a:rPr lang="zh-CN" altLang="zh-CN" sz="2800" b="1" noProof="1">
                <a:solidFill>
                  <a:srgbClr val="FF0000"/>
                </a:solidFill>
                <a:sym typeface="Monotype Sorts" pitchFamily="2" charset="2"/>
              </a:rPr>
              <a:t>杂化轨道间夹角</a:t>
            </a:r>
            <a:r>
              <a:rPr lang="en-US" altLang="zh-CN" sz="2800" b="1" noProof="1">
                <a:solidFill>
                  <a:srgbClr val="FF0000"/>
                </a:solidFill>
                <a:sym typeface="Monotype Sorts" pitchFamily="2" charset="2"/>
              </a:rPr>
              <a:t>180</a:t>
            </a:r>
            <a:r>
              <a:rPr lang="en-US" altLang="zh-CN" sz="2800" b="1">
                <a:solidFill>
                  <a:srgbClr val="FF0000"/>
                </a:solidFill>
                <a:latin typeface="黑体" panose="02010609060101010101" pitchFamily="49" charset="-122"/>
                <a:ea typeface="黑体" panose="02010609060101010101" pitchFamily="49" charset="-122"/>
              </a:rPr>
              <a:t>°</a:t>
            </a:r>
            <a:r>
              <a:rPr lang="zh-CN" altLang="zh-CN" sz="2800" b="1" noProof="1">
                <a:solidFill>
                  <a:srgbClr val="FF0000"/>
                </a:solidFill>
                <a:sym typeface="Monotype Sorts" pitchFamily="2" charset="2"/>
              </a:rPr>
              <a:t>，</a:t>
            </a:r>
            <a:r>
              <a:rPr lang="zh-CN" altLang="en-US" sz="2800" b="1" noProof="1">
                <a:solidFill>
                  <a:srgbClr val="FF0000"/>
                </a:solidFill>
                <a:sym typeface="Monotype Sorts" pitchFamily="2" charset="2"/>
              </a:rPr>
              <a:t>呈直线形。</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amond(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amond(in)">
                                      <p:cBhvr>
                                        <p:cTn id="18"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3989884" y="663537"/>
            <a:ext cx="3555889" cy="461665"/>
          </a:xfrm>
          <a:prstGeom prst="rect">
            <a:avLst/>
          </a:prstGeom>
        </p:spPr>
        <p:txBody>
          <a:bodyPr wrap="square">
            <a:spAutoFit/>
          </a:bodyPr>
          <a:lstStyle/>
          <a:p>
            <a:pPr algn="ctr"/>
            <a:r>
              <a:rPr lang="zh-CN" altLang="en-US" sz="2400" b="1" spc="50">
                <a:ln w="11430"/>
                <a:solidFill>
                  <a:srgbClr val="FF0000"/>
                </a:solidFill>
                <a:effectLst>
                  <a:outerShdw blurRad="76200" dist="50800" dir="5400000" algn="tl" rotWithShape="0">
                    <a:srgbClr val="000000">
                      <a:alpha val="65000"/>
                    </a:srgbClr>
                  </a:outerShdw>
                </a:effectLst>
              </a:rPr>
              <a:t>乙炔的形成</a:t>
            </a:r>
          </a:p>
        </p:txBody>
      </p:sp>
      <p:pic>
        <p:nvPicPr>
          <p:cNvPr id="4" name="图片 3"/>
          <p:cNvPicPr>
            <a:picLocks noChangeAspect="1"/>
          </p:cNvPicPr>
          <p:nvPr>
            <p:custDataLst>
              <p:tags r:id="rId1"/>
            </p:custDataLst>
          </p:nvPr>
        </p:nvPicPr>
        <p:blipFill>
          <a:blip r:embed="rId3"/>
          <a:srcRect l="49658"/>
          <a:stretch>
            <a:fillRect/>
          </a:stretch>
        </p:blipFill>
        <p:spPr>
          <a:xfrm>
            <a:off x="562061" y="1607180"/>
            <a:ext cx="3449455" cy="2033642"/>
          </a:xfrm>
          <a:prstGeom prst="rect">
            <a:avLst/>
          </a:prstGeom>
        </p:spPr>
      </p:pic>
      <p:pic>
        <p:nvPicPr>
          <p:cNvPr id="17410" name="Picture 2" descr="http://d00.paixin.com/thumbs/1711722/51283023/staff_1024.jpg?watermark/1/image/aHR0cDovL2QwMC5wYWl4aW4uY29tL3dtX2RwXzM2MF9iaWdnZXIucG5n/dissolve/100/gravity/SouthWest/dx/0/dy/0"/>
          <p:cNvPicPr>
            <a:picLocks noChangeAspect="1" noChangeArrowheads="1"/>
          </p:cNvPicPr>
          <p:nvPr/>
        </p:nvPicPr>
        <p:blipFill>
          <a:blip r:embed="rId4"/>
          <a:srcRect l="12046" t="14085" r="15475" b="19388"/>
          <a:stretch>
            <a:fillRect/>
          </a:stretch>
        </p:blipFill>
        <p:spPr bwMode="auto">
          <a:xfrm>
            <a:off x="4454554" y="1568741"/>
            <a:ext cx="3028426" cy="1921079"/>
          </a:xfrm>
          <a:prstGeom prst="rect">
            <a:avLst/>
          </a:prstGeom>
          <a:noFill/>
        </p:spPr>
      </p:pic>
      <p:pic>
        <p:nvPicPr>
          <p:cNvPr id="17412" name="Picture 4" descr="https://icweiliimg1.pstatp.com/weili/bl/298332783553806362.jpg"/>
          <p:cNvPicPr>
            <a:picLocks noChangeAspect="1" noChangeArrowheads="1"/>
          </p:cNvPicPr>
          <p:nvPr/>
        </p:nvPicPr>
        <p:blipFill>
          <a:blip r:embed="rId5"/>
          <a:srcRect t="8377" b="15602"/>
          <a:stretch>
            <a:fillRect/>
          </a:stretch>
        </p:blipFill>
        <p:spPr bwMode="auto">
          <a:xfrm>
            <a:off x="8234833" y="1327816"/>
            <a:ext cx="2899133" cy="2203949"/>
          </a:xfrm>
          <a:prstGeom prst="rect">
            <a:avLst/>
          </a:prstGeom>
          <a:noFill/>
        </p:spPr>
      </p:pic>
      <p:sp>
        <p:nvSpPr>
          <p:cNvPr id="7" name="矩形 6"/>
          <p:cNvSpPr/>
          <p:nvPr/>
        </p:nvSpPr>
        <p:spPr>
          <a:xfrm>
            <a:off x="634288" y="3977189"/>
            <a:ext cx="3555889" cy="461665"/>
          </a:xfrm>
          <a:prstGeom prst="rect">
            <a:avLst/>
          </a:prstGeom>
        </p:spPr>
        <p:txBody>
          <a:bodyPr wrap="square">
            <a:spAutoFit/>
          </a:bodyPr>
          <a:lstStyle/>
          <a:p>
            <a:pPr algn="ctr"/>
            <a:r>
              <a:rPr lang="zh-CN" altLang="en-US" sz="2400" b="1" spc="50">
                <a:ln w="11430"/>
                <a:solidFill>
                  <a:srgbClr val="FF0000"/>
                </a:solidFill>
                <a:effectLst>
                  <a:outerShdw blurRad="76200" dist="50800" dir="5400000" algn="tl" rotWithShape="0">
                    <a:srgbClr val="000000">
                      <a:alpha val="65000"/>
                    </a:srgbClr>
                  </a:outerShdw>
                </a:effectLst>
              </a:rPr>
              <a:t>乙炔分子中的共价键</a:t>
            </a:r>
          </a:p>
        </p:txBody>
      </p:sp>
      <p:sp>
        <p:nvSpPr>
          <p:cNvPr id="8" name="矩形 7"/>
          <p:cNvSpPr/>
          <p:nvPr/>
        </p:nvSpPr>
        <p:spPr>
          <a:xfrm>
            <a:off x="8159213" y="3884910"/>
            <a:ext cx="3555889" cy="461665"/>
          </a:xfrm>
          <a:prstGeom prst="rect">
            <a:avLst/>
          </a:prstGeom>
        </p:spPr>
        <p:txBody>
          <a:bodyPr wrap="square">
            <a:spAutoFit/>
          </a:bodyPr>
          <a:lstStyle/>
          <a:p>
            <a:pPr algn="ctr"/>
            <a:r>
              <a:rPr lang="zh-CN" altLang="en-US" sz="2400" b="1" spc="50">
                <a:ln w="11430"/>
                <a:solidFill>
                  <a:srgbClr val="FF0000"/>
                </a:solidFill>
                <a:effectLst>
                  <a:outerShdw blurRad="76200" dist="50800" dir="5400000" algn="tl" rotWithShape="0">
                    <a:srgbClr val="000000">
                      <a:alpha val="65000"/>
                    </a:srgbClr>
                  </a:outerShdw>
                </a:effectLst>
              </a:rPr>
              <a:t>乙炔球棍模型</a:t>
            </a:r>
          </a:p>
        </p:txBody>
      </p:sp>
      <p:sp>
        <p:nvSpPr>
          <p:cNvPr id="9" name="矩形 8"/>
          <p:cNvSpPr/>
          <p:nvPr/>
        </p:nvSpPr>
        <p:spPr>
          <a:xfrm>
            <a:off x="4308666" y="3926855"/>
            <a:ext cx="3555889" cy="461665"/>
          </a:xfrm>
          <a:prstGeom prst="rect">
            <a:avLst/>
          </a:prstGeom>
        </p:spPr>
        <p:txBody>
          <a:bodyPr wrap="square">
            <a:spAutoFit/>
          </a:bodyPr>
          <a:lstStyle/>
          <a:p>
            <a:pPr algn="ctr"/>
            <a:r>
              <a:rPr lang="zh-CN" altLang="en-US" sz="2400" b="1" spc="50">
                <a:ln w="11430"/>
                <a:solidFill>
                  <a:srgbClr val="FF0000"/>
                </a:solidFill>
                <a:effectLst>
                  <a:outerShdw blurRad="76200" dist="50800" dir="5400000" algn="tl" rotWithShape="0">
                    <a:srgbClr val="000000">
                      <a:alpha val="65000"/>
                    </a:srgbClr>
                  </a:outerShdw>
                </a:effectLst>
              </a:rPr>
              <a:t>乙炔填充模型</a:t>
            </a:r>
          </a:p>
        </p:txBody>
      </p:sp>
      <p:sp>
        <p:nvSpPr>
          <p:cNvPr id="10" name="矩形 9"/>
          <p:cNvSpPr/>
          <p:nvPr/>
        </p:nvSpPr>
        <p:spPr>
          <a:xfrm>
            <a:off x="598414" y="4674414"/>
            <a:ext cx="10567332" cy="1754326"/>
          </a:xfrm>
          <a:prstGeom prst="rect">
            <a:avLst/>
          </a:prstGeom>
        </p:spPr>
        <p:txBody>
          <a:bodyPr wrap="square">
            <a:spAutoFit/>
          </a:bodyPr>
          <a:lstStyle/>
          <a:p>
            <a:pPr>
              <a:lnSpc>
                <a:spcPct val="150000"/>
              </a:lnSpc>
            </a:pPr>
            <a:r>
              <a:rPr lang="zh-CN" altLang="en-US" sz="2000" b="1">
                <a:sym typeface="Symbol" panose="05050102010706020507" pitchFamily="18" charset="2"/>
              </a:rPr>
              <a:t> </a:t>
            </a:r>
            <a:r>
              <a:rPr lang="zh-CN" altLang="en-US" sz="2400" b="1">
                <a:sym typeface="Symbol" panose="05050102010706020507" pitchFamily="18" charset="2"/>
              </a:rPr>
              <a:t>两个碳原子的</a:t>
            </a:r>
            <a:r>
              <a:rPr lang="en-US" altLang="zh-CN" sz="2400" b="1">
                <a:sym typeface="Symbol" panose="05050102010706020507" pitchFamily="18" charset="2"/>
              </a:rPr>
              <a:t>sp</a:t>
            </a:r>
            <a:r>
              <a:rPr lang="zh-CN" altLang="en-US" sz="2400" b="1">
                <a:sym typeface="Symbol" panose="05050102010706020507" pitchFamily="18" charset="2"/>
              </a:rPr>
              <a:t>杂化轨道沿各自对称轴形成</a:t>
            </a:r>
            <a:r>
              <a:rPr lang="en-US" altLang="zh-CN" sz="2400" b="1">
                <a:solidFill>
                  <a:srgbClr val="FF3300"/>
                </a:solidFill>
                <a:sym typeface="Symbol" panose="05050102010706020507" pitchFamily="18" charset="2"/>
              </a:rPr>
              <a:t>sp-sp  </a:t>
            </a:r>
            <a:r>
              <a:rPr lang="zh-CN" altLang="en-US" sz="2400" b="1">
                <a:sym typeface="Symbol" panose="05050102010706020507" pitchFamily="18" charset="2"/>
              </a:rPr>
              <a:t>键，另两个</a:t>
            </a:r>
            <a:r>
              <a:rPr lang="en-US" altLang="zh-CN" sz="2400" b="1">
                <a:sym typeface="Symbol" panose="05050102010706020507" pitchFamily="18" charset="2"/>
              </a:rPr>
              <a:t>sp</a:t>
            </a:r>
            <a:r>
              <a:rPr lang="zh-CN" altLang="en-US" sz="2400" b="1">
                <a:sym typeface="Symbol" panose="05050102010706020507" pitchFamily="18" charset="2"/>
              </a:rPr>
              <a:t>杂化轨道分别与两个氢原子的</a:t>
            </a:r>
            <a:r>
              <a:rPr lang="en-US" altLang="zh-CN" sz="2400" b="1">
                <a:sym typeface="Symbol" panose="05050102010706020507" pitchFamily="18" charset="2"/>
              </a:rPr>
              <a:t>1s</a:t>
            </a:r>
            <a:r>
              <a:rPr lang="zh-CN" altLang="en-US" sz="2400" b="1">
                <a:sym typeface="Symbol" panose="05050102010706020507" pitchFamily="18" charset="2"/>
              </a:rPr>
              <a:t>轨道重叠形成两个</a:t>
            </a:r>
            <a:r>
              <a:rPr lang="en-US" altLang="zh-CN" sz="2400" b="1">
                <a:solidFill>
                  <a:srgbClr val="FF3300"/>
                </a:solidFill>
                <a:sym typeface="Symbol" panose="05050102010706020507" pitchFamily="18" charset="2"/>
              </a:rPr>
              <a:t>sp-s</a:t>
            </a:r>
            <a:r>
              <a:rPr lang="zh-CN" altLang="en-US" sz="2400" b="1">
                <a:sym typeface="Symbol" panose="05050102010706020507" pitchFamily="18" charset="2"/>
              </a:rPr>
              <a:t>键，每个原子的两个</a:t>
            </a:r>
            <a:r>
              <a:rPr lang="en-US" altLang="zh-CN" sz="2400" b="1">
                <a:sym typeface="Symbol" panose="05050102010706020507" pitchFamily="18" charset="2"/>
              </a:rPr>
              <a:t>p</a:t>
            </a:r>
            <a:r>
              <a:rPr lang="zh-CN" altLang="en-US" sz="2400" b="1">
                <a:sym typeface="Symbol" panose="05050102010706020507" pitchFamily="18" charset="2"/>
              </a:rPr>
              <a:t>轨道分别从侧面相互重叠，形成两个相互垂直的</a:t>
            </a:r>
            <a:r>
              <a:rPr lang="en-US" altLang="zh-CN" sz="2400" b="1">
                <a:solidFill>
                  <a:srgbClr val="FF3300"/>
                </a:solidFill>
                <a:sym typeface="Symbol" panose="05050102010706020507" pitchFamily="18" charset="2"/>
              </a:rPr>
              <a:t>P-P</a:t>
            </a:r>
            <a:r>
              <a:rPr lang="zh-CN" altLang="en-US" sz="2400" b="1">
                <a:sym typeface="Symbol" panose="05050102010706020507" pitchFamily="18" charset="2"/>
              </a:rPr>
              <a:t>键，形成乙炔分子。 </a:t>
            </a: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66128" y="349970"/>
            <a:ext cx="2236510" cy="707886"/>
          </a:xfrm>
          <a:prstGeom prst="rect">
            <a:avLst/>
          </a:prstGeom>
          <a:noFill/>
        </p:spPr>
        <p:txBody>
          <a:bodyPr wrap="none" lIns="91440" tIns="45720" rIns="91440" bIns="45720">
            <a:spAutoFit/>
          </a:bodyPr>
          <a:lstStyle/>
          <a:p>
            <a:pPr algn="ctr"/>
            <a:r>
              <a:rPr lang="zh-CN" altLang="en-US" sz="4000" b="1">
                <a:ln w="1905"/>
                <a:solidFill>
                  <a:srgbClr val="00B050"/>
                </a:solidFill>
                <a:effectLst>
                  <a:innerShdw blurRad="69850" dist="43180" dir="5400000">
                    <a:srgbClr val="000000">
                      <a:alpha val="65000"/>
                    </a:srgbClr>
                  </a:innerShdw>
                </a:effectLst>
              </a:rPr>
              <a:t>联想质疑</a:t>
            </a:r>
          </a:p>
        </p:txBody>
      </p:sp>
      <p:pic>
        <p:nvPicPr>
          <p:cNvPr id="3" name="图片 2"/>
          <p:cNvPicPr>
            <a:picLocks noChangeAspect="1"/>
          </p:cNvPicPr>
          <p:nvPr/>
        </p:nvPicPr>
        <p:blipFill>
          <a:blip r:embed="rId2"/>
          <a:stretch>
            <a:fillRect/>
          </a:stretch>
        </p:blipFill>
        <p:spPr>
          <a:xfrm>
            <a:off x="5049450" y="3432485"/>
            <a:ext cx="3630557" cy="3010261"/>
          </a:xfrm>
          <a:prstGeom prst="rect">
            <a:avLst/>
          </a:prstGeom>
        </p:spPr>
      </p:pic>
      <p:sp>
        <p:nvSpPr>
          <p:cNvPr id="4" name="矩形 3"/>
          <p:cNvSpPr/>
          <p:nvPr/>
        </p:nvSpPr>
        <p:spPr>
          <a:xfrm>
            <a:off x="631149" y="1137144"/>
            <a:ext cx="10635265" cy="2803332"/>
          </a:xfrm>
          <a:prstGeom prst="rect">
            <a:avLst/>
          </a:prstGeom>
        </p:spPr>
        <p:txBody>
          <a:bodyPr wrap="square">
            <a:spAutoFit/>
          </a:bodyPr>
          <a:lstStyle/>
          <a:p>
            <a:pPr>
              <a:lnSpc>
                <a:spcPct val="150000"/>
              </a:lnSpc>
            </a:pPr>
            <a:r>
              <a:rPr lang="zh-CN" altLang="en-US" sz="2400" b="1">
                <a:sym typeface="Symbol" panose="05050102010706020507" pitchFamily="18" charset="2"/>
              </a:rPr>
              <a:t>       通过化学必修课程的学习，你已知道苯分子（</a:t>
            </a:r>
            <a:r>
              <a:rPr lang="en-US" altLang="zh-CN" sz="2400" b="1">
                <a:sym typeface="Symbol" panose="05050102010706020507" pitchFamily="18" charset="2"/>
              </a:rPr>
              <a:t>C</a:t>
            </a:r>
            <a:r>
              <a:rPr lang="en-US" altLang="zh-CN" sz="2400" b="1" baseline="-25000">
                <a:sym typeface="Symbol" panose="05050102010706020507" pitchFamily="18" charset="2"/>
              </a:rPr>
              <a:t>6</a:t>
            </a:r>
            <a:r>
              <a:rPr lang="en-US" altLang="zh-CN" sz="2400" b="1">
                <a:sym typeface="Symbol" panose="05050102010706020507" pitchFamily="18" charset="2"/>
              </a:rPr>
              <a:t>H</a:t>
            </a:r>
            <a:r>
              <a:rPr lang="en-US" altLang="zh-CN" sz="2400" b="1" baseline="-25000">
                <a:sym typeface="Symbol" panose="05050102010706020507" pitchFamily="18" charset="2"/>
              </a:rPr>
              <a:t>6</a:t>
            </a:r>
            <a:r>
              <a:rPr lang="en-US" altLang="zh-CN" sz="2400" b="1">
                <a:sym typeface="Symbol" panose="05050102010706020507" pitchFamily="18" charset="2"/>
              </a:rPr>
              <a:t>)</a:t>
            </a:r>
            <a:r>
              <a:rPr lang="zh-CN" altLang="en-US" sz="2400" b="1">
                <a:sym typeface="Symbol" panose="05050102010706020507" pitchFamily="18" charset="2"/>
              </a:rPr>
              <a:t>的结构简式为            ）。从结构简式来看，苯分子好像具有双键，苯应当具有类似于乙烯的化学性质，能使酸性</a:t>
            </a:r>
            <a:r>
              <a:rPr lang="en-US" altLang="zh-CN" sz="2400" b="1">
                <a:sym typeface="Symbol" panose="05050102010706020507" pitchFamily="18" charset="2"/>
              </a:rPr>
              <a:t>KMnO</a:t>
            </a:r>
            <a:r>
              <a:rPr lang="en-US" altLang="zh-CN" sz="2400" b="1" baseline="-25000">
                <a:sym typeface="Symbol" panose="05050102010706020507" pitchFamily="18" charset="2"/>
              </a:rPr>
              <a:t>4</a:t>
            </a:r>
            <a:r>
              <a:rPr lang="zh-CN" altLang="en-US" sz="2400" b="1">
                <a:sym typeface="Symbol" panose="05050102010706020507" pitchFamily="18" charset="2"/>
              </a:rPr>
              <a:t>溶液褪色或使溴的四氯化碳溶液褪色，但实验事实并非如此。那么，苯为什么不能使酸性</a:t>
            </a:r>
            <a:r>
              <a:rPr lang="en-US" altLang="zh-CN" sz="2400" b="1">
                <a:sym typeface="Symbol" panose="05050102010706020507" pitchFamily="18" charset="2"/>
              </a:rPr>
              <a:t>KMnO</a:t>
            </a:r>
            <a:r>
              <a:rPr lang="en-US" altLang="zh-CN" sz="2400" b="1" baseline="-25000">
                <a:sym typeface="Symbol" panose="05050102010706020507" pitchFamily="18" charset="2"/>
              </a:rPr>
              <a:t>4</a:t>
            </a:r>
            <a:r>
              <a:rPr lang="zh-CN" altLang="en-US" sz="2400" b="1">
                <a:sym typeface="Symbol" panose="05050102010706020507" pitchFamily="18" charset="2"/>
              </a:rPr>
              <a:t>溶液或溴的四氯化碳溶液褪色呢？苯分子中究竟存在怎样的化学键呢？</a:t>
            </a:r>
          </a:p>
        </p:txBody>
      </p:sp>
      <p:pic>
        <p:nvPicPr>
          <p:cNvPr id="5" name="Picture 2"/>
          <p:cNvPicPr>
            <a:picLocks noChangeAspect="1" noChangeArrowheads="1"/>
          </p:cNvPicPr>
          <p:nvPr/>
        </p:nvPicPr>
        <p:blipFill>
          <a:blip r:embed="rId3"/>
          <a:stretch>
            <a:fillRect/>
          </a:stretch>
        </p:blipFill>
        <p:spPr bwMode="auto">
          <a:xfrm>
            <a:off x="9947858" y="1292254"/>
            <a:ext cx="400050" cy="381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28673"/>
          <p:cNvSpPr txBox="1">
            <a:spLocks noChangeArrowheads="1"/>
          </p:cNvSpPr>
          <p:nvPr/>
        </p:nvSpPr>
        <p:spPr bwMode="auto">
          <a:xfrm>
            <a:off x="840793" y="1426609"/>
            <a:ext cx="3262313" cy="523220"/>
          </a:xfrm>
          <a:prstGeom prst="rect">
            <a:avLst/>
          </a:prstGeom>
          <a:noFill/>
          <a:ln w="9525">
            <a:noFill/>
            <a:miter lim="800000"/>
          </a:ln>
        </p:spPr>
        <p:txBody>
          <a:bodyPr>
            <a:spAutoFit/>
          </a:bodyPr>
          <a:lstStyle/>
          <a:p>
            <a:r>
              <a:rPr lang="zh-CN" altLang="en-US" sz="2800" b="1"/>
              <a:t>（</a:t>
            </a:r>
            <a:r>
              <a:rPr lang="en-US" altLang="zh-CN" sz="2800" b="1"/>
              <a:t>1</a:t>
            </a:r>
            <a:r>
              <a:rPr lang="zh-CN" altLang="en-US" sz="2800" b="1"/>
              <a:t>）</a:t>
            </a:r>
            <a:r>
              <a:rPr lang="en-US" altLang="zh-CN" sz="2800" b="1"/>
              <a:t>C</a:t>
            </a:r>
            <a:r>
              <a:rPr lang="zh-CN" altLang="en-US" sz="2800" b="1"/>
              <a:t>为</a:t>
            </a:r>
            <a:r>
              <a:rPr lang="en-US" altLang="zh-CN" sz="2800" b="1"/>
              <a:t>sp</a:t>
            </a:r>
            <a:r>
              <a:rPr lang="en-US" altLang="zh-CN" sz="2800" b="1" baseline="30000"/>
              <a:t>2</a:t>
            </a:r>
            <a:r>
              <a:rPr lang="zh-CN" altLang="en-US" sz="2800" b="1"/>
              <a:t>杂化</a:t>
            </a:r>
          </a:p>
        </p:txBody>
      </p:sp>
      <p:sp>
        <p:nvSpPr>
          <p:cNvPr id="3" name="文本框 28677"/>
          <p:cNvSpPr txBox="1">
            <a:spLocks noChangeArrowheads="1"/>
          </p:cNvSpPr>
          <p:nvPr/>
        </p:nvSpPr>
        <p:spPr bwMode="auto">
          <a:xfrm>
            <a:off x="1075480" y="2203582"/>
            <a:ext cx="6894060" cy="411651"/>
          </a:xfrm>
          <a:prstGeom prst="rect">
            <a:avLst/>
          </a:prstGeom>
          <a:noFill/>
          <a:ln w="9525">
            <a:noFill/>
            <a:miter lim="800000"/>
          </a:ln>
        </p:spPr>
        <p:txBody>
          <a:bodyPr wrap="square">
            <a:spAutoFit/>
          </a:bodyPr>
          <a:lstStyle/>
          <a:p>
            <a:pPr algn="just">
              <a:lnSpc>
                <a:spcPct val="70000"/>
              </a:lnSpc>
              <a:spcBef>
                <a:spcPct val="50000"/>
              </a:spcBef>
            </a:pPr>
            <a:r>
              <a:rPr lang="en-US" altLang="zh-CN" sz="2800" b="1">
                <a:ea typeface="Arial Unicode MS" pitchFamily="34" charset="-122"/>
                <a:cs typeface="Arial Unicode MS" pitchFamily="34" charset="-122"/>
              </a:rPr>
              <a:t>(2)C-C (sp</a:t>
            </a:r>
            <a:r>
              <a:rPr lang="en-US" altLang="zh-CN" sz="2800" b="1" baseline="30000">
                <a:ea typeface="Arial Unicode MS" pitchFamily="34" charset="-122"/>
                <a:cs typeface="Arial Unicode MS" pitchFamily="34" charset="-122"/>
              </a:rPr>
              <a:t>2</a:t>
            </a:r>
            <a:r>
              <a:rPr lang="en-US" altLang="zh-CN" sz="2800" b="1">
                <a:ea typeface="Arial Unicode MS" pitchFamily="34" charset="-122"/>
                <a:cs typeface="Arial Unicode MS" pitchFamily="34" charset="-122"/>
              </a:rPr>
              <a:t>-sp</a:t>
            </a:r>
            <a:r>
              <a:rPr lang="en-US" altLang="zh-CN" sz="2800" b="1" baseline="30000">
                <a:ea typeface="Arial Unicode MS" pitchFamily="34" charset="-122"/>
                <a:cs typeface="Arial Unicode MS" pitchFamily="34" charset="-122"/>
              </a:rPr>
              <a:t>2</a:t>
            </a:r>
            <a:r>
              <a:rPr lang="en-US" altLang="zh-CN" sz="2800" b="1">
                <a:ea typeface="Arial Unicode MS" pitchFamily="34" charset="-122"/>
                <a:cs typeface="Arial Unicode MS" pitchFamily="34" charset="-122"/>
              </a:rPr>
              <a:t> )  σ</a:t>
            </a:r>
            <a:r>
              <a:rPr lang="zh-CN" altLang="en-US" sz="2800" b="1">
                <a:ea typeface="Arial Unicode MS" pitchFamily="34" charset="-122"/>
                <a:cs typeface="Arial Unicode MS" pitchFamily="34" charset="-122"/>
              </a:rPr>
              <a:t>键</a:t>
            </a:r>
            <a:r>
              <a:rPr lang="en-US" altLang="zh-CN" sz="2800" b="1">
                <a:solidFill>
                  <a:srgbClr val="FF0000"/>
                </a:solidFill>
                <a:ea typeface="Arial Unicode MS" pitchFamily="34" charset="-122"/>
                <a:cs typeface="Arial Unicode MS" pitchFamily="34" charset="-122"/>
              </a:rPr>
              <a:t>6</a:t>
            </a:r>
            <a:r>
              <a:rPr lang="zh-CN" altLang="en-US" sz="2800" b="1">
                <a:solidFill>
                  <a:srgbClr val="FF0000"/>
                </a:solidFill>
                <a:ea typeface="Arial Unicode MS" pitchFamily="34" charset="-122"/>
                <a:cs typeface="Arial Unicode MS" pitchFamily="34" charset="-122"/>
              </a:rPr>
              <a:t>个</a:t>
            </a:r>
            <a:r>
              <a:rPr lang="en-US" altLang="zh-CN" sz="2800" b="1">
                <a:ea typeface="Arial Unicode MS" pitchFamily="34" charset="-122"/>
                <a:cs typeface="Arial Unicode MS" pitchFamily="34" charset="-122"/>
              </a:rPr>
              <a:t>; C-H (sp</a:t>
            </a:r>
            <a:r>
              <a:rPr lang="en-US" altLang="zh-CN" sz="2800" b="1" baseline="30000">
                <a:ea typeface="Arial Unicode MS" pitchFamily="34" charset="-122"/>
                <a:cs typeface="Arial Unicode MS" pitchFamily="34" charset="-122"/>
              </a:rPr>
              <a:t>2</a:t>
            </a:r>
            <a:r>
              <a:rPr lang="en-US" altLang="zh-CN" sz="2800" b="1">
                <a:ea typeface="Arial Unicode MS" pitchFamily="34" charset="-122"/>
                <a:cs typeface="Arial Unicode MS" pitchFamily="34" charset="-122"/>
              </a:rPr>
              <a:t>-s ) σ</a:t>
            </a:r>
            <a:r>
              <a:rPr lang="zh-CN" altLang="en-US" sz="2800" b="1">
                <a:ea typeface="Arial Unicode MS" pitchFamily="34" charset="-122"/>
                <a:cs typeface="Arial Unicode MS" pitchFamily="34" charset="-122"/>
              </a:rPr>
              <a:t>键</a:t>
            </a:r>
            <a:r>
              <a:rPr lang="en-US" altLang="zh-CN" sz="2800" b="1">
                <a:solidFill>
                  <a:srgbClr val="FF0000"/>
                </a:solidFill>
                <a:ea typeface="Arial Unicode MS" pitchFamily="34" charset="-122"/>
                <a:cs typeface="Arial Unicode MS" pitchFamily="34" charset="-122"/>
              </a:rPr>
              <a:t>6</a:t>
            </a:r>
            <a:r>
              <a:rPr lang="zh-CN" altLang="en-US" sz="2800" b="1">
                <a:solidFill>
                  <a:srgbClr val="FF0000"/>
                </a:solidFill>
                <a:ea typeface="Arial Unicode MS" pitchFamily="34" charset="-122"/>
                <a:cs typeface="Arial Unicode MS" pitchFamily="34" charset="-122"/>
              </a:rPr>
              <a:t>个</a:t>
            </a:r>
            <a:endParaRPr lang="en-US" altLang="zh-CN" sz="2800" b="1">
              <a:solidFill>
                <a:srgbClr val="FF0000"/>
              </a:solidFill>
            </a:endParaRPr>
          </a:p>
        </p:txBody>
      </p:sp>
      <p:sp>
        <p:nvSpPr>
          <p:cNvPr id="4" name="文本框 27651"/>
          <p:cNvSpPr txBox="1">
            <a:spLocks noChangeArrowheads="1"/>
          </p:cNvSpPr>
          <p:nvPr/>
        </p:nvSpPr>
        <p:spPr bwMode="auto">
          <a:xfrm>
            <a:off x="1492133" y="377796"/>
            <a:ext cx="8672567" cy="769441"/>
          </a:xfrm>
          <a:prstGeom prst="rect">
            <a:avLst/>
          </a:prstGeom>
          <a:noFill/>
          <a:ln w="9525">
            <a:noFill/>
            <a:miter lim="800000"/>
          </a:ln>
        </p:spPr>
        <p:txBody>
          <a:bodyPr wrap="none">
            <a:spAutoFit/>
          </a:bodyPr>
          <a:lstStyle/>
          <a:p>
            <a:r>
              <a:rPr lang="zh-CN" altLang="en-US" sz="4400" b="1">
                <a:latin typeface="黑体" panose="02010609060101010101" pitchFamily="49" charset="-122"/>
                <a:ea typeface="黑体" panose="02010609060101010101" pitchFamily="49" charset="-122"/>
              </a:rPr>
              <a:t>用杂化轨道理论解释苯分子的结构</a:t>
            </a:r>
          </a:p>
        </p:txBody>
      </p:sp>
      <p:sp>
        <p:nvSpPr>
          <p:cNvPr id="5" name="文本框 28675"/>
          <p:cNvSpPr txBox="1">
            <a:spLocks noChangeArrowheads="1"/>
          </p:cNvSpPr>
          <p:nvPr/>
        </p:nvSpPr>
        <p:spPr bwMode="auto">
          <a:xfrm>
            <a:off x="1042331" y="2680560"/>
            <a:ext cx="10022748" cy="1292662"/>
          </a:xfrm>
          <a:prstGeom prst="rect">
            <a:avLst/>
          </a:prstGeom>
          <a:noFill/>
          <a:ln w="9525">
            <a:noFill/>
            <a:miter lim="800000"/>
          </a:ln>
        </p:spPr>
        <p:txBody>
          <a:bodyPr wrap="square">
            <a:spAutoFit/>
          </a:bodyPr>
          <a:lstStyle/>
          <a:p>
            <a:pPr>
              <a:lnSpc>
                <a:spcPct val="150000"/>
              </a:lnSpc>
            </a:pPr>
            <a:r>
              <a:rPr lang="en-US" altLang="zh-CN" sz="2400" b="1"/>
              <a:t>(3)</a:t>
            </a:r>
            <a:r>
              <a:rPr lang="zh-CN" altLang="en-US" sz="2400" b="1"/>
              <a:t>分子中</a:t>
            </a:r>
            <a:r>
              <a:rPr lang="en-US" altLang="zh-CN" sz="2400" b="1"/>
              <a:t>6</a:t>
            </a:r>
            <a:r>
              <a:rPr lang="zh-CN" altLang="en-US" sz="2400" b="1"/>
              <a:t>个碳原子 </a:t>
            </a:r>
            <a:r>
              <a:rPr lang="zh-CN" altLang="en-US" sz="2400" b="1">
                <a:solidFill>
                  <a:srgbClr val="FF0000"/>
                </a:solidFill>
              </a:rPr>
              <a:t>未杂 化的</a:t>
            </a:r>
            <a:r>
              <a:rPr lang="en-US" altLang="zh-CN" sz="2400" b="1">
                <a:solidFill>
                  <a:srgbClr val="FF0000"/>
                </a:solidFill>
              </a:rPr>
              <a:t>2p</a:t>
            </a:r>
            <a:r>
              <a:rPr lang="zh-CN" altLang="en-US" sz="2400" b="1">
                <a:solidFill>
                  <a:srgbClr val="FF0000"/>
                </a:solidFill>
              </a:rPr>
              <a:t>轨道上 的未成对电子</a:t>
            </a:r>
            <a:r>
              <a:rPr lang="zh-CN" altLang="en-US" sz="2400" b="1"/>
              <a:t>重叠结果形成了一个闭合的、环状的</a:t>
            </a:r>
            <a:r>
              <a:rPr lang="zh-CN" altLang="en-US" sz="2400" b="1">
                <a:solidFill>
                  <a:srgbClr val="FF0000"/>
                </a:solidFill>
              </a:rPr>
              <a:t>大</a:t>
            </a:r>
            <a:r>
              <a:rPr lang="en-US" altLang="zh-CN" sz="2800" b="1">
                <a:solidFill>
                  <a:srgbClr val="FF0000"/>
                </a:solidFill>
              </a:rPr>
              <a:t>π</a:t>
            </a:r>
            <a:r>
              <a:rPr lang="zh-CN" altLang="en-US" sz="2400" b="1">
                <a:solidFill>
                  <a:srgbClr val="FF0000"/>
                </a:solidFill>
              </a:rPr>
              <a:t>键</a:t>
            </a:r>
          </a:p>
        </p:txBody>
      </p:sp>
      <p:pic>
        <p:nvPicPr>
          <p:cNvPr id="10" name="Picture 2"/>
          <p:cNvPicPr>
            <a:picLocks noChangeAspect="1" noChangeArrowheads="1"/>
          </p:cNvPicPr>
          <p:nvPr/>
        </p:nvPicPr>
        <p:blipFill>
          <a:blip r:embed="rId2"/>
          <a:stretch>
            <a:fillRect/>
          </a:stretch>
        </p:blipFill>
        <p:spPr bwMode="auto">
          <a:xfrm>
            <a:off x="871779" y="4169326"/>
            <a:ext cx="10495303" cy="232297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3012" name="Picture 4" descr="https://icweiliimg1.pstatp.com/weili/bl/79052171634774062.jpg"/>
          <p:cNvPicPr>
            <a:picLocks noChangeAspect="1" noChangeArrowheads="1"/>
          </p:cNvPicPr>
          <p:nvPr/>
        </p:nvPicPr>
        <p:blipFill>
          <a:blip r:embed="rId2"/>
          <a:stretch>
            <a:fillRect/>
          </a:stretch>
        </p:blipFill>
        <p:spPr bwMode="auto">
          <a:xfrm>
            <a:off x="4538444" y="1454261"/>
            <a:ext cx="3019016" cy="2264262"/>
          </a:xfrm>
          <a:prstGeom prst="rect">
            <a:avLst/>
          </a:prstGeom>
          <a:noFill/>
        </p:spPr>
      </p:pic>
      <p:sp>
        <p:nvSpPr>
          <p:cNvPr id="7" name="矩形 6"/>
          <p:cNvSpPr/>
          <p:nvPr/>
        </p:nvSpPr>
        <p:spPr>
          <a:xfrm>
            <a:off x="936292" y="4128190"/>
            <a:ext cx="3555889" cy="400110"/>
          </a:xfrm>
          <a:prstGeom prst="rect">
            <a:avLst/>
          </a:prstGeom>
        </p:spPr>
        <p:txBody>
          <a:bodyPr wrap="square">
            <a:spAutoFit/>
          </a:bodyPr>
          <a:lstStyle/>
          <a:p>
            <a:pPr algn="ctr"/>
            <a:r>
              <a:rPr lang="zh-CN" altLang="en-US" sz="2000" b="1" spc="50">
                <a:ln w="11430"/>
                <a:solidFill>
                  <a:srgbClr val="FF0000"/>
                </a:solidFill>
                <a:effectLst>
                  <a:outerShdw blurRad="76200" dist="50800" dir="5400000" algn="tl" rotWithShape="0">
                    <a:srgbClr val="000000">
                      <a:alpha val="65000"/>
                    </a:srgbClr>
                  </a:outerShdw>
                </a:effectLst>
              </a:rPr>
              <a:t>苯分子的平面正六边形结构</a:t>
            </a:r>
          </a:p>
        </p:txBody>
      </p:sp>
      <p:sp>
        <p:nvSpPr>
          <p:cNvPr id="8" name="矩形 7"/>
          <p:cNvSpPr/>
          <p:nvPr/>
        </p:nvSpPr>
        <p:spPr>
          <a:xfrm>
            <a:off x="776900" y="4774143"/>
            <a:ext cx="9751283" cy="1491049"/>
          </a:xfrm>
          <a:prstGeom prst="rect">
            <a:avLst/>
          </a:prstGeom>
        </p:spPr>
        <p:txBody>
          <a:bodyPr wrap="square">
            <a:spAutoFit/>
          </a:bodyPr>
          <a:lstStyle/>
          <a:p>
            <a:pPr>
              <a:lnSpc>
                <a:spcPct val="150000"/>
              </a:lnSpc>
            </a:pPr>
            <a:r>
              <a:rPr lang="en-US" altLang="zh-CN" sz="3200" spc="50">
                <a:ln w="11430"/>
                <a:effectLst>
                  <a:outerShdw blurRad="76200" dist="50800" dir="5400000" algn="tl" rotWithShape="0">
                    <a:srgbClr val="000000">
                      <a:alpha val="65000"/>
                    </a:srgbClr>
                  </a:outerShdw>
                </a:effectLst>
              </a:rPr>
              <a:t>     6</a:t>
            </a:r>
            <a:r>
              <a:rPr lang="zh-CN" altLang="en-US" sz="3200" spc="50">
                <a:ln w="11430"/>
                <a:effectLst>
                  <a:outerShdw blurRad="76200" dist="50800" dir="5400000" algn="tl" rotWithShape="0">
                    <a:srgbClr val="000000">
                      <a:alpha val="65000"/>
                    </a:srgbClr>
                  </a:outerShdw>
                </a:effectLst>
              </a:rPr>
              <a:t>个碳原子和</a:t>
            </a:r>
            <a:r>
              <a:rPr lang="en-US" altLang="zh-CN" sz="3200" spc="50">
                <a:ln w="11430"/>
                <a:effectLst>
                  <a:outerShdw blurRad="76200" dist="50800" dir="5400000" algn="tl" rotWithShape="0">
                    <a:srgbClr val="000000">
                      <a:alpha val="65000"/>
                    </a:srgbClr>
                  </a:outerShdw>
                </a:effectLst>
              </a:rPr>
              <a:t>6</a:t>
            </a:r>
            <a:r>
              <a:rPr lang="zh-CN" altLang="en-US" sz="3200" spc="50">
                <a:ln w="11430"/>
                <a:effectLst>
                  <a:outerShdw blurRad="76200" dist="50800" dir="5400000" algn="tl" rotWithShape="0">
                    <a:srgbClr val="000000">
                      <a:alpha val="65000"/>
                    </a:srgbClr>
                  </a:outerShdw>
                </a:effectLst>
              </a:rPr>
              <a:t>个氢原子在同一平面内，整个分子呈平面正六边形。键角皆为</a:t>
            </a:r>
            <a:r>
              <a:rPr lang="en-US" altLang="zh-CN" sz="3200" spc="50">
                <a:ln w="11430"/>
                <a:effectLst>
                  <a:outerShdw blurRad="76200" dist="50800" dir="5400000" algn="tl" rotWithShape="0">
                    <a:srgbClr val="000000">
                      <a:alpha val="65000"/>
                    </a:srgbClr>
                  </a:outerShdw>
                </a:effectLst>
              </a:rPr>
              <a:t>120°</a:t>
            </a:r>
            <a:r>
              <a:rPr lang="zh-CN" altLang="en-US" sz="3200" spc="50">
                <a:ln w="11430"/>
                <a:effectLst>
                  <a:outerShdw blurRad="76200" dist="50800" dir="5400000" algn="tl" rotWithShape="0">
                    <a:srgbClr val="000000">
                      <a:alpha val="65000"/>
                    </a:srgbClr>
                  </a:outerShdw>
                </a:effectLst>
              </a:rPr>
              <a:t>。</a:t>
            </a:r>
          </a:p>
        </p:txBody>
      </p:sp>
      <p:pic>
        <p:nvPicPr>
          <p:cNvPr id="43020" name="Picture 12" descr="https://p0.ssl.qhimgs1.com/sdr/400__/t010a93b41538226cc4.jpg"/>
          <p:cNvPicPr>
            <a:picLocks noChangeAspect="1" noChangeArrowheads="1"/>
          </p:cNvPicPr>
          <p:nvPr/>
        </p:nvPicPr>
        <p:blipFill>
          <a:blip r:embed="rId3"/>
          <a:stretch>
            <a:fillRect/>
          </a:stretch>
        </p:blipFill>
        <p:spPr bwMode="auto">
          <a:xfrm>
            <a:off x="1304867" y="1136709"/>
            <a:ext cx="3023852" cy="2857500"/>
          </a:xfrm>
          <a:prstGeom prst="rect">
            <a:avLst/>
          </a:prstGeom>
          <a:noFill/>
        </p:spPr>
      </p:pic>
      <p:sp>
        <p:nvSpPr>
          <p:cNvPr id="43022" name="AutoShape 14" descr="https://icweiliimg1.pstatp.com/weili/bl/7905217163477799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43024" name="Picture 16" descr="https://icweiliimg1.pstatp.com/weili/bl/79052171634777995.jpg"/>
          <p:cNvPicPr>
            <a:picLocks noChangeAspect="1" noChangeArrowheads="1"/>
          </p:cNvPicPr>
          <p:nvPr/>
        </p:nvPicPr>
        <p:blipFill>
          <a:blip r:embed="rId4"/>
          <a:stretch>
            <a:fillRect/>
          </a:stretch>
        </p:blipFill>
        <p:spPr bwMode="auto">
          <a:xfrm>
            <a:off x="7734648" y="1401827"/>
            <a:ext cx="3582100" cy="2686575"/>
          </a:xfrm>
          <a:prstGeom prst="rect">
            <a:avLst/>
          </a:prstGeom>
          <a:noFill/>
        </p:spPr>
      </p:pic>
      <p:sp>
        <p:nvSpPr>
          <p:cNvPr id="13" name="矩形 12"/>
          <p:cNvSpPr/>
          <p:nvPr/>
        </p:nvSpPr>
        <p:spPr>
          <a:xfrm>
            <a:off x="4493224" y="4119802"/>
            <a:ext cx="3555889" cy="400110"/>
          </a:xfrm>
          <a:prstGeom prst="rect">
            <a:avLst/>
          </a:prstGeom>
        </p:spPr>
        <p:txBody>
          <a:bodyPr wrap="square">
            <a:spAutoFit/>
          </a:bodyPr>
          <a:lstStyle/>
          <a:p>
            <a:pPr algn="ctr"/>
            <a:r>
              <a:rPr lang="zh-CN" altLang="en-US" sz="2000" b="1" spc="50">
                <a:ln w="11430"/>
                <a:solidFill>
                  <a:srgbClr val="FF0000"/>
                </a:solidFill>
                <a:effectLst>
                  <a:outerShdw blurRad="76200" dist="50800" dir="5400000" algn="tl" rotWithShape="0">
                    <a:srgbClr val="000000">
                      <a:alpha val="65000"/>
                    </a:srgbClr>
                  </a:outerShdw>
                </a:effectLst>
              </a:rPr>
              <a:t>苯分子填充模型</a:t>
            </a:r>
          </a:p>
        </p:txBody>
      </p:sp>
      <p:sp>
        <p:nvSpPr>
          <p:cNvPr id="14" name="矩形 13"/>
          <p:cNvSpPr/>
          <p:nvPr/>
        </p:nvSpPr>
        <p:spPr>
          <a:xfrm>
            <a:off x="7848821" y="4128191"/>
            <a:ext cx="3555889" cy="400110"/>
          </a:xfrm>
          <a:prstGeom prst="rect">
            <a:avLst/>
          </a:prstGeom>
        </p:spPr>
        <p:txBody>
          <a:bodyPr wrap="square">
            <a:spAutoFit/>
          </a:bodyPr>
          <a:lstStyle/>
          <a:p>
            <a:pPr algn="ctr"/>
            <a:r>
              <a:rPr lang="zh-CN" altLang="en-US" sz="2000" b="1" spc="50">
                <a:ln w="11430"/>
                <a:solidFill>
                  <a:srgbClr val="FF0000"/>
                </a:solidFill>
                <a:effectLst>
                  <a:outerShdw blurRad="76200" dist="50800" dir="5400000" algn="tl" rotWithShape="0">
                    <a:srgbClr val="000000">
                      <a:alpha val="65000"/>
                    </a:srgbClr>
                  </a:outerShdw>
                </a:effectLst>
              </a:rPr>
              <a:t>苯分子球棍模型</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66127" y="349970"/>
            <a:ext cx="2236510" cy="707886"/>
          </a:xfrm>
          <a:prstGeom prst="rect">
            <a:avLst/>
          </a:prstGeom>
          <a:noFill/>
        </p:spPr>
        <p:txBody>
          <a:bodyPr wrap="none" lIns="91440" tIns="45720" rIns="91440" bIns="45720">
            <a:spAutoFit/>
          </a:bodyPr>
          <a:lstStyle/>
          <a:p>
            <a:pPr algn="ctr"/>
            <a:r>
              <a:rPr lang="zh-CN" altLang="en-US" sz="4000" b="1">
                <a:ln w="1905"/>
                <a:solidFill>
                  <a:srgbClr val="00B050"/>
                </a:solidFill>
                <a:effectLst>
                  <a:innerShdw blurRad="69850" dist="43180" dir="5400000">
                    <a:srgbClr val="000000">
                      <a:alpha val="65000"/>
                    </a:srgbClr>
                  </a:innerShdw>
                </a:effectLst>
              </a:rPr>
              <a:t>交流研讨</a:t>
            </a:r>
          </a:p>
        </p:txBody>
      </p:sp>
      <p:pic>
        <p:nvPicPr>
          <p:cNvPr id="3" name="图片 2"/>
          <p:cNvPicPr>
            <a:picLocks noChangeAspect="1"/>
          </p:cNvPicPr>
          <p:nvPr/>
        </p:nvPicPr>
        <p:blipFill>
          <a:blip r:embed="rId2"/>
          <a:srcRect b="17331"/>
          <a:stretch>
            <a:fillRect/>
          </a:stretch>
        </p:blipFill>
        <p:spPr>
          <a:xfrm>
            <a:off x="8184476" y="1629910"/>
            <a:ext cx="3730688" cy="2556196"/>
          </a:xfrm>
          <a:prstGeom prst="rect">
            <a:avLst/>
          </a:prstGeom>
        </p:spPr>
      </p:pic>
      <p:sp>
        <p:nvSpPr>
          <p:cNvPr id="4" name="矩形 3"/>
          <p:cNvSpPr/>
          <p:nvPr/>
        </p:nvSpPr>
        <p:spPr>
          <a:xfrm>
            <a:off x="8841177" y="4326513"/>
            <a:ext cx="2492990" cy="369332"/>
          </a:xfrm>
          <a:prstGeom prst="rect">
            <a:avLst/>
          </a:prstGeom>
        </p:spPr>
        <p:txBody>
          <a:bodyPr wrap="none">
            <a:spAutoFit/>
          </a:bodyPr>
          <a:lstStyle/>
          <a:p>
            <a:r>
              <a:rPr lang="zh-CN" altLang="en-US" b="1"/>
              <a:t>氨分子的空间填充模型</a:t>
            </a:r>
          </a:p>
        </p:txBody>
      </p:sp>
      <p:sp>
        <p:nvSpPr>
          <p:cNvPr id="7" name="矩形 6"/>
          <p:cNvSpPr/>
          <p:nvPr/>
        </p:nvSpPr>
        <p:spPr>
          <a:xfrm>
            <a:off x="615193" y="1196935"/>
            <a:ext cx="7354348" cy="3357329"/>
          </a:xfrm>
          <a:prstGeom prst="rect">
            <a:avLst/>
          </a:prstGeom>
        </p:spPr>
        <p:txBody>
          <a:bodyPr wrap="square">
            <a:spAutoFit/>
          </a:bodyPr>
          <a:lstStyle/>
          <a:p>
            <a:pPr>
              <a:lnSpc>
                <a:spcPct val="150000"/>
              </a:lnSpc>
            </a:pPr>
            <a:r>
              <a:rPr lang="zh-CN" altLang="en-US" sz="2400" b="1"/>
              <a:t>       氮原子的价电子排布为</a:t>
            </a:r>
            <a:r>
              <a:rPr lang="en-US" altLang="zh-CN" sz="2400" b="1"/>
              <a:t>2s</a:t>
            </a:r>
            <a:r>
              <a:rPr lang="en-US" altLang="zh-CN" sz="2400" b="1" baseline="30000"/>
              <a:t>2</a:t>
            </a:r>
            <a:r>
              <a:rPr lang="en-US" altLang="zh-CN" sz="2400" b="1"/>
              <a:t>2p</a:t>
            </a:r>
            <a:r>
              <a:rPr lang="en-US" altLang="zh-CN" sz="2400" b="1" baseline="30000"/>
              <a:t>3</a:t>
            </a:r>
            <a:r>
              <a:rPr lang="en-US" altLang="zh-CN" sz="2400" b="1"/>
              <a:t>,</a:t>
            </a:r>
            <a:r>
              <a:rPr lang="zh-CN" altLang="en-US" sz="2400" b="1"/>
              <a:t>三个</a:t>
            </a:r>
            <a:r>
              <a:rPr lang="en-US" altLang="zh-CN" sz="2400" b="1"/>
              <a:t>2p</a:t>
            </a:r>
            <a:r>
              <a:rPr lang="zh-CN" altLang="en-US" sz="2400" b="1"/>
              <a:t>轨道中各有一个未成对电子，可分别与一个氢原子的</a:t>
            </a:r>
            <a:r>
              <a:rPr lang="en-US" altLang="zh-CN" sz="2400" b="1"/>
              <a:t>1s</a:t>
            </a:r>
            <a:r>
              <a:rPr lang="zh-CN" altLang="en-US" sz="2400" b="1"/>
              <a:t>电子形成一个</a:t>
            </a:r>
            <a:r>
              <a:rPr lang="en-US" altLang="zh-CN" sz="2400" b="1"/>
              <a:t>σ</a:t>
            </a:r>
            <a:r>
              <a:rPr lang="zh-CN" altLang="en-US" sz="2400" b="1"/>
              <a:t>键。如果真是如此，那么三个</a:t>
            </a:r>
            <a:r>
              <a:rPr lang="en-US" altLang="zh-CN" sz="2400" b="1"/>
              <a:t>2p</a:t>
            </a:r>
            <a:r>
              <a:rPr lang="zh-CN" altLang="en-US" sz="2400" b="1"/>
              <a:t>轨道相互垂直，所形成的氨分子中</a:t>
            </a:r>
            <a:r>
              <a:rPr lang="en-US" altLang="zh-CN" sz="2400" b="1"/>
              <a:t>N-H</a:t>
            </a:r>
            <a:r>
              <a:rPr lang="zh-CN" altLang="en-US" sz="2400" b="1"/>
              <a:t>键的键角应约为</a:t>
            </a:r>
            <a:r>
              <a:rPr lang="en-US" altLang="zh-CN" sz="2400" b="1"/>
              <a:t>90°</a:t>
            </a:r>
            <a:r>
              <a:rPr lang="zh-CN" altLang="en-US" sz="2400" b="1"/>
              <a:t>。但是，实验测得的氯分子中</a:t>
            </a:r>
            <a:r>
              <a:rPr lang="en-US" altLang="zh-CN" sz="2400" b="1"/>
              <a:t>N-H</a:t>
            </a:r>
            <a:r>
              <a:rPr lang="zh-CN" altLang="en-US" sz="2400" b="1"/>
              <a:t>键的键角为</a:t>
            </a:r>
            <a:r>
              <a:rPr lang="en-US" altLang="zh-CN" sz="2400" b="1"/>
              <a:t>107. 3°.</a:t>
            </a:r>
            <a:r>
              <a:rPr lang="zh-CN" altLang="en-US" sz="2400" b="1"/>
              <a:t>试解释其键角不是</a:t>
            </a:r>
            <a:r>
              <a:rPr lang="en-US" altLang="zh-CN" sz="2400" b="1"/>
              <a:t>90°</a:t>
            </a:r>
            <a:r>
              <a:rPr lang="zh-CN" altLang="en-US" sz="2400" b="1"/>
              <a:t>的原因，并与同学们交流讨论。</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27651"/>
          <p:cNvSpPr txBox="1">
            <a:spLocks noChangeArrowheads="1"/>
          </p:cNvSpPr>
          <p:nvPr/>
        </p:nvSpPr>
        <p:spPr bwMode="auto">
          <a:xfrm>
            <a:off x="1492133" y="377796"/>
            <a:ext cx="8672567" cy="769441"/>
          </a:xfrm>
          <a:prstGeom prst="rect">
            <a:avLst/>
          </a:prstGeom>
          <a:noFill/>
          <a:ln w="9525">
            <a:noFill/>
            <a:miter lim="800000"/>
          </a:ln>
        </p:spPr>
        <p:txBody>
          <a:bodyPr wrap="none">
            <a:spAutoFit/>
          </a:bodyPr>
          <a:lstStyle/>
          <a:p>
            <a:r>
              <a:rPr lang="zh-CN" altLang="en-US" sz="4400" b="1">
                <a:latin typeface="黑体" panose="02010609060101010101" pitchFamily="49" charset="-122"/>
                <a:ea typeface="黑体" panose="02010609060101010101" pitchFamily="49" charset="-122"/>
              </a:rPr>
              <a:t>用杂化轨道理论解释氨分子的结构</a:t>
            </a:r>
          </a:p>
        </p:txBody>
      </p:sp>
      <p:sp>
        <p:nvSpPr>
          <p:cNvPr id="5" name="矩形 4"/>
          <p:cNvSpPr/>
          <p:nvPr/>
        </p:nvSpPr>
        <p:spPr>
          <a:xfrm>
            <a:off x="3126263" y="2274519"/>
            <a:ext cx="2262158" cy="369332"/>
          </a:xfrm>
          <a:prstGeom prst="rect">
            <a:avLst/>
          </a:prstGeom>
        </p:spPr>
        <p:txBody>
          <a:bodyPr wrap="none">
            <a:spAutoFit/>
          </a:bodyPr>
          <a:lstStyle/>
          <a:p>
            <a:r>
              <a:rPr lang="zh-CN" altLang="en-US"/>
              <a:t>氮原子的价电子排布</a:t>
            </a:r>
          </a:p>
        </p:txBody>
      </p:sp>
      <p:grpSp>
        <p:nvGrpSpPr>
          <p:cNvPr id="6" name="组合 6"/>
          <p:cNvGrpSpPr/>
          <p:nvPr/>
        </p:nvGrpSpPr>
        <p:grpSpPr>
          <a:xfrm>
            <a:off x="3296874" y="1368420"/>
            <a:ext cx="2088860" cy="602994"/>
            <a:chOff x="654341" y="1645256"/>
            <a:chExt cx="2088860" cy="602994"/>
          </a:xfrm>
        </p:grpSpPr>
        <p:sp>
          <p:nvSpPr>
            <p:cNvPr id="7" name="矩形 6"/>
            <p:cNvSpPr/>
            <p:nvPr/>
          </p:nvSpPr>
          <p:spPr>
            <a:xfrm>
              <a:off x="654341" y="2038525"/>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rgbClr val="FF0000"/>
                  </a:solidFill>
                  <a:latin typeface="宋体" panose="02010600030101010101" pitchFamily="2" charset="-122"/>
                  <a:ea typeface="宋体" panose="02010600030101010101" pitchFamily="2" charset="-122"/>
                </a:rPr>
                <a:t>↑↓</a:t>
              </a:r>
              <a:endParaRPr lang="zh-CN" altLang="en-US">
                <a:solidFill>
                  <a:srgbClr val="FF0000"/>
                </a:solidFill>
              </a:endParaRPr>
            </a:p>
          </p:txBody>
        </p:sp>
        <p:sp>
          <p:nvSpPr>
            <p:cNvPr id="8" name="矩形 7"/>
            <p:cNvSpPr/>
            <p:nvPr/>
          </p:nvSpPr>
          <p:spPr>
            <a:xfrm>
              <a:off x="1308683" y="1912690"/>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9" name="矩形 8"/>
            <p:cNvSpPr/>
            <p:nvPr/>
          </p:nvSpPr>
          <p:spPr>
            <a:xfrm>
              <a:off x="1795244" y="1912690"/>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10" name="矩形 9"/>
            <p:cNvSpPr/>
            <p:nvPr/>
          </p:nvSpPr>
          <p:spPr>
            <a:xfrm>
              <a:off x="2265028" y="1912690"/>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11" name="矩形 10"/>
            <p:cNvSpPr/>
            <p:nvPr/>
          </p:nvSpPr>
          <p:spPr>
            <a:xfrm>
              <a:off x="712156" y="1645256"/>
              <a:ext cx="391454" cy="369332"/>
            </a:xfrm>
            <a:prstGeom prst="rect">
              <a:avLst/>
            </a:prstGeom>
          </p:spPr>
          <p:txBody>
            <a:bodyPr wrap="none">
              <a:spAutoFit/>
            </a:bodyPr>
            <a:lstStyle/>
            <a:p>
              <a:r>
                <a:rPr lang="en-US" altLang="zh-CN"/>
                <a:t>2s</a:t>
              </a:r>
              <a:endParaRPr lang="zh-CN" altLang="en-US"/>
            </a:p>
          </p:txBody>
        </p:sp>
      </p:grpSp>
      <p:sp>
        <p:nvSpPr>
          <p:cNvPr id="12" name="矩形 11"/>
          <p:cNvSpPr/>
          <p:nvPr/>
        </p:nvSpPr>
        <p:spPr>
          <a:xfrm>
            <a:off x="4470425" y="1242585"/>
            <a:ext cx="423514" cy="369332"/>
          </a:xfrm>
          <a:prstGeom prst="rect">
            <a:avLst/>
          </a:prstGeom>
        </p:spPr>
        <p:txBody>
          <a:bodyPr wrap="none">
            <a:spAutoFit/>
          </a:bodyPr>
          <a:lstStyle/>
          <a:p>
            <a:r>
              <a:rPr lang="en-US" altLang="zh-CN"/>
              <a:t>2p</a:t>
            </a:r>
            <a:endParaRPr lang="zh-CN" altLang="en-US"/>
          </a:p>
        </p:txBody>
      </p:sp>
      <p:sp>
        <p:nvSpPr>
          <p:cNvPr id="13" name="矩形 12"/>
          <p:cNvSpPr/>
          <p:nvPr/>
        </p:nvSpPr>
        <p:spPr>
          <a:xfrm>
            <a:off x="7206142" y="1786856"/>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rgbClr val="FF0000"/>
                </a:solidFill>
                <a:latin typeface="宋体" panose="02010600030101010101" pitchFamily="2" charset="-122"/>
                <a:ea typeface="宋体" panose="02010600030101010101" pitchFamily="2" charset="-122"/>
              </a:rPr>
              <a:t>↑↓</a:t>
            </a:r>
            <a:endParaRPr lang="zh-CN" altLang="en-US">
              <a:solidFill>
                <a:srgbClr val="FF0000"/>
              </a:solidFill>
            </a:endParaRPr>
          </a:p>
        </p:txBody>
      </p:sp>
      <p:sp>
        <p:nvSpPr>
          <p:cNvPr id="14" name="矩形 13"/>
          <p:cNvSpPr/>
          <p:nvPr/>
        </p:nvSpPr>
        <p:spPr>
          <a:xfrm>
            <a:off x="7692704" y="1786856"/>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15" name="矩形 14"/>
          <p:cNvSpPr/>
          <p:nvPr/>
        </p:nvSpPr>
        <p:spPr>
          <a:xfrm>
            <a:off x="8179265" y="1786856"/>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16" name="矩形 15"/>
          <p:cNvSpPr/>
          <p:nvPr/>
        </p:nvSpPr>
        <p:spPr>
          <a:xfrm>
            <a:off x="8649049" y="1786856"/>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grpSp>
        <p:nvGrpSpPr>
          <p:cNvPr id="23" name="组合 24"/>
          <p:cNvGrpSpPr/>
          <p:nvPr/>
        </p:nvGrpSpPr>
        <p:grpSpPr>
          <a:xfrm>
            <a:off x="5872295" y="1594238"/>
            <a:ext cx="1079946" cy="444287"/>
            <a:chOff x="6115575" y="1669739"/>
            <a:chExt cx="1079946" cy="444287"/>
          </a:xfrm>
        </p:grpSpPr>
        <p:sp>
          <p:nvSpPr>
            <p:cNvPr id="24" name="右箭头 23"/>
            <p:cNvSpPr/>
            <p:nvPr/>
          </p:nvSpPr>
          <p:spPr>
            <a:xfrm>
              <a:off x="6115575" y="2021747"/>
              <a:ext cx="956345" cy="9227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259046" y="1669739"/>
              <a:ext cx="936475" cy="369332"/>
            </a:xfrm>
            <a:prstGeom prst="rect">
              <a:avLst/>
            </a:prstGeom>
          </p:spPr>
          <p:txBody>
            <a:bodyPr wrap="none">
              <a:spAutoFit/>
            </a:bodyPr>
            <a:lstStyle/>
            <a:p>
              <a:r>
                <a:rPr lang="en-US" altLang="zh-CN"/>
                <a:t>sp</a:t>
              </a:r>
              <a:r>
                <a:rPr lang="en-US" altLang="zh-CN" baseline="30000"/>
                <a:t>3</a:t>
              </a:r>
              <a:r>
                <a:rPr lang="zh-CN" altLang="en-US"/>
                <a:t>杂化</a:t>
              </a:r>
            </a:p>
          </p:txBody>
        </p:sp>
      </p:grpSp>
      <p:sp>
        <p:nvSpPr>
          <p:cNvPr id="28" name="矩形 27"/>
          <p:cNvSpPr/>
          <p:nvPr/>
        </p:nvSpPr>
        <p:spPr>
          <a:xfrm>
            <a:off x="7287202" y="2207407"/>
            <a:ext cx="1859805" cy="369332"/>
          </a:xfrm>
          <a:prstGeom prst="rect">
            <a:avLst/>
          </a:prstGeom>
        </p:spPr>
        <p:txBody>
          <a:bodyPr wrap="none">
            <a:spAutoFit/>
          </a:bodyPr>
          <a:lstStyle/>
          <a:p>
            <a:r>
              <a:rPr lang="zh-CN" altLang="en-US"/>
              <a:t>四个</a:t>
            </a:r>
            <a:r>
              <a:rPr lang="en-US" altLang="zh-CN"/>
              <a:t>sp</a:t>
            </a:r>
            <a:r>
              <a:rPr lang="en-US" altLang="zh-CN" baseline="30000"/>
              <a:t>3</a:t>
            </a:r>
            <a:r>
              <a:rPr lang="zh-CN" altLang="en-US"/>
              <a:t>杂化轨道</a:t>
            </a:r>
          </a:p>
        </p:txBody>
      </p:sp>
      <p:sp>
        <p:nvSpPr>
          <p:cNvPr id="33" name="文本框 28673"/>
          <p:cNvSpPr txBox="1">
            <a:spLocks noChangeArrowheads="1"/>
          </p:cNvSpPr>
          <p:nvPr/>
        </p:nvSpPr>
        <p:spPr bwMode="auto">
          <a:xfrm>
            <a:off x="0" y="1611167"/>
            <a:ext cx="3262313" cy="523220"/>
          </a:xfrm>
          <a:prstGeom prst="rect">
            <a:avLst/>
          </a:prstGeom>
          <a:noFill/>
          <a:ln w="9525">
            <a:noFill/>
            <a:miter lim="800000"/>
          </a:ln>
        </p:spPr>
        <p:txBody>
          <a:bodyPr>
            <a:spAutoFit/>
          </a:bodyPr>
          <a:lstStyle/>
          <a:p>
            <a:r>
              <a:rPr lang="zh-CN" altLang="en-US" sz="2800" b="1"/>
              <a:t>（</a:t>
            </a:r>
            <a:r>
              <a:rPr lang="en-US" altLang="zh-CN" sz="2800" b="1"/>
              <a:t>1</a:t>
            </a:r>
            <a:r>
              <a:rPr lang="zh-CN" altLang="en-US" sz="2800" b="1"/>
              <a:t>）</a:t>
            </a:r>
            <a:r>
              <a:rPr lang="en-US" altLang="zh-CN" sz="2800" b="1"/>
              <a:t>N</a:t>
            </a:r>
            <a:r>
              <a:rPr lang="zh-CN" altLang="en-US" sz="2800" b="1"/>
              <a:t>为</a:t>
            </a:r>
            <a:r>
              <a:rPr lang="en-US" altLang="zh-CN" sz="2800" b="1"/>
              <a:t>sp</a:t>
            </a:r>
            <a:r>
              <a:rPr lang="en-US" altLang="zh-CN" sz="2800" b="1" baseline="30000"/>
              <a:t>3</a:t>
            </a:r>
            <a:r>
              <a:rPr lang="zh-CN" altLang="en-US" sz="2800" b="1"/>
              <a:t>杂化</a:t>
            </a:r>
          </a:p>
        </p:txBody>
      </p:sp>
      <p:sp>
        <p:nvSpPr>
          <p:cNvPr id="34" name="矩形 33"/>
          <p:cNvSpPr/>
          <p:nvPr/>
        </p:nvSpPr>
        <p:spPr>
          <a:xfrm>
            <a:off x="288300" y="2782939"/>
            <a:ext cx="3441968" cy="523220"/>
          </a:xfrm>
          <a:prstGeom prst="rect">
            <a:avLst/>
          </a:prstGeom>
        </p:spPr>
        <p:txBody>
          <a:bodyPr wrap="none">
            <a:spAutoFit/>
          </a:bodyPr>
          <a:lstStyle/>
          <a:p>
            <a:r>
              <a:rPr lang="en-US" altLang="zh-CN" sz="2800" b="1">
                <a:ea typeface="Arial Unicode MS" pitchFamily="34" charset="-122"/>
                <a:cs typeface="Arial Unicode MS" pitchFamily="34" charset="-122"/>
              </a:rPr>
              <a:t>(2)N-H (sp</a:t>
            </a:r>
            <a:r>
              <a:rPr lang="en-US" altLang="zh-CN" sz="2800" b="1" baseline="30000">
                <a:ea typeface="Arial Unicode MS" pitchFamily="34" charset="-122"/>
                <a:cs typeface="Arial Unicode MS" pitchFamily="34" charset="-122"/>
              </a:rPr>
              <a:t>3</a:t>
            </a:r>
            <a:r>
              <a:rPr lang="en-US" altLang="zh-CN" sz="2800" b="1">
                <a:ea typeface="Arial Unicode MS" pitchFamily="34" charset="-122"/>
                <a:cs typeface="Arial Unicode MS" pitchFamily="34" charset="-122"/>
              </a:rPr>
              <a:t>-s ) σ</a:t>
            </a:r>
            <a:r>
              <a:rPr lang="zh-CN" altLang="en-US" sz="2800" b="1">
                <a:ea typeface="Arial Unicode MS" pitchFamily="34" charset="-122"/>
                <a:cs typeface="Arial Unicode MS" pitchFamily="34" charset="-122"/>
              </a:rPr>
              <a:t>键</a:t>
            </a:r>
            <a:r>
              <a:rPr lang="en-US" altLang="zh-CN" sz="2800" b="1">
                <a:solidFill>
                  <a:srgbClr val="FF0000"/>
                </a:solidFill>
                <a:ea typeface="Arial Unicode MS" pitchFamily="34" charset="-122"/>
                <a:cs typeface="Arial Unicode MS" pitchFamily="34" charset="-122"/>
              </a:rPr>
              <a:t>3</a:t>
            </a:r>
            <a:r>
              <a:rPr lang="zh-CN" altLang="en-US" sz="2800" b="1">
                <a:solidFill>
                  <a:srgbClr val="FF0000"/>
                </a:solidFill>
                <a:ea typeface="Arial Unicode MS" pitchFamily="34" charset="-122"/>
                <a:cs typeface="Arial Unicode MS" pitchFamily="34" charset="-122"/>
              </a:rPr>
              <a:t>个</a:t>
            </a:r>
            <a:endParaRPr lang="zh-CN" altLang="en-US" sz="2800"/>
          </a:p>
        </p:txBody>
      </p:sp>
      <p:pic>
        <p:nvPicPr>
          <p:cNvPr id="35" name="图片 343116" descr="NH3的结构图片"/>
          <p:cNvPicPr>
            <a:picLocks noChangeAspect="1" noChangeArrowheads="1"/>
          </p:cNvPicPr>
          <p:nvPr/>
        </p:nvPicPr>
        <p:blipFill>
          <a:blip r:embed="rId2">
            <a:clrChange>
              <a:clrFrom>
                <a:srgbClr val="FCFEF1"/>
              </a:clrFrom>
              <a:clrTo>
                <a:srgbClr val="FCFEF1">
                  <a:alpha val="0"/>
                </a:srgbClr>
              </a:clrTo>
            </a:clrChange>
          </a:blip>
          <a:stretch>
            <a:fillRect/>
          </a:stretch>
        </p:blipFill>
        <p:spPr bwMode="auto">
          <a:xfrm>
            <a:off x="3455899" y="2298700"/>
            <a:ext cx="3744912" cy="2914650"/>
          </a:xfrm>
          <a:prstGeom prst="rect">
            <a:avLst/>
          </a:prstGeom>
          <a:noFill/>
          <a:ln w="9525">
            <a:noFill/>
            <a:miter lim="800000"/>
            <a:headEnd/>
            <a:tailEnd/>
          </a:ln>
        </p:spPr>
      </p:pic>
      <p:sp>
        <p:nvSpPr>
          <p:cNvPr id="36" name="椭圆形标注 35"/>
          <p:cNvSpPr/>
          <p:nvPr/>
        </p:nvSpPr>
        <p:spPr>
          <a:xfrm>
            <a:off x="2499919" y="3892492"/>
            <a:ext cx="1149292" cy="729842"/>
          </a:xfrm>
          <a:prstGeom prst="wedgeEllipseCallout">
            <a:avLst>
              <a:gd name="adj1" fmla="val 144131"/>
              <a:gd name="adj2" fmla="val 2227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rgbClr val="FF0000"/>
                </a:solidFill>
                <a:ea typeface="Arial Unicode MS" pitchFamily="34" charset="-122"/>
                <a:cs typeface="Arial Unicode MS" pitchFamily="34" charset="-122"/>
              </a:rPr>
              <a:t>σ</a:t>
            </a:r>
            <a:r>
              <a:rPr lang="zh-CN" altLang="en-US" sz="3200" b="1">
                <a:solidFill>
                  <a:srgbClr val="FF0000"/>
                </a:solidFill>
                <a:ea typeface="Arial Unicode MS" pitchFamily="34" charset="-122"/>
                <a:cs typeface="Arial Unicode MS" pitchFamily="34" charset="-122"/>
              </a:rPr>
              <a:t>键</a:t>
            </a:r>
            <a:endParaRPr lang="zh-CN" altLang="en-US" sz="3200">
              <a:solidFill>
                <a:srgbClr val="FF0000"/>
              </a:solidFill>
            </a:endParaRPr>
          </a:p>
        </p:txBody>
      </p:sp>
      <p:sp>
        <p:nvSpPr>
          <p:cNvPr id="37" name="椭圆形标注 36"/>
          <p:cNvSpPr/>
          <p:nvPr/>
        </p:nvSpPr>
        <p:spPr>
          <a:xfrm>
            <a:off x="5964572" y="2759979"/>
            <a:ext cx="2785145" cy="729842"/>
          </a:xfrm>
          <a:prstGeom prst="wedgeEllipseCallout">
            <a:avLst>
              <a:gd name="adj1" fmla="val -65530"/>
              <a:gd name="adj2" fmla="val 3836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solidFill>
                  <a:srgbClr val="FF0000"/>
                </a:solidFill>
                <a:ea typeface="Arial Unicode MS" pitchFamily="34" charset="-122"/>
                <a:cs typeface="Arial Unicode MS" pitchFamily="34" charset="-122"/>
              </a:rPr>
              <a:t>孤电子对</a:t>
            </a:r>
            <a:endParaRPr lang="zh-CN" altLang="en-US" sz="3200">
              <a:solidFill>
                <a:srgbClr val="FF0000"/>
              </a:solidFill>
            </a:endParaRPr>
          </a:p>
        </p:txBody>
      </p:sp>
      <p:pic>
        <p:nvPicPr>
          <p:cNvPr id="38" name="Picture 43"/>
          <p:cNvPicPr>
            <a:picLocks noChangeAspect="1" noChangeArrowheads="1"/>
          </p:cNvPicPr>
          <p:nvPr/>
        </p:nvPicPr>
        <p:blipFill>
          <a:blip r:embed="rId3">
            <a:lum/>
          </a:blip>
          <a:srcRect l="15198" r="16722" b="13083"/>
          <a:stretch>
            <a:fillRect/>
          </a:stretch>
        </p:blipFill>
        <p:spPr bwMode="auto">
          <a:xfrm>
            <a:off x="9739618" y="1384183"/>
            <a:ext cx="1753299" cy="2038525"/>
          </a:xfrm>
          <a:prstGeom prst="rect">
            <a:avLst/>
          </a:prstGeom>
          <a:noFill/>
          <a:ln w="9525">
            <a:noFill/>
            <a:miter lim="800000"/>
            <a:headEnd/>
            <a:tailEnd/>
          </a:ln>
        </p:spPr>
      </p:pic>
      <p:sp>
        <p:nvSpPr>
          <p:cNvPr id="39" name="Rectangle 2"/>
          <p:cNvSpPr txBox="1">
            <a:spLocks noChangeArrowheads="1"/>
          </p:cNvSpPr>
          <p:nvPr/>
        </p:nvSpPr>
        <p:spPr bwMode="auto">
          <a:xfrm>
            <a:off x="654341" y="5077087"/>
            <a:ext cx="8858250" cy="571500"/>
          </a:xfrm>
          <a:prstGeom prst="rect">
            <a:avLst/>
          </a:prstGeom>
          <a:noFill/>
          <a:ln w="9525">
            <a:noFill/>
            <a:miter lim="800000"/>
          </a:ln>
        </p:spPr>
        <p:txBody>
          <a:bodyPr/>
          <a:lstStyle/>
          <a:p>
            <a:pPr>
              <a:spcBef>
                <a:spcPct val="20000"/>
              </a:spcBef>
            </a:pPr>
            <a:r>
              <a:rPr lang="en-US" altLang="zh-CN" sz="3200" b="1">
                <a:solidFill>
                  <a:srgbClr val="000000"/>
                </a:solidFill>
                <a:latin typeface="黑体" panose="02010609060101010101" pitchFamily="49" charset="-122"/>
                <a:ea typeface="黑体" panose="02010609060101010101" pitchFamily="49" charset="-122"/>
              </a:rPr>
              <a:t>NH</a:t>
            </a:r>
            <a:r>
              <a:rPr lang="en-US" altLang="zh-CN" sz="3200" b="1" baseline="-25000">
                <a:solidFill>
                  <a:srgbClr val="000000"/>
                </a:solidFill>
                <a:latin typeface="黑体" panose="02010609060101010101" pitchFamily="49" charset="-122"/>
                <a:ea typeface="黑体" panose="02010609060101010101" pitchFamily="49" charset="-122"/>
              </a:rPr>
              <a:t>3</a:t>
            </a:r>
            <a:r>
              <a:rPr lang="zh-CN" altLang="en-US" sz="3200" b="1">
                <a:solidFill>
                  <a:srgbClr val="000000"/>
                </a:solidFill>
                <a:latin typeface="黑体" panose="02010609060101010101" pitchFamily="49" charset="-122"/>
                <a:ea typeface="黑体" panose="02010609060101010101" pitchFamily="49" charset="-122"/>
              </a:rPr>
              <a:t>分子键角为</a:t>
            </a:r>
            <a:r>
              <a:rPr lang="en-US" altLang="zh-CN" sz="3200" b="1">
                <a:solidFill>
                  <a:srgbClr val="000000"/>
                </a:solidFill>
                <a:latin typeface="黑体" panose="02010609060101010101" pitchFamily="49" charset="-122"/>
                <a:ea typeface="黑体" panose="02010609060101010101" pitchFamily="49" charset="-122"/>
              </a:rPr>
              <a:t>107.3</a:t>
            </a:r>
            <a:r>
              <a:rPr lang="en-US" altLang="zh-CN" b="1" baseline="46000"/>
              <a:t>°</a:t>
            </a:r>
            <a:r>
              <a:rPr lang="zh-CN" altLang="en-US" sz="3200" b="1">
                <a:solidFill>
                  <a:srgbClr val="000000"/>
                </a:solidFill>
                <a:latin typeface="黑体" panose="02010609060101010101" pitchFamily="49" charset="-122"/>
                <a:ea typeface="黑体" panose="02010609060101010101" pitchFamily="49" charset="-122"/>
              </a:rPr>
              <a:t>的原因：</a:t>
            </a:r>
          </a:p>
        </p:txBody>
      </p:sp>
      <p:sp>
        <p:nvSpPr>
          <p:cNvPr id="40" name="矩形 37"/>
          <p:cNvSpPr>
            <a:spLocks noChangeArrowheads="1"/>
          </p:cNvSpPr>
          <p:nvPr/>
        </p:nvSpPr>
        <p:spPr bwMode="auto">
          <a:xfrm>
            <a:off x="780175" y="5791200"/>
            <a:ext cx="9144000" cy="1066800"/>
          </a:xfrm>
          <a:prstGeom prst="rect">
            <a:avLst/>
          </a:prstGeom>
          <a:noFill/>
          <a:ln w="9525">
            <a:noFill/>
            <a:miter lim="800000"/>
          </a:ln>
        </p:spPr>
        <p:txBody>
          <a:bodyPr>
            <a:spAutoFit/>
          </a:bodyPr>
          <a:lstStyle/>
          <a:p>
            <a:r>
              <a:rPr lang="zh-CN" altLang="en-US" sz="3200" b="1">
                <a:solidFill>
                  <a:srgbClr val="000000"/>
                </a:solidFill>
                <a:latin typeface="黑体" panose="02010609060101010101" pitchFamily="49" charset="-122"/>
                <a:ea typeface="黑体" panose="02010609060101010101" pitchFamily="49" charset="-122"/>
              </a:rPr>
              <a:t>    孤对电子对其他电子的排斥能力较强，偏离</a:t>
            </a:r>
            <a:endParaRPr lang="en-US" altLang="zh-CN" sz="3200" b="1">
              <a:solidFill>
                <a:srgbClr val="000000"/>
              </a:solidFill>
              <a:latin typeface="黑体" panose="02010609060101010101" pitchFamily="49" charset="-122"/>
              <a:ea typeface="黑体" panose="02010609060101010101" pitchFamily="49" charset="-122"/>
            </a:endParaRPr>
          </a:p>
          <a:p>
            <a:r>
              <a:rPr lang="en-US" altLang="zh-CN" sz="3200" b="1">
                <a:solidFill>
                  <a:srgbClr val="000000"/>
                </a:solidFill>
                <a:latin typeface="黑体" panose="02010609060101010101" pitchFamily="49" charset="-122"/>
                <a:ea typeface="黑体" panose="02010609060101010101" pitchFamily="49" charset="-122"/>
              </a:rPr>
              <a:t>109.5</a:t>
            </a:r>
            <a:r>
              <a:rPr lang="en-US" altLang="zh-CN" sz="3200" b="1" baseline="30000">
                <a:solidFill>
                  <a:srgbClr val="000000"/>
                </a:solidFill>
                <a:latin typeface="黑体" panose="02010609060101010101" pitchFamily="49" charset="-122"/>
                <a:ea typeface="黑体" panose="02010609060101010101" pitchFamily="49" charset="-122"/>
              </a:rPr>
              <a:t>0</a:t>
            </a:r>
            <a:r>
              <a:rPr lang="zh-CN" altLang="en-US" sz="3200" b="1">
                <a:solidFill>
                  <a:srgbClr val="000000"/>
                </a:solidFill>
                <a:latin typeface="黑体" panose="02010609060101010101" pitchFamily="49" charset="-122"/>
                <a:ea typeface="黑体" panose="02010609060101010101" pitchFamily="49" charset="-122"/>
              </a:rPr>
              <a:t>，而成为</a:t>
            </a:r>
            <a:r>
              <a:rPr lang="en-US" altLang="zh-CN" sz="3200" b="1">
                <a:solidFill>
                  <a:srgbClr val="000000"/>
                </a:solidFill>
                <a:latin typeface="黑体" panose="02010609060101010101" pitchFamily="49" charset="-122"/>
                <a:ea typeface="黑体" panose="02010609060101010101" pitchFamily="49" charset="-122"/>
              </a:rPr>
              <a:t>107.3</a:t>
            </a:r>
            <a:r>
              <a:rPr lang="en-US" altLang="zh-CN" sz="2400" b="1" baseline="66000">
                <a:solidFill>
                  <a:srgbClr val="000000"/>
                </a:solidFill>
                <a:latin typeface="黑体" panose="02010609060101010101" pitchFamily="49" charset="-122"/>
                <a:ea typeface="黑体" panose="02010609060101010101" pitchFamily="49" charset="-122"/>
              </a:rPr>
              <a:t>0</a:t>
            </a:r>
            <a:r>
              <a:rPr lang="zh-CN" altLang="en-US" sz="2400" b="1">
                <a:solidFill>
                  <a:srgbClr val="000000"/>
                </a:solidFill>
                <a:latin typeface="黑体" panose="02010609060101010101" pitchFamily="49" charset="-122"/>
                <a:ea typeface="黑体" panose="02010609060101010101" pitchFamily="49" charset="-122"/>
              </a:rPr>
              <a:t>。</a:t>
            </a:r>
            <a:endParaRPr lang="zh-CN" altLang="zh-CN" sz="2400" b="1" baseline="66000">
              <a:solidFill>
                <a:srgbClr val="000000"/>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343089" descr="氨分子结构"/>
          <p:cNvPicPr>
            <a:picLocks noChangeAspect="1" noChangeArrowheads="1"/>
          </p:cNvPicPr>
          <p:nvPr/>
        </p:nvPicPr>
        <p:blipFill>
          <a:blip r:embed="rId2"/>
          <a:stretch>
            <a:fillRect/>
          </a:stretch>
        </p:blipFill>
        <p:spPr bwMode="auto">
          <a:xfrm>
            <a:off x="1051004" y="922788"/>
            <a:ext cx="2757597" cy="2359855"/>
          </a:xfrm>
          <a:prstGeom prst="rect">
            <a:avLst/>
          </a:prstGeom>
          <a:noFill/>
          <a:ln w="9525">
            <a:noFill/>
            <a:miter lim="800000"/>
            <a:headEnd/>
            <a:tailEnd/>
          </a:ln>
        </p:spPr>
      </p:pic>
      <p:pic>
        <p:nvPicPr>
          <p:cNvPr id="4" name="Picture 4" descr="https://icweiliimg1.pstatp.com/weili/bl/463708240160227408.jpg"/>
          <p:cNvPicPr>
            <a:picLocks noChangeAspect="1" noChangeArrowheads="1"/>
          </p:cNvPicPr>
          <p:nvPr/>
        </p:nvPicPr>
        <p:blipFill>
          <a:blip r:embed="rId3"/>
          <a:srcRect b="4699"/>
          <a:stretch>
            <a:fillRect/>
          </a:stretch>
        </p:blipFill>
        <p:spPr bwMode="auto">
          <a:xfrm>
            <a:off x="8164443" y="932493"/>
            <a:ext cx="3347848" cy="2173795"/>
          </a:xfrm>
          <a:prstGeom prst="rect">
            <a:avLst/>
          </a:prstGeom>
          <a:noFill/>
        </p:spPr>
      </p:pic>
      <p:pic>
        <p:nvPicPr>
          <p:cNvPr id="14338" name="Picture 2"/>
          <p:cNvPicPr>
            <a:picLocks noChangeAspect="1" noChangeArrowheads="1"/>
          </p:cNvPicPr>
          <p:nvPr/>
        </p:nvPicPr>
        <p:blipFill>
          <a:blip r:embed="rId4"/>
          <a:stretch>
            <a:fillRect/>
          </a:stretch>
        </p:blipFill>
        <p:spPr bwMode="auto">
          <a:xfrm>
            <a:off x="4327365" y="746271"/>
            <a:ext cx="3000375" cy="2362200"/>
          </a:xfrm>
          <a:prstGeom prst="rect">
            <a:avLst/>
          </a:prstGeom>
          <a:noFill/>
          <a:ln w="9525">
            <a:noFill/>
            <a:miter lim="800000"/>
            <a:headEnd/>
            <a:tailEnd/>
          </a:ln>
          <a:effectLst/>
        </p:spPr>
      </p:pic>
      <p:sp>
        <p:nvSpPr>
          <p:cNvPr id="8" name="矩形 7"/>
          <p:cNvSpPr/>
          <p:nvPr/>
        </p:nvSpPr>
        <p:spPr>
          <a:xfrm>
            <a:off x="885958" y="3641628"/>
            <a:ext cx="3555889" cy="400110"/>
          </a:xfrm>
          <a:prstGeom prst="rect">
            <a:avLst/>
          </a:prstGeom>
        </p:spPr>
        <p:txBody>
          <a:bodyPr wrap="square">
            <a:spAutoFit/>
          </a:bodyPr>
          <a:lstStyle/>
          <a:p>
            <a:pPr algn="ctr"/>
            <a:r>
              <a:rPr lang="zh-CN" altLang="en-US" sz="2000" b="1" spc="50">
                <a:ln w="11430"/>
                <a:solidFill>
                  <a:srgbClr val="FF0000"/>
                </a:solidFill>
                <a:effectLst>
                  <a:outerShdw blurRad="76200" dist="50800" dir="5400000" algn="tl" rotWithShape="0">
                    <a:srgbClr val="000000">
                      <a:alpha val="65000"/>
                    </a:srgbClr>
                  </a:outerShdw>
                </a:effectLst>
              </a:rPr>
              <a:t>氨分子的三角锥形结构</a:t>
            </a:r>
          </a:p>
        </p:txBody>
      </p:sp>
      <p:sp>
        <p:nvSpPr>
          <p:cNvPr id="9" name="矩形 8"/>
          <p:cNvSpPr/>
          <p:nvPr/>
        </p:nvSpPr>
        <p:spPr>
          <a:xfrm>
            <a:off x="4384167" y="3591294"/>
            <a:ext cx="3555889" cy="400110"/>
          </a:xfrm>
          <a:prstGeom prst="rect">
            <a:avLst/>
          </a:prstGeom>
        </p:spPr>
        <p:txBody>
          <a:bodyPr wrap="square">
            <a:spAutoFit/>
          </a:bodyPr>
          <a:lstStyle/>
          <a:p>
            <a:pPr algn="ctr"/>
            <a:r>
              <a:rPr lang="zh-CN" altLang="en-US" sz="2000" b="1" spc="50">
                <a:ln w="11430"/>
                <a:solidFill>
                  <a:srgbClr val="FF0000"/>
                </a:solidFill>
                <a:effectLst>
                  <a:outerShdw blurRad="76200" dist="50800" dir="5400000" algn="tl" rotWithShape="0">
                    <a:srgbClr val="000000">
                      <a:alpha val="65000"/>
                    </a:srgbClr>
                  </a:outerShdw>
                </a:effectLst>
              </a:rPr>
              <a:t>氨分子填充模型</a:t>
            </a:r>
          </a:p>
        </p:txBody>
      </p:sp>
      <p:sp>
        <p:nvSpPr>
          <p:cNvPr id="10" name="矩形 9"/>
          <p:cNvSpPr/>
          <p:nvPr/>
        </p:nvSpPr>
        <p:spPr>
          <a:xfrm>
            <a:off x="8159213" y="3566127"/>
            <a:ext cx="3555889" cy="400110"/>
          </a:xfrm>
          <a:prstGeom prst="rect">
            <a:avLst/>
          </a:prstGeom>
        </p:spPr>
        <p:txBody>
          <a:bodyPr wrap="square">
            <a:spAutoFit/>
          </a:bodyPr>
          <a:lstStyle/>
          <a:p>
            <a:pPr algn="ctr"/>
            <a:r>
              <a:rPr lang="zh-CN" altLang="en-US" sz="2000" b="1" spc="50">
                <a:ln w="11430"/>
                <a:solidFill>
                  <a:srgbClr val="FF0000"/>
                </a:solidFill>
                <a:effectLst>
                  <a:outerShdw blurRad="76200" dist="50800" dir="5400000" algn="tl" rotWithShape="0">
                    <a:srgbClr val="000000">
                      <a:alpha val="65000"/>
                    </a:srgbClr>
                  </a:outerShdw>
                </a:effectLst>
              </a:rPr>
              <a:t>氨分子球棍模型</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774582" y="1695673"/>
            <a:ext cx="6750341" cy="4198201"/>
          </a:xfrm>
          <a:prstGeom prst="rect">
            <a:avLst/>
          </a:prstGeom>
        </p:spPr>
        <p:txBody>
          <a:bodyPr wrap="square">
            <a:spAutoFit/>
          </a:bodyPr>
          <a:lstStyle/>
          <a:p>
            <a:pPr>
              <a:lnSpc>
                <a:spcPct val="150000"/>
              </a:lnSpc>
            </a:pPr>
            <a:r>
              <a:rPr lang="zh-CN" altLang="en-US" sz="2000" b="1"/>
              <a:t>     美国化学家鲍林一生获得过两次诺贝尔奖。他在关于化学键本质的研究及其在物质结构中的应用方面作出过重大贡献。鲍林把量子力学应用于分子结构的研究，把价键理论扩展到金属和金属间化合物，并发展了原子核结构和核裂变过程实质的理论；同时，他在生物化学研究如蛋白质结构研究方面也卓有建树。鲍林在研究量子化学和其他化学理论时，创造性地提出许多新概念，如共价半径、金属半径、电负性标度、轨道杂化、共振等，这些概念的应用对现代化学、凝聚态物理的发展都具有重大意义。</a:t>
            </a:r>
          </a:p>
        </p:txBody>
      </p:sp>
      <p:sp>
        <p:nvSpPr>
          <p:cNvPr id="3" name="矩形 2"/>
          <p:cNvSpPr/>
          <p:nvPr/>
        </p:nvSpPr>
        <p:spPr>
          <a:xfrm>
            <a:off x="1992176" y="1175312"/>
            <a:ext cx="3877985" cy="461665"/>
          </a:xfrm>
          <a:prstGeom prst="rect">
            <a:avLst/>
          </a:prstGeom>
        </p:spPr>
        <p:txBody>
          <a:bodyPr wrap="none">
            <a:spAutoFit/>
          </a:bodyPr>
          <a:lstStyle/>
          <a:p>
            <a:pPr lvl="0"/>
            <a:r>
              <a:rPr lang="zh-CN" altLang="en-US" sz="2400" b="1">
                <a:solidFill>
                  <a:srgbClr val="FF0000"/>
                </a:solidFill>
              </a:rPr>
              <a:t>鲍林对物质结构研究的贡献</a:t>
            </a:r>
          </a:p>
        </p:txBody>
      </p:sp>
      <p:sp>
        <p:nvSpPr>
          <p:cNvPr id="4" name="矩形 3"/>
          <p:cNvSpPr/>
          <p:nvPr/>
        </p:nvSpPr>
        <p:spPr>
          <a:xfrm>
            <a:off x="166129" y="349970"/>
            <a:ext cx="2236510" cy="707886"/>
          </a:xfrm>
          <a:prstGeom prst="rect">
            <a:avLst/>
          </a:prstGeom>
          <a:noFill/>
        </p:spPr>
        <p:txBody>
          <a:bodyPr wrap="none" lIns="91440" tIns="45720" rIns="91440" bIns="45720">
            <a:spAutoFit/>
          </a:bodyPr>
          <a:lstStyle/>
          <a:p>
            <a:pPr algn="ctr"/>
            <a:r>
              <a:rPr lang="zh-CN" altLang="en-US" sz="4000" b="1">
                <a:ln w="1905"/>
                <a:solidFill>
                  <a:srgbClr val="00B050"/>
                </a:solidFill>
                <a:effectLst>
                  <a:innerShdw blurRad="69850" dist="43180" dir="5400000">
                    <a:srgbClr val="000000">
                      <a:alpha val="65000"/>
                    </a:srgbClr>
                  </a:innerShdw>
                </a:effectLst>
              </a:rPr>
              <a:t>资料在线</a:t>
            </a:r>
          </a:p>
        </p:txBody>
      </p:sp>
      <p:pic>
        <p:nvPicPr>
          <p:cNvPr id="47106" name="Picture 2" descr="http://huanqiukexue.com/resources/image/20161226/1482743981849894.png"/>
          <p:cNvPicPr>
            <a:picLocks noChangeAspect="1" noChangeArrowheads="1"/>
          </p:cNvPicPr>
          <p:nvPr/>
        </p:nvPicPr>
        <p:blipFill>
          <a:blip r:embed="rId2"/>
          <a:stretch>
            <a:fillRect/>
          </a:stretch>
        </p:blipFill>
        <p:spPr bwMode="auto">
          <a:xfrm>
            <a:off x="7910818" y="3073208"/>
            <a:ext cx="3305262" cy="2871055"/>
          </a:xfrm>
          <a:prstGeom prst="rect">
            <a:avLst/>
          </a:prstGeom>
          <a:noFill/>
        </p:spPr>
      </p:pic>
      <p:sp>
        <p:nvSpPr>
          <p:cNvPr id="7" name="矩形 6"/>
          <p:cNvSpPr/>
          <p:nvPr/>
        </p:nvSpPr>
        <p:spPr>
          <a:xfrm>
            <a:off x="8939041" y="6125885"/>
            <a:ext cx="1980029" cy="400110"/>
          </a:xfrm>
          <a:prstGeom prst="rect">
            <a:avLst/>
          </a:prstGeom>
        </p:spPr>
        <p:txBody>
          <a:bodyPr wrap="none">
            <a:spAutoFit/>
          </a:bodyPr>
          <a:lstStyle/>
          <a:p>
            <a:r>
              <a:rPr lang="zh-CN" altLang="en-US" sz="2000" b="1">
                <a:solidFill>
                  <a:srgbClr val="FF0000"/>
                </a:solidFill>
              </a:rPr>
              <a:t>美国化学家鲍林</a:t>
            </a:r>
            <a:endParaRPr lang="zh-CN" altLang="en-US">
              <a:solidFill>
                <a:srgbClr val="FF0000"/>
              </a:solidFill>
            </a:endParaRPr>
          </a:p>
        </p:txBody>
      </p:sp>
      <p:pic>
        <p:nvPicPr>
          <p:cNvPr id="47108" name="Picture 4" descr="http://www.uux.cn/attachments/2017/09/1_201709271129311046k.jpg"/>
          <p:cNvPicPr>
            <a:picLocks noChangeAspect="1" noChangeArrowheads="1"/>
          </p:cNvPicPr>
          <p:nvPr/>
        </p:nvPicPr>
        <p:blipFill>
          <a:blip r:embed="rId3"/>
          <a:stretch>
            <a:fillRect/>
          </a:stretch>
        </p:blipFill>
        <p:spPr bwMode="auto">
          <a:xfrm>
            <a:off x="7910819" y="703755"/>
            <a:ext cx="3204594" cy="228163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 name="组合 11"/>
          <p:cNvGrpSpPr/>
          <p:nvPr/>
        </p:nvGrpSpPr>
        <p:grpSpPr>
          <a:xfrm>
            <a:off x="83820" y="5368925"/>
            <a:ext cx="12108180" cy="1489075"/>
            <a:chOff x="-460228" y="4964882"/>
            <a:chExt cx="16582544" cy="1921192"/>
          </a:xfrm>
        </p:grpSpPr>
        <p:sp>
          <p:nvSpPr>
            <p:cNvPr id="6"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矩形 13"/>
          <p:cNvSpPr/>
          <p:nvPr/>
        </p:nvSpPr>
        <p:spPr>
          <a:xfrm>
            <a:off x="870907" y="1393550"/>
            <a:ext cx="10311130" cy="922020"/>
          </a:xfrm>
          <a:prstGeom prst="rect">
            <a:avLst/>
          </a:prstGeom>
          <a:noFill/>
        </p:spPr>
        <p:txBody>
          <a:bodyPr wrap="none" lIns="91440" tIns="45720" rIns="91440" bIns="45720">
            <a:spAutoFit/>
            <a:scene3d>
              <a:camera prst="orthographicFront"/>
              <a:lightRig rig="soft" dir="tl"/>
            </a:scene3d>
            <a:sp3d contourW="25400" prstMaterial="matte">
              <a:bevelT w="25400" h="55880" prst="artDeco"/>
              <a:contourClr>
                <a:schemeClr val="accent2">
                  <a:tint val="20000"/>
                </a:schemeClr>
              </a:contourClr>
            </a:sp3d>
          </a:bodyPr>
          <a:lstStyle/>
          <a:p>
            <a:pPr algn="ctr"/>
            <a:r>
              <a:rPr kumimoji="0" lang="zh-CN" sz="5400" b="1" i="0" u="none" strike="noStrike" cap="none" spc="50" normalizeH="0" baseline="0">
                <a:ln w="11430"/>
                <a:solidFill>
                  <a:srgbClr val="002060"/>
                </a:solidFill>
                <a:effectLst/>
                <a:latin typeface="宋体" panose="02010600030101010101" pitchFamily="2" charset="-122"/>
                <a:ea typeface="宋体" panose="02010600030101010101" pitchFamily="2" charset="-122"/>
                <a:cs typeface="Times New Roman" panose="02020603050405020304" pitchFamily="18" charset="0"/>
              </a:rPr>
              <a:t>第</a:t>
            </a:r>
            <a:r>
              <a:rPr lang="zh-CN" altLang="en-US" sz="5400" b="1" cap="none" spc="50">
                <a:ln w="1143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二节  共价键与分子的空间构型</a:t>
            </a:r>
          </a:p>
        </p:txBody>
      </p:sp>
      <p:sp>
        <p:nvSpPr>
          <p:cNvPr id="5" name="矩形 4"/>
          <p:cNvSpPr/>
          <p:nvPr/>
        </p:nvSpPr>
        <p:spPr>
          <a:xfrm>
            <a:off x="1238889" y="2915010"/>
            <a:ext cx="9714865" cy="829945"/>
          </a:xfrm>
          <a:prstGeom prst="rect">
            <a:avLst/>
          </a:prstGeom>
          <a:noFill/>
        </p:spPr>
        <p:txBody>
          <a:bodyPr wrap="none" lIns="91440" tIns="45720" rIns="91440" bIns="45720">
            <a:spAutoFit/>
            <a:scene3d>
              <a:camera prst="orthographicFront"/>
              <a:lightRig rig="soft" dir="tl"/>
            </a:scene3d>
            <a:sp3d contourW="25400" prstMaterial="matte">
              <a:bevelT w="25400" h="55880" prst="artDeco"/>
              <a:contourClr>
                <a:schemeClr val="accent2">
                  <a:tint val="20000"/>
                </a:schemeClr>
              </a:contourClr>
            </a:sp3d>
          </a:bodyPr>
          <a:lstStyle/>
          <a:p>
            <a:pPr algn="ctr"/>
            <a:r>
              <a:rPr kumimoji="0" lang="zh-CN" sz="4800" b="1" i="0" u="none" strike="noStrike" cap="none" spc="50" normalizeH="0" baseline="0">
                <a:ln w="11430"/>
                <a:solidFill>
                  <a:srgbClr val="002060"/>
                </a:solidFill>
                <a:effectLst/>
                <a:latin typeface="宋体" panose="02010600030101010101" pitchFamily="2" charset="-122"/>
                <a:ea typeface="宋体" panose="02010600030101010101" pitchFamily="2" charset="-122"/>
                <a:cs typeface="Times New Roman" panose="02020603050405020304" pitchFamily="18" charset="0"/>
              </a:rPr>
              <a:t>第</a:t>
            </a:r>
            <a:r>
              <a:rPr lang="en-US" altLang="zh-CN" sz="4800" b="1" cap="none" spc="50">
                <a:ln w="1143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1</a:t>
            </a:r>
            <a:r>
              <a:rPr lang="zh-CN" altLang="en-US" sz="4800" b="1" cap="none" spc="50">
                <a:ln w="11430"/>
                <a:solidFill>
                  <a:srgbClr val="002060"/>
                </a:solidFill>
                <a:effectLst/>
                <a:latin typeface="Arial" panose="020B0604020202020204" pitchFamily="34" charset="0"/>
                <a:ea typeface="宋体" panose="02010600030101010101" pitchFamily="2" charset="-122"/>
                <a:cs typeface="Times New Roman" panose="02020603050405020304" pitchFamily="18" charset="0"/>
              </a:rPr>
              <a:t>课时   分子空间结构的理论分析</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25085" y="467415"/>
            <a:ext cx="6553397" cy="584775"/>
          </a:xfrm>
          <a:prstGeom prst="rect">
            <a:avLst/>
          </a:prstGeom>
          <a:noFill/>
        </p:spPr>
        <p:txBody>
          <a:bodyPr wrap="none" lIns="91440" tIns="45720" rIns="91440" bIns="45720">
            <a:spAutoFit/>
            <a:scene3d>
              <a:camera prst="orthographicFront"/>
              <a:lightRig rig="soft" dir="tl"/>
            </a:scene3d>
            <a:sp3d contourW="25400" prstMaterial="matte">
              <a:bevelT w="25400" h="55880" prst="artDeco"/>
              <a:contourClr>
                <a:schemeClr val="accent2">
                  <a:tint val="20000"/>
                </a:schemeClr>
              </a:contourClr>
            </a:sp3d>
          </a:bodyPr>
          <a:lstStyle/>
          <a:p>
            <a:pPr algn="ctr"/>
            <a:r>
              <a:rPr lang="en-US" altLang="zh-CN" sz="3200" b="1" spc="50">
                <a:ln w="11430"/>
                <a:effectLst>
                  <a:outerShdw blurRad="76200" dist="50800" dir="5400000" algn="tl" rotWithShape="0">
                    <a:srgbClr val="000000">
                      <a:alpha val="65000"/>
                    </a:srgbClr>
                  </a:outerShdw>
                </a:effectLst>
              </a:rPr>
              <a:t>2.</a:t>
            </a:r>
            <a:r>
              <a:rPr lang="zh-CN" altLang="en-US" sz="3200" b="1" spc="50">
                <a:ln w="11430"/>
                <a:effectLst>
                  <a:outerShdw blurRad="76200" dist="50800" dir="5400000" algn="tl" rotWithShape="0">
                    <a:srgbClr val="000000">
                      <a:alpha val="65000"/>
                    </a:srgbClr>
                  </a:outerShdw>
                </a:effectLst>
              </a:rPr>
              <a:t>价电子对互斥理论</a:t>
            </a:r>
            <a:r>
              <a:rPr lang="en-US" altLang="zh-CN" sz="3200" b="1" spc="50">
                <a:ln w="11430"/>
                <a:effectLst>
                  <a:outerShdw blurRad="76200" dist="50800" dir="5400000" algn="tl" rotWithShape="0">
                    <a:srgbClr val="000000">
                      <a:alpha val="65000"/>
                    </a:srgbClr>
                  </a:outerShdw>
                </a:effectLst>
              </a:rPr>
              <a:t>——VSEPR</a:t>
            </a:r>
            <a:r>
              <a:rPr lang="zh-CN" altLang="en-US" sz="3200" b="1" spc="50">
                <a:ln w="11430"/>
                <a:effectLst>
                  <a:outerShdw blurRad="76200" dist="50800" dir="5400000" algn="tl" rotWithShape="0">
                    <a:srgbClr val="000000">
                      <a:alpha val="65000"/>
                    </a:srgbClr>
                  </a:outerShdw>
                </a:effectLst>
              </a:rPr>
              <a:t>理论</a:t>
            </a:r>
            <a:endParaRPr lang="zh-CN" altLang="en-US" sz="3200" b="1" cap="none" spc="50">
              <a:ln w="11430"/>
              <a:effectLst>
                <a:outerShdw blurRad="76200" dist="50800" dir="5400000" algn="tl" rotWithShape="0">
                  <a:srgbClr val="000000">
                    <a:alpha val="65000"/>
                  </a:srgbClr>
                </a:outerShdw>
              </a:effectLst>
            </a:endParaRPr>
          </a:p>
        </p:txBody>
      </p:sp>
      <p:sp>
        <p:nvSpPr>
          <p:cNvPr id="3" name="矩形 2"/>
          <p:cNvSpPr/>
          <p:nvPr/>
        </p:nvSpPr>
        <p:spPr>
          <a:xfrm>
            <a:off x="1117600" y="1814606"/>
            <a:ext cx="9880600" cy="966547"/>
          </a:xfrm>
          <a:prstGeom prst="rect">
            <a:avLst/>
          </a:prstGeom>
        </p:spPr>
        <p:txBody>
          <a:bodyPr wrap="square">
            <a:spAutoFit/>
          </a:bodyPr>
          <a:lstStyle/>
          <a:p>
            <a:pPr>
              <a:lnSpc>
                <a:spcPct val="150000"/>
              </a:lnSpc>
            </a:pPr>
            <a:r>
              <a:rPr lang="zh-CN" altLang="en-US" sz="2000" b="1"/>
              <a:t>分子中的中心原子的价电子对</a:t>
            </a:r>
            <a:r>
              <a:rPr lang="en-US" altLang="zh-CN" sz="2000" b="1"/>
              <a:t>——</a:t>
            </a:r>
            <a:r>
              <a:rPr lang="zh-CN" altLang="en-US" sz="2000" b="1"/>
              <a:t>成键电子对（</a:t>
            </a:r>
            <a:r>
              <a:rPr lang="en-US" altLang="zh-CN" sz="2000" b="1" err="1"/>
              <a:t>bp)</a:t>
            </a:r>
            <a:r>
              <a:rPr lang="zh-CN" altLang="en-US" sz="2000" b="1"/>
              <a:t>和孤电子对（</a:t>
            </a:r>
            <a:r>
              <a:rPr lang="en-US" altLang="zh-CN" sz="2000" b="1" err="1"/>
              <a:t>Ip)</a:t>
            </a:r>
            <a:r>
              <a:rPr lang="zh-CN" altLang="en-US" sz="2000" b="1"/>
              <a:t>由于相互排斥作用，处于不同的空间取向且尽可能趋向于彼此远离。</a:t>
            </a:r>
          </a:p>
        </p:txBody>
      </p:sp>
      <p:sp>
        <p:nvSpPr>
          <p:cNvPr id="4" name="矩形 3"/>
          <p:cNvSpPr/>
          <p:nvPr/>
        </p:nvSpPr>
        <p:spPr>
          <a:xfrm>
            <a:off x="507289" y="1266008"/>
            <a:ext cx="1261884" cy="523220"/>
          </a:xfrm>
          <a:prstGeom prst="rect">
            <a:avLst/>
          </a:prstGeom>
        </p:spPr>
        <p:txBody>
          <a:bodyPr wrap="none">
            <a:spAutoFit/>
          </a:bodyPr>
          <a:lstStyle/>
          <a:p>
            <a:r>
              <a:rPr lang="zh-CN" altLang="en-US" sz="2800" b="1">
                <a:solidFill>
                  <a:srgbClr val="FF0000"/>
                </a:solidFill>
              </a:rPr>
              <a:t>内容：</a:t>
            </a:r>
          </a:p>
        </p:txBody>
      </p:sp>
      <p:sp>
        <p:nvSpPr>
          <p:cNvPr id="5" name="矩形 4"/>
          <p:cNvSpPr/>
          <p:nvPr/>
        </p:nvSpPr>
        <p:spPr>
          <a:xfrm>
            <a:off x="1319806" y="5118421"/>
            <a:ext cx="8788929" cy="879087"/>
          </a:xfrm>
          <a:prstGeom prst="rect">
            <a:avLst/>
          </a:prstGeom>
        </p:spPr>
        <p:txBody>
          <a:bodyPr wrap="square">
            <a:spAutoFit/>
          </a:bodyPr>
          <a:lstStyle/>
          <a:p>
            <a:pPr lvl="0">
              <a:lnSpc>
                <a:spcPct val="150000"/>
              </a:lnSpc>
            </a:pPr>
            <a:r>
              <a:rPr lang="zh-CN" altLang="en-US" b="1">
                <a:solidFill>
                  <a:srgbClr val="000000"/>
                </a:solidFill>
              </a:rPr>
              <a:t>（</a:t>
            </a:r>
            <a:r>
              <a:rPr lang="en-US" altLang="zh-CN" b="1">
                <a:solidFill>
                  <a:srgbClr val="000000"/>
                </a:solidFill>
              </a:rPr>
              <a:t>1</a:t>
            </a:r>
            <a:r>
              <a:rPr lang="zh-CN" altLang="en-US" b="1">
                <a:solidFill>
                  <a:srgbClr val="000000"/>
                </a:solidFill>
              </a:rPr>
              <a:t>）两个原子间的成键电子不论是单键还是多重键，都看作一个空间取向；</a:t>
            </a:r>
            <a:endParaRPr lang="en-US" altLang="zh-CN" b="1">
              <a:solidFill>
                <a:srgbClr val="000000"/>
              </a:solidFill>
            </a:endParaRPr>
          </a:p>
          <a:p>
            <a:pPr lvl="0">
              <a:lnSpc>
                <a:spcPct val="150000"/>
              </a:lnSpc>
            </a:pPr>
            <a:r>
              <a:rPr lang="zh-CN" altLang="en-US" b="1">
                <a:solidFill>
                  <a:srgbClr val="000000"/>
                </a:solidFill>
              </a:rPr>
              <a:t>（</a:t>
            </a:r>
            <a:r>
              <a:rPr lang="en-US" altLang="zh-CN" b="1">
                <a:solidFill>
                  <a:srgbClr val="000000"/>
                </a:solidFill>
              </a:rPr>
              <a:t>2</a:t>
            </a:r>
            <a:r>
              <a:rPr lang="zh-CN" altLang="en-US" b="1">
                <a:solidFill>
                  <a:srgbClr val="000000"/>
                </a:solidFill>
              </a:rPr>
              <a:t>）一对孤电子对可看作一个空间取向。</a:t>
            </a:r>
          </a:p>
        </p:txBody>
      </p:sp>
      <p:sp>
        <p:nvSpPr>
          <p:cNvPr id="6" name="矩形 5"/>
          <p:cNvSpPr/>
          <p:nvPr/>
        </p:nvSpPr>
        <p:spPr>
          <a:xfrm>
            <a:off x="438702" y="3337701"/>
            <a:ext cx="1261884" cy="523220"/>
          </a:xfrm>
          <a:prstGeom prst="rect">
            <a:avLst/>
          </a:prstGeom>
        </p:spPr>
        <p:txBody>
          <a:bodyPr wrap="none">
            <a:spAutoFit/>
          </a:bodyPr>
          <a:lstStyle/>
          <a:p>
            <a:r>
              <a:rPr lang="zh-CN" altLang="en-US" sz="2800" b="1">
                <a:solidFill>
                  <a:srgbClr val="FF0000"/>
                </a:solidFill>
              </a:rPr>
              <a:t>应用：</a:t>
            </a:r>
          </a:p>
        </p:txBody>
      </p:sp>
      <p:sp>
        <p:nvSpPr>
          <p:cNvPr id="7" name="矩形 6"/>
          <p:cNvSpPr/>
          <p:nvPr/>
        </p:nvSpPr>
        <p:spPr>
          <a:xfrm>
            <a:off x="1540856" y="3293567"/>
            <a:ext cx="5215468" cy="504882"/>
          </a:xfrm>
          <a:prstGeom prst="rect">
            <a:avLst/>
          </a:prstGeom>
        </p:spPr>
        <p:txBody>
          <a:bodyPr wrap="square">
            <a:spAutoFit/>
          </a:bodyPr>
          <a:lstStyle/>
          <a:p>
            <a:pPr>
              <a:lnSpc>
                <a:spcPct val="150000"/>
              </a:lnSpc>
            </a:pPr>
            <a:r>
              <a:rPr lang="zh-CN" altLang="en-US" sz="2000" b="1">
                <a:solidFill>
                  <a:srgbClr val="000000"/>
                </a:solidFill>
              </a:rPr>
              <a:t>推测分子的空间结构</a:t>
            </a:r>
            <a:endParaRPr lang="en-US" altLang="zh-CN" sz="2000" b="1">
              <a:solidFill>
                <a:srgbClr val="000000"/>
              </a:solidFill>
            </a:endParaRPr>
          </a:p>
        </p:txBody>
      </p:sp>
      <p:sp>
        <p:nvSpPr>
          <p:cNvPr id="8" name="矩形 7"/>
          <p:cNvSpPr/>
          <p:nvPr/>
        </p:nvSpPr>
        <p:spPr>
          <a:xfrm>
            <a:off x="421691" y="3982876"/>
            <a:ext cx="1261884" cy="523220"/>
          </a:xfrm>
          <a:prstGeom prst="rect">
            <a:avLst/>
          </a:prstGeom>
        </p:spPr>
        <p:txBody>
          <a:bodyPr wrap="none">
            <a:spAutoFit/>
          </a:bodyPr>
          <a:lstStyle/>
          <a:p>
            <a:r>
              <a:rPr lang="zh-CN" altLang="en-US" sz="2800" b="1">
                <a:solidFill>
                  <a:srgbClr val="FF0000"/>
                </a:solidFill>
              </a:rPr>
              <a:t>方法：</a:t>
            </a:r>
          </a:p>
        </p:txBody>
      </p:sp>
      <p:sp>
        <p:nvSpPr>
          <p:cNvPr id="10" name="矩形 9"/>
          <p:cNvSpPr/>
          <p:nvPr/>
        </p:nvSpPr>
        <p:spPr>
          <a:xfrm>
            <a:off x="1431488" y="3973446"/>
            <a:ext cx="9516532" cy="966547"/>
          </a:xfrm>
          <a:prstGeom prst="rect">
            <a:avLst/>
          </a:prstGeom>
        </p:spPr>
        <p:txBody>
          <a:bodyPr wrap="square">
            <a:spAutoFit/>
          </a:bodyPr>
          <a:lstStyle/>
          <a:p>
            <a:pPr lvl="0">
              <a:lnSpc>
                <a:spcPct val="150000"/>
              </a:lnSpc>
            </a:pPr>
            <a:r>
              <a:rPr lang="zh-CN" altLang="en-US" sz="2000" b="1">
                <a:solidFill>
                  <a:srgbClr val="000000"/>
                </a:solidFill>
              </a:rPr>
              <a:t>先分析分子中的中心原子的价电子对存在几个空间取向，再让这几个空间取向尽量彼此远离。</a:t>
            </a:r>
          </a:p>
        </p:txBody>
      </p:sp>
      <p:sp>
        <p:nvSpPr>
          <p:cNvPr id="11" name="Rectangle 14"/>
          <p:cNvSpPr>
            <a:spLocks noChangeArrowheads="1"/>
          </p:cNvSpPr>
          <p:nvPr/>
        </p:nvSpPr>
        <p:spPr bwMode="auto">
          <a:xfrm>
            <a:off x="1479682" y="2805331"/>
            <a:ext cx="7535862" cy="479425"/>
          </a:xfrm>
          <a:prstGeom prst="rect">
            <a:avLst/>
          </a:prstGeom>
          <a:noFill/>
          <a:ln w="9525">
            <a:noFill/>
            <a:miter lim="800000"/>
          </a:ln>
        </p:spPr>
        <p:txBody>
          <a:bodyPr>
            <a:spAutoFit/>
          </a:bodyPr>
          <a:lstStyle/>
          <a:p>
            <a:pPr>
              <a:lnSpc>
                <a:spcPct val="90000"/>
              </a:lnSpc>
              <a:spcBef>
                <a:spcPct val="20000"/>
              </a:spcBef>
            </a:pPr>
            <a:r>
              <a:rPr lang="en-US" altLang="zh-CN" sz="2800" b="1">
                <a:solidFill>
                  <a:srgbClr val="FF0000"/>
                </a:solidFill>
                <a:latin typeface="Times New Roman" panose="02020603050405020304" pitchFamily="18" charset="0"/>
                <a:ea typeface="隶书" pitchFamily="49" charset="-122"/>
              </a:rPr>
              <a:t>n(</a:t>
            </a:r>
            <a:r>
              <a:rPr lang="zh-CN" altLang="en-US" sz="2800" b="1">
                <a:solidFill>
                  <a:srgbClr val="FF0000"/>
                </a:solidFill>
                <a:latin typeface="Times New Roman" panose="02020603050405020304" pitchFamily="18" charset="0"/>
                <a:ea typeface="隶书" pitchFamily="49" charset="-122"/>
              </a:rPr>
              <a:t>价电子对数</a:t>
            </a:r>
            <a:r>
              <a:rPr lang="en-US" altLang="zh-CN" sz="2800" b="1">
                <a:solidFill>
                  <a:srgbClr val="FF0000"/>
                </a:solidFill>
                <a:latin typeface="Times New Roman" panose="02020603050405020304" pitchFamily="18" charset="0"/>
                <a:ea typeface="隶书" pitchFamily="49" charset="-122"/>
              </a:rPr>
              <a:t>)</a:t>
            </a:r>
            <a:r>
              <a:rPr lang="zh-CN" altLang="en-US" sz="2800" b="1">
                <a:solidFill>
                  <a:srgbClr val="FF0000"/>
                </a:solidFill>
                <a:latin typeface="Times New Roman" panose="02020603050405020304" pitchFamily="18" charset="0"/>
                <a:ea typeface="隶书" pitchFamily="49" charset="-122"/>
              </a:rPr>
              <a:t>＝成键电子对数</a:t>
            </a:r>
            <a:r>
              <a:rPr lang="en-US" altLang="zh-CN" sz="2800" b="1">
                <a:solidFill>
                  <a:srgbClr val="FF0000"/>
                </a:solidFill>
                <a:latin typeface="Times New Roman" panose="02020603050405020304" pitchFamily="18" charset="0"/>
                <a:ea typeface="隶书" pitchFamily="49" charset="-122"/>
              </a:rPr>
              <a:t>+</a:t>
            </a:r>
            <a:r>
              <a:rPr lang="zh-CN" altLang="en-US" sz="2800" b="1">
                <a:solidFill>
                  <a:srgbClr val="FF0000"/>
                </a:solidFill>
                <a:latin typeface="Times New Roman" panose="02020603050405020304" pitchFamily="18" charset="0"/>
                <a:ea typeface="隶书" pitchFamily="49" charset="-122"/>
              </a:rPr>
              <a:t>孤电子对数</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2295616" y="1348111"/>
            <a:ext cx="609600" cy="688975"/>
          </a:xfrm>
          <a:prstGeom prst="rect">
            <a:avLst/>
          </a:prstGeom>
          <a:noFill/>
          <a:ln w="9525">
            <a:noFill/>
          </a:ln>
        </p:spPr>
        <p:txBody>
          <a:bodyPr anchor="ctr"/>
          <a:lstStyle/>
          <a:p>
            <a:pPr algn="ctr">
              <a:defRPr/>
            </a:pPr>
            <a:r>
              <a:rPr lang="en-US" altLang="zh-CN" sz="4000" b="1" noProof="1">
                <a:solidFill>
                  <a:srgbClr val="FF3300"/>
                </a:solidFill>
              </a:rPr>
              <a:t>2</a:t>
            </a:r>
            <a:r>
              <a:rPr lang="en-US" altLang="zh-CN" sz="4000" b="1" noProof="1">
                <a:solidFill>
                  <a:srgbClr val="FF3300"/>
                </a:solidFill>
                <a:effectLst>
                  <a:outerShdw blurRad="38100" dist="38100" dir="2700000">
                    <a:srgbClr val="000000"/>
                  </a:outerShdw>
                </a:effectLst>
              </a:rPr>
              <a:t>     </a:t>
            </a:r>
          </a:p>
        </p:txBody>
      </p:sp>
      <p:pic>
        <p:nvPicPr>
          <p:cNvPr id="3" name="图片 2"/>
          <p:cNvPicPr>
            <a:picLocks noChangeAspect="1" noChangeArrowheads="1"/>
          </p:cNvPicPr>
          <p:nvPr/>
        </p:nvPicPr>
        <p:blipFill>
          <a:blip r:embed="rId2"/>
          <a:stretch>
            <a:fillRect/>
          </a:stretch>
        </p:blipFill>
        <p:spPr bwMode="auto">
          <a:xfrm>
            <a:off x="1655966" y="2308194"/>
            <a:ext cx="1704539" cy="1695635"/>
          </a:xfrm>
          <a:prstGeom prst="rect">
            <a:avLst/>
          </a:prstGeom>
          <a:noFill/>
          <a:ln w="9525">
            <a:noFill/>
            <a:miter lim="800000"/>
            <a:headEnd/>
            <a:tailEnd/>
          </a:ln>
        </p:spPr>
      </p:pic>
      <p:pic>
        <p:nvPicPr>
          <p:cNvPr id="4" name="图片 3"/>
          <p:cNvPicPr>
            <a:picLocks noChangeAspect="1" noChangeArrowheads="1"/>
          </p:cNvPicPr>
          <p:nvPr/>
        </p:nvPicPr>
        <p:blipFill>
          <a:blip r:embed="rId3"/>
          <a:stretch>
            <a:fillRect/>
          </a:stretch>
        </p:blipFill>
        <p:spPr bwMode="auto">
          <a:xfrm>
            <a:off x="3503466" y="2228295"/>
            <a:ext cx="1823136" cy="1841212"/>
          </a:xfrm>
          <a:prstGeom prst="rect">
            <a:avLst/>
          </a:prstGeom>
          <a:noFill/>
          <a:ln w="9525">
            <a:noFill/>
            <a:miter lim="800000"/>
            <a:headEnd/>
            <a:tailEnd/>
          </a:ln>
        </p:spPr>
      </p:pic>
      <p:sp>
        <p:nvSpPr>
          <p:cNvPr id="5" name="矩形 4"/>
          <p:cNvSpPr>
            <a:spLocks noChangeArrowheads="1"/>
          </p:cNvSpPr>
          <p:nvPr/>
        </p:nvSpPr>
        <p:spPr bwMode="auto">
          <a:xfrm>
            <a:off x="6216034" y="1290962"/>
            <a:ext cx="466725" cy="701675"/>
          </a:xfrm>
          <a:prstGeom prst="rect">
            <a:avLst/>
          </a:prstGeom>
          <a:noFill/>
          <a:ln w="9525">
            <a:noFill/>
            <a:miter lim="800000"/>
          </a:ln>
        </p:spPr>
        <p:txBody>
          <a:bodyPr wrap="none">
            <a:spAutoFit/>
          </a:bodyPr>
          <a:lstStyle/>
          <a:p>
            <a:r>
              <a:rPr lang="en-US" altLang="zh-CN" sz="4000" b="1">
                <a:solidFill>
                  <a:srgbClr val="FF3300"/>
                </a:solidFill>
              </a:rPr>
              <a:t>4</a:t>
            </a:r>
          </a:p>
        </p:txBody>
      </p:sp>
      <p:sp>
        <p:nvSpPr>
          <p:cNvPr id="6" name="矩形 5"/>
          <p:cNvSpPr>
            <a:spLocks noChangeArrowheads="1"/>
          </p:cNvSpPr>
          <p:nvPr/>
        </p:nvSpPr>
        <p:spPr bwMode="auto">
          <a:xfrm>
            <a:off x="4071891" y="1335349"/>
            <a:ext cx="409575" cy="701675"/>
          </a:xfrm>
          <a:prstGeom prst="rect">
            <a:avLst/>
          </a:prstGeom>
          <a:noFill/>
          <a:ln w="9525">
            <a:noFill/>
            <a:miter lim="800000"/>
          </a:ln>
        </p:spPr>
        <p:txBody>
          <a:bodyPr>
            <a:spAutoFit/>
          </a:bodyPr>
          <a:lstStyle/>
          <a:p>
            <a:r>
              <a:rPr lang="en-US" altLang="zh-CN" sz="4000" b="1">
                <a:solidFill>
                  <a:srgbClr val="FF3300"/>
                </a:solidFill>
              </a:rPr>
              <a:t>3</a:t>
            </a:r>
          </a:p>
        </p:txBody>
      </p:sp>
      <p:pic>
        <p:nvPicPr>
          <p:cNvPr id="7" name="图片 6"/>
          <p:cNvPicPr>
            <a:picLocks noChangeAspect="1" noChangeArrowheads="1"/>
          </p:cNvPicPr>
          <p:nvPr/>
        </p:nvPicPr>
        <p:blipFill>
          <a:blip r:embed="rId4"/>
          <a:stretch>
            <a:fillRect/>
          </a:stretch>
        </p:blipFill>
        <p:spPr bwMode="auto">
          <a:xfrm>
            <a:off x="7697811" y="2228294"/>
            <a:ext cx="1612427" cy="1644280"/>
          </a:xfrm>
          <a:prstGeom prst="rect">
            <a:avLst/>
          </a:prstGeom>
          <a:noFill/>
          <a:ln w="9525">
            <a:noFill/>
            <a:miter lim="800000"/>
            <a:headEnd/>
            <a:tailEnd/>
          </a:ln>
        </p:spPr>
      </p:pic>
      <p:pic>
        <p:nvPicPr>
          <p:cNvPr id="8" name="图片 7"/>
          <p:cNvPicPr>
            <a:picLocks noChangeAspect="1" noChangeArrowheads="1"/>
          </p:cNvPicPr>
          <p:nvPr/>
        </p:nvPicPr>
        <p:blipFill>
          <a:blip r:embed="rId5"/>
          <a:stretch>
            <a:fillRect/>
          </a:stretch>
        </p:blipFill>
        <p:spPr bwMode="auto">
          <a:xfrm>
            <a:off x="9676661" y="2239613"/>
            <a:ext cx="1642368" cy="1655534"/>
          </a:xfrm>
          <a:prstGeom prst="rect">
            <a:avLst/>
          </a:prstGeom>
          <a:noFill/>
          <a:ln w="9525">
            <a:noFill/>
            <a:miter lim="800000"/>
            <a:headEnd/>
            <a:tailEnd/>
          </a:ln>
        </p:spPr>
      </p:pic>
      <p:pic>
        <p:nvPicPr>
          <p:cNvPr id="9" name="图片 8"/>
          <p:cNvPicPr>
            <a:picLocks noChangeAspect="1" noChangeArrowheads="1"/>
          </p:cNvPicPr>
          <p:nvPr/>
        </p:nvPicPr>
        <p:blipFill>
          <a:blip r:embed="rId6"/>
          <a:stretch>
            <a:fillRect/>
          </a:stretch>
        </p:blipFill>
        <p:spPr bwMode="auto">
          <a:xfrm>
            <a:off x="5610687" y="2221205"/>
            <a:ext cx="1704513" cy="1855967"/>
          </a:xfrm>
          <a:prstGeom prst="rect">
            <a:avLst/>
          </a:prstGeom>
          <a:noFill/>
          <a:ln w="9525">
            <a:noFill/>
            <a:miter lim="800000"/>
            <a:headEnd/>
            <a:tailEnd/>
          </a:ln>
        </p:spPr>
      </p:pic>
      <p:sp>
        <p:nvSpPr>
          <p:cNvPr id="10" name="矩形 9"/>
          <p:cNvSpPr/>
          <p:nvPr/>
        </p:nvSpPr>
        <p:spPr>
          <a:xfrm>
            <a:off x="8145232" y="1207271"/>
            <a:ext cx="685800" cy="762000"/>
          </a:xfrm>
          <a:prstGeom prst="rect">
            <a:avLst/>
          </a:prstGeom>
          <a:noFill/>
          <a:ln w="9525">
            <a:noFill/>
          </a:ln>
        </p:spPr>
        <p:txBody>
          <a:bodyPr anchor="ctr"/>
          <a:lstStyle/>
          <a:p>
            <a:pPr algn="ctr">
              <a:defRPr/>
            </a:pPr>
            <a:r>
              <a:rPr lang="en-US" altLang="zh-CN" sz="4000" b="1" noProof="1">
                <a:solidFill>
                  <a:srgbClr val="FF3300"/>
                </a:solidFill>
              </a:rPr>
              <a:t>5</a:t>
            </a:r>
            <a:r>
              <a:rPr lang="en-US" altLang="zh-CN" sz="4000" b="1" noProof="1">
                <a:solidFill>
                  <a:srgbClr val="FF3300"/>
                </a:solidFill>
                <a:effectLst>
                  <a:outerShdw blurRad="38100" dist="38100" dir="2700000">
                    <a:srgbClr val="000000"/>
                  </a:outerShdw>
                </a:effectLst>
              </a:rPr>
              <a:t>     </a:t>
            </a:r>
          </a:p>
        </p:txBody>
      </p:sp>
      <p:sp>
        <p:nvSpPr>
          <p:cNvPr id="11" name="矩形 10"/>
          <p:cNvSpPr/>
          <p:nvPr/>
        </p:nvSpPr>
        <p:spPr>
          <a:xfrm>
            <a:off x="10188421" y="1235493"/>
            <a:ext cx="685800" cy="762000"/>
          </a:xfrm>
          <a:prstGeom prst="rect">
            <a:avLst/>
          </a:prstGeom>
          <a:noFill/>
          <a:ln w="9525">
            <a:noFill/>
          </a:ln>
        </p:spPr>
        <p:txBody>
          <a:bodyPr anchor="ctr"/>
          <a:lstStyle/>
          <a:p>
            <a:pPr algn="ctr">
              <a:defRPr/>
            </a:pPr>
            <a:r>
              <a:rPr lang="en-US" altLang="zh-CN" sz="4000" b="1" noProof="1">
                <a:solidFill>
                  <a:srgbClr val="FF3300"/>
                </a:solidFill>
              </a:rPr>
              <a:t>6</a:t>
            </a:r>
            <a:r>
              <a:rPr lang="en-US" altLang="zh-CN" sz="4000" b="1" noProof="1">
                <a:solidFill>
                  <a:srgbClr val="FF3300"/>
                </a:solidFill>
                <a:effectLst>
                  <a:outerShdw blurRad="38100" dist="38100" dir="2700000">
                    <a:srgbClr val="000000"/>
                  </a:outerShdw>
                </a:effectLst>
              </a:rPr>
              <a:t>     </a:t>
            </a:r>
          </a:p>
        </p:txBody>
      </p:sp>
      <p:sp>
        <p:nvSpPr>
          <p:cNvPr id="12" name="矩形 11"/>
          <p:cNvSpPr/>
          <p:nvPr/>
        </p:nvSpPr>
        <p:spPr>
          <a:xfrm>
            <a:off x="115799" y="322929"/>
            <a:ext cx="2236510" cy="707886"/>
          </a:xfrm>
          <a:prstGeom prst="rect">
            <a:avLst/>
          </a:prstGeom>
          <a:noFill/>
        </p:spPr>
        <p:txBody>
          <a:bodyPr wrap="none" lIns="91440" tIns="45720" rIns="91440" bIns="45720">
            <a:spAutoFit/>
          </a:bodyPr>
          <a:lstStyle/>
          <a:p>
            <a:pPr algn="ctr"/>
            <a:r>
              <a:rPr lang="zh-CN" altLang="en-US" sz="4000" b="1">
                <a:ln w="1905"/>
                <a:solidFill>
                  <a:srgbClr val="00B050"/>
                </a:solidFill>
                <a:effectLst>
                  <a:innerShdw blurRad="69850" dist="43180" dir="5400000">
                    <a:srgbClr val="000000">
                      <a:alpha val="65000"/>
                    </a:srgbClr>
                  </a:innerShdw>
                </a:effectLst>
              </a:rPr>
              <a:t>应用指导</a:t>
            </a:r>
          </a:p>
        </p:txBody>
      </p:sp>
      <p:sp>
        <p:nvSpPr>
          <p:cNvPr id="13" name="矩形 12"/>
          <p:cNvSpPr/>
          <p:nvPr/>
        </p:nvSpPr>
        <p:spPr>
          <a:xfrm>
            <a:off x="3469489" y="536645"/>
            <a:ext cx="4512774" cy="523220"/>
          </a:xfrm>
          <a:prstGeom prst="rect">
            <a:avLst/>
          </a:prstGeom>
        </p:spPr>
        <p:txBody>
          <a:bodyPr wrap="none">
            <a:spAutoFit/>
          </a:bodyPr>
          <a:lstStyle/>
          <a:p>
            <a:r>
              <a:rPr lang="zh-CN" altLang="en-US" sz="2800" b="1">
                <a:solidFill>
                  <a:srgbClr val="FF0000"/>
                </a:solidFill>
                <a:latin typeface="Times New Roman" panose="02020603050405020304" pitchFamily="18" charset="0"/>
                <a:ea typeface="隶书" pitchFamily="49" charset="-122"/>
              </a:rPr>
              <a:t>不同价电子对数的空间取向</a:t>
            </a:r>
            <a:endParaRPr lang="zh-CN" altLang="en-US" sz="2800"/>
          </a:p>
        </p:txBody>
      </p:sp>
      <p:sp>
        <p:nvSpPr>
          <p:cNvPr id="14" name="矩形 13"/>
          <p:cNvSpPr/>
          <p:nvPr/>
        </p:nvSpPr>
        <p:spPr>
          <a:xfrm>
            <a:off x="0" y="1479292"/>
            <a:ext cx="2040943" cy="461665"/>
          </a:xfrm>
          <a:prstGeom prst="rect">
            <a:avLst/>
          </a:prstGeom>
        </p:spPr>
        <p:txBody>
          <a:bodyPr wrap="none">
            <a:spAutoFit/>
          </a:bodyPr>
          <a:lstStyle/>
          <a:p>
            <a:r>
              <a:rPr lang="zh-CN" altLang="en-US" sz="2400" b="1">
                <a:solidFill>
                  <a:srgbClr val="FF0000"/>
                </a:solidFill>
                <a:latin typeface="Times New Roman" panose="02020603050405020304" pitchFamily="18" charset="0"/>
                <a:ea typeface="隶书" pitchFamily="49" charset="-122"/>
              </a:rPr>
              <a:t>价电子对数：</a:t>
            </a:r>
            <a:endParaRPr lang="zh-CN" altLang="en-US" sz="1600"/>
          </a:p>
        </p:txBody>
      </p:sp>
      <p:sp>
        <p:nvSpPr>
          <p:cNvPr id="16" name="矩形 15"/>
          <p:cNvSpPr/>
          <p:nvPr/>
        </p:nvSpPr>
        <p:spPr>
          <a:xfrm>
            <a:off x="0" y="2952986"/>
            <a:ext cx="1731564" cy="461665"/>
          </a:xfrm>
          <a:prstGeom prst="rect">
            <a:avLst/>
          </a:prstGeom>
        </p:spPr>
        <p:txBody>
          <a:bodyPr wrap="none">
            <a:spAutoFit/>
          </a:bodyPr>
          <a:lstStyle/>
          <a:p>
            <a:r>
              <a:rPr lang="zh-CN" altLang="en-US" sz="2400" b="1">
                <a:solidFill>
                  <a:srgbClr val="FF0000"/>
                </a:solidFill>
                <a:latin typeface="Times New Roman" panose="02020603050405020304" pitchFamily="18" charset="0"/>
                <a:ea typeface="隶书" pitchFamily="49" charset="-122"/>
              </a:rPr>
              <a:t>空间取向：</a:t>
            </a:r>
            <a:endParaRPr lang="zh-CN" altLang="en-US" sz="1600"/>
          </a:p>
        </p:txBody>
      </p:sp>
      <p:pic>
        <p:nvPicPr>
          <p:cNvPr id="17" name="图片 16" descr="2dui copy"/>
          <p:cNvPicPr>
            <a:picLocks noChangeAspect="1" noChangeArrowheads="1"/>
          </p:cNvPicPr>
          <p:nvPr/>
        </p:nvPicPr>
        <p:blipFill>
          <a:blip r:embed="rId7"/>
          <a:stretch>
            <a:fillRect/>
          </a:stretch>
        </p:blipFill>
        <p:spPr bwMode="auto">
          <a:xfrm>
            <a:off x="1590105" y="4528707"/>
            <a:ext cx="1803400" cy="863600"/>
          </a:xfrm>
          <a:prstGeom prst="rect">
            <a:avLst/>
          </a:prstGeom>
          <a:noFill/>
          <a:ln w="9525">
            <a:noFill/>
            <a:miter lim="800000"/>
            <a:headEnd/>
            <a:tailEnd/>
          </a:ln>
        </p:spPr>
      </p:pic>
      <p:pic>
        <p:nvPicPr>
          <p:cNvPr id="18" name="图片 17" descr="3dui copy">
            <a:hlinkClick r:id="rId8"/>
          </p:cNvPr>
          <p:cNvPicPr>
            <a:picLocks noChangeAspect="1" noChangeArrowheads="1"/>
          </p:cNvPicPr>
          <p:nvPr/>
        </p:nvPicPr>
        <p:blipFill>
          <a:blip r:embed="rId9"/>
          <a:stretch>
            <a:fillRect/>
          </a:stretch>
        </p:blipFill>
        <p:spPr bwMode="auto">
          <a:xfrm>
            <a:off x="3672412" y="4120332"/>
            <a:ext cx="1673225" cy="1584325"/>
          </a:xfrm>
          <a:prstGeom prst="rect">
            <a:avLst/>
          </a:prstGeom>
          <a:noFill/>
          <a:ln w="9525">
            <a:noFill/>
            <a:miter lim="800000"/>
            <a:headEnd/>
            <a:tailEnd/>
          </a:ln>
        </p:spPr>
      </p:pic>
      <p:pic>
        <p:nvPicPr>
          <p:cNvPr id="19" name="图片 18" descr="4dui copy"/>
          <p:cNvPicPr>
            <a:picLocks noChangeAspect="1" noChangeArrowheads="1"/>
          </p:cNvPicPr>
          <p:nvPr/>
        </p:nvPicPr>
        <p:blipFill>
          <a:blip r:embed="rId10"/>
          <a:stretch>
            <a:fillRect/>
          </a:stretch>
        </p:blipFill>
        <p:spPr bwMode="auto">
          <a:xfrm>
            <a:off x="5570292" y="4067067"/>
            <a:ext cx="1797050" cy="1866900"/>
          </a:xfrm>
          <a:prstGeom prst="rect">
            <a:avLst/>
          </a:prstGeom>
          <a:noFill/>
          <a:ln w="9525">
            <a:noFill/>
            <a:miter lim="800000"/>
            <a:headEnd/>
            <a:tailEnd/>
          </a:ln>
        </p:spPr>
      </p:pic>
      <p:pic>
        <p:nvPicPr>
          <p:cNvPr id="20" name="图片 19" descr="5dui copy"/>
          <p:cNvPicPr>
            <a:picLocks noChangeAspect="1" noChangeArrowheads="1"/>
          </p:cNvPicPr>
          <p:nvPr/>
        </p:nvPicPr>
        <p:blipFill>
          <a:blip r:embed="rId11"/>
          <a:stretch>
            <a:fillRect/>
          </a:stretch>
        </p:blipFill>
        <p:spPr bwMode="auto">
          <a:xfrm>
            <a:off x="7726039" y="3960535"/>
            <a:ext cx="1874838" cy="2003425"/>
          </a:xfrm>
          <a:prstGeom prst="rect">
            <a:avLst/>
          </a:prstGeom>
          <a:noFill/>
          <a:ln w="9525">
            <a:noFill/>
            <a:miter lim="800000"/>
            <a:headEnd/>
            <a:tailEnd/>
          </a:ln>
        </p:spPr>
      </p:pic>
      <p:pic>
        <p:nvPicPr>
          <p:cNvPr id="21" name="图片 20" descr="6dui copy"/>
          <p:cNvPicPr>
            <a:picLocks noChangeAspect="1" noChangeArrowheads="1"/>
          </p:cNvPicPr>
          <p:nvPr/>
        </p:nvPicPr>
        <p:blipFill>
          <a:blip r:embed="rId12"/>
          <a:stretch>
            <a:fillRect/>
          </a:stretch>
        </p:blipFill>
        <p:spPr bwMode="auto">
          <a:xfrm>
            <a:off x="9892669" y="3889513"/>
            <a:ext cx="1765300" cy="1963737"/>
          </a:xfrm>
          <a:prstGeom prst="rect">
            <a:avLst/>
          </a:prstGeom>
          <a:noFill/>
          <a:ln w="9525">
            <a:noFill/>
            <a:miter lim="800000"/>
            <a:headEnd/>
            <a:tailEnd/>
          </a:ln>
        </p:spPr>
      </p:pic>
      <p:sp>
        <p:nvSpPr>
          <p:cNvPr id="22" name="矩形 21"/>
          <p:cNvSpPr/>
          <p:nvPr/>
        </p:nvSpPr>
        <p:spPr>
          <a:xfrm>
            <a:off x="1778492" y="5839260"/>
            <a:ext cx="10413507" cy="523220"/>
          </a:xfrm>
          <a:prstGeom prst="rect">
            <a:avLst/>
          </a:prstGeom>
        </p:spPr>
        <p:txBody>
          <a:bodyPr wrap="square">
            <a:spAutoFit/>
          </a:bodyPr>
          <a:lstStyle/>
          <a:p>
            <a:pPr fontAlgn="b">
              <a:spcBef>
                <a:spcPct val="15000"/>
              </a:spcBef>
            </a:pPr>
            <a:r>
              <a:rPr lang="zh-CN" altLang="en-US" sz="2800" b="1">
                <a:latin typeface="黑体" panose="02010609060101010101" pitchFamily="49" charset="-122"/>
                <a:ea typeface="黑体" panose="02010609060101010101" pitchFamily="49" charset="-122"/>
              </a:rPr>
              <a:t>直线形    面三角形   正四面体形  三角双锥形   </a:t>
            </a:r>
            <a:r>
              <a:rPr lang="zh-CN" altLang="en-US" sz="2800" b="1">
                <a:latin typeface="黑体" panose="02010609060101010101" pitchFamily="49" charset="-122"/>
                <a:ea typeface="黑体" panose="02010609060101010101" pitchFamily="49" charset="-122"/>
                <a:sym typeface="Arial" panose="020B0604020202020204" pitchFamily="34" charset="0"/>
              </a:rPr>
              <a:t>正八面体形</a:t>
            </a:r>
            <a:endParaRPr lang="zh-CN" altLang="en-US" sz="2800" b="1">
              <a:latin typeface="黑体" panose="02010609060101010101" pitchFamily="49" charset="-122"/>
              <a:ea typeface="黑体" panose="02010609060101010101" pitchFamily="49" charset="-122"/>
            </a:endParaRPr>
          </a:p>
        </p:txBody>
      </p:sp>
      <p:sp>
        <p:nvSpPr>
          <p:cNvPr id="23" name="矩形 22"/>
          <p:cNvSpPr/>
          <p:nvPr/>
        </p:nvSpPr>
        <p:spPr>
          <a:xfrm>
            <a:off x="0" y="5793841"/>
            <a:ext cx="1731564" cy="461665"/>
          </a:xfrm>
          <a:prstGeom prst="rect">
            <a:avLst/>
          </a:prstGeom>
        </p:spPr>
        <p:txBody>
          <a:bodyPr wrap="none">
            <a:spAutoFit/>
          </a:bodyPr>
          <a:lstStyle/>
          <a:p>
            <a:r>
              <a:rPr lang="zh-CN" altLang="en-US" sz="2400" b="1">
                <a:solidFill>
                  <a:srgbClr val="FF0000"/>
                </a:solidFill>
                <a:latin typeface="Times New Roman" panose="02020603050405020304" pitchFamily="18" charset="0"/>
                <a:ea typeface="隶书" pitchFamily="49" charset="-122"/>
              </a:rPr>
              <a:t>立体结构：</a:t>
            </a:r>
            <a:endParaRPr lang="zh-CN" altLang="en-US" sz="160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amond(in)">
                                      <p:cBhvr>
                                        <p:cTn id="10" dur="2000"/>
                                        <p:tgtEl>
                                          <p:spTgt spid="2"/>
                                        </p:tgtEl>
                                      </p:cBhvr>
                                    </p:animEffect>
                                  </p:childTnLst>
                                </p:cTn>
                              </p:par>
                              <p:par>
                                <p:cTn id="11" presetID="8" presetClass="entr" presetSubtype="16"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amond(in)">
                                      <p:cBhvr>
                                        <p:cTn id="13" dur="2000"/>
                                        <p:tgtEl>
                                          <p:spTgt spid="4"/>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amond(in)">
                                      <p:cBhvr>
                                        <p:cTn id="16" dur="2000"/>
                                        <p:tgtEl>
                                          <p:spTgt spid="6"/>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amond(in)">
                                      <p:cBhvr>
                                        <p:cTn id="19" dur="2000"/>
                                        <p:tgtEl>
                                          <p:spTgt spid="5"/>
                                        </p:tgtEl>
                                      </p:cBhvr>
                                    </p:animEffect>
                                  </p:childTnLst>
                                </p:cTn>
                              </p:par>
                              <p:par>
                                <p:cTn id="20" presetID="8"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amond(in)">
                                      <p:cBhvr>
                                        <p:cTn id="22" dur="2000"/>
                                        <p:tgtEl>
                                          <p:spTgt spid="7"/>
                                        </p:tgtEl>
                                      </p:cBhvr>
                                    </p:animEffect>
                                  </p:childTnLst>
                                </p:cTn>
                              </p:par>
                              <p:par>
                                <p:cTn id="23" presetID="8" presetClass="entr" presetSubtype="16"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amond(in)">
                                      <p:cBhvr>
                                        <p:cTn id="25" dur="2000"/>
                                        <p:tgtEl>
                                          <p:spTgt spid="8"/>
                                        </p:tgtEl>
                                      </p:cBhvr>
                                    </p:animEffect>
                                  </p:childTnLst>
                                </p:cTn>
                              </p:par>
                              <p:par>
                                <p:cTn id="26" presetID="8" presetClass="entr" presetSubtype="16"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amond(in)">
                                      <p:cBhvr>
                                        <p:cTn id="28" dur="2000"/>
                                        <p:tgtEl>
                                          <p:spTgt spid="9"/>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amond(in)">
                                      <p:cBhvr>
                                        <p:cTn id="31" dur="2000"/>
                                        <p:tgtEl>
                                          <p:spTgt spid="10"/>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amond(in)">
                                      <p:cBhvr>
                                        <p:cTn id="34" dur="20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4"/>
          <p:cNvSpPr>
            <a:spLocks noChangeArrowheads="1"/>
          </p:cNvSpPr>
          <p:nvPr/>
        </p:nvSpPr>
        <p:spPr bwMode="auto">
          <a:xfrm>
            <a:off x="4008188" y="775114"/>
            <a:ext cx="3058437" cy="479425"/>
          </a:xfrm>
          <a:prstGeom prst="rect">
            <a:avLst/>
          </a:prstGeom>
          <a:noFill/>
          <a:ln w="9525">
            <a:noFill/>
            <a:miter lim="800000"/>
          </a:ln>
        </p:spPr>
        <p:txBody>
          <a:bodyPr wrap="square">
            <a:spAutoFit/>
          </a:bodyPr>
          <a:lstStyle/>
          <a:p>
            <a:pPr>
              <a:lnSpc>
                <a:spcPct val="90000"/>
              </a:lnSpc>
              <a:spcBef>
                <a:spcPct val="20000"/>
              </a:spcBef>
            </a:pPr>
            <a:r>
              <a:rPr lang="en-US" altLang="zh-CN" sz="2800" b="1">
                <a:solidFill>
                  <a:srgbClr val="FF0000"/>
                </a:solidFill>
                <a:latin typeface="Times New Roman" panose="02020603050405020304" pitchFamily="18" charset="0"/>
                <a:ea typeface="隶书" pitchFamily="49" charset="-122"/>
              </a:rPr>
              <a:t>n</a:t>
            </a:r>
            <a:r>
              <a:rPr lang="zh-CN" altLang="en-US" sz="2800" b="1">
                <a:solidFill>
                  <a:srgbClr val="FF0000"/>
                </a:solidFill>
                <a:latin typeface="Times New Roman" panose="02020603050405020304" pitchFamily="18" charset="0"/>
                <a:ea typeface="隶书" pitchFamily="49" charset="-122"/>
              </a:rPr>
              <a:t>＝成键电子对数</a:t>
            </a:r>
          </a:p>
        </p:txBody>
      </p:sp>
      <p:sp>
        <p:nvSpPr>
          <p:cNvPr id="3" name="矩形 2"/>
          <p:cNvSpPr/>
          <p:nvPr/>
        </p:nvSpPr>
        <p:spPr>
          <a:xfrm>
            <a:off x="361369" y="629211"/>
            <a:ext cx="2372765" cy="523220"/>
          </a:xfrm>
          <a:prstGeom prst="rect">
            <a:avLst/>
          </a:prstGeom>
        </p:spPr>
        <p:txBody>
          <a:bodyPr wrap="none">
            <a:spAutoFit/>
          </a:bodyPr>
          <a:lstStyle/>
          <a:p>
            <a:r>
              <a:rPr lang="zh-CN" altLang="en-US" sz="2800" b="1">
                <a:solidFill>
                  <a:srgbClr val="FF0000"/>
                </a:solidFill>
                <a:latin typeface="Times New Roman" panose="02020603050405020304" pitchFamily="18" charset="0"/>
                <a:ea typeface="隶书" pitchFamily="49" charset="-122"/>
              </a:rPr>
              <a:t>孤电子对数</a:t>
            </a:r>
            <a:r>
              <a:rPr lang="en-US" altLang="zh-CN" sz="2800" b="1">
                <a:solidFill>
                  <a:srgbClr val="FF0000"/>
                </a:solidFill>
                <a:latin typeface="Times New Roman" panose="02020603050405020304" pitchFamily="18" charset="0"/>
                <a:ea typeface="隶书" pitchFamily="49" charset="-122"/>
              </a:rPr>
              <a:t>=0</a:t>
            </a:r>
            <a:endParaRPr lang="zh-CN" altLang="en-US"/>
          </a:p>
        </p:txBody>
      </p:sp>
      <p:sp>
        <p:nvSpPr>
          <p:cNvPr id="4" name="矩形 3"/>
          <p:cNvSpPr/>
          <p:nvPr/>
        </p:nvSpPr>
        <p:spPr>
          <a:xfrm>
            <a:off x="1321642" y="1858551"/>
            <a:ext cx="769763" cy="480131"/>
          </a:xfrm>
          <a:prstGeom prst="rect">
            <a:avLst/>
          </a:prstGeom>
        </p:spPr>
        <p:txBody>
          <a:bodyPr wrap="none">
            <a:spAutoFit/>
          </a:bodyPr>
          <a:lstStyle/>
          <a:p>
            <a:pPr lvl="0">
              <a:lnSpc>
                <a:spcPct val="90000"/>
              </a:lnSpc>
              <a:spcBef>
                <a:spcPct val="20000"/>
              </a:spcBef>
            </a:pPr>
            <a:r>
              <a:rPr lang="en-US" altLang="zh-CN" sz="2800" b="1">
                <a:latin typeface="Times New Roman" panose="02020603050405020304" pitchFamily="18" charset="0"/>
                <a:ea typeface="隶书" pitchFamily="49" charset="-122"/>
              </a:rPr>
              <a:t>n=2</a:t>
            </a:r>
            <a:endParaRPr lang="zh-CN" altLang="en-US" sz="2800" b="1">
              <a:latin typeface="Times New Roman" panose="02020603050405020304" pitchFamily="18" charset="0"/>
              <a:ea typeface="隶书" pitchFamily="49" charset="-122"/>
            </a:endParaRPr>
          </a:p>
        </p:txBody>
      </p:sp>
      <p:sp>
        <p:nvSpPr>
          <p:cNvPr id="5" name="矩形 4"/>
          <p:cNvSpPr/>
          <p:nvPr/>
        </p:nvSpPr>
        <p:spPr>
          <a:xfrm>
            <a:off x="3905451" y="1858550"/>
            <a:ext cx="769763" cy="480131"/>
          </a:xfrm>
          <a:prstGeom prst="rect">
            <a:avLst/>
          </a:prstGeom>
        </p:spPr>
        <p:txBody>
          <a:bodyPr wrap="none">
            <a:spAutoFit/>
          </a:bodyPr>
          <a:lstStyle/>
          <a:p>
            <a:pPr lvl="0">
              <a:lnSpc>
                <a:spcPct val="90000"/>
              </a:lnSpc>
              <a:spcBef>
                <a:spcPct val="20000"/>
              </a:spcBef>
            </a:pPr>
            <a:r>
              <a:rPr lang="en-US" altLang="zh-CN" sz="2800" b="1">
                <a:latin typeface="Times New Roman" panose="02020603050405020304" pitchFamily="18" charset="0"/>
                <a:ea typeface="隶书" pitchFamily="49" charset="-122"/>
              </a:rPr>
              <a:t>n=3</a:t>
            </a:r>
            <a:endParaRPr lang="zh-CN" altLang="en-US" sz="2800" b="1">
              <a:latin typeface="Times New Roman" panose="02020603050405020304" pitchFamily="18" charset="0"/>
              <a:ea typeface="隶书" pitchFamily="49" charset="-122"/>
            </a:endParaRPr>
          </a:p>
        </p:txBody>
      </p:sp>
      <p:sp>
        <p:nvSpPr>
          <p:cNvPr id="6" name="矩形 5"/>
          <p:cNvSpPr/>
          <p:nvPr/>
        </p:nvSpPr>
        <p:spPr>
          <a:xfrm>
            <a:off x="5918809" y="1824992"/>
            <a:ext cx="769763" cy="480131"/>
          </a:xfrm>
          <a:prstGeom prst="rect">
            <a:avLst/>
          </a:prstGeom>
        </p:spPr>
        <p:txBody>
          <a:bodyPr wrap="none">
            <a:spAutoFit/>
          </a:bodyPr>
          <a:lstStyle/>
          <a:p>
            <a:pPr lvl="0">
              <a:lnSpc>
                <a:spcPct val="90000"/>
              </a:lnSpc>
              <a:spcBef>
                <a:spcPct val="20000"/>
              </a:spcBef>
            </a:pPr>
            <a:r>
              <a:rPr lang="en-US" altLang="zh-CN" sz="2800" b="1">
                <a:latin typeface="Times New Roman" panose="02020603050405020304" pitchFamily="18" charset="0"/>
                <a:ea typeface="隶书" pitchFamily="49" charset="-122"/>
              </a:rPr>
              <a:t>n=4</a:t>
            </a:r>
            <a:endParaRPr lang="zh-CN" altLang="en-US" sz="2800" b="1">
              <a:latin typeface="Times New Roman" panose="02020603050405020304" pitchFamily="18" charset="0"/>
              <a:ea typeface="隶书" pitchFamily="49" charset="-122"/>
            </a:endParaRPr>
          </a:p>
        </p:txBody>
      </p:sp>
      <p:sp>
        <p:nvSpPr>
          <p:cNvPr id="7" name="矩形 6"/>
          <p:cNvSpPr/>
          <p:nvPr/>
        </p:nvSpPr>
        <p:spPr>
          <a:xfrm>
            <a:off x="7739220" y="1824993"/>
            <a:ext cx="769763" cy="480131"/>
          </a:xfrm>
          <a:prstGeom prst="rect">
            <a:avLst/>
          </a:prstGeom>
        </p:spPr>
        <p:txBody>
          <a:bodyPr wrap="none">
            <a:spAutoFit/>
          </a:bodyPr>
          <a:lstStyle/>
          <a:p>
            <a:pPr lvl="0">
              <a:lnSpc>
                <a:spcPct val="90000"/>
              </a:lnSpc>
              <a:spcBef>
                <a:spcPct val="20000"/>
              </a:spcBef>
            </a:pPr>
            <a:r>
              <a:rPr lang="en-US" altLang="zh-CN" sz="2800" b="1">
                <a:latin typeface="Times New Roman" panose="02020603050405020304" pitchFamily="18" charset="0"/>
                <a:ea typeface="隶书" pitchFamily="49" charset="-122"/>
              </a:rPr>
              <a:t>n=5</a:t>
            </a:r>
            <a:endParaRPr lang="zh-CN" altLang="en-US" sz="2800" b="1">
              <a:latin typeface="Times New Roman" panose="02020603050405020304" pitchFamily="18" charset="0"/>
              <a:ea typeface="隶书" pitchFamily="49" charset="-122"/>
            </a:endParaRPr>
          </a:p>
        </p:txBody>
      </p:sp>
      <p:sp>
        <p:nvSpPr>
          <p:cNvPr id="8" name="矩形 7"/>
          <p:cNvSpPr/>
          <p:nvPr/>
        </p:nvSpPr>
        <p:spPr>
          <a:xfrm>
            <a:off x="9786134" y="1799826"/>
            <a:ext cx="769763" cy="480131"/>
          </a:xfrm>
          <a:prstGeom prst="rect">
            <a:avLst/>
          </a:prstGeom>
        </p:spPr>
        <p:txBody>
          <a:bodyPr wrap="none">
            <a:spAutoFit/>
          </a:bodyPr>
          <a:lstStyle/>
          <a:p>
            <a:pPr lvl="0">
              <a:lnSpc>
                <a:spcPct val="90000"/>
              </a:lnSpc>
              <a:spcBef>
                <a:spcPct val="20000"/>
              </a:spcBef>
            </a:pPr>
            <a:r>
              <a:rPr lang="en-US" altLang="zh-CN" sz="2800" b="1">
                <a:latin typeface="Times New Roman" panose="02020603050405020304" pitchFamily="18" charset="0"/>
                <a:ea typeface="隶书" pitchFamily="49" charset="-122"/>
              </a:rPr>
              <a:t>n=6</a:t>
            </a:r>
            <a:endParaRPr lang="zh-CN" altLang="en-US" sz="2800" b="1">
              <a:latin typeface="Times New Roman" panose="02020603050405020304" pitchFamily="18" charset="0"/>
              <a:ea typeface="隶书" pitchFamily="49" charset="-122"/>
            </a:endParaRPr>
          </a:p>
        </p:txBody>
      </p:sp>
      <p:pic>
        <p:nvPicPr>
          <p:cNvPr id="9" name="图片 8"/>
          <p:cNvPicPr>
            <a:picLocks noChangeAspect="1"/>
          </p:cNvPicPr>
          <p:nvPr/>
        </p:nvPicPr>
        <p:blipFill>
          <a:blip r:embed="rId2"/>
          <a:stretch>
            <a:fillRect/>
          </a:stretch>
        </p:blipFill>
        <p:spPr>
          <a:xfrm>
            <a:off x="704675" y="3500295"/>
            <a:ext cx="10679185" cy="2105025"/>
          </a:xfrm>
          <a:prstGeom prst="rect">
            <a:avLst/>
          </a:prstGeom>
        </p:spPr>
      </p:pic>
      <p:sp>
        <p:nvSpPr>
          <p:cNvPr id="10" name="矩形 9"/>
          <p:cNvSpPr/>
          <p:nvPr/>
        </p:nvSpPr>
        <p:spPr>
          <a:xfrm>
            <a:off x="1154335" y="2986125"/>
            <a:ext cx="1266693" cy="523220"/>
          </a:xfrm>
          <a:prstGeom prst="rect">
            <a:avLst/>
          </a:prstGeom>
        </p:spPr>
        <p:txBody>
          <a:bodyPr wrap="none">
            <a:spAutoFit/>
          </a:bodyPr>
          <a:lstStyle/>
          <a:p>
            <a:r>
              <a:rPr lang="zh-CN" altLang="en-US" sz="2800" b="1">
                <a:solidFill>
                  <a:srgbClr val="000000"/>
                </a:solidFill>
                <a:latin typeface="Times New Roman" panose="02020603050405020304" pitchFamily="18" charset="0"/>
                <a:ea typeface="隶书" pitchFamily="49" charset="-122"/>
              </a:rPr>
              <a:t>直线形</a:t>
            </a:r>
            <a:endParaRPr lang="zh-CN" altLang="en-US"/>
          </a:p>
        </p:txBody>
      </p:sp>
      <p:sp>
        <p:nvSpPr>
          <p:cNvPr id="12" name="矩形 11"/>
          <p:cNvSpPr/>
          <p:nvPr/>
        </p:nvSpPr>
        <p:spPr>
          <a:xfrm>
            <a:off x="3654254" y="2986125"/>
            <a:ext cx="1266693" cy="523220"/>
          </a:xfrm>
          <a:prstGeom prst="rect">
            <a:avLst/>
          </a:prstGeom>
        </p:spPr>
        <p:txBody>
          <a:bodyPr wrap="none">
            <a:spAutoFit/>
          </a:bodyPr>
          <a:lstStyle/>
          <a:p>
            <a:r>
              <a:rPr lang="zh-CN" altLang="en-US" sz="2800" b="1">
                <a:solidFill>
                  <a:srgbClr val="000000"/>
                </a:solidFill>
                <a:latin typeface="Times New Roman" panose="02020603050405020304" pitchFamily="18" charset="0"/>
                <a:ea typeface="隶书" pitchFamily="49" charset="-122"/>
              </a:rPr>
              <a:t>三角形</a:t>
            </a:r>
            <a:endParaRPr lang="zh-CN" altLang="en-US"/>
          </a:p>
        </p:txBody>
      </p:sp>
      <p:sp>
        <p:nvSpPr>
          <p:cNvPr id="13" name="矩形 12"/>
          <p:cNvSpPr/>
          <p:nvPr/>
        </p:nvSpPr>
        <p:spPr>
          <a:xfrm>
            <a:off x="5483055" y="3019681"/>
            <a:ext cx="1627369" cy="523220"/>
          </a:xfrm>
          <a:prstGeom prst="rect">
            <a:avLst/>
          </a:prstGeom>
        </p:spPr>
        <p:txBody>
          <a:bodyPr wrap="none">
            <a:spAutoFit/>
          </a:bodyPr>
          <a:lstStyle/>
          <a:p>
            <a:r>
              <a:rPr lang="zh-CN" altLang="en-US" sz="2800" b="1">
                <a:solidFill>
                  <a:srgbClr val="000000"/>
                </a:solidFill>
                <a:latin typeface="Times New Roman" panose="02020603050405020304" pitchFamily="18" charset="0"/>
                <a:ea typeface="隶书" pitchFamily="49" charset="-122"/>
              </a:rPr>
              <a:t>四面体形</a:t>
            </a:r>
            <a:endParaRPr lang="zh-CN" altLang="en-US"/>
          </a:p>
        </p:txBody>
      </p:sp>
      <p:sp>
        <p:nvSpPr>
          <p:cNvPr id="14" name="矩形 13"/>
          <p:cNvSpPr/>
          <p:nvPr/>
        </p:nvSpPr>
        <p:spPr>
          <a:xfrm>
            <a:off x="7345412" y="3044848"/>
            <a:ext cx="1988045" cy="523220"/>
          </a:xfrm>
          <a:prstGeom prst="rect">
            <a:avLst/>
          </a:prstGeom>
        </p:spPr>
        <p:txBody>
          <a:bodyPr wrap="none">
            <a:spAutoFit/>
          </a:bodyPr>
          <a:lstStyle/>
          <a:p>
            <a:r>
              <a:rPr lang="zh-CN" altLang="en-US" sz="2800" b="1">
                <a:solidFill>
                  <a:srgbClr val="000000"/>
                </a:solidFill>
                <a:latin typeface="Times New Roman" panose="02020603050405020304" pitchFamily="18" charset="0"/>
                <a:ea typeface="隶书" pitchFamily="49" charset="-122"/>
              </a:rPr>
              <a:t>三角双锥形</a:t>
            </a:r>
            <a:endParaRPr lang="zh-CN" altLang="en-US"/>
          </a:p>
        </p:txBody>
      </p:sp>
      <p:sp>
        <p:nvSpPr>
          <p:cNvPr id="15" name="矩形 14"/>
          <p:cNvSpPr/>
          <p:nvPr/>
        </p:nvSpPr>
        <p:spPr>
          <a:xfrm>
            <a:off x="9593661" y="3019681"/>
            <a:ext cx="1627369" cy="523220"/>
          </a:xfrm>
          <a:prstGeom prst="rect">
            <a:avLst/>
          </a:prstGeom>
        </p:spPr>
        <p:txBody>
          <a:bodyPr wrap="none">
            <a:spAutoFit/>
          </a:bodyPr>
          <a:lstStyle/>
          <a:p>
            <a:r>
              <a:rPr lang="zh-CN" altLang="en-US" sz="2800" b="1">
                <a:solidFill>
                  <a:srgbClr val="000000"/>
                </a:solidFill>
                <a:latin typeface="Times New Roman" panose="02020603050405020304" pitchFamily="18" charset="0"/>
                <a:ea typeface="隶书" pitchFamily="49" charset="-122"/>
              </a:rPr>
              <a:t>八面体形</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115802" y="447216"/>
            <a:ext cx="2236510" cy="707886"/>
          </a:xfrm>
          <a:prstGeom prst="rect">
            <a:avLst/>
          </a:prstGeom>
          <a:noFill/>
        </p:spPr>
        <p:txBody>
          <a:bodyPr wrap="none" lIns="91440" tIns="45720" rIns="91440" bIns="45720">
            <a:spAutoFit/>
          </a:bodyPr>
          <a:lstStyle/>
          <a:p>
            <a:pPr algn="ctr"/>
            <a:r>
              <a:rPr lang="zh-CN" altLang="en-US" sz="4000" b="1">
                <a:ln w="1905"/>
                <a:solidFill>
                  <a:srgbClr val="00B050"/>
                </a:solidFill>
                <a:effectLst>
                  <a:innerShdw blurRad="69850" dist="43180" dir="5400000">
                    <a:srgbClr val="000000">
                      <a:alpha val="65000"/>
                    </a:srgbClr>
                  </a:innerShdw>
                </a:effectLst>
              </a:rPr>
              <a:t>活动探究</a:t>
            </a:r>
          </a:p>
        </p:txBody>
      </p:sp>
      <p:sp>
        <p:nvSpPr>
          <p:cNvPr id="5" name="矩形 4"/>
          <p:cNvSpPr/>
          <p:nvPr/>
        </p:nvSpPr>
        <p:spPr>
          <a:xfrm>
            <a:off x="833306" y="1201738"/>
            <a:ext cx="10148371" cy="1200329"/>
          </a:xfrm>
          <a:prstGeom prst="rect">
            <a:avLst/>
          </a:prstGeom>
        </p:spPr>
        <p:txBody>
          <a:bodyPr wrap="square">
            <a:spAutoFit/>
          </a:bodyPr>
          <a:lstStyle/>
          <a:p>
            <a:pPr>
              <a:lnSpc>
                <a:spcPct val="150000"/>
              </a:lnSpc>
            </a:pPr>
            <a:r>
              <a:rPr lang="zh-CN" altLang="en-US" sz="2400" b="1"/>
              <a:t>     请用价电子对互斥理论预测甲烷、乙烯、乙醇和乙酸的空间结构，并用棍棒、球等搭建它们的分子模型，或利用计算机软件绘制分子的模型。</a:t>
            </a:r>
          </a:p>
        </p:txBody>
      </p:sp>
      <p:grpSp>
        <p:nvGrpSpPr>
          <p:cNvPr id="54" name="组合 53"/>
          <p:cNvGrpSpPr/>
          <p:nvPr/>
        </p:nvGrpSpPr>
        <p:grpSpPr>
          <a:xfrm>
            <a:off x="210516" y="2894120"/>
            <a:ext cx="11019736" cy="3178206"/>
            <a:chOff x="210516" y="2894120"/>
            <a:chExt cx="11019736" cy="3178206"/>
          </a:xfrm>
        </p:grpSpPr>
        <p:sp>
          <p:nvSpPr>
            <p:cNvPr id="53" name="矩形 52"/>
            <p:cNvSpPr/>
            <p:nvPr/>
          </p:nvSpPr>
          <p:spPr>
            <a:xfrm>
              <a:off x="239697" y="2894120"/>
              <a:ext cx="10990555" cy="317820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210516" y="2906331"/>
              <a:ext cx="1620957" cy="523220"/>
            </a:xfrm>
            <a:prstGeom prst="rect">
              <a:avLst/>
            </a:prstGeom>
            <a:noFill/>
          </p:spPr>
          <p:txBody>
            <a:bodyPr wrap="none" lIns="91440" tIns="45720" rIns="91440" bIns="45720">
              <a:spAutoFit/>
            </a:bodyPr>
            <a:lstStyle/>
            <a:p>
              <a:pPr algn="ctr"/>
              <a:r>
                <a:rPr lang="zh-CN" altLang="en-US" sz="2800" b="1">
                  <a:ln w="1905"/>
                  <a:solidFill>
                    <a:srgbClr val="00B050"/>
                  </a:solidFill>
                  <a:effectLst>
                    <a:innerShdw blurRad="69850" dist="43180" dir="5400000">
                      <a:srgbClr val="000000">
                        <a:alpha val="65000"/>
                      </a:srgbClr>
                    </a:innerShdw>
                  </a:effectLst>
                </a:rPr>
                <a:t>方法引导</a:t>
              </a:r>
            </a:p>
          </p:txBody>
        </p:sp>
        <p:sp>
          <p:nvSpPr>
            <p:cNvPr id="39" name="矩形 38"/>
            <p:cNvSpPr/>
            <p:nvPr/>
          </p:nvSpPr>
          <p:spPr>
            <a:xfrm>
              <a:off x="3429754" y="3045858"/>
              <a:ext cx="3057247" cy="338554"/>
            </a:xfrm>
            <a:prstGeom prst="rect">
              <a:avLst/>
            </a:prstGeom>
          </p:spPr>
          <p:txBody>
            <a:bodyPr wrap="none">
              <a:spAutoFit/>
            </a:bodyPr>
            <a:lstStyle/>
            <a:p>
              <a:r>
                <a:rPr lang="zh-CN" altLang="en-US" sz="1600" b="1"/>
                <a:t>中心原子孤电子对数的确定方法</a:t>
              </a:r>
            </a:p>
          </p:txBody>
        </p:sp>
        <p:grpSp>
          <p:nvGrpSpPr>
            <p:cNvPr id="40" name="Group 12"/>
            <p:cNvGrpSpPr/>
            <p:nvPr/>
          </p:nvGrpSpPr>
          <p:grpSpPr>
            <a:xfrm>
              <a:off x="4166637" y="4097520"/>
              <a:ext cx="5529263" cy="794073"/>
              <a:chOff x="1508" y="3071"/>
              <a:chExt cx="3483" cy="498"/>
            </a:xfrm>
          </p:grpSpPr>
          <p:sp>
            <p:nvSpPr>
              <p:cNvPr id="41" name="Line 8"/>
              <p:cNvSpPr>
                <a:spLocks noChangeShapeType="1"/>
              </p:cNvSpPr>
              <p:nvPr/>
            </p:nvSpPr>
            <p:spPr bwMode="auto">
              <a:xfrm>
                <a:off x="1575" y="3336"/>
                <a:ext cx="3342" cy="6"/>
              </a:xfrm>
              <a:prstGeom prst="line">
                <a:avLst/>
              </a:prstGeom>
              <a:noFill/>
              <a:ln w="9525">
                <a:solidFill>
                  <a:schemeClr val="tx1"/>
                </a:solidFill>
                <a:round/>
              </a:ln>
            </p:spPr>
            <p:txBody>
              <a:bodyPr/>
              <a:lstStyle/>
              <a:p>
                <a:endParaRPr lang="zh-CN" altLang="en-US"/>
              </a:p>
            </p:txBody>
          </p:sp>
          <p:sp>
            <p:nvSpPr>
              <p:cNvPr id="42" name="Text Box 9"/>
              <p:cNvSpPr txBox="1">
                <a:spLocks noChangeArrowheads="1"/>
              </p:cNvSpPr>
              <p:nvPr/>
            </p:nvSpPr>
            <p:spPr bwMode="auto">
              <a:xfrm>
                <a:off x="3280" y="3336"/>
                <a:ext cx="454" cy="233"/>
              </a:xfrm>
              <a:prstGeom prst="rect">
                <a:avLst/>
              </a:prstGeom>
              <a:noFill/>
              <a:ln w="9525">
                <a:noFill/>
                <a:miter lim="800000"/>
              </a:ln>
            </p:spPr>
            <p:txBody>
              <a:bodyPr>
                <a:spAutoFit/>
              </a:bodyPr>
              <a:lstStyle/>
              <a:p>
                <a:pPr>
                  <a:spcBef>
                    <a:spcPct val="50000"/>
                  </a:spcBef>
                </a:pPr>
                <a:r>
                  <a:rPr lang="en-US" altLang="zh-CN" b="1">
                    <a:solidFill>
                      <a:srgbClr val="FF0000"/>
                    </a:solidFill>
                    <a:latin typeface="Times New Roman" panose="02020603050405020304" pitchFamily="18" charset="0"/>
                  </a:rPr>
                  <a:t>2</a:t>
                </a:r>
              </a:p>
            </p:txBody>
          </p:sp>
          <p:sp>
            <p:nvSpPr>
              <p:cNvPr id="43" name="Rectangle 11"/>
              <p:cNvSpPr>
                <a:spLocks noChangeArrowheads="1"/>
              </p:cNvSpPr>
              <p:nvPr/>
            </p:nvSpPr>
            <p:spPr bwMode="auto">
              <a:xfrm>
                <a:off x="1508" y="3071"/>
                <a:ext cx="3483" cy="233"/>
              </a:xfrm>
              <a:prstGeom prst="rect">
                <a:avLst/>
              </a:prstGeom>
              <a:noFill/>
              <a:ln w="9525">
                <a:noFill/>
                <a:miter lim="800000"/>
              </a:ln>
            </p:spPr>
            <p:txBody>
              <a:bodyPr wrap="none">
                <a:spAutoFit/>
              </a:bodyPr>
              <a:lstStyle/>
              <a:p>
                <a:r>
                  <a:rPr lang="zh-CN" altLang="en-US" b="1">
                    <a:solidFill>
                      <a:srgbClr val="FF0000"/>
                    </a:solidFill>
                    <a:latin typeface="Times New Roman" panose="02020603050405020304" pitchFamily="18" charset="0"/>
                    <a:ea typeface="隶书" pitchFamily="49" charset="-122"/>
                  </a:rPr>
                  <a:t>中心原子的价电子数</a:t>
                </a:r>
                <a:r>
                  <a:rPr lang="en-US" altLang="zh-CN" b="1">
                    <a:solidFill>
                      <a:srgbClr val="FF0000"/>
                    </a:solidFill>
                    <a:latin typeface="Times New Roman" panose="02020603050405020304" pitchFamily="18" charset="0"/>
                    <a:ea typeface="隶书" pitchFamily="49" charset="-122"/>
                  </a:rPr>
                  <a:t>—</a:t>
                </a:r>
                <a:r>
                  <a:rPr lang="zh-CN" altLang="en-US" b="1">
                    <a:solidFill>
                      <a:srgbClr val="FF0000"/>
                    </a:solidFill>
                    <a:latin typeface="Times New Roman" panose="02020603050405020304" pitchFamily="18" charset="0"/>
                    <a:ea typeface="隶书" pitchFamily="49" charset="-122"/>
                  </a:rPr>
                  <a:t>其他原子的未成对电子数之和</a:t>
                </a:r>
                <a:endParaRPr lang="en-US" altLang="zh-CN" b="1">
                  <a:solidFill>
                    <a:srgbClr val="FF0000"/>
                  </a:solidFill>
                  <a:latin typeface="Times New Roman" panose="02020603050405020304" pitchFamily="18" charset="0"/>
                </a:endParaRPr>
              </a:p>
            </p:txBody>
          </p:sp>
        </p:grpSp>
        <p:sp>
          <p:nvSpPr>
            <p:cNvPr id="44" name="矩形 14"/>
            <p:cNvSpPr>
              <a:spLocks noChangeArrowheads="1"/>
            </p:cNvSpPr>
            <p:nvPr/>
          </p:nvSpPr>
          <p:spPr bwMode="auto">
            <a:xfrm>
              <a:off x="2336250" y="4321646"/>
              <a:ext cx="1906588" cy="425450"/>
            </a:xfrm>
            <a:prstGeom prst="rect">
              <a:avLst/>
            </a:prstGeom>
            <a:noFill/>
            <a:ln w="9525">
              <a:noFill/>
              <a:miter lim="800000"/>
            </a:ln>
          </p:spPr>
          <p:txBody>
            <a:bodyPr wrap="none">
              <a:spAutoFit/>
            </a:bodyPr>
            <a:lstStyle/>
            <a:p>
              <a:pPr>
                <a:lnSpc>
                  <a:spcPct val="90000"/>
                </a:lnSpc>
                <a:spcBef>
                  <a:spcPct val="20000"/>
                </a:spcBef>
              </a:pPr>
              <a:r>
                <a:rPr lang="zh-CN" altLang="en-US" sz="2400" b="1">
                  <a:solidFill>
                    <a:srgbClr val="FF0000"/>
                  </a:solidFill>
                  <a:latin typeface="Times New Roman" panose="02020603050405020304" pitchFamily="18" charset="0"/>
                  <a:ea typeface="隶书" pitchFamily="49" charset="-122"/>
                </a:rPr>
                <a:t>孤电子对数</a:t>
              </a:r>
              <a:r>
                <a:rPr lang="en-US" altLang="zh-CN" sz="2400" b="1">
                  <a:solidFill>
                    <a:srgbClr val="FF0000"/>
                  </a:solidFill>
                  <a:latin typeface="Times New Roman" panose="02020603050405020304" pitchFamily="18" charset="0"/>
                  <a:ea typeface="隶书" pitchFamily="49" charset="-122"/>
                </a:rPr>
                <a:t>=</a:t>
              </a:r>
              <a:endParaRPr lang="zh-CN" altLang="en-US" sz="2400" b="1">
                <a:solidFill>
                  <a:srgbClr val="FF0000"/>
                </a:solidFill>
                <a:latin typeface="Times New Roman" panose="02020603050405020304" pitchFamily="18" charset="0"/>
                <a:ea typeface="隶书" pitchFamily="49" charset="-122"/>
              </a:endParaRPr>
            </a:p>
          </p:txBody>
        </p:sp>
        <p:sp>
          <p:nvSpPr>
            <p:cNvPr id="46" name="Rectangle 31"/>
            <p:cNvSpPr>
              <a:spLocks noChangeArrowheads="1"/>
            </p:cNvSpPr>
            <p:nvPr/>
          </p:nvSpPr>
          <p:spPr bwMode="auto">
            <a:xfrm>
              <a:off x="1252621" y="3398654"/>
              <a:ext cx="9773445" cy="923330"/>
            </a:xfrm>
            <a:prstGeom prst="rect">
              <a:avLst/>
            </a:prstGeom>
            <a:noFill/>
            <a:ln w="9525">
              <a:noFill/>
              <a:miter lim="800000"/>
            </a:ln>
          </p:spPr>
          <p:txBody>
            <a:bodyPr wrap="square">
              <a:spAutoFit/>
            </a:bodyPr>
            <a:lstStyle/>
            <a:p>
              <a:pPr>
                <a:lnSpc>
                  <a:spcPct val="150000"/>
                </a:lnSpc>
                <a:buClr>
                  <a:schemeClr val="hlink"/>
                </a:buClr>
                <a:buSzPct val="70000"/>
                <a:buFont typeface="Wingdings" panose="05000000000000000000" pitchFamily="2" charset="2"/>
                <a:buNone/>
              </a:pPr>
              <a:r>
                <a:rPr kumimoji="1" lang="zh-CN" altLang="en-US" b="1">
                  <a:latin typeface="Times New Roman" panose="02020603050405020304" pitchFamily="18" charset="0"/>
                </a:rPr>
                <a:t>       中心原子上的孤电子对数，可以通过写出该分子或离子的电子式来确定，也可以利用如下公式来计算：</a:t>
              </a:r>
            </a:p>
          </p:txBody>
        </p:sp>
        <p:sp>
          <p:nvSpPr>
            <p:cNvPr id="47" name="Rectangle 31"/>
            <p:cNvSpPr>
              <a:spLocks noChangeArrowheads="1"/>
            </p:cNvSpPr>
            <p:nvPr/>
          </p:nvSpPr>
          <p:spPr bwMode="auto">
            <a:xfrm>
              <a:off x="1119456" y="4881225"/>
              <a:ext cx="9773445" cy="507831"/>
            </a:xfrm>
            <a:prstGeom prst="rect">
              <a:avLst/>
            </a:prstGeom>
            <a:noFill/>
            <a:ln w="9525">
              <a:noFill/>
              <a:miter lim="800000"/>
            </a:ln>
          </p:spPr>
          <p:txBody>
            <a:bodyPr wrap="square">
              <a:spAutoFit/>
            </a:bodyPr>
            <a:lstStyle/>
            <a:p>
              <a:pPr>
                <a:lnSpc>
                  <a:spcPct val="150000"/>
                </a:lnSpc>
                <a:buClr>
                  <a:schemeClr val="hlink"/>
                </a:buClr>
                <a:buSzPct val="70000"/>
                <a:buFont typeface="Wingdings" panose="05000000000000000000" pitchFamily="2" charset="2"/>
                <a:buNone/>
              </a:pPr>
              <a:r>
                <a:rPr kumimoji="1" lang="zh-CN" altLang="en-US" b="1">
                  <a:latin typeface="Times New Roman" panose="02020603050405020304" pitchFamily="18" charset="0"/>
                </a:rPr>
                <a:t>例如，</a:t>
              </a:r>
              <a:r>
                <a:rPr kumimoji="1" lang="en-US" altLang="zh-CN" b="1">
                  <a:latin typeface="Times New Roman" panose="02020603050405020304" pitchFamily="18" charset="0"/>
                </a:rPr>
                <a:t>H</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O</a:t>
              </a:r>
              <a:r>
                <a:rPr kumimoji="1" lang="zh-CN" altLang="en-US" b="1">
                  <a:latin typeface="Times New Roman" panose="02020603050405020304" pitchFamily="18" charset="0"/>
                </a:rPr>
                <a:t>的中心原子为</a:t>
              </a:r>
              <a:r>
                <a:rPr kumimoji="1" lang="en-US" altLang="zh-CN" b="1">
                  <a:latin typeface="Times New Roman" panose="02020603050405020304" pitchFamily="18" charset="0"/>
                </a:rPr>
                <a:t>O</a:t>
              </a:r>
              <a:r>
                <a:rPr kumimoji="1" lang="zh-CN" altLang="en-US" b="1">
                  <a:latin typeface="Times New Roman" panose="02020603050405020304" pitchFamily="18" charset="0"/>
                </a:rPr>
                <a:t>原子，其价电子数为</a:t>
              </a:r>
              <a:r>
                <a:rPr kumimoji="1" lang="en-US" altLang="zh-CN" b="1">
                  <a:latin typeface="Times New Roman" panose="02020603050405020304" pitchFamily="18" charset="0"/>
                </a:rPr>
                <a:t>6</a:t>
              </a:r>
              <a:r>
                <a:rPr kumimoji="1" lang="zh-CN" altLang="en-US" b="1">
                  <a:latin typeface="Times New Roman" panose="02020603050405020304" pitchFamily="18" charset="0"/>
                </a:rPr>
                <a:t>，</a:t>
              </a:r>
              <a:r>
                <a:rPr kumimoji="1" lang="en-US" altLang="zh-CN" b="1">
                  <a:latin typeface="Times New Roman" panose="02020603050405020304" pitchFamily="18" charset="0"/>
                </a:rPr>
                <a:t>H</a:t>
              </a:r>
              <a:r>
                <a:rPr kumimoji="1" lang="zh-CN" altLang="en-US" b="1">
                  <a:latin typeface="Times New Roman" panose="02020603050405020304" pitchFamily="18" charset="0"/>
                </a:rPr>
                <a:t>原子的未成对电子数为</a:t>
              </a:r>
              <a:r>
                <a:rPr kumimoji="1" lang="en-US" altLang="zh-CN" b="1">
                  <a:latin typeface="Times New Roman" panose="02020603050405020304" pitchFamily="18" charset="0"/>
                </a:rPr>
                <a:t>1</a:t>
              </a:r>
              <a:r>
                <a:rPr kumimoji="1" lang="zh-CN" altLang="en-US" b="1">
                  <a:latin typeface="Times New Roman" panose="02020603050405020304" pitchFamily="18" charset="0"/>
                </a:rPr>
                <a:t>，可知：</a:t>
              </a:r>
            </a:p>
          </p:txBody>
        </p:sp>
        <p:sp>
          <p:nvSpPr>
            <p:cNvPr id="48" name="矩形 14"/>
            <p:cNvSpPr>
              <a:spLocks noChangeArrowheads="1"/>
            </p:cNvSpPr>
            <p:nvPr/>
          </p:nvSpPr>
          <p:spPr bwMode="auto">
            <a:xfrm>
              <a:off x="2291862" y="5449110"/>
              <a:ext cx="5005583" cy="424732"/>
            </a:xfrm>
            <a:prstGeom prst="rect">
              <a:avLst/>
            </a:prstGeom>
            <a:noFill/>
            <a:ln w="9525">
              <a:noFill/>
              <a:miter lim="800000"/>
            </a:ln>
          </p:spPr>
          <p:txBody>
            <a:bodyPr wrap="square">
              <a:spAutoFit/>
            </a:bodyPr>
            <a:lstStyle/>
            <a:p>
              <a:pPr>
                <a:lnSpc>
                  <a:spcPct val="90000"/>
                </a:lnSpc>
                <a:spcBef>
                  <a:spcPct val="20000"/>
                </a:spcBef>
              </a:pPr>
              <a:r>
                <a:rPr lang="zh-CN" altLang="en-US" sz="2400" b="1">
                  <a:solidFill>
                    <a:srgbClr val="FF0000"/>
                  </a:solidFill>
                  <a:latin typeface="Times New Roman" panose="02020603050405020304" pitchFamily="18" charset="0"/>
                  <a:ea typeface="隶书" pitchFamily="49" charset="-122"/>
                </a:rPr>
                <a:t>氧原子上的孤电子对数</a:t>
              </a:r>
              <a:r>
                <a:rPr lang="en-US" altLang="zh-CN" sz="2400" b="1">
                  <a:solidFill>
                    <a:srgbClr val="FF0000"/>
                  </a:solidFill>
                  <a:latin typeface="Times New Roman" panose="02020603050405020304" pitchFamily="18" charset="0"/>
                  <a:ea typeface="隶书" pitchFamily="49" charset="-122"/>
                </a:rPr>
                <a:t>=             =2</a:t>
              </a:r>
              <a:endParaRPr lang="zh-CN" altLang="en-US" sz="2400" b="1">
                <a:solidFill>
                  <a:srgbClr val="FF0000"/>
                </a:solidFill>
                <a:latin typeface="Times New Roman" panose="02020603050405020304" pitchFamily="18" charset="0"/>
                <a:ea typeface="隶书" pitchFamily="49" charset="-122"/>
              </a:endParaRPr>
            </a:p>
          </p:txBody>
        </p:sp>
        <p:grpSp>
          <p:nvGrpSpPr>
            <p:cNvPr id="49" name="Group 12"/>
            <p:cNvGrpSpPr/>
            <p:nvPr/>
          </p:nvGrpSpPr>
          <p:grpSpPr>
            <a:xfrm>
              <a:off x="5684720" y="5269373"/>
              <a:ext cx="911389" cy="723054"/>
              <a:chOff x="1508" y="3071"/>
              <a:chExt cx="529" cy="448"/>
            </a:xfrm>
          </p:grpSpPr>
          <p:sp>
            <p:nvSpPr>
              <p:cNvPr id="50" name="Line 8"/>
              <p:cNvSpPr>
                <a:spLocks noChangeShapeType="1"/>
              </p:cNvSpPr>
              <p:nvPr/>
            </p:nvSpPr>
            <p:spPr bwMode="auto">
              <a:xfrm flipV="1">
                <a:off x="1541" y="3302"/>
                <a:ext cx="401" cy="6"/>
              </a:xfrm>
              <a:prstGeom prst="line">
                <a:avLst/>
              </a:prstGeom>
              <a:noFill/>
              <a:ln w="9525">
                <a:solidFill>
                  <a:schemeClr val="tx1"/>
                </a:solidFill>
                <a:round/>
              </a:ln>
            </p:spPr>
            <p:txBody>
              <a:bodyPr/>
              <a:lstStyle/>
              <a:p>
                <a:endParaRPr lang="zh-CN" altLang="en-US"/>
              </a:p>
            </p:txBody>
          </p:sp>
          <p:sp>
            <p:nvSpPr>
              <p:cNvPr id="51" name="Text Box 9"/>
              <p:cNvSpPr txBox="1">
                <a:spLocks noChangeArrowheads="1"/>
              </p:cNvSpPr>
              <p:nvPr/>
            </p:nvSpPr>
            <p:spPr bwMode="auto">
              <a:xfrm>
                <a:off x="1614" y="3286"/>
                <a:ext cx="200" cy="233"/>
              </a:xfrm>
              <a:prstGeom prst="rect">
                <a:avLst/>
              </a:prstGeom>
              <a:noFill/>
              <a:ln w="9525">
                <a:noFill/>
                <a:miter lim="800000"/>
              </a:ln>
            </p:spPr>
            <p:txBody>
              <a:bodyPr wrap="square">
                <a:spAutoFit/>
              </a:bodyPr>
              <a:lstStyle/>
              <a:p>
                <a:pPr>
                  <a:spcBef>
                    <a:spcPct val="50000"/>
                  </a:spcBef>
                </a:pPr>
                <a:r>
                  <a:rPr lang="en-US" altLang="zh-CN" b="1">
                    <a:solidFill>
                      <a:srgbClr val="FF0000"/>
                    </a:solidFill>
                    <a:latin typeface="Times New Roman" panose="02020603050405020304" pitchFamily="18" charset="0"/>
                  </a:rPr>
                  <a:t>2</a:t>
                </a:r>
              </a:p>
            </p:txBody>
          </p:sp>
          <p:sp>
            <p:nvSpPr>
              <p:cNvPr id="52" name="Rectangle 11"/>
              <p:cNvSpPr>
                <a:spLocks noChangeArrowheads="1"/>
              </p:cNvSpPr>
              <p:nvPr/>
            </p:nvSpPr>
            <p:spPr bwMode="auto">
              <a:xfrm>
                <a:off x="1508" y="3071"/>
                <a:ext cx="529" cy="232"/>
              </a:xfrm>
              <a:prstGeom prst="rect">
                <a:avLst/>
              </a:prstGeom>
              <a:noFill/>
              <a:ln w="9525">
                <a:noFill/>
                <a:miter lim="800000"/>
              </a:ln>
            </p:spPr>
            <p:txBody>
              <a:bodyPr wrap="none">
                <a:spAutoFit/>
              </a:bodyPr>
              <a:lstStyle/>
              <a:p>
                <a:r>
                  <a:rPr lang="en-US" altLang="zh-CN" b="1">
                    <a:solidFill>
                      <a:srgbClr val="FF0000"/>
                    </a:solidFill>
                    <a:latin typeface="Times New Roman" panose="02020603050405020304" pitchFamily="18" charset="0"/>
                    <a:ea typeface="隶书" pitchFamily="49" charset="-122"/>
                  </a:rPr>
                  <a:t>6-1×2</a:t>
                </a:r>
                <a:endParaRPr lang="en-US" altLang="zh-CN" b="1">
                  <a:solidFill>
                    <a:srgbClr val="FF0000"/>
                  </a:solidFill>
                  <a:latin typeface="Times New Roman" panose="02020603050405020304" pitchFamily="18" charset="0"/>
                </a:endParaRPr>
              </a:p>
            </p:txBody>
          </p:sp>
        </p:grpSp>
      </p:grpSp>
      <p:sp>
        <p:nvSpPr>
          <p:cNvPr id="55" name="圆角矩形标注 54"/>
          <p:cNvSpPr/>
          <p:nvPr/>
        </p:nvSpPr>
        <p:spPr>
          <a:xfrm>
            <a:off x="7403977" y="3062796"/>
            <a:ext cx="3355759" cy="399495"/>
          </a:xfrm>
          <a:prstGeom prst="wedgeRoundRectCallout">
            <a:avLst>
              <a:gd name="adj1" fmla="val -87500"/>
              <a:gd name="adj2" fmla="val 23805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20000"/>
              </a:spcBef>
              <a:buClr>
                <a:schemeClr val="hlink"/>
              </a:buClr>
              <a:buSzPct val="70000"/>
              <a:buFont typeface="Wingdings" panose="05000000000000000000" pitchFamily="2" charset="2"/>
              <a:buNone/>
            </a:pPr>
            <a:r>
              <a:rPr kumimoji="1" lang="zh-CN" altLang="en-US" b="1">
                <a:solidFill>
                  <a:srgbClr val="FF0000"/>
                </a:solidFill>
                <a:latin typeface="Times New Roman" panose="02020603050405020304" pitchFamily="18" charset="0"/>
              </a:rPr>
              <a:t>中心原子的价电子数</a:t>
            </a:r>
            <a:r>
              <a:rPr kumimoji="1" lang="en-US" altLang="zh-CN" b="1">
                <a:solidFill>
                  <a:srgbClr val="FF0000"/>
                </a:solidFill>
                <a:latin typeface="Times New Roman" panose="02020603050405020304" pitchFamily="18" charset="0"/>
              </a:rPr>
              <a:t>=</a:t>
            </a:r>
            <a:r>
              <a:rPr kumimoji="1" lang="zh-CN" altLang="en-US" b="1">
                <a:solidFill>
                  <a:srgbClr val="FF0000"/>
                </a:solidFill>
                <a:latin typeface="Times New Roman" panose="02020603050405020304" pitchFamily="18" charset="0"/>
              </a:rPr>
              <a:t>主族序数</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anim calcmode="lin" valueType="num">
                                      <p:cBhvr additive="base">
                                        <p:cTn id="13" dur="500" fill="hold"/>
                                        <p:tgtEl>
                                          <p:spTgt spid="55"/>
                                        </p:tgtEl>
                                        <p:attrNameLst>
                                          <p:attrName>ppt_x</p:attrName>
                                        </p:attrNameLst>
                                      </p:cBhvr>
                                      <p:tavLst>
                                        <p:tav tm="0">
                                          <p:val>
                                            <p:strVal val="#ppt_x"/>
                                          </p:val>
                                        </p:tav>
                                        <p:tav tm="100000">
                                          <p:val>
                                            <p:strVal val="#ppt_x"/>
                                          </p:val>
                                        </p:tav>
                                      </p:tavLst>
                                    </p:anim>
                                    <p:anim calcmode="lin" valueType="num">
                                      <p:cBhvr additive="base">
                                        <p:cTn id="1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矩形 21"/>
          <p:cNvSpPr/>
          <p:nvPr/>
        </p:nvSpPr>
        <p:spPr>
          <a:xfrm>
            <a:off x="229209" y="3268079"/>
            <a:ext cx="6445995" cy="584775"/>
          </a:xfrm>
          <a:prstGeom prst="rect">
            <a:avLst/>
          </a:prstGeom>
        </p:spPr>
        <p:txBody>
          <a:bodyPr wrap="none">
            <a:spAutoFit/>
          </a:bodyPr>
          <a:lstStyle/>
          <a:p>
            <a:r>
              <a:rPr lang="zh-CN" altLang="en-US" sz="3200" b="1">
                <a:latin typeface="Times New Roman" panose="02020603050405020304" pitchFamily="18" charset="0"/>
                <a:ea typeface="隶书" pitchFamily="49" charset="-122"/>
              </a:rPr>
              <a:t>水分子中氧原子价电子对数</a:t>
            </a:r>
            <a:r>
              <a:rPr lang="en-US" altLang="zh-CN" sz="3200" b="1">
                <a:latin typeface="Times New Roman" panose="02020603050405020304" pitchFamily="18" charset="0"/>
                <a:ea typeface="隶书" pitchFamily="49" charset="-122"/>
              </a:rPr>
              <a:t>=2+2=4</a:t>
            </a:r>
            <a:endParaRPr lang="zh-CN" altLang="en-US" sz="2400"/>
          </a:p>
        </p:txBody>
      </p:sp>
      <p:pic>
        <p:nvPicPr>
          <p:cNvPr id="2050" name="Picture 2" descr="http://d.hiphotos.baidu.com/zhidao/wh%3D600%2C800/sign=1da42ce70e2442a7ae5bf5a3e1738173/9358d109b3de9c8252adefeb6d81800a18d8438d.jpg"/>
          <p:cNvPicPr>
            <a:picLocks noChangeAspect="1" noChangeArrowheads="1"/>
          </p:cNvPicPr>
          <p:nvPr/>
        </p:nvPicPr>
        <p:blipFill>
          <a:blip r:embed="rId2"/>
          <a:srcRect l="13696" t="17261" r="52005" b="53770"/>
          <a:stretch>
            <a:fillRect/>
          </a:stretch>
        </p:blipFill>
        <p:spPr bwMode="auto">
          <a:xfrm>
            <a:off x="2494626" y="1278385"/>
            <a:ext cx="1633491" cy="816745"/>
          </a:xfrm>
          <a:prstGeom prst="rect">
            <a:avLst/>
          </a:prstGeom>
          <a:noFill/>
        </p:spPr>
      </p:pic>
      <p:sp>
        <p:nvSpPr>
          <p:cNvPr id="24" name="矩形 23"/>
          <p:cNvSpPr/>
          <p:nvPr/>
        </p:nvSpPr>
        <p:spPr>
          <a:xfrm>
            <a:off x="333936" y="1378621"/>
            <a:ext cx="1996059" cy="461665"/>
          </a:xfrm>
          <a:prstGeom prst="rect">
            <a:avLst/>
          </a:prstGeom>
        </p:spPr>
        <p:txBody>
          <a:bodyPr wrap="none">
            <a:spAutoFit/>
          </a:bodyPr>
          <a:lstStyle/>
          <a:p>
            <a:r>
              <a:rPr kumimoji="1" lang="en-US" altLang="zh-CN" sz="2400" b="1">
                <a:solidFill>
                  <a:srgbClr val="000000"/>
                </a:solidFill>
                <a:latin typeface="Times New Roman" panose="02020603050405020304" pitchFamily="18" charset="0"/>
              </a:rPr>
              <a:t>H</a:t>
            </a:r>
            <a:r>
              <a:rPr kumimoji="1" lang="en-US" altLang="zh-CN" sz="2400" b="1" baseline="-25000">
                <a:solidFill>
                  <a:srgbClr val="000000"/>
                </a:solidFill>
                <a:latin typeface="Times New Roman" panose="02020603050405020304" pitchFamily="18" charset="0"/>
              </a:rPr>
              <a:t>2</a:t>
            </a:r>
            <a:r>
              <a:rPr kumimoji="1" lang="en-US" altLang="zh-CN" sz="2400" b="1">
                <a:solidFill>
                  <a:srgbClr val="000000"/>
                </a:solidFill>
                <a:latin typeface="Times New Roman" panose="02020603050405020304" pitchFamily="18" charset="0"/>
              </a:rPr>
              <a:t>O</a:t>
            </a:r>
            <a:r>
              <a:rPr kumimoji="1" lang="zh-CN" altLang="en-US" sz="2400" b="1">
                <a:solidFill>
                  <a:srgbClr val="000000"/>
                </a:solidFill>
                <a:latin typeface="Times New Roman" panose="02020603050405020304" pitchFamily="18" charset="0"/>
              </a:rPr>
              <a:t>电子式：</a:t>
            </a:r>
            <a:endParaRPr lang="zh-CN" altLang="en-US" sz="2400"/>
          </a:p>
        </p:txBody>
      </p:sp>
      <p:sp>
        <p:nvSpPr>
          <p:cNvPr id="26" name="圆角矩形标注 25"/>
          <p:cNvSpPr/>
          <p:nvPr/>
        </p:nvSpPr>
        <p:spPr>
          <a:xfrm>
            <a:off x="1553593" y="1935333"/>
            <a:ext cx="1455938" cy="461639"/>
          </a:xfrm>
          <a:prstGeom prst="wedgeRoundRectCallout">
            <a:avLst>
              <a:gd name="adj1" fmla="val 53806"/>
              <a:gd name="adj2" fmla="val -932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F0000"/>
                </a:solidFill>
              </a:rPr>
              <a:t>成键电子对</a:t>
            </a:r>
          </a:p>
        </p:txBody>
      </p:sp>
      <p:sp>
        <p:nvSpPr>
          <p:cNvPr id="27" name="圆角矩形标注 26"/>
          <p:cNvSpPr/>
          <p:nvPr/>
        </p:nvSpPr>
        <p:spPr>
          <a:xfrm>
            <a:off x="3568822" y="2183905"/>
            <a:ext cx="1162975" cy="461639"/>
          </a:xfrm>
          <a:prstGeom prst="wedgeRoundRectCallout">
            <a:avLst>
              <a:gd name="adj1" fmla="val -71385"/>
              <a:gd name="adj2" fmla="val -10288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F0000"/>
                </a:solidFill>
              </a:rPr>
              <a:t>孤电子对</a:t>
            </a:r>
          </a:p>
        </p:txBody>
      </p:sp>
      <p:pic>
        <p:nvPicPr>
          <p:cNvPr id="2051" name="Picture 3"/>
          <p:cNvPicPr>
            <a:picLocks noChangeAspect="1" noChangeArrowheads="1"/>
          </p:cNvPicPr>
          <p:nvPr/>
        </p:nvPicPr>
        <p:blipFill>
          <a:blip r:embed="rId3"/>
          <a:stretch>
            <a:fillRect/>
          </a:stretch>
        </p:blipFill>
        <p:spPr bwMode="auto">
          <a:xfrm>
            <a:off x="2219417" y="4012047"/>
            <a:ext cx="1854924" cy="2291100"/>
          </a:xfrm>
          <a:prstGeom prst="rect">
            <a:avLst/>
          </a:prstGeom>
          <a:noFill/>
          <a:ln w="9525">
            <a:noFill/>
            <a:miter lim="800000"/>
            <a:headEnd/>
            <a:tailEnd/>
          </a:ln>
          <a:effectLst/>
        </p:spPr>
      </p:pic>
      <p:sp>
        <p:nvSpPr>
          <p:cNvPr id="29" name="矩形 28"/>
          <p:cNvSpPr/>
          <p:nvPr/>
        </p:nvSpPr>
        <p:spPr>
          <a:xfrm>
            <a:off x="4000413" y="561874"/>
            <a:ext cx="3877985" cy="584775"/>
          </a:xfrm>
          <a:prstGeom prst="rect">
            <a:avLst/>
          </a:prstGeom>
        </p:spPr>
        <p:txBody>
          <a:bodyPr wrap="none">
            <a:spAutoFit/>
          </a:bodyPr>
          <a:lstStyle/>
          <a:p>
            <a:r>
              <a:rPr lang="zh-CN" altLang="en-US" sz="3200" b="1"/>
              <a:t>水分子空间结构预测</a:t>
            </a:r>
          </a:p>
        </p:txBody>
      </p:sp>
      <p:pic>
        <p:nvPicPr>
          <p:cNvPr id="30" name="图片 363522" descr="图片2"/>
          <p:cNvPicPr>
            <a:picLocks noChangeAspect="1" noChangeArrowheads="1"/>
          </p:cNvPicPr>
          <p:nvPr/>
        </p:nvPicPr>
        <p:blipFill>
          <a:blip r:embed="rId4">
            <a:clrChange>
              <a:clrFrom>
                <a:srgbClr val="FCFEF1"/>
              </a:clrFrom>
              <a:clrTo>
                <a:srgbClr val="FCFEF1">
                  <a:alpha val="0"/>
                </a:srgbClr>
              </a:clrTo>
            </a:clrChange>
          </a:blip>
          <a:srcRect l="7242" r="24124" b="14719"/>
          <a:stretch>
            <a:fillRect/>
          </a:stretch>
        </p:blipFill>
        <p:spPr bwMode="auto">
          <a:xfrm rot="17086302">
            <a:off x="8087557" y="701336"/>
            <a:ext cx="2661870" cy="2817687"/>
          </a:xfrm>
          <a:prstGeom prst="rect">
            <a:avLst/>
          </a:prstGeom>
          <a:noFill/>
          <a:ln w="9525">
            <a:noFill/>
            <a:miter lim="800000"/>
            <a:headEnd/>
            <a:tailEnd/>
          </a:ln>
        </p:spPr>
      </p:pic>
      <p:pic>
        <p:nvPicPr>
          <p:cNvPr id="2052" name="Picture 4"/>
          <p:cNvPicPr>
            <a:picLocks noChangeAspect="1" noChangeArrowheads="1"/>
          </p:cNvPicPr>
          <p:nvPr/>
        </p:nvPicPr>
        <p:blipFill>
          <a:blip r:embed="rId5"/>
          <a:stretch>
            <a:fillRect/>
          </a:stretch>
        </p:blipFill>
        <p:spPr bwMode="auto">
          <a:xfrm>
            <a:off x="5921405" y="4074969"/>
            <a:ext cx="2887277" cy="2142173"/>
          </a:xfrm>
          <a:prstGeom prst="rect">
            <a:avLst/>
          </a:prstGeom>
          <a:noFill/>
          <a:ln w="9525">
            <a:noFill/>
            <a:miter lim="800000"/>
            <a:headEnd/>
            <a:tailEnd/>
          </a:ln>
          <a:effectLst/>
        </p:spPr>
      </p:pic>
      <p:sp>
        <p:nvSpPr>
          <p:cNvPr id="32" name="矩形 31"/>
          <p:cNvSpPr/>
          <p:nvPr/>
        </p:nvSpPr>
        <p:spPr>
          <a:xfrm>
            <a:off x="6413470" y="6246592"/>
            <a:ext cx="1980029" cy="400110"/>
          </a:xfrm>
          <a:prstGeom prst="rect">
            <a:avLst/>
          </a:prstGeom>
        </p:spPr>
        <p:txBody>
          <a:bodyPr wrap="none">
            <a:spAutoFit/>
          </a:bodyPr>
          <a:lstStyle/>
          <a:p>
            <a:r>
              <a:rPr lang="zh-CN" altLang="en-US" sz="2000" b="1">
                <a:solidFill>
                  <a:srgbClr val="000000"/>
                </a:solidFill>
              </a:rPr>
              <a:t>水分子空间结构</a:t>
            </a:r>
            <a:endParaRPr lang="zh-CN" altLang="en-US" sz="120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矩形 34"/>
          <p:cNvSpPr/>
          <p:nvPr/>
        </p:nvSpPr>
        <p:spPr>
          <a:xfrm>
            <a:off x="2862911" y="862693"/>
            <a:ext cx="800219" cy="461665"/>
          </a:xfrm>
          <a:prstGeom prst="rect">
            <a:avLst/>
          </a:prstGeom>
        </p:spPr>
        <p:txBody>
          <a:bodyPr wrap="none">
            <a:spAutoFit/>
          </a:bodyPr>
          <a:lstStyle/>
          <a:p>
            <a:r>
              <a:rPr lang="zh-CN" altLang="en-US" sz="2400" b="1">
                <a:solidFill>
                  <a:srgbClr val="FF0000"/>
                </a:solidFill>
              </a:rPr>
              <a:t>甲烷</a:t>
            </a:r>
            <a:endParaRPr lang="zh-CN" altLang="en-US" b="1">
              <a:solidFill>
                <a:srgbClr val="FF0000"/>
              </a:solidFill>
            </a:endParaRPr>
          </a:p>
        </p:txBody>
      </p:sp>
      <p:sp>
        <p:nvSpPr>
          <p:cNvPr id="37" name="矩形 36"/>
          <p:cNvSpPr/>
          <p:nvPr/>
        </p:nvSpPr>
        <p:spPr>
          <a:xfrm>
            <a:off x="4727871" y="871447"/>
            <a:ext cx="800219" cy="461665"/>
          </a:xfrm>
          <a:prstGeom prst="rect">
            <a:avLst/>
          </a:prstGeom>
        </p:spPr>
        <p:txBody>
          <a:bodyPr wrap="none">
            <a:spAutoFit/>
          </a:bodyPr>
          <a:lstStyle/>
          <a:p>
            <a:r>
              <a:rPr lang="zh-CN" altLang="en-US" sz="2400" b="1">
                <a:solidFill>
                  <a:srgbClr val="FF0000"/>
                </a:solidFill>
              </a:rPr>
              <a:t>乙烯</a:t>
            </a:r>
            <a:endParaRPr lang="zh-CN" altLang="en-US" b="1">
              <a:solidFill>
                <a:srgbClr val="FF0000"/>
              </a:solidFill>
            </a:endParaRPr>
          </a:p>
        </p:txBody>
      </p:sp>
      <p:sp>
        <p:nvSpPr>
          <p:cNvPr id="33" name="矩形 32"/>
          <p:cNvSpPr/>
          <p:nvPr/>
        </p:nvSpPr>
        <p:spPr>
          <a:xfrm>
            <a:off x="6609936" y="898080"/>
            <a:ext cx="800219" cy="461665"/>
          </a:xfrm>
          <a:prstGeom prst="rect">
            <a:avLst/>
          </a:prstGeom>
        </p:spPr>
        <p:txBody>
          <a:bodyPr wrap="none">
            <a:spAutoFit/>
          </a:bodyPr>
          <a:lstStyle/>
          <a:p>
            <a:r>
              <a:rPr lang="zh-CN" altLang="en-US" sz="2400" b="1">
                <a:solidFill>
                  <a:srgbClr val="FF0000"/>
                </a:solidFill>
              </a:rPr>
              <a:t>乙醇</a:t>
            </a:r>
            <a:endParaRPr lang="zh-CN" altLang="en-US" b="1">
              <a:solidFill>
                <a:srgbClr val="FF0000"/>
              </a:solidFill>
            </a:endParaRPr>
          </a:p>
        </p:txBody>
      </p:sp>
      <p:sp>
        <p:nvSpPr>
          <p:cNvPr id="34" name="矩形 33"/>
          <p:cNvSpPr/>
          <p:nvPr/>
        </p:nvSpPr>
        <p:spPr>
          <a:xfrm>
            <a:off x="9148949" y="906958"/>
            <a:ext cx="800219" cy="461665"/>
          </a:xfrm>
          <a:prstGeom prst="rect">
            <a:avLst/>
          </a:prstGeom>
        </p:spPr>
        <p:txBody>
          <a:bodyPr wrap="none">
            <a:spAutoFit/>
          </a:bodyPr>
          <a:lstStyle/>
          <a:p>
            <a:r>
              <a:rPr lang="zh-CN" altLang="en-US" sz="2400" b="1">
                <a:solidFill>
                  <a:srgbClr val="FF0000"/>
                </a:solidFill>
              </a:rPr>
              <a:t>乙酸</a:t>
            </a:r>
            <a:endParaRPr lang="zh-CN" altLang="en-US" b="1">
              <a:solidFill>
                <a:srgbClr val="FF0000"/>
              </a:solidFill>
            </a:endParaRPr>
          </a:p>
        </p:txBody>
      </p:sp>
      <p:sp>
        <p:nvSpPr>
          <p:cNvPr id="36" name="矩形 35"/>
          <p:cNvSpPr/>
          <p:nvPr/>
        </p:nvSpPr>
        <p:spPr>
          <a:xfrm>
            <a:off x="2724314" y="2071615"/>
            <a:ext cx="1269899" cy="480131"/>
          </a:xfrm>
          <a:prstGeom prst="rect">
            <a:avLst/>
          </a:prstGeom>
        </p:spPr>
        <p:txBody>
          <a:bodyPr wrap="none">
            <a:spAutoFit/>
          </a:bodyPr>
          <a:lstStyle/>
          <a:p>
            <a:pPr lvl="0">
              <a:lnSpc>
                <a:spcPct val="90000"/>
              </a:lnSpc>
              <a:spcBef>
                <a:spcPct val="20000"/>
              </a:spcBef>
            </a:pPr>
            <a:r>
              <a:rPr lang="en-US" altLang="zh-CN" sz="2800" b="1">
                <a:latin typeface="Times New Roman" panose="02020603050405020304" pitchFamily="18" charset="0"/>
                <a:ea typeface="隶书" pitchFamily="49" charset="-122"/>
              </a:rPr>
              <a:t>n(C)=4</a:t>
            </a:r>
            <a:endParaRPr lang="zh-CN" altLang="en-US" sz="2800" b="1">
              <a:latin typeface="Times New Roman" panose="02020603050405020304" pitchFamily="18" charset="0"/>
              <a:ea typeface="隶书" pitchFamily="49" charset="-122"/>
            </a:endParaRPr>
          </a:p>
        </p:txBody>
      </p:sp>
      <p:sp>
        <p:nvSpPr>
          <p:cNvPr id="38" name="矩形 37"/>
          <p:cNvSpPr/>
          <p:nvPr/>
        </p:nvSpPr>
        <p:spPr>
          <a:xfrm>
            <a:off x="4668524" y="2089370"/>
            <a:ext cx="1269899" cy="480131"/>
          </a:xfrm>
          <a:prstGeom prst="rect">
            <a:avLst/>
          </a:prstGeom>
        </p:spPr>
        <p:txBody>
          <a:bodyPr wrap="none">
            <a:spAutoFit/>
          </a:bodyPr>
          <a:lstStyle/>
          <a:p>
            <a:pPr lvl="0">
              <a:lnSpc>
                <a:spcPct val="90000"/>
              </a:lnSpc>
              <a:spcBef>
                <a:spcPct val="20000"/>
              </a:spcBef>
            </a:pPr>
            <a:r>
              <a:rPr lang="en-US" altLang="zh-CN" sz="2800" b="1">
                <a:latin typeface="Times New Roman" panose="02020603050405020304" pitchFamily="18" charset="0"/>
                <a:ea typeface="隶书" pitchFamily="49" charset="-122"/>
              </a:rPr>
              <a:t>n(C)=3</a:t>
            </a:r>
            <a:endParaRPr lang="zh-CN" altLang="en-US" sz="2800" b="1">
              <a:latin typeface="Times New Roman" panose="02020603050405020304" pitchFamily="18" charset="0"/>
              <a:ea typeface="隶书" pitchFamily="49" charset="-122"/>
            </a:endParaRPr>
          </a:p>
        </p:txBody>
      </p:sp>
      <p:sp>
        <p:nvSpPr>
          <p:cNvPr id="39" name="矩形 38"/>
          <p:cNvSpPr/>
          <p:nvPr/>
        </p:nvSpPr>
        <p:spPr>
          <a:xfrm>
            <a:off x="6523956" y="1645486"/>
            <a:ext cx="1289135" cy="480131"/>
          </a:xfrm>
          <a:prstGeom prst="rect">
            <a:avLst/>
          </a:prstGeom>
        </p:spPr>
        <p:txBody>
          <a:bodyPr wrap="none">
            <a:spAutoFit/>
          </a:bodyPr>
          <a:lstStyle/>
          <a:p>
            <a:pPr lvl="0">
              <a:lnSpc>
                <a:spcPct val="90000"/>
              </a:lnSpc>
              <a:spcBef>
                <a:spcPct val="20000"/>
              </a:spcBef>
            </a:pPr>
            <a:r>
              <a:rPr lang="en-US" altLang="zh-CN" sz="2800" b="1">
                <a:latin typeface="Times New Roman" panose="02020603050405020304" pitchFamily="18" charset="0"/>
                <a:ea typeface="隶书" pitchFamily="49" charset="-122"/>
              </a:rPr>
              <a:t>n(O)=4</a:t>
            </a:r>
            <a:endParaRPr lang="zh-CN" altLang="en-US" sz="2800" b="1">
              <a:latin typeface="Times New Roman" panose="02020603050405020304" pitchFamily="18" charset="0"/>
              <a:ea typeface="隶书" pitchFamily="49" charset="-122"/>
            </a:endParaRPr>
          </a:p>
        </p:txBody>
      </p:sp>
      <p:sp>
        <p:nvSpPr>
          <p:cNvPr id="40" name="矩形 39"/>
          <p:cNvSpPr/>
          <p:nvPr/>
        </p:nvSpPr>
        <p:spPr>
          <a:xfrm>
            <a:off x="9000825" y="1601098"/>
            <a:ext cx="2010487" cy="480131"/>
          </a:xfrm>
          <a:prstGeom prst="rect">
            <a:avLst/>
          </a:prstGeom>
        </p:spPr>
        <p:txBody>
          <a:bodyPr wrap="none">
            <a:spAutoFit/>
          </a:bodyPr>
          <a:lstStyle/>
          <a:p>
            <a:pPr lvl="0">
              <a:lnSpc>
                <a:spcPct val="90000"/>
              </a:lnSpc>
              <a:spcBef>
                <a:spcPct val="20000"/>
              </a:spcBef>
            </a:pPr>
            <a:r>
              <a:rPr lang="en-US" altLang="zh-CN" sz="2800" b="1">
                <a:latin typeface="Times New Roman" panose="02020603050405020304" pitchFamily="18" charset="0"/>
                <a:ea typeface="隶书" pitchFamily="49" charset="-122"/>
              </a:rPr>
              <a:t>n(</a:t>
            </a:r>
            <a:r>
              <a:rPr lang="zh-CN" altLang="en-US" sz="2800" b="1">
                <a:latin typeface="Times New Roman" panose="02020603050405020304" pitchFamily="18" charset="0"/>
                <a:ea typeface="隶书" pitchFamily="49" charset="-122"/>
              </a:rPr>
              <a:t>羟基</a:t>
            </a:r>
            <a:r>
              <a:rPr lang="en-US" altLang="zh-CN" sz="2800" b="1">
                <a:latin typeface="Times New Roman" panose="02020603050405020304" pitchFamily="18" charset="0"/>
                <a:ea typeface="隶书" pitchFamily="49" charset="-122"/>
              </a:rPr>
              <a:t>O)=4</a:t>
            </a:r>
            <a:endParaRPr lang="zh-CN" altLang="en-US" sz="2800" b="1">
              <a:latin typeface="Times New Roman" panose="02020603050405020304" pitchFamily="18" charset="0"/>
              <a:ea typeface="隶书" pitchFamily="49" charset="-122"/>
            </a:endParaRPr>
          </a:p>
        </p:txBody>
      </p:sp>
      <p:sp>
        <p:nvSpPr>
          <p:cNvPr id="41" name="矩形 40"/>
          <p:cNvSpPr/>
          <p:nvPr/>
        </p:nvSpPr>
        <p:spPr>
          <a:xfrm>
            <a:off x="6603854" y="2346822"/>
            <a:ext cx="1269899" cy="480131"/>
          </a:xfrm>
          <a:prstGeom prst="rect">
            <a:avLst/>
          </a:prstGeom>
        </p:spPr>
        <p:txBody>
          <a:bodyPr wrap="none">
            <a:spAutoFit/>
          </a:bodyPr>
          <a:lstStyle/>
          <a:p>
            <a:pPr lvl="0">
              <a:lnSpc>
                <a:spcPct val="90000"/>
              </a:lnSpc>
              <a:spcBef>
                <a:spcPct val="20000"/>
              </a:spcBef>
            </a:pPr>
            <a:r>
              <a:rPr lang="en-US" altLang="zh-CN" sz="2800" b="1">
                <a:latin typeface="Times New Roman" panose="02020603050405020304" pitchFamily="18" charset="0"/>
                <a:ea typeface="隶书" pitchFamily="49" charset="-122"/>
              </a:rPr>
              <a:t>n(C)=4</a:t>
            </a:r>
            <a:endParaRPr lang="zh-CN" altLang="en-US" sz="2800" b="1">
              <a:latin typeface="Times New Roman" panose="02020603050405020304" pitchFamily="18" charset="0"/>
              <a:ea typeface="隶书" pitchFamily="49" charset="-122"/>
            </a:endParaRPr>
          </a:p>
        </p:txBody>
      </p:sp>
      <p:sp>
        <p:nvSpPr>
          <p:cNvPr id="42" name="矩形 41"/>
          <p:cNvSpPr/>
          <p:nvPr/>
        </p:nvSpPr>
        <p:spPr>
          <a:xfrm>
            <a:off x="8991948" y="2053859"/>
            <a:ext cx="1991251" cy="480131"/>
          </a:xfrm>
          <a:prstGeom prst="rect">
            <a:avLst/>
          </a:prstGeom>
        </p:spPr>
        <p:txBody>
          <a:bodyPr wrap="none">
            <a:spAutoFit/>
          </a:bodyPr>
          <a:lstStyle/>
          <a:p>
            <a:pPr lvl="0">
              <a:lnSpc>
                <a:spcPct val="90000"/>
              </a:lnSpc>
              <a:spcBef>
                <a:spcPct val="20000"/>
              </a:spcBef>
            </a:pPr>
            <a:r>
              <a:rPr lang="en-US" altLang="zh-CN" sz="2800" b="1">
                <a:latin typeface="Times New Roman" panose="02020603050405020304" pitchFamily="18" charset="0"/>
                <a:ea typeface="隶书" pitchFamily="49" charset="-122"/>
              </a:rPr>
              <a:t>n(</a:t>
            </a:r>
            <a:r>
              <a:rPr lang="zh-CN" altLang="en-US" sz="2800" b="1">
                <a:latin typeface="Times New Roman" panose="02020603050405020304" pitchFamily="18" charset="0"/>
                <a:ea typeface="隶书" pitchFamily="49" charset="-122"/>
              </a:rPr>
              <a:t>羧基</a:t>
            </a:r>
            <a:r>
              <a:rPr lang="en-US" altLang="zh-CN" sz="2800" b="1">
                <a:latin typeface="Times New Roman" panose="02020603050405020304" pitchFamily="18" charset="0"/>
                <a:ea typeface="隶书" pitchFamily="49" charset="-122"/>
              </a:rPr>
              <a:t>C)=3</a:t>
            </a:r>
            <a:endParaRPr lang="zh-CN" altLang="en-US" sz="2800" b="1">
              <a:latin typeface="Times New Roman" panose="02020603050405020304" pitchFamily="18" charset="0"/>
              <a:ea typeface="隶书" pitchFamily="49" charset="-122"/>
            </a:endParaRPr>
          </a:p>
        </p:txBody>
      </p:sp>
      <p:sp>
        <p:nvSpPr>
          <p:cNvPr id="43" name="矩形 42"/>
          <p:cNvSpPr/>
          <p:nvPr/>
        </p:nvSpPr>
        <p:spPr>
          <a:xfrm>
            <a:off x="9000825" y="2559886"/>
            <a:ext cx="1991251" cy="480131"/>
          </a:xfrm>
          <a:prstGeom prst="rect">
            <a:avLst/>
          </a:prstGeom>
        </p:spPr>
        <p:txBody>
          <a:bodyPr wrap="none">
            <a:spAutoFit/>
          </a:bodyPr>
          <a:lstStyle/>
          <a:p>
            <a:pPr lvl="0">
              <a:lnSpc>
                <a:spcPct val="90000"/>
              </a:lnSpc>
              <a:spcBef>
                <a:spcPct val="20000"/>
              </a:spcBef>
            </a:pPr>
            <a:r>
              <a:rPr lang="en-US" altLang="zh-CN" sz="2800" b="1">
                <a:latin typeface="Times New Roman" panose="02020603050405020304" pitchFamily="18" charset="0"/>
                <a:ea typeface="隶书" pitchFamily="49" charset="-122"/>
              </a:rPr>
              <a:t>n(</a:t>
            </a:r>
            <a:r>
              <a:rPr lang="zh-CN" altLang="en-US" sz="2800" b="1">
                <a:latin typeface="Times New Roman" panose="02020603050405020304" pitchFamily="18" charset="0"/>
                <a:ea typeface="隶书" pitchFamily="49" charset="-122"/>
              </a:rPr>
              <a:t>甲基</a:t>
            </a:r>
            <a:r>
              <a:rPr lang="en-US" altLang="zh-CN" sz="2800" b="1">
                <a:latin typeface="Times New Roman" panose="02020603050405020304" pitchFamily="18" charset="0"/>
                <a:ea typeface="隶书" pitchFamily="49" charset="-122"/>
              </a:rPr>
              <a:t>C)=4</a:t>
            </a:r>
            <a:endParaRPr lang="zh-CN" altLang="en-US" sz="2800" b="1">
              <a:latin typeface="Times New Roman" panose="02020603050405020304" pitchFamily="18" charset="0"/>
              <a:ea typeface="隶书" pitchFamily="49" charset="-122"/>
            </a:endParaRPr>
          </a:p>
        </p:txBody>
      </p:sp>
      <p:sp>
        <p:nvSpPr>
          <p:cNvPr id="3074" name="AutoShape 2" descr="https://p0.ssl.qhimgs1.com/sdr/400__/t01b525e3078ab3f3e4.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076" name="AutoShape 4" descr="https://p0.ssl.qhimgs1.com/sdr/400__/t01b525e3078ab3f3e4.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078" name="AutoShape 6" descr="https://p0.ssl.qhimgs1.com/sdr/400__/t01b525e3078ab3f3e4.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44" name="Picture 2"/>
          <p:cNvPicPr>
            <a:picLocks noChangeAspect="1" noChangeArrowheads="1"/>
          </p:cNvPicPr>
          <p:nvPr/>
        </p:nvPicPr>
        <p:blipFill>
          <a:blip r:embed="rId2"/>
          <a:stretch>
            <a:fillRect/>
          </a:stretch>
        </p:blipFill>
        <p:spPr bwMode="auto">
          <a:xfrm>
            <a:off x="6881935" y="3568664"/>
            <a:ext cx="5191125" cy="1933575"/>
          </a:xfrm>
          <a:prstGeom prst="rect">
            <a:avLst/>
          </a:prstGeom>
          <a:noFill/>
          <a:ln w="9525">
            <a:noFill/>
            <a:miter lim="800000"/>
            <a:headEnd/>
            <a:tailEnd/>
          </a:ln>
          <a:effectLst/>
        </p:spPr>
      </p:pic>
      <p:pic>
        <p:nvPicPr>
          <p:cNvPr id="3085" name="Picture 13"/>
          <p:cNvPicPr>
            <a:picLocks noChangeAspect="1" noChangeArrowheads="1"/>
          </p:cNvPicPr>
          <p:nvPr/>
        </p:nvPicPr>
        <p:blipFill>
          <a:blip r:embed="rId3"/>
          <a:stretch>
            <a:fillRect/>
          </a:stretch>
        </p:blipFill>
        <p:spPr bwMode="auto">
          <a:xfrm>
            <a:off x="4350058" y="3992971"/>
            <a:ext cx="1651894" cy="1229317"/>
          </a:xfrm>
          <a:prstGeom prst="rect">
            <a:avLst/>
          </a:prstGeom>
          <a:noFill/>
          <a:ln w="9525">
            <a:noFill/>
            <a:miter lim="800000"/>
            <a:headEnd/>
            <a:tailEnd/>
          </a:ln>
          <a:effectLst/>
        </p:spPr>
      </p:pic>
      <p:pic>
        <p:nvPicPr>
          <p:cNvPr id="3089" name="Picture 17" descr="http://d01.paixin.com/thumbs/4441075/66647299/staff_1024.jpg?watermark/1/image/aHR0cDovL2QwMC5wYWl4aW4uY29tL3dtX2RwXzM2MF9iaWdnZXIucG5n/dissolve/100/gravity/SouthWest/dx/0/dy/0"/>
          <p:cNvPicPr>
            <a:picLocks noChangeAspect="1" noChangeArrowheads="1"/>
          </p:cNvPicPr>
          <p:nvPr/>
        </p:nvPicPr>
        <p:blipFill>
          <a:blip r:embed="rId4"/>
          <a:srcRect l="11254" t="4457" r="18318" b="9291"/>
          <a:stretch>
            <a:fillRect/>
          </a:stretch>
        </p:blipFill>
        <p:spPr bwMode="auto">
          <a:xfrm>
            <a:off x="1988392" y="3648722"/>
            <a:ext cx="1500532" cy="1837677"/>
          </a:xfrm>
          <a:prstGeom prst="rect">
            <a:avLst/>
          </a:prstGeom>
          <a:noFill/>
        </p:spPr>
      </p:pic>
      <p:sp>
        <p:nvSpPr>
          <p:cNvPr id="48" name="矩形 47"/>
          <p:cNvSpPr/>
          <p:nvPr/>
        </p:nvSpPr>
        <p:spPr>
          <a:xfrm>
            <a:off x="0" y="2134626"/>
            <a:ext cx="2507418" cy="400110"/>
          </a:xfrm>
          <a:prstGeom prst="rect">
            <a:avLst/>
          </a:prstGeom>
        </p:spPr>
        <p:txBody>
          <a:bodyPr wrap="none">
            <a:spAutoFit/>
          </a:bodyPr>
          <a:lstStyle/>
          <a:p>
            <a:r>
              <a:rPr lang="zh-CN" altLang="en-US" sz="2000" b="1">
                <a:latin typeface="Times New Roman" panose="02020603050405020304" pitchFamily="18" charset="0"/>
                <a:ea typeface="隶书" pitchFamily="49" charset="-122"/>
              </a:rPr>
              <a:t>中心原子价电子对数</a:t>
            </a:r>
            <a:endParaRPr lang="zh-CN" altLang="en-US" sz="2000" b="1"/>
          </a:p>
        </p:txBody>
      </p:sp>
      <p:sp>
        <p:nvSpPr>
          <p:cNvPr id="49" name="矩形 48"/>
          <p:cNvSpPr/>
          <p:nvPr/>
        </p:nvSpPr>
        <p:spPr>
          <a:xfrm>
            <a:off x="159798" y="4354042"/>
            <a:ext cx="1415772" cy="461665"/>
          </a:xfrm>
          <a:prstGeom prst="rect">
            <a:avLst/>
          </a:prstGeom>
        </p:spPr>
        <p:txBody>
          <a:bodyPr wrap="none">
            <a:spAutoFit/>
          </a:bodyPr>
          <a:lstStyle/>
          <a:p>
            <a:r>
              <a:rPr lang="zh-CN" altLang="en-US" sz="2400" b="1"/>
              <a:t>空间结构</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905933" y="1168436"/>
            <a:ext cx="10541000" cy="1303177"/>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50000"/>
              </a:lnSpc>
              <a:spcBef>
                <a:spcPct val="0"/>
              </a:spcBef>
              <a:spcAft>
                <a:spcPct val="0"/>
              </a:spcAft>
              <a:buClrTx/>
              <a:buSzTx/>
              <a:buFontTx/>
              <a:buNone/>
              <a:tabLst>
                <a:tab pos="2667000" algn="l"/>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NH</a:t>
            </a:r>
            <a:r>
              <a:rPr kumimoji="0" lang="en-US" altLang="zh-CN" sz="2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t>
            </a:r>
            <a:r>
              <a:rPr kumimoji="0" lang="en-US" altLang="zh-CN" sz="2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两分子中，</a:t>
            </a: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原子都采用</a:t>
            </a: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a:t>
            </a:r>
            <a:r>
              <a:rPr kumimoji="0" lang="en-US" altLang="zh-CN" sz="2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杂化，为什么</a:t>
            </a: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NH</a:t>
            </a:r>
            <a:r>
              <a:rPr kumimoji="0" lang="en-US" altLang="zh-CN" sz="2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分子的空间结构是三角锥形，</a:t>
            </a: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t>
            </a:r>
            <a:r>
              <a:rPr kumimoji="0" lang="en-US" altLang="zh-CN" sz="2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分子是正四面体形？</a:t>
            </a:r>
            <a:endParaRPr kumimoji="0" lang="zh-CN" altLang="en-US" sz="5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 name="矩形 2"/>
          <p:cNvSpPr/>
          <p:nvPr/>
        </p:nvSpPr>
        <p:spPr>
          <a:xfrm>
            <a:off x="298560" y="593862"/>
            <a:ext cx="1210589" cy="707886"/>
          </a:xfrm>
          <a:prstGeom prst="rect">
            <a:avLst/>
          </a:prstGeom>
          <a:noFill/>
        </p:spPr>
        <p:txBody>
          <a:bodyPr wrap="none" lIns="91440" tIns="45720" rIns="91440" bIns="45720">
            <a:spAutoFit/>
          </a:bodyPr>
          <a:lstStyle/>
          <a:p>
            <a:pPr algn="ctr"/>
            <a:r>
              <a:rPr lang="zh-CN" altLang="en-US" sz="4000" b="1">
                <a:ln w="1905"/>
                <a:solidFill>
                  <a:srgbClr val="00B050"/>
                </a:solidFill>
                <a:effectLst>
                  <a:innerShdw blurRad="69850" dist="43180" dir="5400000">
                    <a:srgbClr val="000000">
                      <a:alpha val="65000"/>
                    </a:srgbClr>
                  </a:innerShdw>
                </a:effectLst>
              </a:rPr>
              <a:t>思考</a:t>
            </a:r>
          </a:p>
        </p:txBody>
      </p:sp>
      <p:sp>
        <p:nvSpPr>
          <p:cNvPr id="1026" name="Rectangle 2"/>
          <p:cNvSpPr>
            <a:spLocks noChangeArrowheads="1"/>
          </p:cNvSpPr>
          <p:nvPr/>
        </p:nvSpPr>
        <p:spPr bwMode="auto">
          <a:xfrm>
            <a:off x="956733" y="2941306"/>
            <a:ext cx="10329334" cy="175432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l" defTabSz="914400" rtl="0" eaLnBrk="1" fontAlgn="base" latinLnBrk="0" hangingPunct="1">
              <a:lnSpc>
                <a:spcPct val="150000"/>
              </a:lnSpc>
              <a:spcBef>
                <a:spcPct val="0"/>
              </a:spcBef>
              <a:spcAft>
                <a:spcPct val="0"/>
              </a:spcAft>
              <a:buClrTx/>
              <a:buSzTx/>
              <a:buFontTx/>
              <a:buNone/>
              <a:tabLst>
                <a:tab pos="2667000" algn="l"/>
              </a:tabLst>
            </a:pPr>
            <a:r>
              <a:rPr kumimoji="0" lang="zh-CN"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形成的</a:t>
            </a:r>
            <a:r>
              <a:rPr kumimoji="0" lang="en-US" altLang="zh-CN"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4</a:t>
            </a:r>
            <a:r>
              <a:rPr kumimoji="0" lang="zh-CN" altLang="en-US"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个</a:t>
            </a:r>
            <a:r>
              <a:rPr kumimoji="0" lang="en-US" altLang="zh-CN"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sp</a:t>
            </a:r>
            <a:r>
              <a:rPr kumimoji="0" lang="en-US" altLang="zh-CN" b="1" i="0" u="none" strike="noStrike" cap="none" normalizeH="0" baseline="30000">
                <a:ln>
                  <a:noFill/>
                </a:ln>
                <a:solidFill>
                  <a:srgbClr val="FF0000"/>
                </a:solidFill>
                <a:effectLst/>
                <a:latin typeface="Times New Roman" panose="02020603050405020304" pitchFamily="18" charset="0"/>
                <a:ea typeface="楷体_GB2312"/>
                <a:cs typeface="Times New Roman" panose="02020603050405020304" pitchFamily="18" charset="0"/>
              </a:rPr>
              <a:t>3</a:t>
            </a:r>
            <a:r>
              <a:rPr kumimoji="0" lang="zh-CN" altLang="en-US"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杂化轨道中，</a:t>
            </a:r>
            <a:r>
              <a:rPr kumimoji="0" lang="en-US" altLang="zh-CN"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NH</a:t>
            </a:r>
            <a:r>
              <a:rPr kumimoji="0" lang="en-US" altLang="zh-CN" b="1" i="0" u="none" strike="noStrike" cap="none" normalizeH="0" baseline="-30000">
                <a:ln>
                  <a:noFill/>
                </a:ln>
                <a:solidFill>
                  <a:srgbClr val="FF0000"/>
                </a:solidFill>
                <a:effectLst/>
                <a:latin typeface="Times New Roman" panose="02020603050405020304" pitchFamily="18" charset="0"/>
                <a:ea typeface="楷体_GB2312"/>
                <a:cs typeface="Times New Roman" panose="02020603050405020304" pitchFamily="18" charset="0"/>
              </a:rPr>
              <a:t>3</a:t>
            </a:r>
            <a:r>
              <a:rPr kumimoji="0" lang="zh-CN" altLang="en-US"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分子中只有三个轨道中的未成对电子与</a:t>
            </a:r>
            <a:r>
              <a:rPr kumimoji="0" lang="en-US" altLang="zh-CN"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H</a:t>
            </a:r>
            <a:r>
              <a:rPr kumimoji="0" lang="zh-CN" altLang="en-US"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原子的</a:t>
            </a:r>
            <a:r>
              <a:rPr kumimoji="0" lang="en-US" altLang="zh-CN"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1s</a:t>
            </a:r>
            <a:r>
              <a:rPr kumimoji="0" lang="zh-CN" altLang="en-US"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电子成键。另</a:t>
            </a:r>
            <a:r>
              <a:rPr kumimoji="0" lang="en-US" altLang="zh-CN"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1</a:t>
            </a:r>
            <a:r>
              <a:rPr kumimoji="0" lang="zh-CN" altLang="en-US"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个轨道中有一对未成键的孤电子对不参与成键，但对成键电子对有较强的排斥作用，使三个</a:t>
            </a:r>
            <a:r>
              <a:rPr kumimoji="0" lang="en-US" altLang="zh-CN"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N</a:t>
            </a:r>
            <a:r>
              <a:rPr kumimoji="0" lang="en-US" altLang="zh-CN" b="1" i="0" u="none" strike="noStrike" cap="none" normalizeH="0" baseline="0">
                <a:ln>
                  <a:noFill/>
                </a:ln>
                <a:solidFill>
                  <a:srgbClr val="FF0000"/>
                </a:solidFill>
                <a:effectLst/>
                <a:latin typeface="Courier New" panose="02070309020205020404"/>
                <a:ea typeface="楷体_GB2312"/>
                <a:cs typeface="Times New Roman" panose="02020603050405020304" pitchFamily="18" charset="0"/>
              </a:rPr>
              <a:t>—</a:t>
            </a:r>
            <a:r>
              <a:rPr kumimoji="0" lang="en-US" altLang="zh-CN"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H</a:t>
            </a:r>
            <a:r>
              <a:rPr kumimoji="0" lang="zh-CN" altLang="en-US"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键角变小，成为三角锥形。而</a:t>
            </a:r>
            <a:r>
              <a:rPr kumimoji="0" lang="en-US" altLang="zh-CN"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CH</a:t>
            </a:r>
            <a:r>
              <a:rPr kumimoji="0" lang="en-US" altLang="zh-CN" b="1" i="0" u="none" strike="noStrike" cap="none" normalizeH="0" baseline="-30000">
                <a:ln>
                  <a:noFill/>
                </a:ln>
                <a:solidFill>
                  <a:srgbClr val="FF0000"/>
                </a:solidFill>
                <a:effectLst/>
                <a:latin typeface="Times New Roman" panose="02020603050405020304" pitchFamily="18" charset="0"/>
                <a:ea typeface="楷体_GB2312"/>
                <a:cs typeface="Times New Roman" panose="02020603050405020304" pitchFamily="18" charset="0"/>
              </a:rPr>
              <a:t>4</a:t>
            </a:r>
            <a:r>
              <a:rPr kumimoji="0" lang="zh-CN" altLang="en-US"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分子中</a:t>
            </a:r>
            <a:r>
              <a:rPr kumimoji="0" lang="en-US" altLang="zh-CN"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4</a:t>
            </a:r>
            <a:r>
              <a:rPr kumimoji="0" lang="zh-CN" altLang="en-US"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个杂化轨道都分别与</a:t>
            </a:r>
            <a:r>
              <a:rPr kumimoji="0" lang="en-US" altLang="zh-CN"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4</a:t>
            </a:r>
            <a:r>
              <a:rPr kumimoji="0" lang="zh-CN" altLang="en-US"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个</a:t>
            </a:r>
            <a:r>
              <a:rPr kumimoji="0" lang="en-US" altLang="zh-CN"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H</a:t>
            </a:r>
            <a:r>
              <a:rPr kumimoji="0" lang="zh-CN" altLang="en-US"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原子形成共价键，轨道夹角＝共价键键角＝</a:t>
            </a:r>
            <a:r>
              <a:rPr kumimoji="0" lang="en-US" altLang="zh-CN"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109°28</a:t>
            </a:r>
            <a:r>
              <a:rPr kumimoji="0" lang="en-US" altLang="zh-CN" b="1" i="0" u="none" strike="noStrike" cap="none" normalizeH="0" baseline="0">
                <a:ln>
                  <a:noFill/>
                </a:ln>
                <a:solidFill>
                  <a:srgbClr val="FF0000"/>
                </a:solidFill>
                <a:effectLst/>
                <a:latin typeface="Arial" panose="020B0604020202020204" pitchFamily="34" charset="0"/>
                <a:ea typeface="楷体_GB2312"/>
                <a:cs typeface="Times New Roman" panose="02020603050405020304" pitchFamily="18" charset="0"/>
              </a:rPr>
              <a:t>′</a:t>
            </a:r>
            <a:r>
              <a:rPr kumimoji="0" lang="zh-CN" altLang="en-US" b="1"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rPr>
              <a:t>，为正四面体形。</a:t>
            </a:r>
            <a:endParaRPr kumimoji="0" lang="zh-CN" altLang="en-US" sz="4000" b="1" i="0" u="none" strike="noStrike" cap="none" normalizeH="0" baseline="0">
              <a:ln>
                <a:noFill/>
              </a:ln>
              <a:solidFill>
                <a:srgbClr val="FF0000"/>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15799" y="322929"/>
            <a:ext cx="2236510" cy="707886"/>
          </a:xfrm>
          <a:prstGeom prst="rect">
            <a:avLst/>
          </a:prstGeom>
          <a:noFill/>
        </p:spPr>
        <p:txBody>
          <a:bodyPr wrap="none" lIns="91440" tIns="45720" rIns="91440" bIns="45720">
            <a:spAutoFit/>
          </a:bodyPr>
          <a:lstStyle/>
          <a:p>
            <a:pPr algn="ctr"/>
            <a:r>
              <a:rPr lang="zh-CN" altLang="en-US" sz="4000" b="1">
                <a:ln w="1905"/>
                <a:solidFill>
                  <a:srgbClr val="00B050"/>
                </a:solidFill>
                <a:effectLst>
                  <a:innerShdw blurRad="69850" dist="43180" dir="5400000">
                    <a:srgbClr val="000000">
                      <a:alpha val="65000"/>
                    </a:srgbClr>
                  </a:innerShdw>
                </a:effectLst>
              </a:rPr>
              <a:t>扩展视野</a:t>
            </a:r>
          </a:p>
        </p:txBody>
      </p:sp>
      <p:sp>
        <p:nvSpPr>
          <p:cNvPr id="3" name="矩形 2"/>
          <p:cNvSpPr/>
          <p:nvPr/>
        </p:nvSpPr>
        <p:spPr>
          <a:xfrm>
            <a:off x="615518" y="1102908"/>
            <a:ext cx="10996474" cy="3554819"/>
          </a:xfrm>
          <a:prstGeom prst="rect">
            <a:avLst/>
          </a:prstGeom>
        </p:spPr>
        <p:txBody>
          <a:bodyPr wrap="square">
            <a:spAutoFit/>
          </a:bodyPr>
          <a:lstStyle/>
          <a:p>
            <a:pPr>
              <a:lnSpc>
                <a:spcPct val="150000"/>
              </a:lnSpc>
            </a:pPr>
            <a:r>
              <a:rPr lang="zh-CN" altLang="en-US"/>
              <a:t>      当价电子对包含孤电子对且成键电子对中也有多重键时，由于它们之间的斥力不同，会对分子</a:t>
            </a:r>
          </a:p>
          <a:p>
            <a:pPr>
              <a:lnSpc>
                <a:spcPct val="150000"/>
              </a:lnSpc>
            </a:pPr>
            <a:r>
              <a:rPr lang="zh-CN" altLang="en-US"/>
              <a:t>的空间结构产生影响。通常，多重键、成键电子对与孤电子对的斥力大小顺序可定性地表示为：</a:t>
            </a:r>
          </a:p>
          <a:p>
            <a:pPr algn="ctr">
              <a:lnSpc>
                <a:spcPct val="150000"/>
              </a:lnSpc>
            </a:pPr>
            <a:r>
              <a:rPr lang="zh-CN" altLang="en-US">
                <a:solidFill>
                  <a:srgbClr val="FF0000"/>
                </a:solidFill>
              </a:rPr>
              <a:t>三键一三键＞三键－双键＞双键－双键＞双键－单键＞单键一单键</a:t>
            </a:r>
          </a:p>
          <a:p>
            <a:pPr algn="ctr">
              <a:lnSpc>
                <a:spcPct val="150000"/>
              </a:lnSpc>
            </a:pPr>
            <a:r>
              <a:rPr lang="en-US" altLang="zh-CN" sz="2400" err="1">
                <a:solidFill>
                  <a:srgbClr val="FF0000"/>
                </a:solidFill>
              </a:rPr>
              <a:t>Ip-Ip&gt; &gt; lp-bp&gt; bp-bp</a:t>
            </a:r>
            <a:endParaRPr lang="en-US" altLang="zh-CN" sz="2400">
              <a:solidFill>
                <a:srgbClr val="FF0000"/>
              </a:solidFill>
            </a:endParaRPr>
          </a:p>
          <a:p>
            <a:pPr>
              <a:lnSpc>
                <a:spcPct val="150000"/>
              </a:lnSpc>
            </a:pPr>
            <a:r>
              <a:rPr lang="zh-CN" altLang="en-US"/>
              <a:t>例如，</a:t>
            </a:r>
            <a:r>
              <a:rPr lang="en-US" altLang="zh-CN"/>
              <a:t>CH</a:t>
            </a:r>
            <a:r>
              <a:rPr lang="en-US" altLang="zh-CN" baseline="-25000"/>
              <a:t>4</a:t>
            </a:r>
            <a:r>
              <a:rPr lang="zh-CN" altLang="en-US"/>
              <a:t>、</a:t>
            </a:r>
            <a:r>
              <a:rPr lang="en-US" altLang="zh-CN"/>
              <a:t>NH</a:t>
            </a:r>
            <a:r>
              <a:rPr lang="en-US" altLang="zh-CN" baseline="-25000"/>
              <a:t>3</a:t>
            </a:r>
            <a:r>
              <a:rPr lang="zh-CN" altLang="en-US"/>
              <a:t>、</a:t>
            </a:r>
            <a:r>
              <a:rPr lang="en-US" altLang="zh-CN"/>
              <a:t>H</a:t>
            </a:r>
            <a:r>
              <a:rPr lang="en-US" altLang="zh-CN" baseline="-25000"/>
              <a:t>2</a:t>
            </a:r>
            <a:r>
              <a:rPr lang="en-US" altLang="zh-CN"/>
              <a:t>O</a:t>
            </a:r>
            <a:r>
              <a:rPr lang="zh-CN" altLang="en-US"/>
              <a:t>这三种分子的价电子对数为</a:t>
            </a:r>
            <a:r>
              <a:rPr lang="en-US" altLang="zh-CN"/>
              <a:t>4,</a:t>
            </a:r>
            <a:r>
              <a:rPr lang="zh-CN" altLang="en-US"/>
              <a:t>因此应该按四面体方向排布价电子对，但由于孤电子对排斥力大，使得氨分子中的键角为</a:t>
            </a:r>
            <a:r>
              <a:rPr lang="en-US" altLang="zh-CN"/>
              <a:t>107. 3°,</a:t>
            </a:r>
            <a:r>
              <a:rPr lang="zh-CN" altLang="en-US"/>
              <a:t>水分子中的键角为</a:t>
            </a:r>
            <a:r>
              <a:rPr lang="en-US" altLang="zh-CN"/>
              <a:t>104. 5°</a:t>
            </a:r>
            <a:r>
              <a:rPr lang="zh-CN" altLang="en-US"/>
              <a:t>。俗称光气的二氯甲醛分子（</a:t>
            </a:r>
            <a:r>
              <a:rPr lang="en-US" altLang="zh-CN"/>
              <a:t>COCI</a:t>
            </a:r>
            <a:r>
              <a:rPr lang="en-US" altLang="zh-CN" baseline="-25000"/>
              <a:t>2</a:t>
            </a:r>
            <a:r>
              <a:rPr lang="en-US" altLang="zh-CN"/>
              <a:t>)</a:t>
            </a:r>
            <a:r>
              <a:rPr lang="zh-CN" altLang="en-US"/>
              <a:t>的价电子对数为</a:t>
            </a:r>
            <a:r>
              <a:rPr lang="en-US" altLang="zh-CN"/>
              <a:t>3,</a:t>
            </a:r>
            <a:r>
              <a:rPr lang="zh-CN" altLang="en-US"/>
              <a:t>分子为平面三角形，但由于存在碳氧双键，使得单键一双键的键角为</a:t>
            </a:r>
            <a:r>
              <a:rPr lang="en-US" altLang="zh-CN"/>
              <a:t>124. 1°</a:t>
            </a:r>
            <a:r>
              <a:rPr lang="zh-CN" altLang="en-US"/>
              <a:t>、单键一单键的键角为</a:t>
            </a:r>
            <a:r>
              <a:rPr lang="en-US" altLang="zh-CN"/>
              <a:t>111. 8°.</a:t>
            </a:r>
            <a:r>
              <a:rPr lang="zh-CN" altLang="en-US"/>
              <a:t>值得注意的是，价电子对互斥理论一般不适用于推测过渡金属化合物分子的空间结构。</a:t>
            </a:r>
          </a:p>
        </p:txBody>
      </p:sp>
      <p:sp>
        <p:nvSpPr>
          <p:cNvPr id="4" name="矩形 3"/>
          <p:cNvSpPr/>
          <p:nvPr/>
        </p:nvSpPr>
        <p:spPr>
          <a:xfrm>
            <a:off x="5103813" y="370572"/>
            <a:ext cx="4661624" cy="369332"/>
          </a:xfrm>
          <a:prstGeom prst="rect">
            <a:avLst/>
          </a:prstGeom>
        </p:spPr>
        <p:txBody>
          <a:bodyPr wrap="square">
            <a:spAutoFit/>
          </a:bodyPr>
          <a:lstStyle/>
          <a:p>
            <a:pPr lvl="0"/>
            <a:r>
              <a:rPr lang="zh-CN" altLang="en-US">
                <a:solidFill>
                  <a:srgbClr val="000000"/>
                </a:solidFill>
              </a:rPr>
              <a:t>电子对之间的排斥与分子空间结构</a:t>
            </a:r>
          </a:p>
        </p:txBody>
      </p:sp>
      <p:pic>
        <p:nvPicPr>
          <p:cNvPr id="17411" name="Picture 3"/>
          <p:cNvPicPr>
            <a:picLocks noChangeAspect="1" noChangeArrowheads="1"/>
          </p:cNvPicPr>
          <p:nvPr/>
        </p:nvPicPr>
        <p:blipFill>
          <a:blip r:embed="rId2"/>
          <a:stretch>
            <a:fillRect/>
          </a:stretch>
        </p:blipFill>
        <p:spPr bwMode="auto">
          <a:xfrm>
            <a:off x="1518082" y="4789244"/>
            <a:ext cx="1775766" cy="1549228"/>
          </a:xfrm>
          <a:prstGeom prst="rect">
            <a:avLst/>
          </a:prstGeom>
          <a:noFill/>
          <a:ln w="9525">
            <a:noFill/>
            <a:miter lim="800000"/>
            <a:headEnd/>
            <a:tailEnd/>
          </a:ln>
          <a:effectLst/>
        </p:spPr>
      </p:pic>
      <p:pic>
        <p:nvPicPr>
          <p:cNvPr id="17412" name="Picture 4"/>
          <p:cNvPicPr>
            <a:picLocks noChangeAspect="1" noChangeArrowheads="1"/>
          </p:cNvPicPr>
          <p:nvPr/>
        </p:nvPicPr>
        <p:blipFill>
          <a:blip r:embed="rId3"/>
          <a:stretch>
            <a:fillRect/>
          </a:stretch>
        </p:blipFill>
        <p:spPr bwMode="auto">
          <a:xfrm>
            <a:off x="3801676" y="4725508"/>
            <a:ext cx="1943100" cy="1506615"/>
          </a:xfrm>
          <a:prstGeom prst="rect">
            <a:avLst/>
          </a:prstGeom>
          <a:noFill/>
          <a:ln w="9525">
            <a:noFill/>
            <a:miter lim="800000"/>
            <a:headEnd/>
            <a:tailEnd/>
          </a:ln>
          <a:effectLst/>
        </p:spPr>
      </p:pic>
      <p:pic>
        <p:nvPicPr>
          <p:cNvPr id="17413" name="Picture 5"/>
          <p:cNvPicPr>
            <a:picLocks noChangeAspect="1" noChangeArrowheads="1"/>
          </p:cNvPicPr>
          <p:nvPr/>
        </p:nvPicPr>
        <p:blipFill>
          <a:blip r:embed="rId4"/>
          <a:stretch>
            <a:fillRect/>
          </a:stretch>
        </p:blipFill>
        <p:spPr bwMode="auto">
          <a:xfrm>
            <a:off x="6116715" y="4733729"/>
            <a:ext cx="1806098" cy="1511712"/>
          </a:xfrm>
          <a:prstGeom prst="rect">
            <a:avLst/>
          </a:prstGeom>
          <a:noFill/>
          <a:ln w="9525">
            <a:noFill/>
            <a:miter lim="800000"/>
            <a:headEnd/>
            <a:tailEnd/>
          </a:ln>
          <a:effectLst/>
        </p:spPr>
      </p:pic>
      <p:pic>
        <p:nvPicPr>
          <p:cNvPr id="17415" name="Picture 7" descr="https://p1.ssl.qhimg.com/t01371631aa96c3a9bd.png"/>
          <p:cNvPicPr>
            <a:picLocks noChangeAspect="1" noChangeArrowheads="1"/>
          </p:cNvPicPr>
          <p:nvPr/>
        </p:nvPicPr>
        <p:blipFill>
          <a:blip r:embed="rId5"/>
          <a:stretch>
            <a:fillRect/>
          </a:stretch>
        </p:blipFill>
        <p:spPr bwMode="auto">
          <a:xfrm>
            <a:off x="8469297" y="4732662"/>
            <a:ext cx="2586361" cy="162808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384700" y="1458054"/>
            <a:ext cx="8137864" cy="4524315"/>
          </a:xfrm>
          <a:prstGeom prst="rect">
            <a:avLst/>
          </a:prstGeom>
        </p:spPr>
        <p:txBody>
          <a:bodyPr wrap="square">
            <a:spAutoFit/>
          </a:bodyPr>
          <a:lstStyle/>
          <a:p>
            <a:pPr>
              <a:lnSpc>
                <a:spcPct val="150000"/>
              </a:lnSpc>
            </a:pPr>
            <a:r>
              <a:rPr lang="zh-CN" altLang="en-US" sz="2400" b="1"/>
              <a:t>       化学通式相同且价电子总数相等的分子或离子具有相同的空间结构和相同的化学键类型等结构特征，这是等电子原理的基本观点。利用该原理可以判断一些简单分子或原子团的空间结构。例如，</a:t>
            </a:r>
            <a:r>
              <a:rPr lang="en-US" altLang="zh-CN" sz="2400" b="1"/>
              <a:t>SO</a:t>
            </a:r>
            <a:r>
              <a:rPr lang="en-US" altLang="zh-CN" sz="2400" b="1" baseline="-25000"/>
              <a:t>4</a:t>
            </a:r>
            <a:r>
              <a:rPr lang="en-US" altLang="zh-CN" sz="2400" b="1" baseline="30000"/>
              <a:t>2-</a:t>
            </a:r>
            <a:r>
              <a:rPr lang="zh-CN" altLang="en-US" sz="2400" b="1"/>
              <a:t>、</a:t>
            </a:r>
            <a:r>
              <a:rPr lang="en-US" altLang="zh-CN" sz="2400" b="1"/>
              <a:t>PO</a:t>
            </a:r>
            <a:r>
              <a:rPr lang="en-US" altLang="zh-CN" sz="2400" b="1" baseline="-25000"/>
              <a:t>4</a:t>
            </a:r>
            <a:r>
              <a:rPr lang="en-US" altLang="zh-CN" sz="2400" b="1" baseline="30000"/>
              <a:t>3-</a:t>
            </a:r>
            <a:r>
              <a:rPr lang="zh-CN" altLang="en-US" sz="2400" b="1"/>
              <a:t>等离子具有</a:t>
            </a:r>
            <a:r>
              <a:rPr lang="en-US" altLang="zh-CN" sz="2400" b="1"/>
              <a:t>AX</a:t>
            </a:r>
            <a:r>
              <a:rPr lang="en-US" altLang="zh-CN" sz="2400" b="1" baseline="-25000"/>
              <a:t>4</a:t>
            </a:r>
            <a:r>
              <a:rPr lang="zh-CN" altLang="en-US" sz="2400" b="1"/>
              <a:t>通式，价电子总数为</a:t>
            </a:r>
            <a:r>
              <a:rPr lang="en-US" altLang="zh-CN" sz="2400" b="1"/>
              <a:t>32,</a:t>
            </a:r>
            <a:r>
              <a:rPr lang="zh-CN" altLang="en-US" sz="2400" b="1"/>
              <a:t>中心原子（</a:t>
            </a:r>
            <a:r>
              <a:rPr lang="en-US" altLang="zh-CN" sz="2400" b="1"/>
              <a:t>S</a:t>
            </a:r>
            <a:r>
              <a:rPr lang="zh-CN" altLang="en-US" sz="2400" b="1"/>
              <a:t>和</a:t>
            </a:r>
            <a:r>
              <a:rPr lang="en-US" altLang="zh-CN" sz="2400" b="1"/>
              <a:t>P)</a:t>
            </a:r>
            <a:r>
              <a:rPr lang="zh-CN" altLang="en-US" sz="2400" b="1"/>
              <a:t>采取</a:t>
            </a:r>
            <a:r>
              <a:rPr lang="en-US" altLang="zh-CN" sz="2400" b="1"/>
              <a:t>sp</a:t>
            </a:r>
            <a:r>
              <a:rPr lang="en-US" altLang="zh-CN" sz="2400" b="1" baseline="30000"/>
              <a:t>3</a:t>
            </a:r>
            <a:r>
              <a:rPr lang="zh-CN" altLang="en-US" sz="2400" b="1"/>
              <a:t>杂化，使整个离子呈四面体形空间结构；类似地，</a:t>
            </a:r>
            <a:r>
              <a:rPr lang="en-US" altLang="zh-CN" sz="2400" b="1"/>
              <a:t>SO</a:t>
            </a:r>
            <a:r>
              <a:rPr lang="en-US" altLang="zh-CN" sz="2400" b="1" baseline="-25000"/>
              <a:t>3</a:t>
            </a:r>
            <a:r>
              <a:rPr lang="en-US" altLang="zh-CN" sz="2400" b="1" baseline="30000"/>
              <a:t>2-</a:t>
            </a:r>
            <a:r>
              <a:rPr lang="zh-CN" altLang="en-US" sz="2400" b="1"/>
              <a:t>、</a:t>
            </a:r>
            <a:r>
              <a:rPr lang="en-US" altLang="zh-CN" sz="2400" b="1"/>
              <a:t>CIO</a:t>
            </a:r>
            <a:r>
              <a:rPr lang="en-US" altLang="zh-CN" sz="2400" b="1" baseline="-25000"/>
              <a:t>3</a:t>
            </a:r>
            <a:r>
              <a:rPr lang="en-US" altLang="zh-CN" sz="2400" b="1" baseline="30000"/>
              <a:t>-</a:t>
            </a:r>
            <a:r>
              <a:rPr lang="zh-CN" altLang="en-US" sz="2400" b="1"/>
              <a:t>等离子具有</a:t>
            </a:r>
            <a:r>
              <a:rPr lang="en-US" altLang="zh-CN" sz="2400" b="1"/>
              <a:t>AX</a:t>
            </a:r>
            <a:r>
              <a:rPr lang="en-US" altLang="zh-CN" sz="2400" b="1" baseline="-25000"/>
              <a:t>3</a:t>
            </a:r>
            <a:r>
              <a:rPr lang="zh-CN" altLang="en-US" sz="2400" b="1"/>
              <a:t>通式，价电子总数为</a:t>
            </a:r>
            <a:r>
              <a:rPr lang="en-US" altLang="zh-CN" sz="2400" b="1"/>
              <a:t>26,</a:t>
            </a:r>
            <a:r>
              <a:rPr lang="zh-CN" altLang="en-US" sz="2400" b="1"/>
              <a:t>中心原子（</a:t>
            </a:r>
            <a:r>
              <a:rPr lang="en-US" altLang="zh-CN" sz="2400" b="1"/>
              <a:t>S</a:t>
            </a:r>
            <a:r>
              <a:rPr lang="zh-CN" altLang="en-US" sz="2400" b="1"/>
              <a:t>和</a:t>
            </a:r>
            <a:r>
              <a:rPr lang="en-US" altLang="zh-CN" sz="2400" b="1"/>
              <a:t>C1)</a:t>
            </a:r>
            <a:r>
              <a:rPr lang="zh-CN" altLang="en-US" sz="2400" b="1"/>
              <a:t>采取</a:t>
            </a:r>
            <a:r>
              <a:rPr lang="en-US" altLang="zh-CN" sz="2400" b="1"/>
              <a:t>sp</a:t>
            </a:r>
            <a:r>
              <a:rPr lang="en-US" altLang="zh-CN" sz="2400" b="1" baseline="30000"/>
              <a:t>3</a:t>
            </a:r>
            <a:r>
              <a:rPr lang="zh-CN" altLang="en-US" sz="2400" b="1"/>
              <a:t>杂化，由于存在孤电子对，分子均呈三角锥形空间结构。</a:t>
            </a:r>
          </a:p>
        </p:txBody>
      </p:sp>
      <p:sp>
        <p:nvSpPr>
          <p:cNvPr id="4" name="矩形 3"/>
          <p:cNvSpPr/>
          <p:nvPr/>
        </p:nvSpPr>
        <p:spPr>
          <a:xfrm>
            <a:off x="115799" y="322929"/>
            <a:ext cx="2236510" cy="707886"/>
          </a:xfrm>
          <a:prstGeom prst="rect">
            <a:avLst/>
          </a:prstGeom>
          <a:noFill/>
        </p:spPr>
        <p:txBody>
          <a:bodyPr wrap="none" lIns="91440" tIns="45720" rIns="91440" bIns="45720">
            <a:spAutoFit/>
          </a:bodyPr>
          <a:lstStyle/>
          <a:p>
            <a:pPr algn="ctr"/>
            <a:r>
              <a:rPr lang="zh-CN" altLang="en-US" sz="4000" b="1">
                <a:ln w="1905"/>
                <a:solidFill>
                  <a:srgbClr val="00B050"/>
                </a:solidFill>
                <a:effectLst>
                  <a:innerShdw blurRad="69850" dist="43180" dir="5400000">
                    <a:srgbClr val="000000">
                      <a:alpha val="65000"/>
                    </a:srgbClr>
                  </a:innerShdw>
                </a:effectLst>
              </a:rPr>
              <a:t>扩展视野</a:t>
            </a:r>
          </a:p>
        </p:txBody>
      </p:sp>
      <p:sp>
        <p:nvSpPr>
          <p:cNvPr id="5" name="矩形 4"/>
          <p:cNvSpPr/>
          <p:nvPr/>
        </p:nvSpPr>
        <p:spPr>
          <a:xfrm>
            <a:off x="2771439" y="952571"/>
            <a:ext cx="2236510" cy="584775"/>
          </a:xfrm>
          <a:prstGeom prst="rect">
            <a:avLst/>
          </a:prstGeom>
        </p:spPr>
        <p:txBody>
          <a:bodyPr wrap="none">
            <a:spAutoFit/>
          </a:bodyPr>
          <a:lstStyle/>
          <a:p>
            <a:pPr lvl="0"/>
            <a:r>
              <a:rPr lang="zh-CN" altLang="en-US" sz="3200" b="1">
                <a:solidFill>
                  <a:srgbClr val="FF0000"/>
                </a:solidFill>
              </a:rPr>
              <a:t>等电子原理</a:t>
            </a:r>
          </a:p>
        </p:txBody>
      </p:sp>
      <p:pic>
        <p:nvPicPr>
          <p:cNvPr id="6" name="Picture 2"/>
          <p:cNvPicPr>
            <a:picLocks noChangeAspect="1" noChangeArrowheads="1"/>
          </p:cNvPicPr>
          <p:nvPr/>
        </p:nvPicPr>
        <p:blipFill>
          <a:blip r:embed="rId2">
            <a:lum bright="30000" contrast="30000"/>
          </a:blip>
          <a:stretch>
            <a:fillRect/>
          </a:stretch>
        </p:blipFill>
        <p:spPr bwMode="auto">
          <a:xfrm>
            <a:off x="8735627" y="1662339"/>
            <a:ext cx="3258104" cy="3513922"/>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347090" y="1300300"/>
          <a:ext cx="9350501" cy="5028373"/>
        </p:xfrm>
        <a:graphic>
          <a:graphicData uri="http://schemas.openxmlformats.org/drawingml/2006/table">
            <a:tbl>
              <a:tblPr/>
              <a:tblGrid>
                <a:gridCol w="1325423">
                  <a:extLst>
                    <a:ext uri="{9D8B030D-6E8A-4147-A177-3AD203B41FA5}">
                      <a16:colId xmlns:a16="http://schemas.microsoft.com/office/drawing/2014/main" val="20000"/>
                    </a:ext>
                  </a:extLst>
                </a:gridCol>
                <a:gridCol w="1119200">
                  <a:extLst>
                    <a:ext uri="{9D8B030D-6E8A-4147-A177-3AD203B41FA5}">
                      <a16:colId xmlns:a16="http://schemas.microsoft.com/office/drawing/2014/main" val="20001"/>
                    </a:ext>
                  </a:extLst>
                </a:gridCol>
                <a:gridCol w="966718">
                  <a:extLst>
                    <a:ext uri="{9D8B030D-6E8A-4147-A177-3AD203B41FA5}">
                      <a16:colId xmlns:a16="http://schemas.microsoft.com/office/drawing/2014/main" val="20002"/>
                    </a:ext>
                  </a:extLst>
                </a:gridCol>
                <a:gridCol w="763480">
                  <a:extLst>
                    <a:ext uri="{9D8B030D-6E8A-4147-A177-3AD203B41FA5}">
                      <a16:colId xmlns:a16="http://schemas.microsoft.com/office/drawing/2014/main" val="20003"/>
                    </a:ext>
                  </a:extLst>
                </a:gridCol>
                <a:gridCol w="1766656">
                  <a:extLst>
                    <a:ext uri="{9D8B030D-6E8A-4147-A177-3AD203B41FA5}">
                      <a16:colId xmlns:a16="http://schemas.microsoft.com/office/drawing/2014/main" val="20004"/>
                    </a:ext>
                  </a:extLst>
                </a:gridCol>
                <a:gridCol w="1411550">
                  <a:extLst>
                    <a:ext uri="{9D8B030D-6E8A-4147-A177-3AD203B41FA5}">
                      <a16:colId xmlns:a16="http://schemas.microsoft.com/office/drawing/2014/main" val="20005"/>
                    </a:ext>
                  </a:extLst>
                </a:gridCol>
                <a:gridCol w="881383">
                  <a:extLst>
                    <a:ext uri="{9D8B030D-6E8A-4147-A177-3AD203B41FA5}">
                      <a16:colId xmlns:a16="http://schemas.microsoft.com/office/drawing/2014/main" val="20006"/>
                    </a:ext>
                  </a:extLst>
                </a:gridCol>
                <a:gridCol w="1116091">
                  <a:extLst>
                    <a:ext uri="{9D8B030D-6E8A-4147-A177-3AD203B41FA5}">
                      <a16:colId xmlns:a16="http://schemas.microsoft.com/office/drawing/2014/main" val="20007"/>
                    </a:ext>
                  </a:extLst>
                </a:gridCol>
              </a:tblGrid>
              <a:tr h="652787">
                <a:tc>
                  <a:txBody>
                    <a:bodyPr/>
                    <a:lstStyle/>
                    <a:p>
                      <a:pPr algn="ctr">
                        <a:lnSpc>
                          <a:spcPct val="150000"/>
                        </a:lnSpc>
                        <a:spcAft>
                          <a:spcPct val="0"/>
                        </a:spcAft>
                        <a:tabLst>
                          <a:tab pos="2628900" algn="l"/>
                        </a:tabLst>
                      </a:pPr>
                      <a:r>
                        <a:rPr lang="zh-CN" sz="1400" b="1" kern="100">
                          <a:latin typeface="Times New Roman" panose="02020603050405020304"/>
                          <a:ea typeface="宋体" panose="02010600030101010101" pitchFamily="2" charset="-122"/>
                          <a:cs typeface="Times New Roman" panose="02020603050405020304"/>
                        </a:rPr>
                        <a:t>价电子对数</a:t>
                      </a:r>
                      <a:endParaRPr lang="zh-CN" sz="14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zh-CN" sz="1400" b="1" kern="100">
                          <a:latin typeface="Times New Roman" panose="02020603050405020304"/>
                          <a:ea typeface="宋体" panose="02010600030101010101" pitchFamily="2" charset="-122"/>
                          <a:cs typeface="Times New Roman" panose="02020603050405020304"/>
                        </a:rPr>
                        <a:t>电子对的空间结构</a:t>
                      </a:r>
                      <a:endParaRPr lang="zh-CN" sz="14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zh-CN" sz="1400" b="1" kern="100">
                          <a:latin typeface="Times New Roman" panose="02020603050405020304"/>
                          <a:ea typeface="宋体" panose="02010600030101010101" pitchFamily="2" charset="-122"/>
                          <a:cs typeface="Times New Roman" panose="02020603050405020304"/>
                        </a:rPr>
                        <a:t>成键电子对数</a:t>
                      </a:r>
                      <a:endParaRPr lang="zh-CN" sz="14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zh-CN" sz="1400" b="1" kern="100">
                          <a:latin typeface="Times New Roman" panose="02020603050405020304"/>
                          <a:ea typeface="宋体" panose="02010600030101010101" pitchFamily="2" charset="-122"/>
                          <a:cs typeface="Times New Roman" panose="02020603050405020304"/>
                        </a:rPr>
                        <a:t>孤电子对数</a:t>
                      </a:r>
                      <a:endParaRPr lang="zh-CN" sz="14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zh-CN" sz="1400" b="1" kern="100">
                          <a:latin typeface="Times New Roman" panose="02020603050405020304"/>
                          <a:ea typeface="宋体" panose="02010600030101010101" pitchFamily="2" charset="-122"/>
                          <a:cs typeface="Times New Roman" panose="02020603050405020304"/>
                        </a:rPr>
                        <a:t>电子对的排列方式</a:t>
                      </a:r>
                      <a:endParaRPr lang="zh-CN" sz="14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zh-CN" sz="1400" b="1" kern="100">
                          <a:latin typeface="Times New Roman" panose="02020603050405020304"/>
                          <a:ea typeface="宋体" panose="02010600030101010101" pitchFamily="2" charset="-122"/>
                          <a:cs typeface="Times New Roman" panose="02020603050405020304"/>
                        </a:rPr>
                        <a:t>分子的空间结构</a:t>
                      </a:r>
                      <a:endParaRPr lang="zh-CN" sz="14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zh-CN" sz="1400" b="1" kern="100">
                          <a:latin typeface="Times New Roman" panose="02020603050405020304"/>
                          <a:ea typeface="宋体" panose="02010600030101010101" pitchFamily="2" charset="-122"/>
                          <a:cs typeface="Times New Roman" panose="02020603050405020304"/>
                        </a:rPr>
                        <a:t>杂化类型</a:t>
                      </a:r>
                      <a:endParaRPr lang="zh-CN" sz="14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zh-CN" sz="1400" b="1" kern="100">
                          <a:latin typeface="Times New Roman" panose="02020603050405020304"/>
                          <a:ea typeface="宋体" panose="02010600030101010101" pitchFamily="2" charset="-122"/>
                          <a:cs typeface="Times New Roman" panose="02020603050405020304"/>
                        </a:rPr>
                        <a:t>实例</a:t>
                      </a:r>
                      <a:endParaRPr lang="zh-CN" sz="14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5546">
                <a:tc>
                  <a:txBody>
                    <a:bodyPr/>
                    <a:lstStyle/>
                    <a:p>
                      <a:pPr algn="ctr">
                        <a:lnSpc>
                          <a:spcPct val="150000"/>
                        </a:lnSpc>
                        <a:spcAft>
                          <a:spcPct val="0"/>
                        </a:spcAft>
                        <a:tabLst>
                          <a:tab pos="2628900" algn="l"/>
                        </a:tabLst>
                      </a:pPr>
                      <a:r>
                        <a:rPr lang="en-US" sz="1400" b="1" kern="100">
                          <a:latin typeface="Times New Roman" panose="02020603050405020304"/>
                          <a:ea typeface="宋体" panose="02010600030101010101" pitchFamily="2" charset="-122"/>
                          <a:cs typeface="Courier New" panose="02070309020205020404"/>
                        </a:rPr>
                        <a:t>2</a:t>
                      </a:r>
                      <a:endParaRPr lang="zh-CN" sz="14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zh-CN" sz="1600" b="1" kern="100">
                          <a:solidFill>
                            <a:srgbClr val="FF0000"/>
                          </a:solidFill>
                          <a:latin typeface="Times New Roman" panose="02020603050405020304"/>
                          <a:ea typeface="宋体" panose="02010600030101010101" pitchFamily="2" charset="-122"/>
                          <a:cs typeface="Times New Roman" panose="02020603050405020304"/>
                        </a:rPr>
                        <a:t>直线形</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2</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0</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zh-CN" sz="1600" b="1" kern="100">
                          <a:solidFill>
                            <a:srgbClr val="FF0000"/>
                          </a:solidFill>
                          <a:latin typeface="Times New Roman" panose="02020603050405020304"/>
                          <a:ea typeface="宋体" panose="02010600030101010101" pitchFamily="2" charset="-122"/>
                          <a:cs typeface="Times New Roman" panose="02020603050405020304"/>
                        </a:rPr>
                        <a:t>直线形</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sp</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BeCl</a:t>
                      </a:r>
                      <a:r>
                        <a:rPr lang="en-US" sz="1600" b="1" kern="100" baseline="-25000">
                          <a:solidFill>
                            <a:srgbClr val="FF0000"/>
                          </a:solidFill>
                          <a:latin typeface="Times New Roman" panose="02020603050405020304"/>
                          <a:ea typeface="宋体" panose="02010600030101010101" pitchFamily="2" charset="-122"/>
                          <a:cs typeface="Courier New" panose="02070309020205020404"/>
                        </a:rPr>
                        <a:t>2</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CO</a:t>
                      </a:r>
                      <a:r>
                        <a:rPr lang="en-US" sz="1600" b="1" kern="100" baseline="-25000">
                          <a:solidFill>
                            <a:srgbClr val="FF0000"/>
                          </a:solidFill>
                          <a:latin typeface="Times New Roman" panose="02020603050405020304"/>
                          <a:ea typeface="宋体" panose="02010600030101010101" pitchFamily="2" charset="-122"/>
                          <a:cs typeface="Courier New" panose="02070309020205020404"/>
                        </a:rPr>
                        <a:t>2</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97342">
                <a:tc rowSpan="3">
                  <a:txBody>
                    <a:bodyPr/>
                    <a:lstStyle/>
                    <a:p>
                      <a:pPr algn="ctr">
                        <a:lnSpc>
                          <a:spcPct val="150000"/>
                        </a:lnSpc>
                        <a:spcAft>
                          <a:spcPct val="0"/>
                        </a:spcAft>
                        <a:tabLst>
                          <a:tab pos="2628900" algn="l"/>
                        </a:tabLst>
                      </a:pPr>
                      <a:r>
                        <a:rPr lang="en-US" sz="1400" b="1" kern="100">
                          <a:latin typeface="Times New Roman" panose="02020603050405020304"/>
                          <a:ea typeface="宋体" panose="02010600030101010101" pitchFamily="2" charset="-122"/>
                          <a:cs typeface="Courier New" panose="02070309020205020404"/>
                        </a:rPr>
                        <a:t>3</a:t>
                      </a:r>
                      <a:endParaRPr lang="zh-CN" sz="14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50000"/>
                        </a:lnSpc>
                        <a:spcAft>
                          <a:spcPct val="0"/>
                        </a:spcAft>
                        <a:tabLst>
                          <a:tab pos="2628900" algn="l"/>
                        </a:tabLst>
                      </a:pPr>
                      <a:r>
                        <a:rPr lang="zh-CN" sz="1600" b="1" kern="100">
                          <a:solidFill>
                            <a:srgbClr val="FF0000"/>
                          </a:solidFill>
                          <a:latin typeface="Times New Roman" panose="02020603050405020304"/>
                          <a:ea typeface="宋体" panose="02010600030101010101" pitchFamily="2" charset="-122"/>
                          <a:cs typeface="Times New Roman" panose="02020603050405020304"/>
                        </a:rPr>
                        <a:t>平面</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p>
                      <a:pPr algn="ctr">
                        <a:lnSpc>
                          <a:spcPct val="150000"/>
                        </a:lnSpc>
                        <a:spcAft>
                          <a:spcPct val="0"/>
                        </a:spcAft>
                        <a:tabLst>
                          <a:tab pos="2628900" algn="l"/>
                        </a:tabLst>
                      </a:pPr>
                      <a:r>
                        <a:rPr lang="zh-CN" sz="1600" b="1" kern="100">
                          <a:solidFill>
                            <a:srgbClr val="FF0000"/>
                          </a:solidFill>
                          <a:latin typeface="Times New Roman" panose="02020603050405020304"/>
                          <a:ea typeface="宋体" panose="02010600030101010101" pitchFamily="2" charset="-122"/>
                          <a:cs typeface="Times New Roman" panose="02020603050405020304"/>
                        </a:rPr>
                        <a:t>三角形</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3</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0</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zh-CN" sz="1600" b="1" kern="100">
                          <a:solidFill>
                            <a:srgbClr val="FF0000"/>
                          </a:solidFill>
                          <a:latin typeface="Times New Roman" panose="02020603050405020304"/>
                          <a:ea typeface="宋体" panose="02010600030101010101" pitchFamily="2" charset="-122"/>
                          <a:cs typeface="Times New Roman" panose="02020603050405020304"/>
                        </a:rPr>
                        <a:t>平面三角形</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sp</a:t>
                      </a:r>
                      <a:r>
                        <a:rPr lang="en-US" sz="1600" b="1" kern="100" baseline="30000">
                          <a:solidFill>
                            <a:srgbClr val="FF0000"/>
                          </a:solidFill>
                          <a:latin typeface="Times New Roman" panose="02020603050405020304"/>
                          <a:ea typeface="宋体" panose="02010600030101010101" pitchFamily="2" charset="-122"/>
                          <a:cs typeface="Courier New" panose="02070309020205020404"/>
                        </a:rPr>
                        <a:t>2</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BF</a:t>
                      </a:r>
                      <a:r>
                        <a:rPr lang="en-US" sz="1600" b="1" kern="100" baseline="-25000">
                          <a:solidFill>
                            <a:srgbClr val="FF0000"/>
                          </a:solidFill>
                          <a:latin typeface="Times New Roman" panose="02020603050405020304"/>
                          <a:ea typeface="宋体" panose="02010600030101010101" pitchFamily="2" charset="-122"/>
                          <a:cs typeface="Courier New" panose="02070309020205020404"/>
                        </a:rPr>
                        <a:t>3</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BCl</a:t>
                      </a:r>
                      <a:r>
                        <a:rPr lang="en-US" sz="1600" b="1" kern="100" baseline="-25000">
                          <a:solidFill>
                            <a:srgbClr val="FF0000"/>
                          </a:solidFill>
                          <a:latin typeface="Times New Roman" panose="02020603050405020304"/>
                          <a:ea typeface="宋体" panose="02010600030101010101" pitchFamily="2" charset="-122"/>
                          <a:cs typeface="Courier New" panose="02070309020205020404"/>
                        </a:rPr>
                        <a:t>3</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vMerge="1">
                  <a:txBody>
                    <a:bodyPr/>
                    <a:lstStyle/>
                    <a:p>
                      <a:endParaRPr lang="zh-CN"/>
                    </a:p>
                  </a:txBody>
                  <a:tcPr/>
                </a:tc>
                <a:tc vMerge="1">
                  <a:txBody>
                    <a:bodyPr/>
                    <a:lstStyle/>
                    <a:p>
                      <a:endParaRPr lang="zh-CN"/>
                    </a:p>
                  </a:txBody>
                  <a:tcPr/>
                </a:tc>
                <a:tc rowSpan="2">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2</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1</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endParaRPr lang="zh-CN" alt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V</a:t>
                      </a:r>
                      <a:r>
                        <a:rPr lang="zh-CN" sz="1600" b="1" kern="100">
                          <a:solidFill>
                            <a:srgbClr val="FF0000"/>
                          </a:solidFill>
                          <a:latin typeface="Times New Roman" panose="02020603050405020304"/>
                          <a:ea typeface="宋体" panose="02010600030101010101" pitchFamily="2" charset="-122"/>
                          <a:cs typeface="Times New Roman" panose="02020603050405020304"/>
                        </a:rPr>
                        <a:t>形</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3"/>
                  </a:ext>
                </a:extLst>
              </a:tr>
              <a:tr h="575546">
                <a:tc vMerge="1">
                  <a:txBody>
                    <a:bodyPr/>
                    <a:lstStyle/>
                    <a:p>
                      <a:endParaRPr lang="zh-CN"/>
                    </a:p>
                  </a:txBody>
                  <a:tcPr/>
                </a:tc>
                <a:tc vMerge="1">
                  <a:txBody>
                    <a:bodyPr/>
                    <a:lstStyle/>
                    <a:p>
                      <a:endParaRPr lang="zh-CN"/>
                    </a:p>
                  </a:txBody>
                  <a:tcPr/>
                </a:tc>
                <a:tc vMerge="1">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a:tc>
                <a:tc>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SnBr</a:t>
                      </a:r>
                      <a:r>
                        <a:rPr lang="en-US" sz="1600" b="1" kern="100" baseline="-25000">
                          <a:solidFill>
                            <a:srgbClr val="FF0000"/>
                          </a:solidFill>
                          <a:latin typeface="Times New Roman" panose="02020603050405020304"/>
                          <a:ea typeface="宋体" panose="02010600030101010101" pitchFamily="2" charset="-122"/>
                          <a:cs typeface="Courier New" panose="02070309020205020404"/>
                        </a:rPr>
                        <a:t>2</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PbCl</a:t>
                      </a:r>
                      <a:r>
                        <a:rPr lang="en-US" sz="1600" b="1" kern="100" baseline="-25000">
                          <a:solidFill>
                            <a:srgbClr val="FF0000"/>
                          </a:solidFill>
                          <a:latin typeface="Times New Roman" panose="02020603050405020304"/>
                          <a:ea typeface="宋体" panose="02010600030101010101" pitchFamily="2" charset="-122"/>
                          <a:cs typeface="Courier New" panose="02070309020205020404"/>
                        </a:rPr>
                        <a:t>2</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82903">
                <a:tc rowSpan="4">
                  <a:txBody>
                    <a:bodyPr/>
                    <a:lstStyle/>
                    <a:p>
                      <a:pPr algn="ctr">
                        <a:lnSpc>
                          <a:spcPct val="150000"/>
                        </a:lnSpc>
                        <a:spcAft>
                          <a:spcPct val="0"/>
                        </a:spcAft>
                        <a:tabLst>
                          <a:tab pos="2628900" algn="l"/>
                        </a:tabLst>
                      </a:pPr>
                      <a:r>
                        <a:rPr lang="en-US" sz="1400" b="1" kern="100">
                          <a:latin typeface="Times New Roman" panose="02020603050405020304"/>
                          <a:ea typeface="宋体" panose="02010600030101010101" pitchFamily="2" charset="-122"/>
                          <a:cs typeface="Courier New" panose="02070309020205020404"/>
                        </a:rPr>
                        <a:t>4</a:t>
                      </a:r>
                      <a:endParaRPr lang="zh-CN" sz="1400" kern="100">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a:lnSpc>
                          <a:spcPct val="150000"/>
                        </a:lnSpc>
                        <a:spcAft>
                          <a:spcPct val="0"/>
                        </a:spcAft>
                        <a:tabLst>
                          <a:tab pos="2628900" algn="l"/>
                        </a:tabLst>
                      </a:pPr>
                      <a:r>
                        <a:rPr lang="zh-CN" sz="1600" b="1" kern="100">
                          <a:solidFill>
                            <a:srgbClr val="FF0000"/>
                          </a:solidFill>
                          <a:latin typeface="Times New Roman" panose="02020603050405020304"/>
                          <a:ea typeface="宋体" panose="02010600030101010101" pitchFamily="2" charset="-122"/>
                          <a:cs typeface="Times New Roman" panose="02020603050405020304"/>
                        </a:rPr>
                        <a:t>正四面</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p>
                      <a:pPr algn="ctr">
                        <a:lnSpc>
                          <a:spcPct val="150000"/>
                        </a:lnSpc>
                        <a:spcAft>
                          <a:spcPct val="0"/>
                        </a:spcAft>
                        <a:tabLst>
                          <a:tab pos="2628900" algn="l"/>
                        </a:tabLst>
                      </a:pPr>
                      <a:r>
                        <a:rPr lang="zh-CN" sz="1600" b="1" kern="100">
                          <a:solidFill>
                            <a:srgbClr val="FF0000"/>
                          </a:solidFill>
                          <a:latin typeface="Times New Roman" panose="02020603050405020304"/>
                          <a:ea typeface="宋体" panose="02010600030101010101" pitchFamily="2" charset="-122"/>
                          <a:cs typeface="Times New Roman" panose="02020603050405020304"/>
                        </a:rPr>
                        <a:t>体形</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4</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0</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zh-CN" sz="1600" b="1" kern="100">
                          <a:solidFill>
                            <a:srgbClr val="FF0000"/>
                          </a:solidFill>
                          <a:latin typeface="Times New Roman" panose="02020603050405020304"/>
                          <a:ea typeface="宋体" panose="02010600030101010101" pitchFamily="2" charset="-122"/>
                          <a:cs typeface="Times New Roman" panose="02020603050405020304"/>
                        </a:rPr>
                        <a:t>正四面体形</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sp</a:t>
                      </a:r>
                      <a:r>
                        <a:rPr lang="en-US" sz="1600" b="1" kern="100" baseline="30000">
                          <a:solidFill>
                            <a:srgbClr val="FF0000"/>
                          </a:solidFill>
                          <a:latin typeface="Times New Roman" panose="02020603050405020304"/>
                          <a:ea typeface="宋体" panose="02010600030101010101" pitchFamily="2" charset="-122"/>
                          <a:cs typeface="Courier New" panose="02070309020205020404"/>
                        </a:rPr>
                        <a:t>3</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CH</a:t>
                      </a:r>
                      <a:r>
                        <a:rPr lang="en-US" sz="1600" b="1" kern="100" baseline="-25000">
                          <a:solidFill>
                            <a:srgbClr val="FF0000"/>
                          </a:solidFill>
                          <a:latin typeface="Times New Roman" panose="02020603050405020304"/>
                          <a:ea typeface="宋体" panose="02010600030101010101" pitchFamily="2" charset="-122"/>
                          <a:cs typeface="Courier New" panose="02070309020205020404"/>
                        </a:rPr>
                        <a:t>4</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CCl</a:t>
                      </a:r>
                      <a:r>
                        <a:rPr lang="en-US" sz="1600" b="1" kern="100" baseline="-25000">
                          <a:solidFill>
                            <a:srgbClr val="FF0000"/>
                          </a:solidFill>
                          <a:latin typeface="Times New Roman" panose="02020603050405020304"/>
                          <a:ea typeface="宋体" panose="02010600030101010101" pitchFamily="2" charset="-122"/>
                          <a:cs typeface="Courier New" panose="02070309020205020404"/>
                        </a:rPr>
                        <a:t>4</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19091">
                <a:tc vMerge="1">
                  <a:txBody>
                    <a:bodyPr/>
                    <a:lstStyle/>
                    <a:p>
                      <a:endParaRPr lang="zh-CN"/>
                    </a:p>
                  </a:txBody>
                  <a:tcPr/>
                </a:tc>
                <a:tc vMerge="1">
                  <a:txBody>
                    <a:bodyPr/>
                    <a:lstStyle/>
                    <a:p>
                      <a:endParaRPr lang="zh-CN"/>
                    </a:p>
                  </a:txBody>
                  <a:tcPr/>
                </a:tc>
                <a:tc>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3</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1</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sz="2000">
                        <a:solidFill>
                          <a:srgbClr val="FF0000"/>
                        </a:solidFil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tabLst>
                          <a:tab pos="2628900" algn="l"/>
                        </a:tabLst>
                      </a:pPr>
                      <a:r>
                        <a:rPr lang="zh-CN" sz="1600" b="1" kern="100">
                          <a:solidFill>
                            <a:srgbClr val="FF0000"/>
                          </a:solidFill>
                          <a:latin typeface="Times New Roman" panose="02020603050405020304"/>
                          <a:ea typeface="宋体" panose="02010600030101010101" pitchFamily="2" charset="-122"/>
                          <a:cs typeface="Times New Roman" panose="02020603050405020304"/>
                        </a:rPr>
                        <a:t>三角锥形</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a:tc>
                <a:tc rowSpan="2">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NH</a:t>
                      </a:r>
                      <a:r>
                        <a:rPr lang="en-US" sz="1600" b="1" kern="100" baseline="-25000">
                          <a:solidFill>
                            <a:srgbClr val="FF0000"/>
                          </a:solidFill>
                          <a:latin typeface="Times New Roman" panose="02020603050405020304"/>
                          <a:ea typeface="宋体" panose="02010600030101010101" pitchFamily="2" charset="-122"/>
                          <a:cs typeface="Courier New" panose="02070309020205020404"/>
                        </a:rPr>
                        <a:t>3</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NF</a:t>
                      </a:r>
                      <a:r>
                        <a:rPr lang="en-US" sz="1600" b="1" kern="100" baseline="-25000">
                          <a:solidFill>
                            <a:srgbClr val="FF0000"/>
                          </a:solidFill>
                          <a:latin typeface="Times New Roman" panose="02020603050405020304"/>
                          <a:ea typeface="宋体" panose="02010600030101010101" pitchFamily="2" charset="-122"/>
                          <a:cs typeface="Courier New" panose="02070309020205020404"/>
                        </a:rPr>
                        <a:t>3</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vMerge="1">
                  <a:txBody>
                    <a:bodyPr/>
                    <a:lstStyle/>
                    <a:p>
                      <a:endParaRPr lang="zh-CN"/>
                    </a:p>
                  </a:txBody>
                  <a:tcPr/>
                </a:tc>
                <a:tc vMerge="1">
                  <a:txBody>
                    <a:bodyPr/>
                    <a:lstStyle/>
                    <a:p>
                      <a:endParaRPr lang="zh-CN"/>
                    </a:p>
                  </a:txBody>
                  <a:tcPr/>
                </a:tc>
                <a:tc rowSpan="2">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2</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2</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endParaRPr lang="zh-CN" altLang="en-US" sz="2000">
                        <a:solidFill>
                          <a:srgbClr val="FF0000"/>
                        </a:solidFil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V</a:t>
                      </a:r>
                      <a:r>
                        <a:rPr lang="zh-CN" sz="1600" b="1" kern="100">
                          <a:solidFill>
                            <a:srgbClr val="FF0000"/>
                          </a:solidFill>
                          <a:latin typeface="Times New Roman" panose="02020603050405020304"/>
                          <a:ea typeface="宋体" panose="02010600030101010101" pitchFamily="2" charset="-122"/>
                          <a:cs typeface="Times New Roman" panose="02020603050405020304"/>
                        </a:rPr>
                        <a:t>形</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7"/>
                  </a:ext>
                </a:extLst>
              </a:tr>
              <a:tr h="613793">
                <a:tc vMerge="1">
                  <a:txBody>
                    <a:bodyPr/>
                    <a:lstStyle/>
                    <a:p>
                      <a:endParaRPr lang="zh-CN"/>
                    </a:p>
                  </a:txBody>
                  <a:tcPr/>
                </a:tc>
                <a:tc vMerge="1">
                  <a:txBody>
                    <a:bodyPr/>
                    <a:lstStyle/>
                    <a:p>
                      <a:endParaRPr lang="zh-CN"/>
                    </a:p>
                  </a:txBody>
                  <a:tcPr/>
                </a:tc>
                <a:tc vMerge="1">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a:tc>
                <a:tc>
                  <a:txBody>
                    <a:bodyPr/>
                    <a:lstStyle/>
                    <a:p>
                      <a:pPr algn="ctr">
                        <a:lnSpc>
                          <a:spcPct val="150000"/>
                        </a:lnSpc>
                        <a:spcAft>
                          <a:spcPct val="0"/>
                        </a:spcAft>
                        <a:tabLst>
                          <a:tab pos="2628900" algn="l"/>
                        </a:tabLst>
                      </a:pPr>
                      <a:r>
                        <a:rPr lang="en-US" sz="1600" b="1" kern="100">
                          <a:solidFill>
                            <a:srgbClr val="FF0000"/>
                          </a:solidFill>
                          <a:latin typeface="Times New Roman" panose="02020603050405020304"/>
                          <a:ea typeface="宋体" panose="02010600030101010101" pitchFamily="2" charset="-122"/>
                          <a:cs typeface="Courier New" panose="02070309020205020404"/>
                        </a:rPr>
                        <a:t>H</a:t>
                      </a:r>
                      <a:r>
                        <a:rPr lang="en-US" sz="1600" b="1" kern="100" baseline="-25000">
                          <a:solidFill>
                            <a:srgbClr val="FF0000"/>
                          </a:solidFill>
                          <a:latin typeface="Times New Roman" panose="02020603050405020304"/>
                          <a:ea typeface="宋体" panose="02010600030101010101" pitchFamily="2" charset="-122"/>
                          <a:cs typeface="Courier New" panose="02070309020205020404"/>
                        </a:rPr>
                        <a:t>2</a:t>
                      </a:r>
                      <a:r>
                        <a:rPr lang="en-US" sz="1600" b="1" kern="100">
                          <a:solidFill>
                            <a:srgbClr val="FF0000"/>
                          </a:solidFill>
                          <a:latin typeface="Times New Roman" panose="02020603050405020304"/>
                          <a:ea typeface="宋体" panose="02010600030101010101" pitchFamily="2" charset="-122"/>
                          <a:cs typeface="Courier New" panose="02070309020205020404"/>
                        </a:rPr>
                        <a:t>O</a:t>
                      </a:r>
                      <a:endParaRPr lang="zh-CN" sz="1600" kern="100">
                        <a:solidFill>
                          <a:srgbClr val="FF0000"/>
                        </a:solidFill>
                        <a:latin typeface="宋体" panose="02010600030101010101" pitchFamily="2" charset="-122"/>
                        <a:ea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pic>
        <p:nvPicPr>
          <p:cNvPr id="54278" name="Picture 6" descr="E:\物质性质与结构ppt\物质结构-三维\20LKXZHX2-7.TIF"/>
          <p:cNvPicPr>
            <a:picLocks noChangeAspect="1" noChangeArrowheads="1"/>
          </p:cNvPicPr>
          <p:nvPr/>
        </p:nvPicPr>
        <p:blipFill>
          <a:blip r:embed="rId2" r:link="rId3"/>
          <a:stretch>
            <a:fillRect/>
          </a:stretch>
        </p:blipFill>
        <p:spPr bwMode="auto">
          <a:xfrm>
            <a:off x="5690586" y="2077376"/>
            <a:ext cx="1428783" cy="426128"/>
          </a:xfrm>
          <a:prstGeom prst="rect">
            <a:avLst/>
          </a:prstGeom>
          <a:noFill/>
        </p:spPr>
      </p:pic>
      <p:pic>
        <p:nvPicPr>
          <p:cNvPr id="54277" name="Picture 5" descr="E:\物质性质与结构ppt\物质结构-三维\20LKXZHX2-8.TIF"/>
          <p:cNvPicPr>
            <a:picLocks noChangeAspect="1" noChangeArrowheads="1"/>
          </p:cNvPicPr>
          <p:nvPr/>
        </p:nvPicPr>
        <p:blipFill>
          <a:blip r:embed="rId4" r:link="rId5"/>
          <a:stretch>
            <a:fillRect/>
          </a:stretch>
        </p:blipFill>
        <p:spPr bwMode="auto">
          <a:xfrm>
            <a:off x="5912528" y="2654425"/>
            <a:ext cx="790113" cy="706943"/>
          </a:xfrm>
          <a:prstGeom prst="rect">
            <a:avLst/>
          </a:prstGeom>
          <a:noFill/>
        </p:spPr>
      </p:pic>
      <p:pic>
        <p:nvPicPr>
          <p:cNvPr id="54276" name="Picture 4" descr="E:\物质性质与结构ppt\物质结构-三维\20LKXZHX2-9.TIF"/>
          <p:cNvPicPr>
            <a:picLocks noChangeAspect="1" noChangeArrowheads="1"/>
          </p:cNvPicPr>
          <p:nvPr/>
        </p:nvPicPr>
        <p:blipFill>
          <a:blip r:embed="rId6" r:link="rId7"/>
          <a:stretch>
            <a:fillRect/>
          </a:stretch>
        </p:blipFill>
        <p:spPr bwMode="auto">
          <a:xfrm>
            <a:off x="5956918" y="5717219"/>
            <a:ext cx="745723" cy="506026"/>
          </a:xfrm>
          <a:prstGeom prst="rect">
            <a:avLst/>
          </a:prstGeom>
          <a:noFill/>
        </p:spPr>
      </p:pic>
      <p:pic>
        <p:nvPicPr>
          <p:cNvPr id="54275" name="Picture 3" descr="E:\物质性质与结构ppt\物质结构-三维\20LKXZHX2-10.TIF"/>
          <p:cNvPicPr>
            <a:picLocks noChangeAspect="1" noChangeArrowheads="1"/>
          </p:cNvPicPr>
          <p:nvPr/>
        </p:nvPicPr>
        <p:blipFill>
          <a:blip r:embed="rId8" r:link="rId9"/>
          <a:stretch>
            <a:fillRect/>
          </a:stretch>
        </p:blipFill>
        <p:spPr bwMode="auto">
          <a:xfrm>
            <a:off x="5797118" y="4208017"/>
            <a:ext cx="1020932" cy="654688"/>
          </a:xfrm>
          <a:prstGeom prst="rect">
            <a:avLst/>
          </a:prstGeom>
          <a:noFill/>
        </p:spPr>
      </p:pic>
      <p:pic>
        <p:nvPicPr>
          <p:cNvPr id="54274" name="Picture 2" descr="E:\物质性质与结构ppt\物质结构-三维\20LKXZHX2-11.TIF"/>
          <p:cNvPicPr>
            <a:picLocks noChangeAspect="1" noChangeArrowheads="1"/>
          </p:cNvPicPr>
          <p:nvPr/>
        </p:nvPicPr>
        <p:blipFill>
          <a:blip r:embed="rId10" r:link="rId11"/>
          <a:stretch>
            <a:fillRect/>
          </a:stretch>
        </p:blipFill>
        <p:spPr bwMode="auto">
          <a:xfrm>
            <a:off x="5930284" y="4989250"/>
            <a:ext cx="745724" cy="612559"/>
          </a:xfrm>
          <a:prstGeom prst="rect">
            <a:avLst/>
          </a:prstGeom>
          <a:noFill/>
        </p:spPr>
      </p:pic>
      <p:pic>
        <p:nvPicPr>
          <p:cNvPr id="54273" name="Picture 1" descr="E:\物质性质与结构ppt\物质结构-三维\20LKXZHX2-12.TIF"/>
          <p:cNvPicPr>
            <a:picLocks noChangeAspect="1" noChangeArrowheads="1"/>
          </p:cNvPicPr>
          <p:nvPr/>
        </p:nvPicPr>
        <p:blipFill>
          <a:blip r:embed="rId12" r:link="rId13"/>
          <a:stretch>
            <a:fillRect/>
          </a:stretch>
        </p:blipFill>
        <p:spPr bwMode="auto">
          <a:xfrm>
            <a:off x="6045692" y="3533313"/>
            <a:ext cx="727969" cy="623973"/>
          </a:xfrm>
          <a:prstGeom prst="rect">
            <a:avLst/>
          </a:prstGeom>
          <a:noFill/>
        </p:spPr>
      </p:pic>
      <p:sp>
        <p:nvSpPr>
          <p:cNvPr id="10" name="矩形 9"/>
          <p:cNvSpPr/>
          <p:nvPr/>
        </p:nvSpPr>
        <p:spPr>
          <a:xfrm>
            <a:off x="3843203" y="747672"/>
            <a:ext cx="3999813" cy="369332"/>
          </a:xfrm>
          <a:prstGeom prst="rect">
            <a:avLst/>
          </a:prstGeom>
        </p:spPr>
        <p:txBody>
          <a:bodyPr wrap="none">
            <a:spAutoFit/>
          </a:bodyPr>
          <a:lstStyle/>
          <a:p>
            <a:pPr lvl="0" indent="266700" fontAlgn="base">
              <a:spcBef>
                <a:spcPct val="0"/>
              </a:spcBef>
              <a:spcAft>
                <a:spcPct val="0"/>
              </a:spcAft>
              <a:tabLst>
                <a:tab pos="2667000" algn="l"/>
              </a:tabLst>
            </a:pPr>
            <a:r>
              <a:rPr lang="zh-CN" altLang="en-US"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常见分子的</a:t>
            </a:r>
            <a:r>
              <a:rPr lang="en-US" altLang="zh-CN"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VSEPR</a:t>
            </a:r>
            <a:r>
              <a:rPr lang="zh-CN" altLang="en-US"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模型和空间结构</a:t>
            </a:r>
            <a:endParaRPr lang="zh-CN" altLang="en-US" sz="4000" b="1">
              <a:solidFill>
                <a:srgbClr val="FF0000"/>
              </a:solidFill>
              <a:latin typeface="Arial" panose="020B0604020202020204" pitchFamily="34" charset="0"/>
              <a:ea typeface="宋体" panose="02010600030101010101" pitchFamily="2" charset="-122"/>
              <a:cs typeface="宋体" panose="02010600030101010101" pitchFamily="2" charset="-122"/>
            </a:endParaRPr>
          </a:p>
        </p:txBody>
      </p:sp>
      <p:sp>
        <p:nvSpPr>
          <p:cNvPr id="11" name="矩形 10"/>
          <p:cNvSpPr/>
          <p:nvPr/>
        </p:nvSpPr>
        <p:spPr>
          <a:xfrm>
            <a:off x="151310" y="376196"/>
            <a:ext cx="2236510" cy="707886"/>
          </a:xfrm>
          <a:prstGeom prst="rect">
            <a:avLst/>
          </a:prstGeom>
          <a:noFill/>
        </p:spPr>
        <p:txBody>
          <a:bodyPr wrap="none" lIns="91440" tIns="45720" rIns="91440" bIns="45720">
            <a:spAutoFit/>
          </a:bodyPr>
          <a:lstStyle/>
          <a:p>
            <a:pPr algn="ctr"/>
            <a:r>
              <a:rPr lang="zh-CN" altLang="en-US" sz="4000" b="1">
                <a:ln w="1905"/>
                <a:solidFill>
                  <a:srgbClr val="00B050"/>
                </a:solidFill>
                <a:effectLst>
                  <a:innerShdw blurRad="69850" dist="43180" dir="5400000">
                    <a:srgbClr val="000000">
                      <a:alpha val="65000"/>
                    </a:srgbClr>
                  </a:innerShdw>
                </a:effectLst>
              </a:rPr>
              <a:t>归纳总结</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27837" y="1274301"/>
            <a:ext cx="11048301" cy="286232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50000"/>
              </a:lnSpc>
              <a:spcBef>
                <a:spcPct val="0"/>
              </a:spcBef>
              <a:spcAft>
                <a:spcPct val="0"/>
              </a:spcAft>
              <a:buClrTx/>
              <a:buSzTx/>
              <a:buFontTx/>
              <a:buNone/>
              <a:tabLst>
                <a:tab pos="1114425" algn="l"/>
              </a:tabLst>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写出</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C</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N</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O</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原子的价电子排布式。 </a:t>
            </a:r>
            <a:endPar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tab pos="1114425" algn="l"/>
              </a:tabLst>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C</a:t>
            </a:r>
            <a:r>
              <a:rPr kumimoji="0" lang="en-US" altLang="zh-CN" sz="20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N</a:t>
            </a:r>
            <a:r>
              <a:rPr kumimoji="0" lang="en-US" altLang="zh-CN" sz="20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O</a:t>
            </a:r>
            <a:r>
              <a:rPr kumimoji="0" lang="en-US" altLang="zh-CN" sz="20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tab pos="1114425" algn="l"/>
              </a:tabLst>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共价键的特征是具有</a:t>
            </a:r>
            <a:r>
              <a:rPr kumimoji="0" lang="zh-CN" altLang="en-US" sz="20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和</a:t>
            </a:r>
            <a:r>
              <a:rPr kumimoji="0" lang="zh-CN" altLang="en-US" sz="20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tab pos="1114425" algn="l"/>
              </a:tabLst>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共价键的键参数包括</a:t>
            </a:r>
            <a:r>
              <a:rPr kumimoji="0" lang="zh-CN" altLang="en-US" sz="20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0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0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0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tab pos="1114425" algn="l"/>
              </a:tabLst>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根据原子轨道的重叠方式可将共价键分为</a:t>
            </a:r>
            <a:r>
              <a:rPr kumimoji="0" lang="zh-CN" altLang="en-US" sz="20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和</a:t>
            </a:r>
            <a:r>
              <a:rPr kumimoji="0" lang="zh-CN" altLang="en-US" sz="20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1114425" algn="l"/>
              </a:tabLst>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根据共用电子是否发生偏移共价键分为</a:t>
            </a:r>
            <a:r>
              <a:rPr kumimoji="0" lang="zh-CN" altLang="en-US" sz="20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和</a:t>
            </a:r>
            <a:r>
              <a:rPr kumimoji="0" lang="zh-CN" altLang="en-US" sz="20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166128" y="349970"/>
            <a:ext cx="2236510" cy="707886"/>
          </a:xfrm>
          <a:prstGeom prst="rect">
            <a:avLst/>
          </a:prstGeom>
          <a:noFill/>
        </p:spPr>
        <p:txBody>
          <a:bodyPr wrap="none" lIns="91440" tIns="45720" rIns="91440" bIns="45720">
            <a:spAutoFit/>
          </a:bodyPr>
          <a:lstStyle/>
          <a:p>
            <a:pPr algn="ctr"/>
            <a:r>
              <a:rPr lang="zh-CN" altLang="en-US" sz="4000" b="1">
                <a:ln w="1905"/>
                <a:solidFill>
                  <a:srgbClr val="00B050"/>
                </a:solidFill>
                <a:effectLst>
                  <a:innerShdw blurRad="69850" dist="43180" dir="5400000">
                    <a:srgbClr val="000000">
                      <a:alpha val="65000"/>
                    </a:srgbClr>
                  </a:innerShdw>
                </a:effectLst>
              </a:rPr>
              <a:t>知识回顾</a:t>
            </a:r>
          </a:p>
        </p:txBody>
      </p:sp>
      <p:sp>
        <p:nvSpPr>
          <p:cNvPr id="4" name="矩形 3"/>
          <p:cNvSpPr/>
          <p:nvPr/>
        </p:nvSpPr>
        <p:spPr>
          <a:xfrm>
            <a:off x="1537247" y="1742175"/>
            <a:ext cx="877163" cy="400110"/>
          </a:xfrm>
          <a:prstGeom prst="rect">
            <a:avLst/>
          </a:prstGeom>
        </p:spPr>
        <p:txBody>
          <a:bodyPr wrap="none">
            <a:spAutoFit/>
          </a:bodyPr>
          <a:lstStyle/>
          <a:p>
            <a:r>
              <a:rPr lang="en-US" altLang="zh-CN" sz="2000" b="1">
                <a:solidFill>
                  <a:srgbClr val="FF0000"/>
                </a:solidFill>
                <a:latin typeface="宋体" panose="02010600030101010101" pitchFamily="2" charset="-122"/>
                <a:ea typeface="宋体" panose="02010600030101010101" pitchFamily="2" charset="-122"/>
                <a:cs typeface="Times New Roman" panose="02020603050405020304" pitchFamily="18" charset="0"/>
              </a:rPr>
              <a:t>2s</a:t>
            </a:r>
            <a:r>
              <a:rPr lang="en-US" altLang="zh-CN" sz="2000" b="1" baseline="30000">
                <a:solidFill>
                  <a:srgbClr val="FF0000"/>
                </a:solidFill>
                <a:latin typeface="宋体" panose="02010600030101010101" pitchFamily="2" charset="-122"/>
                <a:ea typeface="宋体" panose="02010600030101010101" pitchFamily="2" charset="-122"/>
                <a:cs typeface="Times New Roman" panose="02020603050405020304" pitchFamily="18" charset="0"/>
              </a:rPr>
              <a:t>2</a:t>
            </a:r>
            <a:r>
              <a:rPr lang="en-US" altLang="zh-CN" sz="2000" b="1">
                <a:solidFill>
                  <a:srgbClr val="FF0000"/>
                </a:solidFill>
                <a:latin typeface="宋体" panose="02010600030101010101" pitchFamily="2" charset="-122"/>
                <a:ea typeface="宋体" panose="02010600030101010101" pitchFamily="2" charset="-122"/>
                <a:cs typeface="Times New Roman" panose="02020603050405020304" pitchFamily="18" charset="0"/>
              </a:rPr>
              <a:t>2p</a:t>
            </a:r>
            <a:r>
              <a:rPr lang="en-US" altLang="zh-CN" sz="2000" b="1" baseline="30000">
                <a:solidFill>
                  <a:srgbClr val="FF0000"/>
                </a:solidFill>
                <a:latin typeface="宋体" panose="02010600030101010101" pitchFamily="2" charset="-122"/>
                <a:ea typeface="宋体" panose="02010600030101010101" pitchFamily="2" charset="-122"/>
                <a:cs typeface="Times New Roman" panose="02020603050405020304" pitchFamily="18" charset="0"/>
              </a:rPr>
              <a:t>2</a:t>
            </a:r>
            <a:endParaRPr lang="zh-CN" altLang="en-US" baseline="30000">
              <a:solidFill>
                <a:srgbClr val="FF0000"/>
              </a:solidFill>
            </a:endParaRPr>
          </a:p>
        </p:txBody>
      </p:sp>
      <p:sp>
        <p:nvSpPr>
          <p:cNvPr id="5" name="矩形 4"/>
          <p:cNvSpPr/>
          <p:nvPr/>
        </p:nvSpPr>
        <p:spPr>
          <a:xfrm>
            <a:off x="3809931" y="1759931"/>
            <a:ext cx="877163" cy="400110"/>
          </a:xfrm>
          <a:prstGeom prst="rect">
            <a:avLst/>
          </a:prstGeom>
        </p:spPr>
        <p:txBody>
          <a:bodyPr wrap="none">
            <a:spAutoFit/>
          </a:bodyPr>
          <a:lstStyle/>
          <a:p>
            <a:r>
              <a:rPr lang="en-US" altLang="zh-CN" sz="2000" b="1">
                <a:solidFill>
                  <a:srgbClr val="FF0000"/>
                </a:solidFill>
                <a:latin typeface="宋体" panose="02010600030101010101" pitchFamily="2" charset="-122"/>
                <a:ea typeface="宋体" panose="02010600030101010101" pitchFamily="2" charset="-122"/>
                <a:cs typeface="Times New Roman" panose="02020603050405020304" pitchFamily="18" charset="0"/>
              </a:rPr>
              <a:t>2s</a:t>
            </a:r>
            <a:r>
              <a:rPr lang="en-US" altLang="zh-CN" sz="2000" b="1" baseline="30000">
                <a:solidFill>
                  <a:srgbClr val="FF0000"/>
                </a:solidFill>
                <a:latin typeface="宋体" panose="02010600030101010101" pitchFamily="2" charset="-122"/>
                <a:ea typeface="宋体" panose="02010600030101010101" pitchFamily="2" charset="-122"/>
                <a:cs typeface="Times New Roman" panose="02020603050405020304" pitchFamily="18" charset="0"/>
              </a:rPr>
              <a:t>2</a:t>
            </a:r>
            <a:r>
              <a:rPr lang="en-US" altLang="zh-CN" sz="2000" b="1">
                <a:solidFill>
                  <a:srgbClr val="FF0000"/>
                </a:solidFill>
                <a:latin typeface="宋体" panose="02010600030101010101" pitchFamily="2" charset="-122"/>
                <a:ea typeface="宋体" panose="02010600030101010101" pitchFamily="2" charset="-122"/>
                <a:cs typeface="Times New Roman" panose="02020603050405020304" pitchFamily="18" charset="0"/>
              </a:rPr>
              <a:t>2p</a:t>
            </a:r>
            <a:r>
              <a:rPr lang="en-US" altLang="zh-CN" sz="2000" b="1" baseline="30000">
                <a:solidFill>
                  <a:srgbClr val="FF0000"/>
                </a:solidFill>
                <a:latin typeface="宋体" panose="02010600030101010101" pitchFamily="2" charset="-122"/>
                <a:ea typeface="宋体" panose="02010600030101010101" pitchFamily="2" charset="-122"/>
                <a:cs typeface="Times New Roman" panose="02020603050405020304" pitchFamily="18" charset="0"/>
              </a:rPr>
              <a:t>3</a:t>
            </a:r>
            <a:endParaRPr lang="zh-CN" altLang="en-US" baseline="30000">
              <a:solidFill>
                <a:srgbClr val="FF0000"/>
              </a:solidFill>
            </a:endParaRPr>
          </a:p>
        </p:txBody>
      </p:sp>
      <p:sp>
        <p:nvSpPr>
          <p:cNvPr id="6" name="矩形 5"/>
          <p:cNvSpPr/>
          <p:nvPr/>
        </p:nvSpPr>
        <p:spPr>
          <a:xfrm>
            <a:off x="5922816" y="1759931"/>
            <a:ext cx="877163" cy="400110"/>
          </a:xfrm>
          <a:prstGeom prst="rect">
            <a:avLst/>
          </a:prstGeom>
        </p:spPr>
        <p:txBody>
          <a:bodyPr wrap="none">
            <a:spAutoFit/>
          </a:bodyPr>
          <a:lstStyle/>
          <a:p>
            <a:r>
              <a:rPr lang="en-US" altLang="zh-CN" sz="2000" b="1">
                <a:solidFill>
                  <a:srgbClr val="FF0000"/>
                </a:solidFill>
                <a:latin typeface="宋体" panose="02010600030101010101" pitchFamily="2" charset="-122"/>
                <a:ea typeface="宋体" panose="02010600030101010101" pitchFamily="2" charset="-122"/>
                <a:cs typeface="Times New Roman" panose="02020603050405020304" pitchFamily="18" charset="0"/>
              </a:rPr>
              <a:t>2s</a:t>
            </a:r>
            <a:r>
              <a:rPr lang="en-US" altLang="zh-CN" sz="2000" b="1" baseline="30000">
                <a:solidFill>
                  <a:srgbClr val="FF0000"/>
                </a:solidFill>
                <a:latin typeface="宋体" panose="02010600030101010101" pitchFamily="2" charset="-122"/>
                <a:ea typeface="宋体" panose="02010600030101010101" pitchFamily="2" charset="-122"/>
                <a:cs typeface="Times New Roman" panose="02020603050405020304" pitchFamily="18" charset="0"/>
              </a:rPr>
              <a:t>2</a:t>
            </a:r>
            <a:r>
              <a:rPr lang="en-US" altLang="zh-CN" sz="2000" b="1">
                <a:solidFill>
                  <a:srgbClr val="FF0000"/>
                </a:solidFill>
                <a:latin typeface="宋体" panose="02010600030101010101" pitchFamily="2" charset="-122"/>
                <a:ea typeface="宋体" panose="02010600030101010101" pitchFamily="2" charset="-122"/>
                <a:cs typeface="Times New Roman" panose="02020603050405020304" pitchFamily="18" charset="0"/>
              </a:rPr>
              <a:t>2p</a:t>
            </a:r>
            <a:r>
              <a:rPr lang="en-US" altLang="zh-CN" sz="2000" b="1" baseline="30000">
                <a:solidFill>
                  <a:srgbClr val="FF0000"/>
                </a:solidFill>
                <a:latin typeface="宋体" panose="02010600030101010101" pitchFamily="2" charset="-122"/>
                <a:ea typeface="宋体" panose="02010600030101010101" pitchFamily="2" charset="-122"/>
                <a:cs typeface="Times New Roman" panose="02020603050405020304" pitchFamily="18" charset="0"/>
              </a:rPr>
              <a:t>4</a:t>
            </a:r>
            <a:endParaRPr lang="zh-CN" altLang="en-US" baseline="30000">
              <a:solidFill>
                <a:srgbClr val="FF0000"/>
              </a:solidFill>
            </a:endParaRPr>
          </a:p>
        </p:txBody>
      </p:sp>
      <p:sp>
        <p:nvSpPr>
          <p:cNvPr id="7" name="矩形 6"/>
          <p:cNvSpPr/>
          <p:nvPr/>
        </p:nvSpPr>
        <p:spPr>
          <a:xfrm>
            <a:off x="3508090" y="2239325"/>
            <a:ext cx="958917" cy="400110"/>
          </a:xfrm>
          <a:prstGeom prst="rect">
            <a:avLst/>
          </a:prstGeom>
        </p:spPr>
        <p:txBody>
          <a:bodyPr wrap="none">
            <a:spAutoFit/>
          </a:bodyPr>
          <a:lstStyle/>
          <a:p>
            <a:r>
              <a:rPr lang="zh-CN" altLang="en-US" sz="2000" b="1">
                <a:solidFill>
                  <a:srgbClr val="FF0000"/>
                </a:solidFill>
                <a:latin typeface="宋体" panose="02010600030101010101" pitchFamily="2" charset="-122"/>
                <a:ea typeface="宋体" panose="02010600030101010101" pitchFamily="2" charset="-122"/>
                <a:cs typeface="Times New Roman" panose="02020603050405020304" pitchFamily="18" charset="0"/>
              </a:rPr>
              <a:t>方向性</a:t>
            </a:r>
            <a:endParaRPr lang="zh-CN" altLang="en-US" baseline="30000">
              <a:solidFill>
                <a:srgbClr val="FF0000"/>
              </a:solidFill>
            </a:endParaRPr>
          </a:p>
        </p:txBody>
      </p:sp>
      <p:sp>
        <p:nvSpPr>
          <p:cNvPr id="8" name="矩形 7"/>
          <p:cNvSpPr/>
          <p:nvPr/>
        </p:nvSpPr>
        <p:spPr>
          <a:xfrm>
            <a:off x="5265868" y="2212692"/>
            <a:ext cx="958917" cy="400110"/>
          </a:xfrm>
          <a:prstGeom prst="rect">
            <a:avLst/>
          </a:prstGeom>
        </p:spPr>
        <p:txBody>
          <a:bodyPr wrap="none">
            <a:spAutoFit/>
          </a:bodyPr>
          <a:lstStyle/>
          <a:p>
            <a:r>
              <a:rPr lang="zh-CN" altLang="en-US" sz="2000" b="1">
                <a:solidFill>
                  <a:srgbClr val="FF0000"/>
                </a:solidFill>
                <a:latin typeface="宋体" panose="02010600030101010101" pitchFamily="2" charset="-122"/>
                <a:ea typeface="宋体" panose="02010600030101010101" pitchFamily="2" charset="-122"/>
                <a:cs typeface="Times New Roman" panose="02020603050405020304" pitchFamily="18" charset="0"/>
              </a:rPr>
              <a:t>饱和性</a:t>
            </a:r>
            <a:endParaRPr lang="zh-CN" altLang="en-US" baseline="30000">
              <a:solidFill>
                <a:srgbClr val="FF0000"/>
              </a:solidFill>
            </a:endParaRPr>
          </a:p>
        </p:txBody>
      </p:sp>
      <p:sp>
        <p:nvSpPr>
          <p:cNvPr id="9" name="矩形 8"/>
          <p:cNvSpPr/>
          <p:nvPr/>
        </p:nvSpPr>
        <p:spPr>
          <a:xfrm>
            <a:off x="3383801" y="2683208"/>
            <a:ext cx="646331" cy="369332"/>
          </a:xfrm>
          <a:prstGeom prst="rect">
            <a:avLst/>
          </a:prstGeom>
        </p:spPr>
        <p:txBody>
          <a:bodyPr wrap="none">
            <a:spAutoFit/>
          </a:bodyPr>
          <a:lstStyle/>
          <a:p>
            <a:r>
              <a:rPr lang="zh-CN" altLang="en-US">
                <a:solidFill>
                  <a:srgbClr val="FF0000"/>
                </a:solidFill>
              </a:rPr>
              <a:t>键长</a:t>
            </a:r>
          </a:p>
        </p:txBody>
      </p:sp>
      <p:sp>
        <p:nvSpPr>
          <p:cNvPr id="10" name="矩形 9"/>
          <p:cNvSpPr/>
          <p:nvPr/>
        </p:nvSpPr>
        <p:spPr>
          <a:xfrm>
            <a:off x="5292500" y="2692085"/>
            <a:ext cx="646331" cy="369332"/>
          </a:xfrm>
          <a:prstGeom prst="rect">
            <a:avLst/>
          </a:prstGeom>
        </p:spPr>
        <p:txBody>
          <a:bodyPr wrap="none">
            <a:spAutoFit/>
          </a:bodyPr>
          <a:lstStyle/>
          <a:p>
            <a:r>
              <a:rPr lang="zh-CN" altLang="en-US">
                <a:solidFill>
                  <a:srgbClr val="FF0000"/>
                </a:solidFill>
              </a:rPr>
              <a:t>键角</a:t>
            </a:r>
          </a:p>
        </p:txBody>
      </p:sp>
      <p:sp>
        <p:nvSpPr>
          <p:cNvPr id="11" name="矩形 10"/>
          <p:cNvSpPr/>
          <p:nvPr/>
        </p:nvSpPr>
        <p:spPr>
          <a:xfrm>
            <a:off x="6872726" y="2700963"/>
            <a:ext cx="646331" cy="369332"/>
          </a:xfrm>
          <a:prstGeom prst="rect">
            <a:avLst/>
          </a:prstGeom>
        </p:spPr>
        <p:txBody>
          <a:bodyPr wrap="none">
            <a:spAutoFit/>
          </a:bodyPr>
          <a:lstStyle/>
          <a:p>
            <a:r>
              <a:rPr lang="zh-CN" altLang="en-US">
                <a:solidFill>
                  <a:srgbClr val="FF0000"/>
                </a:solidFill>
              </a:rPr>
              <a:t>键能</a:t>
            </a:r>
          </a:p>
        </p:txBody>
      </p:sp>
      <p:sp>
        <p:nvSpPr>
          <p:cNvPr id="12" name="矩形 11"/>
          <p:cNvSpPr/>
          <p:nvPr/>
        </p:nvSpPr>
        <p:spPr>
          <a:xfrm>
            <a:off x="5647608" y="3171479"/>
            <a:ext cx="538930" cy="369332"/>
          </a:xfrm>
          <a:prstGeom prst="rect">
            <a:avLst/>
          </a:prstGeom>
        </p:spPr>
        <p:txBody>
          <a:bodyPr wrap="none">
            <a:spAutoFit/>
          </a:bodyPr>
          <a:lstStyle/>
          <a:p>
            <a:r>
              <a:rPr lang="en-US" altLang="zh-CN">
                <a:solidFill>
                  <a:srgbClr val="FF0000"/>
                </a:solidFill>
              </a:rPr>
              <a:t>σ</a:t>
            </a:r>
            <a:r>
              <a:rPr lang="zh-CN" altLang="en-US">
                <a:solidFill>
                  <a:srgbClr val="FF0000"/>
                </a:solidFill>
              </a:rPr>
              <a:t>键</a:t>
            </a:r>
          </a:p>
        </p:txBody>
      </p:sp>
      <p:sp>
        <p:nvSpPr>
          <p:cNvPr id="13" name="矩形 12"/>
          <p:cNvSpPr/>
          <p:nvPr/>
        </p:nvSpPr>
        <p:spPr>
          <a:xfrm>
            <a:off x="7378754" y="3162601"/>
            <a:ext cx="559769" cy="369332"/>
          </a:xfrm>
          <a:prstGeom prst="rect">
            <a:avLst/>
          </a:prstGeom>
        </p:spPr>
        <p:txBody>
          <a:bodyPr wrap="none">
            <a:spAutoFit/>
          </a:bodyPr>
          <a:lstStyle/>
          <a:p>
            <a:r>
              <a:rPr lang="en-US" altLang="zh-CN">
                <a:solidFill>
                  <a:srgbClr val="FF0000"/>
                </a:solidFill>
              </a:rPr>
              <a:t>Π</a:t>
            </a:r>
            <a:r>
              <a:rPr lang="zh-CN" altLang="en-US">
                <a:solidFill>
                  <a:srgbClr val="FF0000"/>
                </a:solidFill>
              </a:rPr>
              <a:t>键</a:t>
            </a:r>
          </a:p>
        </p:txBody>
      </p:sp>
      <p:sp>
        <p:nvSpPr>
          <p:cNvPr id="14" name="矩形 13"/>
          <p:cNvSpPr/>
          <p:nvPr/>
        </p:nvSpPr>
        <p:spPr>
          <a:xfrm>
            <a:off x="5141581" y="3641995"/>
            <a:ext cx="1338828" cy="369332"/>
          </a:xfrm>
          <a:prstGeom prst="rect">
            <a:avLst/>
          </a:prstGeom>
        </p:spPr>
        <p:txBody>
          <a:bodyPr wrap="none">
            <a:spAutoFit/>
          </a:bodyPr>
          <a:lstStyle/>
          <a:p>
            <a:r>
              <a:rPr lang="zh-CN" altLang="en-US">
                <a:solidFill>
                  <a:srgbClr val="FF0000"/>
                </a:solidFill>
              </a:rPr>
              <a:t>极性共价键</a:t>
            </a:r>
          </a:p>
        </p:txBody>
      </p:sp>
      <p:sp>
        <p:nvSpPr>
          <p:cNvPr id="15" name="矩形 14"/>
          <p:cNvSpPr/>
          <p:nvPr/>
        </p:nvSpPr>
        <p:spPr>
          <a:xfrm>
            <a:off x="6837215" y="3615362"/>
            <a:ext cx="1569660" cy="369332"/>
          </a:xfrm>
          <a:prstGeom prst="rect">
            <a:avLst/>
          </a:prstGeom>
        </p:spPr>
        <p:txBody>
          <a:bodyPr wrap="none">
            <a:spAutoFit/>
          </a:bodyPr>
          <a:lstStyle/>
          <a:p>
            <a:r>
              <a:rPr lang="zh-CN" altLang="en-US">
                <a:solidFill>
                  <a:srgbClr val="FF0000"/>
                </a:solidFill>
              </a:rPr>
              <a:t>非极性共价键</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4306059" y="464972"/>
            <a:ext cx="2236510" cy="707886"/>
          </a:xfrm>
          <a:prstGeom prst="rect">
            <a:avLst/>
          </a:prstGeom>
          <a:noFill/>
        </p:spPr>
        <p:txBody>
          <a:bodyPr wrap="none" lIns="91440" tIns="45720" rIns="91440" bIns="45720">
            <a:spAutoFit/>
          </a:bodyPr>
          <a:lstStyle/>
          <a:p>
            <a:pPr algn="ctr"/>
            <a:r>
              <a:rPr lang="zh-CN" altLang="en-US" sz="4000" b="1">
                <a:ln w="1905"/>
                <a:solidFill>
                  <a:srgbClr val="00B050"/>
                </a:solidFill>
                <a:effectLst>
                  <a:innerShdw blurRad="69850" dist="43180" dir="5400000">
                    <a:srgbClr val="000000">
                      <a:alpha val="65000"/>
                    </a:srgbClr>
                  </a:innerShdw>
                </a:effectLst>
              </a:rPr>
              <a:t>课堂小结</a:t>
            </a:r>
          </a:p>
        </p:txBody>
      </p:sp>
      <p:sp>
        <p:nvSpPr>
          <p:cNvPr id="4" name="矩形 3"/>
          <p:cNvSpPr/>
          <p:nvPr/>
        </p:nvSpPr>
        <p:spPr>
          <a:xfrm>
            <a:off x="250930" y="3244334"/>
            <a:ext cx="1640014" cy="830997"/>
          </a:xfrm>
          <a:prstGeom prst="rect">
            <a:avLst/>
          </a:prstGeom>
        </p:spPr>
        <p:txBody>
          <a:bodyPr wrap="square">
            <a:spAutoFit/>
          </a:bodyPr>
          <a:lstStyle/>
          <a:p>
            <a:r>
              <a:rPr lang="zh-CN" altLang="en-US" sz="2400" b="1"/>
              <a:t>分子空间结构理论</a:t>
            </a:r>
          </a:p>
        </p:txBody>
      </p:sp>
      <p:sp>
        <p:nvSpPr>
          <p:cNvPr id="5" name="左大括号 4"/>
          <p:cNvSpPr/>
          <p:nvPr/>
        </p:nvSpPr>
        <p:spPr>
          <a:xfrm>
            <a:off x="1722270" y="2494625"/>
            <a:ext cx="532658" cy="2503502"/>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2266162" y="2285545"/>
            <a:ext cx="1142864" cy="830997"/>
          </a:xfrm>
          <a:prstGeom prst="rect">
            <a:avLst/>
          </a:prstGeom>
        </p:spPr>
        <p:txBody>
          <a:bodyPr wrap="square">
            <a:spAutoFit/>
          </a:bodyPr>
          <a:lstStyle/>
          <a:p>
            <a:r>
              <a:rPr lang="zh-CN" altLang="en-US" sz="2400" b="1"/>
              <a:t>杂化轨道理论</a:t>
            </a:r>
          </a:p>
        </p:txBody>
      </p:sp>
      <p:sp>
        <p:nvSpPr>
          <p:cNvPr id="7" name="矩形 6"/>
          <p:cNvSpPr/>
          <p:nvPr/>
        </p:nvSpPr>
        <p:spPr>
          <a:xfrm>
            <a:off x="2115242" y="4593739"/>
            <a:ext cx="1657768" cy="830997"/>
          </a:xfrm>
          <a:prstGeom prst="rect">
            <a:avLst/>
          </a:prstGeom>
        </p:spPr>
        <p:txBody>
          <a:bodyPr wrap="square">
            <a:spAutoFit/>
          </a:bodyPr>
          <a:lstStyle/>
          <a:p>
            <a:r>
              <a:rPr lang="zh-CN" altLang="en-US" sz="2400" b="1"/>
              <a:t>价电子对互斥理论</a:t>
            </a:r>
          </a:p>
        </p:txBody>
      </p:sp>
      <p:sp>
        <p:nvSpPr>
          <p:cNvPr id="8" name="左大括号 7"/>
          <p:cNvSpPr/>
          <p:nvPr/>
        </p:nvSpPr>
        <p:spPr>
          <a:xfrm>
            <a:off x="3391270" y="1837678"/>
            <a:ext cx="417251" cy="152696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大括号 8"/>
          <p:cNvSpPr/>
          <p:nvPr/>
        </p:nvSpPr>
        <p:spPr>
          <a:xfrm>
            <a:off x="3595458" y="4074851"/>
            <a:ext cx="452760" cy="189094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3741323" y="1580490"/>
            <a:ext cx="800219" cy="461665"/>
          </a:xfrm>
          <a:prstGeom prst="rect">
            <a:avLst/>
          </a:prstGeom>
        </p:spPr>
        <p:txBody>
          <a:bodyPr wrap="none">
            <a:spAutoFit/>
          </a:bodyPr>
          <a:lstStyle/>
          <a:p>
            <a:r>
              <a:rPr lang="zh-CN" altLang="en-US" sz="2400" b="1"/>
              <a:t>内容</a:t>
            </a:r>
          </a:p>
        </p:txBody>
      </p:sp>
      <p:sp>
        <p:nvSpPr>
          <p:cNvPr id="11" name="矩形 10"/>
          <p:cNvSpPr/>
          <p:nvPr/>
        </p:nvSpPr>
        <p:spPr>
          <a:xfrm>
            <a:off x="3741323" y="3054181"/>
            <a:ext cx="800219" cy="461665"/>
          </a:xfrm>
          <a:prstGeom prst="rect">
            <a:avLst/>
          </a:prstGeom>
        </p:spPr>
        <p:txBody>
          <a:bodyPr wrap="none">
            <a:spAutoFit/>
          </a:bodyPr>
          <a:lstStyle/>
          <a:p>
            <a:r>
              <a:rPr lang="zh-CN" altLang="en-US" sz="2400" b="1"/>
              <a:t>应用</a:t>
            </a:r>
          </a:p>
        </p:txBody>
      </p:sp>
      <p:sp>
        <p:nvSpPr>
          <p:cNvPr id="12" name="矩形 11"/>
          <p:cNvSpPr/>
          <p:nvPr/>
        </p:nvSpPr>
        <p:spPr>
          <a:xfrm>
            <a:off x="3679179" y="2352847"/>
            <a:ext cx="800219" cy="461665"/>
          </a:xfrm>
          <a:prstGeom prst="rect">
            <a:avLst/>
          </a:prstGeom>
        </p:spPr>
        <p:txBody>
          <a:bodyPr wrap="none">
            <a:spAutoFit/>
          </a:bodyPr>
          <a:lstStyle/>
          <a:p>
            <a:r>
              <a:rPr lang="zh-CN" altLang="en-US" sz="2400" b="1"/>
              <a:t>分类</a:t>
            </a:r>
          </a:p>
        </p:txBody>
      </p:sp>
      <p:sp>
        <p:nvSpPr>
          <p:cNvPr id="13" name="矩形 12"/>
          <p:cNvSpPr/>
          <p:nvPr/>
        </p:nvSpPr>
        <p:spPr>
          <a:xfrm>
            <a:off x="3998775" y="3933073"/>
            <a:ext cx="800219" cy="461665"/>
          </a:xfrm>
          <a:prstGeom prst="rect">
            <a:avLst/>
          </a:prstGeom>
        </p:spPr>
        <p:txBody>
          <a:bodyPr wrap="none">
            <a:spAutoFit/>
          </a:bodyPr>
          <a:lstStyle/>
          <a:p>
            <a:r>
              <a:rPr lang="zh-CN" altLang="en-US" sz="2400" b="1"/>
              <a:t>内容</a:t>
            </a:r>
          </a:p>
        </p:txBody>
      </p:sp>
      <p:sp>
        <p:nvSpPr>
          <p:cNvPr id="14" name="矩形 13"/>
          <p:cNvSpPr/>
          <p:nvPr/>
        </p:nvSpPr>
        <p:spPr>
          <a:xfrm>
            <a:off x="3981019" y="4794208"/>
            <a:ext cx="800219" cy="461665"/>
          </a:xfrm>
          <a:prstGeom prst="rect">
            <a:avLst/>
          </a:prstGeom>
        </p:spPr>
        <p:txBody>
          <a:bodyPr wrap="none">
            <a:spAutoFit/>
          </a:bodyPr>
          <a:lstStyle/>
          <a:p>
            <a:r>
              <a:rPr lang="zh-CN" altLang="en-US" sz="2400" b="1"/>
              <a:t>应用</a:t>
            </a:r>
          </a:p>
        </p:txBody>
      </p:sp>
      <p:sp>
        <p:nvSpPr>
          <p:cNvPr id="15" name="矩形 14"/>
          <p:cNvSpPr/>
          <p:nvPr/>
        </p:nvSpPr>
        <p:spPr>
          <a:xfrm>
            <a:off x="3989898" y="5575443"/>
            <a:ext cx="800219" cy="461665"/>
          </a:xfrm>
          <a:prstGeom prst="rect">
            <a:avLst/>
          </a:prstGeom>
        </p:spPr>
        <p:txBody>
          <a:bodyPr wrap="none">
            <a:spAutoFit/>
          </a:bodyPr>
          <a:lstStyle/>
          <a:p>
            <a:r>
              <a:rPr lang="zh-CN" altLang="en-US" sz="2400" b="1"/>
              <a:t>方法</a:t>
            </a:r>
          </a:p>
        </p:txBody>
      </p:sp>
      <p:sp>
        <p:nvSpPr>
          <p:cNvPr id="16" name="矩形 15"/>
          <p:cNvSpPr/>
          <p:nvPr/>
        </p:nvSpPr>
        <p:spPr>
          <a:xfrm>
            <a:off x="4625265" y="1569997"/>
            <a:ext cx="6702642" cy="419474"/>
          </a:xfrm>
          <a:prstGeom prst="rect">
            <a:avLst/>
          </a:prstGeom>
        </p:spPr>
        <p:txBody>
          <a:bodyPr wrap="square">
            <a:spAutoFit/>
          </a:bodyPr>
          <a:lstStyle/>
          <a:p>
            <a:pPr>
              <a:lnSpc>
                <a:spcPct val="150000"/>
              </a:lnSpc>
            </a:pPr>
            <a:r>
              <a:rPr lang="zh-CN" altLang="en-US" sz="1600" b="1">
                <a:solidFill>
                  <a:srgbClr val="FF0000"/>
                </a:solidFill>
                <a:latin typeface="黑体" panose="02010609060101010101" pitchFamily="49" charset="-122"/>
                <a:ea typeface="黑体" panose="02010609060101010101" pitchFamily="49" charset="-122"/>
              </a:rPr>
              <a:t>原子内部能量相近的原子轨道，重新组合形成一组新的原子轨道</a:t>
            </a:r>
            <a:endParaRPr lang="zh-CN" altLang="en-US" sz="1600" b="1">
              <a:solidFill>
                <a:srgbClr val="FF0000"/>
              </a:solidFill>
            </a:endParaRPr>
          </a:p>
        </p:txBody>
      </p:sp>
      <p:sp>
        <p:nvSpPr>
          <p:cNvPr id="17" name="左大括号 16"/>
          <p:cNvSpPr/>
          <p:nvPr/>
        </p:nvSpPr>
        <p:spPr>
          <a:xfrm>
            <a:off x="4580877" y="2272683"/>
            <a:ext cx="310719" cy="63031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4877664" y="2051007"/>
            <a:ext cx="473206" cy="461665"/>
          </a:xfrm>
          <a:prstGeom prst="rect">
            <a:avLst/>
          </a:prstGeom>
        </p:spPr>
        <p:txBody>
          <a:bodyPr wrap="none">
            <a:spAutoFit/>
          </a:bodyPr>
          <a:lstStyle/>
          <a:p>
            <a:r>
              <a:rPr lang="en-US" altLang="zh-CN" sz="2400" b="1">
                <a:solidFill>
                  <a:srgbClr val="FF0000"/>
                </a:solidFill>
              </a:rPr>
              <a:t>sp</a:t>
            </a:r>
            <a:endParaRPr lang="zh-CN" altLang="en-US" sz="2400" b="1">
              <a:solidFill>
                <a:srgbClr val="FF0000"/>
              </a:solidFill>
            </a:endParaRPr>
          </a:p>
        </p:txBody>
      </p:sp>
      <p:sp>
        <p:nvSpPr>
          <p:cNvPr id="19" name="矩形 18"/>
          <p:cNvSpPr/>
          <p:nvPr/>
        </p:nvSpPr>
        <p:spPr>
          <a:xfrm>
            <a:off x="4868786" y="2352848"/>
            <a:ext cx="577402" cy="461665"/>
          </a:xfrm>
          <a:prstGeom prst="rect">
            <a:avLst/>
          </a:prstGeom>
        </p:spPr>
        <p:txBody>
          <a:bodyPr wrap="none">
            <a:spAutoFit/>
          </a:bodyPr>
          <a:lstStyle/>
          <a:p>
            <a:r>
              <a:rPr lang="en-US" altLang="zh-CN" sz="2400" b="1">
                <a:solidFill>
                  <a:srgbClr val="FF0000"/>
                </a:solidFill>
              </a:rPr>
              <a:t>sp</a:t>
            </a:r>
            <a:r>
              <a:rPr lang="en-US" altLang="zh-CN" sz="2400" b="1" baseline="30000">
                <a:solidFill>
                  <a:srgbClr val="FF0000"/>
                </a:solidFill>
              </a:rPr>
              <a:t>2</a:t>
            </a:r>
            <a:endParaRPr lang="zh-CN" altLang="en-US" sz="2400" b="1" baseline="30000">
              <a:solidFill>
                <a:srgbClr val="FF0000"/>
              </a:solidFill>
            </a:endParaRPr>
          </a:p>
        </p:txBody>
      </p:sp>
      <p:sp>
        <p:nvSpPr>
          <p:cNvPr id="20" name="矩形 19"/>
          <p:cNvSpPr/>
          <p:nvPr/>
        </p:nvSpPr>
        <p:spPr>
          <a:xfrm>
            <a:off x="4859909" y="2663566"/>
            <a:ext cx="577402" cy="461665"/>
          </a:xfrm>
          <a:prstGeom prst="rect">
            <a:avLst/>
          </a:prstGeom>
        </p:spPr>
        <p:txBody>
          <a:bodyPr wrap="none">
            <a:spAutoFit/>
          </a:bodyPr>
          <a:lstStyle/>
          <a:p>
            <a:r>
              <a:rPr lang="en-US" altLang="zh-CN" sz="2400" b="1">
                <a:solidFill>
                  <a:srgbClr val="FF0000"/>
                </a:solidFill>
              </a:rPr>
              <a:t>sp</a:t>
            </a:r>
            <a:r>
              <a:rPr lang="en-US" altLang="zh-CN" sz="2400" b="1" baseline="30000">
                <a:solidFill>
                  <a:srgbClr val="FF0000"/>
                </a:solidFill>
              </a:rPr>
              <a:t>3</a:t>
            </a:r>
            <a:endParaRPr lang="zh-CN" altLang="en-US" sz="2400" b="1" baseline="30000">
              <a:solidFill>
                <a:srgbClr val="FF0000"/>
              </a:solidFill>
            </a:endParaRPr>
          </a:p>
        </p:txBody>
      </p:sp>
      <p:sp>
        <p:nvSpPr>
          <p:cNvPr id="21" name="矩形 20"/>
          <p:cNvSpPr/>
          <p:nvPr/>
        </p:nvSpPr>
        <p:spPr>
          <a:xfrm>
            <a:off x="4554243" y="3025936"/>
            <a:ext cx="3338006" cy="507831"/>
          </a:xfrm>
          <a:prstGeom prst="rect">
            <a:avLst/>
          </a:prstGeom>
        </p:spPr>
        <p:txBody>
          <a:bodyPr wrap="square">
            <a:spAutoFit/>
          </a:bodyPr>
          <a:lstStyle/>
          <a:p>
            <a:pPr>
              <a:lnSpc>
                <a:spcPct val="150000"/>
              </a:lnSpc>
            </a:pPr>
            <a:r>
              <a:rPr lang="zh-CN" altLang="en-US" b="1">
                <a:solidFill>
                  <a:srgbClr val="FF0000"/>
                </a:solidFill>
              </a:rPr>
              <a:t>解释分子的组成和空间构型</a:t>
            </a:r>
          </a:p>
        </p:txBody>
      </p:sp>
      <p:sp>
        <p:nvSpPr>
          <p:cNvPr id="22" name="矩形 21"/>
          <p:cNvSpPr/>
          <p:nvPr/>
        </p:nvSpPr>
        <p:spPr>
          <a:xfrm>
            <a:off x="4810711" y="3741060"/>
            <a:ext cx="6117700" cy="704232"/>
          </a:xfrm>
          <a:prstGeom prst="rect">
            <a:avLst/>
          </a:prstGeom>
        </p:spPr>
        <p:txBody>
          <a:bodyPr wrap="square">
            <a:spAutoFit/>
          </a:bodyPr>
          <a:lstStyle/>
          <a:p>
            <a:pPr>
              <a:lnSpc>
                <a:spcPct val="150000"/>
              </a:lnSpc>
            </a:pPr>
            <a:r>
              <a:rPr lang="zh-CN" altLang="en-US" sz="1400" b="1">
                <a:solidFill>
                  <a:srgbClr val="FF0000"/>
                </a:solidFill>
              </a:rPr>
              <a:t>分子中的中心原子的价电子对</a:t>
            </a:r>
            <a:r>
              <a:rPr lang="en-US" altLang="zh-CN" sz="1400" b="1">
                <a:solidFill>
                  <a:srgbClr val="FF0000"/>
                </a:solidFill>
              </a:rPr>
              <a:t>——</a:t>
            </a:r>
            <a:r>
              <a:rPr lang="zh-CN" altLang="en-US" sz="1400" b="1">
                <a:solidFill>
                  <a:srgbClr val="FF0000"/>
                </a:solidFill>
              </a:rPr>
              <a:t>成键电子对（</a:t>
            </a:r>
            <a:r>
              <a:rPr lang="en-US" altLang="zh-CN" sz="1400" b="1" err="1">
                <a:solidFill>
                  <a:srgbClr val="FF0000"/>
                </a:solidFill>
              </a:rPr>
              <a:t>bp)</a:t>
            </a:r>
            <a:r>
              <a:rPr lang="zh-CN" altLang="en-US" sz="1400" b="1">
                <a:solidFill>
                  <a:srgbClr val="FF0000"/>
                </a:solidFill>
              </a:rPr>
              <a:t>和孤电子对（</a:t>
            </a:r>
            <a:r>
              <a:rPr lang="en-US" altLang="zh-CN" sz="1400" b="1" err="1">
                <a:solidFill>
                  <a:srgbClr val="FF0000"/>
                </a:solidFill>
              </a:rPr>
              <a:t>Ip)</a:t>
            </a:r>
            <a:r>
              <a:rPr lang="zh-CN" altLang="en-US" sz="1400" b="1">
                <a:solidFill>
                  <a:srgbClr val="FF0000"/>
                </a:solidFill>
              </a:rPr>
              <a:t>由于相互排斥作用，处于不同的空间取向且尽可能趋向于彼此远离。</a:t>
            </a:r>
          </a:p>
        </p:txBody>
      </p:sp>
      <p:sp>
        <p:nvSpPr>
          <p:cNvPr id="23" name="矩形 22"/>
          <p:cNvSpPr/>
          <p:nvPr/>
        </p:nvSpPr>
        <p:spPr>
          <a:xfrm>
            <a:off x="4918228" y="4694938"/>
            <a:ext cx="3338006" cy="507831"/>
          </a:xfrm>
          <a:prstGeom prst="rect">
            <a:avLst/>
          </a:prstGeom>
        </p:spPr>
        <p:txBody>
          <a:bodyPr wrap="square">
            <a:spAutoFit/>
          </a:bodyPr>
          <a:lstStyle/>
          <a:p>
            <a:pPr>
              <a:lnSpc>
                <a:spcPct val="150000"/>
              </a:lnSpc>
            </a:pPr>
            <a:r>
              <a:rPr lang="zh-CN" altLang="en-US" b="1">
                <a:solidFill>
                  <a:srgbClr val="FF0000"/>
                </a:solidFill>
              </a:rPr>
              <a:t>推测分子的空间构型</a:t>
            </a:r>
          </a:p>
        </p:txBody>
      </p:sp>
      <p:pic>
        <p:nvPicPr>
          <p:cNvPr id="15361" name="Picture 1"/>
          <p:cNvPicPr>
            <a:picLocks noChangeAspect="1" noChangeArrowheads="1"/>
          </p:cNvPicPr>
          <p:nvPr/>
        </p:nvPicPr>
        <p:blipFill>
          <a:blip r:embed="rId2"/>
          <a:stretch>
            <a:fillRect/>
          </a:stretch>
        </p:blipFill>
        <p:spPr bwMode="auto">
          <a:xfrm>
            <a:off x="5060271" y="5924649"/>
            <a:ext cx="4080492" cy="412020"/>
          </a:xfrm>
          <a:prstGeom prst="rect">
            <a:avLst/>
          </a:prstGeom>
          <a:noFill/>
          <a:ln w="9525">
            <a:noFill/>
            <a:miter lim="800000"/>
            <a:headEnd/>
            <a:tailEnd/>
          </a:ln>
          <a:effectLst/>
        </p:spPr>
      </p:pic>
      <p:sp>
        <p:nvSpPr>
          <p:cNvPr id="25" name="Rectangle 14"/>
          <p:cNvSpPr>
            <a:spLocks noChangeArrowheads="1"/>
          </p:cNvSpPr>
          <p:nvPr/>
        </p:nvSpPr>
        <p:spPr bwMode="auto">
          <a:xfrm>
            <a:off x="5048505" y="5424244"/>
            <a:ext cx="4228660" cy="313932"/>
          </a:xfrm>
          <a:prstGeom prst="rect">
            <a:avLst/>
          </a:prstGeom>
          <a:noFill/>
          <a:ln w="9525">
            <a:noFill/>
            <a:miter lim="800000"/>
          </a:ln>
        </p:spPr>
        <p:txBody>
          <a:bodyPr wrap="square">
            <a:spAutoFit/>
          </a:bodyPr>
          <a:lstStyle/>
          <a:p>
            <a:pPr>
              <a:lnSpc>
                <a:spcPct val="90000"/>
              </a:lnSpc>
              <a:spcBef>
                <a:spcPct val="20000"/>
              </a:spcBef>
            </a:pPr>
            <a:r>
              <a:rPr lang="en-US" altLang="zh-CN" sz="1600" b="1">
                <a:solidFill>
                  <a:srgbClr val="FF0000"/>
                </a:solidFill>
                <a:latin typeface="Times New Roman" panose="02020603050405020304" pitchFamily="18" charset="0"/>
                <a:ea typeface="隶书" pitchFamily="49" charset="-122"/>
              </a:rPr>
              <a:t>n(</a:t>
            </a:r>
            <a:r>
              <a:rPr lang="zh-CN" altLang="en-US" sz="1600" b="1">
                <a:solidFill>
                  <a:srgbClr val="FF0000"/>
                </a:solidFill>
                <a:latin typeface="Times New Roman" panose="02020603050405020304" pitchFamily="18" charset="0"/>
                <a:ea typeface="隶书" pitchFamily="49" charset="-122"/>
              </a:rPr>
              <a:t>价电子对数</a:t>
            </a:r>
            <a:r>
              <a:rPr lang="en-US" altLang="zh-CN" sz="1600" b="1">
                <a:solidFill>
                  <a:srgbClr val="FF0000"/>
                </a:solidFill>
                <a:latin typeface="Times New Roman" panose="02020603050405020304" pitchFamily="18" charset="0"/>
                <a:ea typeface="隶书" pitchFamily="49" charset="-122"/>
              </a:rPr>
              <a:t>)</a:t>
            </a:r>
            <a:r>
              <a:rPr lang="zh-CN" altLang="en-US" sz="1600" b="1">
                <a:solidFill>
                  <a:srgbClr val="FF0000"/>
                </a:solidFill>
                <a:latin typeface="Times New Roman" panose="02020603050405020304" pitchFamily="18" charset="0"/>
                <a:ea typeface="隶书" pitchFamily="49" charset="-122"/>
              </a:rPr>
              <a:t>＝成键电子对数</a:t>
            </a:r>
            <a:r>
              <a:rPr lang="en-US" altLang="zh-CN" sz="1600" b="1">
                <a:solidFill>
                  <a:srgbClr val="FF0000"/>
                </a:solidFill>
                <a:latin typeface="Times New Roman" panose="02020603050405020304" pitchFamily="18" charset="0"/>
                <a:ea typeface="隶书" pitchFamily="49" charset="-122"/>
              </a:rPr>
              <a:t>+</a:t>
            </a:r>
            <a:r>
              <a:rPr lang="zh-CN" altLang="en-US" sz="1600" b="1">
                <a:solidFill>
                  <a:srgbClr val="FF0000"/>
                </a:solidFill>
                <a:latin typeface="Times New Roman" panose="02020603050405020304" pitchFamily="18" charset="0"/>
                <a:ea typeface="隶书" pitchFamily="49" charset="-122"/>
              </a:rPr>
              <a:t>孤电子对数</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1" name="组合 30"/>
          <p:cNvGrpSpPr/>
          <p:nvPr/>
        </p:nvGrpSpPr>
        <p:grpSpPr>
          <a:xfrm>
            <a:off x="9911014" y="723424"/>
            <a:ext cx="2161673" cy="228600"/>
            <a:chOff x="2805536" y="-1467853"/>
            <a:chExt cx="2161673" cy="228600"/>
          </a:xfrm>
        </p:grpSpPr>
        <p:sp>
          <p:nvSpPr>
            <p:cNvPr id="26" name="椭圆 25"/>
            <p:cNvSpPr/>
            <p:nvPr/>
          </p:nvSpPr>
          <p:spPr>
            <a:xfrm>
              <a:off x="2805536" y="-1467853"/>
              <a:ext cx="228600" cy="228600"/>
            </a:xfrm>
            <a:prstGeom prst="ellipse">
              <a:avLst/>
            </a:prstGeom>
            <a:solidFill>
              <a:srgbClr val="78B6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288804" y="-1467853"/>
              <a:ext cx="228600" cy="228600"/>
            </a:xfrm>
            <a:prstGeom prst="ellipse">
              <a:avLst/>
            </a:prstGeom>
            <a:solidFill>
              <a:srgbClr val="FDD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772072" y="-1467853"/>
              <a:ext cx="228600" cy="228600"/>
            </a:xfrm>
            <a:prstGeom prst="ellipse">
              <a:avLst/>
            </a:prstGeom>
            <a:solidFill>
              <a:srgbClr val="ED93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255340" y="-1467853"/>
              <a:ext cx="228600" cy="228600"/>
            </a:xfrm>
            <a:prstGeom prst="ellipse">
              <a:avLst/>
            </a:prstGeom>
            <a:solidFill>
              <a:srgbClr val="E9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738609" y="-1467853"/>
              <a:ext cx="228600" cy="228600"/>
            </a:xfrm>
            <a:prstGeom prst="ellipse">
              <a:avLst/>
            </a:prstGeom>
            <a:solidFill>
              <a:srgbClr val="AB7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2971491" y="2665046"/>
            <a:ext cx="6020418" cy="923330"/>
          </a:xfrm>
          <a:prstGeom prst="rect">
            <a:avLst/>
          </a:prstGeom>
          <a:noFill/>
        </p:spPr>
        <p:txBody>
          <a:bodyPr wrap="square" lIns="91440" tIns="45720" rIns="91440" bIns="45720">
            <a:spAutoFit/>
          </a:bodyPr>
          <a:lstStyle/>
          <a:p>
            <a:pPr algn="dist"/>
            <a:r>
              <a:rPr lang="zh-CN" altLang="en-US" sz="54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感谢您的观看</a:t>
            </a:r>
            <a:endParaRPr lang="zh-CN" altLang="en-US" sz="5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18868" y="94313"/>
            <a:ext cx="1170836" cy="484726"/>
          </a:xfrm>
          <a:prstGeom prst="rect">
            <a:avLst/>
          </a:prstGeom>
        </p:spPr>
      </p:pic>
      <p:pic>
        <p:nvPicPr>
          <p:cNvPr id="5" name="图片 4"/>
          <p:cNvPicPr>
            <a:picLocks noChangeAspect="1"/>
          </p:cNvPicPr>
          <p:nvPr/>
        </p:nvPicPr>
        <p:blipFill>
          <a:blip r:embed="rId4"/>
          <a:stretch>
            <a:fillRect/>
          </a:stretch>
        </p:blipFill>
        <p:spPr>
          <a:xfrm>
            <a:off x="0" y="6985"/>
            <a:ext cx="3158490" cy="716280"/>
          </a:xfrm>
          <a:prstGeom prst="rect">
            <a:avLst/>
          </a:prstGeom>
        </p:spPr>
      </p:pic>
      <p:grpSp>
        <p:nvGrpSpPr>
          <p:cNvPr id="7" name="组合 6"/>
          <p:cNvGrpSpPr/>
          <p:nvPr/>
        </p:nvGrpSpPr>
        <p:grpSpPr>
          <a:xfrm>
            <a:off x="10160" y="5368925"/>
            <a:ext cx="12108180" cy="1489075"/>
            <a:chOff x="-460228" y="4964882"/>
            <a:chExt cx="16582544" cy="1921192"/>
          </a:xfrm>
        </p:grpSpPr>
        <p:sp>
          <p:nvSpPr>
            <p:cNvPr id="14" name="等腰三角形 5"/>
            <p:cNvSpPr/>
            <p:nvPr/>
          </p:nvSpPr>
          <p:spPr>
            <a:xfrm>
              <a:off x="-460228" y="5749042"/>
              <a:ext cx="3560710" cy="113703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78B6A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5"/>
            <p:cNvSpPr/>
            <p:nvPr/>
          </p:nvSpPr>
          <p:spPr>
            <a:xfrm>
              <a:off x="1498898" y="5414211"/>
              <a:ext cx="4355342" cy="147186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137032 h 1137032"/>
                <a:gd name="connsiteX1-19" fmla="*/ 1780355 w 3560710"/>
                <a:gd name="connsiteY1-20" fmla="*/ 88 h 1137032"/>
                <a:gd name="connsiteX2-21" fmla="*/ 3560710 w 3560710"/>
                <a:gd name="connsiteY2-22" fmla="*/ 1137032 h 1137032"/>
                <a:gd name="connsiteX3-23" fmla="*/ 0 w 3560710"/>
                <a:gd name="connsiteY3-24" fmla="*/ 1137032 h 1137032"/>
                <a:gd name="connsiteX0-25" fmla="*/ 0 w 3560710"/>
                <a:gd name="connsiteY0-26" fmla="*/ 1137032 h 1137032"/>
                <a:gd name="connsiteX1-27" fmla="*/ 1780355 w 3560710"/>
                <a:gd name="connsiteY1-28" fmla="*/ 88 h 1137032"/>
                <a:gd name="connsiteX2-29" fmla="*/ 3560710 w 3560710"/>
                <a:gd name="connsiteY2-30" fmla="*/ 1137032 h 1137032"/>
                <a:gd name="connsiteX3-31" fmla="*/ 0 w 3560710"/>
                <a:gd name="connsiteY3-32"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298852" y="-9500"/>
                    <a:pt x="1780355" y="88"/>
                  </a:cubicBezTo>
                  <a:cubicBezTo>
                    <a:pt x="2261858" y="9676"/>
                    <a:pt x="2967258" y="758051"/>
                    <a:pt x="3560710" y="1137032"/>
                  </a:cubicBezTo>
                  <a:lnTo>
                    <a:pt x="0" y="1137032"/>
                  </a:lnTo>
                  <a:close/>
                </a:path>
              </a:pathLst>
            </a:custGeom>
            <a:solidFill>
              <a:srgbClr val="FDD069">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5"/>
            <p:cNvSpPr/>
            <p:nvPr/>
          </p:nvSpPr>
          <p:spPr>
            <a:xfrm>
              <a:off x="3763709" y="4964882"/>
              <a:ext cx="5327811" cy="1921192"/>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ED935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5"/>
            <p:cNvSpPr/>
            <p:nvPr/>
          </p:nvSpPr>
          <p:spPr>
            <a:xfrm>
              <a:off x="6780019" y="5781117"/>
              <a:ext cx="5439657" cy="1076883"/>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 name="connsiteX0-17" fmla="*/ 0 w 3560710"/>
                <a:gd name="connsiteY0-18" fmla="*/ 1076883 h 1076883"/>
                <a:gd name="connsiteX1-19" fmla="*/ 2134761 w 3560710"/>
                <a:gd name="connsiteY1-20" fmla="*/ 97 h 1076883"/>
                <a:gd name="connsiteX2-21" fmla="*/ 3560710 w 3560710"/>
                <a:gd name="connsiteY2-22" fmla="*/ 1076883 h 1076883"/>
                <a:gd name="connsiteX3-23" fmla="*/ 0 w 3560710"/>
                <a:gd name="connsiteY3-24" fmla="*/ 1076883 h 1076883"/>
              </a:gdLst>
              <a:ahLst/>
              <a:cxnLst>
                <a:cxn ang="0">
                  <a:pos x="connsiteX0-1" y="connsiteY0-2"/>
                </a:cxn>
                <a:cxn ang="0">
                  <a:pos x="connsiteX1-3" y="connsiteY1-4"/>
                </a:cxn>
                <a:cxn ang="0">
                  <a:pos x="connsiteX2-5" y="connsiteY2-6"/>
                </a:cxn>
                <a:cxn ang="0">
                  <a:pos x="connsiteX3-7" y="connsiteY3-8"/>
                </a:cxn>
              </a:cxnLst>
              <a:rect l="l" t="t" r="r" b="b"/>
              <a:pathLst>
                <a:path w="3560710" h="1076883">
                  <a:moveTo>
                    <a:pt x="0" y="1076883"/>
                  </a:moveTo>
                  <a:cubicBezTo>
                    <a:pt x="593452" y="697902"/>
                    <a:pt x="1456530" y="-9491"/>
                    <a:pt x="2134761" y="97"/>
                  </a:cubicBezTo>
                  <a:cubicBezTo>
                    <a:pt x="2812992" y="9685"/>
                    <a:pt x="2967258" y="697902"/>
                    <a:pt x="3560710" y="1076883"/>
                  </a:cubicBezTo>
                  <a:lnTo>
                    <a:pt x="0" y="1076883"/>
                  </a:lnTo>
                  <a:close/>
                </a:path>
              </a:pathLst>
            </a:custGeom>
            <a:solidFill>
              <a:srgbClr val="E9746E">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5"/>
            <p:cNvSpPr/>
            <p:nvPr/>
          </p:nvSpPr>
          <p:spPr>
            <a:xfrm>
              <a:off x="9613231" y="5220014"/>
              <a:ext cx="6509085" cy="1637986"/>
            </a:xfrm>
            <a:custGeom>
              <a:avLst/>
              <a:gdLst>
                <a:gd name="connsiteX0" fmla="*/ 0 w 3560710"/>
                <a:gd name="connsiteY0" fmla="*/ 1136944 h 1136944"/>
                <a:gd name="connsiteX1" fmla="*/ 1780355 w 3560710"/>
                <a:gd name="connsiteY1" fmla="*/ 0 h 1136944"/>
                <a:gd name="connsiteX2" fmla="*/ 3560710 w 3560710"/>
                <a:gd name="connsiteY2" fmla="*/ 1136944 h 1136944"/>
                <a:gd name="connsiteX3" fmla="*/ 0 w 3560710"/>
                <a:gd name="connsiteY3" fmla="*/ 1136944 h 1136944"/>
                <a:gd name="connsiteX0-1" fmla="*/ 0 w 3560710"/>
                <a:gd name="connsiteY0-2" fmla="*/ 1136944 h 1136944"/>
                <a:gd name="connsiteX1-3" fmla="*/ 1780355 w 3560710"/>
                <a:gd name="connsiteY1-4" fmla="*/ 0 h 1136944"/>
                <a:gd name="connsiteX2-5" fmla="*/ 3560710 w 3560710"/>
                <a:gd name="connsiteY2-6" fmla="*/ 1136944 h 1136944"/>
                <a:gd name="connsiteX3-7" fmla="*/ 0 w 3560710"/>
                <a:gd name="connsiteY3-8" fmla="*/ 1136944 h 1136944"/>
                <a:gd name="connsiteX0-9" fmla="*/ 0 w 3560710"/>
                <a:gd name="connsiteY0-10" fmla="*/ 1137032 h 1137032"/>
                <a:gd name="connsiteX1-11" fmla="*/ 1780355 w 3560710"/>
                <a:gd name="connsiteY1-12" fmla="*/ 88 h 1137032"/>
                <a:gd name="connsiteX2-13" fmla="*/ 3560710 w 3560710"/>
                <a:gd name="connsiteY2-14" fmla="*/ 1137032 h 1137032"/>
                <a:gd name="connsiteX3-15" fmla="*/ 0 w 3560710"/>
                <a:gd name="connsiteY3-16" fmla="*/ 1137032 h 1137032"/>
              </a:gdLst>
              <a:ahLst/>
              <a:cxnLst>
                <a:cxn ang="0">
                  <a:pos x="connsiteX0-1" y="connsiteY0-2"/>
                </a:cxn>
                <a:cxn ang="0">
                  <a:pos x="connsiteX1-3" y="connsiteY1-4"/>
                </a:cxn>
                <a:cxn ang="0">
                  <a:pos x="connsiteX2-5" y="connsiteY2-6"/>
                </a:cxn>
                <a:cxn ang="0">
                  <a:pos x="connsiteX3-7" y="connsiteY3-8"/>
                </a:cxn>
              </a:cxnLst>
              <a:rect l="l" t="t" r="r" b="b"/>
              <a:pathLst>
                <a:path w="3560710" h="1137032">
                  <a:moveTo>
                    <a:pt x="0" y="1137032"/>
                  </a:moveTo>
                  <a:cubicBezTo>
                    <a:pt x="593452" y="758051"/>
                    <a:pt x="1102124" y="-9500"/>
                    <a:pt x="1780355" y="88"/>
                  </a:cubicBezTo>
                  <a:cubicBezTo>
                    <a:pt x="2458586" y="9676"/>
                    <a:pt x="2967258" y="758051"/>
                    <a:pt x="3560710" y="1137032"/>
                  </a:cubicBezTo>
                  <a:lnTo>
                    <a:pt x="0" y="1137032"/>
                  </a:lnTo>
                  <a:close/>
                </a:path>
              </a:pathLst>
            </a:custGeom>
            <a:solidFill>
              <a:srgbClr val="AB7DB6">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2" name="New picture"/>
          <p:cNvPicPr/>
          <p:nvPr/>
        </p:nvPicPr>
        <p:blipFill>
          <a:blip r:embed="rId5"/>
          <a:stretch>
            <a:fillRect/>
          </a:stretch>
        </p:blipFill>
        <p:spPr>
          <a:xfrm>
            <a:off x="11201400" y="11709400"/>
            <a:ext cx="304800" cy="215900"/>
          </a:xfrm>
          <a:prstGeom prst="cube">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166126" y="349970"/>
            <a:ext cx="2236510" cy="707886"/>
          </a:xfrm>
          <a:prstGeom prst="rect">
            <a:avLst/>
          </a:prstGeom>
          <a:noFill/>
        </p:spPr>
        <p:txBody>
          <a:bodyPr wrap="none" lIns="91440" tIns="45720" rIns="91440" bIns="45720">
            <a:spAutoFit/>
          </a:bodyPr>
          <a:lstStyle/>
          <a:p>
            <a:pPr algn="ctr"/>
            <a:r>
              <a:rPr lang="zh-CN" altLang="en-US" sz="4000" b="1">
                <a:ln w="1905"/>
                <a:solidFill>
                  <a:srgbClr val="00B050"/>
                </a:solidFill>
                <a:effectLst>
                  <a:innerShdw blurRad="69850" dist="43180" dir="5400000">
                    <a:srgbClr val="000000">
                      <a:alpha val="65000"/>
                    </a:srgbClr>
                  </a:innerShdw>
                </a:effectLst>
              </a:rPr>
              <a:t>联想质疑</a:t>
            </a:r>
          </a:p>
        </p:txBody>
      </p:sp>
      <p:sp>
        <p:nvSpPr>
          <p:cNvPr id="5" name="矩形 4"/>
          <p:cNvSpPr/>
          <p:nvPr/>
        </p:nvSpPr>
        <p:spPr>
          <a:xfrm>
            <a:off x="841089" y="1112746"/>
            <a:ext cx="10021643" cy="1477328"/>
          </a:xfrm>
          <a:prstGeom prst="rect">
            <a:avLst/>
          </a:prstGeom>
          <a:noFill/>
        </p:spPr>
        <p:txBody>
          <a:bodyPr wrap="square" lIns="91440" tIns="45720" rIns="91440" bIns="45720">
            <a:spAutoFit/>
          </a:bodyPr>
          <a:lstStyle/>
          <a:p>
            <a:pPr>
              <a:lnSpc>
                <a:spcPct val="150000"/>
              </a:lnSpc>
            </a:pPr>
            <a:r>
              <a:rPr lang="zh-CN" altLang="en-US" sz="2000" b="1" cap="none" spc="0">
                <a:ln w="1905"/>
                <a:effectLst>
                  <a:innerShdw blurRad="69850" dist="43180" dir="5400000">
                    <a:srgbClr val="000000">
                      <a:alpha val="65000"/>
                    </a:srgbClr>
                  </a:innerShdw>
                </a:effectLst>
              </a:rPr>
              <a:t>      通常，不同的分子具有不同的空间结构。例如，甲烷分子呈正四面体形，氨分子呈三角锥形，乙烯分子呈平面结构。那么，这些分子为</a:t>
            </a:r>
            <a:r>
              <a:rPr lang="zh-CN" altLang="en-US" sz="2000" b="1">
                <a:ln w="1905"/>
                <a:effectLst>
                  <a:innerShdw blurRad="69850" dist="43180" dir="5400000">
                    <a:srgbClr val="000000">
                      <a:alpha val="65000"/>
                    </a:srgbClr>
                  </a:innerShdw>
                </a:effectLst>
              </a:rPr>
              <a:t>什么具有不同的空间结构呢？分子的空间结构对物质的性质会带来怎样的影响？</a:t>
            </a:r>
            <a:endParaRPr lang="zh-CN" altLang="en-US" sz="2000" b="1" cap="none" spc="0">
              <a:ln w="1905"/>
              <a:effectLst>
                <a:innerShdw blurRad="69850" dist="43180" dir="5400000">
                  <a:srgbClr val="000000">
                    <a:alpha val="65000"/>
                  </a:srgbClr>
                </a:innerShdw>
              </a:effectLst>
            </a:endParaRPr>
          </a:p>
        </p:txBody>
      </p:sp>
      <p:sp>
        <p:nvSpPr>
          <p:cNvPr id="1031" name="AutoShape 7" descr="https://icweiliimg1.pstatp.com/weili/bl/79052171634734437.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033" name="Picture 9" descr="https://icweiliimg1.pstatp.com/weili/bl/79052171634734437.jpg"/>
          <p:cNvPicPr>
            <a:picLocks noChangeAspect="1" noChangeArrowheads="1"/>
          </p:cNvPicPr>
          <p:nvPr/>
        </p:nvPicPr>
        <p:blipFill>
          <a:blip r:embed="rId2"/>
          <a:stretch>
            <a:fillRect/>
          </a:stretch>
        </p:blipFill>
        <p:spPr bwMode="auto">
          <a:xfrm>
            <a:off x="4077050" y="2851027"/>
            <a:ext cx="3019018" cy="2264264"/>
          </a:xfrm>
          <a:prstGeom prst="rect">
            <a:avLst/>
          </a:prstGeom>
          <a:noFill/>
        </p:spPr>
      </p:pic>
      <p:pic>
        <p:nvPicPr>
          <p:cNvPr id="1035" name="Picture 11" descr="http://p1.so.qhmsg.com/t0198de8551d48e29b2.jpg"/>
          <p:cNvPicPr>
            <a:picLocks noChangeAspect="1" noChangeArrowheads="1"/>
          </p:cNvPicPr>
          <p:nvPr/>
        </p:nvPicPr>
        <p:blipFill>
          <a:blip r:embed="rId3"/>
          <a:srcRect b="7172"/>
          <a:stretch>
            <a:fillRect/>
          </a:stretch>
        </p:blipFill>
        <p:spPr bwMode="auto">
          <a:xfrm>
            <a:off x="1115345" y="2692866"/>
            <a:ext cx="2467132" cy="2290193"/>
          </a:xfrm>
          <a:prstGeom prst="rect">
            <a:avLst/>
          </a:prstGeom>
          <a:noFill/>
        </p:spPr>
      </p:pic>
      <p:pic>
        <p:nvPicPr>
          <p:cNvPr id="1037" name="Picture 13" descr="https://icweiliimg1.pstatp.com/weili/bl/256702009151062126.jpg"/>
          <p:cNvPicPr>
            <a:picLocks noChangeAspect="1" noChangeArrowheads="1"/>
          </p:cNvPicPr>
          <p:nvPr/>
        </p:nvPicPr>
        <p:blipFill>
          <a:blip r:embed="rId4"/>
          <a:stretch>
            <a:fillRect/>
          </a:stretch>
        </p:blipFill>
        <p:spPr bwMode="auto">
          <a:xfrm>
            <a:off x="8372213" y="3123565"/>
            <a:ext cx="2367471" cy="1775603"/>
          </a:xfrm>
          <a:prstGeom prst="rect">
            <a:avLst/>
          </a:prstGeom>
          <a:noFill/>
        </p:spPr>
      </p:pic>
      <p:sp>
        <p:nvSpPr>
          <p:cNvPr id="11" name="矩形 10"/>
          <p:cNvSpPr/>
          <p:nvPr/>
        </p:nvSpPr>
        <p:spPr>
          <a:xfrm>
            <a:off x="1956938" y="5069615"/>
            <a:ext cx="646331" cy="369332"/>
          </a:xfrm>
          <a:prstGeom prst="rect">
            <a:avLst/>
          </a:prstGeom>
        </p:spPr>
        <p:txBody>
          <a:bodyPr wrap="none">
            <a:spAutoFit/>
          </a:bodyPr>
          <a:lstStyle/>
          <a:p>
            <a:r>
              <a:rPr lang="zh-CN" altLang="en-US"/>
              <a:t>甲烷</a:t>
            </a:r>
          </a:p>
        </p:txBody>
      </p:sp>
      <p:sp>
        <p:nvSpPr>
          <p:cNvPr id="12" name="矩形 11"/>
          <p:cNvSpPr/>
          <p:nvPr/>
        </p:nvSpPr>
        <p:spPr>
          <a:xfrm>
            <a:off x="5522260" y="5027670"/>
            <a:ext cx="415498" cy="369332"/>
          </a:xfrm>
          <a:prstGeom prst="rect">
            <a:avLst/>
          </a:prstGeom>
        </p:spPr>
        <p:txBody>
          <a:bodyPr wrap="none">
            <a:spAutoFit/>
          </a:bodyPr>
          <a:lstStyle/>
          <a:p>
            <a:r>
              <a:rPr lang="zh-CN" altLang="en-US"/>
              <a:t>氨</a:t>
            </a:r>
          </a:p>
        </p:txBody>
      </p:sp>
      <p:sp>
        <p:nvSpPr>
          <p:cNvPr id="13" name="矩形 12"/>
          <p:cNvSpPr/>
          <p:nvPr/>
        </p:nvSpPr>
        <p:spPr>
          <a:xfrm>
            <a:off x="9322472" y="5061226"/>
            <a:ext cx="646331" cy="369332"/>
          </a:xfrm>
          <a:prstGeom prst="rect">
            <a:avLst/>
          </a:prstGeom>
        </p:spPr>
        <p:txBody>
          <a:bodyPr wrap="none">
            <a:spAutoFit/>
          </a:bodyPr>
          <a:lstStyle/>
          <a:p>
            <a:r>
              <a:rPr lang="zh-CN" altLang="en-US"/>
              <a:t>乙烯</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66127" y="349970"/>
            <a:ext cx="2236510" cy="707886"/>
          </a:xfrm>
          <a:prstGeom prst="rect">
            <a:avLst/>
          </a:prstGeom>
          <a:noFill/>
        </p:spPr>
        <p:txBody>
          <a:bodyPr wrap="none" lIns="91440" tIns="45720" rIns="91440" bIns="45720">
            <a:spAutoFit/>
          </a:bodyPr>
          <a:lstStyle/>
          <a:p>
            <a:pPr algn="ctr"/>
            <a:r>
              <a:rPr lang="zh-CN" altLang="en-US" sz="4000" b="1">
                <a:ln w="1905"/>
                <a:solidFill>
                  <a:srgbClr val="00B050"/>
                </a:solidFill>
                <a:effectLst>
                  <a:innerShdw blurRad="69850" dist="43180" dir="5400000">
                    <a:srgbClr val="000000">
                      <a:alpha val="65000"/>
                    </a:srgbClr>
                  </a:innerShdw>
                </a:effectLst>
              </a:rPr>
              <a:t>交流研讨</a:t>
            </a:r>
          </a:p>
        </p:txBody>
      </p:sp>
      <p:sp>
        <p:nvSpPr>
          <p:cNvPr id="3" name="矩形 2"/>
          <p:cNvSpPr/>
          <p:nvPr/>
        </p:nvSpPr>
        <p:spPr>
          <a:xfrm>
            <a:off x="900418" y="1091666"/>
            <a:ext cx="10407942" cy="3323987"/>
          </a:xfrm>
          <a:prstGeom prst="rect">
            <a:avLst/>
          </a:prstGeom>
        </p:spPr>
        <p:txBody>
          <a:bodyPr wrap="square">
            <a:spAutoFit/>
          </a:bodyPr>
          <a:lstStyle/>
          <a:p>
            <a:pPr>
              <a:lnSpc>
                <a:spcPct val="150000"/>
              </a:lnSpc>
            </a:pPr>
            <a:r>
              <a:rPr lang="zh-CN" altLang="en-US" sz="2000" b="1"/>
              <a:t>      研究证实，甲烷（</a:t>
            </a:r>
            <a:r>
              <a:rPr lang="en-US" altLang="zh-CN" sz="2000" b="1"/>
              <a:t>CH</a:t>
            </a:r>
            <a:r>
              <a:rPr lang="en-US" altLang="zh-CN" sz="2000" b="1" baseline="-25000"/>
              <a:t>4</a:t>
            </a:r>
            <a:r>
              <a:rPr lang="en-US" altLang="zh-CN" sz="2000" b="1"/>
              <a:t>)</a:t>
            </a:r>
            <a:r>
              <a:rPr lang="zh-CN" altLang="en-US" sz="2000" b="1"/>
              <a:t>分子中的四个</a:t>
            </a:r>
            <a:r>
              <a:rPr lang="en-US" altLang="zh-CN" sz="2000" b="1"/>
              <a:t>C-H</a:t>
            </a:r>
            <a:r>
              <a:rPr lang="zh-CN" altLang="en-US" sz="2000" b="1"/>
              <a:t>键的键角均为</a:t>
            </a:r>
            <a:r>
              <a:rPr lang="en-US" altLang="zh-CN" sz="2000" b="1"/>
              <a:t>109°28‘,</a:t>
            </a:r>
            <a:r>
              <a:rPr lang="zh-CN" altLang="en-US" sz="2000" b="1"/>
              <a:t>从而形成非常规则的正四面体形结构。</a:t>
            </a:r>
          </a:p>
          <a:p>
            <a:pPr>
              <a:lnSpc>
                <a:spcPct val="150000"/>
              </a:lnSpc>
            </a:pPr>
            <a:r>
              <a:rPr lang="zh-CN" altLang="en-US" sz="2000" b="1"/>
              <a:t>       原子之间若要形成共价键，它们的价电子中应当有未成对的电子。碳原子的价电子排布为</a:t>
            </a:r>
            <a:r>
              <a:rPr lang="en-US" altLang="zh-CN" sz="2000" b="1"/>
              <a:t>2s</a:t>
            </a:r>
            <a:r>
              <a:rPr lang="en-US" altLang="zh-CN" sz="2000" b="1" baseline="30000"/>
              <a:t>2</a:t>
            </a:r>
            <a:r>
              <a:rPr lang="en-US" altLang="zh-CN" sz="2000" b="1"/>
              <a:t>2p</a:t>
            </a:r>
            <a:r>
              <a:rPr lang="en-US" altLang="zh-CN" sz="2000" b="1" baseline="30000"/>
              <a:t>2</a:t>
            </a:r>
            <a:r>
              <a:rPr lang="en-US" altLang="zh-CN" sz="2000" b="1"/>
              <a:t>,</a:t>
            </a:r>
            <a:r>
              <a:rPr lang="zh-CN" altLang="en-US" sz="2000" b="1"/>
              <a:t>也就是说，它只有两个未成对的</a:t>
            </a:r>
            <a:r>
              <a:rPr lang="en-US" altLang="zh-CN" sz="2000" b="1"/>
              <a:t>2p</a:t>
            </a:r>
            <a:r>
              <a:rPr lang="zh-CN" altLang="en-US" sz="2000" b="1"/>
              <a:t>电子。若碳原子与氢原子结合，则应形成</a:t>
            </a:r>
            <a:r>
              <a:rPr lang="en-US" altLang="zh-CN" sz="2000" b="1"/>
              <a:t>CH</a:t>
            </a:r>
            <a:r>
              <a:rPr lang="en-US" altLang="zh-CN" sz="2000" b="1" baseline="-25000"/>
              <a:t>2</a:t>
            </a:r>
            <a:r>
              <a:rPr lang="en-US" altLang="zh-CN" sz="2000" b="1"/>
              <a:t>;</a:t>
            </a:r>
            <a:r>
              <a:rPr lang="zh-CN" altLang="en-US" sz="2000" b="1"/>
              <a:t>即使碳原子的一个</a:t>
            </a:r>
            <a:r>
              <a:rPr lang="en-US" altLang="zh-CN" sz="2000" b="1"/>
              <a:t>2s</a:t>
            </a:r>
            <a:r>
              <a:rPr lang="zh-CN" altLang="en-US" sz="2000" b="1"/>
              <a:t>电子受外界条件影响跃迁到</a:t>
            </a:r>
            <a:r>
              <a:rPr lang="en-US" altLang="zh-CN" sz="2000" b="1"/>
              <a:t>2p</a:t>
            </a:r>
            <a:r>
              <a:rPr lang="zh-CN" altLang="en-US" sz="2000" b="1"/>
              <a:t>空轨道，使碳原子具有四个未成对电子，它与四个氢原子形成的分子也不应当具有规则的正四面体形结构。</a:t>
            </a:r>
            <a:endParaRPr lang="en-US" altLang="zh-CN" sz="2000" b="1"/>
          </a:p>
          <a:p>
            <a:pPr>
              <a:lnSpc>
                <a:spcPct val="150000"/>
              </a:lnSpc>
            </a:pPr>
            <a:r>
              <a:rPr lang="en-US" altLang="zh-CN" sz="2000" b="1"/>
              <a:t>       </a:t>
            </a:r>
            <a:r>
              <a:rPr lang="zh-CN" altLang="en-US" sz="2000" b="1"/>
              <a:t>那么，甲烷分子的正四面体形结构是怎样形成的呢？</a:t>
            </a:r>
          </a:p>
        </p:txBody>
      </p:sp>
      <p:sp>
        <p:nvSpPr>
          <p:cNvPr id="4" name="矩形 3"/>
          <p:cNvSpPr/>
          <p:nvPr/>
        </p:nvSpPr>
        <p:spPr>
          <a:xfrm>
            <a:off x="886331" y="4506869"/>
            <a:ext cx="2031325" cy="369332"/>
          </a:xfrm>
          <a:prstGeom prst="rect">
            <a:avLst/>
          </a:prstGeom>
        </p:spPr>
        <p:txBody>
          <a:bodyPr wrap="none">
            <a:spAutoFit/>
          </a:bodyPr>
          <a:lstStyle/>
          <a:p>
            <a:r>
              <a:rPr lang="zh-CN" altLang="en-US" b="1">
                <a:solidFill>
                  <a:srgbClr val="FF0000"/>
                </a:solidFill>
              </a:rPr>
              <a:t>碳原子价电子排布</a:t>
            </a:r>
          </a:p>
        </p:txBody>
      </p:sp>
      <p:sp>
        <p:nvSpPr>
          <p:cNvPr id="5" name="矩形 4"/>
          <p:cNvSpPr/>
          <p:nvPr/>
        </p:nvSpPr>
        <p:spPr>
          <a:xfrm>
            <a:off x="3417972" y="4490673"/>
            <a:ext cx="857927" cy="400110"/>
          </a:xfrm>
          <a:prstGeom prst="rect">
            <a:avLst/>
          </a:prstGeom>
        </p:spPr>
        <p:txBody>
          <a:bodyPr wrap="none">
            <a:spAutoFit/>
          </a:bodyPr>
          <a:lstStyle/>
          <a:p>
            <a:r>
              <a:rPr lang="en-US" altLang="zh-CN" sz="2000" b="1">
                <a:solidFill>
                  <a:srgbClr val="FF0000"/>
                </a:solidFill>
              </a:rPr>
              <a:t>2s</a:t>
            </a:r>
            <a:r>
              <a:rPr lang="en-US" altLang="zh-CN" sz="2000" b="1" baseline="30000">
                <a:solidFill>
                  <a:srgbClr val="FF0000"/>
                </a:solidFill>
              </a:rPr>
              <a:t>2</a:t>
            </a:r>
            <a:r>
              <a:rPr lang="en-US" altLang="zh-CN" sz="2000" b="1">
                <a:solidFill>
                  <a:srgbClr val="FF0000"/>
                </a:solidFill>
              </a:rPr>
              <a:t>2p</a:t>
            </a:r>
            <a:r>
              <a:rPr lang="en-US" altLang="zh-CN" sz="2000" b="1" baseline="30000">
                <a:solidFill>
                  <a:srgbClr val="FF0000"/>
                </a:solidFill>
              </a:rPr>
              <a:t>2</a:t>
            </a:r>
            <a:endParaRPr lang="zh-CN" altLang="en-US">
              <a:solidFill>
                <a:srgbClr val="FF0000"/>
              </a:solidFill>
            </a:endParaRPr>
          </a:p>
        </p:txBody>
      </p:sp>
      <p:sp>
        <p:nvSpPr>
          <p:cNvPr id="6" name="矩形 5"/>
          <p:cNvSpPr/>
          <p:nvPr/>
        </p:nvSpPr>
        <p:spPr>
          <a:xfrm>
            <a:off x="4739779" y="4597167"/>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rgbClr val="FF0000"/>
                </a:solidFill>
                <a:latin typeface="宋体" panose="02010600030101010101" pitchFamily="2" charset="-122"/>
                <a:ea typeface="宋体" panose="02010600030101010101" pitchFamily="2" charset="-122"/>
              </a:rPr>
              <a:t>↑↓</a:t>
            </a:r>
            <a:endParaRPr lang="zh-CN" altLang="en-US">
              <a:solidFill>
                <a:srgbClr val="FF0000"/>
              </a:solidFill>
            </a:endParaRPr>
          </a:p>
        </p:txBody>
      </p:sp>
      <p:sp>
        <p:nvSpPr>
          <p:cNvPr id="7" name="矩形 6"/>
          <p:cNvSpPr/>
          <p:nvPr/>
        </p:nvSpPr>
        <p:spPr>
          <a:xfrm>
            <a:off x="5394121" y="4471332"/>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8" name="矩形 7"/>
          <p:cNvSpPr/>
          <p:nvPr/>
        </p:nvSpPr>
        <p:spPr>
          <a:xfrm>
            <a:off x="5880682" y="4471332"/>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9" name="矩形 8"/>
          <p:cNvSpPr/>
          <p:nvPr/>
        </p:nvSpPr>
        <p:spPr>
          <a:xfrm>
            <a:off x="6350466" y="4471332"/>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solidFill>
                <a:schemeClr val="tx1"/>
              </a:solidFill>
            </a:endParaRPr>
          </a:p>
        </p:txBody>
      </p:sp>
      <p:sp>
        <p:nvSpPr>
          <p:cNvPr id="10" name="矩形 9"/>
          <p:cNvSpPr/>
          <p:nvPr/>
        </p:nvSpPr>
        <p:spPr>
          <a:xfrm>
            <a:off x="4739779" y="5805182"/>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rgbClr val="FF0000"/>
                </a:solidFill>
                <a:latin typeface="宋体" panose="02010600030101010101" pitchFamily="2" charset="-122"/>
                <a:ea typeface="宋体" panose="02010600030101010101" pitchFamily="2" charset="-122"/>
              </a:rPr>
              <a:t>↑</a:t>
            </a:r>
            <a:endParaRPr lang="zh-CN" altLang="en-US">
              <a:solidFill>
                <a:srgbClr val="FF0000"/>
              </a:solidFill>
            </a:endParaRPr>
          </a:p>
        </p:txBody>
      </p:sp>
      <p:sp>
        <p:nvSpPr>
          <p:cNvPr id="11" name="矩形 10"/>
          <p:cNvSpPr/>
          <p:nvPr/>
        </p:nvSpPr>
        <p:spPr>
          <a:xfrm>
            <a:off x="5394121" y="5679347"/>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12" name="矩形 11"/>
          <p:cNvSpPr/>
          <p:nvPr/>
        </p:nvSpPr>
        <p:spPr>
          <a:xfrm>
            <a:off x="5880682" y="5679347"/>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13" name="矩形 12"/>
          <p:cNvSpPr/>
          <p:nvPr/>
        </p:nvSpPr>
        <p:spPr>
          <a:xfrm>
            <a:off x="6350466" y="5679347"/>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rgbClr val="FF0000"/>
                </a:solidFill>
                <a:latin typeface="宋体" panose="02010600030101010101" pitchFamily="2" charset="-122"/>
                <a:ea typeface="宋体" panose="02010600030101010101" pitchFamily="2" charset="-122"/>
              </a:rPr>
              <a:t>↑</a:t>
            </a:r>
            <a:endParaRPr lang="zh-CN" altLang="en-US">
              <a:solidFill>
                <a:srgbClr val="FF0000"/>
              </a:solidFill>
            </a:endParaRPr>
          </a:p>
        </p:txBody>
      </p:sp>
      <p:sp>
        <p:nvSpPr>
          <p:cNvPr id="14" name="上弧形箭头 13"/>
          <p:cNvSpPr/>
          <p:nvPr/>
        </p:nvSpPr>
        <p:spPr>
          <a:xfrm>
            <a:off x="4991450" y="5259898"/>
            <a:ext cx="1635853" cy="46978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5" name="矩形 14"/>
          <p:cNvSpPr/>
          <p:nvPr/>
        </p:nvSpPr>
        <p:spPr>
          <a:xfrm>
            <a:off x="5505087" y="5025773"/>
            <a:ext cx="543739" cy="307777"/>
          </a:xfrm>
          <a:prstGeom prst="rect">
            <a:avLst/>
          </a:prstGeom>
        </p:spPr>
        <p:txBody>
          <a:bodyPr wrap="none">
            <a:spAutoFit/>
          </a:bodyPr>
          <a:lstStyle/>
          <a:p>
            <a:pPr lvl="0" algn="ctr"/>
            <a:r>
              <a:rPr lang="zh-CN" altLang="en-US" sz="1400" b="1">
                <a:solidFill>
                  <a:srgbClr val="FF0000"/>
                </a:solidFill>
              </a:rPr>
              <a:t>跃迁</a:t>
            </a:r>
            <a:endParaRPr lang="zh-CN" altLang="en-US" sz="140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190664" y="509361"/>
            <a:ext cx="5602817" cy="584775"/>
          </a:xfrm>
          <a:prstGeom prst="rect">
            <a:avLst/>
          </a:prstGeom>
          <a:noFill/>
        </p:spPr>
        <p:txBody>
          <a:bodyPr wrap="none" lIns="91440" tIns="45720" rIns="91440" bIns="45720">
            <a:spAutoFit/>
            <a:scene3d>
              <a:camera prst="orthographicFront"/>
              <a:lightRig rig="soft" dir="tl"/>
            </a:scene3d>
            <a:sp3d contourW="25400" prstMaterial="matte">
              <a:bevelT w="25400" h="55880" prst="artDeco"/>
              <a:contourClr>
                <a:schemeClr val="accent2">
                  <a:tint val="20000"/>
                </a:schemeClr>
              </a:contourClr>
            </a:sp3d>
          </a:bodyPr>
          <a:lstStyle/>
          <a:p>
            <a:pPr algn="ctr"/>
            <a:r>
              <a:rPr lang="zh-CN" altLang="en-US" sz="3200" b="1" cap="none" spc="50">
                <a:ln w="11430"/>
                <a:solidFill>
                  <a:srgbClr val="FF0000"/>
                </a:solidFill>
                <a:effectLst>
                  <a:outerShdw blurRad="76200" dist="50800" dir="5400000" algn="tl" rotWithShape="0">
                    <a:srgbClr val="000000">
                      <a:alpha val="65000"/>
                    </a:srgbClr>
                  </a:outerShdw>
                </a:effectLst>
              </a:rPr>
              <a:t>一</a:t>
            </a:r>
            <a:r>
              <a:rPr lang="zh-CN" altLang="en-US" sz="3200" b="1" spc="50">
                <a:ln w="11430"/>
                <a:solidFill>
                  <a:srgbClr val="FF0000"/>
                </a:solidFill>
                <a:effectLst>
                  <a:outerShdw blurRad="76200" dist="50800" dir="5400000" algn="tl" rotWithShape="0">
                    <a:srgbClr val="000000">
                      <a:alpha val="65000"/>
                    </a:srgbClr>
                  </a:outerShdw>
                </a:effectLst>
              </a:rPr>
              <a:t>、</a:t>
            </a:r>
            <a:r>
              <a:rPr lang="zh-CN" altLang="en-US" sz="3200" b="1" cap="none" spc="50">
                <a:ln w="11430"/>
                <a:solidFill>
                  <a:srgbClr val="FF0000"/>
                </a:solidFill>
                <a:effectLst>
                  <a:outerShdw blurRad="76200" dist="50800" dir="5400000" algn="tl" rotWithShape="0">
                    <a:srgbClr val="000000">
                      <a:alpha val="65000"/>
                    </a:srgbClr>
                  </a:outerShdw>
                </a:effectLst>
              </a:rPr>
              <a:t>分子空间结构的理论分析</a:t>
            </a:r>
          </a:p>
        </p:txBody>
      </p:sp>
      <p:sp>
        <p:nvSpPr>
          <p:cNvPr id="4" name="矩形 3"/>
          <p:cNvSpPr/>
          <p:nvPr/>
        </p:nvSpPr>
        <p:spPr>
          <a:xfrm>
            <a:off x="225936" y="1230814"/>
            <a:ext cx="3015570" cy="584775"/>
          </a:xfrm>
          <a:prstGeom prst="rect">
            <a:avLst/>
          </a:prstGeom>
          <a:noFill/>
        </p:spPr>
        <p:txBody>
          <a:bodyPr wrap="none" lIns="91440" tIns="45720" rIns="91440" bIns="45720">
            <a:spAutoFit/>
            <a:scene3d>
              <a:camera prst="orthographicFront"/>
              <a:lightRig rig="soft" dir="tl"/>
            </a:scene3d>
            <a:sp3d contourW="25400" prstMaterial="matte">
              <a:bevelT w="25400" h="55880" prst="artDeco"/>
              <a:contourClr>
                <a:schemeClr val="accent2">
                  <a:tint val="20000"/>
                </a:schemeClr>
              </a:contourClr>
            </a:sp3d>
          </a:bodyPr>
          <a:lstStyle/>
          <a:p>
            <a:pPr algn="ctr"/>
            <a:r>
              <a:rPr lang="en-US" altLang="zh-CN" sz="3200" b="1" spc="50">
                <a:ln w="11430"/>
                <a:effectLst>
                  <a:outerShdw blurRad="76200" dist="50800" dir="5400000" algn="tl" rotWithShape="0">
                    <a:srgbClr val="000000">
                      <a:alpha val="65000"/>
                    </a:srgbClr>
                  </a:outerShdw>
                </a:effectLst>
              </a:rPr>
              <a:t>1.</a:t>
            </a:r>
            <a:r>
              <a:rPr lang="zh-CN" altLang="en-US" sz="3200" b="1" spc="50">
                <a:ln w="11430"/>
                <a:effectLst>
                  <a:outerShdw blurRad="76200" dist="50800" dir="5400000" algn="tl" rotWithShape="0">
                    <a:srgbClr val="000000">
                      <a:alpha val="65000"/>
                    </a:srgbClr>
                  </a:outerShdw>
                </a:effectLst>
              </a:rPr>
              <a:t>杂化轨道理论</a:t>
            </a:r>
            <a:endParaRPr lang="zh-CN" altLang="en-US" sz="3200" b="1" cap="none" spc="50">
              <a:ln w="11430"/>
              <a:effectLst>
                <a:outerShdw blurRad="76200" dist="50800" dir="5400000" algn="tl" rotWithShape="0">
                  <a:srgbClr val="000000">
                    <a:alpha val="65000"/>
                  </a:srgbClr>
                </a:outerShdw>
              </a:effectLst>
            </a:endParaRPr>
          </a:p>
        </p:txBody>
      </p:sp>
      <p:pic>
        <p:nvPicPr>
          <p:cNvPr id="2052" name="Picture 4" descr="http://upload.kekenet.com/2019/0717/18371563345956.jpg"/>
          <p:cNvPicPr>
            <a:picLocks noChangeAspect="1" noChangeArrowheads="1"/>
          </p:cNvPicPr>
          <p:nvPr/>
        </p:nvPicPr>
        <p:blipFill>
          <a:blip r:embed="rId2"/>
          <a:stretch>
            <a:fillRect/>
          </a:stretch>
        </p:blipFill>
        <p:spPr bwMode="auto">
          <a:xfrm>
            <a:off x="8078597" y="1779413"/>
            <a:ext cx="3772979" cy="3486151"/>
          </a:xfrm>
          <a:prstGeom prst="rect">
            <a:avLst/>
          </a:prstGeom>
          <a:noFill/>
        </p:spPr>
      </p:pic>
      <p:sp>
        <p:nvSpPr>
          <p:cNvPr id="6" name="矩形 5"/>
          <p:cNvSpPr/>
          <p:nvPr/>
        </p:nvSpPr>
        <p:spPr>
          <a:xfrm>
            <a:off x="9145208" y="5282859"/>
            <a:ext cx="1980029" cy="400110"/>
          </a:xfrm>
          <a:prstGeom prst="rect">
            <a:avLst/>
          </a:prstGeom>
        </p:spPr>
        <p:txBody>
          <a:bodyPr wrap="none">
            <a:spAutoFit/>
          </a:bodyPr>
          <a:lstStyle/>
          <a:p>
            <a:r>
              <a:rPr lang="zh-CN" altLang="en-US" sz="2000" b="1">
                <a:solidFill>
                  <a:srgbClr val="FF0000"/>
                </a:solidFill>
              </a:rPr>
              <a:t>美国化学家鲍林</a:t>
            </a:r>
          </a:p>
        </p:txBody>
      </p:sp>
      <p:sp>
        <p:nvSpPr>
          <p:cNvPr id="7" name="矩形 6"/>
          <p:cNvSpPr/>
          <p:nvPr/>
        </p:nvSpPr>
        <p:spPr>
          <a:xfrm>
            <a:off x="489357" y="1985823"/>
            <a:ext cx="2362899" cy="553998"/>
          </a:xfrm>
          <a:prstGeom prst="rect">
            <a:avLst/>
          </a:prstGeom>
        </p:spPr>
        <p:txBody>
          <a:bodyPr wrap="square">
            <a:spAutoFit/>
          </a:bodyPr>
          <a:lstStyle/>
          <a:p>
            <a:pPr>
              <a:lnSpc>
                <a:spcPct val="150000"/>
              </a:lnSpc>
              <a:buFontTx/>
              <a:buNone/>
              <a:defRPr/>
            </a:pPr>
            <a:r>
              <a:rPr lang="zh-CN" altLang="en-US" sz="2000" b="1">
                <a:solidFill>
                  <a:srgbClr val="FF0000"/>
                </a:solidFill>
                <a:latin typeface="黑体" panose="02010609060101010101" pitchFamily="49" charset="-122"/>
                <a:ea typeface="黑体" panose="02010609060101010101" pitchFamily="49" charset="-122"/>
              </a:rPr>
              <a:t>原子轨道的杂化：</a:t>
            </a:r>
            <a:endParaRPr lang="zh-CN" altLang="en-US" sz="2000" b="1">
              <a:latin typeface="黑体" panose="02010609060101010101" pitchFamily="49" charset="-122"/>
              <a:ea typeface="黑体" panose="02010609060101010101" pitchFamily="49" charset="-122"/>
            </a:endParaRPr>
          </a:p>
        </p:txBody>
      </p:sp>
      <p:sp>
        <p:nvSpPr>
          <p:cNvPr id="8" name="矩形 7"/>
          <p:cNvSpPr/>
          <p:nvPr/>
        </p:nvSpPr>
        <p:spPr>
          <a:xfrm>
            <a:off x="937994" y="3335060"/>
            <a:ext cx="7023157" cy="858377"/>
          </a:xfrm>
          <a:prstGeom prst="rect">
            <a:avLst/>
          </a:prstGeom>
        </p:spPr>
        <p:txBody>
          <a:bodyPr wrap="square">
            <a:spAutoFit/>
          </a:bodyPr>
          <a:lstStyle/>
          <a:p>
            <a:pPr lvl="0">
              <a:lnSpc>
                <a:spcPct val="150000"/>
              </a:lnSpc>
              <a:defRPr/>
            </a:pPr>
            <a:r>
              <a:rPr lang="zh-CN" altLang="en-US" b="1">
                <a:solidFill>
                  <a:srgbClr val="000000"/>
                </a:solidFill>
                <a:latin typeface="黑体" panose="02010609060101010101" pitchFamily="49" charset="-122"/>
                <a:ea typeface="黑体" panose="02010609060101010101" pitchFamily="49" charset="-122"/>
              </a:rPr>
              <a:t>原子轨道组合杂化后形成的一组新的原子轨道叫做杂化原子轨道，简称杂化轨道。</a:t>
            </a:r>
            <a:endParaRPr lang="zh-CN" altLang="en-US" b="1">
              <a:solidFill>
                <a:srgbClr val="FF0000"/>
              </a:solidFill>
              <a:latin typeface="黑体" panose="02010609060101010101" pitchFamily="49" charset="-122"/>
              <a:ea typeface="黑体" panose="02010609060101010101" pitchFamily="49" charset="-122"/>
            </a:endParaRPr>
          </a:p>
        </p:txBody>
      </p:sp>
      <p:sp>
        <p:nvSpPr>
          <p:cNvPr id="9" name="矩形 8"/>
          <p:cNvSpPr/>
          <p:nvPr/>
        </p:nvSpPr>
        <p:spPr>
          <a:xfrm>
            <a:off x="854336" y="2459262"/>
            <a:ext cx="7140372" cy="507831"/>
          </a:xfrm>
          <a:prstGeom prst="rect">
            <a:avLst/>
          </a:prstGeom>
        </p:spPr>
        <p:txBody>
          <a:bodyPr wrap="square">
            <a:spAutoFit/>
          </a:bodyPr>
          <a:lstStyle/>
          <a:p>
            <a:pPr>
              <a:lnSpc>
                <a:spcPct val="150000"/>
              </a:lnSpc>
            </a:pPr>
            <a:r>
              <a:rPr lang="zh-CN" altLang="en-US" b="1">
                <a:solidFill>
                  <a:srgbClr val="000000"/>
                </a:solidFill>
                <a:latin typeface="黑体" panose="02010609060101010101" pitchFamily="49" charset="-122"/>
                <a:ea typeface="黑体" panose="02010609060101010101" pitchFamily="49" charset="-122"/>
              </a:rPr>
              <a:t>原子内部能量相近的原子轨道，重新组合形成新的原子轨道的过程。</a:t>
            </a:r>
            <a:endParaRPr lang="zh-CN" altLang="en-US"/>
          </a:p>
        </p:txBody>
      </p:sp>
      <p:sp>
        <p:nvSpPr>
          <p:cNvPr id="10" name="矩形 9"/>
          <p:cNvSpPr/>
          <p:nvPr/>
        </p:nvSpPr>
        <p:spPr>
          <a:xfrm>
            <a:off x="506629" y="2970440"/>
            <a:ext cx="1475084" cy="400110"/>
          </a:xfrm>
          <a:prstGeom prst="rect">
            <a:avLst/>
          </a:prstGeom>
        </p:spPr>
        <p:txBody>
          <a:bodyPr wrap="none">
            <a:spAutoFit/>
          </a:bodyPr>
          <a:lstStyle/>
          <a:p>
            <a:r>
              <a:rPr lang="zh-CN" altLang="en-US" sz="2000" b="1">
                <a:solidFill>
                  <a:srgbClr val="FF0000"/>
                </a:solidFill>
                <a:latin typeface="黑体" panose="02010609060101010101" pitchFamily="49" charset="-122"/>
                <a:ea typeface="黑体" panose="02010609060101010101" pitchFamily="49" charset="-122"/>
              </a:rPr>
              <a:t>杂化轨道：</a:t>
            </a:r>
            <a:endParaRPr lang="zh-CN" altLang="en-US" sz="2000"/>
          </a:p>
        </p:txBody>
      </p:sp>
      <p:sp>
        <p:nvSpPr>
          <p:cNvPr id="11" name="矩形 10"/>
          <p:cNvSpPr/>
          <p:nvPr/>
        </p:nvSpPr>
        <p:spPr>
          <a:xfrm>
            <a:off x="506629" y="4237178"/>
            <a:ext cx="1991251" cy="400110"/>
          </a:xfrm>
          <a:prstGeom prst="rect">
            <a:avLst/>
          </a:prstGeom>
        </p:spPr>
        <p:txBody>
          <a:bodyPr wrap="none">
            <a:spAutoFit/>
          </a:bodyPr>
          <a:lstStyle/>
          <a:p>
            <a:r>
              <a:rPr lang="zh-CN" altLang="en-US" sz="2000" b="1">
                <a:solidFill>
                  <a:srgbClr val="FF0000"/>
                </a:solidFill>
                <a:latin typeface="黑体" panose="02010609060101010101" pitchFamily="49" charset="-122"/>
                <a:ea typeface="黑体" panose="02010609060101010101" pitchFamily="49" charset="-122"/>
              </a:rPr>
              <a:t>杂化轨道特点：</a:t>
            </a:r>
            <a:endParaRPr lang="zh-CN" altLang="en-US" sz="2000"/>
          </a:p>
        </p:txBody>
      </p:sp>
      <p:sp>
        <p:nvSpPr>
          <p:cNvPr id="12" name="矩形 11"/>
          <p:cNvSpPr/>
          <p:nvPr/>
        </p:nvSpPr>
        <p:spPr>
          <a:xfrm>
            <a:off x="887660" y="4643743"/>
            <a:ext cx="7023157" cy="923330"/>
          </a:xfrm>
          <a:prstGeom prst="rect">
            <a:avLst/>
          </a:prstGeom>
        </p:spPr>
        <p:txBody>
          <a:bodyPr wrap="square">
            <a:spAutoFit/>
          </a:bodyPr>
          <a:lstStyle/>
          <a:p>
            <a:pPr lvl="0">
              <a:lnSpc>
                <a:spcPct val="150000"/>
              </a:lnSpc>
              <a:defRPr/>
            </a:pPr>
            <a:r>
              <a:rPr lang="zh-CN" altLang="en-US" b="1">
                <a:solidFill>
                  <a:srgbClr val="000000"/>
                </a:solidFill>
                <a:latin typeface="黑体" panose="02010609060101010101" pitchFamily="49" charset="-122"/>
                <a:ea typeface="黑体" panose="02010609060101010101" pitchFamily="49" charset="-122"/>
              </a:rPr>
              <a:t>杂化轨道不仅改变了原有</a:t>
            </a:r>
            <a:r>
              <a:rPr lang="en-US" altLang="zh-CN" b="1">
                <a:solidFill>
                  <a:srgbClr val="000000"/>
                </a:solidFill>
                <a:latin typeface="黑体" panose="02010609060101010101" pitchFamily="49" charset="-122"/>
                <a:ea typeface="黑体" panose="02010609060101010101" pitchFamily="49" charset="-122"/>
              </a:rPr>
              <a:t>s</a:t>
            </a:r>
            <a:r>
              <a:rPr lang="zh-CN" altLang="en-US" b="1">
                <a:solidFill>
                  <a:srgbClr val="000000"/>
                </a:solidFill>
                <a:latin typeface="黑体" panose="02010609060101010101" pitchFamily="49" charset="-122"/>
                <a:ea typeface="黑体" panose="02010609060101010101" pitchFamily="49" charset="-122"/>
              </a:rPr>
              <a:t>和</a:t>
            </a:r>
            <a:r>
              <a:rPr lang="en-US" altLang="zh-CN" b="1">
                <a:solidFill>
                  <a:srgbClr val="000000"/>
                </a:solidFill>
                <a:latin typeface="黑体" panose="02010609060101010101" pitchFamily="49" charset="-122"/>
                <a:ea typeface="黑体" panose="02010609060101010101" pitchFamily="49" charset="-122"/>
              </a:rPr>
              <a:t>p</a:t>
            </a:r>
            <a:r>
              <a:rPr lang="zh-CN" altLang="en-US" b="1">
                <a:solidFill>
                  <a:srgbClr val="000000"/>
                </a:solidFill>
                <a:latin typeface="黑体" panose="02010609060101010101" pitchFamily="49" charset="-122"/>
                <a:ea typeface="黑体" panose="02010609060101010101" pitchFamily="49" charset="-122"/>
              </a:rPr>
              <a:t>轨道的空间取向，而且使它在与其他原子的原子轨道成键时重叠的程度更大，形成的共价键更牢固。</a:t>
            </a:r>
            <a:endParaRPr lang="zh-CN" altLang="en-US" b="1">
              <a:solidFill>
                <a:srgbClr val="FF0000"/>
              </a:solidFill>
              <a:latin typeface="黑体" panose="02010609060101010101" pitchFamily="49" charset="-122"/>
              <a:ea typeface="黑体" panose="02010609060101010101" pitchFamily="49" charset="-122"/>
            </a:endParaRPr>
          </a:p>
        </p:txBody>
      </p:sp>
      <p:sp>
        <p:nvSpPr>
          <p:cNvPr id="13" name="矩形 12"/>
          <p:cNvSpPr/>
          <p:nvPr/>
        </p:nvSpPr>
        <p:spPr>
          <a:xfrm>
            <a:off x="498240" y="5747196"/>
            <a:ext cx="1991251" cy="400110"/>
          </a:xfrm>
          <a:prstGeom prst="rect">
            <a:avLst/>
          </a:prstGeom>
        </p:spPr>
        <p:txBody>
          <a:bodyPr wrap="none">
            <a:spAutoFit/>
          </a:bodyPr>
          <a:lstStyle/>
          <a:p>
            <a:r>
              <a:rPr lang="zh-CN" altLang="en-US" sz="2000" b="1">
                <a:solidFill>
                  <a:srgbClr val="FF0000"/>
                </a:solidFill>
                <a:latin typeface="黑体" panose="02010609060101010101" pitchFamily="49" charset="-122"/>
                <a:ea typeface="黑体" panose="02010609060101010101" pitchFamily="49" charset="-122"/>
              </a:rPr>
              <a:t>杂化轨道类型：</a:t>
            </a:r>
            <a:endParaRPr lang="zh-CN" altLang="en-US" sz="2000"/>
          </a:p>
        </p:txBody>
      </p:sp>
      <p:sp>
        <p:nvSpPr>
          <p:cNvPr id="14" name="矩形 13"/>
          <p:cNvSpPr/>
          <p:nvPr/>
        </p:nvSpPr>
        <p:spPr>
          <a:xfrm>
            <a:off x="2536765" y="5789144"/>
            <a:ext cx="3562031" cy="400110"/>
          </a:xfrm>
          <a:prstGeom prst="rect">
            <a:avLst/>
          </a:prstGeom>
        </p:spPr>
        <p:txBody>
          <a:bodyPr wrap="square">
            <a:spAutoFit/>
          </a:bodyPr>
          <a:lstStyle/>
          <a:p>
            <a:r>
              <a:rPr lang="en-US" altLang="zh-CN" sz="2000" b="1">
                <a:latin typeface="黑体" panose="02010609060101010101" pitchFamily="49" charset="-122"/>
                <a:ea typeface="黑体" panose="02010609060101010101" pitchFamily="49" charset="-122"/>
              </a:rPr>
              <a:t>s</a:t>
            </a:r>
            <a:r>
              <a:rPr lang="zh-CN" altLang="en-US" sz="2000" b="1">
                <a:latin typeface="黑体" panose="02010609060101010101" pitchFamily="49" charset="-122"/>
                <a:ea typeface="黑体" panose="02010609060101010101" pitchFamily="49" charset="-122"/>
              </a:rPr>
              <a:t>p杂化、sp</a:t>
            </a:r>
            <a:r>
              <a:rPr lang="zh-CN" altLang="en-US" sz="2000" b="1" baseline="30000">
                <a:latin typeface="黑体" panose="02010609060101010101" pitchFamily="49" charset="-122"/>
                <a:ea typeface="黑体" panose="02010609060101010101" pitchFamily="49" charset="-122"/>
              </a:rPr>
              <a:t>2</a:t>
            </a:r>
            <a:r>
              <a:rPr lang="zh-CN" altLang="en-US" sz="2000" b="1">
                <a:latin typeface="黑体" panose="02010609060101010101" pitchFamily="49" charset="-122"/>
                <a:ea typeface="黑体" panose="02010609060101010101" pitchFamily="49" charset="-122"/>
              </a:rPr>
              <a:t>杂化、sp</a:t>
            </a:r>
            <a:r>
              <a:rPr lang="zh-CN" altLang="en-US" sz="2000" b="1" baseline="30000">
                <a:latin typeface="黑体" panose="02010609060101010101" pitchFamily="49" charset="-122"/>
                <a:ea typeface="黑体" panose="02010609060101010101" pitchFamily="49" charset="-122"/>
              </a:rPr>
              <a:t>3</a:t>
            </a:r>
            <a:r>
              <a:rPr lang="zh-CN" altLang="en-US" sz="2000" b="1">
                <a:solidFill>
                  <a:srgbClr val="000000"/>
                </a:solidFill>
                <a:latin typeface="黑体" panose="02010609060101010101" pitchFamily="49" charset="-122"/>
                <a:ea typeface="黑体" panose="02010609060101010101" pitchFamily="49" charset="-122"/>
              </a:rPr>
              <a:t>杂化</a:t>
            </a:r>
            <a:endParaRPr lang="zh-CN" altLang="en-US" sz="200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lum bright="10000"/>
          </a:blip>
          <a:stretch>
            <a:fillRect/>
          </a:stretch>
        </p:blipFill>
        <p:spPr bwMode="auto">
          <a:xfrm>
            <a:off x="7310233" y="2962348"/>
            <a:ext cx="4255363" cy="3528838"/>
          </a:xfrm>
          <a:prstGeom prst="rect">
            <a:avLst/>
          </a:prstGeom>
          <a:noFill/>
          <a:ln w="9525">
            <a:noFill/>
            <a:miter lim="800000"/>
            <a:headEnd/>
            <a:tailEnd/>
          </a:ln>
          <a:effectLst/>
        </p:spPr>
      </p:pic>
      <p:sp>
        <p:nvSpPr>
          <p:cNvPr id="3" name="矩形 2"/>
          <p:cNvSpPr/>
          <p:nvPr/>
        </p:nvSpPr>
        <p:spPr>
          <a:xfrm>
            <a:off x="212894" y="551150"/>
            <a:ext cx="5446812" cy="584775"/>
          </a:xfrm>
          <a:prstGeom prst="rect">
            <a:avLst/>
          </a:prstGeom>
          <a:noFill/>
        </p:spPr>
        <p:txBody>
          <a:bodyPr wrap="none" lIns="91440" tIns="45720" rIns="91440" bIns="45720">
            <a:spAutoFit/>
            <a:scene3d>
              <a:camera prst="orthographicFront"/>
              <a:lightRig rig="soft" dir="tl"/>
            </a:scene3d>
            <a:sp3d contourW="25400" prstMaterial="matte">
              <a:bevelT w="25400" h="55880" prst="artDeco"/>
              <a:contourClr>
                <a:schemeClr val="accent2">
                  <a:tint val="20000"/>
                </a:schemeClr>
              </a:contourClr>
            </a:sp3d>
          </a:bodyPr>
          <a:lstStyle/>
          <a:p>
            <a:pPr algn="ctr"/>
            <a:r>
              <a:rPr lang="zh-CN" altLang="en-US" sz="3200" b="1" spc="50">
                <a:ln w="11430"/>
                <a:effectLst>
                  <a:outerShdw blurRad="76200" dist="50800" dir="5400000" algn="tl" rotWithShape="0">
                    <a:srgbClr val="000000">
                      <a:alpha val="65000"/>
                    </a:srgbClr>
                  </a:outerShdw>
                </a:effectLst>
              </a:rPr>
              <a:t>（</a:t>
            </a:r>
            <a:r>
              <a:rPr lang="en-US" altLang="zh-CN" sz="3200" b="1" spc="50">
                <a:ln w="11430"/>
                <a:effectLst>
                  <a:outerShdw blurRad="76200" dist="50800" dir="5400000" algn="tl" rotWithShape="0">
                    <a:srgbClr val="000000">
                      <a:alpha val="65000"/>
                    </a:srgbClr>
                  </a:outerShdw>
                </a:effectLst>
              </a:rPr>
              <a:t>1</a:t>
            </a:r>
            <a:r>
              <a:rPr lang="zh-CN" altLang="en-US" sz="3200" b="1" spc="50">
                <a:ln w="11430"/>
                <a:effectLst>
                  <a:outerShdw blurRad="76200" dist="50800" dir="5400000" algn="tl" rotWithShape="0">
                    <a:srgbClr val="000000">
                      <a:alpha val="65000"/>
                    </a:srgbClr>
                  </a:outerShdw>
                </a:effectLst>
              </a:rPr>
              <a:t>）</a:t>
            </a:r>
            <a:r>
              <a:rPr lang="en-US" altLang="zh-CN" sz="3200" b="1" spc="50">
                <a:ln w="11430"/>
                <a:effectLst>
                  <a:outerShdw blurRad="76200" dist="50800" dir="5400000" algn="tl" rotWithShape="0">
                    <a:srgbClr val="000000">
                      <a:alpha val="65000"/>
                    </a:srgbClr>
                  </a:outerShdw>
                </a:effectLst>
              </a:rPr>
              <a:t>sp</a:t>
            </a:r>
            <a:r>
              <a:rPr lang="en-US" altLang="zh-CN" sz="3200" b="1" spc="50" baseline="30000">
                <a:ln w="11430"/>
                <a:effectLst>
                  <a:outerShdw blurRad="76200" dist="50800" dir="5400000" algn="tl" rotWithShape="0">
                    <a:srgbClr val="000000">
                      <a:alpha val="65000"/>
                    </a:srgbClr>
                  </a:outerShdw>
                </a:effectLst>
              </a:rPr>
              <a:t>3</a:t>
            </a:r>
            <a:r>
              <a:rPr lang="zh-CN" altLang="en-US" sz="3200" b="1" spc="50">
                <a:ln w="11430"/>
                <a:effectLst>
                  <a:outerShdw blurRad="76200" dist="50800" dir="5400000" algn="tl" rotWithShape="0">
                    <a:srgbClr val="000000">
                      <a:alpha val="65000"/>
                    </a:srgbClr>
                  </a:outerShdw>
                </a:effectLst>
              </a:rPr>
              <a:t>杂化</a:t>
            </a:r>
            <a:r>
              <a:rPr lang="en-US" altLang="zh-CN" sz="3200" b="1" spc="50">
                <a:ln w="11430"/>
                <a:effectLst>
                  <a:outerShdw blurRad="76200" dist="50800" dir="5400000" algn="tl" rotWithShape="0">
                    <a:srgbClr val="000000">
                      <a:alpha val="65000"/>
                    </a:srgbClr>
                  </a:outerShdw>
                </a:effectLst>
              </a:rPr>
              <a:t>——</a:t>
            </a:r>
            <a:r>
              <a:rPr lang="zh-CN" altLang="en-US" sz="3200" b="1" spc="50">
                <a:ln w="11430"/>
                <a:effectLst>
                  <a:outerShdw blurRad="76200" dist="50800" dir="5400000" algn="tl" rotWithShape="0">
                    <a:srgbClr val="000000">
                      <a:alpha val="65000"/>
                    </a:srgbClr>
                  </a:outerShdw>
                </a:effectLst>
              </a:rPr>
              <a:t>甲烷的形成</a:t>
            </a:r>
            <a:endParaRPr lang="zh-CN" altLang="en-US" sz="3200" b="1" cap="none" spc="50">
              <a:ln w="11430"/>
              <a:effectLst>
                <a:outerShdw blurRad="76200" dist="50800" dir="5400000" algn="tl" rotWithShape="0">
                  <a:srgbClr val="000000">
                    <a:alpha val="65000"/>
                  </a:srgbClr>
                </a:outerShdw>
              </a:effectLst>
            </a:endParaRPr>
          </a:p>
        </p:txBody>
      </p:sp>
      <p:sp>
        <p:nvSpPr>
          <p:cNvPr id="4" name="矩形 3"/>
          <p:cNvSpPr/>
          <p:nvPr/>
        </p:nvSpPr>
        <p:spPr>
          <a:xfrm>
            <a:off x="664545" y="3283387"/>
            <a:ext cx="6570753" cy="1754326"/>
          </a:xfrm>
          <a:prstGeom prst="rect">
            <a:avLst/>
          </a:prstGeom>
        </p:spPr>
        <p:txBody>
          <a:bodyPr wrap="square">
            <a:spAutoFit/>
          </a:bodyPr>
          <a:lstStyle/>
          <a:p>
            <a:pPr>
              <a:lnSpc>
                <a:spcPct val="150000"/>
              </a:lnSpc>
            </a:pPr>
            <a:r>
              <a:rPr lang="zh-CN" altLang="en-US" sz="2400" b="1" noProof="1">
                <a:solidFill>
                  <a:srgbClr val="FF0000"/>
                </a:solidFill>
                <a:ea typeface="楷体_GB2312" panose="02010609030101010101" pitchFamily="49" charset="-122"/>
                <a:cs typeface="+mn-ea"/>
              </a:rPr>
              <a:t>      由</a:t>
            </a:r>
            <a:r>
              <a:rPr lang="en-US" altLang="zh-CN" sz="2400" b="1" noProof="1">
                <a:solidFill>
                  <a:srgbClr val="FF0000"/>
                </a:solidFill>
                <a:ea typeface="楷体_GB2312" panose="02010609030101010101" pitchFamily="49" charset="-122"/>
                <a:cs typeface="+mn-ea"/>
              </a:rPr>
              <a:t>1</a:t>
            </a:r>
            <a:r>
              <a:rPr lang="zh-CN" altLang="en-US" sz="2400" b="1" noProof="1">
                <a:solidFill>
                  <a:srgbClr val="FF0000"/>
                </a:solidFill>
                <a:ea typeface="楷体_GB2312" panose="02010609030101010101" pitchFamily="49" charset="-122"/>
                <a:cs typeface="+mn-ea"/>
              </a:rPr>
              <a:t>个</a:t>
            </a:r>
            <a:r>
              <a:rPr lang="en-US" altLang="zh-CN" sz="2400" b="1" noProof="1">
                <a:solidFill>
                  <a:srgbClr val="FF0000"/>
                </a:solidFill>
                <a:ea typeface="楷体_GB2312" panose="02010609030101010101" pitchFamily="49" charset="-122"/>
                <a:cs typeface="+mn-ea"/>
              </a:rPr>
              <a:t>s</a:t>
            </a:r>
            <a:r>
              <a:rPr lang="zh-CN" altLang="en-US" sz="2400" b="1" noProof="1">
                <a:solidFill>
                  <a:srgbClr val="FF0000"/>
                </a:solidFill>
                <a:ea typeface="楷体_GB2312" panose="02010609030101010101" pitchFamily="49" charset="-122"/>
                <a:cs typeface="+mn-ea"/>
              </a:rPr>
              <a:t>轨道和</a:t>
            </a:r>
            <a:r>
              <a:rPr lang="en-US" altLang="zh-CN" sz="2400" b="1" noProof="1">
                <a:solidFill>
                  <a:srgbClr val="FF0000"/>
                </a:solidFill>
                <a:ea typeface="楷体_GB2312" panose="02010609030101010101" pitchFamily="49" charset="-122"/>
                <a:cs typeface="+mn-ea"/>
              </a:rPr>
              <a:t>3</a:t>
            </a:r>
            <a:r>
              <a:rPr lang="zh-CN" altLang="en-US" sz="2400" b="1" noProof="1">
                <a:solidFill>
                  <a:srgbClr val="FF0000"/>
                </a:solidFill>
                <a:ea typeface="楷体_GB2312" panose="02010609030101010101" pitchFamily="49" charset="-122"/>
                <a:cs typeface="+mn-ea"/>
              </a:rPr>
              <a:t>个</a:t>
            </a:r>
            <a:r>
              <a:rPr lang="en-US" altLang="zh-CN" sz="2400" b="1" noProof="1">
                <a:solidFill>
                  <a:srgbClr val="FF0000"/>
                </a:solidFill>
                <a:ea typeface="楷体_GB2312" panose="02010609030101010101" pitchFamily="49" charset="-122"/>
                <a:cs typeface="+mn-ea"/>
              </a:rPr>
              <a:t>p</a:t>
            </a:r>
            <a:r>
              <a:rPr lang="zh-CN" altLang="en-US" sz="2400" b="1" noProof="1">
                <a:solidFill>
                  <a:srgbClr val="FF0000"/>
                </a:solidFill>
                <a:ea typeface="楷体_GB2312" panose="02010609030101010101" pitchFamily="49" charset="-122"/>
                <a:cs typeface="+mn-ea"/>
              </a:rPr>
              <a:t>轨道的杂化称为</a:t>
            </a:r>
            <a:r>
              <a:rPr lang="en-US" altLang="zh-CN" sz="2400" b="1" noProof="1">
                <a:solidFill>
                  <a:srgbClr val="FF0000"/>
                </a:solidFill>
                <a:ea typeface="楷体_GB2312" panose="02010609030101010101" pitchFamily="49" charset="-122"/>
                <a:cs typeface="+mn-ea"/>
              </a:rPr>
              <a:t>sp</a:t>
            </a:r>
            <a:r>
              <a:rPr lang="en-US" altLang="zh-CN" sz="2400" b="1" baseline="30000" noProof="1">
                <a:solidFill>
                  <a:srgbClr val="FF0000"/>
                </a:solidFill>
                <a:ea typeface="楷体_GB2312" panose="02010609030101010101" pitchFamily="49" charset="-122"/>
                <a:cs typeface="+mn-ea"/>
              </a:rPr>
              <a:t>3</a:t>
            </a:r>
            <a:r>
              <a:rPr lang="zh-CN" altLang="en-US" sz="2400" b="1" noProof="1">
                <a:solidFill>
                  <a:srgbClr val="FF0000"/>
                </a:solidFill>
                <a:ea typeface="楷体_GB2312" panose="02010609030101010101" pitchFamily="49" charset="-122"/>
                <a:cs typeface="+mn-ea"/>
              </a:rPr>
              <a:t>杂化，所形成 的四个杂化轨道称为</a:t>
            </a:r>
            <a:r>
              <a:rPr lang="en-US" altLang="zh-CN" sz="2400" b="1" noProof="1">
                <a:solidFill>
                  <a:srgbClr val="FF0000"/>
                </a:solidFill>
                <a:ea typeface="楷体_GB2312" panose="02010609030101010101" pitchFamily="49" charset="-122"/>
                <a:cs typeface="+mn-ea"/>
              </a:rPr>
              <a:t>sp</a:t>
            </a:r>
            <a:r>
              <a:rPr lang="en-US" altLang="zh-CN" sz="2400" b="1" baseline="30000" noProof="1">
                <a:solidFill>
                  <a:srgbClr val="FF0000"/>
                </a:solidFill>
                <a:ea typeface="楷体_GB2312" panose="02010609030101010101" pitchFamily="49" charset="-122"/>
                <a:cs typeface="+mn-ea"/>
              </a:rPr>
              <a:t>3</a:t>
            </a:r>
            <a:r>
              <a:rPr lang="zh-CN" altLang="en-US" sz="2400" b="1" noProof="1">
                <a:solidFill>
                  <a:srgbClr val="FF0000"/>
                </a:solidFill>
                <a:ea typeface="楷体_GB2312" panose="02010609030101010101" pitchFamily="49" charset="-122"/>
                <a:cs typeface="+mn-ea"/>
              </a:rPr>
              <a:t>杂化轨道。</a:t>
            </a:r>
            <a:endParaRPr lang="en-US" altLang="zh-CN" sz="2400" b="1" noProof="1">
              <a:solidFill>
                <a:srgbClr val="FF0000"/>
              </a:solidFill>
              <a:ea typeface="楷体_GB2312" panose="02010609030101010101" pitchFamily="49" charset="-122"/>
              <a:cs typeface="+mn-ea"/>
            </a:endParaRPr>
          </a:p>
          <a:p>
            <a:pPr>
              <a:lnSpc>
                <a:spcPct val="150000"/>
              </a:lnSpc>
            </a:pPr>
            <a:r>
              <a:rPr lang="en-US" altLang="zh-CN" sz="2400" b="1" noProof="1">
                <a:solidFill>
                  <a:srgbClr val="FF0000"/>
                </a:solidFill>
                <a:ea typeface="楷体_GB2312" panose="02010609030101010101" pitchFamily="49" charset="-122"/>
                <a:cs typeface="+mn-ea"/>
              </a:rPr>
              <a:t>      </a:t>
            </a:r>
            <a:r>
              <a:rPr lang="zh-CN" altLang="en-US" sz="2400" b="1" noProof="1">
                <a:solidFill>
                  <a:srgbClr val="FF0000"/>
                </a:solidFill>
                <a:ea typeface="楷体_GB2312" panose="02010609030101010101" pitchFamily="49" charset="-122"/>
                <a:cs typeface="+mn-ea"/>
              </a:rPr>
              <a:t>每两个</a:t>
            </a:r>
            <a:r>
              <a:rPr lang="en-US" altLang="zh-CN" sz="2400" b="1" noProof="1">
                <a:solidFill>
                  <a:srgbClr val="FF0000"/>
                </a:solidFill>
                <a:ea typeface="楷体_GB2312" panose="02010609030101010101" pitchFamily="49" charset="-122"/>
                <a:cs typeface="+mn-ea"/>
              </a:rPr>
              <a:t>sp</a:t>
            </a:r>
            <a:r>
              <a:rPr lang="en-US" altLang="zh-CN" sz="2400" b="1" baseline="30000" noProof="1">
                <a:solidFill>
                  <a:srgbClr val="FF0000"/>
                </a:solidFill>
                <a:ea typeface="楷体_GB2312" panose="02010609030101010101" pitchFamily="49" charset="-122"/>
                <a:cs typeface="+mn-ea"/>
              </a:rPr>
              <a:t>3</a:t>
            </a:r>
            <a:r>
              <a:rPr lang="zh-CN" altLang="en-US" sz="2400" b="1" noProof="1">
                <a:solidFill>
                  <a:srgbClr val="FF0000"/>
                </a:solidFill>
                <a:ea typeface="楷体_GB2312" panose="02010609030101010101" pitchFamily="49" charset="-122"/>
                <a:cs typeface="+mn-ea"/>
              </a:rPr>
              <a:t>杂化轨道的夹角为</a:t>
            </a:r>
            <a:r>
              <a:rPr lang="en-US" altLang="zh-CN" sz="2400" b="1">
                <a:solidFill>
                  <a:srgbClr val="FF0000"/>
                </a:solidFill>
              </a:rPr>
              <a:t>109°28‘</a:t>
            </a:r>
            <a:r>
              <a:rPr lang="zh-CN" altLang="en-US" sz="2400" b="1">
                <a:solidFill>
                  <a:srgbClr val="FF0000"/>
                </a:solidFill>
              </a:rPr>
              <a:t>。</a:t>
            </a:r>
            <a:endParaRPr lang="zh-CN" altLang="en-US" sz="2400">
              <a:solidFill>
                <a:srgbClr val="FF0000"/>
              </a:solidFill>
            </a:endParaRPr>
          </a:p>
        </p:txBody>
      </p:sp>
      <p:sp>
        <p:nvSpPr>
          <p:cNvPr id="19" name="矩形 18"/>
          <p:cNvSpPr/>
          <p:nvPr/>
        </p:nvSpPr>
        <p:spPr>
          <a:xfrm>
            <a:off x="483730" y="2551355"/>
            <a:ext cx="2492990" cy="369332"/>
          </a:xfrm>
          <a:prstGeom prst="rect">
            <a:avLst/>
          </a:prstGeom>
        </p:spPr>
        <p:txBody>
          <a:bodyPr wrap="none">
            <a:spAutoFit/>
          </a:bodyPr>
          <a:lstStyle/>
          <a:p>
            <a:r>
              <a:rPr lang="zh-CN" altLang="en-US"/>
              <a:t>基态碳原子价电子排布</a:t>
            </a:r>
          </a:p>
        </p:txBody>
      </p:sp>
      <p:grpSp>
        <p:nvGrpSpPr>
          <p:cNvPr id="31" name="组合 30"/>
          <p:cNvGrpSpPr/>
          <p:nvPr/>
        </p:nvGrpSpPr>
        <p:grpSpPr>
          <a:xfrm>
            <a:off x="654341" y="1645256"/>
            <a:ext cx="2088860" cy="602994"/>
            <a:chOff x="654341" y="1645256"/>
            <a:chExt cx="2088860" cy="602994"/>
          </a:xfrm>
        </p:grpSpPr>
        <p:sp>
          <p:nvSpPr>
            <p:cNvPr id="5" name="矩形 4"/>
            <p:cNvSpPr/>
            <p:nvPr/>
          </p:nvSpPr>
          <p:spPr>
            <a:xfrm>
              <a:off x="654341" y="2038525"/>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rgbClr val="FF0000"/>
                  </a:solidFill>
                  <a:latin typeface="宋体" panose="02010600030101010101" pitchFamily="2" charset="-122"/>
                  <a:ea typeface="宋体" panose="02010600030101010101" pitchFamily="2" charset="-122"/>
                </a:rPr>
                <a:t>↑↓</a:t>
              </a:r>
              <a:endParaRPr lang="zh-CN" altLang="en-US">
                <a:solidFill>
                  <a:srgbClr val="FF0000"/>
                </a:solidFill>
              </a:endParaRPr>
            </a:p>
          </p:txBody>
        </p:sp>
        <p:sp>
          <p:nvSpPr>
            <p:cNvPr id="6" name="矩形 5"/>
            <p:cNvSpPr/>
            <p:nvPr/>
          </p:nvSpPr>
          <p:spPr>
            <a:xfrm>
              <a:off x="1308683" y="1912690"/>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7" name="矩形 6"/>
            <p:cNvSpPr/>
            <p:nvPr/>
          </p:nvSpPr>
          <p:spPr>
            <a:xfrm>
              <a:off x="1795244" y="1912690"/>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8" name="矩形 7"/>
            <p:cNvSpPr/>
            <p:nvPr/>
          </p:nvSpPr>
          <p:spPr>
            <a:xfrm>
              <a:off x="2265028" y="1912690"/>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solidFill>
                  <a:schemeClr val="tx1"/>
                </a:solidFill>
              </a:endParaRPr>
            </a:p>
          </p:txBody>
        </p:sp>
        <p:sp>
          <p:nvSpPr>
            <p:cNvPr id="20" name="矩形 19"/>
            <p:cNvSpPr/>
            <p:nvPr/>
          </p:nvSpPr>
          <p:spPr>
            <a:xfrm>
              <a:off x="712156" y="1645256"/>
              <a:ext cx="391454" cy="369332"/>
            </a:xfrm>
            <a:prstGeom prst="rect">
              <a:avLst/>
            </a:prstGeom>
          </p:spPr>
          <p:txBody>
            <a:bodyPr wrap="none">
              <a:spAutoFit/>
            </a:bodyPr>
            <a:lstStyle/>
            <a:p>
              <a:r>
                <a:rPr lang="en-US" altLang="zh-CN"/>
                <a:t>2s</a:t>
              </a:r>
              <a:endParaRPr lang="zh-CN" altLang="en-US"/>
            </a:p>
          </p:txBody>
        </p:sp>
      </p:grpSp>
      <p:sp>
        <p:nvSpPr>
          <p:cNvPr id="21" name="矩形 20"/>
          <p:cNvSpPr/>
          <p:nvPr/>
        </p:nvSpPr>
        <p:spPr>
          <a:xfrm>
            <a:off x="1827892" y="1519421"/>
            <a:ext cx="423514" cy="369332"/>
          </a:xfrm>
          <a:prstGeom prst="rect">
            <a:avLst/>
          </a:prstGeom>
        </p:spPr>
        <p:txBody>
          <a:bodyPr wrap="none">
            <a:spAutoFit/>
          </a:bodyPr>
          <a:lstStyle/>
          <a:p>
            <a:r>
              <a:rPr lang="en-US" altLang="zh-CN"/>
              <a:t>2p</a:t>
            </a:r>
            <a:endParaRPr lang="zh-CN" altLang="en-US"/>
          </a:p>
        </p:txBody>
      </p:sp>
      <p:grpSp>
        <p:nvGrpSpPr>
          <p:cNvPr id="32" name="组合 31"/>
          <p:cNvGrpSpPr/>
          <p:nvPr/>
        </p:nvGrpSpPr>
        <p:grpSpPr>
          <a:xfrm>
            <a:off x="3951214" y="1544588"/>
            <a:ext cx="2088860" cy="728829"/>
            <a:chOff x="3951214" y="1544588"/>
            <a:chExt cx="2088860" cy="728829"/>
          </a:xfrm>
        </p:grpSpPr>
        <p:sp>
          <p:nvSpPr>
            <p:cNvPr id="9" name="矩形 8"/>
            <p:cNvSpPr/>
            <p:nvPr/>
          </p:nvSpPr>
          <p:spPr>
            <a:xfrm>
              <a:off x="3951214" y="2063692"/>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rgbClr val="FF0000"/>
                  </a:solidFill>
                  <a:latin typeface="宋体" panose="02010600030101010101" pitchFamily="2" charset="-122"/>
                  <a:ea typeface="宋体" panose="02010600030101010101" pitchFamily="2" charset="-122"/>
                </a:rPr>
                <a:t>↑</a:t>
              </a:r>
              <a:endParaRPr lang="zh-CN" altLang="en-US">
                <a:solidFill>
                  <a:srgbClr val="FF0000"/>
                </a:solidFill>
              </a:endParaRPr>
            </a:p>
          </p:txBody>
        </p:sp>
        <p:sp>
          <p:nvSpPr>
            <p:cNvPr id="10" name="矩形 9"/>
            <p:cNvSpPr/>
            <p:nvPr/>
          </p:nvSpPr>
          <p:spPr>
            <a:xfrm>
              <a:off x="4605556" y="1937857"/>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11" name="矩形 10"/>
            <p:cNvSpPr/>
            <p:nvPr/>
          </p:nvSpPr>
          <p:spPr>
            <a:xfrm>
              <a:off x="5092117" y="1937857"/>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12" name="矩形 11"/>
            <p:cNvSpPr/>
            <p:nvPr/>
          </p:nvSpPr>
          <p:spPr>
            <a:xfrm>
              <a:off x="5561901" y="1937857"/>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rgbClr val="FF0000"/>
                  </a:solidFill>
                  <a:latin typeface="宋体" panose="02010600030101010101" pitchFamily="2" charset="-122"/>
                  <a:ea typeface="宋体" panose="02010600030101010101" pitchFamily="2" charset="-122"/>
                </a:rPr>
                <a:t>↑</a:t>
              </a:r>
              <a:endParaRPr lang="zh-CN" altLang="en-US">
                <a:solidFill>
                  <a:srgbClr val="FF0000"/>
                </a:solidFill>
              </a:endParaRPr>
            </a:p>
          </p:txBody>
        </p:sp>
        <p:sp>
          <p:nvSpPr>
            <p:cNvPr id="22" name="矩形 21"/>
            <p:cNvSpPr/>
            <p:nvPr/>
          </p:nvSpPr>
          <p:spPr>
            <a:xfrm>
              <a:off x="3975473" y="1695590"/>
              <a:ext cx="391454" cy="369332"/>
            </a:xfrm>
            <a:prstGeom prst="rect">
              <a:avLst/>
            </a:prstGeom>
          </p:spPr>
          <p:txBody>
            <a:bodyPr wrap="none">
              <a:spAutoFit/>
            </a:bodyPr>
            <a:lstStyle/>
            <a:p>
              <a:r>
                <a:rPr lang="en-US" altLang="zh-CN"/>
                <a:t>2s</a:t>
              </a:r>
              <a:endParaRPr lang="zh-CN" altLang="en-US"/>
            </a:p>
          </p:txBody>
        </p:sp>
        <p:sp>
          <p:nvSpPr>
            <p:cNvPr id="23" name="矩形 22"/>
            <p:cNvSpPr/>
            <p:nvPr/>
          </p:nvSpPr>
          <p:spPr>
            <a:xfrm>
              <a:off x="5124765" y="1544588"/>
              <a:ext cx="423514" cy="369332"/>
            </a:xfrm>
            <a:prstGeom prst="rect">
              <a:avLst/>
            </a:prstGeom>
          </p:spPr>
          <p:txBody>
            <a:bodyPr wrap="none">
              <a:spAutoFit/>
            </a:bodyPr>
            <a:lstStyle/>
            <a:p>
              <a:r>
                <a:rPr lang="en-US" altLang="zh-CN"/>
                <a:t>2p</a:t>
              </a:r>
              <a:endParaRPr lang="zh-CN" altLang="en-US"/>
            </a:p>
          </p:txBody>
        </p:sp>
      </p:grpSp>
      <p:grpSp>
        <p:nvGrpSpPr>
          <p:cNvPr id="34" name="组合 33"/>
          <p:cNvGrpSpPr/>
          <p:nvPr/>
        </p:nvGrpSpPr>
        <p:grpSpPr>
          <a:xfrm>
            <a:off x="2843868" y="1661350"/>
            <a:ext cx="956345" cy="461065"/>
            <a:chOff x="2843868" y="1661350"/>
            <a:chExt cx="956345" cy="461065"/>
          </a:xfrm>
        </p:grpSpPr>
        <p:sp>
          <p:nvSpPr>
            <p:cNvPr id="24" name="右箭头 23"/>
            <p:cNvSpPr/>
            <p:nvPr/>
          </p:nvSpPr>
          <p:spPr>
            <a:xfrm>
              <a:off x="2843868" y="2030136"/>
              <a:ext cx="956345" cy="9227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020895" y="1661350"/>
              <a:ext cx="646331" cy="369332"/>
            </a:xfrm>
            <a:prstGeom prst="rect">
              <a:avLst/>
            </a:prstGeom>
          </p:spPr>
          <p:txBody>
            <a:bodyPr wrap="none">
              <a:spAutoFit/>
            </a:bodyPr>
            <a:lstStyle/>
            <a:p>
              <a:r>
                <a:rPr lang="zh-CN" altLang="en-US"/>
                <a:t>激发</a:t>
              </a:r>
            </a:p>
          </p:txBody>
        </p:sp>
      </p:grpSp>
      <p:sp>
        <p:nvSpPr>
          <p:cNvPr id="26" name="矩形 25"/>
          <p:cNvSpPr/>
          <p:nvPr/>
        </p:nvSpPr>
        <p:spPr>
          <a:xfrm>
            <a:off x="4304411" y="2575750"/>
            <a:ext cx="1569660" cy="369332"/>
          </a:xfrm>
          <a:prstGeom prst="rect">
            <a:avLst/>
          </a:prstGeom>
        </p:spPr>
        <p:txBody>
          <a:bodyPr wrap="none">
            <a:spAutoFit/>
          </a:bodyPr>
          <a:lstStyle/>
          <a:p>
            <a:r>
              <a:rPr lang="zh-CN" altLang="en-US"/>
              <a:t>四个原子轨道</a:t>
            </a:r>
          </a:p>
        </p:txBody>
      </p:sp>
      <p:grpSp>
        <p:nvGrpSpPr>
          <p:cNvPr id="35" name="组合 34"/>
          <p:cNvGrpSpPr/>
          <p:nvPr/>
        </p:nvGrpSpPr>
        <p:grpSpPr>
          <a:xfrm>
            <a:off x="6115575" y="1669739"/>
            <a:ext cx="956345" cy="444287"/>
            <a:chOff x="6115575" y="1669739"/>
            <a:chExt cx="956345" cy="444287"/>
          </a:xfrm>
        </p:grpSpPr>
        <p:sp>
          <p:nvSpPr>
            <p:cNvPr id="27" name="右箭头 26"/>
            <p:cNvSpPr/>
            <p:nvPr/>
          </p:nvSpPr>
          <p:spPr>
            <a:xfrm>
              <a:off x="6115575" y="2021747"/>
              <a:ext cx="956345" cy="9227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259046" y="1669739"/>
              <a:ext cx="646331" cy="369332"/>
            </a:xfrm>
            <a:prstGeom prst="rect">
              <a:avLst/>
            </a:prstGeom>
          </p:spPr>
          <p:txBody>
            <a:bodyPr wrap="none">
              <a:spAutoFit/>
            </a:bodyPr>
            <a:lstStyle/>
            <a:p>
              <a:r>
                <a:rPr lang="zh-CN" altLang="en-US"/>
                <a:t>杂化</a:t>
              </a:r>
            </a:p>
          </p:txBody>
        </p:sp>
      </p:grpSp>
      <p:grpSp>
        <p:nvGrpSpPr>
          <p:cNvPr id="33" name="组合 32"/>
          <p:cNvGrpSpPr/>
          <p:nvPr/>
        </p:nvGrpSpPr>
        <p:grpSpPr>
          <a:xfrm>
            <a:off x="7180977" y="1586533"/>
            <a:ext cx="1921080" cy="594605"/>
            <a:chOff x="7180977" y="1586533"/>
            <a:chExt cx="1921080" cy="594605"/>
          </a:xfrm>
        </p:grpSpPr>
        <p:sp>
          <p:nvSpPr>
            <p:cNvPr id="15" name="矩形 14"/>
            <p:cNvSpPr/>
            <p:nvPr/>
          </p:nvSpPr>
          <p:spPr>
            <a:xfrm>
              <a:off x="7180977" y="1971413"/>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16" name="矩形 15"/>
            <p:cNvSpPr/>
            <p:nvPr/>
          </p:nvSpPr>
          <p:spPr>
            <a:xfrm>
              <a:off x="7667539" y="1971413"/>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17" name="矩形 16"/>
            <p:cNvSpPr/>
            <p:nvPr/>
          </p:nvSpPr>
          <p:spPr>
            <a:xfrm>
              <a:off x="8154100" y="1971413"/>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18" name="矩形 17"/>
            <p:cNvSpPr/>
            <p:nvPr/>
          </p:nvSpPr>
          <p:spPr>
            <a:xfrm>
              <a:off x="8623884" y="1971413"/>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29" name="矩形 28"/>
            <p:cNvSpPr/>
            <p:nvPr/>
          </p:nvSpPr>
          <p:spPr>
            <a:xfrm>
              <a:off x="7867965" y="1586533"/>
              <a:ext cx="474810" cy="369332"/>
            </a:xfrm>
            <a:prstGeom prst="rect">
              <a:avLst/>
            </a:prstGeom>
          </p:spPr>
          <p:txBody>
            <a:bodyPr wrap="none">
              <a:spAutoFit/>
            </a:bodyPr>
            <a:lstStyle/>
            <a:p>
              <a:r>
                <a:rPr lang="en-US" altLang="zh-CN"/>
                <a:t>sp</a:t>
              </a:r>
              <a:r>
                <a:rPr lang="en-US" altLang="zh-CN" baseline="30000"/>
                <a:t>3</a:t>
              </a:r>
              <a:endParaRPr lang="zh-CN" altLang="en-US" baseline="30000"/>
            </a:p>
          </p:txBody>
        </p:sp>
      </p:grpSp>
      <p:sp>
        <p:nvSpPr>
          <p:cNvPr id="30" name="矩形 29"/>
          <p:cNvSpPr/>
          <p:nvPr/>
        </p:nvSpPr>
        <p:spPr>
          <a:xfrm>
            <a:off x="7374782" y="2575750"/>
            <a:ext cx="2222224" cy="369332"/>
          </a:xfrm>
          <a:prstGeom prst="rect">
            <a:avLst/>
          </a:prstGeom>
        </p:spPr>
        <p:txBody>
          <a:bodyPr wrap="square">
            <a:spAutoFit/>
          </a:bodyPr>
          <a:lstStyle/>
          <a:p>
            <a:r>
              <a:rPr lang="zh-CN" altLang="en-US"/>
              <a:t>四个</a:t>
            </a:r>
            <a:r>
              <a:rPr lang="en-US" altLang="zh-CN"/>
              <a:t>sp</a:t>
            </a:r>
            <a:r>
              <a:rPr lang="en-US" altLang="zh-CN" baseline="30000"/>
              <a:t>3</a:t>
            </a:r>
            <a:r>
              <a:rPr lang="zh-CN" altLang="en-US"/>
              <a:t>原子轨道</a:t>
            </a:r>
          </a:p>
        </p:txBody>
      </p:sp>
      <p:sp>
        <p:nvSpPr>
          <p:cNvPr id="36" name="椭圆形标注 35"/>
          <p:cNvSpPr/>
          <p:nvPr/>
        </p:nvSpPr>
        <p:spPr>
          <a:xfrm>
            <a:off x="8309253" y="651816"/>
            <a:ext cx="2885243" cy="896645"/>
          </a:xfrm>
          <a:prstGeom prst="wedgeEllipseCallout">
            <a:avLst>
              <a:gd name="adj1" fmla="val -49739"/>
              <a:gd name="adj2" fmla="val 9191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b="1">
                <a:solidFill>
                  <a:srgbClr val="FF0000"/>
                </a:solidFill>
              </a:rPr>
              <a:t>能量相同，碳原子自旋状态相同</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amond(in)">
                                      <p:cBhvr>
                                        <p:cTn id="12" dur="2000"/>
                                        <p:tgtEl>
                                          <p:spTgt spid="32"/>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diamond(in)">
                                      <p:cBhvr>
                                        <p:cTn id="15" dur="20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diamond(in)">
                                      <p:cBhvr>
                                        <p:cTn id="25" dur="2000"/>
                                        <p:tgtEl>
                                          <p:spTgt spid="33"/>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diamond(in)">
                                      <p:cBhvr>
                                        <p:cTn id="28" dur="20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down)">
                                      <p:cBhvr>
                                        <p:cTn id="4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 grpId="0"/>
      <p:bldP spid="30" grpId="0"/>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tretch>
            <a:fillRect/>
          </a:stretch>
        </p:blipFill>
        <p:spPr bwMode="auto">
          <a:xfrm>
            <a:off x="895442" y="762046"/>
            <a:ext cx="3481250" cy="3232982"/>
          </a:xfrm>
          <a:prstGeom prst="rect">
            <a:avLst/>
          </a:prstGeom>
          <a:noFill/>
          <a:ln w="9525">
            <a:noFill/>
            <a:miter lim="800000"/>
            <a:headEnd/>
            <a:tailEnd/>
          </a:ln>
          <a:effectLst/>
        </p:spPr>
      </p:pic>
      <p:sp>
        <p:nvSpPr>
          <p:cNvPr id="3" name="矩形 2"/>
          <p:cNvSpPr/>
          <p:nvPr/>
        </p:nvSpPr>
        <p:spPr>
          <a:xfrm>
            <a:off x="4469524" y="252559"/>
            <a:ext cx="2969963" cy="646331"/>
          </a:xfrm>
          <a:prstGeom prst="rect">
            <a:avLst/>
          </a:prstGeom>
        </p:spPr>
        <p:txBody>
          <a:bodyPr wrap="square">
            <a:spAutoFit/>
          </a:bodyPr>
          <a:lstStyle/>
          <a:p>
            <a:pPr algn="ctr"/>
            <a:r>
              <a:rPr lang="zh-CN" altLang="en-US" sz="3600" b="1" spc="50">
                <a:ln w="11430"/>
                <a:effectLst>
                  <a:outerShdw blurRad="76200" dist="50800" dir="5400000" algn="tl" rotWithShape="0">
                    <a:srgbClr val="000000">
                      <a:alpha val="65000"/>
                    </a:srgbClr>
                  </a:outerShdw>
                </a:effectLst>
              </a:rPr>
              <a:t>甲烷的形成</a:t>
            </a:r>
          </a:p>
        </p:txBody>
      </p:sp>
      <p:sp>
        <p:nvSpPr>
          <p:cNvPr id="4" name="矩形 3"/>
          <p:cNvSpPr/>
          <p:nvPr/>
        </p:nvSpPr>
        <p:spPr>
          <a:xfrm>
            <a:off x="785290" y="4061079"/>
            <a:ext cx="3555889" cy="461665"/>
          </a:xfrm>
          <a:prstGeom prst="rect">
            <a:avLst/>
          </a:prstGeom>
        </p:spPr>
        <p:txBody>
          <a:bodyPr wrap="square">
            <a:spAutoFit/>
          </a:bodyPr>
          <a:lstStyle/>
          <a:p>
            <a:pPr algn="ctr"/>
            <a:r>
              <a:rPr lang="zh-CN" altLang="en-US" sz="2400" b="1" spc="50">
                <a:ln w="11430"/>
                <a:solidFill>
                  <a:srgbClr val="FF0000"/>
                </a:solidFill>
                <a:effectLst>
                  <a:outerShdw blurRad="76200" dist="50800" dir="5400000" algn="tl" rotWithShape="0">
                    <a:srgbClr val="000000">
                      <a:alpha val="65000"/>
                    </a:srgbClr>
                  </a:outerShdw>
                </a:effectLst>
              </a:rPr>
              <a:t>甲烷分子中的共价键</a:t>
            </a:r>
          </a:p>
        </p:txBody>
      </p:sp>
      <p:pic>
        <p:nvPicPr>
          <p:cNvPr id="3080" name="Picture 8" descr="http://d01.paixin.com/thumbs/2780829/67251189/staff_1024.jpg?watermark/1/image/aHR0cDovL2QwMC5wYWl4aW4uY29tL3dtX2RwXzM2MF9iaWdnZXIucG5n/dissolve/100/gravity/SouthWest/dx/0/dy/0"/>
          <p:cNvPicPr>
            <a:picLocks noChangeAspect="1" noChangeArrowheads="1"/>
          </p:cNvPicPr>
          <p:nvPr/>
        </p:nvPicPr>
        <p:blipFill>
          <a:blip r:embed="rId3"/>
          <a:srcRect b="3932"/>
          <a:stretch>
            <a:fillRect/>
          </a:stretch>
        </p:blipFill>
        <p:spPr bwMode="auto">
          <a:xfrm>
            <a:off x="4785065" y="895285"/>
            <a:ext cx="3269941" cy="2966500"/>
          </a:xfrm>
          <a:prstGeom prst="rect">
            <a:avLst/>
          </a:prstGeom>
          <a:noFill/>
        </p:spPr>
      </p:pic>
      <p:sp>
        <p:nvSpPr>
          <p:cNvPr id="9" name="矩形 8"/>
          <p:cNvSpPr/>
          <p:nvPr/>
        </p:nvSpPr>
        <p:spPr>
          <a:xfrm>
            <a:off x="4877896" y="4043324"/>
            <a:ext cx="3555889" cy="461665"/>
          </a:xfrm>
          <a:prstGeom prst="rect">
            <a:avLst/>
          </a:prstGeom>
        </p:spPr>
        <p:txBody>
          <a:bodyPr wrap="square">
            <a:spAutoFit/>
          </a:bodyPr>
          <a:lstStyle/>
          <a:p>
            <a:pPr algn="ctr"/>
            <a:r>
              <a:rPr lang="zh-CN" altLang="en-US" sz="2400" b="1" spc="50">
                <a:ln w="11430"/>
                <a:solidFill>
                  <a:srgbClr val="FF0000"/>
                </a:solidFill>
                <a:effectLst>
                  <a:outerShdw blurRad="76200" dist="50800" dir="5400000" algn="tl" rotWithShape="0">
                    <a:srgbClr val="000000">
                      <a:alpha val="65000"/>
                    </a:srgbClr>
                  </a:outerShdw>
                </a:effectLst>
              </a:rPr>
              <a:t>甲烷分子的填充模型</a:t>
            </a:r>
          </a:p>
        </p:txBody>
      </p:sp>
      <p:sp>
        <p:nvSpPr>
          <p:cNvPr id="10" name="矩形 9"/>
          <p:cNvSpPr/>
          <p:nvPr/>
        </p:nvSpPr>
        <p:spPr>
          <a:xfrm>
            <a:off x="8473351" y="3998936"/>
            <a:ext cx="3555889" cy="461665"/>
          </a:xfrm>
          <a:prstGeom prst="rect">
            <a:avLst/>
          </a:prstGeom>
        </p:spPr>
        <p:txBody>
          <a:bodyPr wrap="square">
            <a:spAutoFit/>
          </a:bodyPr>
          <a:lstStyle/>
          <a:p>
            <a:pPr algn="ctr"/>
            <a:r>
              <a:rPr lang="zh-CN" altLang="en-US" sz="2400" b="1" spc="50">
                <a:ln w="11430"/>
                <a:solidFill>
                  <a:srgbClr val="FF0000"/>
                </a:solidFill>
                <a:effectLst>
                  <a:outerShdw blurRad="76200" dist="50800" dir="5400000" algn="tl" rotWithShape="0">
                    <a:srgbClr val="000000">
                      <a:alpha val="65000"/>
                    </a:srgbClr>
                  </a:outerShdw>
                </a:effectLst>
              </a:rPr>
              <a:t>甲烷分子的球棍模型</a:t>
            </a:r>
          </a:p>
        </p:txBody>
      </p:sp>
      <p:sp>
        <p:nvSpPr>
          <p:cNvPr id="11" name="矩形 10"/>
          <p:cNvSpPr/>
          <p:nvPr/>
        </p:nvSpPr>
        <p:spPr>
          <a:xfrm>
            <a:off x="503808" y="4614909"/>
            <a:ext cx="11072674" cy="206057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800" b="0" i="0" u="none" kern="1200" baseline="0">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defRPr>
            </a:lvl1pPr>
            <a:lvl2pPr marL="742950" lvl="1" indent="-285750">
              <a:buClr>
                <a:schemeClr val="tx1"/>
              </a:buClr>
              <a:defRPr sz="2400" kern="1200">
                <a:effectLst>
                  <a:outerShdw blurRad="38100" dist="38100" dir="2700000">
                    <a:srgbClr val="FFFFFF"/>
                  </a:outerShdw>
                </a:effectLst>
              </a:defRPr>
            </a:lvl2pPr>
            <a:lvl3pPr marL="1143000" lvl="2" indent="-228600">
              <a:buClr>
                <a:schemeClr val="hlink"/>
              </a:buClr>
              <a:buSzPct val="70000"/>
              <a:buFont typeface="Wingdings" panose="05000000000000000000" pitchFamily="2" charset="2"/>
              <a:defRPr sz="2000" kern="1200">
                <a:effectLst>
                  <a:outerShdw blurRad="38100" dist="38100" dir="2700000">
                    <a:srgbClr val="FFFFFF"/>
                  </a:outerShdw>
                </a:effectLst>
              </a:defRPr>
            </a:lvl3pPr>
            <a:lvl4pPr marL="1600200" lvl="3" indent="-228600">
              <a:buClr>
                <a:schemeClr val="tx1"/>
              </a:buClr>
              <a:defRPr sz="1800" kern="1200">
                <a:effectLst>
                  <a:outerShdw blurRad="38100" dist="38100" dir="2700000">
                    <a:srgbClr val="FFFFFF"/>
                  </a:outerShdw>
                </a:effectLst>
              </a:defRPr>
            </a:lvl4pPr>
            <a:lvl5pPr marL="2057400" lvl="4" indent="-228600">
              <a:buClr>
                <a:schemeClr val="hlink"/>
              </a:buClr>
              <a:buSzPct val="70000"/>
              <a:buFont typeface="Wingdings" panose="05000000000000000000" pitchFamily="2" charset="2"/>
              <a:defRPr sz="1800" kern="1200">
                <a:effectLst>
                  <a:outerShdw blurRad="38100" dist="38100" dir="2700000">
                    <a:srgbClr val="FFFFFF"/>
                  </a:outerShdw>
                </a:effectLst>
              </a:defRPr>
            </a:lvl5pPr>
          </a:lstStyle>
          <a:p>
            <a:pPr marL="0">
              <a:lnSpc>
                <a:spcPct val="150000"/>
              </a:lnSpc>
              <a:spcBef>
                <a:spcPct val="0"/>
              </a:spcBef>
              <a:buFont typeface="Wingdings" panose="05000000000000000000" pitchFamily="2" charset="2"/>
              <a:buNone/>
              <a:defRPr/>
            </a:pPr>
            <a:r>
              <a:rPr lang="zh-CN" altLang="en-US" b="1" noProof="1">
                <a:solidFill>
                  <a:srgbClr val="99FF33"/>
                </a:solidFill>
                <a:ea typeface="楷体_GB2312" panose="02010609030101010101" pitchFamily="49" charset="-122"/>
                <a:cs typeface="+mn-ea"/>
              </a:rPr>
              <a:t>　     </a:t>
            </a:r>
            <a:r>
              <a:rPr lang="zh-CN" altLang="en-US" b="1" noProof="1">
                <a:ea typeface="楷体_GB2312" panose="02010609030101010101" pitchFamily="49" charset="-122"/>
                <a:cs typeface="+mn-ea"/>
              </a:rPr>
              <a:t>四个</a:t>
            </a:r>
            <a:r>
              <a:rPr lang="en-US" altLang="zh-CN" b="1" noProof="1">
                <a:ea typeface="楷体_GB2312" panose="02010609030101010101" pitchFamily="49" charset="-122"/>
                <a:cs typeface="+mn-ea"/>
              </a:rPr>
              <a:t>H</a:t>
            </a:r>
            <a:r>
              <a:rPr lang="zh-CN" altLang="en-US" b="1" noProof="1">
                <a:ea typeface="楷体_GB2312" panose="02010609030101010101" pitchFamily="49" charset="-122"/>
                <a:cs typeface="+mn-ea"/>
              </a:rPr>
              <a:t>原子分别以</a:t>
            </a:r>
            <a:r>
              <a:rPr lang="en-US" altLang="zh-CN" b="1" noProof="1">
                <a:ea typeface="楷体_GB2312" panose="02010609030101010101" pitchFamily="49" charset="-122"/>
                <a:cs typeface="+mn-ea"/>
              </a:rPr>
              <a:t>4</a:t>
            </a:r>
            <a:r>
              <a:rPr lang="zh-CN" altLang="en-US" b="1" noProof="1">
                <a:ea typeface="楷体_GB2312" panose="02010609030101010101" pitchFamily="49" charset="-122"/>
                <a:cs typeface="+mn-ea"/>
              </a:rPr>
              <a:t>个</a:t>
            </a:r>
            <a:r>
              <a:rPr lang="en-US" altLang="zh-CN" b="1" noProof="1">
                <a:ea typeface="楷体_GB2312" panose="02010609030101010101" pitchFamily="49" charset="-122"/>
                <a:cs typeface="+mn-ea"/>
              </a:rPr>
              <a:t>s</a:t>
            </a:r>
            <a:r>
              <a:rPr lang="zh-CN" altLang="en-US" b="1" noProof="1">
                <a:ea typeface="楷体_GB2312" panose="02010609030101010101" pitchFamily="49" charset="-122"/>
                <a:cs typeface="+mn-ea"/>
              </a:rPr>
              <a:t>轨道与</a:t>
            </a:r>
            <a:r>
              <a:rPr lang="en-US" altLang="zh-CN" b="1" noProof="1">
                <a:ea typeface="楷体_GB2312" panose="02010609030101010101" pitchFamily="49" charset="-122"/>
                <a:cs typeface="+mn-ea"/>
              </a:rPr>
              <a:t>C</a:t>
            </a:r>
            <a:r>
              <a:rPr lang="zh-CN" altLang="en-US" b="1" noProof="1">
                <a:ea typeface="楷体_GB2312" panose="02010609030101010101" pitchFamily="49" charset="-122"/>
                <a:cs typeface="+mn-ea"/>
              </a:rPr>
              <a:t>原子上的四个</a:t>
            </a:r>
            <a:r>
              <a:rPr lang="en-US" altLang="zh-CN" b="1" noProof="1">
                <a:ea typeface="楷体_GB2312" panose="02010609030101010101" pitchFamily="49" charset="-122"/>
                <a:cs typeface="+mn-ea"/>
              </a:rPr>
              <a:t>sp</a:t>
            </a:r>
            <a:r>
              <a:rPr lang="en-US" altLang="zh-CN" b="1" baseline="30000" noProof="1">
                <a:ea typeface="楷体_GB2312" panose="02010609030101010101" pitchFamily="49" charset="-122"/>
                <a:cs typeface="+mn-ea"/>
              </a:rPr>
              <a:t>3</a:t>
            </a:r>
            <a:r>
              <a:rPr lang="zh-CN" altLang="en-US" b="1" noProof="1">
                <a:ea typeface="楷体_GB2312" panose="02010609030101010101" pitchFamily="49" charset="-122"/>
                <a:cs typeface="+mn-ea"/>
              </a:rPr>
              <a:t>杂化轨道相互重叠后，就形成了四个性质、能量和键角都完全相同的</a:t>
            </a:r>
            <a:r>
              <a:rPr lang="en-US" altLang="zh-CN" b="1" noProof="1">
                <a:ea typeface="楷体_GB2312" panose="02010609030101010101" pitchFamily="49" charset="-122"/>
                <a:cs typeface="+mn-ea"/>
              </a:rPr>
              <a:t>S-SP</a:t>
            </a:r>
            <a:r>
              <a:rPr lang="en-US" altLang="zh-CN" b="1" baseline="30000" noProof="1">
                <a:ea typeface="楷体_GB2312" panose="02010609030101010101" pitchFamily="49" charset="-122"/>
                <a:cs typeface="+mn-ea"/>
              </a:rPr>
              <a:t>3</a:t>
            </a:r>
            <a:r>
              <a:rPr lang="en-US" altLang="zh-CN" b="1" noProof="1">
                <a:ea typeface="楷体_GB2312" panose="02010609030101010101" pitchFamily="49" charset="-122"/>
                <a:cs typeface="+mn-ea"/>
              </a:rPr>
              <a:t>σ</a:t>
            </a:r>
            <a:r>
              <a:rPr lang="zh-CN" altLang="en-US" b="1" noProof="1">
                <a:ea typeface="楷体_GB2312" panose="02010609030101010101" pitchFamily="49" charset="-122"/>
                <a:cs typeface="+mn-ea"/>
              </a:rPr>
              <a:t>键，形成一个正四面体构型的分子。</a:t>
            </a:r>
            <a:r>
              <a:rPr lang="zh-CN" altLang="en-US" noProof="1">
                <a:ea typeface="楷体_GB2312" panose="02010609030101010101" pitchFamily="49" charset="-122"/>
                <a:cs typeface="+mn-ea"/>
              </a:rPr>
              <a:t> </a:t>
            </a:r>
            <a:endParaRPr lang="zh-CN" altLang="en-US" noProof="1">
              <a:ea typeface="楷体_GB2312" panose="02010609030101010101" pitchFamily="49" charset="-122"/>
            </a:endParaRPr>
          </a:p>
        </p:txBody>
      </p:sp>
      <p:pic>
        <p:nvPicPr>
          <p:cNvPr id="19458" name="Picture 2" descr="http://p.ananas.chaoxing.com/star3/origin/d27be45881f68d8ecbab97e209d50f37.jpg"/>
          <p:cNvPicPr>
            <a:picLocks noChangeAspect="1" noChangeArrowheads="1"/>
          </p:cNvPicPr>
          <p:nvPr/>
        </p:nvPicPr>
        <p:blipFill>
          <a:blip r:embed="rId4">
            <a:lum bright="40000"/>
          </a:blip>
          <a:srcRect l="15377" t="8422" r="16452" b="6151"/>
          <a:stretch>
            <a:fillRect/>
          </a:stretch>
        </p:blipFill>
        <p:spPr bwMode="auto">
          <a:xfrm>
            <a:off x="8707771" y="922789"/>
            <a:ext cx="2909840" cy="2734811"/>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45784" y="425315"/>
            <a:ext cx="5446812" cy="584775"/>
          </a:xfrm>
          <a:prstGeom prst="rect">
            <a:avLst/>
          </a:prstGeom>
          <a:noFill/>
        </p:spPr>
        <p:txBody>
          <a:bodyPr wrap="none" lIns="91440" tIns="45720" rIns="91440" bIns="45720">
            <a:spAutoFit/>
            <a:scene3d>
              <a:camera prst="orthographicFront"/>
              <a:lightRig rig="soft" dir="tl"/>
            </a:scene3d>
            <a:sp3d contourW="25400" prstMaterial="matte">
              <a:bevelT w="25400" h="55880" prst="artDeco"/>
              <a:contourClr>
                <a:schemeClr val="accent2">
                  <a:tint val="20000"/>
                </a:schemeClr>
              </a:contourClr>
            </a:sp3d>
          </a:bodyPr>
          <a:lstStyle/>
          <a:p>
            <a:pPr algn="ctr"/>
            <a:r>
              <a:rPr lang="zh-CN" altLang="en-US" sz="3200" b="1" spc="50">
                <a:ln w="11430"/>
                <a:effectLst>
                  <a:outerShdw blurRad="76200" dist="50800" dir="5400000" algn="tl" rotWithShape="0">
                    <a:srgbClr val="000000">
                      <a:alpha val="65000"/>
                    </a:srgbClr>
                  </a:outerShdw>
                </a:effectLst>
              </a:rPr>
              <a:t>（</a:t>
            </a:r>
            <a:r>
              <a:rPr lang="en-US" altLang="zh-CN" sz="3200" b="1" spc="50">
                <a:ln w="11430"/>
                <a:effectLst>
                  <a:outerShdw blurRad="76200" dist="50800" dir="5400000" algn="tl" rotWithShape="0">
                    <a:srgbClr val="000000">
                      <a:alpha val="65000"/>
                    </a:srgbClr>
                  </a:outerShdw>
                </a:effectLst>
              </a:rPr>
              <a:t>2</a:t>
            </a:r>
            <a:r>
              <a:rPr lang="zh-CN" altLang="en-US" sz="3200" b="1" spc="50">
                <a:ln w="11430"/>
                <a:effectLst>
                  <a:outerShdw blurRad="76200" dist="50800" dir="5400000" algn="tl" rotWithShape="0">
                    <a:srgbClr val="000000">
                      <a:alpha val="65000"/>
                    </a:srgbClr>
                  </a:outerShdw>
                </a:effectLst>
              </a:rPr>
              <a:t>）</a:t>
            </a:r>
            <a:r>
              <a:rPr lang="en-US" altLang="zh-CN" sz="3200" b="1" spc="50">
                <a:ln w="11430"/>
                <a:effectLst>
                  <a:outerShdw blurRad="76200" dist="50800" dir="5400000" algn="tl" rotWithShape="0">
                    <a:srgbClr val="000000">
                      <a:alpha val="65000"/>
                    </a:srgbClr>
                  </a:outerShdw>
                </a:effectLst>
              </a:rPr>
              <a:t>sp</a:t>
            </a:r>
            <a:r>
              <a:rPr lang="en-US" altLang="zh-CN" sz="3200" b="1" spc="50" baseline="30000">
                <a:ln w="11430"/>
                <a:effectLst>
                  <a:outerShdw blurRad="76200" dist="50800" dir="5400000" algn="tl" rotWithShape="0">
                    <a:srgbClr val="000000">
                      <a:alpha val="65000"/>
                    </a:srgbClr>
                  </a:outerShdw>
                </a:effectLst>
              </a:rPr>
              <a:t>2</a:t>
            </a:r>
            <a:r>
              <a:rPr lang="zh-CN" altLang="en-US" sz="3200" b="1" spc="50">
                <a:ln w="11430"/>
                <a:effectLst>
                  <a:outerShdw blurRad="76200" dist="50800" dir="5400000" algn="tl" rotWithShape="0">
                    <a:srgbClr val="000000">
                      <a:alpha val="65000"/>
                    </a:srgbClr>
                  </a:outerShdw>
                </a:effectLst>
              </a:rPr>
              <a:t>杂化</a:t>
            </a:r>
            <a:r>
              <a:rPr lang="en-US" altLang="zh-CN" sz="3200" b="1" spc="50">
                <a:ln w="11430"/>
                <a:effectLst>
                  <a:outerShdw blurRad="76200" dist="50800" dir="5400000" algn="tl" rotWithShape="0">
                    <a:srgbClr val="000000">
                      <a:alpha val="65000"/>
                    </a:srgbClr>
                  </a:outerShdw>
                </a:effectLst>
              </a:rPr>
              <a:t>——</a:t>
            </a:r>
            <a:r>
              <a:rPr lang="zh-CN" altLang="en-US" sz="3200" b="1" spc="50">
                <a:ln w="11430"/>
                <a:effectLst>
                  <a:outerShdw blurRad="76200" dist="50800" dir="5400000" algn="tl" rotWithShape="0">
                    <a:srgbClr val="000000">
                      <a:alpha val="65000"/>
                    </a:srgbClr>
                  </a:outerShdw>
                </a:effectLst>
              </a:rPr>
              <a:t>乙烯的形成</a:t>
            </a:r>
            <a:endParaRPr lang="zh-CN" altLang="en-US" sz="3200" b="1" cap="none" spc="50">
              <a:ln w="11430"/>
              <a:effectLst>
                <a:outerShdw blurRad="76200" dist="50800" dir="5400000" algn="tl" rotWithShape="0">
                  <a:srgbClr val="000000">
                    <a:alpha val="65000"/>
                  </a:srgbClr>
                </a:outerShdw>
              </a:effectLst>
            </a:endParaRPr>
          </a:p>
        </p:txBody>
      </p:sp>
      <p:pic>
        <p:nvPicPr>
          <p:cNvPr id="3" name="Picture 2"/>
          <p:cNvPicPr>
            <a:picLocks noChangeAspect="1" noChangeArrowheads="1"/>
          </p:cNvPicPr>
          <p:nvPr/>
        </p:nvPicPr>
        <p:blipFill>
          <a:blip r:embed="rId2"/>
          <a:srcRect l="52984"/>
          <a:stretch>
            <a:fillRect/>
          </a:stretch>
        </p:blipFill>
        <p:spPr bwMode="auto">
          <a:xfrm>
            <a:off x="7348756" y="3120875"/>
            <a:ext cx="3330429" cy="2579969"/>
          </a:xfrm>
          <a:prstGeom prst="rect">
            <a:avLst/>
          </a:prstGeom>
          <a:noFill/>
          <a:ln w="9525">
            <a:noFill/>
            <a:miter lim="800000"/>
            <a:headEnd/>
            <a:tailEnd/>
          </a:ln>
          <a:effectLst/>
        </p:spPr>
      </p:pic>
      <p:sp>
        <p:nvSpPr>
          <p:cNvPr id="6" name="矩形 5"/>
          <p:cNvSpPr/>
          <p:nvPr/>
        </p:nvSpPr>
        <p:spPr>
          <a:xfrm>
            <a:off x="718622" y="2157073"/>
            <a:ext cx="2492990" cy="369332"/>
          </a:xfrm>
          <a:prstGeom prst="rect">
            <a:avLst/>
          </a:prstGeom>
        </p:spPr>
        <p:txBody>
          <a:bodyPr wrap="none">
            <a:spAutoFit/>
          </a:bodyPr>
          <a:lstStyle/>
          <a:p>
            <a:r>
              <a:rPr lang="zh-CN" altLang="en-US"/>
              <a:t>基态碳原子价电子排布</a:t>
            </a:r>
          </a:p>
        </p:txBody>
      </p:sp>
      <p:grpSp>
        <p:nvGrpSpPr>
          <p:cNvPr id="7" name="组合 6"/>
          <p:cNvGrpSpPr/>
          <p:nvPr/>
        </p:nvGrpSpPr>
        <p:grpSpPr>
          <a:xfrm>
            <a:off x="889233" y="1250974"/>
            <a:ext cx="2088860" cy="602994"/>
            <a:chOff x="654341" y="1645256"/>
            <a:chExt cx="2088860" cy="602994"/>
          </a:xfrm>
        </p:grpSpPr>
        <p:sp>
          <p:nvSpPr>
            <p:cNvPr id="8" name="矩形 7"/>
            <p:cNvSpPr/>
            <p:nvPr/>
          </p:nvSpPr>
          <p:spPr>
            <a:xfrm>
              <a:off x="654341" y="2038525"/>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rgbClr val="FF0000"/>
                  </a:solidFill>
                  <a:latin typeface="宋体" panose="02010600030101010101" pitchFamily="2" charset="-122"/>
                  <a:ea typeface="宋体" panose="02010600030101010101" pitchFamily="2" charset="-122"/>
                </a:rPr>
                <a:t>↑↓</a:t>
              </a:r>
              <a:endParaRPr lang="zh-CN" altLang="en-US">
                <a:solidFill>
                  <a:srgbClr val="FF0000"/>
                </a:solidFill>
              </a:endParaRPr>
            </a:p>
          </p:txBody>
        </p:sp>
        <p:sp>
          <p:nvSpPr>
            <p:cNvPr id="9" name="矩形 8"/>
            <p:cNvSpPr/>
            <p:nvPr/>
          </p:nvSpPr>
          <p:spPr>
            <a:xfrm>
              <a:off x="1308683" y="1912690"/>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10" name="矩形 9"/>
            <p:cNvSpPr/>
            <p:nvPr/>
          </p:nvSpPr>
          <p:spPr>
            <a:xfrm>
              <a:off x="1795244" y="1912690"/>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11" name="矩形 10"/>
            <p:cNvSpPr/>
            <p:nvPr/>
          </p:nvSpPr>
          <p:spPr>
            <a:xfrm>
              <a:off x="2265028" y="1912690"/>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solidFill>
                  <a:schemeClr val="tx1"/>
                </a:solidFill>
              </a:endParaRPr>
            </a:p>
          </p:txBody>
        </p:sp>
        <p:sp>
          <p:nvSpPr>
            <p:cNvPr id="12" name="矩形 11"/>
            <p:cNvSpPr/>
            <p:nvPr/>
          </p:nvSpPr>
          <p:spPr>
            <a:xfrm>
              <a:off x="712156" y="1645256"/>
              <a:ext cx="391454" cy="369332"/>
            </a:xfrm>
            <a:prstGeom prst="rect">
              <a:avLst/>
            </a:prstGeom>
          </p:spPr>
          <p:txBody>
            <a:bodyPr wrap="none">
              <a:spAutoFit/>
            </a:bodyPr>
            <a:lstStyle/>
            <a:p>
              <a:r>
                <a:rPr lang="en-US" altLang="zh-CN"/>
                <a:t>2s</a:t>
              </a:r>
              <a:endParaRPr lang="zh-CN" altLang="en-US"/>
            </a:p>
          </p:txBody>
        </p:sp>
      </p:grpSp>
      <p:sp>
        <p:nvSpPr>
          <p:cNvPr id="13" name="矩形 12"/>
          <p:cNvSpPr/>
          <p:nvPr/>
        </p:nvSpPr>
        <p:spPr>
          <a:xfrm>
            <a:off x="2062784" y="1125139"/>
            <a:ext cx="423514" cy="369332"/>
          </a:xfrm>
          <a:prstGeom prst="rect">
            <a:avLst/>
          </a:prstGeom>
        </p:spPr>
        <p:txBody>
          <a:bodyPr wrap="none">
            <a:spAutoFit/>
          </a:bodyPr>
          <a:lstStyle/>
          <a:p>
            <a:r>
              <a:rPr lang="en-US" altLang="zh-CN"/>
              <a:t>2p</a:t>
            </a:r>
            <a:endParaRPr lang="zh-CN" altLang="en-US"/>
          </a:p>
        </p:txBody>
      </p:sp>
      <p:sp>
        <p:nvSpPr>
          <p:cNvPr id="15" name="矩形 14"/>
          <p:cNvSpPr/>
          <p:nvPr/>
        </p:nvSpPr>
        <p:spPr>
          <a:xfrm>
            <a:off x="4186106" y="1669410"/>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rgbClr val="FF0000"/>
                </a:solidFill>
                <a:latin typeface="宋体" panose="02010600030101010101" pitchFamily="2" charset="-122"/>
                <a:ea typeface="宋体" panose="02010600030101010101" pitchFamily="2" charset="-122"/>
              </a:rPr>
              <a:t>↑</a:t>
            </a:r>
            <a:endParaRPr lang="zh-CN" altLang="en-US">
              <a:solidFill>
                <a:srgbClr val="FF0000"/>
              </a:solidFill>
            </a:endParaRPr>
          </a:p>
        </p:txBody>
      </p:sp>
      <p:sp>
        <p:nvSpPr>
          <p:cNvPr id="16" name="矩形 15"/>
          <p:cNvSpPr/>
          <p:nvPr/>
        </p:nvSpPr>
        <p:spPr>
          <a:xfrm>
            <a:off x="4840448" y="1543575"/>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17" name="矩形 16"/>
          <p:cNvSpPr/>
          <p:nvPr/>
        </p:nvSpPr>
        <p:spPr>
          <a:xfrm>
            <a:off x="5327009" y="1543575"/>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18" name="矩形 17"/>
          <p:cNvSpPr/>
          <p:nvPr/>
        </p:nvSpPr>
        <p:spPr>
          <a:xfrm>
            <a:off x="5796793" y="1543575"/>
            <a:ext cx="478173"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rgbClr val="FF0000"/>
                </a:solidFill>
                <a:latin typeface="宋体" panose="02010600030101010101" pitchFamily="2" charset="-122"/>
                <a:ea typeface="宋体" panose="02010600030101010101" pitchFamily="2" charset="-122"/>
              </a:rPr>
              <a:t>↑</a:t>
            </a:r>
            <a:endParaRPr lang="zh-CN" altLang="en-US">
              <a:solidFill>
                <a:srgbClr val="FF0000"/>
              </a:solidFill>
            </a:endParaRPr>
          </a:p>
        </p:txBody>
      </p:sp>
      <p:sp>
        <p:nvSpPr>
          <p:cNvPr id="19" name="矩形 18"/>
          <p:cNvSpPr/>
          <p:nvPr/>
        </p:nvSpPr>
        <p:spPr>
          <a:xfrm>
            <a:off x="4210365" y="1301308"/>
            <a:ext cx="391454" cy="369332"/>
          </a:xfrm>
          <a:prstGeom prst="rect">
            <a:avLst/>
          </a:prstGeom>
        </p:spPr>
        <p:txBody>
          <a:bodyPr wrap="none">
            <a:spAutoFit/>
          </a:bodyPr>
          <a:lstStyle/>
          <a:p>
            <a:r>
              <a:rPr lang="en-US" altLang="zh-CN"/>
              <a:t>2s</a:t>
            </a:r>
            <a:endParaRPr lang="zh-CN" altLang="en-US"/>
          </a:p>
        </p:txBody>
      </p:sp>
      <p:sp>
        <p:nvSpPr>
          <p:cNvPr id="20" name="矩形 19"/>
          <p:cNvSpPr/>
          <p:nvPr/>
        </p:nvSpPr>
        <p:spPr>
          <a:xfrm>
            <a:off x="5359657" y="1150306"/>
            <a:ext cx="423514" cy="369332"/>
          </a:xfrm>
          <a:prstGeom prst="rect">
            <a:avLst/>
          </a:prstGeom>
        </p:spPr>
        <p:txBody>
          <a:bodyPr wrap="none">
            <a:spAutoFit/>
          </a:bodyPr>
          <a:lstStyle/>
          <a:p>
            <a:r>
              <a:rPr lang="en-US" altLang="zh-CN"/>
              <a:t>2p</a:t>
            </a:r>
            <a:endParaRPr lang="zh-CN" altLang="en-US"/>
          </a:p>
        </p:txBody>
      </p:sp>
      <p:grpSp>
        <p:nvGrpSpPr>
          <p:cNvPr id="21" name="组合 20"/>
          <p:cNvGrpSpPr/>
          <p:nvPr/>
        </p:nvGrpSpPr>
        <p:grpSpPr>
          <a:xfrm>
            <a:off x="3078760" y="1267068"/>
            <a:ext cx="956345" cy="461065"/>
            <a:chOff x="2843868" y="1661350"/>
            <a:chExt cx="956345" cy="461065"/>
          </a:xfrm>
        </p:grpSpPr>
        <p:sp>
          <p:nvSpPr>
            <p:cNvPr id="22" name="右箭头 21"/>
            <p:cNvSpPr/>
            <p:nvPr/>
          </p:nvSpPr>
          <p:spPr>
            <a:xfrm>
              <a:off x="2843868" y="2030136"/>
              <a:ext cx="956345" cy="9227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020895" y="1661350"/>
              <a:ext cx="646331" cy="369332"/>
            </a:xfrm>
            <a:prstGeom prst="rect">
              <a:avLst/>
            </a:prstGeom>
          </p:spPr>
          <p:txBody>
            <a:bodyPr wrap="none">
              <a:spAutoFit/>
            </a:bodyPr>
            <a:lstStyle/>
            <a:p>
              <a:r>
                <a:rPr lang="zh-CN" altLang="en-US"/>
                <a:t>激发</a:t>
              </a:r>
            </a:p>
          </p:txBody>
        </p:sp>
      </p:grpSp>
      <p:sp>
        <p:nvSpPr>
          <p:cNvPr id="24" name="矩形 23"/>
          <p:cNvSpPr/>
          <p:nvPr/>
        </p:nvSpPr>
        <p:spPr>
          <a:xfrm>
            <a:off x="4539303" y="2181468"/>
            <a:ext cx="1569660" cy="369332"/>
          </a:xfrm>
          <a:prstGeom prst="rect">
            <a:avLst/>
          </a:prstGeom>
        </p:spPr>
        <p:txBody>
          <a:bodyPr wrap="none">
            <a:spAutoFit/>
          </a:bodyPr>
          <a:lstStyle/>
          <a:p>
            <a:r>
              <a:rPr lang="zh-CN" altLang="en-US"/>
              <a:t>四个原子轨道</a:t>
            </a:r>
          </a:p>
        </p:txBody>
      </p:sp>
      <p:grpSp>
        <p:nvGrpSpPr>
          <p:cNvPr id="25" name="组合 24"/>
          <p:cNvGrpSpPr/>
          <p:nvPr/>
        </p:nvGrpSpPr>
        <p:grpSpPr>
          <a:xfrm>
            <a:off x="6350467" y="1275457"/>
            <a:ext cx="956345" cy="444287"/>
            <a:chOff x="6115575" y="1669739"/>
            <a:chExt cx="956345" cy="444287"/>
          </a:xfrm>
        </p:grpSpPr>
        <p:sp>
          <p:nvSpPr>
            <p:cNvPr id="26" name="右箭头 25"/>
            <p:cNvSpPr/>
            <p:nvPr/>
          </p:nvSpPr>
          <p:spPr>
            <a:xfrm>
              <a:off x="6115575" y="2021747"/>
              <a:ext cx="956345" cy="9227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259046" y="1669739"/>
              <a:ext cx="646331" cy="369332"/>
            </a:xfrm>
            <a:prstGeom prst="rect">
              <a:avLst/>
            </a:prstGeom>
          </p:spPr>
          <p:txBody>
            <a:bodyPr wrap="none">
              <a:spAutoFit/>
            </a:bodyPr>
            <a:lstStyle/>
            <a:p>
              <a:r>
                <a:rPr lang="zh-CN" altLang="en-US"/>
                <a:t>杂化</a:t>
              </a:r>
            </a:p>
          </p:txBody>
        </p:sp>
      </p:grpSp>
      <p:sp>
        <p:nvSpPr>
          <p:cNvPr id="34" name="矩形 33"/>
          <p:cNvSpPr/>
          <p:nvPr/>
        </p:nvSpPr>
        <p:spPr>
          <a:xfrm>
            <a:off x="7609674" y="2181468"/>
            <a:ext cx="2222224" cy="369332"/>
          </a:xfrm>
          <a:prstGeom prst="rect">
            <a:avLst/>
          </a:prstGeom>
        </p:spPr>
        <p:txBody>
          <a:bodyPr wrap="square">
            <a:spAutoFit/>
          </a:bodyPr>
          <a:lstStyle/>
          <a:p>
            <a:r>
              <a:rPr lang="en-US" altLang="zh-CN"/>
              <a:t>3</a:t>
            </a:r>
            <a:r>
              <a:rPr lang="zh-CN" altLang="en-US"/>
              <a:t>个</a:t>
            </a:r>
            <a:r>
              <a:rPr lang="en-US" altLang="zh-CN"/>
              <a:t>sp</a:t>
            </a:r>
            <a:r>
              <a:rPr lang="en-US" altLang="zh-CN" baseline="30000"/>
              <a:t>2</a:t>
            </a:r>
            <a:r>
              <a:rPr lang="zh-CN" altLang="en-US"/>
              <a:t>杂化原子轨道</a:t>
            </a:r>
          </a:p>
        </p:txBody>
      </p:sp>
      <p:grpSp>
        <p:nvGrpSpPr>
          <p:cNvPr id="36" name="组合 35"/>
          <p:cNvGrpSpPr/>
          <p:nvPr/>
        </p:nvGrpSpPr>
        <p:grpSpPr>
          <a:xfrm>
            <a:off x="7415872" y="1049638"/>
            <a:ext cx="2024899" cy="737218"/>
            <a:chOff x="7415872" y="1049638"/>
            <a:chExt cx="2024899" cy="737218"/>
          </a:xfrm>
        </p:grpSpPr>
        <p:grpSp>
          <p:nvGrpSpPr>
            <p:cNvPr id="28" name="组合 27"/>
            <p:cNvGrpSpPr/>
            <p:nvPr/>
          </p:nvGrpSpPr>
          <p:grpSpPr>
            <a:xfrm>
              <a:off x="7415872" y="1192251"/>
              <a:ext cx="2013356" cy="594605"/>
              <a:chOff x="7180980" y="1586533"/>
              <a:chExt cx="1812794" cy="594605"/>
            </a:xfrm>
          </p:grpSpPr>
          <p:sp>
            <p:nvSpPr>
              <p:cNvPr id="29" name="矩形 28"/>
              <p:cNvSpPr/>
              <p:nvPr/>
            </p:nvSpPr>
            <p:spPr>
              <a:xfrm>
                <a:off x="7180980" y="1971413"/>
                <a:ext cx="460752"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30" name="矩形 29"/>
              <p:cNvSpPr/>
              <p:nvPr/>
            </p:nvSpPr>
            <p:spPr>
              <a:xfrm>
                <a:off x="7637327" y="1971413"/>
                <a:ext cx="397176"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31" name="矩形 30"/>
              <p:cNvSpPr/>
              <p:nvPr/>
            </p:nvSpPr>
            <p:spPr>
              <a:xfrm>
                <a:off x="8040801" y="1971413"/>
                <a:ext cx="431794"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32" name="矩形 31"/>
              <p:cNvSpPr/>
              <p:nvPr/>
            </p:nvSpPr>
            <p:spPr>
              <a:xfrm>
                <a:off x="8613792" y="1786855"/>
                <a:ext cx="379982" cy="2097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latin typeface="宋体" panose="02010600030101010101" pitchFamily="2" charset="-122"/>
                    <a:ea typeface="宋体" panose="02010600030101010101" pitchFamily="2" charset="-122"/>
                  </a:rPr>
                  <a:t>↑</a:t>
                </a:r>
                <a:endParaRPr lang="zh-CN" altLang="en-US">
                  <a:solidFill>
                    <a:schemeClr val="tx1"/>
                  </a:solidFill>
                </a:endParaRPr>
              </a:p>
            </p:txBody>
          </p:sp>
          <p:sp>
            <p:nvSpPr>
              <p:cNvPr id="33" name="矩形 32"/>
              <p:cNvSpPr/>
              <p:nvPr/>
            </p:nvSpPr>
            <p:spPr>
              <a:xfrm>
                <a:off x="7867965" y="1586533"/>
                <a:ext cx="427512" cy="369332"/>
              </a:xfrm>
              <a:prstGeom prst="rect">
                <a:avLst/>
              </a:prstGeom>
            </p:spPr>
            <p:txBody>
              <a:bodyPr wrap="none">
                <a:spAutoFit/>
              </a:bodyPr>
              <a:lstStyle/>
              <a:p>
                <a:r>
                  <a:rPr lang="en-US" altLang="zh-CN"/>
                  <a:t>sp</a:t>
                </a:r>
                <a:r>
                  <a:rPr lang="en-US" altLang="zh-CN" baseline="30000"/>
                  <a:t>2</a:t>
                </a:r>
                <a:endParaRPr lang="zh-CN" altLang="en-US" baseline="30000"/>
              </a:p>
            </p:txBody>
          </p:sp>
        </p:grpSp>
        <p:sp>
          <p:nvSpPr>
            <p:cNvPr id="35" name="矩形 34"/>
            <p:cNvSpPr/>
            <p:nvPr/>
          </p:nvSpPr>
          <p:spPr>
            <a:xfrm>
              <a:off x="9017257" y="1049638"/>
              <a:ext cx="423514" cy="369332"/>
            </a:xfrm>
            <a:prstGeom prst="rect">
              <a:avLst/>
            </a:prstGeom>
          </p:spPr>
          <p:txBody>
            <a:bodyPr wrap="none">
              <a:spAutoFit/>
            </a:bodyPr>
            <a:lstStyle/>
            <a:p>
              <a:r>
                <a:rPr lang="en-US" altLang="zh-CN"/>
                <a:t>2p</a:t>
              </a:r>
              <a:endParaRPr lang="zh-CN" altLang="en-US"/>
            </a:p>
          </p:txBody>
        </p:sp>
      </p:grpSp>
      <p:sp>
        <p:nvSpPr>
          <p:cNvPr id="37" name="矩形 36"/>
          <p:cNvSpPr/>
          <p:nvPr/>
        </p:nvSpPr>
        <p:spPr>
          <a:xfrm>
            <a:off x="925585" y="3240058"/>
            <a:ext cx="6096000" cy="1695336"/>
          </a:xfrm>
          <a:prstGeom prst="rect">
            <a:avLst/>
          </a:prstGeom>
        </p:spPr>
        <p:txBody>
          <a:bodyPr>
            <a:spAutoFit/>
          </a:bodyPr>
          <a:lstStyle/>
          <a:p>
            <a:pPr>
              <a:lnSpc>
                <a:spcPct val="150000"/>
              </a:lnSpc>
              <a:spcBef>
                <a:spcPct val="0"/>
              </a:spcBef>
              <a:defRPr/>
            </a:pPr>
            <a:r>
              <a:rPr lang="zh-CN" altLang="zh-CN" sz="2400" b="1" noProof="1">
                <a:solidFill>
                  <a:srgbClr val="FF0000"/>
                </a:solidFill>
                <a:sym typeface="Monotype Sorts" pitchFamily="2" charset="2"/>
              </a:rPr>
              <a:t>一个</a:t>
            </a:r>
            <a:r>
              <a:rPr lang="en-US" altLang="zh-CN" sz="2400" b="1" i="1" noProof="1">
                <a:solidFill>
                  <a:srgbClr val="FF0000"/>
                </a:solidFill>
                <a:sym typeface="Monotype Sorts" pitchFamily="2" charset="2"/>
              </a:rPr>
              <a:t>s</a:t>
            </a:r>
            <a:r>
              <a:rPr lang="zh-CN" altLang="zh-CN" sz="2400" b="1" noProof="1">
                <a:solidFill>
                  <a:srgbClr val="FF0000"/>
                </a:solidFill>
                <a:sym typeface="Monotype Sorts" pitchFamily="2" charset="2"/>
              </a:rPr>
              <a:t>轨道和二个</a:t>
            </a:r>
            <a:r>
              <a:rPr lang="en-US" altLang="zh-CN" sz="2400" b="1" i="1" noProof="1">
                <a:solidFill>
                  <a:srgbClr val="FF0000"/>
                </a:solidFill>
                <a:sym typeface="Monotype Sorts" pitchFamily="2" charset="2"/>
              </a:rPr>
              <a:t>p</a:t>
            </a:r>
            <a:r>
              <a:rPr lang="zh-CN" altLang="zh-CN" sz="2400" b="1" noProof="1">
                <a:solidFill>
                  <a:srgbClr val="FF0000"/>
                </a:solidFill>
                <a:sym typeface="Monotype Sorts" pitchFamily="2" charset="2"/>
              </a:rPr>
              <a:t>轨道杂化</a:t>
            </a:r>
            <a:r>
              <a:rPr lang="en-US" altLang="zh-CN" sz="2400" b="1" noProof="1">
                <a:solidFill>
                  <a:srgbClr val="FF0000"/>
                </a:solidFill>
                <a:sym typeface="Monotype Sorts" pitchFamily="2" charset="2"/>
              </a:rPr>
              <a:t>,</a:t>
            </a:r>
            <a:r>
              <a:rPr lang="zh-CN" altLang="zh-CN" sz="2400" b="1" noProof="1">
                <a:solidFill>
                  <a:srgbClr val="FF0000"/>
                </a:solidFill>
                <a:sym typeface="Monotype Sorts" pitchFamily="2" charset="2"/>
              </a:rPr>
              <a:t>产生三个等同的</a:t>
            </a:r>
            <a:r>
              <a:rPr lang="en-US" altLang="zh-CN" sz="2400" b="1" i="1" noProof="1">
                <a:solidFill>
                  <a:srgbClr val="FF0000"/>
                </a:solidFill>
                <a:sym typeface="Monotype Sorts" pitchFamily="2" charset="2"/>
              </a:rPr>
              <a:t>sp</a:t>
            </a:r>
            <a:r>
              <a:rPr lang="en-US" altLang="zh-CN" sz="2400" b="1" baseline="30000" noProof="1">
                <a:solidFill>
                  <a:srgbClr val="FF0000"/>
                </a:solidFill>
                <a:sym typeface="Monotype Sorts" pitchFamily="2" charset="2"/>
              </a:rPr>
              <a:t>2</a:t>
            </a:r>
            <a:r>
              <a:rPr lang="zh-CN" altLang="zh-CN" sz="2400" b="1" noProof="1">
                <a:solidFill>
                  <a:srgbClr val="FF0000"/>
                </a:solidFill>
                <a:sym typeface="Monotype Sorts" pitchFamily="2" charset="2"/>
              </a:rPr>
              <a:t>杂化轨道</a:t>
            </a:r>
            <a:r>
              <a:rPr lang="en-US" altLang="zh-CN" sz="2400" b="1" noProof="1">
                <a:solidFill>
                  <a:srgbClr val="FF0000"/>
                </a:solidFill>
                <a:sym typeface="Monotype Sorts" pitchFamily="2" charset="2"/>
              </a:rPr>
              <a:t>, </a:t>
            </a:r>
            <a:r>
              <a:rPr lang="en-US" altLang="zh-CN" sz="2400" b="1" i="1" noProof="1">
                <a:solidFill>
                  <a:srgbClr val="FF0000"/>
                </a:solidFill>
                <a:sym typeface="Monotype Sorts" pitchFamily="2" charset="2"/>
              </a:rPr>
              <a:t>sp</a:t>
            </a:r>
            <a:r>
              <a:rPr lang="en-US" altLang="zh-CN" sz="2400" b="1" baseline="30000" noProof="1">
                <a:solidFill>
                  <a:srgbClr val="FF0000"/>
                </a:solidFill>
                <a:sym typeface="Monotype Sorts" pitchFamily="2" charset="2"/>
              </a:rPr>
              <a:t>2</a:t>
            </a:r>
            <a:r>
              <a:rPr lang="zh-CN" altLang="zh-CN" sz="2400" b="1" noProof="1">
                <a:solidFill>
                  <a:srgbClr val="FF0000"/>
                </a:solidFill>
                <a:sym typeface="Monotype Sorts" pitchFamily="2" charset="2"/>
              </a:rPr>
              <a:t>杂化轨道间夹角</a:t>
            </a:r>
            <a:r>
              <a:rPr lang="en-US" altLang="zh-CN" sz="2400" b="1" noProof="1">
                <a:solidFill>
                  <a:srgbClr val="FF0000"/>
                </a:solidFill>
                <a:sym typeface="Monotype Sorts" pitchFamily="2" charset="2"/>
              </a:rPr>
              <a:t>120</a:t>
            </a:r>
            <a:r>
              <a:rPr lang="en-US" altLang="zh-CN" sz="2400" b="1">
                <a:solidFill>
                  <a:srgbClr val="FF0000"/>
                </a:solidFill>
                <a:latin typeface="黑体" panose="02010609060101010101" pitchFamily="49" charset="-122"/>
                <a:ea typeface="黑体" panose="02010609060101010101" pitchFamily="49" charset="-122"/>
              </a:rPr>
              <a:t>°</a:t>
            </a:r>
            <a:r>
              <a:rPr lang="zh-CN" altLang="zh-CN" sz="2400" b="1" noProof="1">
                <a:solidFill>
                  <a:srgbClr val="FF0000"/>
                </a:solidFill>
                <a:sym typeface="Monotype Sorts" pitchFamily="2" charset="2"/>
              </a:rPr>
              <a:t>，</a:t>
            </a:r>
            <a:r>
              <a:rPr lang="zh-CN" altLang="en-US" sz="2400" b="1" noProof="1">
                <a:solidFill>
                  <a:srgbClr val="FF0000"/>
                </a:solidFill>
                <a:sym typeface="Monotype Sorts" pitchFamily="2" charset="2"/>
              </a:rPr>
              <a:t>呈平面三角形。</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amond(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amond(in)">
                                      <p:cBhvr>
                                        <p:cTn id="18"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4"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355,&quot;width&quot;:10155}"/>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355,&quot;width&quot;:10155}"/>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E9746E"/>
      </a:accent1>
      <a:accent2>
        <a:srgbClr val="ED935C"/>
      </a:accent2>
      <a:accent3>
        <a:srgbClr val="FDD069"/>
      </a:accent3>
      <a:accent4>
        <a:srgbClr val="78B6A9"/>
      </a:accent4>
      <a:accent5>
        <a:srgbClr val="AB7DB6"/>
      </a:accent5>
      <a:accent6>
        <a:srgbClr val="4D4D4D"/>
      </a:accent6>
      <a:hlink>
        <a:srgbClr val="0563C1"/>
      </a:hlink>
      <a:folHlink>
        <a:srgbClr val="954F72"/>
      </a:folHlink>
    </a:clrScheme>
    <a:fontScheme name="Office">
      <a:majorFont>
        <a:latin typeface="Calibri"/>
        <a:ea typeface="Arial"/>
        <a:cs typeface="Arial"/>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E9746E"/>
    </a:accent1>
    <a:accent2>
      <a:srgbClr val="ED935C"/>
    </a:accent2>
    <a:accent3>
      <a:srgbClr val="FDD069"/>
    </a:accent3>
    <a:accent4>
      <a:srgbClr val="78B6A9"/>
    </a:accent4>
    <a:accent5>
      <a:srgbClr val="AB7DB6"/>
    </a:accent5>
    <a:accent6>
      <a:srgbClr val="4D4D4D"/>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60</TotalTime>
  <Words>2500</Words>
  <Application>Microsoft Office PowerPoint</Application>
  <PresentationFormat>宽屏</PresentationFormat>
  <Paragraphs>333</Paragraphs>
  <Slides>31</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等线</vt:lpstr>
      <vt:lpstr>黑体</vt:lpstr>
      <vt:lpstr>楷体</vt:lpstr>
      <vt:lpstr>宋体</vt:lpstr>
      <vt:lpstr>Arial</vt:lpstr>
      <vt:lpstr>Calibri</vt:lpstr>
      <vt:lpstr>Courier New</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rbm.xkw.com</dc:creator>
  <cp:lastModifiedBy>24</cp:lastModifiedBy>
  <cp:revision>4</cp:revision>
  <cp:lastPrinted>2021-03-08T17:06:00Z</cp:lastPrinted>
  <dcterms:created xsi:type="dcterms:W3CDTF">2021-03-08T17:06:00Z</dcterms:created>
  <dcterms:modified xsi:type="dcterms:W3CDTF">2022-03-07T01:56:36Z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KSOProductBuildVer">
    <vt:lpwstr>2052-11.8.2.9067</vt:lpwstr>
  </property>
</Properties>
</file>