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449" r:id="rId3"/>
    <p:sldId id="441" r:id="rId4"/>
    <p:sldId id="458" r:id="rId5"/>
    <p:sldId id="442" r:id="rId6"/>
    <p:sldId id="459" r:id="rId7"/>
    <p:sldId id="444" r:id="rId8"/>
    <p:sldId id="450" r:id="rId9"/>
    <p:sldId id="451" r:id="rId10"/>
    <p:sldId id="452" r:id="rId11"/>
    <p:sldId id="453" r:id="rId12"/>
    <p:sldId id="454" r:id="rId13"/>
    <p:sldId id="455" r:id="rId14"/>
    <p:sldId id="456" r:id="rId15"/>
    <p:sldId id="460" r:id="rId16"/>
    <p:sldId id="461" r:id="rId17"/>
    <p:sldId id="457" r:id="rId18"/>
    <p:sldId id="44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39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28" y="33"/>
      </p:cViewPr>
      <p:guideLst>
        <p:guide orient="horz" pos="2196"/>
        <p:guide pos="3920"/>
      </p:guideLst>
    </p:cSldViewPr>
  </p:slideViewPr>
  <p:notesTextViewPr>
    <p:cViewPr>
      <p:scale>
        <a:sx n="1" d="1"/>
        <a:sy n="1" d="1"/>
      </p:scale>
      <p:origin x="0" y="0"/>
    </p:cViewPr>
  </p:notesTextViewPr>
  <p:sorterViewPr>
    <p:cViewPr varScale="1">
      <p:scale>
        <a:sx n="1" d="1"/>
        <a:sy n="1" d="1"/>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1A35E-23D3-41A7-84DD-9B6F8F7FE250}" type="datetimeFigureOut">
              <a:rPr lang="zh-CN" altLang="en-US" smtClean="0"/>
              <a:t>2022/3/10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8ACA7-A5C5-4EEF-B785-E78B13277A8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778ACA7-A5C5-4EEF-B785-E78B13277A89}"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0" name="图片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7283" y="84153"/>
            <a:ext cx="1170836" cy="4847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8" name="Group 21_1"/>
          <p:cNvGrpSpPr/>
          <p:nvPr userDrawn="1"/>
        </p:nvGrpSpPr>
        <p:grpSpPr>
          <a:xfrm>
            <a:off x="69215" y="-7620"/>
            <a:ext cx="12072620" cy="6792595"/>
            <a:chOff x="-1013679" y="-43169"/>
            <a:chExt cx="12858769" cy="6560166"/>
          </a:xfrm>
        </p:grpSpPr>
        <p:grpSp>
          <p:nvGrpSpPr>
            <p:cNvPr id="9" name="组合 59"/>
            <p:cNvGrpSpPr/>
            <p:nvPr/>
          </p:nvGrpSpPr>
          <p:grpSpPr>
            <a:xfrm>
              <a:off x="9683417" y="6288397"/>
              <a:ext cx="2161673" cy="228600"/>
              <a:chOff x="2805536" y="-1467853"/>
              <a:chExt cx="2161673" cy="228600"/>
            </a:xfrm>
          </p:grpSpPr>
          <p:sp>
            <p:nvSpPr>
              <p:cNvPr id="16" name="椭圆 15"/>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60"/>
            <p:cNvGrpSpPr/>
            <p:nvPr/>
          </p:nvGrpSpPr>
          <p:grpSpPr>
            <a:xfrm flipH="1" flipV="1">
              <a:off x="-1013680" y="-43169"/>
              <a:ext cx="4948008" cy="573258"/>
              <a:chOff x="-460228" y="4964882"/>
              <a:chExt cx="16582544" cy="1921192"/>
            </a:xfrm>
          </p:grpSpPr>
          <p:sp>
            <p:nvSpPr>
              <p:cNvPr id="11"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2022/3/10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10" name="Group 21_1"/>
          <p:cNvGrpSpPr/>
          <p:nvPr userDrawn="1"/>
        </p:nvGrpSpPr>
        <p:grpSpPr>
          <a:xfrm>
            <a:off x="69215" y="-7620"/>
            <a:ext cx="12072620" cy="6792595"/>
            <a:chOff x="-1013679" y="-43169"/>
            <a:chExt cx="12858769" cy="6560166"/>
          </a:xfrm>
        </p:grpSpPr>
        <p:grpSp>
          <p:nvGrpSpPr>
            <p:cNvPr id="11" name="组合 59"/>
            <p:cNvGrpSpPr/>
            <p:nvPr/>
          </p:nvGrpSpPr>
          <p:grpSpPr>
            <a:xfrm>
              <a:off x="9683417" y="6288397"/>
              <a:ext cx="2161673" cy="228600"/>
              <a:chOff x="2805536" y="-1467853"/>
              <a:chExt cx="2161673" cy="228600"/>
            </a:xfrm>
          </p:grpSpPr>
          <p:sp>
            <p:nvSpPr>
              <p:cNvPr id="18" name="椭圆 17"/>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60"/>
            <p:cNvGrpSpPr/>
            <p:nvPr/>
          </p:nvGrpSpPr>
          <p:grpSpPr>
            <a:xfrm flipH="1" flipV="1">
              <a:off x="-1013680" y="-43169"/>
              <a:ext cx="4948008" cy="573258"/>
              <a:chOff x="-460228" y="4964882"/>
              <a:chExt cx="16582544" cy="1921192"/>
            </a:xfrm>
          </p:grpSpPr>
          <p:sp>
            <p:nvSpPr>
              <p:cNvPr id="13"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2022/3/10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2022/3/10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5" name="Group 21_1"/>
          <p:cNvGrpSpPr/>
          <p:nvPr userDrawn="1"/>
        </p:nvGrpSpPr>
        <p:grpSpPr>
          <a:xfrm>
            <a:off x="69215" y="-7620"/>
            <a:ext cx="12072620" cy="6792595"/>
            <a:chOff x="-1013679" y="-43169"/>
            <a:chExt cx="12858769" cy="6560166"/>
          </a:xfrm>
        </p:grpSpPr>
        <p:grpSp>
          <p:nvGrpSpPr>
            <p:cNvPr id="6" name="组合 59"/>
            <p:cNvGrpSpPr/>
            <p:nvPr/>
          </p:nvGrpSpPr>
          <p:grpSpPr>
            <a:xfrm>
              <a:off x="9683417" y="6288397"/>
              <a:ext cx="2161673" cy="228600"/>
              <a:chOff x="2805536" y="-1467853"/>
              <a:chExt cx="2161673" cy="228600"/>
            </a:xfrm>
          </p:grpSpPr>
          <p:sp>
            <p:nvSpPr>
              <p:cNvPr id="13" name="椭圆 12"/>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0"/>
            <p:cNvGrpSpPr/>
            <p:nvPr/>
          </p:nvGrpSpPr>
          <p:grpSpPr>
            <a:xfrm flipH="1" flipV="1">
              <a:off x="-1013680" y="-43169"/>
              <a:ext cx="4948008" cy="573258"/>
              <a:chOff x="-460228" y="4964882"/>
              <a:chExt cx="16582544" cy="1921192"/>
            </a:xfrm>
          </p:grpSpPr>
          <p:sp>
            <p:nvSpPr>
              <p:cNvPr id="8"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8" name="Group 21_1"/>
          <p:cNvGrpSpPr/>
          <p:nvPr userDrawn="1"/>
        </p:nvGrpSpPr>
        <p:grpSpPr>
          <a:xfrm>
            <a:off x="69215" y="-7620"/>
            <a:ext cx="12072620" cy="6792595"/>
            <a:chOff x="-1013679" y="-43169"/>
            <a:chExt cx="12858769" cy="6560166"/>
          </a:xfrm>
        </p:grpSpPr>
        <p:grpSp>
          <p:nvGrpSpPr>
            <p:cNvPr id="9" name="组合 59"/>
            <p:cNvGrpSpPr/>
            <p:nvPr/>
          </p:nvGrpSpPr>
          <p:grpSpPr>
            <a:xfrm>
              <a:off x="9683417" y="6288397"/>
              <a:ext cx="2161673" cy="228600"/>
              <a:chOff x="2805536" y="-1467853"/>
              <a:chExt cx="2161673" cy="228600"/>
            </a:xfrm>
          </p:grpSpPr>
          <p:sp>
            <p:nvSpPr>
              <p:cNvPr id="16" name="椭圆 15"/>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60"/>
            <p:cNvGrpSpPr/>
            <p:nvPr/>
          </p:nvGrpSpPr>
          <p:grpSpPr>
            <a:xfrm flipH="1" flipV="1">
              <a:off x="-1013680" y="-43169"/>
              <a:ext cx="4948008" cy="573258"/>
              <a:chOff x="-460228" y="4964882"/>
              <a:chExt cx="16582544" cy="1921192"/>
            </a:xfrm>
          </p:grpSpPr>
          <p:sp>
            <p:nvSpPr>
              <p:cNvPr id="11"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8" name="Group 21_1"/>
          <p:cNvGrpSpPr/>
          <p:nvPr userDrawn="1"/>
        </p:nvGrpSpPr>
        <p:grpSpPr>
          <a:xfrm>
            <a:off x="69215" y="-7620"/>
            <a:ext cx="12072620" cy="6792595"/>
            <a:chOff x="-1013679" y="-43169"/>
            <a:chExt cx="12858769" cy="6560166"/>
          </a:xfrm>
        </p:grpSpPr>
        <p:grpSp>
          <p:nvGrpSpPr>
            <p:cNvPr id="9" name="组合 59"/>
            <p:cNvGrpSpPr/>
            <p:nvPr/>
          </p:nvGrpSpPr>
          <p:grpSpPr>
            <a:xfrm>
              <a:off x="9683417" y="6288397"/>
              <a:ext cx="2161673" cy="228600"/>
              <a:chOff x="2805536" y="-1467853"/>
              <a:chExt cx="2161673" cy="228600"/>
            </a:xfrm>
          </p:grpSpPr>
          <p:sp>
            <p:nvSpPr>
              <p:cNvPr id="16" name="椭圆 15"/>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60"/>
            <p:cNvGrpSpPr/>
            <p:nvPr/>
          </p:nvGrpSpPr>
          <p:grpSpPr>
            <a:xfrm flipH="1" flipV="1">
              <a:off x="-1013680" y="-43169"/>
              <a:ext cx="4948008" cy="573258"/>
              <a:chOff x="-460228" y="4964882"/>
              <a:chExt cx="16582544" cy="1921192"/>
            </a:xfrm>
          </p:grpSpPr>
          <p:sp>
            <p:nvSpPr>
              <p:cNvPr id="11"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2022/3/10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937283" y="84153"/>
            <a:ext cx="1170836" cy="4847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组合 11"/>
          <p:cNvGrpSpPr/>
          <p:nvPr/>
        </p:nvGrpSpPr>
        <p:grpSpPr>
          <a:xfrm>
            <a:off x="83820" y="5368925"/>
            <a:ext cx="12108180" cy="1489075"/>
            <a:chOff x="-460228" y="4964882"/>
            <a:chExt cx="16582544" cy="1921192"/>
          </a:xfrm>
        </p:grpSpPr>
        <p:sp>
          <p:nvSpPr>
            <p:cNvPr id="6"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矩形 13"/>
          <p:cNvSpPr/>
          <p:nvPr/>
        </p:nvSpPr>
        <p:spPr>
          <a:xfrm>
            <a:off x="870907" y="1393550"/>
            <a:ext cx="10311130" cy="922020"/>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kumimoji="0" lang="zh-CN" sz="5400" b="1" i="0" u="none" strike="noStrike" cap="none" spc="50" normalizeH="0" baseline="0">
                <a:ln w="11430"/>
                <a:solidFill>
                  <a:srgbClr val="002060"/>
                </a:solidFill>
                <a:effectLst/>
                <a:latin typeface="宋体" panose="02010600030101010101" pitchFamily="2" charset="-122"/>
                <a:ea typeface="宋体" panose="02010600030101010101" pitchFamily="2" charset="-122"/>
                <a:cs typeface="Times New Roman" panose="02020603050405020304" pitchFamily="18" charset="0"/>
              </a:rPr>
              <a:t>第</a:t>
            </a:r>
            <a:r>
              <a:rPr lang="zh-CN" altLang="en-US" sz="5400" b="1" cap="none" spc="50">
                <a:ln w="1143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二节  共价键与分子的空间构型</a:t>
            </a:r>
          </a:p>
        </p:txBody>
      </p:sp>
      <p:sp>
        <p:nvSpPr>
          <p:cNvPr id="5" name="矩形 4"/>
          <p:cNvSpPr/>
          <p:nvPr/>
        </p:nvSpPr>
        <p:spPr>
          <a:xfrm>
            <a:off x="929644" y="2915010"/>
            <a:ext cx="10333355" cy="829945"/>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kumimoji="0" lang="zh-CN" sz="4800" b="1" i="0" u="none" strike="noStrike" cap="none" spc="50" normalizeH="0" baseline="0">
                <a:ln w="11430"/>
                <a:solidFill>
                  <a:srgbClr val="002060"/>
                </a:solidFill>
                <a:effectLst/>
                <a:latin typeface="宋体" panose="02010600030101010101" pitchFamily="2" charset="-122"/>
                <a:ea typeface="宋体" panose="02010600030101010101" pitchFamily="2" charset="-122"/>
                <a:cs typeface="Times New Roman" panose="02020603050405020304" pitchFamily="18" charset="0"/>
              </a:rPr>
              <a:t>第</a:t>
            </a:r>
            <a:r>
              <a:rPr lang="en-US" altLang="zh-CN" sz="4800" b="1" cap="none" spc="50">
                <a:ln w="1143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2</a:t>
            </a:r>
            <a:r>
              <a:rPr lang="zh-CN" altLang="en-US" sz="4800" b="1" cap="none" spc="50">
                <a:ln w="1143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课时   分子的空间结构与分子性质</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18745" y="363220"/>
            <a:ext cx="5123815" cy="829945"/>
          </a:xfrm>
          <a:prstGeom prst="rect">
            <a:avLst/>
          </a:prstGeom>
          <a:noFill/>
        </p:spPr>
        <p:txBody>
          <a:bodyPr wrap="square" rtlCol="0" anchor="t">
            <a:spAutoFit/>
          </a:bodyPr>
          <a:lstStyle/>
          <a:p>
            <a:pPr fontAlgn="auto">
              <a:lnSpc>
                <a:spcPct val="150000"/>
              </a:lnSpc>
            </a:pPr>
            <a:r>
              <a:rPr lang="en-US" altLang="zh-CN" sz="3200" b="1"/>
              <a:t>   2.</a:t>
            </a:r>
            <a:r>
              <a:rPr lang="zh-CN" altLang="en-US" sz="3200" b="1"/>
              <a:t>分子的电荷分布与极性</a:t>
            </a:r>
          </a:p>
        </p:txBody>
      </p:sp>
      <p:sp>
        <p:nvSpPr>
          <p:cNvPr id="11271" name="Text Box 3"/>
          <p:cNvSpPr txBox="1"/>
          <p:nvPr/>
        </p:nvSpPr>
        <p:spPr>
          <a:xfrm>
            <a:off x="3289300" y="1406525"/>
            <a:ext cx="4109720" cy="521970"/>
          </a:xfrm>
          <a:prstGeom prst="rect">
            <a:avLst/>
          </a:prstGeom>
          <a:noFill/>
          <a:ln w="38100">
            <a:noFill/>
          </a:ln>
        </p:spPr>
        <p:txBody>
          <a:bodyPr wrap="square">
            <a:spAutoFit/>
          </a:bodyPr>
          <a:lstStyle/>
          <a:p>
            <a:pPr>
              <a:spcBef>
                <a:spcPct val="50000"/>
              </a:spcBef>
            </a:pPr>
            <a:r>
              <a:rPr lang="zh-CN" altLang="en-US" sz="2800" b="1">
                <a:latin typeface="黑体" panose="02010609060101010101" pitchFamily="2" charset="-122"/>
                <a:ea typeface="黑体" panose="02010609060101010101" pitchFamily="2" charset="-122"/>
              </a:rPr>
              <a:t>分子内存在正、负两极。</a:t>
            </a:r>
          </a:p>
        </p:txBody>
      </p:sp>
      <p:sp>
        <p:nvSpPr>
          <p:cNvPr id="11272" name="Text Box 7"/>
          <p:cNvSpPr txBox="1"/>
          <p:nvPr/>
        </p:nvSpPr>
        <p:spPr>
          <a:xfrm>
            <a:off x="1066165" y="2179320"/>
            <a:ext cx="5323840" cy="460375"/>
          </a:xfrm>
          <a:prstGeom prst="rect">
            <a:avLst/>
          </a:prstGeom>
          <a:noFill/>
          <a:ln w="9525">
            <a:noFill/>
          </a:ln>
        </p:spPr>
        <p:txBody>
          <a:bodyPr wrap="square">
            <a:spAutoFit/>
          </a:bodyPr>
          <a:lstStyle/>
          <a:p>
            <a:r>
              <a:rPr lang="en-US" altLang="zh-CN" sz="2400" b="1">
                <a:latin typeface="黑体" panose="02010609060101010101" pitchFamily="2" charset="-122"/>
                <a:ea typeface="黑体" panose="02010609060101010101" pitchFamily="2" charset="-122"/>
              </a:rPr>
              <a:t>  </a:t>
            </a:r>
            <a:r>
              <a:rPr lang="zh-CN" altLang="en-US" sz="2400" b="1">
                <a:latin typeface="黑体" panose="02010609060101010101" pitchFamily="2" charset="-122"/>
                <a:ea typeface="黑体" panose="02010609060101010101" pitchFamily="2" charset="-122"/>
              </a:rPr>
              <a:t>即：正、负电荷</a:t>
            </a:r>
            <a:r>
              <a:rPr lang="zh-CN" altLang="en-US" sz="2400" b="1">
                <a:solidFill>
                  <a:srgbClr val="FF0000"/>
                </a:solidFill>
                <a:latin typeface="黑体" panose="02010609060101010101" pitchFamily="2" charset="-122"/>
                <a:ea typeface="黑体" panose="02010609060101010101" pitchFamily="2" charset="-122"/>
              </a:rPr>
              <a:t>重心不重合</a:t>
            </a:r>
            <a:r>
              <a:rPr lang="zh-CN" altLang="en-US" sz="2400" b="1">
                <a:latin typeface="黑体" panose="02010609060101010101" pitchFamily="2" charset="-122"/>
                <a:ea typeface="黑体" panose="02010609060101010101" pitchFamily="2" charset="-122"/>
              </a:rPr>
              <a:t>的分子。</a:t>
            </a:r>
          </a:p>
        </p:txBody>
      </p:sp>
      <p:sp>
        <p:nvSpPr>
          <p:cNvPr id="4" name="Text Box 2"/>
          <p:cNvSpPr txBox="1"/>
          <p:nvPr/>
        </p:nvSpPr>
        <p:spPr>
          <a:xfrm>
            <a:off x="317500" y="3046730"/>
            <a:ext cx="5867400" cy="521970"/>
          </a:xfrm>
          <a:prstGeom prst="rect">
            <a:avLst/>
          </a:prstGeom>
          <a:noFill/>
          <a:ln w="28575">
            <a:noFill/>
          </a:ln>
        </p:spPr>
        <p:txBody>
          <a:bodyPr>
            <a:spAutoFit/>
          </a:bodyPr>
          <a:lstStyle/>
          <a:p>
            <a:pPr>
              <a:spcBef>
                <a:spcPct val="50000"/>
              </a:spcBef>
            </a:pPr>
            <a:r>
              <a:rPr lang="zh-CN" altLang="en-US" sz="2800" b="1">
                <a:latin typeface="黑体" panose="02010609060101010101" pitchFamily="2" charset="-122"/>
                <a:ea typeface="黑体" panose="02010609060101010101" pitchFamily="2" charset="-122"/>
                <a:cs typeface="黑体" panose="02010609060101010101" pitchFamily="2" charset="-122"/>
              </a:rPr>
              <a:t>（</a:t>
            </a:r>
            <a:r>
              <a:rPr lang="en-US" altLang="zh-CN" sz="2800" b="1">
                <a:latin typeface="黑体" panose="02010609060101010101" pitchFamily="2" charset="-122"/>
                <a:ea typeface="黑体" panose="02010609060101010101" pitchFamily="2" charset="-122"/>
                <a:cs typeface="黑体" panose="02010609060101010101" pitchFamily="2" charset="-122"/>
              </a:rPr>
              <a:t>2</a:t>
            </a:r>
            <a:r>
              <a:rPr lang="zh-CN" altLang="en-US" sz="2800" b="1">
                <a:latin typeface="黑体" panose="02010609060101010101" pitchFamily="2" charset="-122"/>
                <a:ea typeface="黑体" panose="02010609060101010101" pitchFamily="2" charset="-122"/>
                <a:cs typeface="黑体" panose="02010609060101010101" pitchFamily="2" charset="-122"/>
              </a:rPr>
              <a:t>）非极性分子：</a:t>
            </a:r>
          </a:p>
        </p:txBody>
      </p:sp>
      <p:sp>
        <p:nvSpPr>
          <p:cNvPr id="5" name="Text Box 3"/>
          <p:cNvSpPr txBox="1"/>
          <p:nvPr/>
        </p:nvSpPr>
        <p:spPr>
          <a:xfrm>
            <a:off x="3481705" y="3046730"/>
            <a:ext cx="4629150" cy="521970"/>
          </a:xfrm>
          <a:prstGeom prst="rect">
            <a:avLst/>
          </a:prstGeom>
          <a:noFill/>
          <a:ln w="38100">
            <a:noFill/>
          </a:ln>
        </p:spPr>
        <p:txBody>
          <a:bodyPr wrap="square">
            <a:spAutoFit/>
          </a:bodyPr>
          <a:lstStyle/>
          <a:p>
            <a:pPr>
              <a:spcBef>
                <a:spcPct val="50000"/>
              </a:spcBef>
            </a:pPr>
            <a:r>
              <a:rPr lang="zh-CN" altLang="en-US" sz="2800" b="1">
                <a:latin typeface="黑体" panose="02010609060101010101" pitchFamily="2" charset="-122"/>
                <a:ea typeface="黑体" panose="02010609060101010101" pitchFamily="2" charset="-122"/>
              </a:rPr>
              <a:t>分子内不存在正、负两极。</a:t>
            </a:r>
          </a:p>
        </p:txBody>
      </p:sp>
      <p:sp>
        <p:nvSpPr>
          <p:cNvPr id="6" name="Text Box 4"/>
          <p:cNvSpPr txBox="1"/>
          <p:nvPr/>
        </p:nvSpPr>
        <p:spPr>
          <a:xfrm>
            <a:off x="317500" y="1406208"/>
            <a:ext cx="5867400" cy="521970"/>
          </a:xfrm>
          <a:prstGeom prst="rect">
            <a:avLst/>
          </a:prstGeom>
          <a:noFill/>
          <a:ln w="28575">
            <a:noFill/>
          </a:ln>
        </p:spPr>
        <p:txBody>
          <a:bodyPr>
            <a:spAutoFit/>
          </a:bodyPr>
          <a:lstStyle/>
          <a:p>
            <a:pPr>
              <a:spcBef>
                <a:spcPct val="50000"/>
              </a:spcBef>
            </a:pPr>
            <a:r>
              <a:rPr lang="zh-CN" altLang="en-US" sz="2800" b="1">
                <a:latin typeface="黑体" panose="02010609060101010101" pitchFamily="2" charset="-122"/>
                <a:ea typeface="黑体" panose="02010609060101010101" pitchFamily="2" charset="-122"/>
              </a:rPr>
              <a:t>（</a:t>
            </a:r>
            <a:r>
              <a:rPr lang="en-US" altLang="zh-CN" sz="2800" b="1">
                <a:latin typeface="黑体" panose="02010609060101010101" pitchFamily="2" charset="-122"/>
                <a:ea typeface="黑体" panose="02010609060101010101" pitchFamily="2" charset="-122"/>
              </a:rPr>
              <a:t>1</a:t>
            </a:r>
            <a:r>
              <a:rPr lang="zh-CN" altLang="en-US" sz="2800" b="1">
                <a:latin typeface="黑体" panose="02010609060101010101" pitchFamily="2" charset="-122"/>
                <a:ea typeface="黑体" panose="02010609060101010101" pitchFamily="2" charset="-122"/>
              </a:rPr>
              <a:t>）极性分子：</a:t>
            </a:r>
          </a:p>
        </p:txBody>
      </p:sp>
      <p:sp>
        <p:nvSpPr>
          <p:cNvPr id="7" name="Text Box 7"/>
          <p:cNvSpPr txBox="1"/>
          <p:nvPr/>
        </p:nvSpPr>
        <p:spPr>
          <a:xfrm>
            <a:off x="3790315" y="4559935"/>
            <a:ext cx="5099685" cy="460375"/>
          </a:xfrm>
          <a:prstGeom prst="rect">
            <a:avLst/>
          </a:prstGeom>
          <a:noFill/>
          <a:ln w="9525">
            <a:noFill/>
          </a:ln>
        </p:spPr>
        <p:txBody>
          <a:bodyPr wrap="square">
            <a:spAutoFit/>
          </a:bodyPr>
          <a:lstStyle/>
          <a:p>
            <a:r>
              <a:rPr lang="en-US" altLang="zh-CN" sz="2400" b="1">
                <a:latin typeface="黑体" panose="02010609060101010101" pitchFamily="2" charset="-122"/>
                <a:ea typeface="黑体" panose="02010609060101010101" pitchFamily="2" charset="-122"/>
              </a:rPr>
              <a:t>  </a:t>
            </a:r>
            <a:r>
              <a:rPr lang="zh-CN" altLang="en-US" sz="2400" b="1">
                <a:latin typeface="黑体" panose="02010609060101010101" pitchFamily="2" charset="-122"/>
                <a:ea typeface="黑体" panose="02010609060101010101" pitchFamily="2" charset="-122"/>
              </a:rPr>
              <a:t>即：正、负电荷</a:t>
            </a:r>
            <a:r>
              <a:rPr lang="zh-CN" altLang="en-US" sz="2400" b="1">
                <a:solidFill>
                  <a:srgbClr val="FF0000"/>
                </a:solidFill>
                <a:latin typeface="黑体" panose="02010609060101010101" pitchFamily="2" charset="-122"/>
                <a:ea typeface="黑体" panose="02010609060101010101" pitchFamily="2" charset="-122"/>
              </a:rPr>
              <a:t>重心重合</a:t>
            </a:r>
            <a:r>
              <a:rPr lang="zh-CN" altLang="en-US" sz="2400" b="1">
                <a:latin typeface="黑体" panose="02010609060101010101" pitchFamily="2" charset="-122"/>
                <a:ea typeface="黑体" panose="02010609060101010101" pitchFamily="2" charset="-122"/>
              </a:rPr>
              <a:t>的分子。</a:t>
            </a:r>
          </a:p>
        </p:txBody>
      </p:sp>
      <p:pic>
        <p:nvPicPr>
          <p:cNvPr id="8" name="图片 7"/>
          <p:cNvPicPr>
            <a:picLocks noChangeAspect="1"/>
          </p:cNvPicPr>
          <p:nvPr/>
        </p:nvPicPr>
        <p:blipFill>
          <a:blip r:embed="rId2"/>
          <a:stretch>
            <a:fillRect/>
          </a:stretch>
        </p:blipFill>
        <p:spPr>
          <a:xfrm>
            <a:off x="8529320" y="1102995"/>
            <a:ext cx="2257425" cy="990600"/>
          </a:xfrm>
          <a:prstGeom prst="rect">
            <a:avLst/>
          </a:prstGeom>
        </p:spPr>
      </p:pic>
      <p:pic>
        <p:nvPicPr>
          <p:cNvPr id="9" name="图片 8"/>
          <p:cNvPicPr>
            <a:picLocks noChangeAspect="1"/>
          </p:cNvPicPr>
          <p:nvPr/>
        </p:nvPicPr>
        <p:blipFill>
          <a:blip r:embed="rId3"/>
          <a:stretch>
            <a:fillRect/>
          </a:stretch>
        </p:blipFill>
        <p:spPr>
          <a:xfrm>
            <a:off x="8388350" y="2781935"/>
            <a:ext cx="2352675" cy="914400"/>
          </a:xfrm>
          <a:prstGeom prst="rect">
            <a:avLst/>
          </a:prstGeom>
        </p:spPr>
      </p:pic>
      <p:sp>
        <p:nvSpPr>
          <p:cNvPr id="10" name="文本框 9"/>
          <p:cNvSpPr txBox="1"/>
          <p:nvPr/>
        </p:nvSpPr>
        <p:spPr>
          <a:xfrm>
            <a:off x="8173085" y="2179320"/>
            <a:ext cx="2969260" cy="368300"/>
          </a:xfrm>
          <a:prstGeom prst="rect">
            <a:avLst/>
          </a:prstGeom>
          <a:noFill/>
        </p:spPr>
        <p:txBody>
          <a:bodyPr wrap="square" rtlCol="0" anchor="t">
            <a:spAutoFit/>
          </a:bodyPr>
          <a:lstStyle/>
          <a:p>
            <a:r>
              <a:rPr lang="zh-CN" altLang="en-US"/>
              <a:t>氯化氢分子——极性分子</a:t>
            </a:r>
          </a:p>
        </p:txBody>
      </p:sp>
      <p:sp>
        <p:nvSpPr>
          <p:cNvPr id="11" name="文本框 10"/>
          <p:cNvSpPr txBox="1"/>
          <p:nvPr/>
        </p:nvSpPr>
        <p:spPr>
          <a:xfrm>
            <a:off x="834390" y="5956300"/>
            <a:ext cx="3269615" cy="368300"/>
          </a:xfrm>
          <a:prstGeom prst="rect">
            <a:avLst/>
          </a:prstGeom>
          <a:noFill/>
        </p:spPr>
        <p:txBody>
          <a:bodyPr wrap="square" rtlCol="0" anchor="t">
            <a:spAutoFit/>
          </a:bodyPr>
          <a:lstStyle/>
          <a:p>
            <a:r>
              <a:rPr lang="en-US" altLang="zh-CN" b="1">
                <a:latin typeface="Times New Roman" panose="02020603050405020304" pitchFamily="18" charset="0"/>
                <a:ea typeface="仿宋_GB2312" pitchFamily="49" charset="-122"/>
                <a:sym typeface="+mn-ea"/>
              </a:rPr>
              <a:t>BF</a:t>
            </a:r>
            <a:r>
              <a:rPr lang="en-US" altLang="zh-CN" b="1" baseline="-25000">
                <a:latin typeface="Times New Roman" panose="02020603050405020304" pitchFamily="18" charset="0"/>
                <a:ea typeface="仿宋_GB2312" pitchFamily="49" charset="-122"/>
                <a:sym typeface="+mn-ea"/>
              </a:rPr>
              <a:t>3</a:t>
            </a:r>
            <a:r>
              <a:rPr lang="zh-CN" altLang="en-US"/>
              <a:t>分子——非极性分子</a:t>
            </a:r>
          </a:p>
        </p:txBody>
      </p:sp>
      <p:pic>
        <p:nvPicPr>
          <p:cNvPr id="12" name="图片 11"/>
          <p:cNvPicPr>
            <a:picLocks noChangeAspect="1"/>
          </p:cNvPicPr>
          <p:nvPr/>
        </p:nvPicPr>
        <p:blipFill>
          <a:blip r:embed="rId4"/>
          <a:stretch>
            <a:fillRect/>
          </a:stretch>
        </p:blipFill>
        <p:spPr>
          <a:xfrm>
            <a:off x="1093470" y="3696335"/>
            <a:ext cx="2195830" cy="2187575"/>
          </a:xfrm>
          <a:prstGeom prst="rect">
            <a:avLst/>
          </a:prstGeom>
        </p:spPr>
      </p:pic>
      <p:sp>
        <p:nvSpPr>
          <p:cNvPr id="2" name="文本框 1"/>
          <p:cNvSpPr txBox="1"/>
          <p:nvPr/>
        </p:nvSpPr>
        <p:spPr>
          <a:xfrm>
            <a:off x="8388350" y="3636010"/>
            <a:ext cx="2969260" cy="368300"/>
          </a:xfrm>
          <a:prstGeom prst="rect">
            <a:avLst/>
          </a:prstGeom>
          <a:noFill/>
        </p:spPr>
        <p:txBody>
          <a:bodyPr wrap="square" rtlCol="0" anchor="t">
            <a:spAutoFit/>
          </a:bodyPr>
          <a:lstStyle/>
          <a:p>
            <a:r>
              <a:rPr lang="zh-CN" altLang="en-US"/>
              <a:t>氯分子——非极性分子</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272"/>
                                        </p:tgtEl>
                                        <p:attrNameLst>
                                          <p:attrName>style.visibility</p:attrName>
                                        </p:attrNameLst>
                                      </p:cBhvr>
                                      <p:to>
                                        <p:strVal val="visible"/>
                                      </p:to>
                                    </p:set>
                                    <p:anim calcmode="lin" valueType="num">
                                      <p:cBhvr additive="base">
                                        <p:cTn id="17" dur="500" fill="hold"/>
                                        <p:tgtEl>
                                          <p:spTgt spid="11272"/>
                                        </p:tgtEl>
                                        <p:attrNameLst>
                                          <p:attrName>ppt_x</p:attrName>
                                        </p:attrNameLst>
                                      </p:cBhvr>
                                      <p:tavLst>
                                        <p:tav tm="0">
                                          <p:val>
                                            <p:strVal val="#ppt_x"/>
                                          </p:val>
                                        </p:tav>
                                        <p:tav tm="100000">
                                          <p:val>
                                            <p:strVal val="#ppt_x"/>
                                          </p:val>
                                        </p:tav>
                                      </p:tavLst>
                                    </p:anim>
                                    <p:anim calcmode="lin" valueType="num">
                                      <p:cBhvr additive="base">
                                        <p:cTn id="18"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p:bldP spid="5" grpId="0"/>
      <p:bldP spid="7" grpId="0"/>
      <p:bldP spid="10" grpId="0"/>
      <p:bldP spid="11"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436880" y="430530"/>
            <a:ext cx="2214880" cy="706755"/>
          </a:xfrm>
          <a:prstGeom prst="rect">
            <a:avLst/>
          </a:prstGeom>
          <a:noFill/>
          <a:ln>
            <a:noFill/>
          </a:ln>
        </p:spPr>
        <p:txBody>
          <a:bodyPr wrap="none" rtlCol="0" anchor="t">
            <a:spAutoFit/>
          </a:bodyPr>
          <a:lstStyle/>
          <a:p>
            <a:pPr algn="ctr"/>
            <a:r>
              <a:rPr lang="zh-CN" altLang="en-US" sz="4000" b="1">
                <a:solidFill>
                  <a:srgbClr val="00B05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交流研讨</a:t>
            </a:r>
          </a:p>
        </p:txBody>
      </p:sp>
      <p:sp>
        <p:nvSpPr>
          <p:cNvPr id="3" name="文本框 2"/>
          <p:cNvSpPr txBox="1"/>
          <p:nvPr/>
        </p:nvSpPr>
        <p:spPr>
          <a:xfrm>
            <a:off x="668020" y="1275080"/>
            <a:ext cx="10322560" cy="1198880"/>
          </a:xfrm>
          <a:prstGeom prst="rect">
            <a:avLst/>
          </a:prstGeom>
          <a:noFill/>
        </p:spPr>
        <p:txBody>
          <a:bodyPr wrap="square" rtlCol="0" anchor="t">
            <a:spAutoFit/>
          </a:bodyPr>
          <a:lstStyle/>
          <a:p>
            <a:pPr fontAlgn="auto">
              <a:lnSpc>
                <a:spcPct val="150000"/>
              </a:lnSpc>
            </a:pPr>
            <a:r>
              <a:rPr lang="en-US" altLang="zh-CN" sz="2400" b="1"/>
              <a:t>   </a:t>
            </a:r>
            <a:r>
              <a:rPr lang="zh-CN" altLang="en-US" sz="2400" b="1"/>
              <a:t>分析水、氨</a:t>
            </a:r>
            <a:r>
              <a:rPr lang="zh-CN" altLang="en-US" sz="2400" b="1">
                <a:sym typeface="+mn-ea"/>
              </a:rPr>
              <a:t>、二氧化碳</a:t>
            </a:r>
            <a:r>
              <a:rPr lang="zh-CN" altLang="en-US" sz="2400" b="1"/>
              <a:t>和甲烷等分子中各原子的带电情况，指出其中的极性分子和非极性分子，并说明理由。</a:t>
            </a:r>
          </a:p>
        </p:txBody>
      </p:sp>
      <p:pic>
        <p:nvPicPr>
          <p:cNvPr id="4" name="图片 3"/>
          <p:cNvPicPr>
            <a:picLocks noChangeAspect="1"/>
          </p:cNvPicPr>
          <p:nvPr>
            <p:custDataLst>
              <p:tags r:id="rId1"/>
            </p:custDataLst>
          </p:nvPr>
        </p:nvPicPr>
        <p:blipFill>
          <a:blip r:embed="rId3"/>
          <a:srcRect b="15992"/>
          <a:stretch>
            <a:fillRect/>
          </a:stretch>
        </p:blipFill>
        <p:spPr>
          <a:xfrm>
            <a:off x="436880" y="2903855"/>
            <a:ext cx="2460625" cy="1415415"/>
          </a:xfrm>
          <a:prstGeom prst="rect">
            <a:avLst/>
          </a:prstGeom>
        </p:spPr>
      </p:pic>
      <p:pic>
        <p:nvPicPr>
          <p:cNvPr id="5" name="图片 4"/>
          <p:cNvPicPr>
            <a:picLocks noChangeAspect="1"/>
          </p:cNvPicPr>
          <p:nvPr/>
        </p:nvPicPr>
        <p:blipFill>
          <a:blip r:embed="rId4"/>
          <a:srcRect b="17116"/>
          <a:stretch>
            <a:fillRect/>
          </a:stretch>
        </p:blipFill>
        <p:spPr>
          <a:xfrm>
            <a:off x="5973445" y="2940050"/>
            <a:ext cx="2724150" cy="1343025"/>
          </a:xfrm>
          <a:prstGeom prst="rect">
            <a:avLst/>
          </a:prstGeom>
        </p:spPr>
      </p:pic>
      <p:grpSp>
        <p:nvGrpSpPr>
          <p:cNvPr id="6" name="组合 30"/>
          <p:cNvGrpSpPr/>
          <p:nvPr/>
        </p:nvGrpSpPr>
        <p:grpSpPr>
          <a:xfrm>
            <a:off x="3008630" y="2800350"/>
            <a:ext cx="2554605" cy="1779905"/>
            <a:chOff x="4738" y="4410"/>
            <a:chExt cx="4023" cy="2803"/>
          </a:xfrm>
        </p:grpSpPr>
        <p:pic>
          <p:nvPicPr>
            <p:cNvPr id="9" name="图片 8"/>
            <p:cNvPicPr>
              <a:picLocks noChangeAspect="1"/>
            </p:cNvPicPr>
            <p:nvPr/>
          </p:nvPicPr>
          <p:blipFill>
            <a:blip r:embed="rId5"/>
            <a:stretch>
              <a:fillRect/>
            </a:stretch>
          </p:blipFill>
          <p:spPr>
            <a:xfrm rot="20520000">
              <a:off x="4738" y="4503"/>
              <a:ext cx="3613" cy="2710"/>
            </a:xfrm>
            <a:prstGeom prst="rect">
              <a:avLst/>
            </a:prstGeom>
          </p:spPr>
        </p:pic>
        <p:sp>
          <p:nvSpPr>
            <p:cNvPr id="11" name="Text Box 30"/>
            <p:cNvSpPr txBox="1"/>
            <p:nvPr/>
          </p:nvSpPr>
          <p:spPr>
            <a:xfrm>
              <a:off x="4976" y="4721"/>
              <a:ext cx="1046" cy="628"/>
            </a:xfrm>
            <a:prstGeom prst="rect">
              <a:avLst/>
            </a:prstGeom>
            <a:noFill/>
            <a:ln w="9525">
              <a:noFill/>
            </a:ln>
          </p:spPr>
          <p:txBody>
            <a:bodyPr wrap="square">
              <a:spAutoFit/>
            </a:bodyPr>
            <a:lstStyle/>
            <a:p>
              <a:pPr>
                <a:spcBef>
                  <a:spcPct val="50000"/>
                </a:spcBef>
              </a:pPr>
              <a:r>
                <a:rPr lang="en-US" altLang="zh-CN" sz="2000" b="1">
                  <a:latin typeface="Times New Roman" panose="02020603050405020304" pitchFamily="18" charset="0"/>
                  <a:ea typeface="仿宋_GB2312" pitchFamily="49" charset="-122"/>
                </a:rPr>
                <a:t>δ</a:t>
              </a:r>
              <a:r>
                <a:rPr lang="en-US" altLang="zh-CN" sz="2000" b="1" baseline="30000">
                  <a:solidFill>
                    <a:schemeClr val="tx1"/>
                  </a:solidFill>
                  <a:uFillTx/>
                  <a:latin typeface="Times New Roman" panose="02020603050405020304" pitchFamily="18" charset="0"/>
                  <a:ea typeface="仿宋_GB2312" pitchFamily="49" charset="-122"/>
                </a:rPr>
                <a:t>+</a:t>
              </a:r>
            </a:p>
          </p:txBody>
        </p:sp>
        <p:sp>
          <p:nvSpPr>
            <p:cNvPr id="12" name="Text Box 30"/>
            <p:cNvSpPr txBox="1"/>
            <p:nvPr/>
          </p:nvSpPr>
          <p:spPr>
            <a:xfrm>
              <a:off x="6022" y="4410"/>
              <a:ext cx="1046" cy="628"/>
            </a:xfrm>
            <a:prstGeom prst="rect">
              <a:avLst/>
            </a:prstGeom>
            <a:noFill/>
            <a:ln w="9525">
              <a:noFill/>
            </a:ln>
          </p:spPr>
          <p:txBody>
            <a:bodyPr wrap="square">
              <a:spAutoFit/>
            </a:bodyPr>
            <a:lstStyle/>
            <a:p>
              <a:pPr>
                <a:spcBef>
                  <a:spcPct val="50000"/>
                </a:spcBef>
              </a:pPr>
              <a:r>
                <a:rPr lang="en-US" altLang="zh-CN" sz="2000" b="1">
                  <a:latin typeface="Times New Roman" panose="02020603050405020304" pitchFamily="18" charset="0"/>
                  <a:ea typeface="仿宋_GB2312" pitchFamily="49" charset="-122"/>
                </a:rPr>
                <a:t>δ</a:t>
              </a:r>
              <a:r>
                <a:rPr lang="en-US" altLang="zh-CN" sz="2000" b="1" baseline="30000">
                  <a:solidFill>
                    <a:schemeClr val="tx1"/>
                  </a:solidFill>
                  <a:uFillTx/>
                  <a:latin typeface="Times New Roman" panose="02020603050405020304" pitchFamily="18" charset="0"/>
                  <a:ea typeface="仿宋_GB2312" pitchFamily="49" charset="-122"/>
                </a:rPr>
                <a:t>-</a:t>
              </a:r>
            </a:p>
          </p:txBody>
        </p:sp>
        <p:sp>
          <p:nvSpPr>
            <p:cNvPr id="13" name="Text Box 30"/>
            <p:cNvSpPr txBox="1"/>
            <p:nvPr/>
          </p:nvSpPr>
          <p:spPr>
            <a:xfrm>
              <a:off x="6235" y="6117"/>
              <a:ext cx="1046" cy="628"/>
            </a:xfrm>
            <a:prstGeom prst="rect">
              <a:avLst/>
            </a:prstGeom>
            <a:noFill/>
            <a:ln w="9525">
              <a:noFill/>
            </a:ln>
          </p:spPr>
          <p:txBody>
            <a:bodyPr wrap="square">
              <a:spAutoFit/>
            </a:bodyPr>
            <a:lstStyle/>
            <a:p>
              <a:pPr>
                <a:spcBef>
                  <a:spcPct val="50000"/>
                </a:spcBef>
              </a:pPr>
              <a:r>
                <a:rPr lang="en-US" altLang="zh-CN" sz="2000" b="1">
                  <a:latin typeface="Times New Roman" panose="02020603050405020304" pitchFamily="18" charset="0"/>
                  <a:ea typeface="仿宋_GB2312" pitchFamily="49" charset="-122"/>
                </a:rPr>
                <a:t>δ</a:t>
              </a:r>
              <a:r>
                <a:rPr lang="en-US" altLang="zh-CN" sz="2000" b="1" baseline="30000">
                  <a:solidFill>
                    <a:schemeClr val="tx1"/>
                  </a:solidFill>
                  <a:uFillTx/>
                  <a:latin typeface="Times New Roman" panose="02020603050405020304" pitchFamily="18" charset="0"/>
                  <a:ea typeface="仿宋_GB2312" pitchFamily="49" charset="-122"/>
                </a:rPr>
                <a:t>+</a:t>
              </a:r>
            </a:p>
          </p:txBody>
        </p:sp>
        <p:sp>
          <p:nvSpPr>
            <p:cNvPr id="14" name="Text Box 30"/>
            <p:cNvSpPr txBox="1"/>
            <p:nvPr/>
          </p:nvSpPr>
          <p:spPr>
            <a:xfrm>
              <a:off x="7715" y="4902"/>
              <a:ext cx="1046" cy="628"/>
            </a:xfrm>
            <a:prstGeom prst="rect">
              <a:avLst/>
            </a:prstGeom>
            <a:noFill/>
            <a:ln w="9525">
              <a:noFill/>
            </a:ln>
          </p:spPr>
          <p:txBody>
            <a:bodyPr wrap="square">
              <a:spAutoFit/>
            </a:bodyPr>
            <a:lstStyle/>
            <a:p>
              <a:pPr>
                <a:spcBef>
                  <a:spcPct val="50000"/>
                </a:spcBef>
              </a:pPr>
              <a:r>
                <a:rPr lang="en-US" altLang="zh-CN" sz="2000" b="1">
                  <a:latin typeface="Times New Roman" panose="02020603050405020304" pitchFamily="18" charset="0"/>
                  <a:ea typeface="仿宋_GB2312" pitchFamily="49" charset="-122"/>
                </a:rPr>
                <a:t>δ</a:t>
              </a:r>
              <a:r>
                <a:rPr lang="en-US" altLang="zh-CN" sz="2000" b="1" baseline="30000">
                  <a:solidFill>
                    <a:schemeClr val="tx1"/>
                  </a:solidFill>
                  <a:uFillTx/>
                  <a:latin typeface="Times New Roman" panose="02020603050405020304" pitchFamily="18" charset="0"/>
                  <a:ea typeface="仿宋_GB2312" pitchFamily="49" charset="-122"/>
                </a:rPr>
                <a:t>+</a:t>
              </a:r>
            </a:p>
          </p:txBody>
        </p:sp>
        <p:sp>
          <p:nvSpPr>
            <p:cNvPr id="15" name="Text Box 30"/>
            <p:cNvSpPr txBox="1"/>
            <p:nvPr/>
          </p:nvSpPr>
          <p:spPr>
            <a:xfrm>
              <a:off x="6204" y="4902"/>
              <a:ext cx="681" cy="628"/>
            </a:xfrm>
            <a:prstGeom prst="rect">
              <a:avLst/>
            </a:prstGeom>
            <a:noFill/>
            <a:ln w="9525">
              <a:noFill/>
            </a:ln>
          </p:spPr>
          <p:txBody>
            <a:bodyPr wrap="square">
              <a:spAutoFit/>
            </a:bodyPr>
            <a:lstStyle/>
            <a:p>
              <a:pPr>
                <a:spcBef>
                  <a:spcPct val="50000"/>
                </a:spcBef>
              </a:pPr>
              <a:r>
                <a:rPr lang="en-US" altLang="zh-CN" sz="2000" b="1">
                  <a:solidFill>
                    <a:schemeClr val="bg1"/>
                  </a:solidFill>
                  <a:latin typeface="Times New Roman" panose="02020603050405020304" pitchFamily="18" charset="0"/>
                  <a:ea typeface="仿宋_GB2312" pitchFamily="49" charset="-122"/>
                </a:rPr>
                <a:t>N</a:t>
              </a:r>
              <a:endParaRPr lang="en-US" altLang="zh-CN" sz="2000" b="1" baseline="30000">
                <a:solidFill>
                  <a:schemeClr val="bg1"/>
                </a:solidFill>
                <a:uFillTx/>
                <a:latin typeface="Times New Roman" panose="02020603050405020304" pitchFamily="18" charset="0"/>
                <a:ea typeface="仿宋_GB2312" pitchFamily="49" charset="-122"/>
              </a:endParaRPr>
            </a:p>
          </p:txBody>
        </p:sp>
        <p:sp>
          <p:nvSpPr>
            <p:cNvPr id="16" name="Text Box 30"/>
            <p:cNvSpPr txBox="1"/>
            <p:nvPr/>
          </p:nvSpPr>
          <p:spPr>
            <a:xfrm>
              <a:off x="5257" y="5086"/>
              <a:ext cx="681" cy="628"/>
            </a:xfrm>
            <a:prstGeom prst="rect">
              <a:avLst/>
            </a:prstGeom>
            <a:noFill/>
            <a:ln w="9525">
              <a:noFill/>
            </a:ln>
          </p:spPr>
          <p:txBody>
            <a:bodyPr wrap="square">
              <a:spAutoFit/>
            </a:bodyPr>
            <a:lstStyle/>
            <a:p>
              <a:pPr>
                <a:spcBef>
                  <a:spcPct val="50000"/>
                </a:spcBef>
              </a:pPr>
              <a:r>
                <a:rPr lang="en-US" altLang="zh-CN" sz="2000" b="1">
                  <a:solidFill>
                    <a:schemeClr val="tx1"/>
                  </a:solidFill>
                  <a:effectLst>
                    <a:outerShdw blurRad="38100" dist="19050" dir="2700000" algn="tl" rotWithShape="0">
                      <a:schemeClr val="dk1">
                        <a:alpha val="40000"/>
                      </a:schemeClr>
                    </a:outerShdw>
                  </a:effectLst>
                  <a:latin typeface="Times New Roman" panose="02020603050405020304" pitchFamily="18" charset="0"/>
                  <a:ea typeface="仿宋_GB2312" pitchFamily="49" charset="-122"/>
                </a:rPr>
                <a:t>H</a:t>
              </a:r>
              <a:endParaRPr lang="en-US" altLang="zh-CN" sz="2000" b="1" baseline="30000">
                <a:solidFill>
                  <a:schemeClr val="tx1"/>
                </a:solidFill>
                <a:effectLst>
                  <a:outerShdw blurRad="38100" dist="19050" dir="2700000" algn="tl" rotWithShape="0">
                    <a:schemeClr val="dk1">
                      <a:alpha val="40000"/>
                    </a:schemeClr>
                  </a:outerShdw>
                </a:effectLst>
                <a:uFillTx/>
                <a:latin typeface="Times New Roman" panose="02020603050405020304" pitchFamily="18" charset="0"/>
                <a:ea typeface="仿宋_GB2312" pitchFamily="49" charset="-122"/>
              </a:endParaRPr>
            </a:p>
          </p:txBody>
        </p:sp>
        <p:sp>
          <p:nvSpPr>
            <p:cNvPr id="17" name="Text Box 30"/>
            <p:cNvSpPr txBox="1"/>
            <p:nvPr/>
          </p:nvSpPr>
          <p:spPr>
            <a:xfrm>
              <a:off x="5690" y="6345"/>
              <a:ext cx="681" cy="628"/>
            </a:xfrm>
            <a:prstGeom prst="rect">
              <a:avLst/>
            </a:prstGeom>
            <a:noFill/>
            <a:ln w="9525">
              <a:noFill/>
            </a:ln>
          </p:spPr>
          <p:txBody>
            <a:bodyPr wrap="square">
              <a:spAutoFit/>
            </a:bodyPr>
            <a:lstStyle/>
            <a:p>
              <a:pPr>
                <a:spcBef>
                  <a:spcPct val="50000"/>
                </a:spcBef>
              </a:pPr>
              <a:r>
                <a:rPr lang="en-US" altLang="zh-CN" sz="2000" b="1">
                  <a:solidFill>
                    <a:schemeClr val="tx1"/>
                  </a:solidFill>
                  <a:effectLst>
                    <a:outerShdw blurRad="38100" dist="19050" dir="2700000" algn="tl" rotWithShape="0">
                      <a:schemeClr val="dk1">
                        <a:alpha val="40000"/>
                      </a:schemeClr>
                    </a:outerShdw>
                  </a:effectLst>
                  <a:latin typeface="Times New Roman" panose="02020603050405020304" pitchFamily="18" charset="0"/>
                  <a:ea typeface="仿宋_GB2312" pitchFamily="49" charset="-122"/>
                </a:rPr>
                <a:t>H</a:t>
              </a:r>
              <a:endParaRPr lang="en-US" altLang="zh-CN" sz="2000" b="1" baseline="30000">
                <a:solidFill>
                  <a:schemeClr val="tx1"/>
                </a:solidFill>
                <a:effectLst>
                  <a:outerShdw blurRad="38100" dist="19050" dir="2700000" algn="tl" rotWithShape="0">
                    <a:schemeClr val="dk1">
                      <a:alpha val="40000"/>
                    </a:schemeClr>
                  </a:outerShdw>
                </a:effectLst>
                <a:uFillTx/>
                <a:latin typeface="Times New Roman" panose="02020603050405020304" pitchFamily="18" charset="0"/>
                <a:ea typeface="仿宋_GB2312" pitchFamily="49" charset="-122"/>
              </a:endParaRPr>
            </a:p>
          </p:txBody>
        </p:sp>
        <p:sp>
          <p:nvSpPr>
            <p:cNvPr id="18" name="Text Box 30"/>
            <p:cNvSpPr txBox="1"/>
            <p:nvPr/>
          </p:nvSpPr>
          <p:spPr>
            <a:xfrm>
              <a:off x="7598" y="5349"/>
              <a:ext cx="681" cy="628"/>
            </a:xfrm>
            <a:prstGeom prst="rect">
              <a:avLst/>
            </a:prstGeom>
            <a:noFill/>
            <a:ln w="9525">
              <a:noFill/>
            </a:ln>
          </p:spPr>
          <p:txBody>
            <a:bodyPr wrap="square">
              <a:spAutoFit/>
            </a:bodyPr>
            <a:lstStyle/>
            <a:p>
              <a:pPr>
                <a:spcBef>
                  <a:spcPct val="50000"/>
                </a:spcBef>
              </a:pPr>
              <a:r>
                <a:rPr lang="en-US" altLang="zh-CN" sz="2000" b="1">
                  <a:solidFill>
                    <a:schemeClr val="tx1"/>
                  </a:solidFill>
                  <a:effectLst>
                    <a:outerShdw blurRad="38100" dist="19050" dir="2700000" algn="tl" rotWithShape="0">
                      <a:schemeClr val="dk1">
                        <a:alpha val="40000"/>
                      </a:schemeClr>
                    </a:outerShdw>
                  </a:effectLst>
                  <a:latin typeface="Times New Roman" panose="02020603050405020304" pitchFamily="18" charset="0"/>
                  <a:ea typeface="仿宋_GB2312" pitchFamily="49" charset="-122"/>
                </a:rPr>
                <a:t>H</a:t>
              </a:r>
              <a:endParaRPr lang="en-US" altLang="zh-CN" sz="2000" b="1" baseline="30000">
                <a:solidFill>
                  <a:schemeClr val="tx1"/>
                </a:solidFill>
                <a:effectLst>
                  <a:outerShdw blurRad="38100" dist="19050" dir="2700000" algn="tl" rotWithShape="0">
                    <a:schemeClr val="dk1">
                      <a:alpha val="40000"/>
                    </a:schemeClr>
                  </a:outerShdw>
                </a:effectLst>
                <a:uFillTx/>
                <a:latin typeface="Times New Roman" panose="02020603050405020304" pitchFamily="18" charset="0"/>
                <a:ea typeface="仿宋_GB2312" pitchFamily="49" charset="-122"/>
              </a:endParaRPr>
            </a:p>
          </p:txBody>
        </p:sp>
      </p:grpSp>
      <p:sp>
        <p:nvSpPr>
          <p:cNvPr id="32" name="文本框 31"/>
          <p:cNvSpPr txBox="1"/>
          <p:nvPr/>
        </p:nvSpPr>
        <p:spPr>
          <a:xfrm>
            <a:off x="6115050" y="5110480"/>
            <a:ext cx="2824480" cy="337185"/>
          </a:xfrm>
          <a:prstGeom prst="rect">
            <a:avLst/>
          </a:prstGeom>
          <a:noFill/>
        </p:spPr>
        <p:txBody>
          <a:bodyPr wrap="square" rtlCol="0" anchor="t">
            <a:spAutoFit/>
          </a:bodyPr>
          <a:lstStyle/>
          <a:p>
            <a:r>
              <a:rPr lang="zh-CN" altLang="en-US" sz="1600"/>
              <a:t>二氧化碳分子——非极性分子</a:t>
            </a:r>
          </a:p>
        </p:txBody>
      </p:sp>
      <p:sp>
        <p:nvSpPr>
          <p:cNvPr id="33" name="文本框 32"/>
          <p:cNvSpPr txBox="1"/>
          <p:nvPr/>
        </p:nvSpPr>
        <p:spPr>
          <a:xfrm>
            <a:off x="648335" y="5110480"/>
            <a:ext cx="1750695" cy="337185"/>
          </a:xfrm>
          <a:prstGeom prst="rect">
            <a:avLst/>
          </a:prstGeom>
          <a:noFill/>
        </p:spPr>
        <p:txBody>
          <a:bodyPr wrap="square" rtlCol="0" anchor="t">
            <a:spAutoFit/>
          </a:bodyPr>
          <a:lstStyle/>
          <a:p>
            <a:r>
              <a:rPr lang="zh-CN" altLang="en-US" sz="1600"/>
              <a:t>水——极性分子</a:t>
            </a:r>
          </a:p>
        </p:txBody>
      </p:sp>
      <p:sp>
        <p:nvSpPr>
          <p:cNvPr id="34" name="文本框 33"/>
          <p:cNvSpPr txBox="1"/>
          <p:nvPr/>
        </p:nvSpPr>
        <p:spPr>
          <a:xfrm>
            <a:off x="3280410" y="5110480"/>
            <a:ext cx="1750695" cy="337185"/>
          </a:xfrm>
          <a:prstGeom prst="rect">
            <a:avLst/>
          </a:prstGeom>
          <a:noFill/>
        </p:spPr>
        <p:txBody>
          <a:bodyPr wrap="square" rtlCol="0" anchor="t">
            <a:spAutoFit/>
          </a:bodyPr>
          <a:lstStyle/>
          <a:p>
            <a:r>
              <a:rPr lang="zh-CN" altLang="en-US" sz="1600"/>
              <a:t>氨——极性分子</a:t>
            </a:r>
          </a:p>
        </p:txBody>
      </p:sp>
      <p:sp>
        <p:nvSpPr>
          <p:cNvPr id="35" name="文本框 34"/>
          <p:cNvSpPr txBox="1"/>
          <p:nvPr/>
        </p:nvSpPr>
        <p:spPr>
          <a:xfrm>
            <a:off x="9613900" y="5110480"/>
            <a:ext cx="2007870" cy="337185"/>
          </a:xfrm>
          <a:prstGeom prst="rect">
            <a:avLst/>
          </a:prstGeom>
          <a:noFill/>
        </p:spPr>
        <p:txBody>
          <a:bodyPr wrap="square" rtlCol="0" anchor="t">
            <a:spAutoFit/>
          </a:bodyPr>
          <a:lstStyle/>
          <a:p>
            <a:r>
              <a:rPr lang="zh-CN" altLang="en-US" sz="1600"/>
              <a:t>甲烷——非极性分子</a:t>
            </a:r>
          </a:p>
        </p:txBody>
      </p:sp>
      <p:grpSp>
        <p:nvGrpSpPr>
          <p:cNvPr id="7" name="组合 45"/>
          <p:cNvGrpSpPr/>
          <p:nvPr/>
        </p:nvGrpSpPr>
        <p:grpSpPr>
          <a:xfrm>
            <a:off x="9228455" y="2236470"/>
            <a:ext cx="2129790" cy="2464435"/>
            <a:chOff x="11786" y="0"/>
            <a:chExt cx="3354" cy="3881"/>
          </a:xfrm>
        </p:grpSpPr>
        <p:pic>
          <p:nvPicPr>
            <p:cNvPr id="36" name="图片 35"/>
            <p:cNvPicPr>
              <a:picLocks noChangeAspect="1"/>
            </p:cNvPicPr>
            <p:nvPr/>
          </p:nvPicPr>
          <p:blipFill>
            <a:blip r:embed="rId6"/>
            <a:stretch>
              <a:fillRect/>
            </a:stretch>
          </p:blipFill>
          <p:spPr>
            <a:xfrm rot="2940000">
              <a:off x="11701" y="608"/>
              <a:ext cx="3359" cy="3189"/>
            </a:xfrm>
            <a:prstGeom prst="rect">
              <a:avLst/>
            </a:prstGeom>
          </p:spPr>
        </p:pic>
        <p:sp>
          <p:nvSpPr>
            <p:cNvPr id="29" name="Text Box 30"/>
            <p:cNvSpPr txBox="1"/>
            <p:nvPr/>
          </p:nvSpPr>
          <p:spPr>
            <a:xfrm>
              <a:off x="13147" y="451"/>
              <a:ext cx="681" cy="483"/>
            </a:xfrm>
            <a:prstGeom prst="rect">
              <a:avLst/>
            </a:prstGeom>
            <a:noFill/>
            <a:ln w="9525">
              <a:noFill/>
            </a:ln>
          </p:spPr>
          <p:txBody>
            <a:bodyPr wrap="square">
              <a:spAutoFit/>
            </a:bodyPr>
            <a:lstStyle/>
            <a:p>
              <a:pPr>
                <a:spcBef>
                  <a:spcPct val="50000"/>
                </a:spcBef>
              </a:pPr>
              <a:r>
                <a:rPr lang="en-US" altLang="zh-CN" sz="1400" b="1">
                  <a:solidFill>
                    <a:schemeClr val="tx1"/>
                  </a:solidFill>
                  <a:effectLst>
                    <a:outerShdw blurRad="38100" dist="19050" dir="2700000" algn="tl" rotWithShape="0">
                      <a:schemeClr val="dk1">
                        <a:alpha val="40000"/>
                      </a:schemeClr>
                    </a:outerShdw>
                  </a:effectLst>
                  <a:uFillTx/>
                  <a:latin typeface="Times New Roman" panose="02020603050405020304" pitchFamily="18" charset="0"/>
                  <a:ea typeface="仿宋_GB2312" pitchFamily="49" charset="-122"/>
                </a:rPr>
                <a:t>H</a:t>
              </a:r>
            </a:p>
          </p:txBody>
        </p:sp>
        <p:sp>
          <p:nvSpPr>
            <p:cNvPr id="38" name="Text Box 30"/>
            <p:cNvSpPr txBox="1"/>
            <p:nvPr/>
          </p:nvSpPr>
          <p:spPr>
            <a:xfrm>
              <a:off x="12024" y="2224"/>
              <a:ext cx="681" cy="483"/>
            </a:xfrm>
            <a:prstGeom prst="rect">
              <a:avLst/>
            </a:prstGeom>
            <a:noFill/>
            <a:ln w="9525">
              <a:noFill/>
            </a:ln>
          </p:spPr>
          <p:txBody>
            <a:bodyPr wrap="square">
              <a:spAutoFit/>
            </a:bodyPr>
            <a:lstStyle/>
            <a:p>
              <a:pPr>
                <a:spcBef>
                  <a:spcPct val="50000"/>
                </a:spcBef>
              </a:pPr>
              <a:r>
                <a:rPr lang="en-US" altLang="zh-CN" sz="1400" b="1">
                  <a:solidFill>
                    <a:schemeClr val="tx1"/>
                  </a:solidFill>
                  <a:effectLst>
                    <a:outerShdw blurRad="38100" dist="19050" dir="2700000" algn="tl" rotWithShape="0">
                      <a:schemeClr val="dk1">
                        <a:alpha val="40000"/>
                      </a:schemeClr>
                    </a:outerShdw>
                  </a:effectLst>
                  <a:uFillTx/>
                  <a:latin typeface="Times New Roman" panose="02020603050405020304" pitchFamily="18" charset="0"/>
                  <a:ea typeface="仿宋_GB2312" pitchFamily="49" charset="-122"/>
                </a:rPr>
                <a:t>H</a:t>
              </a:r>
            </a:p>
          </p:txBody>
        </p:sp>
        <p:sp>
          <p:nvSpPr>
            <p:cNvPr id="39" name="Text Box 30"/>
            <p:cNvSpPr txBox="1"/>
            <p:nvPr/>
          </p:nvSpPr>
          <p:spPr>
            <a:xfrm>
              <a:off x="12931" y="3036"/>
              <a:ext cx="681" cy="483"/>
            </a:xfrm>
            <a:prstGeom prst="rect">
              <a:avLst/>
            </a:prstGeom>
            <a:noFill/>
            <a:ln w="9525">
              <a:noFill/>
            </a:ln>
          </p:spPr>
          <p:txBody>
            <a:bodyPr wrap="square">
              <a:spAutoFit/>
            </a:bodyPr>
            <a:lstStyle/>
            <a:p>
              <a:pPr>
                <a:spcBef>
                  <a:spcPct val="50000"/>
                </a:spcBef>
              </a:pPr>
              <a:r>
                <a:rPr lang="en-US" altLang="zh-CN" sz="1400" b="1">
                  <a:solidFill>
                    <a:schemeClr val="tx1"/>
                  </a:solidFill>
                  <a:effectLst>
                    <a:outerShdw blurRad="38100" dist="19050" dir="2700000" algn="tl" rotWithShape="0">
                      <a:schemeClr val="dk1">
                        <a:alpha val="40000"/>
                      </a:schemeClr>
                    </a:outerShdw>
                  </a:effectLst>
                  <a:uFillTx/>
                  <a:latin typeface="Times New Roman" panose="02020603050405020304" pitchFamily="18" charset="0"/>
                  <a:ea typeface="仿宋_GB2312" pitchFamily="49" charset="-122"/>
                </a:rPr>
                <a:t>H</a:t>
              </a:r>
            </a:p>
          </p:txBody>
        </p:sp>
        <p:sp>
          <p:nvSpPr>
            <p:cNvPr id="40" name="Text Box 30"/>
            <p:cNvSpPr txBox="1"/>
            <p:nvPr/>
          </p:nvSpPr>
          <p:spPr>
            <a:xfrm>
              <a:off x="14236" y="2224"/>
              <a:ext cx="681" cy="483"/>
            </a:xfrm>
            <a:prstGeom prst="rect">
              <a:avLst/>
            </a:prstGeom>
            <a:noFill/>
            <a:ln w="9525">
              <a:noFill/>
            </a:ln>
          </p:spPr>
          <p:txBody>
            <a:bodyPr wrap="square">
              <a:spAutoFit/>
            </a:bodyPr>
            <a:lstStyle/>
            <a:p>
              <a:pPr>
                <a:spcBef>
                  <a:spcPct val="50000"/>
                </a:spcBef>
              </a:pPr>
              <a:r>
                <a:rPr lang="en-US" altLang="zh-CN" sz="1400" b="1">
                  <a:solidFill>
                    <a:schemeClr val="tx1"/>
                  </a:solidFill>
                  <a:effectLst>
                    <a:outerShdw blurRad="38100" dist="19050" dir="2700000" algn="tl" rotWithShape="0">
                      <a:schemeClr val="dk1">
                        <a:alpha val="40000"/>
                      </a:schemeClr>
                    </a:outerShdw>
                  </a:effectLst>
                  <a:uFillTx/>
                  <a:latin typeface="Times New Roman" panose="02020603050405020304" pitchFamily="18" charset="0"/>
                  <a:ea typeface="仿宋_GB2312" pitchFamily="49" charset="-122"/>
                </a:rPr>
                <a:t>H</a:t>
              </a:r>
            </a:p>
          </p:txBody>
        </p:sp>
        <p:sp>
          <p:nvSpPr>
            <p:cNvPr id="41" name="Text Box 30"/>
            <p:cNvSpPr txBox="1"/>
            <p:nvPr/>
          </p:nvSpPr>
          <p:spPr>
            <a:xfrm>
              <a:off x="13040" y="1888"/>
              <a:ext cx="681" cy="628"/>
            </a:xfrm>
            <a:prstGeom prst="rect">
              <a:avLst/>
            </a:prstGeom>
            <a:noFill/>
            <a:ln w="9525">
              <a:noFill/>
            </a:ln>
          </p:spPr>
          <p:txBody>
            <a:bodyPr wrap="square">
              <a:spAutoFit/>
            </a:bodyPr>
            <a:lstStyle/>
            <a:p>
              <a:pPr>
                <a:spcBef>
                  <a:spcPct val="50000"/>
                </a:spcBef>
              </a:pPr>
              <a:r>
                <a:rPr lang="en-US" altLang="zh-CN" sz="2000" b="1">
                  <a:solidFill>
                    <a:schemeClr val="bg1"/>
                  </a:solidFill>
                  <a:uFillTx/>
                  <a:latin typeface="Times New Roman" panose="02020603050405020304" pitchFamily="18" charset="0"/>
                  <a:ea typeface="仿宋_GB2312" pitchFamily="49" charset="-122"/>
                </a:rPr>
                <a:t>C</a:t>
              </a:r>
            </a:p>
          </p:txBody>
        </p:sp>
        <p:sp>
          <p:nvSpPr>
            <p:cNvPr id="22" name="Text Box 30"/>
            <p:cNvSpPr txBox="1"/>
            <p:nvPr/>
          </p:nvSpPr>
          <p:spPr>
            <a:xfrm>
              <a:off x="13032" y="0"/>
              <a:ext cx="1046" cy="628"/>
            </a:xfrm>
            <a:prstGeom prst="rect">
              <a:avLst/>
            </a:prstGeom>
            <a:noFill/>
            <a:ln w="9525">
              <a:noFill/>
            </a:ln>
          </p:spPr>
          <p:txBody>
            <a:bodyPr wrap="square">
              <a:spAutoFit/>
            </a:bodyPr>
            <a:lstStyle/>
            <a:p>
              <a:pPr>
                <a:spcBef>
                  <a:spcPct val="50000"/>
                </a:spcBef>
              </a:pPr>
              <a:r>
                <a:rPr lang="en-US" altLang="zh-CN" sz="2000" b="1">
                  <a:latin typeface="Times New Roman" panose="02020603050405020304" pitchFamily="18" charset="0"/>
                  <a:ea typeface="仿宋_GB2312" pitchFamily="49" charset="-122"/>
                </a:rPr>
                <a:t>δ</a:t>
              </a:r>
              <a:r>
                <a:rPr lang="en-US" altLang="zh-CN" sz="2000" b="1" baseline="30000">
                  <a:solidFill>
                    <a:schemeClr val="tx1"/>
                  </a:solidFill>
                  <a:uFillTx/>
                  <a:latin typeface="Times New Roman" panose="02020603050405020304" pitchFamily="18" charset="0"/>
                  <a:ea typeface="仿宋_GB2312" pitchFamily="49" charset="-122"/>
                </a:rPr>
                <a:t>+</a:t>
              </a:r>
            </a:p>
          </p:txBody>
        </p:sp>
        <p:sp>
          <p:nvSpPr>
            <p:cNvPr id="42" name="Text Box 30"/>
            <p:cNvSpPr txBox="1"/>
            <p:nvPr/>
          </p:nvSpPr>
          <p:spPr>
            <a:xfrm>
              <a:off x="11841" y="1679"/>
              <a:ext cx="1046" cy="628"/>
            </a:xfrm>
            <a:prstGeom prst="rect">
              <a:avLst/>
            </a:prstGeom>
            <a:noFill/>
            <a:ln w="9525">
              <a:noFill/>
            </a:ln>
          </p:spPr>
          <p:txBody>
            <a:bodyPr wrap="square">
              <a:spAutoFit/>
            </a:bodyPr>
            <a:lstStyle/>
            <a:p>
              <a:pPr>
                <a:spcBef>
                  <a:spcPct val="50000"/>
                </a:spcBef>
              </a:pPr>
              <a:r>
                <a:rPr lang="en-US" altLang="zh-CN" sz="2000" b="1">
                  <a:latin typeface="Times New Roman" panose="02020603050405020304" pitchFamily="18" charset="0"/>
                  <a:ea typeface="仿宋_GB2312" pitchFamily="49" charset="-122"/>
                </a:rPr>
                <a:t>δ</a:t>
              </a:r>
              <a:r>
                <a:rPr lang="en-US" altLang="zh-CN" sz="2000" b="1" baseline="30000">
                  <a:solidFill>
                    <a:schemeClr val="tx1"/>
                  </a:solidFill>
                  <a:uFillTx/>
                  <a:latin typeface="Times New Roman" panose="02020603050405020304" pitchFamily="18" charset="0"/>
                  <a:ea typeface="仿宋_GB2312" pitchFamily="49" charset="-122"/>
                </a:rPr>
                <a:t>+</a:t>
              </a:r>
            </a:p>
          </p:txBody>
        </p:sp>
        <p:sp>
          <p:nvSpPr>
            <p:cNvPr id="43" name="Text Box 30"/>
            <p:cNvSpPr txBox="1"/>
            <p:nvPr/>
          </p:nvSpPr>
          <p:spPr>
            <a:xfrm>
              <a:off x="14094" y="1791"/>
              <a:ext cx="1046" cy="628"/>
            </a:xfrm>
            <a:prstGeom prst="rect">
              <a:avLst/>
            </a:prstGeom>
            <a:noFill/>
            <a:ln w="9525">
              <a:noFill/>
            </a:ln>
          </p:spPr>
          <p:txBody>
            <a:bodyPr wrap="square">
              <a:spAutoFit/>
            </a:bodyPr>
            <a:lstStyle/>
            <a:p>
              <a:pPr>
                <a:spcBef>
                  <a:spcPct val="50000"/>
                </a:spcBef>
              </a:pPr>
              <a:r>
                <a:rPr lang="en-US" altLang="zh-CN" sz="2000" b="1">
                  <a:latin typeface="Times New Roman" panose="02020603050405020304" pitchFamily="18" charset="0"/>
                  <a:ea typeface="仿宋_GB2312" pitchFamily="49" charset="-122"/>
                </a:rPr>
                <a:t>δ</a:t>
              </a:r>
              <a:r>
                <a:rPr lang="en-US" altLang="zh-CN" sz="2000" b="1" baseline="30000">
                  <a:solidFill>
                    <a:schemeClr val="tx1"/>
                  </a:solidFill>
                  <a:uFillTx/>
                  <a:latin typeface="Times New Roman" panose="02020603050405020304" pitchFamily="18" charset="0"/>
                  <a:ea typeface="仿宋_GB2312" pitchFamily="49" charset="-122"/>
                </a:rPr>
                <a:t>+</a:t>
              </a:r>
            </a:p>
          </p:txBody>
        </p:sp>
        <p:sp>
          <p:nvSpPr>
            <p:cNvPr id="44" name="Text Box 30"/>
            <p:cNvSpPr txBox="1"/>
            <p:nvPr/>
          </p:nvSpPr>
          <p:spPr>
            <a:xfrm>
              <a:off x="12484" y="2642"/>
              <a:ext cx="1046" cy="628"/>
            </a:xfrm>
            <a:prstGeom prst="rect">
              <a:avLst/>
            </a:prstGeom>
            <a:noFill/>
            <a:ln w="9525">
              <a:noFill/>
            </a:ln>
          </p:spPr>
          <p:txBody>
            <a:bodyPr wrap="square">
              <a:spAutoFit/>
            </a:bodyPr>
            <a:lstStyle/>
            <a:p>
              <a:pPr>
                <a:spcBef>
                  <a:spcPct val="50000"/>
                </a:spcBef>
              </a:pPr>
              <a:r>
                <a:rPr lang="en-US" altLang="zh-CN" sz="2000" b="1">
                  <a:latin typeface="Times New Roman" panose="02020603050405020304" pitchFamily="18" charset="0"/>
                  <a:ea typeface="仿宋_GB2312" pitchFamily="49" charset="-122"/>
                </a:rPr>
                <a:t>δ</a:t>
              </a:r>
              <a:r>
                <a:rPr lang="en-US" altLang="zh-CN" sz="2000" b="1" baseline="30000">
                  <a:solidFill>
                    <a:schemeClr val="tx1"/>
                  </a:solidFill>
                  <a:uFillTx/>
                  <a:latin typeface="Times New Roman" panose="02020603050405020304" pitchFamily="18" charset="0"/>
                  <a:ea typeface="仿宋_GB2312" pitchFamily="49" charset="-122"/>
                </a:rPr>
                <a:t>+</a:t>
              </a:r>
            </a:p>
          </p:txBody>
        </p:sp>
        <p:sp>
          <p:nvSpPr>
            <p:cNvPr id="45" name="Text Box 30"/>
            <p:cNvSpPr txBox="1"/>
            <p:nvPr/>
          </p:nvSpPr>
          <p:spPr>
            <a:xfrm>
              <a:off x="12782" y="1380"/>
              <a:ext cx="915" cy="628"/>
            </a:xfrm>
            <a:prstGeom prst="rect">
              <a:avLst/>
            </a:prstGeom>
            <a:noFill/>
            <a:ln w="9525">
              <a:noFill/>
            </a:ln>
          </p:spPr>
          <p:txBody>
            <a:bodyPr wrap="square">
              <a:spAutoFit/>
            </a:bodyPr>
            <a:lstStyle/>
            <a:p>
              <a:pPr>
                <a:spcBef>
                  <a:spcPct val="50000"/>
                </a:spcBef>
              </a:pPr>
              <a:r>
                <a:rPr lang="en-US" altLang="zh-CN" sz="2000" b="1">
                  <a:latin typeface="Times New Roman" panose="02020603050405020304" pitchFamily="18" charset="0"/>
                  <a:ea typeface="仿宋_GB2312" pitchFamily="49" charset="-122"/>
                </a:rPr>
                <a:t>δ</a:t>
              </a:r>
              <a:r>
                <a:rPr lang="en-US" altLang="zh-CN" sz="2000" b="1" baseline="30000">
                  <a:solidFill>
                    <a:schemeClr val="tx1"/>
                  </a:solidFill>
                  <a:uFillTx/>
                  <a:latin typeface="Times New Roman" panose="02020603050405020304" pitchFamily="18" charset="0"/>
                  <a:ea typeface="仿宋_GB2312" pitchFamily="49" charset="-122"/>
                </a:rPr>
                <a:t>-</a:t>
              </a:r>
            </a:p>
          </p:txBody>
        </p:sp>
      </p:grpSp>
      <p:cxnSp>
        <p:nvCxnSpPr>
          <p:cNvPr id="47" name="直接连接符 46"/>
          <p:cNvCxnSpPr/>
          <p:nvPr/>
        </p:nvCxnSpPr>
        <p:spPr>
          <a:xfrm flipV="1">
            <a:off x="995680" y="4027805"/>
            <a:ext cx="1515110" cy="63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1715135" y="3990340"/>
            <a:ext cx="75565" cy="75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形标注 50"/>
          <p:cNvSpPr/>
          <p:nvPr/>
        </p:nvSpPr>
        <p:spPr>
          <a:xfrm>
            <a:off x="436880" y="4507865"/>
            <a:ext cx="1421765" cy="384810"/>
          </a:xfrm>
          <a:prstGeom prst="wedgeEllipseCallout">
            <a:avLst>
              <a:gd name="adj1" fmla="val 41826"/>
              <a:gd name="adj2" fmla="val -17673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200" b="1">
                <a:solidFill>
                  <a:srgbClr val="FF0000"/>
                </a:solidFill>
                <a:sym typeface="+mn-ea"/>
              </a:rPr>
              <a:t>正电荷中心</a:t>
            </a:r>
          </a:p>
        </p:txBody>
      </p:sp>
      <p:sp>
        <p:nvSpPr>
          <p:cNvPr id="52" name="椭圆形标注 51"/>
          <p:cNvSpPr/>
          <p:nvPr/>
        </p:nvSpPr>
        <p:spPr>
          <a:xfrm>
            <a:off x="-635" y="2903855"/>
            <a:ext cx="1351280" cy="384810"/>
          </a:xfrm>
          <a:prstGeom prst="wedgeEllipseCallout">
            <a:avLst>
              <a:gd name="adj1" fmla="val 77556"/>
              <a:gd name="adj2" fmla="val 10709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200" b="1">
                <a:solidFill>
                  <a:srgbClr val="FF0000"/>
                </a:solidFill>
                <a:sym typeface="+mn-ea"/>
              </a:rPr>
              <a:t>负电荷中心</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500" fill="hold"/>
                                        <p:tgtEl>
                                          <p:spTgt spid="47"/>
                                        </p:tgtEl>
                                        <p:attrNameLst>
                                          <p:attrName>ppt_x</p:attrName>
                                        </p:attrNameLst>
                                      </p:cBhvr>
                                      <p:tavLst>
                                        <p:tav tm="0">
                                          <p:val>
                                            <p:strVal val="#ppt_x"/>
                                          </p:val>
                                        </p:tav>
                                        <p:tav tm="100000">
                                          <p:val>
                                            <p:strVal val="#ppt_x"/>
                                          </p:val>
                                        </p:tav>
                                      </p:tavLst>
                                    </p:anim>
                                    <p:anim calcmode="lin" valueType="num">
                                      <p:cBhvr additive="base">
                                        <p:cTn id="12" dur="50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ppt_x"/>
                                          </p:val>
                                        </p:tav>
                                        <p:tav tm="100000">
                                          <p:val>
                                            <p:strVal val="#ppt_x"/>
                                          </p:val>
                                        </p:tav>
                                      </p:tavLst>
                                    </p:anim>
                                    <p:anim calcmode="lin" valueType="num">
                                      <p:cBhvr additive="base">
                                        <p:cTn id="16" dur="500" fill="hold"/>
                                        <p:tgtEl>
                                          <p:spTgt spid="4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500" fill="hold"/>
                                        <p:tgtEl>
                                          <p:spTgt spid="52"/>
                                        </p:tgtEl>
                                        <p:attrNameLst>
                                          <p:attrName>ppt_x</p:attrName>
                                        </p:attrNameLst>
                                      </p:cBhvr>
                                      <p:tavLst>
                                        <p:tav tm="0">
                                          <p:val>
                                            <p:strVal val="#ppt_x"/>
                                          </p:val>
                                        </p:tav>
                                        <p:tav tm="100000">
                                          <p:val>
                                            <p:strVal val="#ppt_x"/>
                                          </p:val>
                                        </p:tav>
                                      </p:tavLst>
                                    </p:anim>
                                    <p:anim calcmode="lin" valueType="num">
                                      <p:cBhvr additive="base">
                                        <p:cTn id="24" dur="500" fill="hold"/>
                                        <p:tgtEl>
                                          <p:spTgt spid="5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500" fill="hold"/>
                                        <p:tgtEl>
                                          <p:spTgt spid="32"/>
                                        </p:tgtEl>
                                        <p:attrNameLst>
                                          <p:attrName>ppt_x</p:attrName>
                                        </p:attrNameLst>
                                      </p:cBhvr>
                                      <p:tavLst>
                                        <p:tav tm="0">
                                          <p:val>
                                            <p:strVal val="#ppt_x"/>
                                          </p:val>
                                        </p:tav>
                                        <p:tav tm="100000">
                                          <p:val>
                                            <p:strVal val="#ppt_x"/>
                                          </p:val>
                                        </p:tav>
                                      </p:tavLst>
                                    </p:anim>
                                    <p:anim calcmode="lin" valueType="num">
                                      <p:cBhvr additive="base">
                                        <p:cTn id="4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ppt_x"/>
                                          </p:val>
                                        </p:tav>
                                        <p:tav tm="100000">
                                          <p:val>
                                            <p:strVal val="#ppt_x"/>
                                          </p:val>
                                        </p:tav>
                                      </p:tavLst>
                                    </p:anim>
                                    <p:anim calcmode="lin" valueType="num">
                                      <p:cBhvr additive="base">
                                        <p:cTn id="54" dur="500" fill="hold"/>
                                        <p:tgtEl>
                                          <p:spTgt spid="35"/>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additive="base">
                                        <p:cTn id="57" dur="500" fill="hold"/>
                                        <p:tgtEl>
                                          <p:spTgt spid="7"/>
                                        </p:tgtEl>
                                        <p:attrNameLst>
                                          <p:attrName>ppt_x</p:attrName>
                                        </p:attrNameLst>
                                      </p:cBhvr>
                                      <p:tavLst>
                                        <p:tav tm="0">
                                          <p:val>
                                            <p:strVal val="#ppt_x"/>
                                          </p:val>
                                        </p:tav>
                                        <p:tav tm="100000">
                                          <p:val>
                                            <p:strVal val="#ppt_x"/>
                                          </p:val>
                                        </p:tav>
                                      </p:tavLst>
                                    </p:anim>
                                    <p:anim calcmode="lin" valueType="num">
                                      <p:cBhvr additive="base">
                                        <p:cTn id="5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49" grpId="0" animBg="1"/>
      <p:bldP spid="51" grpId="0" animBg="1"/>
      <p:bldP spid="5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2"/>
          <p:cNvSpPr txBox="1"/>
          <p:nvPr/>
        </p:nvSpPr>
        <p:spPr>
          <a:xfrm>
            <a:off x="76835" y="580390"/>
            <a:ext cx="5867400" cy="521970"/>
          </a:xfrm>
          <a:prstGeom prst="rect">
            <a:avLst/>
          </a:prstGeom>
          <a:noFill/>
          <a:ln w="28575">
            <a:noFill/>
          </a:ln>
        </p:spPr>
        <p:txBody>
          <a:bodyPr>
            <a:spAutoFit/>
          </a:bodyPr>
          <a:lstStyle/>
          <a:p>
            <a:pPr>
              <a:spcBef>
                <a:spcPct val="50000"/>
              </a:spcBef>
            </a:pPr>
            <a:r>
              <a:rPr lang="zh-CN" altLang="en-US" sz="2800" b="1">
                <a:latin typeface="黑体" panose="02010609060101010101" pitchFamily="2" charset="-122"/>
                <a:ea typeface="黑体" panose="02010609060101010101" pitchFamily="2" charset="-122"/>
                <a:cs typeface="黑体" panose="02010609060101010101" pitchFamily="2" charset="-122"/>
              </a:rPr>
              <a:t>（</a:t>
            </a:r>
            <a:r>
              <a:rPr lang="en-US" altLang="zh-CN" sz="2800" b="1">
                <a:latin typeface="黑体" panose="02010609060101010101" pitchFamily="2" charset="-122"/>
                <a:ea typeface="黑体" panose="02010609060101010101" pitchFamily="2" charset="-122"/>
                <a:cs typeface="黑体" panose="02010609060101010101" pitchFamily="2" charset="-122"/>
              </a:rPr>
              <a:t>3</a:t>
            </a:r>
            <a:r>
              <a:rPr lang="zh-CN" altLang="en-US" sz="2800" b="1">
                <a:latin typeface="黑体" panose="02010609060101010101" pitchFamily="2" charset="-122"/>
                <a:ea typeface="黑体" panose="02010609060101010101" pitchFamily="2" charset="-122"/>
                <a:cs typeface="黑体" panose="02010609060101010101" pitchFamily="2" charset="-122"/>
              </a:rPr>
              <a:t>）分子极性判断方法：</a:t>
            </a:r>
          </a:p>
        </p:txBody>
      </p:sp>
      <p:sp>
        <p:nvSpPr>
          <p:cNvPr id="2" name="文本框 1"/>
          <p:cNvSpPr txBox="1"/>
          <p:nvPr/>
        </p:nvSpPr>
        <p:spPr>
          <a:xfrm>
            <a:off x="493395" y="1337945"/>
            <a:ext cx="2327910" cy="521970"/>
          </a:xfrm>
          <a:prstGeom prst="rect">
            <a:avLst/>
          </a:prstGeom>
          <a:noFill/>
        </p:spPr>
        <p:txBody>
          <a:bodyPr wrap="none" rtlCol="0" anchor="t">
            <a:spAutoFit/>
          </a:bodyPr>
          <a:lstStyle/>
          <a:p>
            <a:r>
              <a:rPr lang="zh-CN" altLang="en-US" sz="2800" b="1">
                <a:solidFill>
                  <a:srgbClr val="FF0000"/>
                </a:solidFill>
                <a:latin typeface="黑体" panose="02010609060101010101" pitchFamily="2" charset="-122"/>
                <a:ea typeface="黑体" panose="02010609060101010101" pitchFamily="2" charset="-122"/>
                <a:sym typeface="+mn-ea"/>
              </a:rPr>
              <a:t>双原子分子：</a:t>
            </a:r>
          </a:p>
        </p:txBody>
      </p:sp>
      <p:sp>
        <p:nvSpPr>
          <p:cNvPr id="12292" name="Text Box 4"/>
          <p:cNvSpPr txBox="1"/>
          <p:nvPr/>
        </p:nvSpPr>
        <p:spPr>
          <a:xfrm>
            <a:off x="2762885" y="1369060"/>
            <a:ext cx="5359400" cy="460375"/>
          </a:xfrm>
          <a:prstGeom prst="rect">
            <a:avLst/>
          </a:prstGeom>
          <a:noFill/>
          <a:ln w="9525">
            <a:noFill/>
          </a:ln>
        </p:spPr>
        <p:txBody>
          <a:bodyPr>
            <a:spAutoFit/>
          </a:bodyPr>
          <a:lstStyle/>
          <a:p>
            <a:r>
              <a:rPr lang="zh-CN" altLang="en-US" sz="2400" b="1">
                <a:latin typeface="黑体" panose="02010609060101010101" pitchFamily="2" charset="-122"/>
                <a:ea typeface="黑体" panose="02010609060101010101" pitchFamily="2" charset="-122"/>
              </a:rPr>
              <a:t>键的极性与分子的极性一致</a:t>
            </a:r>
          </a:p>
        </p:txBody>
      </p:sp>
      <p:sp>
        <p:nvSpPr>
          <p:cNvPr id="12293" name="TextBox 6"/>
          <p:cNvSpPr txBox="1"/>
          <p:nvPr/>
        </p:nvSpPr>
        <p:spPr>
          <a:xfrm>
            <a:off x="508635" y="4181475"/>
            <a:ext cx="2405380" cy="398780"/>
          </a:xfrm>
          <a:prstGeom prst="rect">
            <a:avLst/>
          </a:prstGeom>
          <a:noFill/>
          <a:ln w="9525">
            <a:noFill/>
          </a:ln>
        </p:spPr>
        <p:txBody>
          <a:bodyPr wrap="square">
            <a:spAutoFit/>
          </a:bodyPr>
          <a:lstStyle/>
          <a:p>
            <a:r>
              <a:rPr lang="zh-CN" altLang="en-US" sz="2000" b="1">
                <a:latin typeface="黑体" panose="02010609060101010101" pitchFamily="2" charset="-122"/>
                <a:ea typeface="黑体" panose="02010609060101010101" pitchFamily="2" charset="-122"/>
              </a:rPr>
              <a:t>极性键→极性分子：</a:t>
            </a:r>
          </a:p>
        </p:txBody>
      </p:sp>
      <p:sp>
        <p:nvSpPr>
          <p:cNvPr id="12294" name="TextBox 7"/>
          <p:cNvSpPr txBox="1"/>
          <p:nvPr/>
        </p:nvSpPr>
        <p:spPr>
          <a:xfrm>
            <a:off x="373380" y="1955165"/>
            <a:ext cx="2675890" cy="368300"/>
          </a:xfrm>
          <a:prstGeom prst="rect">
            <a:avLst/>
          </a:prstGeom>
          <a:noFill/>
          <a:ln w="9525">
            <a:noFill/>
          </a:ln>
        </p:spPr>
        <p:txBody>
          <a:bodyPr wrap="square">
            <a:spAutoFit/>
          </a:bodyPr>
          <a:lstStyle/>
          <a:p>
            <a:r>
              <a:rPr lang="zh-CN" altLang="en-US" b="1">
                <a:latin typeface="黑体" panose="02010609060101010101" pitchFamily="2" charset="-122"/>
                <a:ea typeface="黑体" panose="02010609060101010101" pitchFamily="2" charset="-122"/>
              </a:rPr>
              <a:t>非极性键→非极性分子：</a:t>
            </a:r>
          </a:p>
        </p:txBody>
      </p:sp>
      <p:grpSp>
        <p:nvGrpSpPr>
          <p:cNvPr id="3" name="Group 2"/>
          <p:cNvGrpSpPr/>
          <p:nvPr/>
        </p:nvGrpSpPr>
        <p:grpSpPr>
          <a:xfrm>
            <a:off x="2705418" y="2394903"/>
            <a:ext cx="3500437" cy="1357312"/>
            <a:chOff x="0" y="144"/>
            <a:chExt cx="2640" cy="1440"/>
          </a:xfrm>
        </p:grpSpPr>
        <p:sp>
          <p:nvSpPr>
            <p:cNvPr id="12331" name="Oval 3"/>
            <p:cNvSpPr/>
            <p:nvPr/>
          </p:nvSpPr>
          <p:spPr>
            <a:xfrm>
              <a:off x="432" y="144"/>
              <a:ext cx="192" cy="192"/>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32" name="Oval 4"/>
            <p:cNvSpPr/>
            <p:nvPr/>
          </p:nvSpPr>
          <p:spPr>
            <a:xfrm>
              <a:off x="768" y="144"/>
              <a:ext cx="192" cy="192"/>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33" name="Oval 5"/>
            <p:cNvSpPr/>
            <p:nvPr/>
          </p:nvSpPr>
          <p:spPr>
            <a:xfrm>
              <a:off x="720" y="1392"/>
              <a:ext cx="192" cy="192"/>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34" name="Oval 6"/>
            <p:cNvSpPr/>
            <p:nvPr/>
          </p:nvSpPr>
          <p:spPr>
            <a:xfrm>
              <a:off x="384" y="1392"/>
              <a:ext cx="192" cy="192"/>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35" name="Oval 7"/>
            <p:cNvSpPr/>
            <p:nvPr/>
          </p:nvSpPr>
          <p:spPr>
            <a:xfrm>
              <a:off x="0" y="912"/>
              <a:ext cx="192" cy="192"/>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36" name="Oval 8"/>
            <p:cNvSpPr/>
            <p:nvPr/>
          </p:nvSpPr>
          <p:spPr>
            <a:xfrm>
              <a:off x="0" y="576"/>
              <a:ext cx="192" cy="192"/>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37" name="Oval 9"/>
            <p:cNvSpPr/>
            <p:nvPr/>
          </p:nvSpPr>
          <p:spPr>
            <a:xfrm>
              <a:off x="1200" y="960"/>
              <a:ext cx="192" cy="192"/>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38" name="Oval 10"/>
            <p:cNvSpPr/>
            <p:nvPr/>
          </p:nvSpPr>
          <p:spPr>
            <a:xfrm>
              <a:off x="1200" y="528"/>
              <a:ext cx="192" cy="192"/>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39" name="Oval 11"/>
            <p:cNvSpPr/>
            <p:nvPr/>
          </p:nvSpPr>
          <p:spPr>
            <a:xfrm>
              <a:off x="240" y="384"/>
              <a:ext cx="912" cy="912"/>
            </a:xfrm>
            <a:prstGeom prst="ellipse">
              <a:avLst/>
            </a:prstGeom>
            <a:gradFill rotWithShape="0">
              <a:gsLst>
                <a:gs pos="0">
                  <a:srgbClr val="33CC33"/>
                </a:gs>
                <a:gs pos="100000">
                  <a:srgbClr val="1C721C"/>
                </a:gs>
              </a:gsLst>
              <a:lin ang="5400000" scaled="1"/>
            </a:gradFill>
            <a:ln w="9525" cap="flat" cmpd="sng">
              <a:solidFill>
                <a:srgbClr val="33CC33"/>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40" name="Text Box 12"/>
            <p:cNvSpPr txBox="1"/>
            <p:nvPr/>
          </p:nvSpPr>
          <p:spPr>
            <a:xfrm>
              <a:off x="377" y="523"/>
              <a:ext cx="651" cy="686"/>
            </a:xfrm>
            <a:prstGeom prst="rect">
              <a:avLst/>
            </a:prstGeom>
            <a:noFill/>
            <a:ln w="9525">
              <a:noFill/>
            </a:ln>
          </p:spPr>
          <p:txBody>
            <a:bodyPr>
              <a:spAutoFit/>
            </a:bodyPr>
            <a:lstStyle/>
            <a:p>
              <a:pPr>
                <a:spcBef>
                  <a:spcPct val="50000"/>
                </a:spcBef>
              </a:pPr>
              <a:r>
                <a:rPr lang="en-US" altLang="zh-CN" sz="3600" b="1">
                  <a:latin typeface="Times New Roman" panose="02020603050405020304" pitchFamily="18" charset="0"/>
                  <a:ea typeface="仿宋_GB2312" pitchFamily="49" charset="-122"/>
                </a:rPr>
                <a:t>Cl</a:t>
              </a:r>
            </a:p>
          </p:txBody>
        </p:sp>
        <p:grpSp>
          <p:nvGrpSpPr>
            <p:cNvPr id="5" name="Group 13"/>
            <p:cNvGrpSpPr/>
            <p:nvPr/>
          </p:nvGrpSpPr>
          <p:grpSpPr>
            <a:xfrm>
              <a:off x="1488" y="432"/>
              <a:ext cx="912" cy="912"/>
              <a:chOff x="1488" y="432"/>
              <a:chExt cx="912" cy="912"/>
            </a:xfrm>
          </p:grpSpPr>
          <p:sp>
            <p:nvSpPr>
              <p:cNvPr id="12348" name="Oval 14"/>
              <p:cNvSpPr/>
              <p:nvPr/>
            </p:nvSpPr>
            <p:spPr>
              <a:xfrm>
                <a:off x="1488" y="432"/>
                <a:ext cx="912" cy="912"/>
              </a:xfrm>
              <a:prstGeom prst="ellipse">
                <a:avLst/>
              </a:prstGeom>
              <a:gradFill rotWithShape="0">
                <a:gsLst>
                  <a:gs pos="0">
                    <a:srgbClr val="33CC33"/>
                  </a:gs>
                  <a:gs pos="100000">
                    <a:srgbClr val="1C721C"/>
                  </a:gs>
                </a:gsLst>
                <a:lin ang="5400000" scaled="1"/>
              </a:gradFill>
              <a:ln w="9525" cap="flat" cmpd="sng">
                <a:solidFill>
                  <a:srgbClr val="33CC33"/>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49" name="Text Box 15"/>
              <p:cNvSpPr txBox="1"/>
              <p:nvPr/>
            </p:nvSpPr>
            <p:spPr>
              <a:xfrm>
                <a:off x="1670" y="523"/>
                <a:ext cx="589" cy="686"/>
              </a:xfrm>
              <a:prstGeom prst="rect">
                <a:avLst/>
              </a:prstGeom>
              <a:noFill/>
              <a:ln w="9525">
                <a:noFill/>
              </a:ln>
            </p:spPr>
            <p:txBody>
              <a:bodyPr>
                <a:spAutoFit/>
              </a:bodyPr>
              <a:lstStyle/>
              <a:p>
                <a:pPr>
                  <a:spcBef>
                    <a:spcPct val="50000"/>
                  </a:spcBef>
                </a:pPr>
                <a:r>
                  <a:rPr lang="en-US" altLang="zh-CN" sz="3600" b="1">
                    <a:latin typeface="Times New Roman" panose="02020603050405020304" pitchFamily="18" charset="0"/>
                    <a:ea typeface="仿宋_GB2312" pitchFamily="49" charset="-122"/>
                  </a:rPr>
                  <a:t>Cl</a:t>
                </a:r>
              </a:p>
            </p:txBody>
          </p:sp>
        </p:grpSp>
        <p:sp>
          <p:nvSpPr>
            <p:cNvPr id="12342" name="Oval 16"/>
            <p:cNvSpPr/>
            <p:nvPr/>
          </p:nvSpPr>
          <p:spPr>
            <a:xfrm>
              <a:off x="1680" y="1392"/>
              <a:ext cx="192" cy="192"/>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43" name="Oval 17"/>
            <p:cNvSpPr/>
            <p:nvPr/>
          </p:nvSpPr>
          <p:spPr>
            <a:xfrm>
              <a:off x="1968" y="1392"/>
              <a:ext cx="192" cy="192"/>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44" name="Oval 18"/>
            <p:cNvSpPr/>
            <p:nvPr/>
          </p:nvSpPr>
          <p:spPr>
            <a:xfrm>
              <a:off x="2448" y="528"/>
              <a:ext cx="192" cy="192"/>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45" name="Oval 19"/>
            <p:cNvSpPr/>
            <p:nvPr/>
          </p:nvSpPr>
          <p:spPr>
            <a:xfrm>
              <a:off x="2448" y="960"/>
              <a:ext cx="192" cy="192"/>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46" name="Oval 20"/>
            <p:cNvSpPr/>
            <p:nvPr/>
          </p:nvSpPr>
          <p:spPr>
            <a:xfrm>
              <a:off x="1968" y="144"/>
              <a:ext cx="192" cy="192"/>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47" name="Oval 21"/>
            <p:cNvSpPr/>
            <p:nvPr/>
          </p:nvSpPr>
          <p:spPr>
            <a:xfrm>
              <a:off x="1632" y="144"/>
              <a:ext cx="192" cy="192"/>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sp>
        <p:nvSpPr>
          <p:cNvPr id="29" name="Text Box 22"/>
          <p:cNvSpPr txBox="1"/>
          <p:nvPr/>
        </p:nvSpPr>
        <p:spPr>
          <a:xfrm>
            <a:off x="4277043" y="2323465"/>
            <a:ext cx="428625" cy="1477963"/>
          </a:xfrm>
          <a:prstGeom prst="rect">
            <a:avLst/>
          </a:prstGeom>
          <a:noFill/>
          <a:ln w="38100" cap="flat" cmpd="sng">
            <a:solidFill>
              <a:srgbClr val="FF00FF"/>
            </a:solidFill>
            <a:prstDash val="solid"/>
            <a:miter/>
            <a:headEnd type="none" w="med" len="med"/>
            <a:tailEnd type="none" w="med" len="med"/>
          </a:ln>
        </p:spPr>
        <p:txBody>
          <a:bodyPr>
            <a:spAutoFit/>
          </a:bodyPr>
          <a:lstStyle/>
          <a:p>
            <a:pPr>
              <a:spcBef>
                <a:spcPct val="50000"/>
              </a:spcBef>
            </a:pPr>
            <a:endParaRPr lang="en-US" altLang="zh-CN" sz="3600" b="1">
              <a:latin typeface="Times New Roman" panose="02020603050405020304" pitchFamily="18" charset="0"/>
              <a:ea typeface="仿宋_GB2312" pitchFamily="49" charset="-122"/>
            </a:endParaRPr>
          </a:p>
          <a:p>
            <a:pPr>
              <a:spcBef>
                <a:spcPct val="50000"/>
              </a:spcBef>
            </a:pPr>
            <a:endParaRPr lang="en-US" altLang="zh-CN" sz="3600" b="1">
              <a:latin typeface="Times New Roman" panose="02020603050405020304" pitchFamily="18" charset="0"/>
              <a:ea typeface="仿宋_GB2312" pitchFamily="49" charset="-122"/>
            </a:endParaRPr>
          </a:p>
        </p:txBody>
      </p:sp>
      <p:sp>
        <p:nvSpPr>
          <p:cNvPr id="30" name="AutoShape 25"/>
          <p:cNvSpPr/>
          <p:nvPr/>
        </p:nvSpPr>
        <p:spPr>
          <a:xfrm>
            <a:off x="6205855" y="2680653"/>
            <a:ext cx="1219200" cy="533400"/>
          </a:xfrm>
          <a:prstGeom prst="notchedRightArrow">
            <a:avLst>
              <a:gd name="adj1" fmla="val 50000"/>
              <a:gd name="adj2" fmla="val 57142"/>
            </a:avLst>
          </a:prstGeom>
          <a:solidFill>
            <a:srgbClr val="FF33CC"/>
          </a:solidFill>
          <a:ln w="9525" cap="flat" cmpd="sng">
            <a:solidFill>
              <a:srgbClr val="FF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grpSp>
        <p:nvGrpSpPr>
          <p:cNvPr id="6" name="Group 26"/>
          <p:cNvGrpSpPr/>
          <p:nvPr/>
        </p:nvGrpSpPr>
        <p:grpSpPr>
          <a:xfrm>
            <a:off x="7420293" y="2252028"/>
            <a:ext cx="1357312" cy="1357312"/>
            <a:chOff x="3552" y="432"/>
            <a:chExt cx="912" cy="912"/>
          </a:xfrm>
        </p:grpSpPr>
        <p:sp>
          <p:nvSpPr>
            <p:cNvPr id="12329" name="Oval 27"/>
            <p:cNvSpPr/>
            <p:nvPr/>
          </p:nvSpPr>
          <p:spPr>
            <a:xfrm>
              <a:off x="3552" y="432"/>
              <a:ext cx="912" cy="912"/>
            </a:xfrm>
            <a:prstGeom prst="ellipse">
              <a:avLst/>
            </a:prstGeom>
            <a:gradFill rotWithShape="0">
              <a:gsLst>
                <a:gs pos="0">
                  <a:srgbClr val="33CC33"/>
                </a:gs>
                <a:gs pos="100000">
                  <a:srgbClr val="175E17"/>
                </a:gs>
              </a:gsLst>
              <a:lin ang="5400000" scaled="1"/>
            </a:gradFill>
            <a:ln w="9525" cap="flat" cmpd="sng">
              <a:solidFill>
                <a:srgbClr val="33CC33"/>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30" name="Text Box 28"/>
            <p:cNvSpPr txBox="1"/>
            <p:nvPr/>
          </p:nvSpPr>
          <p:spPr>
            <a:xfrm>
              <a:off x="3792" y="672"/>
              <a:ext cx="432" cy="404"/>
            </a:xfrm>
            <a:prstGeom prst="rect">
              <a:avLst/>
            </a:prstGeom>
            <a:noFill/>
            <a:ln w="9525">
              <a:noFill/>
            </a:ln>
          </p:spPr>
          <p:txBody>
            <a:bodyPr>
              <a:spAutoFit/>
            </a:bodyPr>
            <a:lstStyle/>
            <a:p>
              <a:pPr>
                <a:spcBef>
                  <a:spcPct val="50000"/>
                </a:spcBef>
              </a:pPr>
              <a:r>
                <a:rPr lang="en-US" altLang="zh-CN" sz="3600" b="1">
                  <a:latin typeface="Times New Roman" panose="02020603050405020304" pitchFamily="18" charset="0"/>
                  <a:ea typeface="仿宋_GB2312" pitchFamily="49" charset="-122"/>
                </a:rPr>
                <a:t>Cl</a:t>
              </a:r>
            </a:p>
          </p:txBody>
        </p:sp>
      </p:grpSp>
      <p:grpSp>
        <p:nvGrpSpPr>
          <p:cNvPr id="7" name="Group 29"/>
          <p:cNvGrpSpPr/>
          <p:nvPr/>
        </p:nvGrpSpPr>
        <p:grpSpPr>
          <a:xfrm>
            <a:off x="9349105" y="2252028"/>
            <a:ext cx="1428750" cy="1423987"/>
            <a:chOff x="4848" y="432"/>
            <a:chExt cx="912" cy="912"/>
          </a:xfrm>
        </p:grpSpPr>
        <p:sp>
          <p:nvSpPr>
            <p:cNvPr id="12327" name="Oval 30"/>
            <p:cNvSpPr/>
            <p:nvPr/>
          </p:nvSpPr>
          <p:spPr>
            <a:xfrm>
              <a:off x="4848" y="432"/>
              <a:ext cx="912" cy="912"/>
            </a:xfrm>
            <a:prstGeom prst="ellipse">
              <a:avLst/>
            </a:prstGeom>
            <a:gradFill rotWithShape="0">
              <a:gsLst>
                <a:gs pos="0">
                  <a:srgbClr val="33CC33"/>
                </a:gs>
                <a:gs pos="100000">
                  <a:srgbClr val="1C721C"/>
                </a:gs>
              </a:gsLst>
              <a:lin ang="5400000" scaled="1"/>
            </a:gradFill>
            <a:ln w="9525" cap="flat" cmpd="sng">
              <a:solidFill>
                <a:srgbClr val="33CC33"/>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28" name="Text Box 31"/>
            <p:cNvSpPr txBox="1"/>
            <p:nvPr/>
          </p:nvSpPr>
          <p:spPr>
            <a:xfrm>
              <a:off x="5088" y="672"/>
              <a:ext cx="605" cy="460"/>
            </a:xfrm>
            <a:prstGeom prst="rect">
              <a:avLst/>
            </a:prstGeom>
            <a:noFill/>
            <a:ln w="9525">
              <a:noFill/>
            </a:ln>
          </p:spPr>
          <p:txBody>
            <a:bodyPr>
              <a:spAutoFit/>
            </a:bodyPr>
            <a:lstStyle/>
            <a:p>
              <a:pPr>
                <a:spcBef>
                  <a:spcPct val="50000"/>
                </a:spcBef>
              </a:pPr>
              <a:r>
                <a:rPr lang="en-US" altLang="zh-CN" sz="3600" b="1">
                  <a:latin typeface="Times New Roman" panose="02020603050405020304" pitchFamily="18" charset="0"/>
                  <a:ea typeface="仿宋_GB2312" pitchFamily="49" charset="-122"/>
                </a:rPr>
                <a:t>Cl</a:t>
              </a:r>
            </a:p>
          </p:txBody>
        </p:sp>
      </p:grpSp>
      <p:sp>
        <p:nvSpPr>
          <p:cNvPr id="37" name="Text Box 32"/>
          <p:cNvSpPr txBox="1"/>
          <p:nvPr/>
        </p:nvSpPr>
        <p:spPr>
          <a:xfrm>
            <a:off x="8777605" y="2823528"/>
            <a:ext cx="609600" cy="214312"/>
          </a:xfrm>
          <a:prstGeom prst="rect">
            <a:avLst/>
          </a:prstGeom>
          <a:solidFill>
            <a:srgbClr val="FF00FF"/>
          </a:solidFill>
          <a:ln w="9525">
            <a:noFill/>
          </a:ln>
        </p:spPr>
        <p:txBody>
          <a:bodyPr>
            <a:spAutoFit/>
          </a:bodyPr>
          <a:lstStyle/>
          <a:p>
            <a:pPr>
              <a:spcBef>
                <a:spcPct val="50000"/>
              </a:spcBef>
            </a:pPr>
            <a:endParaRPr lang="zh-CN" altLang="zh-CN" sz="800" b="1">
              <a:latin typeface="Times New Roman" panose="02020603050405020304" pitchFamily="18" charset="0"/>
              <a:ea typeface="仿宋_GB2312" pitchFamily="49" charset="-122"/>
            </a:endParaRPr>
          </a:p>
        </p:txBody>
      </p:sp>
      <p:grpSp>
        <p:nvGrpSpPr>
          <p:cNvPr id="8" name="Group 2"/>
          <p:cNvGrpSpPr/>
          <p:nvPr/>
        </p:nvGrpSpPr>
        <p:grpSpPr>
          <a:xfrm>
            <a:off x="3000693" y="4273550"/>
            <a:ext cx="2819400" cy="1905000"/>
            <a:chOff x="432" y="144"/>
            <a:chExt cx="1776" cy="1200"/>
          </a:xfrm>
        </p:grpSpPr>
        <p:grpSp>
          <p:nvGrpSpPr>
            <p:cNvPr id="9" name="Group 3"/>
            <p:cNvGrpSpPr/>
            <p:nvPr/>
          </p:nvGrpSpPr>
          <p:grpSpPr>
            <a:xfrm>
              <a:off x="432" y="576"/>
              <a:ext cx="480" cy="480"/>
              <a:chOff x="432" y="576"/>
              <a:chExt cx="480" cy="480"/>
            </a:xfrm>
          </p:grpSpPr>
          <p:sp>
            <p:nvSpPr>
              <p:cNvPr id="12325" name="Oval 4"/>
              <p:cNvSpPr/>
              <p:nvPr/>
            </p:nvSpPr>
            <p:spPr>
              <a:xfrm>
                <a:off x="432" y="576"/>
                <a:ext cx="480" cy="480"/>
              </a:xfrm>
              <a:prstGeom prst="ellipse">
                <a:avLst/>
              </a:prstGeom>
              <a:gradFill rotWithShape="0">
                <a:gsLst>
                  <a:gs pos="0">
                    <a:srgbClr val="FF3300"/>
                  </a:gs>
                  <a:gs pos="100000">
                    <a:srgbClr val="8F1D00"/>
                  </a:gs>
                </a:gsLst>
                <a:lin ang="5400000" scaled="1"/>
              </a:gradFill>
              <a:ln w="9525" cap="flat" cmpd="sng">
                <a:solidFill>
                  <a:srgbClr val="FF00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26" name="Text Box 5"/>
              <p:cNvSpPr txBox="1"/>
              <p:nvPr/>
            </p:nvSpPr>
            <p:spPr>
              <a:xfrm>
                <a:off x="528" y="576"/>
                <a:ext cx="288" cy="404"/>
              </a:xfrm>
              <a:prstGeom prst="rect">
                <a:avLst/>
              </a:prstGeom>
              <a:noFill/>
              <a:ln w="9525">
                <a:noFill/>
              </a:ln>
            </p:spPr>
            <p:txBody>
              <a:bodyPr>
                <a:spAutoFit/>
              </a:bodyPr>
              <a:lstStyle/>
              <a:p>
                <a:pPr>
                  <a:spcBef>
                    <a:spcPct val="50000"/>
                  </a:spcBef>
                </a:pPr>
                <a:r>
                  <a:rPr lang="en-US" altLang="zh-CN" sz="3600" b="1">
                    <a:latin typeface="Times New Roman" panose="02020603050405020304" pitchFamily="18" charset="0"/>
                    <a:ea typeface="仿宋_GB2312" pitchFamily="49" charset="-122"/>
                  </a:rPr>
                  <a:t>H</a:t>
                </a:r>
              </a:p>
            </p:txBody>
          </p:sp>
        </p:grpSp>
        <p:sp>
          <p:nvSpPr>
            <p:cNvPr id="12314" name="Oval 6"/>
            <p:cNvSpPr/>
            <p:nvPr/>
          </p:nvSpPr>
          <p:spPr>
            <a:xfrm>
              <a:off x="1020" y="618"/>
              <a:ext cx="136" cy="136"/>
            </a:xfrm>
            <a:prstGeom prst="ellipse">
              <a:avLst/>
            </a:prstGeom>
            <a:solidFill>
              <a:srgbClr val="66FFCC"/>
            </a:solidFill>
            <a:ln w="9525" cap="flat" cmpd="sng">
              <a:solidFill>
                <a:srgbClr val="66FFCC"/>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nvGrpSpPr>
            <p:cNvPr id="10" name="Group 7"/>
            <p:cNvGrpSpPr/>
            <p:nvPr/>
          </p:nvGrpSpPr>
          <p:grpSpPr>
            <a:xfrm>
              <a:off x="1248" y="432"/>
              <a:ext cx="768" cy="768"/>
              <a:chOff x="1248" y="432"/>
              <a:chExt cx="768" cy="768"/>
            </a:xfrm>
          </p:grpSpPr>
          <p:sp>
            <p:nvSpPr>
              <p:cNvPr id="12323" name="Oval 8"/>
              <p:cNvSpPr/>
              <p:nvPr/>
            </p:nvSpPr>
            <p:spPr>
              <a:xfrm>
                <a:off x="1248" y="432"/>
                <a:ext cx="768" cy="768"/>
              </a:xfrm>
              <a:prstGeom prst="ellipse">
                <a:avLst/>
              </a:prstGeom>
              <a:gradFill rotWithShape="0">
                <a:gsLst>
                  <a:gs pos="0">
                    <a:srgbClr val="00CC00"/>
                  </a:gs>
                  <a:gs pos="100000">
                    <a:srgbClr val="005E00"/>
                  </a:gs>
                </a:gsLst>
                <a:lin ang="5400000" scaled="1"/>
              </a:gradFill>
              <a:ln w="9525" cap="flat" cmpd="sng">
                <a:solidFill>
                  <a:srgbClr val="00CC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24" name="Text Box 9"/>
              <p:cNvSpPr txBox="1"/>
              <p:nvPr/>
            </p:nvSpPr>
            <p:spPr>
              <a:xfrm>
                <a:off x="1440" y="624"/>
                <a:ext cx="528" cy="404"/>
              </a:xfrm>
              <a:prstGeom prst="rect">
                <a:avLst/>
              </a:prstGeom>
              <a:noFill/>
              <a:ln w="9525">
                <a:noFill/>
              </a:ln>
            </p:spPr>
            <p:txBody>
              <a:bodyPr>
                <a:spAutoFit/>
              </a:bodyPr>
              <a:lstStyle/>
              <a:p>
                <a:pPr>
                  <a:spcBef>
                    <a:spcPct val="50000"/>
                  </a:spcBef>
                </a:pPr>
                <a:r>
                  <a:rPr lang="en-US" altLang="zh-CN" sz="3600" b="1">
                    <a:latin typeface="Times New Roman" panose="02020603050405020304" pitchFamily="18" charset="0"/>
                    <a:ea typeface="仿宋_GB2312" pitchFamily="49" charset="-122"/>
                  </a:rPr>
                  <a:t>Cl</a:t>
                </a:r>
              </a:p>
            </p:txBody>
          </p:sp>
        </p:grpSp>
        <p:sp>
          <p:nvSpPr>
            <p:cNvPr id="12316" name="Oval 10"/>
            <p:cNvSpPr/>
            <p:nvPr/>
          </p:nvSpPr>
          <p:spPr>
            <a:xfrm>
              <a:off x="1008" y="816"/>
              <a:ext cx="144" cy="144"/>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17" name="Oval 11"/>
            <p:cNvSpPr/>
            <p:nvPr/>
          </p:nvSpPr>
          <p:spPr>
            <a:xfrm>
              <a:off x="1632" y="1200"/>
              <a:ext cx="144" cy="144"/>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18" name="Oval 12"/>
            <p:cNvSpPr/>
            <p:nvPr/>
          </p:nvSpPr>
          <p:spPr>
            <a:xfrm>
              <a:off x="1392" y="1200"/>
              <a:ext cx="144" cy="144"/>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19" name="Oval 13"/>
            <p:cNvSpPr/>
            <p:nvPr/>
          </p:nvSpPr>
          <p:spPr>
            <a:xfrm>
              <a:off x="2064" y="912"/>
              <a:ext cx="144" cy="144"/>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20" name="Oval 14"/>
            <p:cNvSpPr/>
            <p:nvPr/>
          </p:nvSpPr>
          <p:spPr>
            <a:xfrm>
              <a:off x="2064" y="624"/>
              <a:ext cx="144" cy="144"/>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21" name="Oval 15"/>
            <p:cNvSpPr/>
            <p:nvPr/>
          </p:nvSpPr>
          <p:spPr>
            <a:xfrm>
              <a:off x="1680" y="144"/>
              <a:ext cx="144" cy="144"/>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22" name="Oval 16"/>
            <p:cNvSpPr/>
            <p:nvPr/>
          </p:nvSpPr>
          <p:spPr>
            <a:xfrm>
              <a:off x="1440" y="144"/>
              <a:ext cx="144" cy="144"/>
            </a:xfrm>
            <a:prstGeom prst="ellipse">
              <a:avLst/>
            </a:prstGeom>
            <a:solidFill>
              <a:srgbClr val="FFFF00"/>
            </a:solidFill>
            <a:ln w="9525" cap="flat" cmpd="sng">
              <a:solidFill>
                <a:srgbClr val="FFFF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sp>
        <p:nvSpPr>
          <p:cNvPr id="53" name="Text Box 17"/>
          <p:cNvSpPr txBox="1"/>
          <p:nvPr/>
        </p:nvSpPr>
        <p:spPr>
          <a:xfrm>
            <a:off x="3862705" y="4665663"/>
            <a:ext cx="381000" cy="1503362"/>
          </a:xfrm>
          <a:prstGeom prst="rect">
            <a:avLst/>
          </a:prstGeom>
          <a:noFill/>
          <a:ln w="38100" cap="flat" cmpd="sng">
            <a:solidFill>
              <a:srgbClr val="FF00FF"/>
            </a:solidFill>
            <a:prstDash val="solid"/>
            <a:miter/>
            <a:headEnd type="none" w="med" len="med"/>
            <a:tailEnd type="none" w="med" len="med"/>
          </a:ln>
        </p:spPr>
        <p:txBody>
          <a:bodyPr>
            <a:spAutoFit/>
          </a:bodyPr>
          <a:lstStyle/>
          <a:p>
            <a:pPr>
              <a:spcBef>
                <a:spcPct val="50000"/>
              </a:spcBef>
            </a:pPr>
            <a:endParaRPr lang="en-US" altLang="zh-CN" sz="3600" b="1">
              <a:latin typeface="Times New Roman" panose="02020603050405020304" pitchFamily="18" charset="0"/>
              <a:ea typeface="仿宋_GB2312" pitchFamily="49" charset="-122"/>
            </a:endParaRPr>
          </a:p>
          <a:p>
            <a:pPr>
              <a:spcBef>
                <a:spcPct val="50000"/>
              </a:spcBef>
            </a:pPr>
            <a:endParaRPr lang="en-US" altLang="zh-CN" sz="3600" b="1">
              <a:latin typeface="Times New Roman" panose="02020603050405020304" pitchFamily="18" charset="0"/>
              <a:ea typeface="仿宋_GB2312" pitchFamily="49" charset="-122"/>
            </a:endParaRPr>
          </a:p>
        </p:txBody>
      </p:sp>
      <p:sp>
        <p:nvSpPr>
          <p:cNvPr id="54" name="AutoShape 20"/>
          <p:cNvSpPr/>
          <p:nvPr/>
        </p:nvSpPr>
        <p:spPr>
          <a:xfrm>
            <a:off x="6048693" y="5187950"/>
            <a:ext cx="1219200" cy="533400"/>
          </a:xfrm>
          <a:prstGeom prst="notchedRightArrow">
            <a:avLst>
              <a:gd name="adj1" fmla="val 50000"/>
              <a:gd name="adj2" fmla="val 57142"/>
            </a:avLst>
          </a:prstGeom>
          <a:solidFill>
            <a:srgbClr val="FF33CC"/>
          </a:solidFill>
          <a:ln w="9525" cap="flat" cmpd="sng">
            <a:solidFill>
              <a:srgbClr val="FF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grpSp>
        <p:nvGrpSpPr>
          <p:cNvPr id="11" name="Group 21"/>
          <p:cNvGrpSpPr/>
          <p:nvPr/>
        </p:nvGrpSpPr>
        <p:grpSpPr>
          <a:xfrm>
            <a:off x="7267893" y="5187950"/>
            <a:ext cx="762000" cy="762000"/>
            <a:chOff x="3120" y="720"/>
            <a:chExt cx="480" cy="480"/>
          </a:xfrm>
        </p:grpSpPr>
        <p:sp>
          <p:nvSpPr>
            <p:cNvPr id="12311" name="Oval 22"/>
            <p:cNvSpPr/>
            <p:nvPr/>
          </p:nvSpPr>
          <p:spPr>
            <a:xfrm>
              <a:off x="3120" y="720"/>
              <a:ext cx="480" cy="480"/>
            </a:xfrm>
            <a:prstGeom prst="ellipse">
              <a:avLst/>
            </a:prstGeom>
            <a:gradFill rotWithShape="0">
              <a:gsLst>
                <a:gs pos="0">
                  <a:srgbClr val="FF3300"/>
                </a:gs>
                <a:gs pos="100000">
                  <a:srgbClr val="8F1D00"/>
                </a:gs>
              </a:gsLst>
              <a:lin ang="5400000" scaled="1"/>
            </a:gradFill>
            <a:ln w="9525" cap="flat" cmpd="sng">
              <a:solidFill>
                <a:srgbClr val="FF00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12" name="Text Box 23"/>
            <p:cNvSpPr txBox="1"/>
            <p:nvPr/>
          </p:nvSpPr>
          <p:spPr>
            <a:xfrm>
              <a:off x="3216" y="720"/>
              <a:ext cx="288" cy="404"/>
            </a:xfrm>
            <a:prstGeom prst="rect">
              <a:avLst/>
            </a:prstGeom>
            <a:noFill/>
            <a:ln w="9525">
              <a:noFill/>
            </a:ln>
          </p:spPr>
          <p:txBody>
            <a:bodyPr>
              <a:spAutoFit/>
            </a:bodyPr>
            <a:lstStyle/>
            <a:p>
              <a:pPr>
                <a:spcBef>
                  <a:spcPct val="50000"/>
                </a:spcBef>
              </a:pPr>
              <a:r>
                <a:rPr lang="en-US" altLang="zh-CN" sz="3600" b="1">
                  <a:latin typeface="Times New Roman" panose="02020603050405020304" pitchFamily="18" charset="0"/>
                  <a:ea typeface="仿宋_GB2312" pitchFamily="49" charset="-122"/>
                </a:rPr>
                <a:t>H</a:t>
              </a:r>
            </a:p>
          </p:txBody>
        </p:sp>
      </p:grpSp>
      <p:grpSp>
        <p:nvGrpSpPr>
          <p:cNvPr id="12" name="Group 24"/>
          <p:cNvGrpSpPr/>
          <p:nvPr/>
        </p:nvGrpSpPr>
        <p:grpSpPr>
          <a:xfrm>
            <a:off x="8644255" y="4773613"/>
            <a:ext cx="1433513" cy="1471612"/>
            <a:chOff x="3984" y="528"/>
            <a:chExt cx="768" cy="768"/>
          </a:xfrm>
        </p:grpSpPr>
        <p:sp>
          <p:nvSpPr>
            <p:cNvPr id="12309" name="Oval 25"/>
            <p:cNvSpPr/>
            <p:nvPr/>
          </p:nvSpPr>
          <p:spPr>
            <a:xfrm>
              <a:off x="3984" y="528"/>
              <a:ext cx="768" cy="768"/>
            </a:xfrm>
            <a:prstGeom prst="ellipse">
              <a:avLst/>
            </a:prstGeom>
            <a:gradFill rotWithShape="0">
              <a:gsLst>
                <a:gs pos="0">
                  <a:srgbClr val="00CC00"/>
                </a:gs>
                <a:gs pos="100000">
                  <a:srgbClr val="005E00"/>
                </a:gs>
              </a:gsLst>
              <a:lin ang="5400000" scaled="1"/>
            </a:gradFill>
            <a:ln w="9525" cap="flat" cmpd="sng">
              <a:solidFill>
                <a:srgbClr val="00CC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12310" name="Text Box 26"/>
            <p:cNvSpPr txBox="1"/>
            <p:nvPr/>
          </p:nvSpPr>
          <p:spPr>
            <a:xfrm>
              <a:off x="4176" y="720"/>
              <a:ext cx="528" cy="404"/>
            </a:xfrm>
            <a:prstGeom prst="rect">
              <a:avLst/>
            </a:prstGeom>
            <a:noFill/>
            <a:ln w="9525">
              <a:noFill/>
            </a:ln>
          </p:spPr>
          <p:txBody>
            <a:bodyPr>
              <a:spAutoFit/>
            </a:bodyPr>
            <a:lstStyle/>
            <a:p>
              <a:pPr>
                <a:spcBef>
                  <a:spcPct val="50000"/>
                </a:spcBef>
              </a:pPr>
              <a:r>
                <a:rPr lang="en-US" altLang="zh-CN" sz="3600" b="1">
                  <a:latin typeface="Times New Roman" panose="02020603050405020304" pitchFamily="18" charset="0"/>
                  <a:ea typeface="仿宋_GB2312" pitchFamily="49" charset="-122"/>
                </a:rPr>
                <a:t>Cl</a:t>
              </a:r>
            </a:p>
          </p:txBody>
        </p:sp>
      </p:grpSp>
      <p:sp>
        <p:nvSpPr>
          <p:cNvPr id="61" name="Text Box 27"/>
          <p:cNvSpPr txBox="1"/>
          <p:nvPr/>
        </p:nvSpPr>
        <p:spPr>
          <a:xfrm>
            <a:off x="8029893" y="5416550"/>
            <a:ext cx="609600" cy="214313"/>
          </a:xfrm>
          <a:prstGeom prst="rect">
            <a:avLst/>
          </a:prstGeom>
          <a:solidFill>
            <a:srgbClr val="FF00FF"/>
          </a:solidFill>
          <a:ln w="9525">
            <a:noFill/>
          </a:ln>
        </p:spPr>
        <p:txBody>
          <a:bodyPr>
            <a:spAutoFit/>
          </a:bodyPr>
          <a:lstStyle/>
          <a:p>
            <a:pPr>
              <a:spcBef>
                <a:spcPct val="50000"/>
              </a:spcBef>
            </a:pPr>
            <a:endParaRPr lang="zh-CN" altLang="zh-CN" sz="800" b="1">
              <a:solidFill>
                <a:srgbClr val="FF00FF"/>
              </a:solidFill>
              <a:latin typeface="Times New Roman" panose="02020603050405020304" pitchFamily="18" charset="0"/>
              <a:ea typeface="仿宋_GB2312" pitchFamily="49" charset="-122"/>
            </a:endParaRPr>
          </a:p>
        </p:txBody>
      </p:sp>
      <p:sp>
        <p:nvSpPr>
          <p:cNvPr id="62" name="Text Box 30"/>
          <p:cNvSpPr txBox="1"/>
          <p:nvPr/>
        </p:nvSpPr>
        <p:spPr>
          <a:xfrm>
            <a:off x="7215505" y="4416425"/>
            <a:ext cx="914400" cy="641350"/>
          </a:xfrm>
          <a:prstGeom prst="rect">
            <a:avLst/>
          </a:prstGeom>
          <a:noFill/>
          <a:ln w="9525">
            <a:noFill/>
          </a:ln>
        </p:spPr>
        <p:txBody>
          <a:bodyPr>
            <a:spAutoFit/>
          </a:bodyPr>
          <a:lstStyle/>
          <a:p>
            <a:pPr>
              <a:spcBef>
                <a:spcPct val="50000"/>
              </a:spcBef>
            </a:pPr>
            <a:r>
              <a:rPr lang="en-US" altLang="zh-CN" sz="3600" b="1">
                <a:latin typeface="Times New Roman" panose="02020603050405020304" pitchFamily="18" charset="0"/>
                <a:ea typeface="仿宋_GB2312" pitchFamily="49" charset="-122"/>
              </a:rPr>
              <a:t>δ+</a:t>
            </a:r>
          </a:p>
        </p:txBody>
      </p:sp>
      <p:sp>
        <p:nvSpPr>
          <p:cNvPr id="63" name="Text Box 31"/>
          <p:cNvSpPr txBox="1"/>
          <p:nvPr/>
        </p:nvSpPr>
        <p:spPr>
          <a:xfrm>
            <a:off x="8930005" y="4273550"/>
            <a:ext cx="847725" cy="641350"/>
          </a:xfrm>
          <a:prstGeom prst="rect">
            <a:avLst/>
          </a:prstGeom>
          <a:noFill/>
          <a:ln w="9525">
            <a:noFill/>
          </a:ln>
        </p:spPr>
        <p:txBody>
          <a:bodyPr>
            <a:spAutoFit/>
          </a:bodyPr>
          <a:lstStyle/>
          <a:p>
            <a:pPr>
              <a:spcBef>
                <a:spcPct val="50000"/>
              </a:spcBef>
            </a:pPr>
            <a:r>
              <a:rPr lang="en-US" altLang="zh-CN" sz="3600" b="1">
                <a:latin typeface="Times New Roman" panose="02020603050405020304" pitchFamily="18" charset="0"/>
                <a:ea typeface="仿宋_GB2312" pitchFamily="49" charset="-122"/>
              </a:rPr>
              <a:t>δ-</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ppt_x"/>
                                          </p:val>
                                        </p:tav>
                                        <p:tav tm="100000">
                                          <p:val>
                                            <p:strVal val="#ppt_x"/>
                                          </p:val>
                                        </p:tav>
                                      </p:tavLst>
                                    </p:anim>
                                    <p:anim calcmode="lin" valueType="num">
                                      <p:cBhvr additive="base">
                                        <p:cTn id="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fill="hold"/>
                                        <p:tgtEl>
                                          <p:spTgt spid="53"/>
                                        </p:tgtEl>
                                        <p:attrNameLst>
                                          <p:attrName>ppt_x</p:attrName>
                                        </p:attrNameLst>
                                      </p:cBhvr>
                                      <p:tavLst>
                                        <p:tav tm="0">
                                          <p:val>
                                            <p:strVal val="#ppt_x"/>
                                          </p:val>
                                        </p:tav>
                                        <p:tav tm="100000">
                                          <p:val>
                                            <p:strVal val="#ppt_x"/>
                                          </p:val>
                                        </p:tav>
                                      </p:tavLst>
                                    </p:anim>
                                    <p:anim calcmode="lin" valueType="num">
                                      <p:cBhvr additive="base">
                                        <p:cTn id="38" dur="500" fill="hold"/>
                                        <p:tgtEl>
                                          <p:spTgt spid="5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anim calcmode="lin" valueType="num">
                                      <p:cBhvr additive="base">
                                        <p:cTn id="41" dur="500" fill="hold"/>
                                        <p:tgtEl>
                                          <p:spTgt spid="54"/>
                                        </p:tgtEl>
                                        <p:attrNameLst>
                                          <p:attrName>ppt_x</p:attrName>
                                        </p:attrNameLst>
                                      </p:cBhvr>
                                      <p:tavLst>
                                        <p:tav tm="0">
                                          <p:val>
                                            <p:strVal val="#ppt_x"/>
                                          </p:val>
                                        </p:tav>
                                        <p:tav tm="100000">
                                          <p:val>
                                            <p:strVal val="#ppt_x"/>
                                          </p:val>
                                        </p:tav>
                                      </p:tavLst>
                                    </p:anim>
                                    <p:anim calcmode="lin" valueType="num">
                                      <p:cBhvr additive="base">
                                        <p:cTn id="42" dur="500" fill="hold"/>
                                        <p:tgtEl>
                                          <p:spTgt spid="5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anim calcmode="lin" valueType="num">
                                      <p:cBhvr additive="base">
                                        <p:cTn id="53" dur="500" fill="hold"/>
                                        <p:tgtEl>
                                          <p:spTgt spid="61"/>
                                        </p:tgtEl>
                                        <p:attrNameLst>
                                          <p:attrName>ppt_x</p:attrName>
                                        </p:attrNameLst>
                                      </p:cBhvr>
                                      <p:tavLst>
                                        <p:tav tm="0">
                                          <p:val>
                                            <p:strVal val="#ppt_x"/>
                                          </p:val>
                                        </p:tav>
                                        <p:tav tm="100000">
                                          <p:val>
                                            <p:strVal val="#ppt_x"/>
                                          </p:val>
                                        </p:tav>
                                      </p:tavLst>
                                    </p:anim>
                                    <p:anim calcmode="lin" valueType="num">
                                      <p:cBhvr additive="base">
                                        <p:cTn id="54" dur="500" fill="hold"/>
                                        <p:tgtEl>
                                          <p:spTgt spid="6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 calcmode="lin" valueType="num">
                                      <p:cBhvr additive="base">
                                        <p:cTn id="57" dur="500" fill="hold"/>
                                        <p:tgtEl>
                                          <p:spTgt spid="62"/>
                                        </p:tgtEl>
                                        <p:attrNameLst>
                                          <p:attrName>ppt_x</p:attrName>
                                        </p:attrNameLst>
                                      </p:cBhvr>
                                      <p:tavLst>
                                        <p:tav tm="0">
                                          <p:val>
                                            <p:strVal val="#ppt_x"/>
                                          </p:val>
                                        </p:tav>
                                        <p:tav tm="100000">
                                          <p:val>
                                            <p:strVal val="#ppt_x"/>
                                          </p:val>
                                        </p:tav>
                                      </p:tavLst>
                                    </p:anim>
                                    <p:anim calcmode="lin" valueType="num">
                                      <p:cBhvr additive="base">
                                        <p:cTn id="58" dur="500" fill="hold"/>
                                        <p:tgtEl>
                                          <p:spTgt spid="6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anim calcmode="lin" valueType="num">
                                      <p:cBhvr additive="base">
                                        <p:cTn id="61" dur="500" fill="hold"/>
                                        <p:tgtEl>
                                          <p:spTgt spid="63"/>
                                        </p:tgtEl>
                                        <p:attrNameLst>
                                          <p:attrName>ppt_x</p:attrName>
                                        </p:attrNameLst>
                                      </p:cBhvr>
                                      <p:tavLst>
                                        <p:tav tm="0">
                                          <p:val>
                                            <p:strVal val="#ppt_x"/>
                                          </p:val>
                                        </p:tav>
                                        <p:tav tm="100000">
                                          <p:val>
                                            <p:strVal val="#ppt_x"/>
                                          </p:val>
                                        </p:tav>
                                      </p:tavLst>
                                    </p:anim>
                                    <p:anim calcmode="lin" valueType="num">
                                      <p:cBhvr additive="base">
                                        <p:cTn id="6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7" grpId="0" animBg="1"/>
      <p:bldP spid="53" grpId="0" animBg="1"/>
      <p:bldP spid="54" grpId="0" animBg="1"/>
      <p:bldP spid="61" grpId="0" animBg="1"/>
      <p:bldP spid="62" grpId="0"/>
      <p:bldP spid="6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5"/>
          <p:cNvSpPr txBox="1"/>
          <p:nvPr/>
        </p:nvSpPr>
        <p:spPr>
          <a:xfrm>
            <a:off x="316865" y="450215"/>
            <a:ext cx="3333115" cy="521970"/>
          </a:xfrm>
          <a:prstGeom prst="rect">
            <a:avLst/>
          </a:prstGeom>
          <a:noFill/>
          <a:ln w="9525">
            <a:noFill/>
          </a:ln>
        </p:spPr>
        <p:txBody>
          <a:bodyPr wrap="square">
            <a:spAutoFit/>
          </a:bodyPr>
          <a:lstStyle/>
          <a:p>
            <a:r>
              <a:rPr lang="zh-CN" altLang="en-US" sz="2800" b="1">
                <a:solidFill>
                  <a:srgbClr val="FF0000"/>
                </a:solidFill>
                <a:latin typeface="黑体" panose="02010609060101010101" pitchFamily="2" charset="-122"/>
                <a:ea typeface="黑体" panose="02010609060101010101" pitchFamily="2" charset="-122"/>
              </a:rPr>
              <a:t>多原子分子</a:t>
            </a:r>
            <a:r>
              <a:rPr lang="en-US" altLang="zh-CN" sz="2800" b="1">
                <a:solidFill>
                  <a:srgbClr val="FF0000"/>
                </a:solidFill>
                <a:latin typeface="黑体" panose="02010609060101010101" pitchFamily="2" charset="-122"/>
                <a:ea typeface="黑体" panose="02010609060101010101" pitchFamily="2" charset="-122"/>
              </a:rPr>
              <a:t>(AB</a:t>
            </a:r>
            <a:r>
              <a:rPr lang="en-US" altLang="zh-CN" sz="2800" b="1" i="1" baseline="-25000">
                <a:solidFill>
                  <a:srgbClr val="FF0000"/>
                </a:solidFill>
                <a:latin typeface="黑体" panose="02010609060101010101" pitchFamily="2" charset="-122"/>
                <a:ea typeface="黑体" panose="02010609060101010101" pitchFamily="2" charset="-122"/>
              </a:rPr>
              <a:t>m</a:t>
            </a:r>
            <a:r>
              <a:rPr lang="zh-CN" altLang="en-US" sz="2800" b="1">
                <a:solidFill>
                  <a:srgbClr val="FF0000"/>
                </a:solidFill>
                <a:latin typeface="黑体" panose="02010609060101010101" pitchFamily="2" charset="-122"/>
                <a:ea typeface="黑体" panose="02010609060101010101" pitchFamily="2" charset="-122"/>
              </a:rPr>
              <a:t>型</a:t>
            </a:r>
            <a:r>
              <a:rPr lang="en-US" altLang="zh-CN" sz="2800" b="1">
                <a:solidFill>
                  <a:srgbClr val="FF0000"/>
                </a:solidFill>
                <a:latin typeface="黑体" panose="02010609060101010101" pitchFamily="2" charset="-122"/>
                <a:ea typeface="黑体" panose="02010609060101010101" pitchFamily="2" charset="-122"/>
              </a:rPr>
              <a:t>)</a:t>
            </a:r>
            <a:r>
              <a:rPr lang="zh-CN" altLang="en-US" sz="2800" b="1">
                <a:solidFill>
                  <a:srgbClr val="FF0000"/>
                </a:solidFill>
                <a:latin typeface="黑体" panose="02010609060101010101" pitchFamily="2" charset="-122"/>
                <a:ea typeface="黑体" panose="02010609060101010101" pitchFamily="2" charset="-122"/>
              </a:rPr>
              <a:t>：</a:t>
            </a:r>
          </a:p>
        </p:txBody>
      </p:sp>
      <p:sp>
        <p:nvSpPr>
          <p:cNvPr id="2" name="文本框 1"/>
          <p:cNvSpPr txBox="1"/>
          <p:nvPr/>
        </p:nvSpPr>
        <p:spPr>
          <a:xfrm>
            <a:off x="3840480" y="450215"/>
            <a:ext cx="6260465" cy="521970"/>
          </a:xfrm>
          <a:prstGeom prst="rect">
            <a:avLst/>
          </a:prstGeom>
          <a:noFill/>
        </p:spPr>
        <p:txBody>
          <a:bodyPr wrap="none" rtlCol="0" anchor="t">
            <a:spAutoFit/>
          </a:bodyPr>
          <a:lstStyle/>
          <a:p>
            <a:r>
              <a:rPr lang="zh-CN" altLang="en-US" sz="2800" b="1">
                <a:latin typeface="黑体" panose="02010609060101010101" pitchFamily="2" charset="-122"/>
                <a:ea typeface="黑体" panose="02010609060101010101" pitchFamily="2" charset="-122"/>
                <a:sym typeface="+mn-ea"/>
              </a:rPr>
              <a:t>与分子的空间构型和键的极性都有关系</a:t>
            </a:r>
          </a:p>
        </p:txBody>
      </p:sp>
      <p:sp>
        <p:nvSpPr>
          <p:cNvPr id="3" name="左大括号 2"/>
          <p:cNvSpPr/>
          <p:nvPr/>
        </p:nvSpPr>
        <p:spPr>
          <a:xfrm>
            <a:off x="583565" y="2080260"/>
            <a:ext cx="824230" cy="25527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p:cNvSpPr txBox="1"/>
          <p:nvPr/>
        </p:nvSpPr>
        <p:spPr>
          <a:xfrm>
            <a:off x="1484630" y="1844040"/>
            <a:ext cx="3509645" cy="922020"/>
          </a:xfrm>
          <a:prstGeom prst="rect">
            <a:avLst/>
          </a:prstGeom>
          <a:noFill/>
          <a:ln>
            <a:solidFill>
              <a:srgbClr val="FF0000"/>
            </a:solidFill>
          </a:ln>
        </p:spPr>
        <p:txBody>
          <a:bodyPr wrap="square" rtlCol="0" anchor="t">
            <a:spAutoFit/>
          </a:bodyPr>
          <a:lstStyle/>
          <a:p>
            <a:pPr algn="l" fontAlgn="auto">
              <a:lnSpc>
                <a:spcPct val="150000"/>
              </a:lnSpc>
            </a:pPr>
            <a:r>
              <a:rPr lang="zh-CN" altLang="en-US" b="1">
                <a:latin typeface="黑体" panose="02010609060101010101" pitchFamily="2" charset="-122"/>
                <a:ea typeface="黑体" panose="02010609060101010101" pitchFamily="2" charset="-122"/>
                <a:sym typeface="+mn-ea"/>
              </a:rPr>
              <a:t>形成分子的化学键均为非极性键，分子的正、负电荷重心重合</a:t>
            </a:r>
          </a:p>
        </p:txBody>
      </p:sp>
      <p:sp>
        <p:nvSpPr>
          <p:cNvPr id="5" name="右箭头 4"/>
          <p:cNvSpPr/>
          <p:nvPr/>
        </p:nvSpPr>
        <p:spPr>
          <a:xfrm>
            <a:off x="5051425" y="2160905"/>
            <a:ext cx="1035050" cy="28765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153150" y="2080260"/>
            <a:ext cx="1332230" cy="368300"/>
          </a:xfrm>
          <a:prstGeom prst="rect">
            <a:avLst/>
          </a:prstGeom>
          <a:noFill/>
        </p:spPr>
        <p:txBody>
          <a:bodyPr wrap="none" rtlCol="0">
            <a:spAutoFit/>
          </a:bodyPr>
          <a:lstStyle/>
          <a:p>
            <a:pPr algn="l"/>
            <a:r>
              <a:rPr lang="zh-CN" altLang="en-US" b="1">
                <a:latin typeface="黑体" panose="02010609060101010101" pitchFamily="2" charset="-122"/>
                <a:ea typeface="黑体" panose="02010609060101010101" pitchFamily="2" charset="-122"/>
                <a:sym typeface="+mn-ea"/>
              </a:rPr>
              <a:t>非极性分子</a:t>
            </a:r>
          </a:p>
        </p:txBody>
      </p:sp>
      <p:sp>
        <p:nvSpPr>
          <p:cNvPr id="7" name="文本框 6"/>
          <p:cNvSpPr txBox="1"/>
          <p:nvPr/>
        </p:nvSpPr>
        <p:spPr>
          <a:xfrm>
            <a:off x="1407795" y="4124960"/>
            <a:ext cx="2992755" cy="506730"/>
          </a:xfrm>
          <a:prstGeom prst="rect">
            <a:avLst/>
          </a:prstGeom>
          <a:noFill/>
          <a:ln>
            <a:solidFill>
              <a:srgbClr val="FF0000"/>
            </a:solidFill>
          </a:ln>
        </p:spPr>
        <p:txBody>
          <a:bodyPr wrap="square" rtlCol="0" anchor="t">
            <a:spAutoFit/>
          </a:bodyPr>
          <a:lstStyle/>
          <a:p>
            <a:pPr algn="l" fontAlgn="auto">
              <a:lnSpc>
                <a:spcPct val="150000"/>
              </a:lnSpc>
            </a:pPr>
            <a:r>
              <a:rPr lang="zh-CN" altLang="en-US" b="1">
                <a:latin typeface="黑体" panose="02010609060101010101" pitchFamily="2" charset="-122"/>
                <a:ea typeface="黑体" panose="02010609060101010101" pitchFamily="2" charset="-122"/>
                <a:sym typeface="+mn-ea"/>
              </a:rPr>
              <a:t>形成分子的化学键为极性键</a:t>
            </a:r>
          </a:p>
        </p:txBody>
      </p:sp>
      <p:sp>
        <p:nvSpPr>
          <p:cNvPr id="8" name="右箭头 7"/>
          <p:cNvSpPr/>
          <p:nvPr/>
        </p:nvSpPr>
        <p:spPr>
          <a:xfrm>
            <a:off x="4467225" y="4234815"/>
            <a:ext cx="1035050" cy="28765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左大括号 8"/>
          <p:cNvSpPr/>
          <p:nvPr/>
        </p:nvSpPr>
        <p:spPr>
          <a:xfrm>
            <a:off x="5674360" y="3613785"/>
            <a:ext cx="699135" cy="153035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6373495" y="3312795"/>
            <a:ext cx="1704975" cy="922020"/>
          </a:xfrm>
          <a:prstGeom prst="rect">
            <a:avLst/>
          </a:prstGeom>
          <a:noFill/>
          <a:ln>
            <a:solidFill>
              <a:srgbClr val="FF0000"/>
            </a:solidFill>
          </a:ln>
        </p:spPr>
        <p:txBody>
          <a:bodyPr wrap="square" rtlCol="0">
            <a:spAutoFit/>
          </a:bodyPr>
          <a:lstStyle/>
          <a:p>
            <a:pPr algn="l" fontAlgn="auto">
              <a:lnSpc>
                <a:spcPct val="150000"/>
              </a:lnSpc>
            </a:pPr>
            <a:r>
              <a:rPr lang="zh-CN" altLang="en-US" b="1">
                <a:latin typeface="黑体" panose="02010609060101010101" pitchFamily="2" charset="-122"/>
                <a:ea typeface="黑体" panose="02010609060101010101" pitchFamily="2" charset="-122"/>
                <a:sym typeface="+mn-ea"/>
              </a:rPr>
              <a:t>分子的正、负电荷重心重合</a:t>
            </a:r>
          </a:p>
        </p:txBody>
      </p:sp>
      <p:sp>
        <p:nvSpPr>
          <p:cNvPr id="11" name="文本框 10"/>
          <p:cNvSpPr txBox="1"/>
          <p:nvPr/>
        </p:nvSpPr>
        <p:spPr>
          <a:xfrm>
            <a:off x="6373495" y="4637405"/>
            <a:ext cx="1943100" cy="922020"/>
          </a:xfrm>
          <a:prstGeom prst="rect">
            <a:avLst/>
          </a:prstGeom>
          <a:noFill/>
          <a:ln>
            <a:solidFill>
              <a:srgbClr val="FF0000"/>
            </a:solidFill>
          </a:ln>
        </p:spPr>
        <p:txBody>
          <a:bodyPr wrap="square" rtlCol="0">
            <a:spAutoFit/>
          </a:bodyPr>
          <a:lstStyle/>
          <a:p>
            <a:pPr algn="l" fontAlgn="auto">
              <a:lnSpc>
                <a:spcPct val="150000"/>
              </a:lnSpc>
            </a:pPr>
            <a:r>
              <a:rPr lang="zh-CN" altLang="en-US" b="1">
                <a:latin typeface="黑体" panose="02010609060101010101" pitchFamily="2" charset="-122"/>
                <a:ea typeface="黑体" panose="02010609060101010101" pitchFamily="2" charset="-122"/>
                <a:sym typeface="+mn-ea"/>
              </a:rPr>
              <a:t>分子的正、负电荷重心不重合</a:t>
            </a:r>
          </a:p>
        </p:txBody>
      </p:sp>
      <p:sp>
        <p:nvSpPr>
          <p:cNvPr id="12" name="右箭头 11"/>
          <p:cNvSpPr/>
          <p:nvPr/>
        </p:nvSpPr>
        <p:spPr>
          <a:xfrm>
            <a:off x="8078470" y="3613785"/>
            <a:ext cx="1035050" cy="28765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8316595" y="4954905"/>
            <a:ext cx="1035050" cy="28765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9113520" y="3533140"/>
            <a:ext cx="1332230" cy="368300"/>
          </a:xfrm>
          <a:prstGeom prst="rect">
            <a:avLst/>
          </a:prstGeom>
          <a:noFill/>
        </p:spPr>
        <p:txBody>
          <a:bodyPr wrap="none" rtlCol="0">
            <a:spAutoFit/>
          </a:bodyPr>
          <a:lstStyle/>
          <a:p>
            <a:pPr algn="l"/>
            <a:r>
              <a:rPr lang="zh-CN" altLang="en-US" b="1">
                <a:latin typeface="黑体" panose="02010609060101010101" pitchFamily="2" charset="-122"/>
                <a:ea typeface="黑体" panose="02010609060101010101" pitchFamily="2" charset="-122"/>
                <a:sym typeface="+mn-ea"/>
              </a:rPr>
              <a:t>非极性分子</a:t>
            </a:r>
          </a:p>
        </p:txBody>
      </p:sp>
      <p:sp>
        <p:nvSpPr>
          <p:cNvPr id="15" name="文本框 14"/>
          <p:cNvSpPr txBox="1"/>
          <p:nvPr/>
        </p:nvSpPr>
        <p:spPr>
          <a:xfrm>
            <a:off x="9409430" y="4914265"/>
            <a:ext cx="1102360" cy="368300"/>
          </a:xfrm>
          <a:prstGeom prst="rect">
            <a:avLst/>
          </a:prstGeom>
          <a:noFill/>
        </p:spPr>
        <p:txBody>
          <a:bodyPr wrap="none" rtlCol="0">
            <a:spAutoFit/>
          </a:bodyPr>
          <a:lstStyle/>
          <a:p>
            <a:pPr algn="l"/>
            <a:r>
              <a:rPr lang="zh-CN" altLang="en-US" b="1">
                <a:latin typeface="黑体" panose="02010609060101010101" pitchFamily="2" charset="-122"/>
                <a:ea typeface="黑体" panose="02010609060101010101" pitchFamily="2" charset="-122"/>
                <a:sym typeface="+mn-ea"/>
              </a:rPr>
              <a:t>极性分子</a:t>
            </a:r>
          </a:p>
        </p:txBody>
      </p:sp>
      <p:pic>
        <p:nvPicPr>
          <p:cNvPr id="16" name="图片 15"/>
          <p:cNvPicPr>
            <a:picLocks noChangeAspect="1"/>
          </p:cNvPicPr>
          <p:nvPr/>
        </p:nvPicPr>
        <p:blipFill>
          <a:blip r:embed="rId2"/>
          <a:stretch>
            <a:fillRect/>
          </a:stretch>
        </p:blipFill>
        <p:spPr>
          <a:xfrm>
            <a:off x="8078470" y="972185"/>
            <a:ext cx="1378585" cy="1356995"/>
          </a:xfrm>
          <a:prstGeom prst="rect">
            <a:avLst/>
          </a:prstGeom>
        </p:spPr>
      </p:pic>
      <p:sp>
        <p:nvSpPr>
          <p:cNvPr id="17" name="文本框 16"/>
          <p:cNvSpPr txBox="1"/>
          <p:nvPr/>
        </p:nvSpPr>
        <p:spPr>
          <a:xfrm>
            <a:off x="7938135" y="2397760"/>
            <a:ext cx="1791970" cy="368300"/>
          </a:xfrm>
          <a:prstGeom prst="rect">
            <a:avLst/>
          </a:prstGeom>
          <a:noFill/>
        </p:spPr>
        <p:txBody>
          <a:bodyPr wrap="none" rtlCol="0">
            <a:spAutoFit/>
          </a:bodyPr>
          <a:lstStyle/>
          <a:p>
            <a:pPr algn="l"/>
            <a:r>
              <a:rPr lang="zh-CN" altLang="en-US" b="1">
                <a:latin typeface="黑体" panose="02010609060101010101" pitchFamily="2" charset="-122"/>
                <a:ea typeface="黑体" panose="02010609060101010101" pitchFamily="2" charset="-122"/>
                <a:sym typeface="+mn-ea"/>
              </a:rPr>
              <a:t>白磷非极性分子</a:t>
            </a:r>
          </a:p>
        </p:txBody>
      </p:sp>
      <p:sp>
        <p:nvSpPr>
          <p:cNvPr id="18" name="文本框 17"/>
          <p:cNvSpPr txBox="1"/>
          <p:nvPr/>
        </p:nvSpPr>
        <p:spPr>
          <a:xfrm>
            <a:off x="10042525" y="5374640"/>
            <a:ext cx="1332230" cy="368300"/>
          </a:xfrm>
          <a:prstGeom prst="rect">
            <a:avLst/>
          </a:prstGeom>
          <a:noFill/>
        </p:spPr>
        <p:txBody>
          <a:bodyPr wrap="none" rtlCol="0">
            <a:spAutoFit/>
          </a:bodyPr>
          <a:lstStyle/>
          <a:p>
            <a:pPr algn="l"/>
            <a:r>
              <a:rPr lang="zh-CN" altLang="en-US" b="1">
                <a:solidFill>
                  <a:srgbClr val="FF0000"/>
                </a:solidFill>
                <a:latin typeface="黑体" panose="02010609060101010101" pitchFamily="2" charset="-122"/>
                <a:ea typeface="黑体" panose="02010609060101010101" pitchFamily="2" charset="-122"/>
                <a:sym typeface="+mn-ea"/>
              </a:rPr>
              <a:t>水、氨分子</a:t>
            </a:r>
          </a:p>
        </p:txBody>
      </p:sp>
      <p:sp>
        <p:nvSpPr>
          <p:cNvPr id="19" name="文本框 18"/>
          <p:cNvSpPr txBox="1"/>
          <p:nvPr/>
        </p:nvSpPr>
        <p:spPr>
          <a:xfrm>
            <a:off x="9409430" y="4124960"/>
            <a:ext cx="2251710" cy="368300"/>
          </a:xfrm>
          <a:prstGeom prst="rect">
            <a:avLst/>
          </a:prstGeom>
          <a:noFill/>
        </p:spPr>
        <p:txBody>
          <a:bodyPr wrap="none" rtlCol="0">
            <a:spAutoFit/>
          </a:bodyPr>
          <a:lstStyle/>
          <a:p>
            <a:pPr algn="l"/>
            <a:r>
              <a:rPr lang="zh-CN" altLang="en-US" b="1">
                <a:solidFill>
                  <a:srgbClr val="FF0000"/>
                </a:solidFill>
                <a:latin typeface="黑体" panose="02010609060101010101" pitchFamily="2" charset="-122"/>
                <a:ea typeface="黑体" panose="02010609060101010101" pitchFamily="2" charset="-122"/>
                <a:sym typeface="+mn-ea"/>
              </a:rPr>
              <a:t>二氧化碳、甲烷分子</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ppt_x"/>
                                          </p:val>
                                        </p:tav>
                                        <p:tav tm="100000">
                                          <p:val>
                                            <p:strVal val="#ppt_x"/>
                                          </p:val>
                                        </p:tav>
                                      </p:tavLst>
                                    </p:anim>
                                    <p:anim calcmode="lin" valueType="num">
                                      <p:cBhvr additive="base">
                                        <p:cTn id="54" dur="500" fill="hold"/>
                                        <p:tgtEl>
                                          <p:spTgt spid="1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p:bldP spid="15" grpId="0"/>
      <p:bldP spid="17"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2"/>
          <p:cNvSpPr txBox="1"/>
          <p:nvPr/>
        </p:nvSpPr>
        <p:spPr>
          <a:xfrm>
            <a:off x="0" y="477520"/>
            <a:ext cx="5867400" cy="521970"/>
          </a:xfrm>
          <a:prstGeom prst="rect">
            <a:avLst/>
          </a:prstGeom>
          <a:noFill/>
          <a:ln w="28575">
            <a:noFill/>
          </a:ln>
        </p:spPr>
        <p:txBody>
          <a:bodyPr>
            <a:spAutoFit/>
          </a:bodyPr>
          <a:lstStyle/>
          <a:p>
            <a:pPr>
              <a:spcBef>
                <a:spcPct val="50000"/>
              </a:spcBef>
            </a:pPr>
            <a:r>
              <a:rPr lang="zh-CN" altLang="en-US" sz="2800" b="1">
                <a:latin typeface="黑体" panose="02010609060101010101" pitchFamily="2" charset="-122"/>
                <a:ea typeface="黑体" panose="02010609060101010101" pitchFamily="2" charset="-122"/>
                <a:cs typeface="黑体" panose="02010609060101010101" pitchFamily="2" charset="-122"/>
              </a:rPr>
              <a:t>（</a:t>
            </a:r>
            <a:r>
              <a:rPr lang="en-US" altLang="zh-CN" sz="2800" b="1">
                <a:latin typeface="黑体" panose="02010609060101010101" pitchFamily="2" charset="-122"/>
                <a:ea typeface="黑体" panose="02010609060101010101" pitchFamily="2" charset="-122"/>
                <a:cs typeface="黑体" panose="02010609060101010101" pitchFamily="2" charset="-122"/>
              </a:rPr>
              <a:t>4</a:t>
            </a:r>
            <a:r>
              <a:rPr lang="zh-CN" altLang="en-US" sz="2800" b="1">
                <a:latin typeface="黑体" panose="02010609060101010101" pitchFamily="2" charset="-122"/>
                <a:ea typeface="黑体" panose="02010609060101010101" pitchFamily="2" charset="-122"/>
                <a:cs typeface="黑体" panose="02010609060101010101" pitchFamily="2" charset="-122"/>
              </a:rPr>
              <a:t>）分子极性对分子性质的影响</a:t>
            </a:r>
          </a:p>
        </p:txBody>
      </p:sp>
      <p:sp>
        <p:nvSpPr>
          <p:cNvPr id="2" name="Text Box 2"/>
          <p:cNvSpPr txBox="1"/>
          <p:nvPr/>
        </p:nvSpPr>
        <p:spPr>
          <a:xfrm>
            <a:off x="240030" y="1362710"/>
            <a:ext cx="1450340" cy="521970"/>
          </a:xfrm>
          <a:prstGeom prst="rect">
            <a:avLst/>
          </a:prstGeom>
          <a:noFill/>
          <a:ln w="28575">
            <a:noFill/>
          </a:ln>
        </p:spPr>
        <p:txBody>
          <a:bodyPr wrap="square">
            <a:spAutoFit/>
          </a:bodyPr>
          <a:lstStyle/>
          <a:p>
            <a:pPr>
              <a:spcBef>
                <a:spcPct val="50000"/>
              </a:spcBef>
            </a:pPr>
            <a:r>
              <a:rPr lang="zh-CN" sz="2800" b="1">
                <a:solidFill>
                  <a:srgbClr val="FF0000"/>
                </a:solidFill>
                <a:latin typeface="黑体" panose="02010609060101010101" pitchFamily="2" charset="-122"/>
                <a:ea typeface="黑体" panose="02010609060101010101" pitchFamily="2" charset="-122"/>
                <a:cs typeface="黑体" panose="02010609060101010101" pitchFamily="2" charset="-122"/>
              </a:rPr>
              <a:t>熔沸点：</a:t>
            </a:r>
          </a:p>
        </p:txBody>
      </p:sp>
      <p:sp>
        <p:nvSpPr>
          <p:cNvPr id="3" name="Text Box 2"/>
          <p:cNvSpPr txBox="1"/>
          <p:nvPr/>
        </p:nvSpPr>
        <p:spPr>
          <a:xfrm>
            <a:off x="240030" y="2356485"/>
            <a:ext cx="1450340" cy="521970"/>
          </a:xfrm>
          <a:prstGeom prst="rect">
            <a:avLst/>
          </a:prstGeom>
          <a:noFill/>
          <a:ln w="28575">
            <a:noFill/>
          </a:ln>
        </p:spPr>
        <p:txBody>
          <a:bodyPr wrap="square">
            <a:spAutoFit/>
          </a:bodyPr>
          <a:lstStyle/>
          <a:p>
            <a:pPr>
              <a:spcBef>
                <a:spcPct val="50000"/>
              </a:spcBef>
            </a:pPr>
            <a:r>
              <a:rPr lang="zh-CN" sz="2800" b="1">
                <a:solidFill>
                  <a:srgbClr val="FF0000"/>
                </a:solidFill>
                <a:latin typeface="黑体" panose="02010609060101010101" pitchFamily="2" charset="-122"/>
                <a:ea typeface="黑体" panose="02010609060101010101" pitchFamily="2" charset="-122"/>
                <a:cs typeface="黑体" panose="02010609060101010101" pitchFamily="2" charset="-122"/>
              </a:rPr>
              <a:t>溶解性：</a:t>
            </a:r>
          </a:p>
        </p:txBody>
      </p:sp>
      <p:sp>
        <p:nvSpPr>
          <p:cNvPr id="7" name="文本框 6"/>
          <p:cNvSpPr txBox="1"/>
          <p:nvPr/>
        </p:nvSpPr>
        <p:spPr>
          <a:xfrm>
            <a:off x="1690370" y="1439545"/>
            <a:ext cx="8056880" cy="398780"/>
          </a:xfrm>
          <a:prstGeom prst="rect">
            <a:avLst/>
          </a:prstGeom>
          <a:noFill/>
        </p:spPr>
        <p:txBody>
          <a:bodyPr wrap="none" rtlCol="0">
            <a:spAutoFit/>
            <a:scene3d>
              <a:camera prst="orthographicFront"/>
              <a:lightRig rig="threePt" dir="t"/>
            </a:scene3d>
          </a:bodyPr>
          <a:lstStyle/>
          <a:p>
            <a:pPr algn="l"/>
            <a:r>
              <a:rPr lang="zh-CN" altLang="en-US" sz="2000">
                <a:solidFill>
                  <a:schemeClr val="tx1"/>
                </a:solidFill>
                <a:effectLst>
                  <a:outerShdw blurRad="38100" dist="19050" dir="2700000" algn="tl" rotWithShape="0">
                    <a:schemeClr val="dk1">
                      <a:alpha val="40000"/>
                    </a:schemeClr>
                  </a:outerShdw>
                </a:effectLst>
                <a:sym typeface="+mn-ea"/>
              </a:rPr>
              <a:t>在相对分子质量相同的情况下，极性分子比非极性分子有更高的沸点。</a:t>
            </a:r>
          </a:p>
        </p:txBody>
      </p:sp>
      <p:sp>
        <p:nvSpPr>
          <p:cNvPr id="8" name="文本框 7"/>
          <p:cNvSpPr txBox="1"/>
          <p:nvPr/>
        </p:nvSpPr>
        <p:spPr>
          <a:xfrm>
            <a:off x="705485" y="3317240"/>
            <a:ext cx="1737360" cy="368300"/>
          </a:xfrm>
          <a:prstGeom prst="rect">
            <a:avLst/>
          </a:prstGeom>
          <a:noFill/>
        </p:spPr>
        <p:txBody>
          <a:bodyPr wrap="none" rtlCol="0">
            <a:spAutoFit/>
          </a:bodyPr>
          <a:lstStyle/>
          <a:p>
            <a:pPr algn="l"/>
            <a:r>
              <a:rPr lang="zh-CN" altLang="en-US">
                <a:sym typeface="+mn-ea"/>
              </a:rPr>
              <a:t>"相似相溶"原理</a:t>
            </a:r>
            <a:endParaRPr lang="zh-CN" altLang="en-US"/>
          </a:p>
        </p:txBody>
      </p:sp>
      <p:sp>
        <p:nvSpPr>
          <p:cNvPr id="9" name="文本框 8"/>
          <p:cNvSpPr txBox="1"/>
          <p:nvPr/>
        </p:nvSpPr>
        <p:spPr>
          <a:xfrm>
            <a:off x="2828290" y="2815590"/>
            <a:ext cx="2697480" cy="368300"/>
          </a:xfrm>
          <a:prstGeom prst="rect">
            <a:avLst/>
          </a:prstGeom>
          <a:noFill/>
        </p:spPr>
        <p:txBody>
          <a:bodyPr wrap="none" rtlCol="0">
            <a:spAutoFit/>
          </a:bodyPr>
          <a:lstStyle/>
          <a:p>
            <a:pPr algn="l"/>
            <a:r>
              <a:rPr lang="zh-CN" altLang="en-US" b="1">
                <a:solidFill>
                  <a:srgbClr val="FF0000"/>
                </a:solidFill>
                <a:sym typeface="+mn-ea"/>
              </a:rPr>
              <a:t>极性分子易溶于极性溶剂</a:t>
            </a:r>
          </a:p>
        </p:txBody>
      </p:sp>
      <p:sp>
        <p:nvSpPr>
          <p:cNvPr id="10" name="文本框 9"/>
          <p:cNvSpPr txBox="1"/>
          <p:nvPr/>
        </p:nvSpPr>
        <p:spPr>
          <a:xfrm>
            <a:off x="2770505" y="3935095"/>
            <a:ext cx="3154680" cy="368300"/>
          </a:xfrm>
          <a:prstGeom prst="rect">
            <a:avLst/>
          </a:prstGeom>
          <a:noFill/>
        </p:spPr>
        <p:txBody>
          <a:bodyPr wrap="none" rtlCol="0">
            <a:spAutoFit/>
            <a:scene3d>
              <a:camera prst="orthographicFront"/>
              <a:lightRig rig="threePt" dir="t"/>
            </a:scene3d>
          </a:bodyPr>
          <a:lstStyle/>
          <a:p>
            <a:pPr algn="l"/>
            <a:r>
              <a:rPr lang="zh-CN" altLang="en-US" b="1">
                <a:solidFill>
                  <a:srgbClr val="FF0000"/>
                </a:solidFill>
                <a:effectLst>
                  <a:outerShdw blurRad="38100" dist="19050" dir="2700000" algn="tl" rotWithShape="0">
                    <a:schemeClr val="dk1">
                      <a:alpha val="40000"/>
                    </a:schemeClr>
                  </a:outerShdw>
                </a:effectLst>
                <a:sym typeface="+mn-ea"/>
              </a:rPr>
              <a:t>非极性分子易溶于非极性溶剂</a:t>
            </a:r>
          </a:p>
        </p:txBody>
      </p:sp>
      <p:sp>
        <p:nvSpPr>
          <p:cNvPr id="11" name="文本框 10"/>
          <p:cNvSpPr txBox="1"/>
          <p:nvPr/>
        </p:nvSpPr>
        <p:spPr>
          <a:xfrm>
            <a:off x="6570345" y="3796665"/>
            <a:ext cx="5151755" cy="922020"/>
          </a:xfrm>
          <a:prstGeom prst="rect">
            <a:avLst/>
          </a:prstGeom>
          <a:noFill/>
        </p:spPr>
        <p:txBody>
          <a:bodyPr wrap="square" rtlCol="0">
            <a:spAutoFit/>
          </a:bodyPr>
          <a:lstStyle/>
          <a:p>
            <a:pPr algn="l" fontAlgn="auto">
              <a:lnSpc>
                <a:spcPct val="150000"/>
              </a:lnSpc>
            </a:pPr>
            <a:r>
              <a:rPr lang="zh-CN" altLang="en-US">
                <a:sym typeface="+mn-ea"/>
              </a:rPr>
              <a:t>油脂、石油的成分难溶于水，而溶于非极性或极性较小的有机溶剂。</a:t>
            </a:r>
            <a:endParaRPr lang="zh-CN" altLang="en-US"/>
          </a:p>
        </p:txBody>
      </p:sp>
      <p:sp>
        <p:nvSpPr>
          <p:cNvPr id="12" name="文本框 11"/>
          <p:cNvSpPr txBox="1"/>
          <p:nvPr/>
        </p:nvSpPr>
        <p:spPr>
          <a:xfrm>
            <a:off x="6393180" y="2815590"/>
            <a:ext cx="3215640" cy="368300"/>
          </a:xfrm>
          <a:prstGeom prst="rect">
            <a:avLst/>
          </a:prstGeom>
          <a:noFill/>
        </p:spPr>
        <p:txBody>
          <a:bodyPr wrap="none" rtlCol="0">
            <a:spAutoFit/>
          </a:bodyPr>
          <a:lstStyle/>
          <a:p>
            <a:pPr algn="l"/>
            <a:r>
              <a:rPr lang="zh-CN" altLang="en-US">
                <a:sym typeface="+mn-ea"/>
              </a:rPr>
              <a:t>氨、乙醇等极性分子易溶于水;</a:t>
            </a:r>
            <a:endParaRPr lang="zh-CN" altLang="en-US"/>
          </a:p>
        </p:txBody>
      </p:sp>
      <p:sp>
        <p:nvSpPr>
          <p:cNvPr id="13" name="左大括号 12"/>
          <p:cNvSpPr/>
          <p:nvPr/>
        </p:nvSpPr>
        <p:spPr>
          <a:xfrm>
            <a:off x="2442845" y="2981325"/>
            <a:ext cx="385445" cy="116332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右箭头 13"/>
          <p:cNvSpPr/>
          <p:nvPr/>
        </p:nvSpPr>
        <p:spPr>
          <a:xfrm>
            <a:off x="5827395" y="4037965"/>
            <a:ext cx="834390" cy="16256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5525770" y="2918460"/>
            <a:ext cx="834390" cy="16256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307731" y="1133974"/>
            <a:ext cx="11025554" cy="3323987"/>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1" fontAlgn="base" latinLnBrk="0" hangingPunct="1">
              <a:lnSpc>
                <a:spcPct val="150000"/>
              </a:lnSpc>
              <a:spcBef>
                <a:spcPct val="0"/>
              </a:spcBef>
              <a:spcAft>
                <a:spcPct val="0"/>
              </a:spcAft>
              <a:buClrTx/>
              <a:buSzTx/>
              <a:buFontTx/>
              <a:buNone/>
              <a:tabLst>
                <a:tab pos="2667000" algn="l"/>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HF</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NH</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BF</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分子中：</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50000"/>
              </a:lnSpc>
              <a:spcBef>
                <a:spcPct val="0"/>
              </a:spcBef>
              <a:spcAft>
                <a:spcPct val="0"/>
              </a:spcAft>
              <a:buClrTx/>
              <a:buSzTx/>
              <a:buFontTx/>
              <a:buNone/>
              <a:tabLst>
                <a:tab pos="2667000"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以非极性键结合的非极性分子是</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___________________________________________</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50000"/>
              </a:lnSpc>
              <a:spcBef>
                <a:spcPct val="0"/>
              </a:spcBef>
              <a:spcAft>
                <a:spcPct val="0"/>
              </a:spcAft>
              <a:buClrTx/>
              <a:buSzTx/>
              <a:buFontTx/>
              <a:buNone/>
              <a:tabLst>
                <a:tab pos="2667000"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以极性键结合的具有直线形结构的非极性分子是</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________________________</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50000"/>
              </a:lnSpc>
              <a:spcBef>
                <a:spcPct val="0"/>
              </a:spcBef>
              <a:spcAft>
                <a:spcPct val="0"/>
              </a:spcAft>
              <a:buClrTx/>
              <a:buSzTx/>
              <a:buFontTx/>
              <a:buNone/>
              <a:tabLst>
                <a:tab pos="2667000"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以极性键结合的具有正四面体形结构的非极性分子是</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________________________</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50000"/>
              </a:lnSpc>
              <a:spcBef>
                <a:spcPct val="0"/>
              </a:spcBef>
              <a:spcAft>
                <a:spcPct val="0"/>
              </a:spcAft>
              <a:buClrTx/>
              <a:buSzTx/>
              <a:buFontTx/>
              <a:buNone/>
              <a:tabLst>
                <a:tab pos="2667000"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以极性键结合的具有三角锥形结构的极性分子是</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________________________</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50000"/>
              </a:lnSpc>
              <a:spcBef>
                <a:spcPct val="0"/>
              </a:spcBef>
              <a:spcAft>
                <a:spcPct val="0"/>
              </a:spcAft>
              <a:buClrTx/>
              <a:buSzTx/>
              <a:buFontTx/>
              <a:buNone/>
              <a:tabLst>
                <a:tab pos="2667000"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以极性键结合的具有</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杂化轨道结构的分子是</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________________________</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50000"/>
              </a:lnSpc>
              <a:spcBef>
                <a:spcPct val="0"/>
              </a:spcBef>
              <a:spcAft>
                <a:spcPct val="0"/>
              </a:spcAft>
              <a:buClrTx/>
              <a:buSzTx/>
              <a:buFontTx/>
              <a:buNone/>
              <a:tabLst>
                <a:tab pos="2667000"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以极性键结合的具有</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杂化轨道结构的分子是</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________________________</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4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 name="矩形 2"/>
          <p:cNvSpPr/>
          <p:nvPr/>
        </p:nvSpPr>
        <p:spPr>
          <a:xfrm>
            <a:off x="206256" y="325023"/>
            <a:ext cx="2236510" cy="707886"/>
          </a:xfrm>
          <a:prstGeom prst="rect">
            <a:avLst/>
          </a:prstGeom>
          <a:noFill/>
          <a:ln>
            <a:noFill/>
          </a:ln>
        </p:spPr>
        <p:txBody>
          <a:bodyPr wrap="none" rtlCol="0" anchor="t">
            <a:spAutoFit/>
          </a:bodyPr>
          <a:lstStyle/>
          <a:p>
            <a:pPr algn="ctr"/>
            <a:r>
              <a:rPr lang="zh-CN" altLang="en-US" sz="4000" b="1">
                <a:solidFill>
                  <a:srgbClr val="00B05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迁移应用</a:t>
            </a:r>
          </a:p>
        </p:txBody>
      </p:sp>
      <p:sp>
        <p:nvSpPr>
          <p:cNvPr id="2050" name="Rectangle 2"/>
          <p:cNvSpPr>
            <a:spLocks noChangeArrowheads="1"/>
          </p:cNvSpPr>
          <p:nvPr/>
        </p:nvSpPr>
        <p:spPr bwMode="auto">
          <a:xfrm>
            <a:off x="7016262" y="1540645"/>
            <a:ext cx="3121269" cy="286232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1" fontAlgn="base" latinLnBrk="0" hangingPunct="1">
              <a:lnSpc>
                <a:spcPct val="150000"/>
              </a:lnSpc>
              <a:spcBef>
                <a:spcPct val="0"/>
              </a:spcBef>
              <a:spcAft>
                <a:spcPct val="0"/>
              </a:spcAft>
              <a:buClrTx/>
              <a:buSzTx/>
              <a:buFontTx/>
              <a:buNone/>
              <a:tabLst>
                <a:tab pos="2667000" algn="l"/>
              </a:tabLst>
            </a:pPr>
            <a:r>
              <a:rPr kumimoji="0"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(1)N</a:t>
            </a:r>
            <a:r>
              <a:rPr kumimoji="0" lang="en-US" altLang="zh-CN" sz="2000" b="1" i="0" u="none" strike="noStrike" cap="none" normalizeH="0" baseline="-3000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1" fontAlgn="base" latinLnBrk="0" hangingPunct="1">
              <a:lnSpc>
                <a:spcPct val="150000"/>
              </a:lnSpc>
              <a:spcBef>
                <a:spcPct val="0"/>
              </a:spcBef>
              <a:spcAft>
                <a:spcPct val="0"/>
              </a:spcAft>
              <a:buClrTx/>
              <a:buSzTx/>
              <a:buFontTx/>
              <a:buNone/>
              <a:tabLst>
                <a:tab pos="2667000" algn="l"/>
              </a:tabLst>
            </a:pPr>
            <a:r>
              <a:rPr kumimoji="0"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(2)CS</a:t>
            </a:r>
            <a:r>
              <a:rPr kumimoji="0" lang="en-US" altLang="zh-CN" sz="2000" b="1" i="0" u="none" strike="noStrike" cap="none" normalizeH="0" baseline="-3000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a:t>
            </a:r>
          </a:p>
          <a:p>
            <a:pPr marL="0" marR="0" lvl="0" indent="266700" algn="l" defTabSz="914400" rtl="0" eaLnBrk="1" fontAlgn="base" latinLnBrk="0" hangingPunct="1">
              <a:lnSpc>
                <a:spcPct val="150000"/>
              </a:lnSpc>
              <a:spcBef>
                <a:spcPct val="0"/>
              </a:spcBef>
              <a:spcAft>
                <a:spcPct val="0"/>
              </a:spcAft>
              <a:buClrTx/>
              <a:buSzTx/>
              <a:buFontTx/>
              <a:buNone/>
              <a:tabLst>
                <a:tab pos="2667000" algn="l"/>
              </a:tabLst>
            </a:pPr>
            <a:r>
              <a:rPr kumimoji="0"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(3)CH</a:t>
            </a:r>
            <a:r>
              <a:rPr kumimoji="0" lang="en-US" altLang="zh-CN" sz="2000" b="1" i="0" u="none" strike="noStrike" cap="none" normalizeH="0" baseline="-3000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1" fontAlgn="base" latinLnBrk="0" hangingPunct="1">
              <a:lnSpc>
                <a:spcPct val="150000"/>
              </a:lnSpc>
              <a:spcBef>
                <a:spcPct val="0"/>
              </a:spcBef>
              <a:spcAft>
                <a:spcPct val="0"/>
              </a:spcAft>
              <a:buClrTx/>
              <a:buSzTx/>
              <a:buFontTx/>
              <a:buNone/>
              <a:tabLst>
                <a:tab pos="2667000" algn="l"/>
              </a:tabLst>
            </a:pPr>
            <a:r>
              <a:rPr kumimoji="0"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(4)NH</a:t>
            </a:r>
            <a:r>
              <a:rPr kumimoji="0" lang="en-US" altLang="zh-CN" sz="2000" b="1" i="0" u="none" strike="noStrike" cap="none" normalizeH="0" baseline="-3000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50000"/>
              </a:lnSpc>
              <a:spcBef>
                <a:spcPct val="0"/>
              </a:spcBef>
              <a:spcAft>
                <a:spcPct val="0"/>
              </a:spcAft>
              <a:buClrTx/>
              <a:buSzTx/>
              <a:buFontTx/>
              <a:buNone/>
              <a:tabLst>
                <a:tab pos="2667000" algn="l"/>
              </a:tabLst>
            </a:pPr>
            <a:r>
              <a:rPr kumimoji="0"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(5)NH</a:t>
            </a:r>
            <a:r>
              <a:rPr kumimoji="0" lang="en-US" altLang="zh-CN" sz="2000" b="1" i="0" u="none" strike="noStrike" cap="none" normalizeH="0" baseline="-3000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000" b="1" i="0" u="none" strike="noStrike" cap="none" normalizeH="0" baseline="-3000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zh-CN" altLang="en-US"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2000" b="1" i="0" u="none" strike="noStrike" cap="none" normalizeH="0" baseline="-3000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50000"/>
              </a:lnSpc>
              <a:spcBef>
                <a:spcPct val="0"/>
              </a:spcBef>
              <a:spcAft>
                <a:spcPct val="0"/>
              </a:spcAft>
              <a:buClrTx/>
              <a:buSzTx/>
              <a:buFontTx/>
              <a:buNone/>
              <a:tabLst>
                <a:tab pos="2667000" algn="l"/>
              </a:tabLst>
            </a:pPr>
            <a:r>
              <a:rPr kumimoji="0"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(6)BF</a:t>
            </a:r>
            <a:r>
              <a:rPr kumimoji="0" lang="en-US" altLang="zh-CN" sz="2000" b="1" i="0" u="none" strike="noStrike" cap="none" normalizeH="0" baseline="-3000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44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0">
                                            <p:txEl>
                                              <p:pRg st="0" end="0"/>
                                            </p:txEl>
                                          </p:spTgt>
                                        </p:tgtEl>
                                        <p:attrNameLst>
                                          <p:attrName>style.visibility</p:attrName>
                                        </p:attrNameLst>
                                      </p:cBhvr>
                                      <p:to>
                                        <p:strVal val="visible"/>
                                      </p:to>
                                    </p:set>
                                    <p:anim calcmode="lin" valueType="num">
                                      <p:cBhvr additive="base">
                                        <p:cTn id="7" dur="500" fill="hold"/>
                                        <p:tgtEl>
                                          <p:spTgt spid="20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50">
                                            <p:txEl>
                                              <p:pRg st="1" end="1"/>
                                            </p:txEl>
                                          </p:spTgt>
                                        </p:tgtEl>
                                        <p:attrNameLst>
                                          <p:attrName>style.visibility</p:attrName>
                                        </p:attrNameLst>
                                      </p:cBhvr>
                                      <p:to>
                                        <p:strVal val="visible"/>
                                      </p:to>
                                    </p:set>
                                    <p:anim calcmode="lin" valueType="num">
                                      <p:cBhvr additive="base">
                                        <p:cTn id="11" dur="500" fill="hold"/>
                                        <p:tgtEl>
                                          <p:spTgt spid="205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5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50">
                                            <p:txEl>
                                              <p:pRg st="2" end="2"/>
                                            </p:txEl>
                                          </p:spTgt>
                                        </p:tgtEl>
                                        <p:attrNameLst>
                                          <p:attrName>style.visibility</p:attrName>
                                        </p:attrNameLst>
                                      </p:cBhvr>
                                      <p:to>
                                        <p:strVal val="visible"/>
                                      </p:to>
                                    </p:set>
                                    <p:anim calcmode="lin" valueType="num">
                                      <p:cBhvr additive="base">
                                        <p:cTn id="15" dur="500" fill="hold"/>
                                        <p:tgtEl>
                                          <p:spTgt spid="205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5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50">
                                            <p:txEl>
                                              <p:pRg st="3" end="3"/>
                                            </p:txEl>
                                          </p:spTgt>
                                        </p:tgtEl>
                                        <p:attrNameLst>
                                          <p:attrName>style.visibility</p:attrName>
                                        </p:attrNameLst>
                                      </p:cBhvr>
                                      <p:to>
                                        <p:strVal val="visible"/>
                                      </p:to>
                                    </p:set>
                                    <p:anim calcmode="lin" valueType="num">
                                      <p:cBhvr additive="base">
                                        <p:cTn id="19" dur="500" fill="hold"/>
                                        <p:tgtEl>
                                          <p:spTgt spid="205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5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50">
                                            <p:txEl>
                                              <p:pRg st="4" end="4"/>
                                            </p:txEl>
                                          </p:spTgt>
                                        </p:tgtEl>
                                        <p:attrNameLst>
                                          <p:attrName>style.visibility</p:attrName>
                                        </p:attrNameLst>
                                      </p:cBhvr>
                                      <p:to>
                                        <p:strVal val="visible"/>
                                      </p:to>
                                    </p:set>
                                    <p:anim calcmode="lin" valueType="num">
                                      <p:cBhvr additive="base">
                                        <p:cTn id="23" dur="500" fill="hold"/>
                                        <p:tgtEl>
                                          <p:spTgt spid="205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50">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50">
                                            <p:txEl>
                                              <p:pRg st="5" end="5"/>
                                            </p:txEl>
                                          </p:spTgt>
                                        </p:tgtEl>
                                        <p:attrNameLst>
                                          <p:attrName>style.visibility</p:attrName>
                                        </p:attrNameLst>
                                      </p:cBhvr>
                                      <p:to>
                                        <p:strVal val="visible"/>
                                      </p:to>
                                    </p:set>
                                    <p:anim calcmode="lin" valueType="num">
                                      <p:cBhvr additive="base">
                                        <p:cTn id="27" dur="500" fill="hold"/>
                                        <p:tgtEl>
                                          <p:spTgt spid="205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5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206256" y="325023"/>
            <a:ext cx="2236510" cy="707886"/>
          </a:xfrm>
          <a:prstGeom prst="rect">
            <a:avLst/>
          </a:prstGeom>
          <a:noFill/>
          <a:ln>
            <a:noFill/>
          </a:ln>
        </p:spPr>
        <p:txBody>
          <a:bodyPr wrap="none" rtlCol="0" anchor="t">
            <a:spAutoFit/>
          </a:bodyPr>
          <a:lstStyle/>
          <a:p>
            <a:pPr algn="ctr"/>
            <a:r>
              <a:rPr lang="zh-CN" altLang="en-US" sz="4000" b="1">
                <a:solidFill>
                  <a:srgbClr val="00B05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归纳总结</a:t>
            </a:r>
          </a:p>
        </p:txBody>
      </p:sp>
      <p:sp>
        <p:nvSpPr>
          <p:cNvPr id="3" name="矩形 2"/>
          <p:cNvSpPr/>
          <p:nvPr/>
        </p:nvSpPr>
        <p:spPr>
          <a:xfrm>
            <a:off x="3773494" y="694565"/>
            <a:ext cx="3185487" cy="369332"/>
          </a:xfrm>
          <a:prstGeom prst="rect">
            <a:avLst/>
          </a:prstGeom>
        </p:spPr>
        <p:txBody>
          <a:bodyPr wrap="none">
            <a:spAutoFit/>
          </a:bodyPr>
          <a:lstStyle/>
          <a:p>
            <a:r>
              <a:rPr lang="zh-CN" altLang="zh-CN" b="1">
                <a:solidFill>
                  <a:srgbClr val="FF0000"/>
                </a:solidFill>
              </a:rPr>
              <a:t>常见分子极性与非极性的判断</a:t>
            </a:r>
            <a:endParaRPr lang="zh-CN" altLang="en-US" b="1">
              <a:solidFill>
                <a:srgbClr val="FF0000"/>
              </a:solidFill>
            </a:endParaRPr>
          </a:p>
        </p:txBody>
      </p:sp>
      <p:graphicFrame>
        <p:nvGraphicFramePr>
          <p:cNvPr id="4" name="表格 3"/>
          <p:cNvGraphicFramePr>
            <a:graphicFrameLocks noGrp="1"/>
          </p:cNvGraphicFramePr>
          <p:nvPr/>
        </p:nvGraphicFramePr>
        <p:xfrm>
          <a:off x="1027599" y="1383468"/>
          <a:ext cx="10499116" cy="4706524"/>
        </p:xfrm>
        <a:graphic>
          <a:graphicData uri="http://schemas.openxmlformats.org/drawingml/2006/table">
            <a:tbl>
              <a:tblPr/>
              <a:tblGrid>
                <a:gridCol w="845163">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599286">
                  <a:extLst>
                    <a:ext uri="{9D8B030D-6E8A-4147-A177-3AD203B41FA5}">
                      <a16:colId xmlns:a16="http://schemas.microsoft.com/office/drawing/2014/main" val="20002"/>
                    </a:ext>
                  </a:extLst>
                </a:gridCol>
                <a:gridCol w="1998543">
                  <a:extLst>
                    <a:ext uri="{9D8B030D-6E8A-4147-A177-3AD203B41FA5}">
                      <a16:colId xmlns:a16="http://schemas.microsoft.com/office/drawing/2014/main" val="20003"/>
                    </a:ext>
                  </a:extLst>
                </a:gridCol>
                <a:gridCol w="1510501">
                  <a:extLst>
                    <a:ext uri="{9D8B030D-6E8A-4147-A177-3AD203B41FA5}">
                      <a16:colId xmlns:a16="http://schemas.microsoft.com/office/drawing/2014/main" val="20004"/>
                    </a:ext>
                  </a:extLst>
                </a:gridCol>
                <a:gridCol w="2945423">
                  <a:extLst>
                    <a:ext uri="{9D8B030D-6E8A-4147-A177-3AD203B41FA5}">
                      <a16:colId xmlns:a16="http://schemas.microsoft.com/office/drawing/2014/main" val="20005"/>
                    </a:ext>
                  </a:extLst>
                </a:gridCol>
              </a:tblGrid>
              <a:tr h="231677">
                <a:tc gridSpan="2">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分子类型</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键的极性</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分子构型</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分子极性</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代表物</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3355">
                <a:tc rowSpan="2">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双原子分子</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en-US" sz="1600" kern="100">
                          <a:latin typeface="Times New Roman" panose="02020603050405020304"/>
                          <a:ea typeface="宋体" panose="02010600030101010101" pitchFamily="2" charset="-122"/>
                          <a:cs typeface="Courier New" panose="02070309020205020404"/>
                        </a:rPr>
                        <a:t>A</a:t>
                      </a:r>
                      <a:r>
                        <a:rPr lang="en-US" sz="1600" kern="100" baseline="-25000">
                          <a:latin typeface="Times New Roman" panose="02020603050405020304"/>
                          <a:ea typeface="宋体" panose="02010600030101010101" pitchFamily="2" charset="-122"/>
                          <a:cs typeface="Courier New" panose="02070309020205020404"/>
                        </a:rPr>
                        <a:t>2</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非极性键</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直线形</a:t>
                      </a:r>
                      <a:r>
                        <a:rPr lang="en-US" sz="1600" kern="100">
                          <a:latin typeface="Times New Roman" panose="02020603050405020304"/>
                          <a:ea typeface="宋体" panose="02010600030101010101" pitchFamily="2" charset="-122"/>
                          <a:cs typeface="Courier New" panose="02070309020205020404"/>
                        </a:rPr>
                        <a:t>(</a:t>
                      </a:r>
                      <a:r>
                        <a:rPr lang="zh-CN" sz="1600" kern="100">
                          <a:latin typeface="Times New Roman" panose="02020603050405020304"/>
                          <a:ea typeface="楷体_GB2312"/>
                          <a:cs typeface="Times New Roman" panose="02020603050405020304"/>
                        </a:rPr>
                        <a:t>对称</a:t>
                      </a:r>
                      <a:r>
                        <a:rPr lang="en-US" sz="1600" kern="100">
                          <a:latin typeface="Times New Roman" panose="02020603050405020304"/>
                          <a:ea typeface="宋体" panose="02010600030101010101" pitchFamily="2" charset="-122"/>
                          <a:cs typeface="Courier New" panose="02070309020205020404"/>
                        </a:rPr>
                        <a:t>)</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非极性</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ct val="0"/>
                        </a:spcAft>
                        <a:tabLst>
                          <a:tab pos="2667000" algn="l"/>
                        </a:tabLst>
                      </a:pPr>
                      <a:r>
                        <a:rPr lang="en-US" sz="1600" kern="100">
                          <a:latin typeface="Times New Roman" panose="02020603050405020304"/>
                          <a:ea typeface="宋体" panose="02010600030101010101" pitchFamily="2" charset="-122"/>
                          <a:cs typeface="Courier New" panose="02070309020205020404"/>
                        </a:rPr>
                        <a:t>H</a:t>
                      </a:r>
                      <a:r>
                        <a:rPr lang="en-US" sz="1600" kern="100" baseline="-25000">
                          <a:latin typeface="Times New Roman" panose="02020603050405020304"/>
                          <a:ea typeface="宋体" panose="02010600030101010101" pitchFamily="2" charset="-122"/>
                          <a:cs typeface="Courier New" panose="02070309020205020404"/>
                        </a:rPr>
                        <a:t>2</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Courier New" panose="02070309020205020404"/>
                        </a:rPr>
                        <a:t>O</a:t>
                      </a:r>
                      <a:r>
                        <a:rPr lang="en-US" sz="1600" kern="100" baseline="-25000">
                          <a:latin typeface="Times New Roman" panose="02020603050405020304"/>
                          <a:ea typeface="宋体" panose="02010600030101010101" pitchFamily="2" charset="-122"/>
                          <a:cs typeface="Courier New" panose="02070309020205020404"/>
                        </a:rPr>
                        <a:t>2</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Courier New" panose="02070309020205020404"/>
                        </a:rPr>
                        <a:t>Cl</a:t>
                      </a:r>
                      <a:r>
                        <a:rPr lang="en-US" sz="1600" kern="100" baseline="-25000">
                          <a:latin typeface="Times New Roman" panose="02020603050405020304"/>
                          <a:ea typeface="宋体" panose="02010600030101010101" pitchFamily="2" charset="-122"/>
                          <a:cs typeface="Courier New" panose="02070309020205020404"/>
                        </a:rPr>
                        <a:t>2</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Courier New" panose="02070309020205020404"/>
                        </a:rPr>
                        <a:t>N</a:t>
                      </a:r>
                      <a:r>
                        <a:rPr lang="en-US" sz="1600" kern="100" baseline="-25000">
                          <a:latin typeface="Times New Roman" panose="02020603050405020304"/>
                          <a:ea typeface="宋体" panose="02010600030101010101" pitchFamily="2" charset="-122"/>
                          <a:cs typeface="Courier New" panose="02070309020205020404"/>
                        </a:rPr>
                        <a:t>2</a:t>
                      </a:r>
                      <a:r>
                        <a:rPr lang="zh-CN" sz="1600" kern="100">
                          <a:latin typeface="Times New Roman" panose="02020603050405020304"/>
                          <a:ea typeface="宋体" panose="02010600030101010101" pitchFamily="2" charset="-122"/>
                          <a:cs typeface="Times New Roman" panose="02020603050405020304"/>
                        </a:rPr>
                        <a:t>等</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3355">
                <a:tc vMerge="1">
                  <a:txBody>
                    <a:bodyPr/>
                    <a:lstStyle/>
                    <a:p>
                      <a:endParaRPr lang="zh-CN"/>
                    </a:p>
                  </a:txBody>
                  <a:tcPr/>
                </a:tc>
                <a:tc>
                  <a:txBody>
                    <a:bodyPr/>
                    <a:lstStyle/>
                    <a:p>
                      <a:pPr algn="ctr">
                        <a:lnSpc>
                          <a:spcPct val="150000"/>
                        </a:lnSpc>
                        <a:spcAft>
                          <a:spcPct val="0"/>
                        </a:spcAft>
                        <a:tabLst>
                          <a:tab pos="2667000" algn="l"/>
                        </a:tabLst>
                      </a:pPr>
                      <a:r>
                        <a:rPr lang="en-US" sz="1600" kern="100">
                          <a:latin typeface="Times New Roman" panose="02020603050405020304"/>
                          <a:ea typeface="宋体" panose="02010600030101010101" pitchFamily="2" charset="-122"/>
                          <a:cs typeface="Courier New" panose="02070309020205020404"/>
                        </a:rPr>
                        <a:t>AB</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极性键</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直线形</a:t>
                      </a:r>
                      <a:r>
                        <a:rPr lang="en-US" sz="1600" kern="100">
                          <a:latin typeface="Times New Roman" panose="02020603050405020304"/>
                          <a:ea typeface="宋体" panose="02010600030101010101" pitchFamily="2" charset="-122"/>
                          <a:cs typeface="Courier New" panose="02070309020205020404"/>
                        </a:rPr>
                        <a:t>(</a:t>
                      </a:r>
                      <a:r>
                        <a:rPr lang="zh-CN" sz="1600" kern="100">
                          <a:latin typeface="Times New Roman" panose="02020603050405020304"/>
                          <a:ea typeface="楷体_GB2312"/>
                          <a:cs typeface="Times New Roman" panose="02020603050405020304"/>
                        </a:rPr>
                        <a:t>不对称</a:t>
                      </a:r>
                      <a:r>
                        <a:rPr lang="en-US" sz="1600" kern="100">
                          <a:latin typeface="Times New Roman" panose="02020603050405020304"/>
                          <a:ea typeface="宋体" panose="02010600030101010101" pitchFamily="2" charset="-122"/>
                          <a:cs typeface="Courier New" panose="02070309020205020404"/>
                        </a:rPr>
                        <a:t>)</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极性</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ct val="0"/>
                        </a:spcAft>
                        <a:tabLst>
                          <a:tab pos="2667000" algn="l"/>
                        </a:tabLst>
                      </a:pPr>
                      <a:r>
                        <a:rPr lang="en-US" sz="1600" kern="100">
                          <a:latin typeface="Times New Roman" panose="02020603050405020304"/>
                          <a:ea typeface="宋体" panose="02010600030101010101" pitchFamily="2" charset="-122"/>
                          <a:cs typeface="Courier New" panose="02070309020205020404"/>
                        </a:rPr>
                        <a:t>HF</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Courier New" panose="02070309020205020404"/>
                        </a:rPr>
                        <a:t>HCl</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Courier New" panose="02070309020205020404"/>
                        </a:rPr>
                        <a:t>CO</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Courier New" panose="02070309020205020404"/>
                        </a:rPr>
                        <a:t>NO</a:t>
                      </a:r>
                      <a:r>
                        <a:rPr lang="zh-CN" sz="1600" kern="100">
                          <a:latin typeface="Times New Roman" panose="02020603050405020304"/>
                          <a:ea typeface="宋体" panose="02010600030101010101" pitchFamily="2" charset="-122"/>
                          <a:cs typeface="Times New Roman" panose="02020603050405020304"/>
                        </a:rPr>
                        <a:t>等</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3355">
                <a:tc rowSpan="2">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三原子分子</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ct val="0"/>
                        </a:spcAft>
                        <a:tabLst>
                          <a:tab pos="2667000" algn="l"/>
                        </a:tabLst>
                      </a:pPr>
                      <a:r>
                        <a:rPr lang="en-US" sz="1600" kern="100">
                          <a:latin typeface="Times New Roman" panose="02020603050405020304"/>
                          <a:ea typeface="宋体" panose="02010600030101010101" pitchFamily="2" charset="-122"/>
                          <a:cs typeface="Courier New" panose="02070309020205020404"/>
                        </a:rPr>
                        <a:t>A</a:t>
                      </a:r>
                      <a:r>
                        <a:rPr lang="en-US" sz="1600" kern="100" baseline="-25000">
                          <a:latin typeface="Times New Roman" panose="02020603050405020304"/>
                          <a:ea typeface="宋体" panose="02010600030101010101" pitchFamily="2" charset="-122"/>
                          <a:cs typeface="Courier New" panose="02070309020205020404"/>
                        </a:rPr>
                        <a:t>2</a:t>
                      </a:r>
                      <a:r>
                        <a:rPr lang="en-US" sz="1600" kern="100">
                          <a:latin typeface="Times New Roman" panose="02020603050405020304"/>
                          <a:ea typeface="宋体" panose="02010600030101010101" pitchFamily="2" charset="-122"/>
                          <a:cs typeface="Courier New" panose="02070309020205020404"/>
                        </a:rPr>
                        <a:t>B</a:t>
                      </a:r>
                      <a:endParaRPr lang="zh-CN" sz="2000" kern="100">
                        <a:latin typeface="宋体" panose="02010600030101010101" pitchFamily="2" charset="-122"/>
                        <a:ea typeface="宋体" panose="02010600030101010101" pitchFamily="2" charset="-122"/>
                        <a:cs typeface="Courier New" panose="02070309020205020404"/>
                      </a:endParaRPr>
                    </a:p>
                    <a:p>
                      <a:pPr algn="ctr">
                        <a:lnSpc>
                          <a:spcPct val="150000"/>
                        </a:lnSpc>
                        <a:spcAft>
                          <a:spcPct val="0"/>
                        </a:spcAft>
                        <a:tabLst>
                          <a:tab pos="2667000" algn="l"/>
                        </a:tabLst>
                      </a:pPr>
                      <a:r>
                        <a:rPr lang="en-US" sz="1600" kern="100">
                          <a:latin typeface="Times New Roman" panose="02020603050405020304"/>
                          <a:ea typeface="宋体" panose="02010600030101010101" pitchFamily="2" charset="-122"/>
                          <a:cs typeface="Courier New" panose="02070309020205020404"/>
                        </a:rPr>
                        <a:t>(</a:t>
                      </a:r>
                      <a:r>
                        <a:rPr lang="zh-CN" sz="1600" kern="100">
                          <a:latin typeface="Times New Roman" panose="02020603050405020304"/>
                          <a:ea typeface="楷体_GB2312"/>
                          <a:cs typeface="Times New Roman" panose="02020603050405020304"/>
                        </a:rPr>
                        <a:t>或</a:t>
                      </a:r>
                      <a:endParaRPr lang="zh-CN" sz="2000" kern="100">
                        <a:latin typeface="宋体" panose="02010600030101010101" pitchFamily="2" charset="-122"/>
                        <a:ea typeface="宋体" panose="02010600030101010101" pitchFamily="2" charset="-122"/>
                        <a:cs typeface="Courier New" panose="02070309020205020404"/>
                      </a:endParaRPr>
                    </a:p>
                    <a:p>
                      <a:pPr algn="ctr">
                        <a:lnSpc>
                          <a:spcPct val="150000"/>
                        </a:lnSpc>
                        <a:spcAft>
                          <a:spcPct val="0"/>
                        </a:spcAft>
                        <a:tabLst>
                          <a:tab pos="2667000" algn="l"/>
                        </a:tabLst>
                      </a:pPr>
                      <a:r>
                        <a:rPr lang="en-US" sz="1600" kern="100">
                          <a:latin typeface="Times New Roman" panose="02020603050405020304"/>
                          <a:ea typeface="楷体_GB2312"/>
                          <a:cs typeface="Courier New" panose="02070309020205020404"/>
                        </a:rPr>
                        <a:t>AB</a:t>
                      </a:r>
                      <a:r>
                        <a:rPr lang="en-US" sz="1600" kern="100" baseline="-25000">
                          <a:latin typeface="Times New Roman" panose="02020603050405020304"/>
                          <a:ea typeface="楷体_GB2312"/>
                          <a:cs typeface="Courier New" panose="02070309020205020404"/>
                        </a:rPr>
                        <a:t>2</a:t>
                      </a:r>
                      <a:r>
                        <a:rPr lang="en-US" sz="1600" kern="100">
                          <a:latin typeface="Times New Roman" panose="02020603050405020304"/>
                          <a:ea typeface="宋体" panose="02010600030101010101" pitchFamily="2" charset="-122"/>
                          <a:cs typeface="Courier New" panose="02070309020205020404"/>
                        </a:rPr>
                        <a:t>)</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极性键</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直线形</a:t>
                      </a:r>
                      <a:r>
                        <a:rPr lang="en-US" sz="1600" kern="100">
                          <a:latin typeface="Times New Roman" panose="02020603050405020304"/>
                          <a:ea typeface="宋体" panose="02010600030101010101" pitchFamily="2" charset="-122"/>
                          <a:cs typeface="Courier New" panose="02070309020205020404"/>
                        </a:rPr>
                        <a:t>(</a:t>
                      </a:r>
                      <a:r>
                        <a:rPr lang="zh-CN" sz="1600" kern="100">
                          <a:latin typeface="Times New Roman" panose="02020603050405020304"/>
                          <a:ea typeface="楷体_GB2312"/>
                          <a:cs typeface="Times New Roman" panose="02020603050405020304"/>
                        </a:rPr>
                        <a:t>对称</a:t>
                      </a:r>
                      <a:r>
                        <a:rPr lang="en-US" sz="1600" kern="100">
                          <a:latin typeface="Times New Roman" panose="02020603050405020304"/>
                          <a:ea typeface="宋体" panose="02010600030101010101" pitchFamily="2" charset="-122"/>
                          <a:cs typeface="Courier New" panose="02070309020205020404"/>
                        </a:rPr>
                        <a:t>)</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非极性</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ct val="0"/>
                        </a:spcAft>
                        <a:tabLst>
                          <a:tab pos="2667000" algn="l"/>
                        </a:tabLst>
                      </a:pPr>
                      <a:r>
                        <a:rPr lang="en-US" sz="1600" kern="100">
                          <a:latin typeface="Times New Roman" panose="02020603050405020304"/>
                          <a:ea typeface="宋体" panose="02010600030101010101" pitchFamily="2" charset="-122"/>
                          <a:cs typeface="Courier New" panose="02070309020205020404"/>
                        </a:rPr>
                        <a:t>CO</a:t>
                      </a:r>
                      <a:r>
                        <a:rPr lang="en-US" sz="1600" kern="100" baseline="-25000">
                          <a:latin typeface="Times New Roman" panose="02020603050405020304"/>
                          <a:ea typeface="宋体" panose="02010600030101010101" pitchFamily="2" charset="-122"/>
                          <a:cs typeface="Courier New" panose="02070309020205020404"/>
                        </a:rPr>
                        <a:t>2</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Courier New" panose="02070309020205020404"/>
                        </a:rPr>
                        <a:t>CS</a:t>
                      </a:r>
                      <a:r>
                        <a:rPr lang="en-US" sz="1600" kern="100" baseline="-25000">
                          <a:latin typeface="Times New Roman" panose="02020603050405020304"/>
                          <a:ea typeface="宋体" panose="02010600030101010101" pitchFamily="2" charset="-122"/>
                          <a:cs typeface="Courier New" panose="02070309020205020404"/>
                        </a:rPr>
                        <a:t>2</a:t>
                      </a:r>
                      <a:r>
                        <a:rPr lang="zh-CN" sz="1600" kern="100">
                          <a:latin typeface="Times New Roman" panose="02020603050405020304"/>
                          <a:ea typeface="宋体" panose="02010600030101010101" pitchFamily="2" charset="-122"/>
                          <a:cs typeface="Times New Roman" panose="02020603050405020304"/>
                        </a:rPr>
                        <a:t>等</a:t>
                      </a:r>
                      <a:r>
                        <a:rPr lang="en-US" sz="1600" kern="100">
                          <a:latin typeface="Times New Roman" panose="02020603050405020304"/>
                          <a:ea typeface="宋体" panose="02010600030101010101" pitchFamily="2" charset="-122"/>
                          <a:cs typeface="Courier New" panose="02070309020205020404"/>
                        </a:rPr>
                        <a:t>(</a:t>
                      </a:r>
                      <a:r>
                        <a:rPr lang="zh-CN" sz="1600" kern="100">
                          <a:latin typeface="Times New Roman" panose="02020603050405020304"/>
                          <a:ea typeface="楷体_GB2312"/>
                          <a:cs typeface="Times New Roman" panose="02020603050405020304"/>
                        </a:rPr>
                        <a:t>键角</a:t>
                      </a:r>
                      <a:r>
                        <a:rPr lang="en-US" sz="1600" kern="100">
                          <a:latin typeface="Times New Roman" panose="02020603050405020304"/>
                          <a:ea typeface="楷体_GB2312"/>
                          <a:cs typeface="Courier New" panose="02070309020205020404"/>
                        </a:rPr>
                        <a:t>180°</a:t>
                      </a:r>
                      <a:r>
                        <a:rPr lang="en-US" sz="1600" kern="100">
                          <a:latin typeface="Times New Roman" panose="02020603050405020304"/>
                          <a:ea typeface="宋体" panose="02010600030101010101" pitchFamily="2" charset="-122"/>
                          <a:cs typeface="Courier New" panose="02070309020205020404"/>
                        </a:rPr>
                        <a:t>)</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95032">
                <a:tc vMerge="1">
                  <a:txBody>
                    <a:bodyPr/>
                    <a:lstStyle/>
                    <a:p>
                      <a:endParaRPr lang="zh-CN"/>
                    </a:p>
                  </a:txBody>
                  <a:tcPr/>
                </a:tc>
                <a:tc vMerge="1">
                  <a:txBody>
                    <a:bodyPr/>
                    <a:lstStyle/>
                    <a:p>
                      <a:endParaRPr lang="zh-CN"/>
                    </a:p>
                  </a:txBody>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极性键</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角形</a:t>
                      </a:r>
                      <a:r>
                        <a:rPr lang="en-US" sz="1600" kern="100">
                          <a:latin typeface="Times New Roman" panose="02020603050405020304"/>
                          <a:ea typeface="宋体" panose="02010600030101010101" pitchFamily="2" charset="-122"/>
                          <a:cs typeface="Courier New" panose="02070309020205020404"/>
                        </a:rPr>
                        <a:t>(</a:t>
                      </a:r>
                      <a:r>
                        <a:rPr lang="zh-CN" sz="1600" kern="100">
                          <a:latin typeface="Times New Roman" panose="02020603050405020304"/>
                          <a:ea typeface="楷体_GB2312"/>
                          <a:cs typeface="Times New Roman" panose="02020603050405020304"/>
                        </a:rPr>
                        <a:t>不对称</a:t>
                      </a:r>
                      <a:r>
                        <a:rPr lang="en-US" sz="1600" kern="100">
                          <a:latin typeface="Times New Roman" panose="02020603050405020304"/>
                          <a:ea typeface="宋体" panose="02010600030101010101" pitchFamily="2" charset="-122"/>
                          <a:cs typeface="Courier New" panose="02070309020205020404"/>
                        </a:rPr>
                        <a:t>)</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极性</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ct val="0"/>
                        </a:spcAft>
                        <a:tabLst>
                          <a:tab pos="2667000" algn="l"/>
                        </a:tabLst>
                      </a:pPr>
                      <a:r>
                        <a:rPr lang="en-US" sz="1600" kern="100">
                          <a:latin typeface="Times New Roman" panose="02020603050405020304"/>
                          <a:ea typeface="宋体" panose="02010600030101010101" pitchFamily="2" charset="-122"/>
                          <a:cs typeface="Courier New" panose="02070309020205020404"/>
                        </a:rPr>
                        <a:t>H</a:t>
                      </a:r>
                      <a:r>
                        <a:rPr lang="en-US" sz="1600" kern="100" baseline="-25000">
                          <a:latin typeface="Times New Roman" panose="02020603050405020304"/>
                          <a:ea typeface="宋体" panose="02010600030101010101" pitchFamily="2" charset="-122"/>
                          <a:cs typeface="Courier New" panose="02070309020205020404"/>
                        </a:rPr>
                        <a:t>2</a:t>
                      </a:r>
                      <a:r>
                        <a:rPr lang="en-US" sz="1600" kern="100">
                          <a:latin typeface="Times New Roman" panose="02020603050405020304"/>
                          <a:ea typeface="宋体" panose="02010600030101010101" pitchFamily="2" charset="-122"/>
                          <a:cs typeface="Courier New" panose="02070309020205020404"/>
                        </a:rPr>
                        <a:t>O(</a:t>
                      </a:r>
                      <a:r>
                        <a:rPr lang="zh-CN" sz="1600" kern="100">
                          <a:latin typeface="Times New Roman" panose="02020603050405020304"/>
                          <a:ea typeface="楷体_GB2312"/>
                          <a:cs typeface="Times New Roman" panose="02020603050405020304"/>
                        </a:rPr>
                        <a:t>键角</a:t>
                      </a:r>
                      <a:r>
                        <a:rPr lang="en-US" sz="1600" kern="100">
                          <a:latin typeface="Times New Roman" panose="02020603050405020304"/>
                          <a:ea typeface="楷体_GB2312"/>
                          <a:cs typeface="Courier New" panose="02070309020205020404"/>
                        </a:rPr>
                        <a:t>104</a:t>
                      </a:r>
                      <a:r>
                        <a:rPr lang="zh-CN" sz="1600" kern="100">
                          <a:latin typeface="Times New Roman" panose="02020603050405020304"/>
                          <a:ea typeface="楷体_GB2312"/>
                          <a:cs typeface="Times New Roman" panose="02020603050405020304"/>
                        </a:rPr>
                        <a:t>．</a:t>
                      </a:r>
                      <a:r>
                        <a:rPr lang="en-US" sz="1600" kern="100">
                          <a:latin typeface="Times New Roman" panose="02020603050405020304"/>
                          <a:ea typeface="楷体_GB2312"/>
                          <a:cs typeface="Courier New" panose="02070309020205020404"/>
                        </a:rPr>
                        <a:t>5°</a:t>
                      </a:r>
                      <a:r>
                        <a:rPr lang="en-US" sz="1600" kern="100">
                          <a:latin typeface="Times New Roman" panose="02020603050405020304"/>
                          <a:ea typeface="宋体" panose="02010600030101010101" pitchFamily="2" charset="-122"/>
                          <a:cs typeface="Courier New" panose="02070309020205020404"/>
                        </a:rPr>
                        <a:t>)</a:t>
                      </a:r>
                      <a:r>
                        <a:rPr lang="zh-CN" sz="1600" kern="100">
                          <a:latin typeface="Times New Roman" panose="02020603050405020304"/>
                          <a:ea typeface="宋体" panose="02010600030101010101" pitchFamily="2" charset="-122"/>
                          <a:cs typeface="Times New Roman" panose="02020603050405020304"/>
                        </a:rPr>
                        <a:t>、</a:t>
                      </a:r>
                      <a:endParaRPr lang="zh-CN" sz="2000" kern="100">
                        <a:latin typeface="宋体" panose="02010600030101010101" pitchFamily="2" charset="-122"/>
                        <a:ea typeface="宋体" panose="02010600030101010101" pitchFamily="2" charset="-122"/>
                        <a:cs typeface="Courier New" panose="02070309020205020404"/>
                      </a:endParaRPr>
                    </a:p>
                    <a:p>
                      <a:pPr algn="just">
                        <a:lnSpc>
                          <a:spcPct val="150000"/>
                        </a:lnSpc>
                        <a:spcAft>
                          <a:spcPct val="0"/>
                        </a:spcAft>
                        <a:tabLst>
                          <a:tab pos="2667000" algn="l"/>
                        </a:tabLst>
                      </a:pPr>
                      <a:r>
                        <a:rPr lang="en-US" sz="1600" kern="100">
                          <a:latin typeface="Times New Roman" panose="02020603050405020304"/>
                          <a:ea typeface="宋体" panose="02010600030101010101" pitchFamily="2" charset="-122"/>
                          <a:cs typeface="Courier New" panose="02070309020205020404"/>
                        </a:rPr>
                        <a:t>SO</a:t>
                      </a:r>
                      <a:r>
                        <a:rPr lang="en-US" sz="1600" kern="100" baseline="-25000">
                          <a:latin typeface="Times New Roman" panose="02020603050405020304"/>
                          <a:ea typeface="宋体" panose="02010600030101010101" pitchFamily="2" charset="-122"/>
                          <a:cs typeface="Courier New" panose="02070309020205020404"/>
                        </a:rPr>
                        <a:t>2</a:t>
                      </a:r>
                      <a:r>
                        <a:rPr lang="en-US" sz="1600" kern="100">
                          <a:latin typeface="Times New Roman" panose="02020603050405020304"/>
                          <a:ea typeface="宋体" panose="02010600030101010101" pitchFamily="2" charset="-122"/>
                          <a:cs typeface="Courier New" panose="02070309020205020404"/>
                        </a:rPr>
                        <a:t>(</a:t>
                      </a:r>
                      <a:r>
                        <a:rPr lang="zh-CN" sz="1600" kern="100">
                          <a:latin typeface="Times New Roman" panose="02020603050405020304"/>
                          <a:ea typeface="楷体_GB2312"/>
                          <a:cs typeface="Times New Roman" panose="02020603050405020304"/>
                        </a:rPr>
                        <a:t>键角</a:t>
                      </a:r>
                      <a:r>
                        <a:rPr lang="en-US" sz="1600" kern="100">
                          <a:latin typeface="Times New Roman" panose="02020603050405020304"/>
                          <a:ea typeface="楷体_GB2312"/>
                          <a:cs typeface="Courier New" panose="02070309020205020404"/>
                        </a:rPr>
                        <a:t>119</a:t>
                      </a:r>
                      <a:r>
                        <a:rPr lang="zh-CN" sz="1600" kern="100">
                          <a:latin typeface="Times New Roman" panose="02020603050405020304"/>
                          <a:ea typeface="楷体_GB2312"/>
                          <a:cs typeface="Times New Roman" panose="02020603050405020304"/>
                        </a:rPr>
                        <a:t>．</a:t>
                      </a:r>
                      <a:r>
                        <a:rPr lang="en-US" sz="1600" kern="100">
                          <a:latin typeface="Times New Roman" panose="02020603050405020304"/>
                          <a:ea typeface="楷体_GB2312"/>
                          <a:cs typeface="Courier New" panose="02070309020205020404"/>
                        </a:rPr>
                        <a:t>5°</a:t>
                      </a:r>
                      <a:r>
                        <a:rPr lang="en-US" sz="1600" kern="100">
                          <a:latin typeface="Times New Roman" panose="02020603050405020304"/>
                          <a:ea typeface="宋体" panose="02010600030101010101" pitchFamily="2" charset="-122"/>
                          <a:cs typeface="Courier New" panose="02070309020205020404"/>
                        </a:rPr>
                        <a:t>)</a:t>
                      </a:r>
                      <a:r>
                        <a:rPr lang="zh-CN" sz="1600" kern="100">
                          <a:latin typeface="Times New Roman" panose="02020603050405020304"/>
                          <a:ea typeface="宋体" panose="02010600030101010101" pitchFamily="2" charset="-122"/>
                          <a:cs typeface="Times New Roman" panose="02020603050405020304"/>
                        </a:rPr>
                        <a:t>等</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1677">
                <a:tc rowSpan="2">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四原子分子</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ct val="0"/>
                        </a:spcAft>
                        <a:tabLst>
                          <a:tab pos="2667000" algn="l"/>
                        </a:tabLst>
                      </a:pPr>
                      <a:r>
                        <a:rPr lang="en-US" sz="1600" kern="100">
                          <a:latin typeface="Times New Roman" panose="02020603050405020304"/>
                          <a:ea typeface="宋体" panose="02010600030101010101" pitchFamily="2" charset="-122"/>
                          <a:cs typeface="Courier New" panose="02070309020205020404"/>
                        </a:rPr>
                        <a:t>AB</a:t>
                      </a:r>
                      <a:r>
                        <a:rPr lang="en-US" sz="1600" kern="100" baseline="-25000">
                          <a:latin typeface="Times New Roman" panose="02020603050405020304"/>
                          <a:ea typeface="宋体" panose="02010600030101010101" pitchFamily="2" charset="-122"/>
                          <a:cs typeface="Courier New" panose="02070309020205020404"/>
                        </a:rPr>
                        <a:t>3</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极性键</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平面三角形</a:t>
                      </a:r>
                      <a:r>
                        <a:rPr lang="en-US" sz="1600" kern="100">
                          <a:latin typeface="Times New Roman" panose="02020603050405020304"/>
                          <a:ea typeface="宋体" panose="02010600030101010101" pitchFamily="2" charset="-122"/>
                          <a:cs typeface="Courier New" panose="02070309020205020404"/>
                        </a:rPr>
                        <a:t>(</a:t>
                      </a:r>
                      <a:r>
                        <a:rPr lang="zh-CN" sz="1600" kern="100">
                          <a:latin typeface="Times New Roman" panose="02020603050405020304"/>
                          <a:ea typeface="楷体_GB2312"/>
                          <a:cs typeface="Times New Roman" panose="02020603050405020304"/>
                        </a:rPr>
                        <a:t>对称</a:t>
                      </a:r>
                      <a:r>
                        <a:rPr lang="en-US" sz="1600" kern="100">
                          <a:latin typeface="Times New Roman" panose="02020603050405020304"/>
                          <a:ea typeface="宋体" panose="02010600030101010101" pitchFamily="2" charset="-122"/>
                          <a:cs typeface="Courier New" panose="02070309020205020404"/>
                        </a:rPr>
                        <a:t>)</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非极性</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ct val="0"/>
                        </a:spcAft>
                        <a:tabLst>
                          <a:tab pos="2667000" algn="l"/>
                        </a:tabLst>
                      </a:pPr>
                      <a:r>
                        <a:rPr lang="en-US" sz="1600" kern="100">
                          <a:latin typeface="Times New Roman" panose="02020603050405020304"/>
                          <a:ea typeface="宋体" panose="02010600030101010101" pitchFamily="2" charset="-122"/>
                          <a:cs typeface="Courier New" panose="02070309020205020404"/>
                        </a:rPr>
                        <a:t>BF</a:t>
                      </a:r>
                      <a:r>
                        <a:rPr lang="en-US" sz="1600" kern="100" baseline="-25000">
                          <a:latin typeface="Times New Roman" panose="02020603050405020304"/>
                          <a:ea typeface="宋体" panose="02010600030101010101" pitchFamily="2" charset="-122"/>
                          <a:cs typeface="Courier New" panose="02070309020205020404"/>
                        </a:rPr>
                        <a:t>3</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Courier New" panose="02070309020205020404"/>
                        </a:rPr>
                        <a:t>BCl</a:t>
                      </a:r>
                      <a:r>
                        <a:rPr lang="en-US" sz="1600" kern="100" baseline="-25000">
                          <a:latin typeface="Times New Roman" panose="02020603050405020304"/>
                          <a:ea typeface="宋体" panose="02010600030101010101" pitchFamily="2" charset="-122"/>
                          <a:cs typeface="Courier New" panose="02070309020205020404"/>
                        </a:rPr>
                        <a:t>3</a:t>
                      </a:r>
                      <a:r>
                        <a:rPr lang="zh-CN" sz="1600" kern="100">
                          <a:latin typeface="Times New Roman" panose="02020603050405020304"/>
                          <a:ea typeface="宋体" panose="02010600030101010101" pitchFamily="2" charset="-122"/>
                          <a:cs typeface="Times New Roman" panose="02020603050405020304"/>
                        </a:rPr>
                        <a:t>等</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63355">
                <a:tc vMerge="1">
                  <a:txBody>
                    <a:bodyPr/>
                    <a:lstStyle/>
                    <a:p>
                      <a:endParaRPr lang="zh-CN"/>
                    </a:p>
                  </a:txBody>
                  <a:tcPr/>
                </a:tc>
                <a:tc vMerge="1">
                  <a:txBody>
                    <a:bodyPr/>
                    <a:lstStyle/>
                    <a:p>
                      <a:endParaRPr lang="zh-CN"/>
                    </a:p>
                  </a:txBody>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极性键</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三角锥形</a:t>
                      </a:r>
                      <a:r>
                        <a:rPr lang="en-US" sz="1600" kern="100">
                          <a:latin typeface="Times New Roman" panose="02020603050405020304"/>
                          <a:ea typeface="宋体" panose="02010600030101010101" pitchFamily="2" charset="-122"/>
                          <a:cs typeface="Courier New" panose="02070309020205020404"/>
                        </a:rPr>
                        <a:t>(</a:t>
                      </a:r>
                      <a:r>
                        <a:rPr lang="zh-CN" sz="1600" kern="100">
                          <a:latin typeface="Times New Roman" panose="02020603050405020304"/>
                          <a:ea typeface="楷体_GB2312"/>
                          <a:cs typeface="Times New Roman" panose="02020603050405020304"/>
                        </a:rPr>
                        <a:t>不对称</a:t>
                      </a:r>
                      <a:r>
                        <a:rPr lang="en-US" sz="1600" kern="100">
                          <a:latin typeface="Times New Roman" panose="02020603050405020304"/>
                          <a:ea typeface="宋体" panose="02010600030101010101" pitchFamily="2" charset="-122"/>
                          <a:cs typeface="Courier New" panose="02070309020205020404"/>
                        </a:rPr>
                        <a:t>)</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极性</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en-US" sz="1600" kern="100">
                          <a:latin typeface="Times New Roman" panose="02020603050405020304"/>
                          <a:ea typeface="宋体" panose="02010600030101010101" pitchFamily="2" charset="-122"/>
                          <a:cs typeface="Courier New" panose="02070309020205020404"/>
                        </a:rPr>
                        <a:t>NH</a:t>
                      </a:r>
                      <a:r>
                        <a:rPr lang="en-US" sz="1600" kern="100" baseline="-25000">
                          <a:latin typeface="Times New Roman" panose="02020603050405020304"/>
                          <a:ea typeface="宋体" panose="02010600030101010101" pitchFamily="2" charset="-122"/>
                          <a:cs typeface="Courier New" panose="02070309020205020404"/>
                        </a:rPr>
                        <a:t>3</a:t>
                      </a:r>
                      <a:r>
                        <a:rPr lang="en-US" sz="1600" kern="100">
                          <a:latin typeface="Times New Roman" panose="02020603050405020304"/>
                          <a:ea typeface="宋体" panose="02010600030101010101" pitchFamily="2" charset="-122"/>
                          <a:cs typeface="Courier New" panose="02070309020205020404"/>
                        </a:rPr>
                        <a:t>(</a:t>
                      </a:r>
                      <a:r>
                        <a:rPr lang="zh-CN" sz="1600" kern="100">
                          <a:latin typeface="Times New Roman" panose="02020603050405020304"/>
                          <a:ea typeface="楷体_GB2312"/>
                          <a:cs typeface="Times New Roman" panose="02020603050405020304"/>
                        </a:rPr>
                        <a:t>键角</a:t>
                      </a:r>
                      <a:r>
                        <a:rPr lang="en-US" sz="1600" kern="100">
                          <a:latin typeface="Times New Roman" panose="02020603050405020304"/>
                          <a:ea typeface="楷体_GB2312"/>
                          <a:cs typeface="Courier New" panose="02070309020205020404"/>
                        </a:rPr>
                        <a:t>107</a:t>
                      </a:r>
                      <a:r>
                        <a:rPr lang="zh-CN" sz="1600" kern="100">
                          <a:latin typeface="Times New Roman" panose="02020603050405020304"/>
                          <a:ea typeface="楷体_GB2312"/>
                          <a:cs typeface="Times New Roman" panose="02020603050405020304"/>
                        </a:rPr>
                        <a:t>．</a:t>
                      </a:r>
                      <a:r>
                        <a:rPr lang="en-US" sz="1600" kern="100">
                          <a:latin typeface="Times New Roman" panose="02020603050405020304"/>
                          <a:ea typeface="楷体_GB2312"/>
                          <a:cs typeface="Courier New" panose="02070309020205020404"/>
                        </a:rPr>
                        <a:t>3°</a:t>
                      </a:r>
                      <a:r>
                        <a:rPr lang="en-US" sz="1600" kern="100">
                          <a:latin typeface="Times New Roman" panose="02020603050405020304"/>
                          <a:ea typeface="宋体" panose="02010600030101010101" pitchFamily="2" charset="-122"/>
                          <a:cs typeface="Courier New" panose="02070309020205020404"/>
                        </a:rPr>
                        <a:t>)</a:t>
                      </a:r>
                      <a:r>
                        <a:rPr lang="zh-CN" sz="1600" kern="100">
                          <a:latin typeface="Times New Roman" panose="02020603050405020304"/>
                          <a:ea typeface="宋体" panose="02010600030101010101" pitchFamily="2" charset="-122"/>
                          <a:cs typeface="Times New Roman" panose="02020603050405020304"/>
                        </a:rPr>
                        <a:t>等</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63355">
                <a:tc rowSpan="2">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五原子分子</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en-US" sz="1600" kern="100">
                          <a:latin typeface="Times New Roman" panose="02020603050405020304"/>
                          <a:ea typeface="宋体" panose="02010600030101010101" pitchFamily="2" charset="-122"/>
                          <a:cs typeface="Courier New" panose="02070309020205020404"/>
                        </a:rPr>
                        <a:t>AB</a:t>
                      </a:r>
                      <a:r>
                        <a:rPr lang="en-US" sz="1600" kern="100" baseline="-25000">
                          <a:latin typeface="Times New Roman" panose="02020603050405020304"/>
                          <a:ea typeface="宋体" panose="02010600030101010101" pitchFamily="2" charset="-122"/>
                          <a:cs typeface="Courier New" panose="02070309020205020404"/>
                        </a:rPr>
                        <a:t>4</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极性键</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正四面体形</a:t>
                      </a:r>
                      <a:r>
                        <a:rPr lang="en-US" sz="1600" kern="100">
                          <a:latin typeface="Times New Roman" panose="02020603050405020304"/>
                          <a:ea typeface="宋体" panose="02010600030101010101" pitchFamily="2" charset="-122"/>
                          <a:cs typeface="Courier New" panose="02070309020205020404"/>
                        </a:rPr>
                        <a:t>(</a:t>
                      </a:r>
                      <a:r>
                        <a:rPr lang="zh-CN" sz="1600" kern="100">
                          <a:latin typeface="Times New Roman" panose="02020603050405020304"/>
                          <a:ea typeface="楷体_GB2312"/>
                          <a:cs typeface="Times New Roman" panose="02020603050405020304"/>
                        </a:rPr>
                        <a:t>对称</a:t>
                      </a:r>
                      <a:r>
                        <a:rPr lang="en-US" sz="1600" kern="100">
                          <a:latin typeface="Times New Roman" panose="02020603050405020304"/>
                          <a:ea typeface="宋体" panose="02010600030101010101" pitchFamily="2" charset="-122"/>
                          <a:cs typeface="Courier New" panose="02070309020205020404"/>
                        </a:rPr>
                        <a:t>)</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非极性</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ct val="0"/>
                        </a:spcAft>
                        <a:tabLst>
                          <a:tab pos="2667000" algn="l"/>
                        </a:tabLst>
                      </a:pPr>
                      <a:r>
                        <a:rPr lang="en-US" sz="1600" kern="100">
                          <a:latin typeface="Times New Roman" panose="02020603050405020304"/>
                          <a:ea typeface="宋体" panose="02010600030101010101" pitchFamily="2" charset="-122"/>
                          <a:cs typeface="Courier New" panose="02070309020205020404"/>
                        </a:rPr>
                        <a:t>CH</a:t>
                      </a:r>
                      <a:r>
                        <a:rPr lang="en-US" sz="1600" kern="100" baseline="-25000">
                          <a:latin typeface="Times New Roman" panose="02020603050405020304"/>
                          <a:ea typeface="宋体" panose="02010600030101010101" pitchFamily="2" charset="-122"/>
                          <a:cs typeface="Courier New" panose="02070309020205020404"/>
                        </a:rPr>
                        <a:t>4</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Courier New" panose="02070309020205020404"/>
                        </a:rPr>
                        <a:t>CCl</a:t>
                      </a:r>
                      <a:r>
                        <a:rPr lang="en-US" sz="1600" kern="100" baseline="-25000">
                          <a:latin typeface="Times New Roman" panose="02020603050405020304"/>
                          <a:ea typeface="宋体" panose="02010600030101010101" pitchFamily="2" charset="-122"/>
                          <a:cs typeface="Courier New" panose="02070309020205020404"/>
                        </a:rPr>
                        <a:t>4</a:t>
                      </a:r>
                      <a:r>
                        <a:rPr lang="en-US" sz="1600" kern="100">
                          <a:latin typeface="Times New Roman" panose="02020603050405020304"/>
                          <a:ea typeface="宋体" panose="02010600030101010101" pitchFamily="2" charset="-122"/>
                          <a:cs typeface="Courier New" panose="02070309020205020404"/>
                        </a:rPr>
                        <a:t>(</a:t>
                      </a:r>
                      <a:r>
                        <a:rPr lang="zh-CN" sz="1600" kern="100">
                          <a:latin typeface="Times New Roman" panose="02020603050405020304"/>
                          <a:ea typeface="楷体_GB2312"/>
                          <a:cs typeface="Times New Roman" panose="02020603050405020304"/>
                        </a:rPr>
                        <a:t>键角</a:t>
                      </a:r>
                      <a:r>
                        <a:rPr lang="en-US" sz="1600" kern="100">
                          <a:latin typeface="Times New Roman" panose="02020603050405020304"/>
                          <a:ea typeface="楷体_GB2312"/>
                          <a:cs typeface="Courier New" panose="02070309020205020404"/>
                        </a:rPr>
                        <a:t>109°28</a:t>
                      </a:r>
                      <a:r>
                        <a:rPr lang="en-US" sz="1600" kern="100">
                          <a:latin typeface="宋体" panose="02010600030101010101" pitchFamily="2" charset="-122"/>
                          <a:ea typeface="楷体_GB2312"/>
                          <a:cs typeface="Times New Roman" panose="02020603050405020304"/>
                        </a:rPr>
                        <a:t>′</a:t>
                      </a:r>
                      <a:r>
                        <a:rPr lang="en-US" sz="1600" kern="100">
                          <a:latin typeface="Times New Roman" panose="02020603050405020304"/>
                          <a:ea typeface="宋体" panose="02010600030101010101" pitchFamily="2" charset="-122"/>
                          <a:cs typeface="Courier New" panose="02070309020205020404"/>
                        </a:rPr>
                        <a:t>)</a:t>
                      </a:r>
                      <a:r>
                        <a:rPr lang="zh-CN" sz="1600" kern="100">
                          <a:latin typeface="Times New Roman" panose="02020603050405020304"/>
                          <a:ea typeface="宋体" panose="02010600030101010101" pitchFamily="2" charset="-122"/>
                          <a:cs typeface="Times New Roman" panose="02020603050405020304"/>
                        </a:rPr>
                        <a:t>等</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926709">
                <a:tc vMerge="1">
                  <a:txBody>
                    <a:bodyPr/>
                    <a:lstStyle/>
                    <a:p>
                      <a:endParaRPr lang="zh-CN"/>
                    </a:p>
                  </a:txBody>
                  <a:tcPr/>
                </a:tc>
                <a:tc>
                  <a:txBody>
                    <a:bodyPr/>
                    <a:lstStyle/>
                    <a:p>
                      <a:pPr algn="ctr">
                        <a:lnSpc>
                          <a:spcPct val="150000"/>
                        </a:lnSpc>
                        <a:spcAft>
                          <a:spcPct val="0"/>
                        </a:spcAft>
                        <a:tabLst>
                          <a:tab pos="2667000" algn="l"/>
                        </a:tabLst>
                      </a:pPr>
                      <a:r>
                        <a:rPr lang="en-US" sz="1600" kern="100">
                          <a:latin typeface="Times New Roman" panose="02020603050405020304"/>
                          <a:ea typeface="宋体" panose="02010600030101010101" pitchFamily="2" charset="-122"/>
                          <a:cs typeface="Courier New" panose="02070309020205020404"/>
                        </a:rPr>
                        <a:t>AB</a:t>
                      </a:r>
                      <a:r>
                        <a:rPr lang="en-US" sz="1600" i="1" kern="100" baseline="-25000">
                          <a:latin typeface="Times New Roman" panose="02020603050405020304"/>
                          <a:ea typeface="宋体" panose="02010600030101010101" pitchFamily="2" charset="-122"/>
                          <a:cs typeface="Courier New" panose="02070309020205020404"/>
                        </a:rPr>
                        <a:t>n</a:t>
                      </a:r>
                      <a:r>
                        <a:rPr lang="en-US" sz="1600" kern="100">
                          <a:latin typeface="Times New Roman" panose="02020603050405020304"/>
                          <a:ea typeface="宋体" panose="02010600030101010101" pitchFamily="2" charset="-122"/>
                          <a:cs typeface="Courier New" panose="02070309020205020404"/>
                        </a:rPr>
                        <a:t>C</a:t>
                      </a:r>
                      <a:r>
                        <a:rPr lang="en-US" sz="1600" kern="100" baseline="-25000">
                          <a:latin typeface="Times New Roman" panose="02020603050405020304"/>
                          <a:ea typeface="宋体" panose="02010600030101010101" pitchFamily="2" charset="-122"/>
                          <a:cs typeface="Courier New" panose="02070309020205020404"/>
                        </a:rPr>
                        <a:t>4</a:t>
                      </a:r>
                      <a:r>
                        <a:rPr lang="zh-CN" sz="1600" kern="100" baseline="-25000">
                          <a:latin typeface="Times New Roman" panose="02020603050405020304"/>
                          <a:ea typeface="宋体" panose="02010600030101010101" pitchFamily="2" charset="-122"/>
                          <a:cs typeface="Times New Roman" panose="02020603050405020304"/>
                        </a:rPr>
                        <a:t>－</a:t>
                      </a:r>
                      <a:r>
                        <a:rPr lang="en-US" sz="1600" i="1" kern="100" baseline="-25000">
                          <a:latin typeface="Times New Roman" panose="02020603050405020304"/>
                          <a:ea typeface="宋体" panose="02010600030101010101" pitchFamily="2" charset="-122"/>
                          <a:cs typeface="Courier New" panose="02070309020205020404"/>
                        </a:rPr>
                        <a:t>n</a:t>
                      </a:r>
                      <a:endParaRPr lang="zh-CN" sz="2000" kern="100">
                        <a:latin typeface="宋体" panose="02010600030101010101" pitchFamily="2" charset="-122"/>
                        <a:ea typeface="宋体" panose="02010600030101010101" pitchFamily="2" charset="-122"/>
                        <a:cs typeface="Courier New" panose="02070309020205020404"/>
                      </a:endParaRPr>
                    </a:p>
                    <a:p>
                      <a:pPr algn="ctr">
                        <a:lnSpc>
                          <a:spcPct val="150000"/>
                        </a:lnSpc>
                        <a:spcAft>
                          <a:spcPct val="0"/>
                        </a:spcAft>
                        <a:tabLst>
                          <a:tab pos="2667000" algn="l"/>
                        </a:tabLst>
                      </a:pPr>
                      <a:r>
                        <a:rPr lang="en-US" sz="1400" kern="100">
                          <a:latin typeface="Times New Roman" panose="02020603050405020304"/>
                          <a:ea typeface="宋体" panose="02010600030101010101" pitchFamily="2" charset="-122"/>
                          <a:cs typeface="Courier New" panose="02070309020205020404"/>
                        </a:rPr>
                        <a:t>(</a:t>
                      </a:r>
                      <a:r>
                        <a:rPr lang="en-US" sz="1400" i="1" kern="100">
                          <a:latin typeface="Times New Roman" panose="02020603050405020304"/>
                          <a:ea typeface="楷体_GB2312"/>
                          <a:cs typeface="Courier New" panose="02070309020205020404"/>
                        </a:rPr>
                        <a:t>n</a:t>
                      </a:r>
                      <a:r>
                        <a:rPr lang="zh-CN" sz="1400" kern="100">
                          <a:latin typeface="Times New Roman" panose="02020603050405020304"/>
                          <a:ea typeface="楷体_GB2312"/>
                          <a:cs typeface="Times New Roman" panose="02020603050405020304"/>
                        </a:rPr>
                        <a:t>＜</a:t>
                      </a:r>
                      <a:r>
                        <a:rPr lang="en-US" sz="1400" kern="100">
                          <a:latin typeface="Times New Roman" panose="02020603050405020304"/>
                          <a:ea typeface="楷体_GB2312"/>
                          <a:cs typeface="Courier New" panose="02070309020205020404"/>
                        </a:rPr>
                        <a:t>4</a:t>
                      </a:r>
                      <a:r>
                        <a:rPr lang="zh-CN" sz="1400" kern="100">
                          <a:latin typeface="Times New Roman" panose="02020603050405020304"/>
                          <a:ea typeface="楷体_GB2312"/>
                          <a:cs typeface="Times New Roman" panose="02020603050405020304"/>
                        </a:rPr>
                        <a:t>且为整数</a:t>
                      </a:r>
                      <a:r>
                        <a:rPr lang="en-US" sz="1400" kern="100">
                          <a:latin typeface="Times New Roman" panose="02020603050405020304"/>
                          <a:ea typeface="宋体" panose="02010600030101010101" pitchFamily="2" charset="-122"/>
                          <a:cs typeface="Courier New" panose="02070309020205020404"/>
                        </a:rPr>
                        <a:t>)</a:t>
                      </a:r>
                      <a:endParaRPr lang="zh-CN" sz="18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极性键</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四面体形</a:t>
                      </a:r>
                      <a:r>
                        <a:rPr lang="en-US" sz="1600" kern="100">
                          <a:latin typeface="Times New Roman" panose="02020603050405020304"/>
                          <a:ea typeface="宋体" panose="02010600030101010101" pitchFamily="2" charset="-122"/>
                          <a:cs typeface="Courier New" panose="02070309020205020404"/>
                        </a:rPr>
                        <a:t>(</a:t>
                      </a:r>
                      <a:r>
                        <a:rPr lang="zh-CN" sz="1600" kern="100">
                          <a:latin typeface="Times New Roman" panose="02020603050405020304"/>
                          <a:ea typeface="楷体_GB2312"/>
                          <a:cs typeface="Times New Roman" panose="02020603050405020304"/>
                        </a:rPr>
                        <a:t>不对称</a:t>
                      </a:r>
                      <a:r>
                        <a:rPr lang="en-US" sz="1600" kern="100">
                          <a:latin typeface="Times New Roman" panose="02020603050405020304"/>
                          <a:ea typeface="宋体" panose="02010600030101010101" pitchFamily="2" charset="-122"/>
                          <a:cs typeface="Courier New" panose="02070309020205020404"/>
                        </a:rPr>
                        <a:t>)</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极性</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67000" algn="l"/>
                        </a:tabLst>
                      </a:pPr>
                      <a:r>
                        <a:rPr lang="en-US" sz="1600" kern="100">
                          <a:latin typeface="Times New Roman" panose="02020603050405020304"/>
                          <a:ea typeface="宋体" panose="02010600030101010101" pitchFamily="2" charset="-122"/>
                          <a:cs typeface="Courier New" panose="02070309020205020404"/>
                        </a:rPr>
                        <a:t>CHCl</a:t>
                      </a:r>
                      <a:r>
                        <a:rPr lang="en-US" sz="1600" kern="100" baseline="-25000">
                          <a:latin typeface="Times New Roman" panose="02020603050405020304"/>
                          <a:ea typeface="宋体" panose="02010600030101010101" pitchFamily="2" charset="-122"/>
                          <a:cs typeface="Courier New" panose="02070309020205020404"/>
                        </a:rPr>
                        <a:t>3</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Courier New" panose="02070309020205020404"/>
                        </a:rPr>
                        <a:t>CH</a:t>
                      </a:r>
                      <a:r>
                        <a:rPr lang="en-US" sz="1600" kern="100" baseline="-25000">
                          <a:latin typeface="Times New Roman" panose="02020603050405020304"/>
                          <a:ea typeface="宋体" panose="02010600030101010101" pitchFamily="2" charset="-122"/>
                          <a:cs typeface="Courier New" panose="02070309020205020404"/>
                        </a:rPr>
                        <a:t>2</a:t>
                      </a:r>
                      <a:r>
                        <a:rPr lang="en-US" sz="1600" kern="100">
                          <a:latin typeface="Times New Roman" panose="02020603050405020304"/>
                          <a:ea typeface="宋体" panose="02010600030101010101" pitchFamily="2" charset="-122"/>
                          <a:cs typeface="Courier New" panose="02070309020205020404"/>
                        </a:rPr>
                        <a:t>Cl</a:t>
                      </a:r>
                      <a:r>
                        <a:rPr lang="en-US" sz="1600" kern="100" baseline="-25000">
                          <a:latin typeface="Times New Roman" panose="02020603050405020304"/>
                          <a:ea typeface="宋体" panose="02010600030101010101" pitchFamily="2" charset="-122"/>
                          <a:cs typeface="Courier New" panose="02070309020205020404"/>
                        </a:rPr>
                        <a:t>2</a:t>
                      </a:r>
                      <a:r>
                        <a:rPr lang="zh-CN" sz="1600" kern="100">
                          <a:latin typeface="Times New Roman" panose="02020603050405020304"/>
                          <a:ea typeface="宋体" panose="02010600030101010101" pitchFamily="2" charset="-122"/>
                          <a:cs typeface="Times New Roman" panose="02020603050405020304"/>
                        </a:rPr>
                        <a:t>等</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82880" y="421005"/>
            <a:ext cx="2722880" cy="706755"/>
          </a:xfrm>
          <a:prstGeom prst="rect">
            <a:avLst/>
          </a:prstGeom>
          <a:noFill/>
          <a:ln>
            <a:noFill/>
          </a:ln>
        </p:spPr>
        <p:txBody>
          <a:bodyPr wrap="none" rtlCol="0" anchor="t">
            <a:spAutoFit/>
          </a:bodyPr>
          <a:lstStyle/>
          <a:p>
            <a:pPr algn="ctr"/>
            <a:r>
              <a:rPr lang="zh-CN" altLang="en-US" sz="4000" b="1">
                <a:solidFill>
                  <a:srgbClr val="00B05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化学与生命</a:t>
            </a:r>
          </a:p>
        </p:txBody>
      </p:sp>
      <p:sp>
        <p:nvSpPr>
          <p:cNvPr id="3" name="矩形 2"/>
          <p:cNvSpPr/>
          <p:nvPr/>
        </p:nvSpPr>
        <p:spPr>
          <a:xfrm>
            <a:off x="4063365" y="776605"/>
            <a:ext cx="3243580" cy="460375"/>
          </a:xfrm>
          <a:prstGeom prst="rect">
            <a:avLst/>
          </a:prstGeom>
          <a:noFill/>
          <a:ln>
            <a:noFill/>
          </a:ln>
        </p:spPr>
        <p:txBody>
          <a:bodyPr wrap="none" rtlCol="0" anchor="t">
            <a:spAutoFit/>
            <a:scene3d>
              <a:camera prst="orthographicFront"/>
              <a:lightRig rig="threePt" dir="t"/>
            </a:scene3d>
          </a:bodyPr>
          <a:lstStyle/>
          <a:p>
            <a:pPr algn="ctr"/>
            <a:r>
              <a:rPr lang="zh-CN" altLang="en-US" sz="2400" b="1">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分子的亲水性与疏水性</a:t>
            </a:r>
          </a:p>
        </p:txBody>
      </p:sp>
      <p:sp>
        <p:nvSpPr>
          <p:cNvPr id="4" name="文本框 3"/>
          <p:cNvSpPr txBox="1"/>
          <p:nvPr/>
        </p:nvSpPr>
        <p:spPr>
          <a:xfrm>
            <a:off x="426720" y="1236980"/>
            <a:ext cx="11223625" cy="2999740"/>
          </a:xfrm>
          <a:prstGeom prst="rect">
            <a:avLst/>
          </a:prstGeom>
          <a:noFill/>
        </p:spPr>
        <p:txBody>
          <a:bodyPr wrap="square" rtlCol="0" anchor="t">
            <a:spAutoFit/>
          </a:bodyPr>
          <a:lstStyle/>
          <a:p>
            <a:pPr fontAlgn="auto">
              <a:lnSpc>
                <a:spcPct val="150000"/>
              </a:lnSpc>
            </a:pPr>
            <a:r>
              <a:rPr lang="en-US" altLang="zh-CN"/>
              <a:t>     </a:t>
            </a:r>
            <a:r>
              <a:rPr lang="zh-CN" altLang="en-US"/>
              <a:t>分子中极性较大的基团具有亲水性，极性较小的基团具有亲脂性（或称为疏水性）。有些分子中既含有亲水性的基团，又含有疏水性的基团，由这类分子构成的物质称为表面活性剂。</a:t>
            </a:r>
          </a:p>
          <a:p>
            <a:pPr fontAlgn="auto">
              <a:lnSpc>
                <a:spcPct val="150000"/>
              </a:lnSpc>
            </a:pPr>
            <a:r>
              <a:rPr lang="zh-CN" altLang="en-US">
                <a:sym typeface="+mn-ea"/>
              </a:rPr>
              <a:t>     细胞膜的主要成分之一</a:t>
            </a:r>
            <a:r>
              <a:rPr lang="en-US" altLang="zh-CN">
                <a:sym typeface="+mn-ea"/>
              </a:rPr>
              <a:t>——</a:t>
            </a:r>
            <a:r>
              <a:rPr lang="zh-CN" altLang="en-US">
                <a:sym typeface="+mn-ea"/>
              </a:rPr>
              <a:t>磷脂就是一种天然的表面活性剂。以甘油磷脂这类重要的磷脂为例，在其分子的主链中，甘油的一个羟基被磷酸酯化，磷酸基团又与各种结构不同的小分子化合物相连接（亲水端），另外两个羟基被高级脂肪酸酯化（疏水端），在细胞膜中，这些分子排列成双层膜的结构，亲水端朝向细胞外液或胞质，疏水端则彼此相对，形成膜内部的疏水区。体内电解质溶液的溶质基本上都是亲水性的，因此不能透过细胞膜，只有通过细胞膜上"装载"的蛋白质"通道"，才允许溶质被选择性地"运输"出入细胞。</a:t>
            </a:r>
            <a:endParaRPr lang="zh-CN" altLang="en-US"/>
          </a:p>
        </p:txBody>
      </p:sp>
      <p:pic>
        <p:nvPicPr>
          <p:cNvPr id="5" name="Picture 3"/>
          <p:cNvPicPr>
            <a:picLocks noChangeAspect="1" noChangeArrowheads="1"/>
          </p:cNvPicPr>
          <p:nvPr/>
        </p:nvPicPr>
        <p:blipFill>
          <a:blip r:embed="rId2"/>
          <a:stretch>
            <a:fillRect/>
          </a:stretch>
        </p:blipFill>
        <p:spPr bwMode="auto">
          <a:xfrm>
            <a:off x="2147582" y="4350705"/>
            <a:ext cx="3642876" cy="2373028"/>
          </a:xfrm>
          <a:prstGeom prst="rect">
            <a:avLst/>
          </a:prstGeom>
          <a:noFill/>
          <a:ln w="9525">
            <a:noFill/>
            <a:miter lim="800000"/>
            <a:headEnd/>
            <a:tailEnd/>
          </a:ln>
          <a:effectLst/>
        </p:spPr>
      </p:pic>
      <p:pic>
        <p:nvPicPr>
          <p:cNvPr id="6" name="Picture 4"/>
          <p:cNvPicPr>
            <a:picLocks noChangeAspect="1" noChangeArrowheads="1"/>
          </p:cNvPicPr>
          <p:nvPr/>
        </p:nvPicPr>
        <p:blipFill>
          <a:blip r:embed="rId3"/>
          <a:stretch>
            <a:fillRect/>
          </a:stretch>
        </p:blipFill>
        <p:spPr bwMode="auto">
          <a:xfrm>
            <a:off x="5786807" y="4346542"/>
            <a:ext cx="3206366" cy="240659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3796927" y="391915"/>
            <a:ext cx="2467342" cy="769441"/>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lang="zh-CN" altLang="en-US" sz="4400" b="1" cap="none" spc="50">
                <a:ln w="11430"/>
                <a:solidFill>
                  <a:srgbClr val="00B050"/>
                </a:solidFill>
                <a:effectLst>
                  <a:outerShdw blurRad="76200" dist="50800" dir="5400000" algn="tl" rotWithShape="0">
                    <a:srgbClr val="000000">
                      <a:alpha val="65000"/>
                    </a:srgbClr>
                  </a:outerShdw>
                </a:effectLst>
              </a:rPr>
              <a:t>课堂小结</a:t>
            </a:r>
          </a:p>
        </p:txBody>
      </p:sp>
      <p:sp>
        <p:nvSpPr>
          <p:cNvPr id="5" name="矩形 4"/>
          <p:cNvSpPr/>
          <p:nvPr/>
        </p:nvSpPr>
        <p:spPr>
          <a:xfrm>
            <a:off x="372084" y="2957979"/>
            <a:ext cx="1649663" cy="879087"/>
          </a:xfrm>
          <a:prstGeom prst="rect">
            <a:avLst/>
          </a:prstGeom>
        </p:spPr>
        <p:txBody>
          <a:bodyPr wrap="square">
            <a:spAutoFit/>
          </a:bodyPr>
          <a:lstStyle/>
          <a:p>
            <a:pPr>
              <a:lnSpc>
                <a:spcPct val="150000"/>
              </a:lnSpc>
            </a:pPr>
            <a:r>
              <a:rPr lang="zh-CN" altLang="en-US" b="1"/>
              <a:t>分子的空间结构与分子性质</a:t>
            </a:r>
          </a:p>
        </p:txBody>
      </p:sp>
      <p:sp>
        <p:nvSpPr>
          <p:cNvPr id="6" name="左大括号 5"/>
          <p:cNvSpPr/>
          <p:nvPr/>
        </p:nvSpPr>
        <p:spPr>
          <a:xfrm>
            <a:off x="1937857" y="2197916"/>
            <a:ext cx="348143" cy="2558722"/>
          </a:xfrm>
          <a:prstGeom prst="leftBrac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2309942" y="1994373"/>
            <a:ext cx="1649663" cy="463588"/>
          </a:xfrm>
          <a:prstGeom prst="rect">
            <a:avLst/>
          </a:prstGeom>
        </p:spPr>
        <p:txBody>
          <a:bodyPr wrap="square">
            <a:spAutoFit/>
          </a:bodyPr>
          <a:lstStyle/>
          <a:p>
            <a:pPr>
              <a:lnSpc>
                <a:spcPct val="150000"/>
              </a:lnSpc>
            </a:pPr>
            <a:r>
              <a:rPr lang="zh-CN" altLang="en-US" b="1"/>
              <a:t>分子的对称性</a:t>
            </a:r>
          </a:p>
        </p:txBody>
      </p:sp>
      <p:sp>
        <p:nvSpPr>
          <p:cNvPr id="8" name="矩形 7"/>
          <p:cNvSpPr/>
          <p:nvPr/>
        </p:nvSpPr>
        <p:spPr>
          <a:xfrm>
            <a:off x="2267594" y="2728571"/>
            <a:ext cx="1649663" cy="463588"/>
          </a:xfrm>
          <a:prstGeom prst="rect">
            <a:avLst/>
          </a:prstGeom>
        </p:spPr>
        <p:txBody>
          <a:bodyPr wrap="square">
            <a:spAutoFit/>
          </a:bodyPr>
          <a:lstStyle/>
          <a:p>
            <a:pPr>
              <a:lnSpc>
                <a:spcPct val="150000"/>
              </a:lnSpc>
            </a:pPr>
            <a:r>
              <a:rPr lang="zh-CN" altLang="en-US" b="1"/>
              <a:t>分子的手性</a:t>
            </a:r>
          </a:p>
        </p:txBody>
      </p:sp>
      <p:sp>
        <p:nvSpPr>
          <p:cNvPr id="9" name="矩形 8"/>
          <p:cNvSpPr/>
          <p:nvPr/>
        </p:nvSpPr>
        <p:spPr>
          <a:xfrm>
            <a:off x="2224439" y="4500503"/>
            <a:ext cx="1649663" cy="463588"/>
          </a:xfrm>
          <a:prstGeom prst="rect">
            <a:avLst/>
          </a:prstGeom>
        </p:spPr>
        <p:txBody>
          <a:bodyPr wrap="square">
            <a:spAutoFit/>
          </a:bodyPr>
          <a:lstStyle/>
          <a:p>
            <a:pPr>
              <a:lnSpc>
                <a:spcPct val="150000"/>
              </a:lnSpc>
            </a:pPr>
            <a:r>
              <a:rPr lang="zh-CN" altLang="en-US" b="1"/>
              <a:t>分子的极性</a:t>
            </a:r>
          </a:p>
        </p:txBody>
      </p:sp>
      <p:sp>
        <p:nvSpPr>
          <p:cNvPr id="10" name="左大括号 9"/>
          <p:cNvSpPr/>
          <p:nvPr/>
        </p:nvSpPr>
        <p:spPr>
          <a:xfrm>
            <a:off x="3594845" y="3800130"/>
            <a:ext cx="194640" cy="1906078"/>
          </a:xfrm>
          <a:prstGeom prst="leftBrac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3677350" y="3554725"/>
            <a:ext cx="785594" cy="507831"/>
          </a:xfrm>
          <a:prstGeom prst="rect">
            <a:avLst/>
          </a:prstGeom>
        </p:spPr>
        <p:txBody>
          <a:bodyPr wrap="square">
            <a:spAutoFit/>
          </a:bodyPr>
          <a:lstStyle/>
          <a:p>
            <a:pPr>
              <a:lnSpc>
                <a:spcPct val="150000"/>
              </a:lnSpc>
            </a:pPr>
            <a:r>
              <a:rPr lang="zh-CN" altLang="en-US" b="1"/>
              <a:t>分类</a:t>
            </a:r>
          </a:p>
        </p:txBody>
      </p:sp>
      <p:sp>
        <p:nvSpPr>
          <p:cNvPr id="13" name="左大括号 12"/>
          <p:cNvSpPr/>
          <p:nvPr/>
        </p:nvSpPr>
        <p:spPr>
          <a:xfrm>
            <a:off x="4362276" y="3565320"/>
            <a:ext cx="75500" cy="570449"/>
          </a:xfrm>
          <a:prstGeom prst="leftBrac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4415580" y="3353389"/>
            <a:ext cx="1649663" cy="422295"/>
          </a:xfrm>
          <a:prstGeom prst="rect">
            <a:avLst/>
          </a:prstGeom>
        </p:spPr>
        <p:txBody>
          <a:bodyPr wrap="square">
            <a:spAutoFit/>
          </a:bodyPr>
          <a:lstStyle/>
          <a:p>
            <a:pPr>
              <a:lnSpc>
                <a:spcPct val="150000"/>
              </a:lnSpc>
            </a:pPr>
            <a:r>
              <a:rPr lang="zh-CN" altLang="en-US" sz="1600" b="1"/>
              <a:t>非极性分子</a:t>
            </a:r>
          </a:p>
        </p:txBody>
      </p:sp>
      <p:sp>
        <p:nvSpPr>
          <p:cNvPr id="15" name="矩形 14"/>
          <p:cNvSpPr/>
          <p:nvPr/>
        </p:nvSpPr>
        <p:spPr>
          <a:xfrm>
            <a:off x="4423969" y="3764449"/>
            <a:ext cx="1649663" cy="422295"/>
          </a:xfrm>
          <a:prstGeom prst="rect">
            <a:avLst/>
          </a:prstGeom>
        </p:spPr>
        <p:txBody>
          <a:bodyPr wrap="square">
            <a:spAutoFit/>
          </a:bodyPr>
          <a:lstStyle/>
          <a:p>
            <a:pPr>
              <a:lnSpc>
                <a:spcPct val="150000"/>
              </a:lnSpc>
            </a:pPr>
            <a:r>
              <a:rPr lang="zh-CN" altLang="en-US" sz="1600" b="1"/>
              <a:t>极性分子</a:t>
            </a:r>
          </a:p>
        </p:txBody>
      </p:sp>
      <p:sp>
        <p:nvSpPr>
          <p:cNvPr id="16" name="矩形 15"/>
          <p:cNvSpPr/>
          <p:nvPr/>
        </p:nvSpPr>
        <p:spPr>
          <a:xfrm>
            <a:off x="3736072" y="4435569"/>
            <a:ext cx="1188265" cy="507831"/>
          </a:xfrm>
          <a:prstGeom prst="rect">
            <a:avLst/>
          </a:prstGeom>
        </p:spPr>
        <p:txBody>
          <a:bodyPr wrap="square">
            <a:spAutoFit/>
          </a:bodyPr>
          <a:lstStyle/>
          <a:p>
            <a:pPr>
              <a:lnSpc>
                <a:spcPct val="150000"/>
              </a:lnSpc>
            </a:pPr>
            <a:r>
              <a:rPr lang="zh-CN" altLang="en-US" b="1"/>
              <a:t>判断方法</a:t>
            </a:r>
          </a:p>
        </p:txBody>
      </p:sp>
      <p:sp>
        <p:nvSpPr>
          <p:cNvPr id="17" name="左大括号 16"/>
          <p:cNvSpPr/>
          <p:nvPr/>
        </p:nvSpPr>
        <p:spPr>
          <a:xfrm>
            <a:off x="4790115" y="4311936"/>
            <a:ext cx="192946" cy="687904"/>
          </a:xfrm>
          <a:prstGeom prst="leftBrac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5027976" y="4133564"/>
            <a:ext cx="2312391" cy="461665"/>
          </a:xfrm>
          <a:prstGeom prst="rect">
            <a:avLst/>
          </a:prstGeom>
        </p:spPr>
        <p:txBody>
          <a:bodyPr wrap="square">
            <a:spAutoFit/>
          </a:bodyPr>
          <a:lstStyle/>
          <a:p>
            <a:pPr>
              <a:lnSpc>
                <a:spcPct val="150000"/>
              </a:lnSpc>
            </a:pPr>
            <a:r>
              <a:rPr lang="zh-CN" altLang="en-US" sz="1600" b="1"/>
              <a:t>根据分子的对称性判断</a:t>
            </a:r>
          </a:p>
        </p:txBody>
      </p:sp>
      <p:sp>
        <p:nvSpPr>
          <p:cNvPr id="19" name="矩形 18"/>
          <p:cNvSpPr/>
          <p:nvPr/>
        </p:nvSpPr>
        <p:spPr>
          <a:xfrm>
            <a:off x="5011198" y="4704015"/>
            <a:ext cx="2312391" cy="461665"/>
          </a:xfrm>
          <a:prstGeom prst="rect">
            <a:avLst/>
          </a:prstGeom>
        </p:spPr>
        <p:txBody>
          <a:bodyPr wrap="square">
            <a:spAutoFit/>
          </a:bodyPr>
          <a:lstStyle/>
          <a:p>
            <a:pPr>
              <a:lnSpc>
                <a:spcPct val="150000"/>
              </a:lnSpc>
            </a:pPr>
            <a:r>
              <a:rPr lang="zh-CN" altLang="en-US" sz="1600" b="1"/>
              <a:t>根据键的极性判断</a:t>
            </a:r>
          </a:p>
        </p:txBody>
      </p:sp>
      <p:pic>
        <p:nvPicPr>
          <p:cNvPr id="1026" name="Picture 2" descr="20LKXZHX2-18.TIF"/>
          <p:cNvPicPr>
            <a:picLocks noChangeAspect="1" noChangeArrowheads="1"/>
          </p:cNvPicPr>
          <p:nvPr/>
        </p:nvPicPr>
        <p:blipFill>
          <a:blip r:embed="rId2" r:link="rId3"/>
          <a:stretch>
            <a:fillRect/>
          </a:stretch>
        </p:blipFill>
        <p:spPr bwMode="auto">
          <a:xfrm>
            <a:off x="7403124" y="4721470"/>
            <a:ext cx="2190750" cy="685800"/>
          </a:xfrm>
          <a:prstGeom prst="rect">
            <a:avLst/>
          </a:prstGeom>
          <a:noFill/>
          <a:ln w="9525">
            <a:noFill/>
            <a:miter lim="800000"/>
            <a:headEnd/>
            <a:tailEnd/>
          </a:ln>
        </p:spPr>
      </p:pic>
      <p:sp>
        <p:nvSpPr>
          <p:cNvPr id="21" name="右箭头 20"/>
          <p:cNvSpPr/>
          <p:nvPr/>
        </p:nvSpPr>
        <p:spPr>
          <a:xfrm>
            <a:off x="6822831" y="4888523"/>
            <a:ext cx="501161" cy="167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左大括号 21"/>
          <p:cNvSpPr/>
          <p:nvPr/>
        </p:nvSpPr>
        <p:spPr>
          <a:xfrm>
            <a:off x="7260752" y="4079630"/>
            <a:ext cx="230293" cy="533348"/>
          </a:xfrm>
          <a:prstGeom prst="leftBrac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7412986" y="3920246"/>
            <a:ext cx="2698175" cy="307777"/>
          </a:xfrm>
          <a:prstGeom prst="rect">
            <a:avLst/>
          </a:prstGeom>
        </p:spPr>
        <p:txBody>
          <a:bodyPr wrap="none">
            <a:spAutoFit/>
          </a:bodyPr>
          <a:lstStyle/>
          <a:p>
            <a:r>
              <a:rPr lang="zh-CN" altLang="en-US" sz="1400" b="1"/>
              <a:t>结构对称，正、负电荷重心重合</a:t>
            </a:r>
          </a:p>
        </p:txBody>
      </p:sp>
      <p:sp>
        <p:nvSpPr>
          <p:cNvPr id="24" name="矩形 23"/>
          <p:cNvSpPr/>
          <p:nvPr/>
        </p:nvSpPr>
        <p:spPr>
          <a:xfrm>
            <a:off x="7439363" y="4307108"/>
            <a:ext cx="1980029" cy="307777"/>
          </a:xfrm>
          <a:prstGeom prst="rect">
            <a:avLst/>
          </a:prstGeom>
        </p:spPr>
        <p:txBody>
          <a:bodyPr wrap="none">
            <a:spAutoFit/>
          </a:bodyPr>
          <a:lstStyle/>
          <a:p>
            <a:r>
              <a:rPr lang="zh-CN" altLang="en-US" sz="1400" b="1"/>
              <a:t>正、负电荷重心不重合</a:t>
            </a:r>
          </a:p>
        </p:txBody>
      </p:sp>
      <p:sp>
        <p:nvSpPr>
          <p:cNvPr id="25" name="右箭头 24"/>
          <p:cNvSpPr/>
          <p:nvPr/>
        </p:nvSpPr>
        <p:spPr>
          <a:xfrm>
            <a:off x="10005647" y="3965331"/>
            <a:ext cx="501161" cy="167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0531326" y="3873354"/>
            <a:ext cx="1082348" cy="307777"/>
          </a:xfrm>
          <a:prstGeom prst="rect">
            <a:avLst/>
          </a:prstGeom>
        </p:spPr>
        <p:txBody>
          <a:bodyPr wrap="none">
            <a:spAutoFit/>
          </a:bodyPr>
          <a:lstStyle/>
          <a:p>
            <a:r>
              <a:rPr lang="zh-CN" altLang="en-US" sz="1400" b="1">
                <a:solidFill>
                  <a:srgbClr val="000000"/>
                </a:solidFill>
              </a:rPr>
              <a:t>非极性分子</a:t>
            </a:r>
            <a:endParaRPr lang="zh-CN" altLang="en-US"/>
          </a:p>
        </p:txBody>
      </p:sp>
      <p:sp>
        <p:nvSpPr>
          <p:cNvPr id="27" name="右箭头 26"/>
          <p:cNvSpPr/>
          <p:nvPr/>
        </p:nvSpPr>
        <p:spPr>
          <a:xfrm>
            <a:off x="9337432" y="4369777"/>
            <a:ext cx="501161" cy="167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9880695" y="4295385"/>
            <a:ext cx="902811" cy="307777"/>
          </a:xfrm>
          <a:prstGeom prst="rect">
            <a:avLst/>
          </a:prstGeom>
        </p:spPr>
        <p:txBody>
          <a:bodyPr wrap="none">
            <a:spAutoFit/>
          </a:bodyPr>
          <a:lstStyle/>
          <a:p>
            <a:r>
              <a:rPr lang="zh-CN" altLang="en-US" sz="1400" b="1">
                <a:solidFill>
                  <a:srgbClr val="000000"/>
                </a:solidFill>
              </a:rPr>
              <a:t>极性分子</a:t>
            </a:r>
            <a:endParaRPr lang="zh-CN" altLang="en-US"/>
          </a:p>
        </p:txBody>
      </p:sp>
      <p:sp>
        <p:nvSpPr>
          <p:cNvPr id="30" name="左大括号 29"/>
          <p:cNvSpPr/>
          <p:nvPr/>
        </p:nvSpPr>
        <p:spPr>
          <a:xfrm>
            <a:off x="3872244" y="1969476"/>
            <a:ext cx="198593" cy="549396"/>
          </a:xfrm>
          <a:prstGeom prst="leftBrac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左大括号 30"/>
          <p:cNvSpPr/>
          <p:nvPr/>
        </p:nvSpPr>
        <p:spPr>
          <a:xfrm>
            <a:off x="3634851" y="2743199"/>
            <a:ext cx="198593" cy="549396"/>
          </a:xfrm>
          <a:prstGeom prst="leftBrac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矩形 31"/>
          <p:cNvSpPr/>
          <p:nvPr/>
        </p:nvSpPr>
        <p:spPr>
          <a:xfrm>
            <a:off x="3795347" y="2639843"/>
            <a:ext cx="7775330" cy="307777"/>
          </a:xfrm>
          <a:prstGeom prst="rect">
            <a:avLst/>
          </a:prstGeom>
        </p:spPr>
        <p:txBody>
          <a:bodyPr wrap="square">
            <a:spAutoFit/>
          </a:bodyPr>
          <a:lstStyle/>
          <a:p>
            <a:r>
              <a:rPr lang="zh-CN" altLang="en-US" sz="1400" b="1"/>
              <a:t>特点：</a:t>
            </a:r>
            <a:r>
              <a:rPr lang="zh-CN" altLang="zh-CN" sz="1400" b="1"/>
              <a:t>一种分子和它在镜中的像，就如同人的左手和右手，相似而不完全相同，即它们不能重叠</a:t>
            </a:r>
            <a:endParaRPr lang="zh-CN" altLang="en-US" sz="1400" b="1"/>
          </a:p>
        </p:txBody>
      </p:sp>
      <p:sp>
        <p:nvSpPr>
          <p:cNvPr id="33" name="矩形 32"/>
          <p:cNvSpPr/>
          <p:nvPr/>
        </p:nvSpPr>
        <p:spPr>
          <a:xfrm>
            <a:off x="3804140" y="3035497"/>
            <a:ext cx="2253760" cy="307777"/>
          </a:xfrm>
          <a:prstGeom prst="rect">
            <a:avLst/>
          </a:prstGeom>
        </p:spPr>
        <p:txBody>
          <a:bodyPr wrap="square">
            <a:spAutoFit/>
          </a:bodyPr>
          <a:lstStyle/>
          <a:p>
            <a:r>
              <a:rPr lang="zh-CN" altLang="en-US" sz="1400" b="1"/>
              <a:t>判断：含有不对称碳原子</a:t>
            </a:r>
          </a:p>
        </p:txBody>
      </p:sp>
      <p:sp>
        <p:nvSpPr>
          <p:cNvPr id="34" name="矩形 33"/>
          <p:cNvSpPr/>
          <p:nvPr/>
        </p:nvSpPr>
        <p:spPr>
          <a:xfrm>
            <a:off x="4016193" y="1819980"/>
            <a:ext cx="5109091" cy="338554"/>
          </a:xfrm>
          <a:prstGeom prst="rect">
            <a:avLst/>
          </a:prstGeom>
        </p:spPr>
        <p:txBody>
          <a:bodyPr wrap="none">
            <a:spAutoFit/>
          </a:bodyPr>
          <a:lstStyle/>
          <a:p>
            <a:r>
              <a:rPr lang="zh-CN" altLang="zh-CN" sz="1600" b="1"/>
              <a:t>依据对称轴的旋转或借助对称面的反映能够复原的分子</a:t>
            </a:r>
            <a:endParaRPr lang="zh-CN" altLang="en-US" sz="1600" b="1"/>
          </a:p>
        </p:txBody>
      </p:sp>
      <p:sp>
        <p:nvSpPr>
          <p:cNvPr id="35" name="矩形 34"/>
          <p:cNvSpPr/>
          <p:nvPr/>
        </p:nvSpPr>
        <p:spPr>
          <a:xfrm>
            <a:off x="4060154" y="2233218"/>
            <a:ext cx="2646878" cy="338554"/>
          </a:xfrm>
          <a:prstGeom prst="rect">
            <a:avLst/>
          </a:prstGeom>
        </p:spPr>
        <p:txBody>
          <a:bodyPr wrap="none">
            <a:spAutoFit/>
          </a:bodyPr>
          <a:lstStyle/>
          <a:p>
            <a:r>
              <a:rPr lang="zh-CN" altLang="en-US" sz="1600" b="1"/>
              <a:t>影响：分子的极性和旋光性</a:t>
            </a:r>
          </a:p>
        </p:txBody>
      </p:sp>
      <p:sp>
        <p:nvSpPr>
          <p:cNvPr id="36" name="矩形 35"/>
          <p:cNvSpPr/>
          <p:nvPr/>
        </p:nvSpPr>
        <p:spPr>
          <a:xfrm>
            <a:off x="3796385" y="5372072"/>
            <a:ext cx="2852063" cy="338554"/>
          </a:xfrm>
          <a:prstGeom prst="rect">
            <a:avLst/>
          </a:prstGeom>
        </p:spPr>
        <p:txBody>
          <a:bodyPr wrap="none">
            <a:spAutoFit/>
          </a:bodyPr>
          <a:lstStyle/>
          <a:p>
            <a:r>
              <a:rPr lang="zh-CN" altLang="en-US" sz="1600" b="1"/>
              <a:t>影响：分子的熔沸点、溶解性</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315496" y="383526"/>
            <a:ext cx="2467342" cy="769441"/>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lang="zh-CN" altLang="en-US" sz="4400" b="1" cap="none" spc="50">
                <a:ln w="11430"/>
                <a:solidFill>
                  <a:srgbClr val="00B050"/>
                </a:solidFill>
                <a:effectLst>
                  <a:outerShdw blurRad="76200" dist="50800" dir="5400000" algn="tl" rotWithShape="0">
                    <a:srgbClr val="000000">
                      <a:alpha val="65000"/>
                    </a:srgbClr>
                  </a:outerShdw>
                </a:effectLst>
              </a:rPr>
              <a:t>知识回顾</a:t>
            </a:r>
          </a:p>
        </p:txBody>
      </p:sp>
      <p:sp>
        <p:nvSpPr>
          <p:cNvPr id="3" name="矩形 2"/>
          <p:cNvSpPr/>
          <p:nvPr/>
        </p:nvSpPr>
        <p:spPr>
          <a:xfrm>
            <a:off x="719821" y="1323256"/>
            <a:ext cx="2901756" cy="369332"/>
          </a:xfrm>
          <a:prstGeom prst="rect">
            <a:avLst/>
          </a:prstGeom>
        </p:spPr>
        <p:txBody>
          <a:bodyPr wrap="none">
            <a:spAutoFit/>
          </a:bodyPr>
          <a:lstStyle/>
          <a:p>
            <a:r>
              <a:rPr lang="en-US" altLang="zh-CN" b="1"/>
              <a:t>1.</a:t>
            </a:r>
            <a:r>
              <a:rPr lang="zh-CN" altLang="en-US" b="1"/>
              <a:t>写出下列分子的空间构型</a:t>
            </a:r>
            <a:endParaRPr lang="zh-CN" altLang="en-US"/>
          </a:p>
        </p:txBody>
      </p:sp>
      <p:sp>
        <p:nvSpPr>
          <p:cNvPr id="4" name="矩形 3"/>
          <p:cNvSpPr/>
          <p:nvPr/>
        </p:nvSpPr>
        <p:spPr>
          <a:xfrm>
            <a:off x="736599" y="3311447"/>
            <a:ext cx="11091498" cy="1754326"/>
          </a:xfrm>
          <a:prstGeom prst="rect">
            <a:avLst/>
          </a:prstGeom>
        </p:spPr>
        <p:txBody>
          <a:bodyPr wrap="none">
            <a:spAutoFit/>
          </a:bodyPr>
          <a:lstStyle/>
          <a:p>
            <a:pPr>
              <a:lnSpc>
                <a:spcPct val="150000"/>
              </a:lnSpc>
            </a:pPr>
            <a:r>
              <a:rPr lang="en-US" altLang="zh-CN" b="1"/>
              <a:t>2.</a:t>
            </a:r>
            <a:r>
              <a:rPr lang="zh-CN" altLang="en-US" b="1"/>
              <a:t>极性键：</a:t>
            </a:r>
            <a:r>
              <a:rPr lang="zh-CN" altLang="en-US" b="1" u="sng"/>
              <a:t>                                                                                                                                          </a:t>
            </a:r>
            <a:r>
              <a:rPr lang="zh-CN" altLang="en-US" b="1"/>
              <a:t>。</a:t>
            </a:r>
            <a:endParaRPr lang="en-US" altLang="zh-CN" b="1"/>
          </a:p>
          <a:p>
            <a:pPr>
              <a:lnSpc>
                <a:spcPct val="150000"/>
              </a:lnSpc>
            </a:pPr>
            <a:r>
              <a:rPr lang="en-US" altLang="zh-CN" b="1"/>
              <a:t>    </a:t>
            </a:r>
          </a:p>
          <a:p>
            <a:pPr>
              <a:lnSpc>
                <a:spcPct val="150000"/>
              </a:lnSpc>
            </a:pPr>
            <a:r>
              <a:rPr lang="zh-CN" altLang="en-US" b="1"/>
              <a:t>非极性键：</a:t>
            </a:r>
            <a:r>
              <a:rPr lang="zh-CN" altLang="en-US" b="1" u="sng"/>
              <a:t>                                                                                                                                                                                     </a:t>
            </a:r>
            <a:r>
              <a:rPr lang="zh-CN" altLang="en-US" b="1"/>
              <a:t>。</a:t>
            </a:r>
            <a:endParaRPr lang="en-US" altLang="zh-CN" b="1"/>
          </a:p>
          <a:p>
            <a:pPr>
              <a:lnSpc>
                <a:spcPct val="150000"/>
              </a:lnSpc>
            </a:pPr>
            <a:r>
              <a:rPr lang="en-US" altLang="zh-CN" b="1"/>
              <a:t>    </a:t>
            </a:r>
            <a:endParaRPr lang="zh-CN" altLang="en-US"/>
          </a:p>
        </p:txBody>
      </p:sp>
      <p:sp>
        <p:nvSpPr>
          <p:cNvPr id="5" name="矩形 4"/>
          <p:cNvSpPr/>
          <p:nvPr/>
        </p:nvSpPr>
        <p:spPr>
          <a:xfrm>
            <a:off x="870823" y="1893707"/>
            <a:ext cx="3190297" cy="369332"/>
          </a:xfrm>
          <a:prstGeom prst="rect">
            <a:avLst/>
          </a:prstGeom>
        </p:spPr>
        <p:txBody>
          <a:bodyPr wrap="none">
            <a:spAutoFit/>
          </a:bodyPr>
          <a:lstStyle/>
          <a:p>
            <a:r>
              <a:rPr lang="zh-CN" altLang="en-US" b="1"/>
              <a:t>水分子：</a:t>
            </a:r>
            <a:r>
              <a:rPr lang="zh-CN" altLang="en-US" b="1" u="sng"/>
              <a:t>                                   </a:t>
            </a:r>
            <a:r>
              <a:rPr lang="zh-CN" altLang="en-US" b="1"/>
              <a:t>；</a:t>
            </a:r>
          </a:p>
        </p:txBody>
      </p:sp>
      <p:sp>
        <p:nvSpPr>
          <p:cNvPr id="6" name="矩形 5"/>
          <p:cNvSpPr/>
          <p:nvPr/>
        </p:nvSpPr>
        <p:spPr>
          <a:xfrm>
            <a:off x="4402588" y="1918874"/>
            <a:ext cx="3350148" cy="369332"/>
          </a:xfrm>
          <a:prstGeom prst="rect">
            <a:avLst/>
          </a:prstGeom>
        </p:spPr>
        <p:txBody>
          <a:bodyPr wrap="none">
            <a:spAutoFit/>
          </a:bodyPr>
          <a:lstStyle/>
          <a:p>
            <a:r>
              <a:rPr lang="en-US" altLang="zh-CN" b="1"/>
              <a:t>CO</a:t>
            </a:r>
            <a:r>
              <a:rPr lang="en-US" altLang="zh-CN" b="1" baseline="-25000"/>
              <a:t>2</a:t>
            </a:r>
            <a:r>
              <a:rPr lang="zh-CN" altLang="en-US" b="1"/>
              <a:t>分子：</a:t>
            </a:r>
            <a:r>
              <a:rPr lang="zh-CN" altLang="en-US" b="1" u="sng"/>
              <a:t>                                   </a:t>
            </a:r>
            <a:r>
              <a:rPr lang="zh-CN" altLang="en-US" b="1"/>
              <a:t>；</a:t>
            </a:r>
          </a:p>
        </p:txBody>
      </p:sp>
      <p:sp>
        <p:nvSpPr>
          <p:cNvPr id="7" name="矩形 6"/>
          <p:cNvSpPr/>
          <p:nvPr/>
        </p:nvSpPr>
        <p:spPr>
          <a:xfrm>
            <a:off x="854045" y="2631938"/>
            <a:ext cx="3190297" cy="369332"/>
          </a:xfrm>
          <a:prstGeom prst="rect">
            <a:avLst/>
          </a:prstGeom>
        </p:spPr>
        <p:txBody>
          <a:bodyPr wrap="none">
            <a:spAutoFit/>
          </a:bodyPr>
          <a:lstStyle/>
          <a:p>
            <a:r>
              <a:rPr lang="zh-CN" altLang="en-US" b="1"/>
              <a:t>氨分子：</a:t>
            </a:r>
            <a:r>
              <a:rPr lang="zh-CN" altLang="en-US" b="1" u="sng"/>
              <a:t>                                   </a:t>
            </a:r>
            <a:r>
              <a:rPr lang="zh-CN" altLang="en-US" b="1"/>
              <a:t>；</a:t>
            </a:r>
          </a:p>
        </p:txBody>
      </p:sp>
      <p:sp>
        <p:nvSpPr>
          <p:cNvPr id="8" name="矩形 7"/>
          <p:cNvSpPr/>
          <p:nvPr/>
        </p:nvSpPr>
        <p:spPr>
          <a:xfrm>
            <a:off x="4360643" y="2631938"/>
            <a:ext cx="3421129" cy="369332"/>
          </a:xfrm>
          <a:prstGeom prst="rect">
            <a:avLst/>
          </a:prstGeom>
        </p:spPr>
        <p:txBody>
          <a:bodyPr wrap="none">
            <a:spAutoFit/>
          </a:bodyPr>
          <a:lstStyle/>
          <a:p>
            <a:r>
              <a:rPr lang="zh-CN" altLang="en-US" b="1"/>
              <a:t>甲烷分子：</a:t>
            </a:r>
            <a:r>
              <a:rPr lang="zh-CN" altLang="en-US" b="1" u="sng"/>
              <a:t>                                   </a:t>
            </a:r>
            <a:r>
              <a:rPr lang="zh-CN" altLang="en-US" b="1"/>
              <a:t>；</a:t>
            </a:r>
          </a:p>
        </p:txBody>
      </p:sp>
      <p:sp>
        <p:nvSpPr>
          <p:cNvPr id="9" name="矩形 8"/>
          <p:cNvSpPr/>
          <p:nvPr/>
        </p:nvSpPr>
        <p:spPr>
          <a:xfrm>
            <a:off x="8026614" y="629722"/>
            <a:ext cx="877163" cy="369332"/>
          </a:xfrm>
          <a:prstGeom prst="rect">
            <a:avLst/>
          </a:prstGeom>
        </p:spPr>
        <p:txBody>
          <a:bodyPr wrap="none">
            <a:spAutoFit/>
          </a:bodyPr>
          <a:lstStyle/>
          <a:p>
            <a:r>
              <a:rPr lang="zh-CN" altLang="en-US" b="1">
                <a:solidFill>
                  <a:srgbClr val="FF0000"/>
                </a:solidFill>
              </a:rPr>
              <a:t>直线形</a:t>
            </a:r>
            <a:endParaRPr lang="zh-CN" altLang="en-US">
              <a:solidFill>
                <a:srgbClr val="FF0000"/>
              </a:solidFill>
            </a:endParaRPr>
          </a:p>
        </p:txBody>
      </p:sp>
      <p:sp>
        <p:nvSpPr>
          <p:cNvPr id="10" name="矩形 9"/>
          <p:cNvSpPr/>
          <p:nvPr/>
        </p:nvSpPr>
        <p:spPr>
          <a:xfrm>
            <a:off x="2447935" y="1820959"/>
            <a:ext cx="551754" cy="369332"/>
          </a:xfrm>
          <a:prstGeom prst="rect">
            <a:avLst/>
          </a:prstGeom>
        </p:spPr>
        <p:txBody>
          <a:bodyPr wrap="none">
            <a:spAutoFit/>
          </a:bodyPr>
          <a:lstStyle/>
          <a:p>
            <a:r>
              <a:rPr lang="en-US" altLang="zh-CN" b="1">
                <a:solidFill>
                  <a:srgbClr val="FF0000"/>
                </a:solidFill>
              </a:rPr>
              <a:t>V</a:t>
            </a:r>
            <a:r>
              <a:rPr lang="zh-CN" altLang="en-US" b="1">
                <a:solidFill>
                  <a:srgbClr val="FF0000"/>
                </a:solidFill>
              </a:rPr>
              <a:t>形</a:t>
            </a:r>
            <a:endParaRPr lang="zh-CN" altLang="en-US">
              <a:solidFill>
                <a:srgbClr val="FF0000"/>
              </a:solidFill>
            </a:endParaRPr>
          </a:p>
        </p:txBody>
      </p:sp>
      <p:sp>
        <p:nvSpPr>
          <p:cNvPr id="11" name="矩形 10"/>
          <p:cNvSpPr/>
          <p:nvPr/>
        </p:nvSpPr>
        <p:spPr>
          <a:xfrm>
            <a:off x="5887422" y="1854515"/>
            <a:ext cx="877163" cy="369332"/>
          </a:xfrm>
          <a:prstGeom prst="rect">
            <a:avLst/>
          </a:prstGeom>
        </p:spPr>
        <p:txBody>
          <a:bodyPr wrap="none">
            <a:spAutoFit/>
          </a:bodyPr>
          <a:lstStyle/>
          <a:p>
            <a:r>
              <a:rPr lang="zh-CN" altLang="en-US" b="1">
                <a:solidFill>
                  <a:srgbClr val="FF0000"/>
                </a:solidFill>
              </a:rPr>
              <a:t>直线形</a:t>
            </a:r>
            <a:endParaRPr lang="zh-CN" altLang="en-US">
              <a:solidFill>
                <a:srgbClr val="FF0000"/>
              </a:solidFill>
            </a:endParaRPr>
          </a:p>
        </p:txBody>
      </p:sp>
      <p:sp>
        <p:nvSpPr>
          <p:cNvPr id="12" name="矩形 11"/>
          <p:cNvSpPr/>
          <p:nvPr/>
        </p:nvSpPr>
        <p:spPr>
          <a:xfrm>
            <a:off x="2229822" y="2567579"/>
            <a:ext cx="1107996" cy="369332"/>
          </a:xfrm>
          <a:prstGeom prst="rect">
            <a:avLst/>
          </a:prstGeom>
        </p:spPr>
        <p:txBody>
          <a:bodyPr wrap="none">
            <a:spAutoFit/>
          </a:bodyPr>
          <a:lstStyle/>
          <a:p>
            <a:r>
              <a:rPr lang="zh-CN" altLang="en-US" b="1">
                <a:solidFill>
                  <a:srgbClr val="FF0000"/>
                </a:solidFill>
              </a:rPr>
              <a:t>三角锥形</a:t>
            </a:r>
            <a:endParaRPr lang="zh-CN" altLang="en-US">
              <a:solidFill>
                <a:srgbClr val="FF0000"/>
              </a:solidFill>
            </a:endParaRPr>
          </a:p>
        </p:txBody>
      </p:sp>
      <p:sp>
        <p:nvSpPr>
          <p:cNvPr id="13" name="矩形 12"/>
          <p:cNvSpPr/>
          <p:nvPr/>
        </p:nvSpPr>
        <p:spPr>
          <a:xfrm>
            <a:off x="5845477" y="2575968"/>
            <a:ext cx="1338828" cy="369332"/>
          </a:xfrm>
          <a:prstGeom prst="rect">
            <a:avLst/>
          </a:prstGeom>
        </p:spPr>
        <p:txBody>
          <a:bodyPr wrap="none">
            <a:spAutoFit/>
          </a:bodyPr>
          <a:lstStyle/>
          <a:p>
            <a:r>
              <a:rPr lang="zh-CN" altLang="en-US" b="1">
                <a:solidFill>
                  <a:srgbClr val="FF0000"/>
                </a:solidFill>
              </a:rPr>
              <a:t>正四面体形</a:t>
            </a:r>
          </a:p>
        </p:txBody>
      </p:sp>
      <p:sp>
        <p:nvSpPr>
          <p:cNvPr id="14" name="矩形 13"/>
          <p:cNvSpPr/>
          <p:nvPr/>
        </p:nvSpPr>
        <p:spPr>
          <a:xfrm>
            <a:off x="2129154" y="3339366"/>
            <a:ext cx="7109639" cy="369332"/>
          </a:xfrm>
          <a:prstGeom prst="rect">
            <a:avLst/>
          </a:prstGeom>
        </p:spPr>
        <p:txBody>
          <a:bodyPr wrap="none">
            <a:spAutoFit/>
          </a:bodyPr>
          <a:lstStyle/>
          <a:p>
            <a:r>
              <a:rPr lang="zh-CN" altLang="en-US" b="1">
                <a:solidFill>
                  <a:srgbClr val="FF0000"/>
                </a:solidFill>
              </a:rPr>
              <a:t>共用电子不偏向于任何成键原子，参与成键原子都不显电性的共价键</a:t>
            </a:r>
          </a:p>
        </p:txBody>
      </p:sp>
      <p:sp>
        <p:nvSpPr>
          <p:cNvPr id="15" name="矩形 14"/>
          <p:cNvSpPr/>
          <p:nvPr/>
        </p:nvSpPr>
        <p:spPr>
          <a:xfrm>
            <a:off x="1934653" y="4131116"/>
            <a:ext cx="9648795" cy="369332"/>
          </a:xfrm>
          <a:prstGeom prst="rect">
            <a:avLst/>
          </a:prstGeom>
        </p:spPr>
        <p:txBody>
          <a:bodyPr wrap="none">
            <a:spAutoFit/>
          </a:bodyPr>
          <a:lstStyle/>
          <a:p>
            <a:r>
              <a:rPr lang="zh-CN" altLang="en-US" b="1">
                <a:solidFill>
                  <a:srgbClr val="FF0000"/>
                </a:solidFill>
              </a:rPr>
              <a:t>共用电子偏向于吸引电子能力大的原子，使其带部分负电荷，另一原子带部分正电荷的共价键</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 calcmode="lin" valueType="num">
                                      <p:cBhvr additive="base">
                                        <p:cTn id="15"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additive="base">
                                        <p:cTn id="1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 calcmode="lin" valueType="num">
                                      <p:cBhvr additive="base">
                                        <p:cTn id="23"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 calcmode="lin" valueType="num">
                                      <p:cBhvr additive="base">
                                        <p:cTn id="2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1" grpId="0" build="allAtOnce"/>
      <p:bldP spid="12" grpId="0" build="allAtOnce"/>
      <p:bldP spid="13" grpId="0" build="allAtOnce"/>
      <p:bldP spid="14" grpId="0" build="allAtOnce"/>
      <p:bldP spid="15"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189078" y="3435017"/>
            <a:ext cx="6812309" cy="2219741"/>
          </a:xfrm>
          <a:prstGeom prst="rect">
            <a:avLst/>
          </a:prstGeom>
        </p:spPr>
      </p:pic>
      <p:sp>
        <p:nvSpPr>
          <p:cNvPr id="3" name="矩形 2"/>
          <p:cNvSpPr/>
          <p:nvPr/>
        </p:nvSpPr>
        <p:spPr>
          <a:xfrm>
            <a:off x="315495" y="383526"/>
            <a:ext cx="2467342" cy="769441"/>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lang="zh-CN" altLang="en-US" sz="4400" b="1" cap="none" spc="50">
                <a:ln w="11430"/>
                <a:solidFill>
                  <a:srgbClr val="00B050"/>
                </a:solidFill>
                <a:effectLst>
                  <a:outerShdw blurRad="76200" dist="50800" dir="5400000" algn="tl" rotWithShape="0">
                    <a:srgbClr val="000000">
                      <a:alpha val="65000"/>
                    </a:srgbClr>
                  </a:outerShdw>
                </a:effectLst>
              </a:rPr>
              <a:t>交流研讨</a:t>
            </a:r>
          </a:p>
        </p:txBody>
      </p:sp>
      <p:sp>
        <p:nvSpPr>
          <p:cNvPr id="4" name="矩形 3"/>
          <p:cNvSpPr/>
          <p:nvPr/>
        </p:nvSpPr>
        <p:spPr>
          <a:xfrm>
            <a:off x="841694" y="1297764"/>
            <a:ext cx="10349220" cy="1938992"/>
          </a:xfrm>
          <a:prstGeom prst="rect">
            <a:avLst/>
          </a:prstGeom>
        </p:spPr>
        <p:txBody>
          <a:bodyPr wrap="square">
            <a:spAutoFit/>
          </a:bodyPr>
          <a:lstStyle/>
          <a:p>
            <a:pPr>
              <a:lnSpc>
                <a:spcPct val="150000"/>
              </a:lnSpc>
            </a:pPr>
            <a:r>
              <a:rPr lang="zh-CN" altLang="en-US" b="1"/>
              <a:t>    </a:t>
            </a:r>
            <a:r>
              <a:rPr lang="zh-CN" altLang="en-US" sz="2000" b="1"/>
              <a:t>在日常生活中，你肯定会注意到身边的许多物体如建筑物、汽车、动物、植物甚至某些自然景观等，都显示出一定的对称性，并常常用</a:t>
            </a:r>
            <a:r>
              <a:rPr lang="en-US" altLang="zh-CN" sz="2000" b="1"/>
              <a:t>"</a:t>
            </a:r>
            <a:r>
              <a:rPr lang="zh-CN" altLang="en-US" sz="2000" b="1"/>
              <a:t>美</a:t>
            </a:r>
            <a:r>
              <a:rPr lang="en-US" altLang="zh-CN" sz="2000" b="1"/>
              <a:t>"</a:t>
            </a:r>
            <a:r>
              <a:rPr lang="zh-CN" altLang="en-US" sz="2000" b="1"/>
              <a:t>来描述它们。</a:t>
            </a:r>
            <a:endParaRPr lang="en-US" altLang="zh-CN" sz="2000" b="1"/>
          </a:p>
          <a:p>
            <a:pPr>
              <a:lnSpc>
                <a:spcPct val="150000"/>
              </a:lnSpc>
            </a:pPr>
            <a:r>
              <a:rPr lang="zh-CN" altLang="en-US" sz="2000" b="1"/>
              <a:t>     宏观物体具有对称性，那么，构成它们的微观粒子如分子也具有对称性吗</a:t>
            </a:r>
            <a:r>
              <a:rPr lang="en-US" altLang="zh-CN" sz="2000" b="1"/>
              <a:t>?</a:t>
            </a:r>
            <a:r>
              <a:rPr lang="zh-CN" altLang="en-US" sz="2000" b="1"/>
              <a:t>请你以水、二氧化碳、氨、甲烷等分子为例，分析它们具有怎样的对称性。</a:t>
            </a:r>
          </a:p>
        </p:txBody>
      </p:sp>
      <p:sp>
        <p:nvSpPr>
          <p:cNvPr id="5" name="矩形 4"/>
          <p:cNvSpPr/>
          <p:nvPr/>
        </p:nvSpPr>
        <p:spPr>
          <a:xfrm>
            <a:off x="4166223" y="5689396"/>
            <a:ext cx="3005951" cy="400110"/>
          </a:xfrm>
          <a:prstGeom prst="rect">
            <a:avLst/>
          </a:prstGeom>
        </p:spPr>
        <p:txBody>
          <a:bodyPr wrap="none">
            <a:spAutoFit/>
          </a:bodyPr>
          <a:lstStyle/>
          <a:p>
            <a:r>
              <a:rPr lang="zh-CN" altLang="en-US" sz="2000" b="1"/>
              <a:t>具有对称性的蝴蝶和花朵</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944171" y="1696318"/>
            <a:ext cx="3456468" cy="2988761"/>
          </a:xfrm>
          <a:prstGeom prst="rect">
            <a:avLst/>
          </a:prstGeom>
        </p:spPr>
      </p:pic>
      <p:sp>
        <p:nvSpPr>
          <p:cNvPr id="3" name="矩形 2"/>
          <p:cNvSpPr/>
          <p:nvPr/>
        </p:nvSpPr>
        <p:spPr>
          <a:xfrm>
            <a:off x="304972" y="509523"/>
            <a:ext cx="5628464" cy="584775"/>
          </a:xfrm>
          <a:prstGeom prst="rect">
            <a:avLst/>
          </a:prstGeom>
        </p:spPr>
        <p:txBody>
          <a:bodyPr wrap="none">
            <a:spAutoFit/>
          </a:bodyPr>
          <a:lstStyle/>
          <a:p>
            <a:r>
              <a:rPr lang="zh-CN" altLang="en-US" sz="3200" b="1"/>
              <a:t>二</a:t>
            </a:r>
            <a:r>
              <a:rPr lang="en-US" altLang="zh-CN" sz="3200" b="1"/>
              <a:t>.</a:t>
            </a:r>
            <a:r>
              <a:rPr lang="zh-CN" altLang="en-US" sz="3200" b="1"/>
              <a:t>分子的空间结构与分子性质</a:t>
            </a:r>
            <a:endParaRPr lang="zh-CN" altLang="en-US" sz="3200"/>
          </a:p>
        </p:txBody>
      </p:sp>
      <p:sp>
        <p:nvSpPr>
          <p:cNvPr id="4" name="矩形 3"/>
          <p:cNvSpPr/>
          <p:nvPr/>
        </p:nvSpPr>
        <p:spPr>
          <a:xfrm>
            <a:off x="346917" y="1247754"/>
            <a:ext cx="4115229" cy="461665"/>
          </a:xfrm>
          <a:prstGeom prst="rect">
            <a:avLst/>
          </a:prstGeom>
        </p:spPr>
        <p:txBody>
          <a:bodyPr wrap="none">
            <a:spAutoFit/>
          </a:bodyPr>
          <a:lstStyle/>
          <a:p>
            <a:r>
              <a:rPr lang="en-US" altLang="zh-CN" sz="2400" b="1"/>
              <a:t>1.</a:t>
            </a:r>
            <a:r>
              <a:rPr lang="zh-CN" altLang="en-US" sz="2400" b="1"/>
              <a:t>分子中的原子排布与对称性</a:t>
            </a:r>
            <a:endParaRPr lang="zh-CN" altLang="en-US" sz="2400"/>
          </a:p>
        </p:txBody>
      </p:sp>
      <p:sp>
        <p:nvSpPr>
          <p:cNvPr id="5" name="矩形 4"/>
          <p:cNvSpPr/>
          <p:nvPr/>
        </p:nvSpPr>
        <p:spPr>
          <a:xfrm>
            <a:off x="8092271" y="4842108"/>
            <a:ext cx="3262432" cy="400110"/>
          </a:xfrm>
          <a:prstGeom prst="rect">
            <a:avLst/>
          </a:prstGeom>
        </p:spPr>
        <p:txBody>
          <a:bodyPr wrap="none">
            <a:spAutoFit/>
          </a:bodyPr>
          <a:lstStyle/>
          <a:p>
            <a:r>
              <a:rPr lang="zh-CN" altLang="en-US" sz="2000" b="1"/>
              <a:t>甲烷分子的对称轴和对称面</a:t>
            </a:r>
          </a:p>
        </p:txBody>
      </p:sp>
      <p:sp>
        <p:nvSpPr>
          <p:cNvPr id="6" name="矩形 5"/>
          <p:cNvSpPr/>
          <p:nvPr/>
        </p:nvSpPr>
        <p:spPr>
          <a:xfrm>
            <a:off x="214934" y="1925327"/>
            <a:ext cx="2802370" cy="461665"/>
          </a:xfrm>
          <a:prstGeom prst="rect">
            <a:avLst/>
          </a:prstGeom>
        </p:spPr>
        <p:txBody>
          <a:bodyPr wrap="none">
            <a:spAutoFit/>
          </a:bodyPr>
          <a:lstStyle/>
          <a:p>
            <a:pPr lvl="0"/>
            <a:r>
              <a:rPr lang="zh-CN" altLang="en-US" sz="2400" b="1">
                <a:solidFill>
                  <a:srgbClr val="FF0000"/>
                </a:solidFill>
              </a:rPr>
              <a:t>（</a:t>
            </a:r>
            <a:r>
              <a:rPr lang="en-US" altLang="zh-CN" sz="2400" b="1">
                <a:solidFill>
                  <a:srgbClr val="FF0000"/>
                </a:solidFill>
              </a:rPr>
              <a:t>1</a:t>
            </a:r>
            <a:r>
              <a:rPr lang="zh-CN" altLang="en-US" sz="2400" b="1">
                <a:solidFill>
                  <a:srgbClr val="FF0000"/>
                </a:solidFill>
              </a:rPr>
              <a:t>）分子的对称性</a:t>
            </a:r>
            <a:endParaRPr lang="zh-CN" altLang="en-US" sz="2400">
              <a:solidFill>
                <a:srgbClr val="FF0000"/>
              </a:solidFill>
            </a:endParaRPr>
          </a:p>
        </p:txBody>
      </p:sp>
      <p:sp>
        <p:nvSpPr>
          <p:cNvPr id="7" name="矩形 6"/>
          <p:cNvSpPr/>
          <p:nvPr/>
        </p:nvSpPr>
        <p:spPr>
          <a:xfrm>
            <a:off x="699083" y="2451493"/>
            <a:ext cx="6096000" cy="923330"/>
          </a:xfrm>
          <a:prstGeom prst="rect">
            <a:avLst/>
          </a:prstGeom>
        </p:spPr>
        <p:txBody>
          <a:bodyPr>
            <a:spAutoFit/>
          </a:bodyPr>
          <a:lstStyle/>
          <a:p>
            <a:pPr>
              <a:lnSpc>
                <a:spcPct val="150000"/>
              </a:lnSpc>
            </a:pPr>
            <a:r>
              <a:rPr lang="zh-CN" altLang="en-US" b="1"/>
              <a:t>      依据对称轴的旋转或借助对称面的反映能够复原的分子称为</a:t>
            </a:r>
            <a:r>
              <a:rPr lang="zh-CN" altLang="en-US" b="1">
                <a:solidFill>
                  <a:srgbClr val="FF0000"/>
                </a:solidFill>
              </a:rPr>
              <a:t>对称分子</a:t>
            </a:r>
            <a:r>
              <a:rPr lang="zh-CN" altLang="en-US" b="1"/>
              <a:t>，分子所具有的这种性质称为</a:t>
            </a:r>
            <a:r>
              <a:rPr lang="zh-CN" altLang="en-US" b="1">
                <a:solidFill>
                  <a:srgbClr val="FF0000"/>
                </a:solidFill>
              </a:rPr>
              <a:t>对称性</a:t>
            </a:r>
            <a:r>
              <a:rPr lang="zh-CN" altLang="en-US" b="1"/>
              <a:t>。</a:t>
            </a:r>
          </a:p>
        </p:txBody>
      </p:sp>
      <p:sp>
        <p:nvSpPr>
          <p:cNvPr id="8" name="矩形 7"/>
          <p:cNvSpPr/>
          <p:nvPr/>
        </p:nvSpPr>
        <p:spPr>
          <a:xfrm>
            <a:off x="477820" y="3650479"/>
            <a:ext cx="2954655" cy="369332"/>
          </a:xfrm>
          <a:prstGeom prst="rect">
            <a:avLst/>
          </a:prstGeom>
        </p:spPr>
        <p:txBody>
          <a:bodyPr wrap="none">
            <a:spAutoFit/>
          </a:bodyPr>
          <a:lstStyle/>
          <a:p>
            <a:r>
              <a:rPr lang="zh-CN" altLang="en-US" b="1"/>
              <a:t>对称性对分子性质的影响：</a:t>
            </a:r>
            <a:endParaRPr lang="zh-CN" altLang="en-US"/>
          </a:p>
        </p:txBody>
      </p:sp>
      <p:sp>
        <p:nvSpPr>
          <p:cNvPr id="9" name="矩形 8"/>
          <p:cNvSpPr/>
          <p:nvPr/>
        </p:nvSpPr>
        <p:spPr>
          <a:xfrm>
            <a:off x="3556641" y="3650546"/>
            <a:ext cx="1569660" cy="369332"/>
          </a:xfrm>
          <a:prstGeom prst="rect">
            <a:avLst/>
          </a:prstGeom>
        </p:spPr>
        <p:txBody>
          <a:bodyPr wrap="none">
            <a:spAutoFit/>
          </a:bodyPr>
          <a:lstStyle/>
          <a:p>
            <a:r>
              <a:rPr lang="zh-CN" altLang="en-US" b="1">
                <a:solidFill>
                  <a:srgbClr val="FF0000"/>
                </a:solidFill>
              </a:rPr>
              <a:t>极性、旋光性</a:t>
            </a:r>
          </a:p>
        </p:txBody>
      </p:sp>
      <p:sp>
        <p:nvSpPr>
          <p:cNvPr id="11" name="矩形 10"/>
          <p:cNvSpPr/>
          <p:nvPr/>
        </p:nvSpPr>
        <p:spPr>
          <a:xfrm>
            <a:off x="724250" y="4380962"/>
            <a:ext cx="6096000" cy="879087"/>
          </a:xfrm>
          <a:prstGeom prst="rect">
            <a:avLst/>
          </a:prstGeom>
        </p:spPr>
        <p:txBody>
          <a:bodyPr>
            <a:spAutoFit/>
          </a:bodyPr>
          <a:lstStyle/>
          <a:p>
            <a:pPr>
              <a:lnSpc>
                <a:spcPct val="150000"/>
              </a:lnSpc>
            </a:pPr>
            <a:r>
              <a:rPr lang="zh-CN" altLang="en-US" b="1">
                <a:solidFill>
                  <a:srgbClr val="FF0000"/>
                </a:solidFill>
              </a:rPr>
              <a:t>   在光透过某些化合物时，光波振动的方向会旋转一定的角度，这种性质称为旋光性。</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523215" y="1509225"/>
            <a:ext cx="3400251" cy="3310771"/>
          </a:xfrm>
          <a:prstGeom prst="rect">
            <a:avLst/>
          </a:prstGeom>
        </p:spPr>
      </p:pic>
      <p:sp>
        <p:nvSpPr>
          <p:cNvPr id="4" name="矩形 3"/>
          <p:cNvSpPr/>
          <p:nvPr/>
        </p:nvSpPr>
        <p:spPr>
          <a:xfrm>
            <a:off x="139433" y="683756"/>
            <a:ext cx="2494594" cy="461665"/>
          </a:xfrm>
          <a:prstGeom prst="rect">
            <a:avLst/>
          </a:prstGeom>
        </p:spPr>
        <p:txBody>
          <a:bodyPr wrap="none">
            <a:spAutoFit/>
          </a:bodyPr>
          <a:lstStyle/>
          <a:p>
            <a:pPr lvl="0"/>
            <a:r>
              <a:rPr lang="zh-CN" altLang="en-US" sz="2400" b="1">
                <a:solidFill>
                  <a:srgbClr val="FF0000"/>
                </a:solidFill>
              </a:rPr>
              <a:t>（</a:t>
            </a:r>
            <a:r>
              <a:rPr lang="en-US" altLang="zh-CN" sz="2400" b="1">
                <a:solidFill>
                  <a:srgbClr val="FF0000"/>
                </a:solidFill>
              </a:rPr>
              <a:t>2</a:t>
            </a:r>
            <a:r>
              <a:rPr lang="zh-CN" altLang="en-US" sz="2400" b="1">
                <a:solidFill>
                  <a:srgbClr val="FF0000"/>
                </a:solidFill>
              </a:rPr>
              <a:t>）分子的手性</a:t>
            </a:r>
            <a:endParaRPr lang="zh-CN" altLang="en-US" sz="2400">
              <a:solidFill>
                <a:srgbClr val="FF0000"/>
              </a:solidFill>
            </a:endParaRPr>
          </a:p>
        </p:txBody>
      </p:sp>
      <p:sp>
        <p:nvSpPr>
          <p:cNvPr id="5" name="矩形 4"/>
          <p:cNvSpPr/>
          <p:nvPr/>
        </p:nvSpPr>
        <p:spPr>
          <a:xfrm>
            <a:off x="9209902" y="4878427"/>
            <a:ext cx="2339102" cy="461665"/>
          </a:xfrm>
          <a:prstGeom prst="rect">
            <a:avLst/>
          </a:prstGeom>
        </p:spPr>
        <p:txBody>
          <a:bodyPr wrap="none">
            <a:spAutoFit/>
          </a:bodyPr>
          <a:lstStyle/>
          <a:p>
            <a:r>
              <a:rPr lang="zh-CN" altLang="en-US" sz="2400" b="1"/>
              <a:t>手性与手性分子</a:t>
            </a:r>
            <a:endParaRPr lang="zh-CN" altLang="en-US"/>
          </a:p>
        </p:txBody>
      </p:sp>
      <p:sp>
        <p:nvSpPr>
          <p:cNvPr id="6" name="矩形 5"/>
          <p:cNvSpPr/>
          <p:nvPr/>
        </p:nvSpPr>
        <p:spPr>
          <a:xfrm>
            <a:off x="267383" y="1456724"/>
            <a:ext cx="1107996" cy="461665"/>
          </a:xfrm>
          <a:prstGeom prst="rect">
            <a:avLst/>
          </a:prstGeom>
        </p:spPr>
        <p:txBody>
          <a:bodyPr wrap="none">
            <a:spAutoFit/>
          </a:bodyPr>
          <a:lstStyle/>
          <a:p>
            <a:pPr lvl="0"/>
            <a:r>
              <a:rPr lang="zh-CN" altLang="en-US" sz="2400" b="1">
                <a:solidFill>
                  <a:srgbClr val="FF0000"/>
                </a:solidFill>
              </a:rPr>
              <a:t>手性：</a:t>
            </a:r>
            <a:endParaRPr lang="zh-CN" altLang="en-US" sz="2400">
              <a:solidFill>
                <a:srgbClr val="FF0000"/>
              </a:solidFill>
            </a:endParaRPr>
          </a:p>
        </p:txBody>
      </p:sp>
      <p:sp>
        <p:nvSpPr>
          <p:cNvPr id="7" name="矩形 6"/>
          <p:cNvSpPr/>
          <p:nvPr/>
        </p:nvSpPr>
        <p:spPr>
          <a:xfrm>
            <a:off x="1261145" y="1394480"/>
            <a:ext cx="6096000" cy="879087"/>
          </a:xfrm>
          <a:prstGeom prst="rect">
            <a:avLst/>
          </a:prstGeom>
        </p:spPr>
        <p:txBody>
          <a:bodyPr>
            <a:spAutoFit/>
          </a:bodyPr>
          <a:lstStyle/>
          <a:p>
            <a:pPr>
              <a:lnSpc>
                <a:spcPct val="150000"/>
              </a:lnSpc>
            </a:pPr>
            <a:r>
              <a:rPr lang="zh-CN" altLang="en-US" b="1"/>
              <a:t>分子本身和它们在镜中的像，就如同人的左手和右手，相似但不能重叠，因而称这类分子表现出手性</a:t>
            </a:r>
          </a:p>
        </p:txBody>
      </p:sp>
      <p:sp>
        <p:nvSpPr>
          <p:cNvPr id="8" name="矩形 7"/>
          <p:cNvSpPr/>
          <p:nvPr/>
        </p:nvSpPr>
        <p:spPr>
          <a:xfrm>
            <a:off x="225438" y="2689906"/>
            <a:ext cx="1723549" cy="461665"/>
          </a:xfrm>
          <a:prstGeom prst="rect">
            <a:avLst/>
          </a:prstGeom>
        </p:spPr>
        <p:txBody>
          <a:bodyPr wrap="none">
            <a:spAutoFit/>
          </a:bodyPr>
          <a:lstStyle/>
          <a:p>
            <a:pPr lvl="0"/>
            <a:r>
              <a:rPr lang="zh-CN" altLang="en-US" sz="2400" b="1">
                <a:solidFill>
                  <a:srgbClr val="FF0000"/>
                </a:solidFill>
              </a:rPr>
              <a:t>手性分子：</a:t>
            </a:r>
            <a:endParaRPr lang="zh-CN" altLang="en-US" sz="2400">
              <a:solidFill>
                <a:srgbClr val="FF0000"/>
              </a:solidFill>
            </a:endParaRPr>
          </a:p>
        </p:txBody>
      </p:sp>
      <p:sp>
        <p:nvSpPr>
          <p:cNvPr id="9" name="矩形 8"/>
          <p:cNvSpPr/>
          <p:nvPr/>
        </p:nvSpPr>
        <p:spPr>
          <a:xfrm>
            <a:off x="1874244" y="2727713"/>
            <a:ext cx="1980029" cy="400110"/>
          </a:xfrm>
          <a:prstGeom prst="rect">
            <a:avLst/>
          </a:prstGeom>
        </p:spPr>
        <p:txBody>
          <a:bodyPr wrap="none">
            <a:spAutoFit/>
          </a:bodyPr>
          <a:lstStyle/>
          <a:p>
            <a:r>
              <a:rPr lang="zh-CN" altLang="en-US" sz="2000" b="1">
                <a:solidFill>
                  <a:srgbClr val="000000"/>
                </a:solidFill>
              </a:rPr>
              <a:t>具有手性的分子</a:t>
            </a:r>
            <a:endParaRPr lang="zh-CN" altLang="en-US" sz="2000" b="1"/>
          </a:p>
        </p:txBody>
      </p:sp>
      <p:sp>
        <p:nvSpPr>
          <p:cNvPr id="10" name="矩形 9"/>
          <p:cNvSpPr/>
          <p:nvPr/>
        </p:nvSpPr>
        <p:spPr>
          <a:xfrm>
            <a:off x="124770" y="4132812"/>
            <a:ext cx="2646878" cy="461665"/>
          </a:xfrm>
          <a:prstGeom prst="rect">
            <a:avLst/>
          </a:prstGeom>
        </p:spPr>
        <p:txBody>
          <a:bodyPr wrap="none">
            <a:spAutoFit/>
          </a:bodyPr>
          <a:lstStyle/>
          <a:p>
            <a:pPr lvl="0"/>
            <a:r>
              <a:rPr lang="zh-CN" altLang="en-US" sz="2400" b="1">
                <a:solidFill>
                  <a:srgbClr val="FF0000"/>
                </a:solidFill>
              </a:rPr>
              <a:t>手性分子性质特点</a:t>
            </a:r>
            <a:endParaRPr lang="zh-CN" altLang="en-US" sz="2400">
              <a:solidFill>
                <a:srgbClr val="FF0000"/>
              </a:solidFill>
            </a:endParaRPr>
          </a:p>
        </p:txBody>
      </p:sp>
      <p:sp>
        <p:nvSpPr>
          <p:cNvPr id="11" name="左大括号 10"/>
          <p:cNvSpPr/>
          <p:nvPr/>
        </p:nvSpPr>
        <p:spPr>
          <a:xfrm>
            <a:off x="2684477" y="3330429"/>
            <a:ext cx="268448" cy="212241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2948034" y="3247830"/>
            <a:ext cx="3775393" cy="400110"/>
          </a:xfrm>
          <a:prstGeom prst="rect">
            <a:avLst/>
          </a:prstGeom>
        </p:spPr>
        <p:txBody>
          <a:bodyPr wrap="none">
            <a:spAutoFit/>
          </a:bodyPr>
          <a:lstStyle/>
          <a:p>
            <a:r>
              <a:rPr lang="zh-CN" altLang="en-US" sz="2000" b="1">
                <a:solidFill>
                  <a:srgbClr val="000000"/>
                </a:solidFill>
              </a:rPr>
              <a:t>对称性比较低，不具有对称面。</a:t>
            </a:r>
            <a:endParaRPr lang="zh-CN" altLang="en-US" sz="2000" b="1"/>
          </a:p>
        </p:txBody>
      </p:sp>
      <p:sp>
        <p:nvSpPr>
          <p:cNvPr id="13" name="矩形 12"/>
          <p:cNvSpPr/>
          <p:nvPr/>
        </p:nvSpPr>
        <p:spPr>
          <a:xfrm>
            <a:off x="2922867" y="4145452"/>
            <a:ext cx="4288353" cy="400110"/>
          </a:xfrm>
          <a:prstGeom prst="rect">
            <a:avLst/>
          </a:prstGeom>
        </p:spPr>
        <p:txBody>
          <a:bodyPr wrap="none">
            <a:spAutoFit/>
          </a:bodyPr>
          <a:lstStyle/>
          <a:p>
            <a:r>
              <a:rPr lang="zh-CN" altLang="en-US" sz="2000" b="1">
                <a:solidFill>
                  <a:srgbClr val="000000"/>
                </a:solidFill>
              </a:rPr>
              <a:t>存在对映异构体，具有相反的旋光性</a:t>
            </a:r>
            <a:endParaRPr lang="zh-CN" altLang="en-US" sz="2000" b="1"/>
          </a:p>
        </p:txBody>
      </p:sp>
      <p:sp>
        <p:nvSpPr>
          <p:cNvPr id="14" name="矩形 13"/>
          <p:cNvSpPr/>
          <p:nvPr/>
        </p:nvSpPr>
        <p:spPr>
          <a:xfrm>
            <a:off x="2956423" y="5009518"/>
            <a:ext cx="5570756" cy="400110"/>
          </a:xfrm>
          <a:prstGeom prst="rect">
            <a:avLst/>
          </a:prstGeom>
        </p:spPr>
        <p:txBody>
          <a:bodyPr wrap="none">
            <a:spAutoFit/>
          </a:bodyPr>
          <a:lstStyle/>
          <a:p>
            <a:r>
              <a:rPr lang="zh-CN" altLang="en-US" sz="2000" b="1">
                <a:solidFill>
                  <a:srgbClr val="000000"/>
                </a:solidFill>
              </a:rPr>
              <a:t>等物质的量浓度对映异构体溶液，不表现旋光性</a:t>
            </a:r>
            <a:endParaRPr lang="zh-CN" altLang="en-US" sz="2000" b="1"/>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256937" y="517912"/>
            <a:ext cx="3262432" cy="461665"/>
          </a:xfrm>
          <a:prstGeom prst="rect">
            <a:avLst/>
          </a:prstGeom>
        </p:spPr>
        <p:txBody>
          <a:bodyPr wrap="none">
            <a:spAutoFit/>
          </a:bodyPr>
          <a:lstStyle/>
          <a:p>
            <a:r>
              <a:rPr lang="zh-CN" altLang="en-US" sz="2400" b="1">
                <a:solidFill>
                  <a:srgbClr val="FF0000"/>
                </a:solidFill>
              </a:rPr>
              <a:t>手性分子的判断方法：</a:t>
            </a:r>
            <a:endParaRPr lang="zh-CN" altLang="en-US" sz="2400"/>
          </a:p>
        </p:txBody>
      </p:sp>
      <p:sp>
        <p:nvSpPr>
          <p:cNvPr id="3" name="矩形 2"/>
          <p:cNvSpPr/>
          <p:nvPr/>
        </p:nvSpPr>
        <p:spPr>
          <a:xfrm>
            <a:off x="3824184" y="541843"/>
            <a:ext cx="3262432" cy="461665"/>
          </a:xfrm>
          <a:prstGeom prst="rect">
            <a:avLst/>
          </a:prstGeom>
        </p:spPr>
        <p:txBody>
          <a:bodyPr wrap="none">
            <a:spAutoFit/>
          </a:bodyPr>
          <a:lstStyle/>
          <a:p>
            <a:r>
              <a:rPr lang="zh-CN" altLang="en-US" sz="2400" b="1"/>
              <a:t>是否含有不对称碳原子</a:t>
            </a:r>
          </a:p>
        </p:txBody>
      </p:sp>
      <p:sp>
        <p:nvSpPr>
          <p:cNvPr id="5" name="矩形 4"/>
          <p:cNvSpPr/>
          <p:nvPr/>
        </p:nvSpPr>
        <p:spPr>
          <a:xfrm>
            <a:off x="757805" y="1314704"/>
            <a:ext cx="9921380" cy="1015663"/>
          </a:xfrm>
          <a:prstGeom prst="rect">
            <a:avLst/>
          </a:prstGeom>
        </p:spPr>
        <p:txBody>
          <a:bodyPr wrap="square">
            <a:spAutoFit/>
          </a:bodyPr>
          <a:lstStyle/>
          <a:p>
            <a:pPr>
              <a:lnSpc>
                <a:spcPct val="150000"/>
              </a:lnSpc>
            </a:pPr>
            <a:r>
              <a:rPr lang="zh-CN" altLang="en-US" sz="2000" b="1"/>
              <a:t>         对于仅通过单键连接其他原子的碳原子，当其所连接的四个原子或基团均不相同时，这个碳原子称为</a:t>
            </a:r>
            <a:r>
              <a:rPr lang="zh-CN" altLang="en-US" sz="2000" b="1">
                <a:solidFill>
                  <a:srgbClr val="FF0000"/>
                </a:solidFill>
              </a:rPr>
              <a:t>不对称碳原子</a:t>
            </a:r>
            <a:r>
              <a:rPr lang="zh-CN" altLang="en-US" sz="2000" b="1"/>
              <a:t>。</a:t>
            </a:r>
          </a:p>
        </p:txBody>
      </p:sp>
      <p:pic>
        <p:nvPicPr>
          <p:cNvPr id="6" name="Picture 2"/>
          <p:cNvPicPr>
            <a:picLocks noChangeAspect="1" noChangeArrowheads="1"/>
          </p:cNvPicPr>
          <p:nvPr/>
        </p:nvPicPr>
        <p:blipFill>
          <a:blip r:embed="rId2">
            <a:lum contrast="40000"/>
          </a:blip>
          <a:stretch>
            <a:fillRect/>
          </a:stretch>
        </p:blipFill>
        <p:spPr bwMode="auto">
          <a:xfrm>
            <a:off x="622140" y="3113496"/>
            <a:ext cx="4924425" cy="2828925"/>
          </a:xfrm>
          <a:prstGeom prst="rect">
            <a:avLst/>
          </a:prstGeom>
          <a:noFill/>
          <a:ln w="9525">
            <a:noFill/>
            <a:miter lim="800000"/>
            <a:headEnd/>
            <a:tailEnd/>
          </a:ln>
          <a:effectLst/>
        </p:spPr>
      </p:pic>
      <p:pic>
        <p:nvPicPr>
          <p:cNvPr id="7" name="Picture 3"/>
          <p:cNvPicPr>
            <a:picLocks noChangeAspect="1" noChangeArrowheads="1"/>
          </p:cNvPicPr>
          <p:nvPr/>
        </p:nvPicPr>
        <p:blipFill>
          <a:blip r:embed="rId3">
            <a:lum contrast="40000"/>
          </a:blip>
          <a:stretch>
            <a:fillRect/>
          </a:stretch>
        </p:blipFill>
        <p:spPr bwMode="auto">
          <a:xfrm>
            <a:off x="6013028" y="3030042"/>
            <a:ext cx="5400675" cy="290097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2"/>
          <a:stretch>
            <a:fillRect/>
          </a:stretch>
        </p:blipFill>
        <p:spPr bwMode="auto">
          <a:xfrm>
            <a:off x="2644149" y="4698229"/>
            <a:ext cx="2809875" cy="1857375"/>
          </a:xfrm>
          <a:prstGeom prst="rect">
            <a:avLst/>
          </a:prstGeom>
          <a:noFill/>
          <a:ln w="9525">
            <a:noFill/>
            <a:miter lim="800000"/>
            <a:headEnd/>
            <a:tailEnd/>
          </a:ln>
          <a:effectLst/>
        </p:spPr>
      </p:pic>
      <p:pic>
        <p:nvPicPr>
          <p:cNvPr id="8197" name="Picture 5"/>
          <p:cNvPicPr>
            <a:picLocks noChangeAspect="1" noChangeArrowheads="1"/>
          </p:cNvPicPr>
          <p:nvPr/>
        </p:nvPicPr>
        <p:blipFill>
          <a:blip r:embed="rId3"/>
          <a:stretch>
            <a:fillRect/>
          </a:stretch>
        </p:blipFill>
        <p:spPr bwMode="auto">
          <a:xfrm>
            <a:off x="6308521" y="4655408"/>
            <a:ext cx="2910543" cy="1875683"/>
          </a:xfrm>
          <a:prstGeom prst="rect">
            <a:avLst/>
          </a:prstGeom>
          <a:noFill/>
          <a:ln w="9525">
            <a:noFill/>
            <a:miter lim="800000"/>
            <a:headEnd/>
            <a:tailEnd/>
          </a:ln>
          <a:effectLst/>
        </p:spPr>
      </p:pic>
      <p:sp>
        <p:nvSpPr>
          <p:cNvPr id="4" name="矩形 3"/>
          <p:cNvSpPr/>
          <p:nvPr/>
        </p:nvSpPr>
        <p:spPr>
          <a:xfrm>
            <a:off x="30160" y="383526"/>
            <a:ext cx="3038011" cy="769441"/>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lang="zh-CN" altLang="en-US" sz="4400" b="1" cap="none" spc="50">
                <a:ln w="11430"/>
                <a:solidFill>
                  <a:srgbClr val="00B050"/>
                </a:solidFill>
                <a:effectLst>
                  <a:outerShdw blurRad="76200" dist="50800" dir="5400000" algn="tl" rotWithShape="0">
                    <a:srgbClr val="000000">
                      <a:alpha val="65000"/>
                    </a:srgbClr>
                  </a:outerShdw>
                </a:effectLst>
              </a:rPr>
              <a:t>化学与生命</a:t>
            </a:r>
          </a:p>
        </p:txBody>
      </p:sp>
      <p:sp>
        <p:nvSpPr>
          <p:cNvPr id="5" name="矩形 4"/>
          <p:cNvSpPr/>
          <p:nvPr/>
        </p:nvSpPr>
        <p:spPr>
          <a:xfrm>
            <a:off x="260059" y="1179183"/>
            <a:ext cx="11593585" cy="3508653"/>
          </a:xfrm>
          <a:prstGeom prst="rect">
            <a:avLst/>
          </a:prstGeom>
        </p:spPr>
        <p:txBody>
          <a:bodyPr wrap="square">
            <a:spAutoFit/>
          </a:bodyPr>
          <a:lstStyle/>
          <a:p>
            <a:pPr>
              <a:lnSpc>
                <a:spcPct val="150000"/>
              </a:lnSpc>
            </a:pPr>
            <a:r>
              <a:rPr lang="zh-CN" altLang="en-US" sz="1600"/>
              <a:t>     在生命的产生和演变过程中，往往对一对对映异构体中的一种手性分子有所</a:t>
            </a:r>
            <a:r>
              <a:rPr lang="en-US" altLang="zh-CN" sz="1600"/>
              <a:t>“</a:t>
            </a:r>
            <a:r>
              <a:rPr lang="zh-CN" altLang="en-US" sz="1600"/>
              <a:t>偏爱</a:t>
            </a:r>
            <a:r>
              <a:rPr lang="en-US" altLang="zh-CN" sz="1600"/>
              <a:t>”</a:t>
            </a:r>
            <a:r>
              <a:rPr lang="zh-CN" altLang="en-US" sz="1600"/>
              <a:t>，如自然界存在的糖大多为右旋体、氨基酸大多为左旋体。因为构成生命的重要物质如蛋白质和核酸等多是由手性分子缩合而成的，所以生物体内进行的化学反应也往往选择性地</a:t>
            </a:r>
            <a:r>
              <a:rPr lang="en-US" altLang="zh-CN" sz="1600"/>
              <a:t>"</a:t>
            </a:r>
            <a:r>
              <a:rPr lang="zh-CN" altLang="en-US" sz="1600"/>
              <a:t>接纳</a:t>
            </a:r>
            <a:r>
              <a:rPr lang="en-US" altLang="zh-CN" sz="1600"/>
              <a:t>"</a:t>
            </a:r>
            <a:r>
              <a:rPr lang="zh-CN" altLang="en-US" sz="1600"/>
              <a:t>某种类型的手性分子。</a:t>
            </a:r>
            <a:endParaRPr lang="en-US" altLang="zh-CN" sz="1600"/>
          </a:p>
          <a:p>
            <a:pPr>
              <a:lnSpc>
                <a:spcPct val="150000"/>
              </a:lnSpc>
            </a:pPr>
            <a:r>
              <a:rPr lang="zh-CN" altLang="en-US" sz="1600"/>
              <a:t>    人们在研究手性药物时发现。手性药物的两个对映异构体表现出来的生物活性往往是不同的，甚至是截然相反的。例如，由于左旋糖较难被人体吸收，摄入后不会被代谢产生能量 ，对那些希望摄入低能量甜味剂的人群（例如肥胖、糖尿病人等）来说，是一种理想的甜味剂。右丙氧芬和左丙氧芬是一对对映异构体，右丙氧芬具有镇痛作用，其对映体左丙氧芬无镇痛作用但却是有效镇咳药。再如，早期用于减轻妇女妊娠反应的药物沙利度胺，因未能将其中左旋异构体分离出去而导致许多胎儿畸形。</a:t>
            </a:r>
            <a:endParaRPr lang="en-US" altLang="zh-CN" sz="1600"/>
          </a:p>
          <a:p>
            <a:pPr>
              <a:lnSpc>
                <a:spcPct val="150000"/>
              </a:lnSpc>
            </a:pPr>
            <a:r>
              <a:rPr lang="en-US" altLang="zh-CN" sz="1600"/>
              <a:t>    </a:t>
            </a:r>
            <a:r>
              <a:rPr lang="zh-CN" altLang="en-US" sz="1600"/>
              <a:t>因此，药物的不对称合成已成为人们极为关注的研究领域。</a:t>
            </a:r>
            <a:r>
              <a:rPr lang="en-US" altLang="zh-CN" sz="1600"/>
              <a:t>2001</a:t>
            </a:r>
            <a:r>
              <a:rPr lang="zh-CN" altLang="en-US" sz="1600"/>
              <a:t>年诺贝尔化学奖授予诺尔斯（</a:t>
            </a:r>
            <a:r>
              <a:rPr lang="en-US" altLang="zh-CN" sz="1600" err="1"/>
              <a:t>W.S.Knowles</a:t>
            </a:r>
            <a:r>
              <a:rPr lang="zh-CN" altLang="en-US" sz="1600"/>
              <a:t>）、野依良治（</a:t>
            </a:r>
            <a:r>
              <a:rPr lang="en-US" altLang="zh-CN" sz="1600" err="1"/>
              <a:t>R.Noyori</a:t>
            </a:r>
            <a:r>
              <a:rPr lang="zh-CN" altLang="en-US" sz="1600"/>
              <a:t>）和夏普莱斯（</a:t>
            </a:r>
            <a:r>
              <a:rPr lang="en-US" altLang="zh-CN" sz="1600" err="1"/>
              <a:t>K.B.Sharpless</a:t>
            </a:r>
            <a:r>
              <a:rPr lang="zh-CN" altLang="en-US" sz="1600"/>
              <a:t>），就是为表彰他们在手性催化反应研究方面所做出的杰出贡献。</a:t>
            </a:r>
          </a:p>
        </p:txBody>
      </p:sp>
      <p:sp>
        <p:nvSpPr>
          <p:cNvPr id="6" name="矩形 5"/>
          <p:cNvSpPr/>
          <p:nvPr/>
        </p:nvSpPr>
        <p:spPr>
          <a:xfrm>
            <a:off x="4027721" y="820814"/>
            <a:ext cx="3518912" cy="400110"/>
          </a:xfrm>
          <a:prstGeom prst="rect">
            <a:avLst/>
          </a:prstGeom>
        </p:spPr>
        <p:txBody>
          <a:bodyPr wrap="none">
            <a:spAutoFit/>
          </a:bodyPr>
          <a:lstStyle/>
          <a:p>
            <a:r>
              <a:rPr lang="zh-CN" altLang="en-US" sz="2000" b="1">
                <a:solidFill>
                  <a:srgbClr val="FF0000"/>
                </a:solidFill>
              </a:rPr>
              <a:t>生命体对手性分子的“偏爱”</a:t>
            </a:r>
            <a:endParaRPr lang="zh-CN" altLang="en-US" sz="2400" b="1">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61925" y="456565"/>
            <a:ext cx="2214880" cy="706755"/>
          </a:xfrm>
          <a:prstGeom prst="rect">
            <a:avLst/>
          </a:prstGeom>
          <a:noFill/>
          <a:ln>
            <a:noFill/>
          </a:ln>
        </p:spPr>
        <p:txBody>
          <a:bodyPr wrap="none" rtlCol="0" anchor="t">
            <a:spAutoFit/>
          </a:bodyPr>
          <a:lstStyle/>
          <a:p>
            <a:pPr algn="ctr"/>
            <a:r>
              <a:rPr lang="zh-CN" altLang="en-US" sz="4000" b="1">
                <a:solidFill>
                  <a:srgbClr val="00B05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观察思考</a:t>
            </a:r>
          </a:p>
        </p:txBody>
      </p:sp>
      <p:sp>
        <p:nvSpPr>
          <p:cNvPr id="3" name="矩形 2"/>
          <p:cNvSpPr/>
          <p:nvPr/>
        </p:nvSpPr>
        <p:spPr>
          <a:xfrm>
            <a:off x="4725670" y="905510"/>
            <a:ext cx="1713230" cy="460375"/>
          </a:xfrm>
          <a:prstGeom prst="rect">
            <a:avLst/>
          </a:prstGeom>
          <a:noFill/>
          <a:ln>
            <a:noFill/>
          </a:ln>
        </p:spPr>
        <p:txBody>
          <a:bodyPr wrap="none" rtlCol="0" anchor="t">
            <a:spAutoFit/>
            <a:scene3d>
              <a:camera prst="orthographicFront"/>
              <a:lightRig rig="threePt" dir="t"/>
            </a:scene3d>
          </a:bodyPr>
          <a:lstStyle/>
          <a:p>
            <a:pPr algn="ctr"/>
            <a:r>
              <a:rPr lang="zh-CN" altLang="en-US" sz="2400" b="1">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分子的极性</a:t>
            </a:r>
          </a:p>
        </p:txBody>
      </p:sp>
      <p:sp>
        <p:nvSpPr>
          <p:cNvPr id="4" name="文本框 3"/>
          <p:cNvSpPr txBox="1"/>
          <p:nvPr/>
        </p:nvSpPr>
        <p:spPr>
          <a:xfrm>
            <a:off x="843280" y="1473200"/>
            <a:ext cx="10505440" cy="1337945"/>
          </a:xfrm>
          <a:prstGeom prst="rect">
            <a:avLst/>
          </a:prstGeom>
          <a:noFill/>
        </p:spPr>
        <p:txBody>
          <a:bodyPr wrap="square" rtlCol="0" anchor="t">
            <a:spAutoFit/>
          </a:bodyPr>
          <a:lstStyle/>
          <a:p>
            <a:pPr fontAlgn="auto">
              <a:lnSpc>
                <a:spcPct val="150000"/>
              </a:lnSpc>
            </a:pPr>
            <a:r>
              <a:rPr lang="en-US" altLang="zh-CN"/>
              <a:t>      </a:t>
            </a:r>
            <a:r>
              <a:rPr lang="zh-CN" altLang="en-US"/>
              <a:t>在酸式滴定管中加入四氯化碳，打开活塞让四氯化碳缓缓流下，可看到四氯化碳呈直线状垂直流入烧杯中。将用毛皮摩擦过的橡胶棒靠近四氯化碳液流，观察四氯化碳的流动方向是否发生变化。再向另一酸式滴定管中加入蒸馏水，进行同样的实验，观察实验现象。</a:t>
            </a:r>
          </a:p>
        </p:txBody>
      </p:sp>
      <p:graphicFrame>
        <p:nvGraphicFramePr>
          <p:cNvPr id="7" name="表格 6"/>
          <p:cNvGraphicFramePr>
            <a:graphicFrameLocks noGrp="1"/>
          </p:cNvGraphicFramePr>
          <p:nvPr/>
        </p:nvGraphicFramePr>
        <p:xfrm>
          <a:off x="1188720" y="3019718"/>
          <a:ext cx="9397218" cy="2591679"/>
        </p:xfrm>
        <a:graphic>
          <a:graphicData uri="http://schemas.openxmlformats.org/drawingml/2006/table">
            <a:tbl>
              <a:tblPr/>
              <a:tblGrid>
                <a:gridCol w="1577110">
                  <a:extLst>
                    <a:ext uri="{9D8B030D-6E8A-4147-A177-3AD203B41FA5}">
                      <a16:colId xmlns:a16="http://schemas.microsoft.com/office/drawing/2014/main" val="20000"/>
                    </a:ext>
                  </a:extLst>
                </a:gridCol>
                <a:gridCol w="4004247">
                  <a:extLst>
                    <a:ext uri="{9D8B030D-6E8A-4147-A177-3AD203B41FA5}">
                      <a16:colId xmlns:a16="http://schemas.microsoft.com/office/drawing/2014/main" val="20001"/>
                    </a:ext>
                  </a:extLst>
                </a:gridCol>
                <a:gridCol w="3815861">
                  <a:extLst>
                    <a:ext uri="{9D8B030D-6E8A-4147-A177-3AD203B41FA5}">
                      <a16:colId xmlns:a16="http://schemas.microsoft.com/office/drawing/2014/main" val="20002"/>
                    </a:ext>
                  </a:extLst>
                </a:gridCol>
              </a:tblGrid>
              <a:tr h="549959">
                <a:tc>
                  <a:txBody>
                    <a:bodyPr/>
                    <a:lstStyle/>
                    <a:p>
                      <a:pPr algn="ctr">
                        <a:lnSpc>
                          <a:spcPct val="100000"/>
                        </a:lnSpc>
                        <a:spcAft>
                          <a:spcPct val="0"/>
                        </a:spcAft>
                        <a:tabLst>
                          <a:tab pos="2667000" algn="l"/>
                        </a:tabLst>
                      </a:pPr>
                      <a:r>
                        <a:rPr lang="zh-CN" sz="2000" kern="100">
                          <a:latin typeface="Times New Roman" panose="02020603050405020304"/>
                          <a:ea typeface="宋体" panose="02010600030101010101" pitchFamily="2" charset="-122"/>
                          <a:cs typeface="Times New Roman" panose="02020603050405020304"/>
                        </a:rPr>
                        <a:t>实验操作</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在一酸式滴定管中加入四氯化碳，打开活塞，将用毛皮摩擦过的橡胶棒靠近四氯化碳液流</a:t>
                      </a:r>
                      <a:endParaRPr lang="zh-CN" sz="16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ct val="0"/>
                        </a:spcAft>
                        <a:tabLst>
                          <a:tab pos="2667000" algn="l"/>
                        </a:tabLst>
                      </a:pPr>
                      <a:r>
                        <a:rPr lang="zh-CN" sz="1600" kern="100">
                          <a:latin typeface="Times New Roman" panose="02020603050405020304"/>
                          <a:ea typeface="宋体" panose="02010600030101010101" pitchFamily="2" charset="-122"/>
                          <a:cs typeface="Times New Roman" panose="02020603050405020304"/>
                        </a:rPr>
                        <a:t>在另一酸式滴定管中加入蒸馏水，打开活塞，并将用毛皮摩擦过的橡胶棒靠近水流</a:t>
                      </a:r>
                      <a:endParaRPr lang="zh-CN" sz="16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61328">
                <a:tc>
                  <a:txBody>
                    <a:bodyPr/>
                    <a:lstStyle/>
                    <a:p>
                      <a:pPr algn="ctr">
                        <a:lnSpc>
                          <a:spcPct val="150000"/>
                        </a:lnSpc>
                        <a:spcAft>
                          <a:spcPct val="0"/>
                        </a:spcAft>
                        <a:tabLst>
                          <a:tab pos="2667000" algn="l"/>
                        </a:tabLst>
                      </a:pPr>
                      <a:r>
                        <a:rPr lang="zh-CN" sz="2000" kern="100">
                          <a:latin typeface="Times New Roman" panose="02020603050405020304"/>
                          <a:ea typeface="宋体" panose="02010600030101010101" pitchFamily="2" charset="-122"/>
                          <a:cs typeface="Times New Roman" panose="02020603050405020304"/>
                        </a:rPr>
                        <a:t>现象</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ct val="0"/>
                        </a:spcAft>
                        <a:tabLst>
                          <a:tab pos="2667000" algn="l"/>
                        </a:tabLst>
                      </a:pP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ct val="0"/>
                        </a:spcAft>
                        <a:tabLst>
                          <a:tab pos="2667000" algn="l"/>
                        </a:tabLst>
                      </a:pP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50631">
                <a:tc>
                  <a:txBody>
                    <a:bodyPr/>
                    <a:lstStyle/>
                    <a:p>
                      <a:pPr algn="ctr">
                        <a:lnSpc>
                          <a:spcPct val="150000"/>
                        </a:lnSpc>
                        <a:spcAft>
                          <a:spcPct val="0"/>
                        </a:spcAft>
                        <a:tabLst>
                          <a:tab pos="2667000" algn="l"/>
                        </a:tabLst>
                      </a:pPr>
                      <a:r>
                        <a:rPr lang="zh-CN" sz="2000" kern="100">
                          <a:latin typeface="Times New Roman" panose="02020603050405020304"/>
                          <a:ea typeface="宋体" panose="02010600030101010101" pitchFamily="2" charset="-122"/>
                          <a:cs typeface="Times New Roman" panose="02020603050405020304"/>
                        </a:rPr>
                        <a:t>结论</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ct val="0"/>
                        </a:spcAft>
                        <a:tabLst>
                          <a:tab pos="2667000" algn="l"/>
                        </a:tabLst>
                      </a:pP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ct val="0"/>
                        </a:spcAft>
                        <a:tabLst>
                          <a:tab pos="2667000" algn="l"/>
                        </a:tabLst>
                      </a:pP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29761">
                <a:tc>
                  <a:txBody>
                    <a:bodyPr/>
                    <a:lstStyle/>
                    <a:p>
                      <a:pPr algn="ctr">
                        <a:lnSpc>
                          <a:spcPct val="150000"/>
                        </a:lnSpc>
                        <a:spcAft>
                          <a:spcPct val="0"/>
                        </a:spcAft>
                        <a:tabLst>
                          <a:tab pos="2667000" algn="l"/>
                        </a:tabLst>
                      </a:pPr>
                      <a:r>
                        <a:rPr lang="zh-CN" sz="2000" kern="100">
                          <a:latin typeface="Times New Roman" panose="02020603050405020304"/>
                          <a:ea typeface="宋体" panose="02010600030101010101" pitchFamily="2" charset="-122"/>
                          <a:cs typeface="Times New Roman" panose="02020603050405020304"/>
                        </a:rPr>
                        <a:t>解释</a:t>
                      </a: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ct val="0"/>
                        </a:spcAft>
                        <a:tabLst>
                          <a:tab pos="2667000" algn="l"/>
                        </a:tabLst>
                      </a:pP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ct val="0"/>
                        </a:spcAft>
                        <a:tabLst>
                          <a:tab pos="2667000" algn="l"/>
                        </a:tabLst>
                      </a:pPr>
                      <a:endParaRPr lang="zh-CN" sz="20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矩形 7"/>
          <p:cNvSpPr/>
          <p:nvPr/>
        </p:nvSpPr>
        <p:spPr>
          <a:xfrm>
            <a:off x="3398041" y="3702745"/>
            <a:ext cx="2492990" cy="442878"/>
          </a:xfrm>
          <a:prstGeom prst="rect">
            <a:avLst/>
          </a:prstGeom>
        </p:spPr>
        <p:txBody>
          <a:bodyPr wrap="none">
            <a:spAutoFit/>
          </a:bodyPr>
          <a:lstStyle/>
          <a:p>
            <a:pPr lvl="0" algn="just">
              <a:lnSpc>
                <a:spcPct val="150000"/>
              </a:lnSpc>
              <a:tabLst>
                <a:tab pos="2667000" algn="l"/>
              </a:tabLst>
            </a:pPr>
            <a:r>
              <a:rPr lang="zh-CN" altLang="en-US" b="1" kern="100">
                <a:solidFill>
                  <a:srgbClr val="FF0000"/>
                </a:solidFill>
                <a:latin typeface="Times New Roman" panose="02020603050405020304"/>
                <a:ea typeface="宋体" panose="02010600030101010101" pitchFamily="2" charset="-122"/>
                <a:cs typeface="Times New Roman" panose="02020603050405020304"/>
              </a:rPr>
              <a:t>四氯化碳液流方向不变</a:t>
            </a:r>
            <a:endParaRPr lang="zh-CN" altLang="en-US" b="1" kern="100">
              <a:solidFill>
                <a:srgbClr val="FF0000"/>
              </a:solidFill>
              <a:latin typeface="宋体" panose="02010600030101010101" pitchFamily="2" charset="-122"/>
              <a:ea typeface="宋体" panose="02010600030101010101" pitchFamily="2" charset="-122"/>
              <a:cs typeface="Courier New" panose="02070309020205020404"/>
            </a:endParaRPr>
          </a:p>
        </p:txBody>
      </p:sp>
      <p:sp>
        <p:nvSpPr>
          <p:cNvPr id="9" name="矩形 8"/>
          <p:cNvSpPr/>
          <p:nvPr/>
        </p:nvSpPr>
        <p:spPr>
          <a:xfrm>
            <a:off x="7297646" y="3649991"/>
            <a:ext cx="2044149" cy="507831"/>
          </a:xfrm>
          <a:prstGeom prst="rect">
            <a:avLst/>
          </a:prstGeom>
        </p:spPr>
        <p:txBody>
          <a:bodyPr wrap="none">
            <a:spAutoFit/>
          </a:bodyPr>
          <a:lstStyle/>
          <a:p>
            <a:pPr lvl="0" algn="just">
              <a:lnSpc>
                <a:spcPct val="150000"/>
              </a:lnSpc>
              <a:tabLst>
                <a:tab pos="2667000" algn="l"/>
              </a:tabLst>
            </a:pPr>
            <a:r>
              <a:rPr lang="zh-CN" altLang="en-US" b="1" kern="100">
                <a:solidFill>
                  <a:srgbClr val="FF0000"/>
                </a:solidFill>
                <a:latin typeface="Times New Roman" panose="02020603050405020304"/>
                <a:ea typeface="宋体" panose="02010600030101010101" pitchFamily="2" charset="-122"/>
                <a:cs typeface="Times New Roman" panose="02020603050405020304"/>
              </a:rPr>
              <a:t>水流方向发生改变</a:t>
            </a:r>
            <a:endParaRPr lang="zh-CN" altLang="en-US" b="1" kern="100">
              <a:solidFill>
                <a:srgbClr val="FF0000"/>
              </a:solidFill>
              <a:latin typeface="宋体" panose="02010600030101010101" pitchFamily="2" charset="-122"/>
              <a:ea typeface="宋体" panose="02010600030101010101" pitchFamily="2" charset="-122"/>
              <a:cs typeface="Courier New" panose="02070309020205020404"/>
            </a:endParaRPr>
          </a:p>
        </p:txBody>
      </p:sp>
      <p:sp>
        <p:nvSpPr>
          <p:cNvPr id="10" name="矩形 9"/>
          <p:cNvSpPr/>
          <p:nvPr/>
        </p:nvSpPr>
        <p:spPr>
          <a:xfrm>
            <a:off x="2694638" y="4318207"/>
            <a:ext cx="3671198" cy="507831"/>
          </a:xfrm>
          <a:prstGeom prst="rect">
            <a:avLst/>
          </a:prstGeom>
        </p:spPr>
        <p:txBody>
          <a:bodyPr wrap="none">
            <a:spAutoFit/>
          </a:bodyPr>
          <a:lstStyle/>
          <a:p>
            <a:pPr algn="just">
              <a:lnSpc>
                <a:spcPct val="150000"/>
              </a:lnSpc>
              <a:tabLst>
                <a:tab pos="2667000" algn="l"/>
              </a:tabLst>
            </a:pPr>
            <a:r>
              <a:rPr lang="zh-CN" altLang="zh-CN" b="1" kern="100">
                <a:solidFill>
                  <a:srgbClr val="FF0000"/>
                </a:solidFill>
                <a:latin typeface="Times New Roman" panose="02020603050405020304"/>
                <a:ea typeface="宋体" panose="02010600030101010101" pitchFamily="2" charset="-122"/>
                <a:cs typeface="Times New Roman" panose="02020603050405020304"/>
              </a:rPr>
              <a:t>四氯化碳液流与橡胶棒</a:t>
            </a:r>
            <a:r>
              <a:rPr lang="zh-CN" altLang="en-US" b="1" kern="100">
                <a:solidFill>
                  <a:srgbClr val="FF0000"/>
                </a:solidFill>
                <a:latin typeface="Times New Roman" panose="02020603050405020304"/>
                <a:ea typeface="宋体" panose="02010600030101010101" pitchFamily="2" charset="-122"/>
                <a:cs typeface="Times New Roman" panose="02020603050405020304"/>
              </a:rPr>
              <a:t>无</a:t>
            </a:r>
            <a:r>
              <a:rPr lang="zh-CN" altLang="zh-CN" b="1" kern="100">
                <a:solidFill>
                  <a:srgbClr val="FF0000"/>
                </a:solidFill>
                <a:latin typeface="Times New Roman" panose="02020603050405020304"/>
                <a:ea typeface="宋体" panose="02010600030101010101" pitchFamily="2" charset="-122"/>
                <a:cs typeface="Times New Roman" panose="02020603050405020304"/>
              </a:rPr>
              <a:t>电性作用</a:t>
            </a:r>
            <a:endParaRPr lang="zh-CN" altLang="zh-CN" b="1" kern="100">
              <a:solidFill>
                <a:srgbClr val="FF0000"/>
              </a:solidFill>
              <a:latin typeface="宋体" panose="02010600030101010101" pitchFamily="2" charset="-122"/>
              <a:ea typeface="宋体" panose="02010600030101010101" pitchFamily="2" charset="-122"/>
              <a:cs typeface="Courier New" panose="02070309020205020404"/>
            </a:endParaRPr>
          </a:p>
        </p:txBody>
      </p:sp>
      <p:sp>
        <p:nvSpPr>
          <p:cNvPr id="11" name="矩形 10"/>
          <p:cNvSpPr/>
          <p:nvPr/>
        </p:nvSpPr>
        <p:spPr>
          <a:xfrm>
            <a:off x="7150124" y="4335791"/>
            <a:ext cx="3347891" cy="442878"/>
          </a:xfrm>
          <a:prstGeom prst="rect">
            <a:avLst/>
          </a:prstGeom>
        </p:spPr>
        <p:txBody>
          <a:bodyPr wrap="square">
            <a:spAutoFit/>
          </a:bodyPr>
          <a:lstStyle/>
          <a:p>
            <a:pPr algn="just">
              <a:lnSpc>
                <a:spcPct val="150000"/>
              </a:lnSpc>
              <a:tabLst>
                <a:tab pos="2667000" algn="l"/>
              </a:tabLst>
            </a:pPr>
            <a:r>
              <a:rPr lang="zh-CN" altLang="zh-CN" b="1" kern="100">
                <a:solidFill>
                  <a:srgbClr val="FF0000"/>
                </a:solidFill>
                <a:latin typeface="Times New Roman" panose="02020603050405020304"/>
                <a:ea typeface="宋体" panose="02010600030101010101" pitchFamily="2" charset="-122"/>
                <a:cs typeface="Times New Roman" panose="02020603050405020304"/>
              </a:rPr>
              <a:t>水流与橡胶棒间</a:t>
            </a:r>
            <a:r>
              <a:rPr lang="zh-CN" altLang="en-US" b="1" kern="100">
                <a:solidFill>
                  <a:srgbClr val="FF0000"/>
                </a:solidFill>
                <a:latin typeface="Times New Roman" panose="02020603050405020304"/>
                <a:ea typeface="宋体" panose="02010600030101010101" pitchFamily="2" charset="-122"/>
                <a:cs typeface="Times New Roman" panose="02020603050405020304"/>
              </a:rPr>
              <a:t>有</a:t>
            </a:r>
            <a:r>
              <a:rPr lang="zh-CN" altLang="zh-CN" b="1" kern="100">
                <a:solidFill>
                  <a:srgbClr val="FF0000"/>
                </a:solidFill>
                <a:latin typeface="Times New Roman" panose="02020603050405020304"/>
                <a:ea typeface="宋体" panose="02010600030101010101" pitchFamily="2" charset="-122"/>
                <a:cs typeface="Times New Roman" panose="02020603050405020304"/>
              </a:rPr>
              <a:t>电性作用</a:t>
            </a:r>
            <a:endParaRPr lang="zh-CN" altLang="zh-CN" b="1" kern="100">
              <a:solidFill>
                <a:srgbClr val="FF0000"/>
              </a:solidFill>
              <a:latin typeface="宋体" panose="02010600030101010101" pitchFamily="2" charset="-122"/>
              <a:ea typeface="宋体" panose="02010600030101010101" pitchFamily="2" charset="-122"/>
              <a:cs typeface="Courier New" panose="02070309020205020404"/>
            </a:endParaRPr>
          </a:p>
        </p:txBody>
      </p:sp>
      <p:sp>
        <p:nvSpPr>
          <p:cNvPr id="12" name="矩形 11"/>
          <p:cNvSpPr/>
          <p:nvPr/>
        </p:nvSpPr>
        <p:spPr>
          <a:xfrm>
            <a:off x="2838546" y="4951253"/>
            <a:ext cx="3647152" cy="442878"/>
          </a:xfrm>
          <a:prstGeom prst="rect">
            <a:avLst/>
          </a:prstGeom>
        </p:spPr>
        <p:txBody>
          <a:bodyPr wrap="none">
            <a:spAutoFit/>
          </a:bodyPr>
          <a:lstStyle/>
          <a:p>
            <a:pPr algn="just">
              <a:lnSpc>
                <a:spcPct val="150000"/>
              </a:lnSpc>
              <a:spcAft>
                <a:spcPct val="0"/>
              </a:spcAft>
              <a:tabLst>
                <a:tab pos="2667000" algn="l"/>
              </a:tabLst>
            </a:pPr>
            <a:r>
              <a:rPr lang="zh-CN" altLang="zh-CN" b="1" kern="100">
                <a:solidFill>
                  <a:srgbClr val="FF0000"/>
                </a:solidFill>
                <a:latin typeface="Times New Roman" panose="02020603050405020304"/>
                <a:ea typeface="宋体" panose="02010600030101010101" pitchFamily="2" charset="-122"/>
                <a:cs typeface="Times New Roman" panose="02020603050405020304"/>
              </a:rPr>
              <a:t>四氯化碳分子中无正极和负极之分</a:t>
            </a:r>
            <a:endParaRPr lang="zh-CN" altLang="zh-CN" b="1" kern="100">
              <a:solidFill>
                <a:srgbClr val="FF0000"/>
              </a:solidFill>
              <a:latin typeface="宋体" panose="02010600030101010101" pitchFamily="2" charset="-122"/>
              <a:ea typeface="宋体" panose="02010600030101010101" pitchFamily="2" charset="-122"/>
              <a:cs typeface="Courier New" panose="02070309020205020404"/>
            </a:endParaRPr>
          </a:p>
        </p:txBody>
      </p:sp>
      <p:sp>
        <p:nvSpPr>
          <p:cNvPr id="13" name="矩形 12"/>
          <p:cNvSpPr/>
          <p:nvPr/>
        </p:nvSpPr>
        <p:spPr>
          <a:xfrm>
            <a:off x="6753219" y="4854537"/>
            <a:ext cx="3656874" cy="773289"/>
          </a:xfrm>
          <a:prstGeom prst="rect">
            <a:avLst/>
          </a:prstGeom>
        </p:spPr>
        <p:txBody>
          <a:bodyPr wrap="square">
            <a:spAutoFit/>
          </a:bodyPr>
          <a:lstStyle/>
          <a:p>
            <a:pPr algn="just">
              <a:lnSpc>
                <a:spcPct val="150000"/>
              </a:lnSpc>
              <a:spcAft>
                <a:spcPct val="0"/>
              </a:spcAft>
              <a:tabLst>
                <a:tab pos="2667000" algn="l"/>
              </a:tabLst>
            </a:pPr>
            <a:r>
              <a:rPr lang="zh-CN" altLang="zh-CN" sz="1600" b="1" kern="100">
                <a:solidFill>
                  <a:srgbClr val="FF0000"/>
                </a:solidFill>
                <a:latin typeface="Times New Roman" panose="02020603050405020304"/>
                <a:ea typeface="宋体" panose="02010600030101010101" pitchFamily="2" charset="-122"/>
                <a:cs typeface="Times New Roman" panose="02020603050405020304"/>
              </a:rPr>
              <a:t>水分子中存在带正电荷的正极和带负电荷的负极</a:t>
            </a:r>
            <a:endParaRPr lang="zh-CN" altLang="zh-CN" sz="1600" b="1" kern="100">
              <a:solidFill>
                <a:srgbClr val="FF0000"/>
              </a:solidFill>
              <a:latin typeface="宋体" panose="02010600030101010101" pitchFamily="2" charset="-122"/>
              <a:ea typeface="宋体" panose="02010600030101010101" pitchFamily="2" charset="-122"/>
              <a:cs typeface="Courier New" panose="02070309020205020404"/>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 calcmode="lin" valueType="num">
                                      <p:cBhvr additive="base">
                                        <p:cTn id="3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additive="base">
                                        <p:cTn id="3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9" grpId="0" build="allAtOnce"/>
      <p:bldP spid="10" grpId="0" build="allAtOnce"/>
      <p:bldP spid="11" grpId="0" build="allAtOnce"/>
      <p:bldP spid="12" grpId="0" build="allAtOnce"/>
      <p:bldP spid="1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lum contrast="6000"/>
          </a:blip>
          <a:stretch>
            <a:fillRect/>
          </a:stretch>
        </p:blipFill>
        <p:spPr>
          <a:xfrm rot="3360000">
            <a:off x="1920290" y="3871182"/>
            <a:ext cx="2219325" cy="2219325"/>
          </a:xfrm>
          <a:prstGeom prst="rect">
            <a:avLst/>
          </a:prstGeom>
        </p:spPr>
      </p:pic>
      <p:pic>
        <p:nvPicPr>
          <p:cNvPr id="4" name="图片 3"/>
          <p:cNvPicPr>
            <a:picLocks noChangeAspect="1"/>
          </p:cNvPicPr>
          <p:nvPr/>
        </p:nvPicPr>
        <p:blipFill>
          <a:blip r:embed="rId3"/>
          <a:srcRect b="8559"/>
          <a:stretch>
            <a:fillRect/>
          </a:stretch>
        </p:blipFill>
        <p:spPr>
          <a:xfrm>
            <a:off x="6677025" y="3855307"/>
            <a:ext cx="3196590" cy="2252345"/>
          </a:xfrm>
          <a:prstGeom prst="rect">
            <a:avLst/>
          </a:prstGeom>
        </p:spPr>
      </p:pic>
      <p:grpSp>
        <p:nvGrpSpPr>
          <p:cNvPr id="18" name="组合 22"/>
          <p:cNvGrpSpPr/>
          <p:nvPr/>
        </p:nvGrpSpPr>
        <p:grpSpPr>
          <a:xfrm>
            <a:off x="2442845" y="4142962"/>
            <a:ext cx="1524000" cy="1814830"/>
            <a:chOff x="3968" y="5861"/>
            <a:chExt cx="2400" cy="2858"/>
          </a:xfrm>
        </p:grpSpPr>
        <p:cxnSp>
          <p:nvCxnSpPr>
            <p:cNvPr id="5" name="直接连接符 4"/>
            <p:cNvCxnSpPr/>
            <p:nvPr/>
          </p:nvCxnSpPr>
          <p:spPr>
            <a:xfrm flipH="1">
              <a:off x="3968" y="5861"/>
              <a:ext cx="966" cy="95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flipV="1">
              <a:off x="4934" y="5861"/>
              <a:ext cx="1434" cy="12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3968" y="6812"/>
              <a:ext cx="725" cy="190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693" y="7099"/>
              <a:ext cx="1660" cy="162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3968" y="6812"/>
              <a:ext cx="2400" cy="27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4723" y="5861"/>
              <a:ext cx="211" cy="2793"/>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1" name="椭圆形标注 10"/>
          <p:cNvSpPr/>
          <p:nvPr/>
        </p:nvSpPr>
        <p:spPr>
          <a:xfrm>
            <a:off x="565150" y="5643467"/>
            <a:ext cx="1648460" cy="526415"/>
          </a:xfrm>
          <a:prstGeom prst="wedgeEllipseCallout">
            <a:avLst>
              <a:gd name="adj1" fmla="val 76887"/>
              <a:gd name="adj2" fmla="val -10705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FF0000"/>
                </a:solidFill>
              </a:rPr>
              <a:t>极性键</a:t>
            </a:r>
          </a:p>
        </p:txBody>
      </p:sp>
      <p:sp>
        <p:nvSpPr>
          <p:cNvPr id="12" name="椭圆形标注 11"/>
          <p:cNvSpPr/>
          <p:nvPr/>
        </p:nvSpPr>
        <p:spPr>
          <a:xfrm>
            <a:off x="5808345" y="4085812"/>
            <a:ext cx="1264920" cy="526415"/>
          </a:xfrm>
          <a:prstGeom prst="wedgeEllipseCallout">
            <a:avLst>
              <a:gd name="adj1" fmla="val 79198"/>
              <a:gd name="adj2" fmla="val 12056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FF0000"/>
                </a:solidFill>
              </a:rPr>
              <a:t>极性键</a:t>
            </a:r>
          </a:p>
        </p:txBody>
      </p:sp>
      <p:sp>
        <p:nvSpPr>
          <p:cNvPr id="14" name="Text Box 30"/>
          <p:cNvSpPr txBox="1"/>
          <p:nvPr/>
        </p:nvSpPr>
        <p:spPr>
          <a:xfrm>
            <a:off x="6974205" y="5244687"/>
            <a:ext cx="664210" cy="398780"/>
          </a:xfrm>
          <a:prstGeom prst="rect">
            <a:avLst/>
          </a:prstGeom>
          <a:noFill/>
          <a:ln w="9525">
            <a:noFill/>
          </a:ln>
        </p:spPr>
        <p:txBody>
          <a:bodyPr wrap="square">
            <a:spAutoFit/>
          </a:bodyPr>
          <a:lstStyle/>
          <a:p>
            <a:pPr>
              <a:spcBef>
                <a:spcPct val="50000"/>
              </a:spcBef>
            </a:pPr>
            <a:r>
              <a:rPr lang="en-US" altLang="zh-CN" sz="2000" b="1">
                <a:latin typeface="Times New Roman" panose="02020603050405020304" pitchFamily="18" charset="0"/>
                <a:ea typeface="仿宋_GB2312" pitchFamily="49" charset="-122"/>
              </a:rPr>
              <a:t>δ</a:t>
            </a:r>
            <a:r>
              <a:rPr lang="en-US" altLang="zh-CN" sz="2000" b="1" baseline="30000">
                <a:solidFill>
                  <a:schemeClr val="tx1"/>
                </a:solidFill>
                <a:uFillTx/>
                <a:latin typeface="Times New Roman" panose="02020603050405020304" pitchFamily="18" charset="0"/>
                <a:ea typeface="仿宋_GB2312" pitchFamily="49" charset="-122"/>
              </a:rPr>
              <a:t>+</a:t>
            </a:r>
          </a:p>
        </p:txBody>
      </p:sp>
      <p:sp>
        <p:nvSpPr>
          <p:cNvPr id="15" name="Text Box 30"/>
          <p:cNvSpPr txBox="1"/>
          <p:nvPr/>
        </p:nvSpPr>
        <p:spPr>
          <a:xfrm>
            <a:off x="8048625" y="4394422"/>
            <a:ext cx="664210" cy="398780"/>
          </a:xfrm>
          <a:prstGeom prst="rect">
            <a:avLst/>
          </a:prstGeom>
          <a:noFill/>
          <a:ln w="9525">
            <a:noFill/>
          </a:ln>
        </p:spPr>
        <p:txBody>
          <a:bodyPr wrap="square">
            <a:spAutoFit/>
          </a:bodyPr>
          <a:lstStyle/>
          <a:p>
            <a:pPr>
              <a:spcBef>
                <a:spcPct val="50000"/>
              </a:spcBef>
            </a:pPr>
            <a:r>
              <a:rPr lang="en-US" altLang="zh-CN" sz="2000" b="1">
                <a:latin typeface="Times New Roman" panose="02020603050405020304" pitchFamily="18" charset="0"/>
                <a:ea typeface="仿宋_GB2312" pitchFamily="49" charset="-122"/>
              </a:rPr>
              <a:t>δ</a:t>
            </a:r>
            <a:r>
              <a:rPr lang="en-US" altLang="zh-CN" sz="2000" b="1" baseline="30000">
                <a:solidFill>
                  <a:schemeClr val="tx1"/>
                </a:solidFill>
                <a:uFillTx/>
                <a:latin typeface="Times New Roman" panose="02020603050405020304" pitchFamily="18" charset="0"/>
                <a:ea typeface="仿宋_GB2312" pitchFamily="49" charset="-122"/>
              </a:rPr>
              <a:t>-</a:t>
            </a:r>
          </a:p>
        </p:txBody>
      </p:sp>
      <p:sp>
        <p:nvSpPr>
          <p:cNvPr id="17" name="Text Box 30"/>
          <p:cNvSpPr txBox="1"/>
          <p:nvPr/>
        </p:nvSpPr>
        <p:spPr>
          <a:xfrm>
            <a:off x="9209405" y="5244687"/>
            <a:ext cx="664210" cy="398780"/>
          </a:xfrm>
          <a:prstGeom prst="rect">
            <a:avLst/>
          </a:prstGeom>
          <a:noFill/>
          <a:ln w="9525">
            <a:noFill/>
          </a:ln>
        </p:spPr>
        <p:txBody>
          <a:bodyPr wrap="square">
            <a:spAutoFit/>
          </a:bodyPr>
          <a:lstStyle/>
          <a:p>
            <a:pPr>
              <a:spcBef>
                <a:spcPct val="50000"/>
              </a:spcBef>
            </a:pPr>
            <a:r>
              <a:rPr lang="en-US" altLang="zh-CN" sz="2000" b="1">
                <a:latin typeface="Times New Roman" panose="02020603050405020304" pitchFamily="18" charset="0"/>
                <a:ea typeface="仿宋_GB2312" pitchFamily="49" charset="-122"/>
              </a:rPr>
              <a:t>δ</a:t>
            </a:r>
            <a:r>
              <a:rPr lang="en-US" altLang="zh-CN" sz="2000" b="1" baseline="30000">
                <a:solidFill>
                  <a:schemeClr val="tx1"/>
                </a:solidFill>
                <a:uFillTx/>
                <a:latin typeface="Times New Roman" panose="02020603050405020304" pitchFamily="18" charset="0"/>
                <a:ea typeface="仿宋_GB2312" pitchFamily="49" charset="-122"/>
              </a:rPr>
              <a:t>+</a:t>
            </a:r>
          </a:p>
        </p:txBody>
      </p:sp>
      <p:grpSp>
        <p:nvGrpSpPr>
          <p:cNvPr id="22" name="组合 23"/>
          <p:cNvGrpSpPr/>
          <p:nvPr/>
        </p:nvGrpSpPr>
        <p:grpSpPr>
          <a:xfrm>
            <a:off x="2236470" y="3919442"/>
            <a:ext cx="2184400" cy="2250440"/>
            <a:chOff x="3677" y="5394"/>
            <a:chExt cx="3440" cy="3544"/>
          </a:xfrm>
        </p:grpSpPr>
        <p:grpSp>
          <p:nvGrpSpPr>
            <p:cNvPr id="23" name="组合 21"/>
            <p:cNvGrpSpPr/>
            <p:nvPr/>
          </p:nvGrpSpPr>
          <p:grpSpPr>
            <a:xfrm>
              <a:off x="3677" y="5394"/>
              <a:ext cx="3441" cy="3544"/>
              <a:chOff x="3677" y="5394"/>
              <a:chExt cx="3441" cy="3544"/>
            </a:xfrm>
          </p:grpSpPr>
          <p:sp>
            <p:nvSpPr>
              <p:cNvPr id="16" name="Text Box 30"/>
              <p:cNvSpPr txBox="1"/>
              <p:nvPr/>
            </p:nvSpPr>
            <p:spPr>
              <a:xfrm>
                <a:off x="4723" y="5394"/>
                <a:ext cx="1046" cy="628"/>
              </a:xfrm>
              <a:prstGeom prst="rect">
                <a:avLst/>
              </a:prstGeom>
              <a:noFill/>
              <a:ln w="9525">
                <a:noFill/>
              </a:ln>
            </p:spPr>
            <p:txBody>
              <a:bodyPr wrap="square">
                <a:spAutoFit/>
              </a:bodyPr>
              <a:lstStyle/>
              <a:p>
                <a:pPr>
                  <a:spcBef>
                    <a:spcPct val="50000"/>
                  </a:spcBef>
                </a:pPr>
                <a:r>
                  <a:rPr lang="en-US" altLang="zh-CN" sz="2000" b="1">
                    <a:latin typeface="Times New Roman" panose="02020603050405020304" pitchFamily="18" charset="0"/>
                    <a:ea typeface="仿宋_GB2312" pitchFamily="49" charset="-122"/>
                  </a:rPr>
                  <a:t>δ</a:t>
                </a:r>
                <a:r>
                  <a:rPr lang="en-US" altLang="zh-CN" sz="2000" b="1" baseline="30000">
                    <a:solidFill>
                      <a:schemeClr val="tx1"/>
                    </a:solidFill>
                    <a:uFillTx/>
                    <a:latin typeface="Times New Roman" panose="02020603050405020304" pitchFamily="18" charset="0"/>
                    <a:ea typeface="仿宋_GB2312" pitchFamily="49" charset="-122"/>
                  </a:rPr>
                  <a:t>-</a:t>
                </a:r>
              </a:p>
            </p:txBody>
          </p:sp>
          <p:sp>
            <p:nvSpPr>
              <p:cNvPr id="13" name="Text Box 30"/>
              <p:cNvSpPr txBox="1"/>
              <p:nvPr/>
            </p:nvSpPr>
            <p:spPr>
              <a:xfrm>
                <a:off x="4457" y="8310"/>
                <a:ext cx="1046" cy="628"/>
              </a:xfrm>
              <a:prstGeom prst="rect">
                <a:avLst/>
              </a:prstGeom>
              <a:noFill/>
              <a:ln w="9525">
                <a:noFill/>
              </a:ln>
            </p:spPr>
            <p:txBody>
              <a:bodyPr wrap="square">
                <a:spAutoFit/>
              </a:bodyPr>
              <a:lstStyle/>
              <a:p>
                <a:pPr>
                  <a:spcBef>
                    <a:spcPct val="50000"/>
                  </a:spcBef>
                </a:pPr>
                <a:r>
                  <a:rPr lang="en-US" altLang="zh-CN" sz="2000" b="1">
                    <a:latin typeface="Times New Roman" panose="02020603050405020304" pitchFamily="18" charset="0"/>
                    <a:ea typeface="仿宋_GB2312" pitchFamily="49" charset="-122"/>
                  </a:rPr>
                  <a:t>δ</a:t>
                </a:r>
                <a:r>
                  <a:rPr lang="en-US" altLang="zh-CN" sz="2000" b="1" baseline="30000">
                    <a:solidFill>
                      <a:schemeClr val="tx1"/>
                    </a:solidFill>
                    <a:uFillTx/>
                    <a:latin typeface="Times New Roman" panose="02020603050405020304" pitchFamily="18" charset="0"/>
                    <a:ea typeface="仿宋_GB2312" pitchFamily="49" charset="-122"/>
                  </a:rPr>
                  <a:t>-</a:t>
                </a:r>
              </a:p>
            </p:txBody>
          </p:sp>
          <p:sp>
            <p:nvSpPr>
              <p:cNvPr id="19" name="Text Box 30"/>
              <p:cNvSpPr txBox="1"/>
              <p:nvPr/>
            </p:nvSpPr>
            <p:spPr>
              <a:xfrm>
                <a:off x="6072" y="6733"/>
                <a:ext cx="1046" cy="628"/>
              </a:xfrm>
              <a:prstGeom prst="rect">
                <a:avLst/>
              </a:prstGeom>
              <a:noFill/>
              <a:ln w="9525">
                <a:noFill/>
              </a:ln>
            </p:spPr>
            <p:txBody>
              <a:bodyPr wrap="square">
                <a:spAutoFit/>
              </a:bodyPr>
              <a:lstStyle/>
              <a:p>
                <a:pPr>
                  <a:spcBef>
                    <a:spcPct val="50000"/>
                  </a:spcBef>
                </a:pPr>
                <a:r>
                  <a:rPr lang="en-US" altLang="zh-CN" sz="2000" b="1">
                    <a:latin typeface="Times New Roman" panose="02020603050405020304" pitchFamily="18" charset="0"/>
                    <a:ea typeface="仿宋_GB2312" pitchFamily="49" charset="-122"/>
                  </a:rPr>
                  <a:t>δ</a:t>
                </a:r>
                <a:r>
                  <a:rPr lang="en-US" altLang="zh-CN" sz="2000" b="1" baseline="30000">
                    <a:solidFill>
                      <a:schemeClr val="tx1"/>
                    </a:solidFill>
                    <a:uFillTx/>
                    <a:latin typeface="Times New Roman" panose="02020603050405020304" pitchFamily="18" charset="0"/>
                    <a:ea typeface="仿宋_GB2312" pitchFamily="49" charset="-122"/>
                  </a:rPr>
                  <a:t>-</a:t>
                </a:r>
              </a:p>
            </p:txBody>
          </p:sp>
          <p:sp>
            <p:nvSpPr>
              <p:cNvPr id="20" name="Text Box 30"/>
              <p:cNvSpPr txBox="1"/>
              <p:nvPr/>
            </p:nvSpPr>
            <p:spPr>
              <a:xfrm>
                <a:off x="3677" y="6441"/>
                <a:ext cx="1046" cy="628"/>
              </a:xfrm>
              <a:prstGeom prst="rect">
                <a:avLst/>
              </a:prstGeom>
              <a:noFill/>
              <a:ln w="9525">
                <a:noFill/>
              </a:ln>
            </p:spPr>
            <p:txBody>
              <a:bodyPr wrap="square">
                <a:spAutoFit/>
              </a:bodyPr>
              <a:lstStyle/>
              <a:p>
                <a:pPr>
                  <a:spcBef>
                    <a:spcPct val="50000"/>
                  </a:spcBef>
                </a:pPr>
                <a:r>
                  <a:rPr lang="en-US" altLang="zh-CN" sz="2000" b="1">
                    <a:latin typeface="Times New Roman" panose="02020603050405020304" pitchFamily="18" charset="0"/>
                    <a:ea typeface="仿宋_GB2312" pitchFamily="49" charset="-122"/>
                  </a:rPr>
                  <a:t>δ</a:t>
                </a:r>
                <a:r>
                  <a:rPr lang="en-US" altLang="zh-CN" sz="2000" b="1" baseline="30000">
                    <a:solidFill>
                      <a:schemeClr val="tx1"/>
                    </a:solidFill>
                    <a:uFillTx/>
                    <a:latin typeface="Times New Roman" panose="02020603050405020304" pitchFamily="18" charset="0"/>
                    <a:ea typeface="仿宋_GB2312" pitchFamily="49" charset="-122"/>
                  </a:rPr>
                  <a:t>-</a:t>
                </a:r>
              </a:p>
            </p:txBody>
          </p:sp>
        </p:grpSp>
        <p:sp>
          <p:nvSpPr>
            <p:cNvPr id="21" name="Text Box 30"/>
            <p:cNvSpPr txBox="1"/>
            <p:nvPr/>
          </p:nvSpPr>
          <p:spPr>
            <a:xfrm>
              <a:off x="4723" y="6793"/>
              <a:ext cx="1046" cy="628"/>
            </a:xfrm>
            <a:prstGeom prst="rect">
              <a:avLst/>
            </a:prstGeom>
            <a:noFill/>
            <a:ln w="9525">
              <a:noFill/>
            </a:ln>
          </p:spPr>
          <p:txBody>
            <a:bodyPr wrap="square">
              <a:spAutoFit/>
            </a:bodyPr>
            <a:lstStyle/>
            <a:p>
              <a:pPr>
                <a:spcBef>
                  <a:spcPct val="50000"/>
                </a:spcBef>
              </a:pPr>
              <a:r>
                <a:rPr lang="en-US" altLang="zh-CN" sz="2000" b="1">
                  <a:latin typeface="Times New Roman" panose="02020603050405020304" pitchFamily="18" charset="0"/>
                  <a:ea typeface="仿宋_GB2312" pitchFamily="49" charset="-122"/>
                </a:rPr>
                <a:t>δ</a:t>
              </a:r>
              <a:r>
                <a:rPr lang="en-US" altLang="zh-CN" sz="2000" b="1" baseline="30000">
                  <a:solidFill>
                    <a:schemeClr val="tx1"/>
                  </a:solidFill>
                  <a:uFillTx/>
                  <a:latin typeface="Times New Roman" panose="02020603050405020304" pitchFamily="18" charset="0"/>
                  <a:ea typeface="仿宋_GB2312" pitchFamily="49" charset="-122"/>
                </a:rPr>
                <a:t>+</a:t>
              </a:r>
            </a:p>
          </p:txBody>
        </p:sp>
      </p:grpSp>
      <p:cxnSp>
        <p:nvCxnSpPr>
          <p:cNvPr id="25" name="直接连接符 24"/>
          <p:cNvCxnSpPr/>
          <p:nvPr/>
        </p:nvCxnSpPr>
        <p:spPr>
          <a:xfrm>
            <a:off x="7216775" y="5471382"/>
            <a:ext cx="2204085" cy="952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5580566" y="6012701"/>
            <a:ext cx="5493812" cy="369332"/>
          </a:xfrm>
          <a:prstGeom prst="rect">
            <a:avLst/>
          </a:prstGeom>
        </p:spPr>
        <p:txBody>
          <a:bodyPr wrap="none">
            <a:spAutoFit/>
          </a:bodyPr>
          <a:lstStyle/>
          <a:p>
            <a:r>
              <a:rPr lang="zh-CN" altLang="en-US" b="1">
                <a:solidFill>
                  <a:srgbClr val="FF0000"/>
                </a:solidFill>
              </a:rPr>
              <a:t>水分子中存在着带正电荷的正极和带负电荷的负极。</a:t>
            </a:r>
          </a:p>
        </p:txBody>
      </p:sp>
      <p:sp>
        <p:nvSpPr>
          <p:cNvPr id="28" name="矩形 27"/>
          <p:cNvSpPr/>
          <p:nvPr/>
        </p:nvSpPr>
        <p:spPr>
          <a:xfrm>
            <a:off x="1044691" y="6348261"/>
            <a:ext cx="3647152" cy="369332"/>
          </a:xfrm>
          <a:prstGeom prst="rect">
            <a:avLst/>
          </a:prstGeom>
        </p:spPr>
        <p:txBody>
          <a:bodyPr wrap="none">
            <a:spAutoFit/>
          </a:bodyPr>
          <a:lstStyle/>
          <a:p>
            <a:r>
              <a:rPr lang="zh-CN" altLang="en-US" b="1">
                <a:solidFill>
                  <a:srgbClr val="FF0000"/>
                </a:solidFill>
              </a:rPr>
              <a:t>四氯化碳分子中无正极和负极之分</a:t>
            </a:r>
          </a:p>
        </p:txBody>
      </p:sp>
      <p:sp>
        <p:nvSpPr>
          <p:cNvPr id="2" name="文本框 1"/>
          <p:cNvSpPr txBox="1"/>
          <p:nvPr/>
        </p:nvSpPr>
        <p:spPr>
          <a:xfrm>
            <a:off x="262890" y="596265"/>
            <a:ext cx="11442700" cy="3323987"/>
          </a:xfrm>
          <a:prstGeom prst="rect">
            <a:avLst/>
          </a:prstGeom>
          <a:noFill/>
        </p:spPr>
        <p:txBody>
          <a:bodyPr wrap="square" rtlCol="0" anchor="t">
            <a:spAutoFit/>
          </a:bodyPr>
          <a:lstStyle/>
          <a:p>
            <a:pPr fontAlgn="auto">
              <a:lnSpc>
                <a:spcPct val="150000"/>
              </a:lnSpc>
            </a:pPr>
            <a:r>
              <a:rPr lang="zh-CN" altLang="en-US" sz="2000"/>
              <a:t>讨论∶</a:t>
            </a:r>
          </a:p>
          <a:p>
            <a:pPr fontAlgn="auto">
              <a:lnSpc>
                <a:spcPct val="150000"/>
              </a:lnSpc>
            </a:pPr>
            <a:r>
              <a:rPr lang="zh-CN" altLang="en-US" sz="2000"/>
              <a:t>（1）使用四氯化碳、水做实验时，观察到的现象是否相同?</a:t>
            </a:r>
          </a:p>
          <a:p>
            <a:pPr fontAlgn="auto">
              <a:lnSpc>
                <a:spcPct val="150000"/>
              </a:lnSpc>
            </a:pPr>
            <a:endParaRPr lang="en-US" altLang="zh-CN" sz="2000"/>
          </a:p>
          <a:p>
            <a:pPr fontAlgn="auto">
              <a:lnSpc>
                <a:spcPct val="150000"/>
              </a:lnSpc>
            </a:pPr>
            <a:endParaRPr lang="en-US" altLang="zh-CN" sz="2000"/>
          </a:p>
          <a:p>
            <a:pPr fontAlgn="auto">
              <a:lnSpc>
                <a:spcPct val="150000"/>
              </a:lnSpc>
            </a:pPr>
            <a:endParaRPr lang="en-US" altLang="zh-CN" sz="2000"/>
          </a:p>
          <a:p>
            <a:pPr fontAlgn="auto">
              <a:lnSpc>
                <a:spcPct val="150000"/>
              </a:lnSpc>
            </a:pPr>
            <a:r>
              <a:rPr lang="zh-CN" altLang="en-US" sz="2000"/>
              <a:t>（2）请画图分析四氯化碳和水中的化学键是极性键还是非极性键、电荷在化学键乃至整个分子中如何分布，这对你解释实验现象有什么启示?</a:t>
            </a:r>
          </a:p>
        </p:txBody>
      </p:sp>
      <p:pic>
        <p:nvPicPr>
          <p:cNvPr id="29" name="Picture 3"/>
          <p:cNvPicPr>
            <a:picLocks noChangeAspect="1" noChangeArrowheads="1"/>
          </p:cNvPicPr>
          <p:nvPr/>
        </p:nvPicPr>
        <p:blipFill>
          <a:blip r:embed="rId4"/>
          <a:stretch>
            <a:fillRect/>
          </a:stretch>
        </p:blipFill>
        <p:spPr bwMode="auto">
          <a:xfrm>
            <a:off x="7403123" y="958570"/>
            <a:ext cx="1249072" cy="1799004"/>
          </a:xfrm>
          <a:prstGeom prst="rect">
            <a:avLst/>
          </a:prstGeom>
          <a:noFill/>
          <a:ln w="9525">
            <a:noFill/>
            <a:miter lim="800000"/>
            <a:headEnd/>
            <a:tailEnd/>
          </a:ln>
          <a:effectLst/>
        </p:spPr>
      </p:pic>
      <p:pic>
        <p:nvPicPr>
          <p:cNvPr id="30" name="Picture 4"/>
          <p:cNvPicPr>
            <a:picLocks noChangeAspect="1" noChangeArrowheads="1"/>
          </p:cNvPicPr>
          <p:nvPr/>
        </p:nvPicPr>
        <p:blipFill>
          <a:blip r:embed="rId5"/>
          <a:stretch>
            <a:fillRect/>
          </a:stretch>
        </p:blipFill>
        <p:spPr bwMode="auto">
          <a:xfrm>
            <a:off x="9274334" y="910322"/>
            <a:ext cx="1220257" cy="1828117"/>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additive="base">
                                        <p:cTn id="73" dur="500" fill="hold"/>
                                        <p:tgtEl>
                                          <p:spTgt spid="27"/>
                                        </p:tgtEl>
                                        <p:attrNameLst>
                                          <p:attrName>ppt_x</p:attrName>
                                        </p:attrNameLst>
                                      </p:cBhvr>
                                      <p:tavLst>
                                        <p:tav tm="0">
                                          <p:val>
                                            <p:strVal val="#ppt_x"/>
                                          </p:val>
                                        </p:tav>
                                        <p:tav tm="100000">
                                          <p:val>
                                            <p:strVal val="#ppt_x"/>
                                          </p:val>
                                        </p:tav>
                                      </p:tavLst>
                                    </p:anim>
                                    <p:anim calcmode="lin" valueType="num">
                                      <p:cBhvr additive="base">
                                        <p:cTn id="7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p:bldP spid="15" grpId="0"/>
      <p:bldP spid="17" grpId="0"/>
      <p:bldP spid="27" grpId="0"/>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370,&quot;width&quot;:3090}"/>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E9746E"/>
      </a:accent1>
      <a:accent2>
        <a:srgbClr val="ED935C"/>
      </a:accent2>
      <a:accent3>
        <a:srgbClr val="FDD069"/>
      </a:accent3>
      <a:accent4>
        <a:srgbClr val="78B6A9"/>
      </a:accent4>
      <a:accent5>
        <a:srgbClr val="AB7DB6"/>
      </a:accent5>
      <a:accent6>
        <a:srgbClr val="4D4D4D"/>
      </a:accent6>
      <a:hlink>
        <a:srgbClr val="0563C1"/>
      </a:hlink>
      <a:folHlink>
        <a:srgbClr val="954F72"/>
      </a:folHlink>
    </a:clrScheme>
    <a:fontScheme name="Office">
      <a:majorFont>
        <a:latin typeface="Calibri"/>
        <a:ea typeface="Arial"/>
        <a:cs typeface="Arial"/>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E9746E"/>
    </a:accent1>
    <a:accent2>
      <a:srgbClr val="ED935C"/>
    </a:accent2>
    <a:accent3>
      <a:srgbClr val="FDD069"/>
    </a:accent3>
    <a:accent4>
      <a:srgbClr val="78B6A9"/>
    </a:accent4>
    <a:accent5>
      <a:srgbClr val="AB7DB6"/>
    </a:accent5>
    <a:accent6>
      <a:srgbClr val="4D4D4D"/>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47</TotalTime>
  <Words>1966</Words>
  <Application>Microsoft Office PowerPoint</Application>
  <PresentationFormat>宽屏</PresentationFormat>
  <Paragraphs>246</Paragraphs>
  <Slides>18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等线</vt:lpstr>
      <vt:lpstr>黑体</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rbm.xkw.com</dc:creator>
  <cp:lastModifiedBy>24</cp:lastModifiedBy>
  <cp:revision>4</cp:revision>
  <cp:lastPrinted>2021-03-15T12:28:00Z</cp:lastPrinted>
  <dcterms:created xsi:type="dcterms:W3CDTF">2021-03-15T12:28:00Z</dcterms:created>
  <dcterms:modified xsi:type="dcterms:W3CDTF">2022-03-10T13:43:33Z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KSOProductBuildVer">
    <vt:lpwstr>2052-11.8.2.9067</vt:lpwstr>
  </property>
</Properties>
</file>