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43" r:id="rId5"/>
    <p:sldId id="502" r:id="rId6"/>
    <p:sldId id="503" r:id="rId7"/>
    <p:sldId id="440" r:id="rId8"/>
    <p:sldId id="482" r:id="rId9"/>
    <p:sldId id="483" r:id="rId10"/>
    <p:sldId id="484" r:id="rId11"/>
    <p:sldId id="460" r:id="rId12"/>
    <p:sldId id="486" r:id="rId13"/>
    <p:sldId id="487" r:id="rId14"/>
    <p:sldId id="439" r:id="rId15"/>
    <p:sldId id="450" r:id="rId16"/>
    <p:sldId id="449" r:id="rId17"/>
    <p:sldId id="448" r:id="rId18"/>
    <p:sldId id="461" r:id="rId19"/>
    <p:sldId id="453" r:id="rId20"/>
    <p:sldId id="490" r:id="rId21"/>
    <p:sldId id="452" r:id="rId22"/>
    <p:sldId id="491" r:id="rId23"/>
    <p:sldId id="475" r:id="rId24"/>
    <p:sldId id="454" r:id="rId25"/>
    <p:sldId id="455" r:id="rId26"/>
    <p:sldId id="46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270" y="-108"/>
      </p:cViewPr>
      <p:guideLst>
        <p:guide orient="horz" pos="2252"/>
        <p:guide pos="3914"/>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1A35E-23D3-41A7-84DD-9B6F8F7FE2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8ACA7-A5C5-4EEF-B785-E78B13277A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778ACA7-A5C5-4EEF-B785-E78B13277A8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 name="图片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10" name="Group 21_1"/>
          <p:cNvGrpSpPr/>
          <p:nvPr userDrawn="1"/>
        </p:nvGrpSpPr>
        <p:grpSpPr>
          <a:xfrm>
            <a:off x="69215" y="-7620"/>
            <a:ext cx="12072620" cy="6792595"/>
            <a:chOff x="-1013679" y="-43169"/>
            <a:chExt cx="12858769" cy="6560166"/>
          </a:xfrm>
        </p:grpSpPr>
        <p:grpSp>
          <p:nvGrpSpPr>
            <p:cNvPr id="11" name="组合 59"/>
            <p:cNvGrpSpPr/>
            <p:nvPr/>
          </p:nvGrpSpPr>
          <p:grpSpPr>
            <a:xfrm>
              <a:off x="9683417" y="6288397"/>
              <a:ext cx="2161673" cy="228600"/>
              <a:chOff x="2805536" y="-1467853"/>
              <a:chExt cx="2161673" cy="228600"/>
            </a:xfrm>
          </p:grpSpPr>
          <p:sp>
            <p:nvSpPr>
              <p:cNvPr id="18" name="椭圆 17"/>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60"/>
            <p:cNvGrpSpPr/>
            <p:nvPr/>
          </p:nvGrpSpPr>
          <p:grpSpPr>
            <a:xfrm flipH="1" flipV="1">
              <a:off x="-1013680" y="-43169"/>
              <a:ext cx="4948008" cy="573258"/>
              <a:chOff x="-460228" y="4964882"/>
              <a:chExt cx="16582544" cy="1921192"/>
            </a:xfrm>
          </p:grpSpPr>
          <p:sp>
            <p:nvSpPr>
              <p:cNvPr id="13"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5" name="Group 21_1"/>
          <p:cNvGrpSpPr/>
          <p:nvPr userDrawn="1"/>
        </p:nvGrpSpPr>
        <p:grpSpPr>
          <a:xfrm>
            <a:off x="69215" y="-7620"/>
            <a:ext cx="12072620" cy="6792595"/>
            <a:chOff x="-1013679" y="-43169"/>
            <a:chExt cx="12858769" cy="6560166"/>
          </a:xfrm>
        </p:grpSpPr>
        <p:grpSp>
          <p:nvGrpSpPr>
            <p:cNvPr id="6" name="组合 59"/>
            <p:cNvGrpSpPr/>
            <p:nvPr/>
          </p:nvGrpSpPr>
          <p:grpSpPr>
            <a:xfrm>
              <a:off x="9683417" y="6288397"/>
              <a:ext cx="2161673" cy="228600"/>
              <a:chOff x="2805536" y="-1467853"/>
              <a:chExt cx="2161673" cy="228600"/>
            </a:xfrm>
          </p:grpSpPr>
          <p:sp>
            <p:nvSpPr>
              <p:cNvPr id="13" name="椭圆 12"/>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0"/>
            <p:cNvGrpSpPr/>
            <p:nvPr/>
          </p:nvGrpSpPr>
          <p:grpSpPr>
            <a:xfrm flipH="1" flipV="1">
              <a:off x="-1013680" y="-43169"/>
              <a:ext cx="4948008" cy="573258"/>
              <a:chOff x="-460228" y="4964882"/>
              <a:chExt cx="16582544" cy="1921192"/>
            </a:xfrm>
          </p:grpSpPr>
          <p:sp>
            <p:nvSpPr>
              <p:cNvPr id="8"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83820" y="5368925"/>
            <a:ext cx="12108180" cy="1489075"/>
            <a:chOff x="-460228" y="4964882"/>
            <a:chExt cx="16582544" cy="1921192"/>
          </a:xfrm>
        </p:grpSpPr>
        <p:sp>
          <p:nvSpPr>
            <p:cNvPr id="6"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2678434" y="2681965"/>
            <a:ext cx="6834505" cy="922020"/>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5400" b="1" i="0" u="none" strike="noStrike" cap="none" spc="50" normalizeH="0" baseline="0" smtClean="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zh-CN" altLang="en-US" sz="5400" b="1" cap="none" spc="50" smtClean="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四节  分子间作用力</a:t>
            </a:r>
            <a:endParaRPr lang="zh-CN" altLang="en-US" sz="5400" b="1" cap="none" spc="50" smtClean="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90500" y="42418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交流研讨</a:t>
            </a:r>
            <a:endParaRPr lang="zh-CN" altLang="en-US" sz="4400" b="1">
              <a:solidFill>
                <a:srgbClr val="00B05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5494655" y="1751330"/>
            <a:ext cx="2434590" cy="2301875"/>
          </a:xfrm>
          <a:prstGeom prst="rect">
            <a:avLst/>
          </a:prstGeom>
        </p:spPr>
      </p:pic>
      <p:pic>
        <p:nvPicPr>
          <p:cNvPr id="4" name="图片 3"/>
          <p:cNvPicPr>
            <a:picLocks noChangeAspect="1"/>
          </p:cNvPicPr>
          <p:nvPr/>
        </p:nvPicPr>
        <p:blipFill>
          <a:blip r:embed="rId2"/>
          <a:stretch>
            <a:fillRect/>
          </a:stretch>
        </p:blipFill>
        <p:spPr>
          <a:xfrm>
            <a:off x="2320925" y="1908810"/>
            <a:ext cx="2587625" cy="2092960"/>
          </a:xfrm>
          <a:prstGeom prst="rect">
            <a:avLst/>
          </a:prstGeom>
        </p:spPr>
      </p:pic>
      <p:sp>
        <p:nvSpPr>
          <p:cNvPr id="5" name="文本框 4"/>
          <p:cNvSpPr txBox="1"/>
          <p:nvPr/>
        </p:nvSpPr>
        <p:spPr>
          <a:xfrm>
            <a:off x="772160" y="1272540"/>
            <a:ext cx="9523730" cy="398780"/>
          </a:xfrm>
          <a:prstGeom prst="rect">
            <a:avLst/>
          </a:prstGeom>
          <a:noFill/>
        </p:spPr>
        <p:txBody>
          <a:bodyPr wrap="none" rtlCol="0" anchor="t">
            <a:spAutoFit/>
          </a:bodyPr>
          <a:lstStyle/>
          <a:p>
            <a:r>
              <a:rPr lang="en-US" altLang="zh-CN" sz="2000" b="1"/>
              <a:t>1.</a:t>
            </a:r>
            <a:r>
              <a:rPr lang="zh-CN" altLang="en-US" sz="2000" b="1"/>
              <a:t>观察四卤化碳、卤素单质的熔沸点与分子量的关系，思考范德华力与分子量的关系</a:t>
            </a:r>
            <a:endParaRPr lang="zh-CN" altLang="en-US" sz="2000" b="1"/>
          </a:p>
        </p:txBody>
      </p:sp>
      <p:sp>
        <p:nvSpPr>
          <p:cNvPr id="6" name="文本框 5"/>
          <p:cNvSpPr txBox="1"/>
          <p:nvPr/>
        </p:nvSpPr>
        <p:spPr>
          <a:xfrm>
            <a:off x="772160" y="4336415"/>
            <a:ext cx="8543290" cy="398780"/>
          </a:xfrm>
          <a:prstGeom prst="rect">
            <a:avLst/>
          </a:prstGeom>
          <a:noFill/>
        </p:spPr>
        <p:txBody>
          <a:bodyPr wrap="none" rtlCol="0" anchor="t">
            <a:spAutoFit/>
          </a:bodyPr>
          <a:lstStyle/>
          <a:p>
            <a:pPr algn="l"/>
            <a:r>
              <a:rPr lang="en-US" altLang="zh-CN" sz="2000" b="1"/>
              <a:t>2.</a:t>
            </a:r>
            <a:r>
              <a:rPr lang="en-US" altLang="zh-CN"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CO</a:t>
            </a:r>
            <a:r>
              <a:rPr lang="en-US" altLang="zh-CN" sz="2000" b="1" baseline="-2500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2</a:t>
            </a:r>
            <a:r>
              <a:rPr lang="zh-CN" altLang="en-US"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和</a:t>
            </a:r>
            <a:r>
              <a:rPr lang="en-US" altLang="zh-CN"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CH</a:t>
            </a:r>
            <a:r>
              <a:rPr lang="en-US" altLang="zh-CN" sz="2000" b="1" baseline="-2500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3</a:t>
            </a:r>
            <a:r>
              <a:rPr lang="en-US" altLang="zh-CN"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CHO</a:t>
            </a:r>
            <a:r>
              <a:rPr lang="zh-CN" altLang="en-US"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的分子量相同，但</a:t>
            </a:r>
            <a:r>
              <a:rPr lang="en-US" altLang="zh-CN"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CH</a:t>
            </a:r>
            <a:r>
              <a:rPr lang="en-US" altLang="zh-CN" sz="2000" b="1" baseline="-25000">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3</a:t>
            </a:r>
            <a:r>
              <a:rPr lang="en-US" altLang="zh-CN"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CHO</a:t>
            </a:r>
            <a:r>
              <a:rPr lang="zh-CN" altLang="en-US" sz="2000" b="1">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常温下为液态？原因是什么？</a:t>
            </a:r>
            <a:endParaRPr lang="zh-CN" altLang="en-US" sz="2000" b="1"/>
          </a:p>
        </p:txBody>
      </p:sp>
      <p:sp>
        <p:nvSpPr>
          <p:cNvPr id="7" name="圆角矩形标注 6"/>
          <p:cNvSpPr/>
          <p:nvPr/>
        </p:nvSpPr>
        <p:spPr>
          <a:xfrm>
            <a:off x="1734820" y="5136515"/>
            <a:ext cx="4226560" cy="1512570"/>
          </a:xfrm>
          <a:prstGeom prst="wedgeRoundRectCallout">
            <a:avLst>
              <a:gd name="adj1" fmla="val -37890"/>
              <a:gd name="adj2" fmla="val -7531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30000"/>
              </a:lnSpc>
              <a:buFont typeface="Arial" panose="020B0604020202020204" pitchFamily="34" charset="0"/>
              <a:buNone/>
            </a:pPr>
            <a:r>
              <a:rPr lang="en-US" altLang="zh-CN" sz="3200" b="1">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CH</a:t>
            </a:r>
            <a:r>
              <a:rPr lang="en-US" altLang="zh-CN" sz="3200" b="1" baseline="-2500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3</a:t>
            </a:r>
            <a:r>
              <a:rPr lang="en-US" altLang="zh-CN" sz="3200" b="1">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CHO</a:t>
            </a:r>
            <a:r>
              <a:rPr lang="zh-CN" altLang="en-US" sz="3200" b="1">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为极性分子</a:t>
            </a:r>
            <a:endParaRPr lang="zh-CN" altLang="en-US" sz="3200" b="1">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endParaRPr>
          </a:p>
          <a:p>
            <a:pPr algn="ctr">
              <a:lnSpc>
                <a:spcPct val="130000"/>
              </a:lnSpc>
              <a:buFont typeface="Arial" panose="020B0604020202020204" pitchFamily="34" charset="0"/>
              <a:buNone/>
            </a:pPr>
            <a:r>
              <a:rPr lang="en-US" altLang="zh-CN" sz="3200" b="1">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CO</a:t>
            </a:r>
            <a:r>
              <a:rPr lang="en-US" altLang="zh-CN" sz="3200" b="1" baseline="-2500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2</a:t>
            </a:r>
            <a:r>
              <a:rPr lang="zh-CN" altLang="en-US" sz="3200" b="1">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rPr>
              <a:t>为非极性分子</a:t>
            </a:r>
            <a:endParaRPr lang="zh-CN" altLang="en-US" sz="3200" b="1">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16535" y="551180"/>
            <a:ext cx="3312160" cy="460375"/>
          </a:xfrm>
          <a:prstGeom prst="rect">
            <a:avLst/>
          </a:prstGeom>
          <a:noFill/>
        </p:spPr>
        <p:txBody>
          <a:bodyPr wrap="none" rtlCol="0" anchor="t">
            <a:spAutoFit/>
          </a:bodyPr>
          <a:lstStyle/>
          <a:p>
            <a:r>
              <a:rPr lang="zh-CN" altLang="en-US" sz="2400" b="1">
                <a:sym typeface="+mn-ea"/>
              </a:rPr>
              <a:t>一</a:t>
            </a:r>
            <a:r>
              <a:rPr lang="en-US" altLang="zh-CN" sz="2400" b="1">
                <a:sym typeface="+mn-ea"/>
              </a:rPr>
              <a:t>.</a:t>
            </a:r>
            <a:r>
              <a:rPr lang="zh-CN" altLang="en-US" sz="2400" b="1">
                <a:sym typeface="+mn-ea"/>
              </a:rPr>
              <a:t>范德华力与物质性质</a:t>
            </a:r>
            <a:endParaRPr lang="zh-CN" altLang="en-US" sz="2400" b="1">
              <a:sym typeface="+mn-ea"/>
            </a:endParaRPr>
          </a:p>
        </p:txBody>
      </p:sp>
      <p:sp>
        <p:nvSpPr>
          <p:cNvPr id="3" name="文本框 2"/>
          <p:cNvSpPr txBox="1"/>
          <p:nvPr/>
        </p:nvSpPr>
        <p:spPr>
          <a:xfrm>
            <a:off x="401955" y="1176655"/>
            <a:ext cx="1642745" cy="460375"/>
          </a:xfrm>
          <a:prstGeom prst="rect">
            <a:avLst/>
          </a:prstGeom>
          <a:noFill/>
        </p:spPr>
        <p:txBody>
          <a:bodyPr wrap="none" rtlCol="0">
            <a:spAutoFit/>
          </a:bodyPr>
          <a:lstStyle/>
          <a:p>
            <a:pPr algn="l"/>
            <a:r>
              <a:rPr lang="en-US" altLang="zh-CN" sz="2400" b="1">
                <a:solidFill>
                  <a:srgbClr val="FF0000"/>
                </a:solidFill>
                <a:ea typeface="黑体" panose="02010609060101010101" charset="-122"/>
                <a:sym typeface="+mn-ea"/>
              </a:rPr>
              <a:t>1.</a:t>
            </a:r>
            <a:r>
              <a:rPr lang="zh-CN" sz="2400" b="1">
                <a:solidFill>
                  <a:srgbClr val="FF0000"/>
                </a:solidFill>
                <a:ea typeface="黑体" panose="02010609060101010101" charset="-122"/>
                <a:sym typeface="+mn-ea"/>
              </a:rPr>
              <a:t>范德华力</a:t>
            </a:r>
            <a:endParaRPr lang="zh-CN" altLang="en-US" sz="2400" b="1">
              <a:solidFill>
                <a:srgbClr val="FF0000"/>
              </a:solidFill>
              <a:ea typeface="黑体" panose="02010609060101010101" charset="-122"/>
              <a:sym typeface="+mn-ea"/>
            </a:endParaRPr>
          </a:p>
        </p:txBody>
      </p:sp>
      <p:sp>
        <p:nvSpPr>
          <p:cNvPr id="4" name="文本框 3"/>
          <p:cNvSpPr txBox="1"/>
          <p:nvPr/>
        </p:nvSpPr>
        <p:spPr>
          <a:xfrm>
            <a:off x="563245" y="1637030"/>
            <a:ext cx="11107420" cy="1938020"/>
          </a:xfrm>
          <a:prstGeom prst="rect">
            <a:avLst/>
          </a:prstGeom>
          <a:noFill/>
        </p:spPr>
        <p:txBody>
          <a:bodyPr wrap="none" rtlCol="0">
            <a:spAutoFit/>
          </a:bodyPr>
          <a:lstStyle/>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(1)</a:t>
            </a:r>
            <a:r>
              <a:rPr lang="zh-CN" sz="2000" b="1">
                <a:solidFill>
                  <a:srgbClr val="FF0000"/>
                </a:solidFill>
                <a:ea typeface="宋体" panose="02010600030101010101" pitchFamily="2" charset="-122"/>
                <a:sym typeface="+mn-ea"/>
              </a:rPr>
              <a:t>概念：</a:t>
            </a:r>
            <a:r>
              <a:rPr lang="zh-CN" sz="2000" b="1">
                <a:ea typeface="宋体" panose="02010600030101010101" pitchFamily="2" charset="-122"/>
                <a:sym typeface="+mn-ea"/>
              </a:rPr>
              <a:t>分子间普遍存在的一种相互作用力，它使许多物质能以一定的凝聚态</a:t>
            </a:r>
            <a:r>
              <a:rPr lang="en-US" sz="2000" b="1">
                <a:latin typeface="Times New Roman" panose="02020603050405020304" pitchFamily="18" charset="0"/>
                <a:ea typeface="宋体" panose="02010600030101010101" pitchFamily="2" charset="-122"/>
                <a:sym typeface="+mn-ea"/>
              </a:rPr>
              <a:t>(</a:t>
            </a:r>
            <a:r>
              <a:rPr lang="zh-CN" sz="2000" b="1">
                <a:cs typeface="楷体_GB2312" charset="0"/>
                <a:sym typeface="+mn-ea"/>
              </a:rPr>
              <a:t>固态和液态</a:t>
            </a:r>
            <a:r>
              <a:rPr lang="en-US" sz="2000" b="1">
                <a:latin typeface="Times New Roman" panose="02020603050405020304" pitchFamily="18" charset="0"/>
                <a:ea typeface="宋体" panose="02010600030101010101" pitchFamily="2" charset="-122"/>
                <a:sym typeface="+mn-ea"/>
              </a:rPr>
              <a:t>)</a:t>
            </a:r>
            <a:r>
              <a:rPr lang="zh-CN" sz="2000" b="1">
                <a:ea typeface="宋体" panose="02010600030101010101" pitchFamily="2" charset="-122"/>
                <a:sym typeface="+mn-ea"/>
              </a:rPr>
              <a:t>存在。</a:t>
            </a:r>
            <a:endParaRPr lang="en-US" sz="2000" b="1">
              <a:latin typeface="Times New Roman" panose="02020603050405020304" pitchFamily="18" charset="0"/>
              <a:ea typeface="宋体" panose="02010600030101010101" pitchFamily="2" charset="-122"/>
              <a:sym typeface="+mn-ea"/>
            </a:endParaRPr>
          </a:p>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(2)</a:t>
            </a:r>
            <a:r>
              <a:rPr lang="zh-CN" sz="2000" b="1">
                <a:solidFill>
                  <a:srgbClr val="FF0000"/>
                </a:solidFill>
                <a:ea typeface="宋体" panose="02010600030101010101" pitchFamily="2" charset="-122"/>
                <a:sym typeface="+mn-ea"/>
              </a:rPr>
              <a:t>特点：</a:t>
            </a:r>
            <a:r>
              <a:rPr lang="zh-CN" sz="2000" b="1">
                <a:ea typeface="宋体" panose="02010600030101010101" pitchFamily="2" charset="-122"/>
                <a:sym typeface="+mn-ea"/>
              </a:rPr>
              <a:t>比化学键的键能小得多。</a:t>
            </a:r>
            <a:endParaRPr lang="en-US" sz="2000" b="1">
              <a:latin typeface="Times New Roman" panose="02020603050405020304" pitchFamily="18" charset="0"/>
              <a:ea typeface="宋体" panose="02010600030101010101" pitchFamily="2" charset="-122"/>
              <a:sym typeface="+mn-ea"/>
            </a:endParaRPr>
          </a:p>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(3)</a:t>
            </a:r>
            <a:r>
              <a:rPr lang="zh-CN" sz="2000" b="1">
                <a:solidFill>
                  <a:srgbClr val="FF0000"/>
                </a:solidFill>
                <a:ea typeface="宋体" panose="02010600030101010101" pitchFamily="2" charset="-122"/>
                <a:sym typeface="+mn-ea"/>
              </a:rPr>
              <a:t>实质：</a:t>
            </a:r>
            <a:r>
              <a:rPr lang="zh-CN" sz="2000" b="1">
                <a:ea typeface="宋体" panose="02010600030101010101" pitchFamily="2" charset="-122"/>
                <a:sym typeface="+mn-ea"/>
              </a:rPr>
              <a:t>电性作用。</a:t>
            </a:r>
            <a:endParaRPr lang="en-US" sz="2000" b="1">
              <a:latin typeface="Times New Roman" panose="02020603050405020304" pitchFamily="18" charset="0"/>
              <a:ea typeface="宋体" panose="02010600030101010101" pitchFamily="2" charset="-122"/>
              <a:sym typeface="+mn-ea"/>
            </a:endParaRPr>
          </a:p>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(4)</a:t>
            </a:r>
            <a:r>
              <a:rPr lang="zh-CN" sz="2000" b="1">
                <a:solidFill>
                  <a:srgbClr val="FF0000"/>
                </a:solidFill>
                <a:ea typeface="宋体" panose="02010600030101010101" pitchFamily="2" charset="-122"/>
                <a:sym typeface="+mn-ea"/>
              </a:rPr>
              <a:t>特征：</a:t>
            </a:r>
            <a:r>
              <a:rPr lang="zh-CN" sz="2000" b="1">
                <a:ea typeface="宋体" panose="02010600030101010101" pitchFamily="2" charset="-122"/>
                <a:sym typeface="+mn-ea"/>
              </a:rPr>
              <a:t>没有饱和性和方向性</a:t>
            </a:r>
            <a:endParaRPr lang="zh-CN" altLang="en-US" sz="2000" b="1">
              <a:ea typeface="宋体" panose="02010600030101010101" pitchFamily="2" charset="-122"/>
              <a:sym typeface="+mn-ea"/>
            </a:endParaRPr>
          </a:p>
        </p:txBody>
      </p:sp>
      <p:sp>
        <p:nvSpPr>
          <p:cNvPr id="100" name="文本框 99"/>
          <p:cNvSpPr txBox="1"/>
          <p:nvPr/>
        </p:nvSpPr>
        <p:spPr>
          <a:xfrm>
            <a:off x="401955" y="3776980"/>
            <a:ext cx="9599930" cy="1476375"/>
          </a:xfrm>
          <a:prstGeom prst="rect">
            <a:avLst/>
          </a:prstGeom>
          <a:noFill/>
          <a:ln w="9525">
            <a:noFill/>
          </a:ln>
        </p:spPr>
        <p:txBody>
          <a:bodyPr wrap="square">
            <a:spAutoFit/>
          </a:bodyPr>
          <a:lstStyle/>
          <a:p>
            <a:pPr indent="0" fontAlgn="auto">
              <a:lnSpc>
                <a:spcPct val="150000"/>
              </a:lnSpc>
            </a:pPr>
            <a:r>
              <a:rPr lang="en-US" sz="2000" b="1">
                <a:solidFill>
                  <a:srgbClr val="FF0000"/>
                </a:solidFill>
                <a:latin typeface="Times New Roman" panose="02020603050405020304" pitchFamily="18" charset="0"/>
                <a:ea typeface="宋体" panose="02010600030101010101" pitchFamily="2" charset="-122"/>
              </a:rPr>
              <a:t>(2)</a:t>
            </a:r>
            <a:r>
              <a:rPr lang="zh-CN" sz="2000" b="1">
                <a:solidFill>
                  <a:srgbClr val="FF0000"/>
                </a:solidFill>
                <a:ea typeface="宋体" panose="02010600030101010101" pitchFamily="2" charset="-122"/>
              </a:rPr>
              <a:t>影响范德华力的因素</a:t>
            </a:r>
            <a:r>
              <a:rPr lang="en-US" sz="2000" b="1">
                <a:latin typeface="宋体" panose="02010600030101010101" pitchFamily="2" charset="-122"/>
                <a:cs typeface="Times New Roman" panose="02020603050405020304" pitchFamily="18" charset="0"/>
              </a:rPr>
              <a:t>①</a:t>
            </a:r>
            <a:r>
              <a:rPr lang="zh-CN" sz="2000" b="1">
                <a:ea typeface="宋体" panose="02010600030101010101" pitchFamily="2" charset="-122"/>
              </a:rPr>
              <a:t>结构和组成相似的物质，相对分子质量越大，范德华力越强。</a:t>
            </a:r>
            <a:r>
              <a:rPr lang="en-US" sz="2000" b="1">
                <a:latin typeface="宋体" panose="02010600030101010101" pitchFamily="2" charset="-122"/>
                <a:cs typeface="Times New Roman" panose="02020603050405020304" pitchFamily="18" charset="0"/>
              </a:rPr>
              <a:t>②</a:t>
            </a:r>
            <a:r>
              <a:rPr lang="zh-CN" sz="2000" b="1">
                <a:ea typeface="宋体" panose="02010600030101010101" pitchFamily="2" charset="-122"/>
              </a:rPr>
              <a:t>分子的极性越大，范德华力越强。
</a:t>
            </a:r>
            <a:endParaRPr lang="zh-CN" altLang="en-US" sz="20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508635" y="1665605"/>
            <a:ext cx="7797165" cy="4554220"/>
          </a:xfrm>
          <a:prstGeom prst="rect">
            <a:avLst/>
          </a:prstGeom>
          <a:noFill/>
        </p:spPr>
        <p:txBody>
          <a:bodyPr wrap="square" rtlCol="0" anchor="t">
            <a:spAutoFit/>
          </a:bodyPr>
          <a:lstStyle/>
          <a:p>
            <a:pPr fontAlgn="auto">
              <a:lnSpc>
                <a:spcPct val="150000"/>
              </a:lnSpc>
            </a:pPr>
            <a:r>
              <a:rPr lang="en-US" altLang="zh-CN" sz="1600"/>
              <a:t>          </a:t>
            </a:r>
            <a:r>
              <a:rPr lang="zh-CN" altLang="en-US" sz="2000"/>
              <a:t>为了研究气体分子的运动规律，科学家提出了一种理想气体模型，假设气体分子不具有体积，并且气体分子之间不存在相互作用。根据这种模型提出的理想气体方程对气体分子运动规律的描述与实验事实出现了偏差。荷兰物理学家范德华（J.van der Waals）修正了关于气体分子运动的以上假设，指出气体分子本身具有体积，并且分子间存在引力。由此，范德华提出了描述实际气体行为的范德华气态方程，根据这个方程计算的结果与实验事实十分吻合。由于是范德华首次将分子间作用力的概念引入气态方程，人们将这种分子间相互作用力称为范德华力。</a:t>
            </a:r>
            <a:endParaRPr lang="zh-CN" altLang="en-US" sz="2000"/>
          </a:p>
          <a:p>
            <a:endParaRPr lang="zh-CN" altLang="en-US" sz="2000"/>
          </a:p>
        </p:txBody>
      </p:sp>
      <p:sp>
        <p:nvSpPr>
          <p:cNvPr id="3" name="矩形 2"/>
          <p:cNvSpPr/>
          <p:nvPr/>
        </p:nvSpPr>
        <p:spPr>
          <a:xfrm>
            <a:off x="190500" y="42418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拓展视野</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4" name="文本框 3"/>
          <p:cNvSpPr txBox="1"/>
          <p:nvPr/>
        </p:nvSpPr>
        <p:spPr>
          <a:xfrm>
            <a:off x="3559175" y="942340"/>
            <a:ext cx="3383280" cy="521970"/>
          </a:xfrm>
          <a:prstGeom prst="rect">
            <a:avLst/>
          </a:prstGeom>
          <a:noFill/>
        </p:spPr>
        <p:txBody>
          <a:bodyPr wrap="none" rtlCol="0">
            <a:spAutoFit/>
          </a:bodyPr>
          <a:lstStyle/>
          <a:p>
            <a:pPr algn="ctr"/>
            <a:r>
              <a:rPr lang="zh-CN" altLang="en-US" sz="2800" b="1">
                <a:solidFill>
                  <a:srgbClr val="FF0000"/>
                </a:solidFill>
                <a:sym typeface="+mn-ea"/>
              </a:rPr>
              <a:t>范德华力概念的提出</a:t>
            </a:r>
            <a:endParaRPr lang="zh-CN" altLang="en-US" sz="2800" b="1">
              <a:solidFill>
                <a:srgbClr val="FF0000"/>
              </a:solidFill>
              <a:sym typeface="+mn-ea"/>
            </a:endParaRPr>
          </a:p>
        </p:txBody>
      </p:sp>
      <p:pic>
        <p:nvPicPr>
          <p:cNvPr id="5" name="图片 4"/>
          <p:cNvPicPr>
            <a:picLocks noChangeAspect="1"/>
          </p:cNvPicPr>
          <p:nvPr/>
        </p:nvPicPr>
        <p:blipFill>
          <a:blip r:embed="rId1"/>
          <a:stretch>
            <a:fillRect/>
          </a:stretch>
        </p:blipFill>
        <p:spPr>
          <a:xfrm>
            <a:off x="8648065" y="818515"/>
            <a:ext cx="3410585" cy="4831715"/>
          </a:xfrm>
          <a:prstGeom prst="rect">
            <a:avLst/>
          </a:prstGeom>
        </p:spPr>
      </p:pic>
      <p:sp>
        <p:nvSpPr>
          <p:cNvPr id="6" name="文本框 5"/>
          <p:cNvSpPr txBox="1"/>
          <p:nvPr/>
        </p:nvSpPr>
        <p:spPr>
          <a:xfrm>
            <a:off x="8756015" y="5650230"/>
            <a:ext cx="3302635" cy="645160"/>
          </a:xfrm>
          <a:prstGeom prst="rect">
            <a:avLst/>
          </a:prstGeom>
          <a:noFill/>
        </p:spPr>
        <p:txBody>
          <a:bodyPr wrap="square" rtlCol="0" anchor="t">
            <a:spAutoFit/>
          </a:bodyPr>
          <a:lstStyle/>
          <a:p>
            <a:pPr algn="ctr"/>
            <a:r>
              <a:rPr lang="zh-CN" altLang="en-US" b="1"/>
              <a:t>荷兰物理学家</a:t>
            </a:r>
            <a:endParaRPr lang="zh-CN" altLang="en-US" b="1"/>
          </a:p>
          <a:p>
            <a:pPr algn="ctr"/>
            <a:r>
              <a:rPr lang="zh-CN" altLang="en-US" b="1"/>
              <a:t>约翰内斯·迪德里·范·德·瓦耳斯</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599440" y="1315085"/>
            <a:ext cx="11107420" cy="829945"/>
          </a:xfrm>
          <a:prstGeom prst="rect">
            <a:avLst/>
          </a:prstGeom>
          <a:noFill/>
        </p:spPr>
        <p:txBody>
          <a:bodyPr wrap="square" rtlCol="0" anchor="t">
            <a:spAutoFit/>
          </a:bodyPr>
          <a:lstStyle/>
          <a:p>
            <a:pPr fontAlgn="auto">
              <a:lnSpc>
                <a:spcPct val="150000"/>
              </a:lnSpc>
            </a:pPr>
            <a:r>
              <a:rPr lang="zh-CN" altLang="en-US" sz="1600" b="1"/>
              <a:t>     极性分子相互靠近时，一个分子的正电荷端与另一个分子的负电荷端相互吸引，这种静电吸引力称为取向力。分子极性越强，取向力就越大。</a:t>
            </a:r>
            <a:endParaRPr lang="zh-CN" altLang="en-US" sz="1600" b="1"/>
          </a:p>
        </p:txBody>
      </p:sp>
      <p:pic>
        <p:nvPicPr>
          <p:cNvPr id="3" name="图片 2"/>
          <p:cNvPicPr>
            <a:picLocks noChangeAspect="1"/>
          </p:cNvPicPr>
          <p:nvPr/>
        </p:nvPicPr>
        <p:blipFill>
          <a:blip r:embed="rId1"/>
          <a:stretch>
            <a:fillRect/>
          </a:stretch>
        </p:blipFill>
        <p:spPr>
          <a:xfrm>
            <a:off x="2820035" y="1987550"/>
            <a:ext cx="6372225" cy="2650490"/>
          </a:xfrm>
          <a:prstGeom prst="rect">
            <a:avLst/>
          </a:prstGeom>
        </p:spPr>
      </p:pic>
      <p:sp>
        <p:nvSpPr>
          <p:cNvPr id="4" name="文本框 3"/>
          <p:cNvSpPr txBox="1"/>
          <p:nvPr/>
        </p:nvSpPr>
        <p:spPr>
          <a:xfrm>
            <a:off x="469900" y="4551045"/>
            <a:ext cx="11251565" cy="2306955"/>
          </a:xfrm>
          <a:prstGeom prst="rect">
            <a:avLst/>
          </a:prstGeom>
          <a:noFill/>
        </p:spPr>
        <p:txBody>
          <a:bodyPr wrap="square" rtlCol="0" anchor="t">
            <a:spAutoFit/>
          </a:bodyPr>
          <a:lstStyle/>
          <a:p>
            <a:pPr fontAlgn="auto">
              <a:lnSpc>
                <a:spcPct val="150000"/>
              </a:lnSpc>
            </a:pPr>
            <a:r>
              <a:rPr lang="en-US" altLang="zh-CN" sz="1600"/>
              <a:t>      </a:t>
            </a:r>
            <a:r>
              <a:rPr lang="zh-CN" altLang="en-US" sz="1600" b="1"/>
              <a:t>一个分子受到极性分子的诱导作用，导致正电荷重心与负电荷重心不重合或距离加大，进而使两种分子之间产生吸引力或吸引力增强，这种吸引力称为诱导力。</a:t>
            </a:r>
            <a:endParaRPr lang="zh-CN" altLang="en-US" sz="1600" b="1"/>
          </a:p>
          <a:p>
            <a:pPr fontAlgn="auto">
              <a:lnSpc>
                <a:spcPct val="150000"/>
              </a:lnSpc>
            </a:pPr>
            <a:r>
              <a:rPr lang="zh-CN" altLang="en-US" sz="1600" b="1"/>
              <a:t>由于原子核和电子总是在不停地运动，因此即使对非极性分子来说，其正电荷重心与负电荷重心也会发生瞬间不重合。当分子相互靠近时，分子之间会产生静电吸引力，这种静电吸引力叫作色散力。分子越大，分子内的电子越多，分子越容易变形，色散力就越大。除了极性特别强的极性分子间的范德华力以取向力为主以外，其他分子间的范德华力往往以色散力为主。</a:t>
            </a:r>
            <a:endParaRPr lang="zh-CN" altLang="en-US" sz="1600" b="1"/>
          </a:p>
          <a:p>
            <a:pPr fontAlgn="auto">
              <a:lnSpc>
                <a:spcPct val="150000"/>
              </a:lnSpc>
            </a:pPr>
            <a:endParaRPr lang="zh-CN" altLang="en-US" sz="1600" b="1"/>
          </a:p>
        </p:txBody>
      </p:sp>
      <p:sp>
        <p:nvSpPr>
          <p:cNvPr id="5" name="矩形 4"/>
          <p:cNvSpPr/>
          <p:nvPr/>
        </p:nvSpPr>
        <p:spPr>
          <a:xfrm>
            <a:off x="190500" y="42418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拓展视野</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6" name="文本框 5"/>
          <p:cNvSpPr txBox="1"/>
          <p:nvPr/>
        </p:nvSpPr>
        <p:spPr>
          <a:xfrm>
            <a:off x="4140200" y="731520"/>
            <a:ext cx="3027680" cy="583565"/>
          </a:xfrm>
          <a:prstGeom prst="rect">
            <a:avLst/>
          </a:prstGeom>
          <a:noFill/>
        </p:spPr>
        <p:txBody>
          <a:bodyPr wrap="none" rtlCol="0">
            <a:spAutoFit/>
          </a:bodyPr>
          <a:lstStyle/>
          <a:p>
            <a:pPr algn="l"/>
            <a:r>
              <a:rPr lang="zh-CN" altLang="en-US" sz="3200" b="1">
                <a:solidFill>
                  <a:srgbClr val="FF0000"/>
                </a:solidFill>
                <a:sym typeface="+mn-ea"/>
              </a:rPr>
              <a:t>范德华力的成因</a:t>
            </a:r>
            <a:endParaRPr lang="zh-CN" altLang="en-US" sz="3200" b="1">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824230" y="1959610"/>
          <a:ext cx="10550525" cy="1828800"/>
        </p:xfrm>
        <a:graphic>
          <a:graphicData uri="http://schemas.openxmlformats.org/drawingml/2006/table">
            <a:tbl>
              <a:tblPr firstRow="1" bandRow="1">
                <a:tableStyleId>{5940675A-B579-460E-94D1-54222C63F5DA}</a:tableStyleId>
              </a:tblPr>
              <a:tblGrid>
                <a:gridCol w="1651000"/>
                <a:gridCol w="4897120"/>
                <a:gridCol w="4002405"/>
              </a:tblGrid>
              <a:tr h="304800">
                <a:tc>
                  <a:txBody>
                    <a:bodyPr wrap="square"/>
                    <a:lstStyle/>
                    <a:p>
                      <a:pPr indent="0" algn="ctr">
                        <a:buNone/>
                      </a:pPr>
                      <a:r>
                        <a:rPr lang="en-US" sz="2000" b="1">
                          <a:latin typeface="Times New Roman" panose="02020603050405020304" pitchFamily="18" charset="0"/>
                          <a:cs typeface="Times New Roman" panose="02020603050405020304" pitchFamily="18" charset="0"/>
                        </a:rPr>
                        <a:t> </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latin typeface="Times New Roman" panose="02020603050405020304" pitchFamily="18" charset="0"/>
                          <a:cs typeface="Times New Roman" panose="02020603050405020304" pitchFamily="18" charset="0"/>
                        </a:rPr>
                        <a:t>化学键</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latin typeface="Times New Roman" panose="02020603050405020304" pitchFamily="18" charset="0"/>
                          <a:cs typeface="Times New Roman" panose="02020603050405020304" pitchFamily="18" charset="0"/>
                        </a:rPr>
                        <a:t>范德华力</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wrap="square"/>
                    <a:lstStyle/>
                    <a:p>
                      <a:pPr indent="0" algn="ctr">
                        <a:buNone/>
                      </a:pPr>
                      <a:r>
                        <a:rPr lang="en-US" sz="2000" b="1">
                          <a:latin typeface="Times New Roman" panose="02020603050405020304" pitchFamily="18" charset="0"/>
                          <a:cs typeface="Times New Roman" panose="02020603050405020304" pitchFamily="18" charset="0"/>
                        </a:rPr>
                        <a:t>概念</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分子内相邻的原子间强烈的相互作用</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把分子聚集在一起的作用力</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wrap="square"/>
                    <a:lstStyle/>
                    <a:p>
                      <a:pPr indent="0" algn="ctr">
                        <a:buNone/>
                      </a:pPr>
                      <a:r>
                        <a:rPr lang="en-US" sz="2000" b="1">
                          <a:latin typeface="Times New Roman" panose="02020603050405020304" pitchFamily="18" charset="0"/>
                          <a:cs typeface="Times New Roman" panose="02020603050405020304" pitchFamily="18" charset="0"/>
                        </a:rPr>
                        <a:t>存在</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分子内(或晶体内)原子或离子间　　</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分子间(近距离)</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wrap="square"/>
                    <a:lstStyle/>
                    <a:p>
                      <a:pPr indent="0" algn="ctr">
                        <a:buNone/>
                      </a:pPr>
                      <a:r>
                        <a:rPr lang="en-US" sz="2000" b="1">
                          <a:latin typeface="Times New Roman" panose="02020603050405020304" pitchFamily="18" charset="0"/>
                          <a:cs typeface="Times New Roman" panose="02020603050405020304" pitchFamily="18" charset="0"/>
                        </a:rPr>
                        <a:t>强弱</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较强</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比化学键弱得多</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wrap="square"/>
                    <a:lstStyle/>
                    <a:p>
                      <a:pPr indent="0" algn="ctr">
                        <a:buNone/>
                      </a:pPr>
                      <a:r>
                        <a:rPr lang="en-US" sz="2000" b="1">
                          <a:latin typeface="Times New Roman" panose="02020603050405020304" pitchFamily="18" charset="0"/>
                          <a:cs typeface="Times New Roman" panose="02020603050405020304" pitchFamily="18" charset="0"/>
                        </a:rPr>
                        <a:t>对物质性质的影响</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影响化学性质和物理性质　</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000" b="1">
                          <a:solidFill>
                            <a:srgbClr val="FF0000"/>
                          </a:solidFill>
                          <a:latin typeface="Times New Roman" panose="02020603050405020304" pitchFamily="18" charset="0"/>
                          <a:cs typeface="Times New Roman" panose="02020603050405020304" pitchFamily="18" charset="0"/>
                        </a:rPr>
                        <a:t>主要影响物理性质</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748665" y="3995420"/>
            <a:ext cx="10694035" cy="2122805"/>
          </a:xfrm>
          <a:prstGeom prst="rect">
            <a:avLst/>
          </a:prstGeom>
          <a:noFill/>
          <a:ln w="9525">
            <a:noFill/>
          </a:ln>
        </p:spPr>
        <p:txBody>
          <a:bodyPr wrap="square">
            <a:spAutoFit/>
          </a:bodyPr>
          <a:lstStyle/>
          <a:p>
            <a:pPr indent="0" fontAlgn="auto">
              <a:lnSpc>
                <a:spcPct val="150000"/>
              </a:lnSpc>
            </a:pPr>
            <a:r>
              <a:rPr lang="en-US" sz="2800" b="1">
                <a:solidFill>
                  <a:srgbClr val="FF0000"/>
                </a:solidFill>
                <a:latin typeface="Times New Roman" panose="02020603050405020304" pitchFamily="18" charset="0"/>
                <a:ea typeface="黑体" panose="02010609060101010101" charset="-122"/>
              </a:rPr>
              <a:t>2</a:t>
            </a:r>
            <a:r>
              <a:rPr lang="zh-CN" sz="2800" b="1">
                <a:solidFill>
                  <a:srgbClr val="FF0000"/>
                </a:solidFill>
                <a:ea typeface="宋体" panose="02010600030101010101" pitchFamily="2" charset="-122"/>
              </a:rPr>
              <a:t>．</a:t>
            </a:r>
            <a:r>
              <a:rPr lang="zh-CN" sz="2800" b="1">
                <a:solidFill>
                  <a:srgbClr val="FF0000"/>
                </a:solidFill>
                <a:ea typeface="黑体" panose="02010609060101010101" charset="-122"/>
              </a:rPr>
              <a:t>对范德华力存在的理解</a:t>
            </a:r>
            <a:r>
              <a:rPr lang="en-US" sz="2000" b="1">
                <a:latin typeface="Times New Roman" panose="02020603050405020304" pitchFamily="18" charset="0"/>
                <a:ea typeface="宋体" panose="02010600030101010101" pitchFamily="2" charset="-122"/>
              </a:rPr>
              <a:t>(1)</a:t>
            </a:r>
            <a:r>
              <a:rPr lang="zh-CN" sz="2000" b="1">
                <a:ea typeface="宋体" panose="02010600030101010101" pitchFamily="2" charset="-122"/>
              </a:rPr>
              <a:t>离子化合物中只存在化学键，不存在范德华力。</a:t>
            </a:r>
            <a:r>
              <a:rPr lang="en-US" sz="2000" b="1">
                <a:latin typeface="Times New Roman" panose="02020603050405020304" pitchFamily="18" charset="0"/>
                <a:ea typeface="宋体" panose="02010600030101010101" pitchFamily="2" charset="-122"/>
              </a:rPr>
              <a:t>(2)</a:t>
            </a:r>
            <a:r>
              <a:rPr lang="zh-CN" sz="2000" b="1">
                <a:ea typeface="宋体" panose="02010600030101010101" pitchFamily="2" charset="-122"/>
              </a:rPr>
              <a:t>范德华力只存在于由共价键形成的多数共价化合物和绝大多数非金属单质分子之间及稀有气体分子之间。但像二氧化硅、金刚石等由共价键形成的物质的微粒之间不存在范德华力。
</a:t>
            </a:r>
            <a:endParaRPr lang="zh-CN" altLang="en-US" sz="2000" b="1">
              <a:ea typeface="宋体" panose="02010600030101010101" pitchFamily="2" charset="-122"/>
            </a:endParaRPr>
          </a:p>
        </p:txBody>
      </p:sp>
      <p:sp>
        <p:nvSpPr>
          <p:cNvPr id="5" name="矩形 4"/>
          <p:cNvSpPr/>
          <p:nvPr/>
        </p:nvSpPr>
        <p:spPr>
          <a:xfrm>
            <a:off x="190500" y="42418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归纳总结</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4" name="文本框 3"/>
          <p:cNvSpPr txBox="1"/>
          <p:nvPr/>
        </p:nvSpPr>
        <p:spPr>
          <a:xfrm>
            <a:off x="574675" y="1275080"/>
            <a:ext cx="4657725" cy="521970"/>
          </a:xfrm>
          <a:prstGeom prst="rect">
            <a:avLst/>
          </a:prstGeom>
          <a:noFill/>
        </p:spPr>
        <p:txBody>
          <a:bodyPr wrap="none" rtlCol="0">
            <a:spAutoFit/>
          </a:bodyPr>
          <a:lstStyle/>
          <a:p>
            <a:pPr indent="266700" algn="l"/>
            <a:r>
              <a:rPr lang="en-US" altLang="zh-CN" sz="2800" b="1">
                <a:solidFill>
                  <a:srgbClr val="FF0000"/>
                </a:solidFill>
                <a:ea typeface="黑体" panose="02010609060101010101" charset="-122"/>
                <a:sym typeface="+mn-ea"/>
              </a:rPr>
              <a:t>1.</a:t>
            </a:r>
            <a:r>
              <a:rPr lang="zh-CN" sz="2800" b="1">
                <a:solidFill>
                  <a:srgbClr val="FF0000"/>
                </a:solidFill>
                <a:ea typeface="黑体" panose="02010609060101010101" charset="-122"/>
                <a:sym typeface="+mn-ea"/>
              </a:rPr>
              <a:t>化学键与范德华力的比较</a:t>
            </a:r>
            <a:endParaRPr lang="zh-CN" altLang="en-US" sz="2800" b="1">
              <a:solidFill>
                <a:srgbClr val="FF0000"/>
              </a:solidFill>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311515" y="3161030"/>
            <a:ext cx="3705860" cy="3119755"/>
          </a:xfrm>
          <a:prstGeom prst="rect">
            <a:avLst/>
          </a:prstGeom>
        </p:spPr>
      </p:pic>
      <p:sp>
        <p:nvSpPr>
          <p:cNvPr id="3" name="文本框 2"/>
          <p:cNvSpPr txBox="1"/>
          <p:nvPr/>
        </p:nvSpPr>
        <p:spPr>
          <a:xfrm>
            <a:off x="589915" y="1393825"/>
            <a:ext cx="7419340" cy="4523105"/>
          </a:xfrm>
          <a:prstGeom prst="rect">
            <a:avLst/>
          </a:prstGeom>
          <a:noFill/>
        </p:spPr>
        <p:txBody>
          <a:bodyPr wrap="square" rtlCol="0" anchor="t">
            <a:spAutoFit/>
          </a:bodyPr>
          <a:lstStyle/>
          <a:p>
            <a:pPr fontAlgn="auto">
              <a:lnSpc>
                <a:spcPct val="150000"/>
              </a:lnSpc>
            </a:pPr>
            <a:r>
              <a:rPr lang="en-US" altLang="zh-CN" sz="2400"/>
              <a:t>     </a:t>
            </a:r>
            <a:r>
              <a:rPr lang="zh-CN" altLang="en-US" sz="2400"/>
              <a:t>你注意到我们每天都离不开的水有什么反常之处吗？物质由液态变为固态时，通常是体积变小，但水结冰后体积却变大，如果是在密闭容器里的水结成冰，甚至可能将容器撑破。</a:t>
            </a:r>
            <a:endParaRPr lang="zh-CN" altLang="en-US" sz="2400"/>
          </a:p>
          <a:p>
            <a:pPr fontAlgn="auto">
              <a:lnSpc>
                <a:spcPct val="150000"/>
              </a:lnSpc>
            </a:pPr>
            <a:r>
              <a:rPr lang="zh-CN" altLang="en-US" sz="2400"/>
              <a:t>      另外，在氧族元素的氢化物中，常温、常压下硫化氢（</a:t>
            </a:r>
            <a:r>
              <a:rPr lang="en-US" altLang="zh-CN" sz="2400"/>
              <a:t>H</a:t>
            </a:r>
            <a:r>
              <a:rPr lang="en-US" altLang="zh-CN" sz="2400" baseline="-25000"/>
              <a:t>2</a:t>
            </a:r>
            <a:r>
              <a:rPr lang="en-US" altLang="zh-CN" sz="2400"/>
              <a:t>S</a:t>
            </a:r>
            <a:r>
              <a:rPr lang="zh-CN" altLang="en-US" sz="2400"/>
              <a:t>）、硒化氢（</a:t>
            </a:r>
            <a:r>
              <a:rPr lang="en-US" altLang="zh-CN" sz="2400"/>
              <a:t>H</a:t>
            </a:r>
            <a:r>
              <a:rPr lang="en-US" altLang="zh-CN" sz="2400" baseline="-25000"/>
              <a:t>2</a:t>
            </a:r>
            <a:r>
              <a:rPr lang="en-US" altLang="zh-CN" sz="2400"/>
              <a:t>Se</a:t>
            </a:r>
            <a:r>
              <a:rPr lang="zh-CN" altLang="en-US" sz="2400"/>
              <a:t>）、碲化氢（</a:t>
            </a:r>
            <a:r>
              <a:rPr lang="en-US" altLang="zh-CN" sz="2400"/>
              <a:t>H</a:t>
            </a:r>
            <a:r>
              <a:rPr lang="en-US" altLang="zh-CN" sz="2400" baseline="-25000"/>
              <a:t>2</a:t>
            </a:r>
            <a:r>
              <a:rPr lang="en-US" altLang="zh-CN" sz="2400"/>
              <a:t>Te</a:t>
            </a:r>
            <a:r>
              <a:rPr lang="zh-CN" altLang="en-US" sz="2400"/>
              <a:t>）都是气体，只有水以液态存在。按照一般规律，水的沸点应该低于硫化氢的沸点，但事实却相反。这是为什么？</a:t>
            </a:r>
            <a:endParaRPr lang="zh-CN" altLang="en-US" sz="2400"/>
          </a:p>
        </p:txBody>
      </p:sp>
      <p:sp>
        <p:nvSpPr>
          <p:cNvPr id="5" name="矩形 4"/>
          <p:cNvSpPr/>
          <p:nvPr/>
        </p:nvSpPr>
        <p:spPr>
          <a:xfrm>
            <a:off x="190500" y="42418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联想质疑</a:t>
            </a:r>
            <a:endParaRPr lang="zh-CN" altLang="en-US" sz="4400" b="1">
              <a:solidFill>
                <a:srgbClr val="00B050"/>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2"/>
          <a:srcRect b="5645"/>
          <a:stretch>
            <a:fillRect/>
          </a:stretch>
        </p:blipFill>
        <p:spPr>
          <a:xfrm>
            <a:off x="8311515" y="762635"/>
            <a:ext cx="3649345" cy="2303145"/>
          </a:xfrm>
          <a:prstGeom prst="rect">
            <a:avLst/>
          </a:prstGeom>
        </p:spPr>
      </p:pic>
      <p:sp>
        <p:nvSpPr>
          <p:cNvPr id="6" name="文本框 5"/>
          <p:cNvSpPr txBox="1"/>
          <p:nvPr/>
        </p:nvSpPr>
        <p:spPr>
          <a:xfrm>
            <a:off x="332105" y="6123305"/>
            <a:ext cx="6672580" cy="460375"/>
          </a:xfrm>
          <a:prstGeom prst="rect">
            <a:avLst/>
          </a:prstGeom>
          <a:noFill/>
        </p:spPr>
        <p:txBody>
          <a:bodyPr wrap="square" rtlCol="0" anchor="t">
            <a:spAutoFit/>
          </a:bodyPr>
          <a:lstStyle/>
          <a:p>
            <a:r>
              <a:rPr lang="zh-CN" altLang="en-US" sz="2400" b="1">
                <a:solidFill>
                  <a:srgbClr val="FF0000"/>
                </a:solidFill>
              </a:rPr>
              <a:t>水分子之间除了范德华力以外还存在其他作用力</a:t>
            </a:r>
            <a:endParaRPr lang="zh-CN" altLang="en-US" sz="2400" b="1">
              <a:solidFill>
                <a:srgbClr val="FF0000"/>
              </a:solidFill>
            </a:endParaRPr>
          </a:p>
        </p:txBody>
      </p:sp>
      <p:sp>
        <p:nvSpPr>
          <p:cNvPr id="7" name="文本框 6"/>
          <p:cNvSpPr txBox="1"/>
          <p:nvPr/>
        </p:nvSpPr>
        <p:spPr>
          <a:xfrm>
            <a:off x="6906260" y="6123305"/>
            <a:ext cx="1344930" cy="460375"/>
          </a:xfrm>
          <a:prstGeom prst="rect">
            <a:avLst/>
          </a:prstGeom>
          <a:noFill/>
        </p:spPr>
        <p:txBody>
          <a:bodyPr wrap="none" rtlCol="0">
            <a:spAutoFit/>
          </a:bodyPr>
          <a:lstStyle/>
          <a:p>
            <a:pPr algn="l"/>
            <a:r>
              <a:rPr lang="en-US" altLang="zh-CN" sz="2400" b="1">
                <a:solidFill>
                  <a:srgbClr val="FF0000"/>
                </a:solidFill>
                <a:sym typeface="+mn-ea"/>
              </a:rPr>
              <a:t>——</a:t>
            </a:r>
            <a:r>
              <a:rPr lang="zh-CN" altLang="en-US" sz="2400" b="1">
                <a:solidFill>
                  <a:srgbClr val="FF0000"/>
                </a:solidFill>
                <a:sym typeface="+mn-ea"/>
              </a:rPr>
              <a:t>氢键</a:t>
            </a:r>
            <a:endParaRPr lang="zh-CN" altLang="en-US" sz="2400" b="1">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16535" y="490855"/>
            <a:ext cx="3122930" cy="521970"/>
          </a:xfrm>
          <a:prstGeom prst="rect">
            <a:avLst/>
          </a:prstGeom>
          <a:noFill/>
        </p:spPr>
        <p:txBody>
          <a:bodyPr wrap="none" rtlCol="0" anchor="t">
            <a:spAutoFit/>
          </a:bodyPr>
          <a:lstStyle/>
          <a:p>
            <a:r>
              <a:rPr lang="zh-CN" altLang="en-US" sz="2800" b="1">
                <a:sym typeface="+mn-ea"/>
              </a:rPr>
              <a:t>二</a:t>
            </a:r>
            <a:r>
              <a:rPr lang="en-US" altLang="zh-CN" sz="2800" b="1">
                <a:sym typeface="+mn-ea"/>
              </a:rPr>
              <a:t>.</a:t>
            </a:r>
            <a:r>
              <a:rPr lang="zh-CN" altLang="en-US" sz="2800" b="1">
                <a:sym typeface="+mn-ea"/>
              </a:rPr>
              <a:t>氢键与物质性质</a:t>
            </a:r>
            <a:endParaRPr lang="zh-CN" altLang="en-US" sz="2800" b="1">
              <a:sym typeface="+mn-ea"/>
            </a:endParaRPr>
          </a:p>
        </p:txBody>
      </p:sp>
      <p:sp>
        <p:nvSpPr>
          <p:cNvPr id="3" name="文本框 2"/>
          <p:cNvSpPr txBox="1"/>
          <p:nvPr/>
        </p:nvSpPr>
        <p:spPr>
          <a:xfrm>
            <a:off x="216535" y="1118235"/>
            <a:ext cx="1942465" cy="460375"/>
          </a:xfrm>
          <a:prstGeom prst="rect">
            <a:avLst/>
          </a:prstGeom>
          <a:noFill/>
        </p:spPr>
        <p:txBody>
          <a:bodyPr wrap="none" rtlCol="0" anchor="t">
            <a:spAutoFit/>
          </a:bodyPr>
          <a:lstStyle/>
          <a:p>
            <a:r>
              <a:rPr lang="en-US" altLang="zh-CN" sz="2400" b="1">
                <a:sym typeface="+mn-ea"/>
              </a:rPr>
              <a:t>1.</a:t>
            </a:r>
            <a:r>
              <a:rPr lang="zh-CN" altLang="en-US" sz="2400" b="1">
                <a:sym typeface="+mn-ea"/>
              </a:rPr>
              <a:t>什么是氢键</a:t>
            </a:r>
            <a:endParaRPr lang="zh-CN" altLang="en-US" sz="2400" b="1">
              <a:sym typeface="+mn-ea"/>
            </a:endParaRPr>
          </a:p>
        </p:txBody>
      </p:sp>
      <p:sp>
        <p:nvSpPr>
          <p:cNvPr id="4" name="文本框 3"/>
          <p:cNvSpPr txBox="1"/>
          <p:nvPr/>
        </p:nvSpPr>
        <p:spPr>
          <a:xfrm>
            <a:off x="479425" y="1744345"/>
            <a:ext cx="1409700" cy="337185"/>
          </a:xfrm>
          <a:prstGeom prst="rect">
            <a:avLst/>
          </a:prstGeom>
          <a:noFill/>
        </p:spPr>
        <p:txBody>
          <a:bodyPr wrap="none" rtlCol="0">
            <a:spAutoFit/>
          </a:bodyPr>
          <a:lstStyle/>
          <a:p>
            <a:pPr algn="l"/>
            <a:r>
              <a:rPr lang="zh-CN" sz="1600" b="1">
                <a:solidFill>
                  <a:srgbClr val="FF0000"/>
                </a:solidFill>
                <a:ea typeface="黑体" panose="02010609060101010101" charset="-122"/>
                <a:sym typeface="+mn-ea"/>
              </a:rPr>
              <a:t>氢键的概念：</a:t>
            </a:r>
            <a:endParaRPr lang="zh-CN" altLang="en-US" sz="1600" b="1">
              <a:solidFill>
                <a:srgbClr val="FF0000"/>
              </a:solidFill>
              <a:ea typeface="黑体" panose="02010609060101010101" charset="-122"/>
              <a:sym typeface="+mn-ea"/>
            </a:endParaRPr>
          </a:p>
        </p:txBody>
      </p:sp>
      <p:sp>
        <p:nvSpPr>
          <p:cNvPr id="5" name="文本框 4"/>
          <p:cNvSpPr txBox="1"/>
          <p:nvPr/>
        </p:nvSpPr>
        <p:spPr>
          <a:xfrm>
            <a:off x="1836420" y="1774825"/>
            <a:ext cx="8519160" cy="306705"/>
          </a:xfrm>
          <a:prstGeom prst="rect">
            <a:avLst/>
          </a:prstGeom>
          <a:noFill/>
        </p:spPr>
        <p:txBody>
          <a:bodyPr wrap="square" rtlCol="0">
            <a:spAutoFit/>
          </a:bodyPr>
          <a:lstStyle/>
          <a:p>
            <a:pPr algn="l"/>
            <a:r>
              <a:rPr lang="zh-CN" sz="1400" b="1">
                <a:ea typeface="宋体" panose="02010600030101010101" pitchFamily="2" charset="-122"/>
                <a:sym typeface="+mn-ea"/>
              </a:rPr>
              <a:t>当氢原子与电负性大的原子</a:t>
            </a:r>
            <a:r>
              <a:rPr lang="en-US" sz="1400" b="1">
                <a:latin typeface="Times New Roman" panose="02020603050405020304" pitchFamily="18" charset="0"/>
                <a:ea typeface="宋体" panose="02010600030101010101" pitchFamily="2" charset="-122"/>
                <a:sym typeface="+mn-ea"/>
              </a:rPr>
              <a:t>X</a:t>
            </a:r>
            <a:r>
              <a:rPr lang="zh-CN" sz="1400" b="1">
                <a:ea typeface="宋体" panose="02010600030101010101" pitchFamily="2" charset="-122"/>
                <a:sym typeface="+mn-ea"/>
              </a:rPr>
              <a:t>以共价键结合时，氢原子与另一个电负性大的原子</a:t>
            </a:r>
            <a:r>
              <a:rPr lang="en-US" sz="1400" b="1">
                <a:latin typeface="Times New Roman" panose="02020603050405020304" pitchFamily="18" charset="0"/>
                <a:ea typeface="宋体" panose="02010600030101010101" pitchFamily="2" charset="-122"/>
                <a:sym typeface="+mn-ea"/>
              </a:rPr>
              <a:t>Y</a:t>
            </a:r>
            <a:r>
              <a:rPr lang="zh-CN" sz="1400" b="1">
                <a:ea typeface="宋体" panose="02010600030101010101" pitchFamily="2" charset="-122"/>
                <a:sym typeface="+mn-ea"/>
              </a:rPr>
              <a:t>之间的静电作用。</a:t>
            </a:r>
            <a:endParaRPr lang="zh-CN" altLang="en-US" sz="1400" b="1">
              <a:ea typeface="宋体" panose="02010600030101010101" pitchFamily="2" charset="-122"/>
              <a:sym typeface="+mn-ea"/>
            </a:endParaRPr>
          </a:p>
        </p:txBody>
      </p:sp>
      <p:sp>
        <p:nvSpPr>
          <p:cNvPr id="6" name="文本框 5"/>
          <p:cNvSpPr txBox="1"/>
          <p:nvPr/>
        </p:nvSpPr>
        <p:spPr>
          <a:xfrm>
            <a:off x="479425" y="2251075"/>
            <a:ext cx="1818640" cy="337185"/>
          </a:xfrm>
          <a:prstGeom prst="rect">
            <a:avLst/>
          </a:prstGeom>
          <a:noFill/>
        </p:spPr>
        <p:txBody>
          <a:bodyPr wrap="none" rtlCol="0">
            <a:spAutoFit/>
          </a:bodyPr>
          <a:lstStyle/>
          <a:p>
            <a:pPr algn="l"/>
            <a:r>
              <a:rPr lang="zh-CN" sz="1600" b="1">
                <a:solidFill>
                  <a:srgbClr val="FF0000"/>
                </a:solidFill>
                <a:ea typeface="黑体" panose="02010609060101010101" charset="-122"/>
                <a:sym typeface="+mn-ea"/>
              </a:rPr>
              <a:t>氢键的表示形式：</a:t>
            </a:r>
            <a:endParaRPr lang="zh-CN" altLang="en-US" sz="1600" b="1">
              <a:solidFill>
                <a:srgbClr val="FF0000"/>
              </a:solidFill>
              <a:ea typeface="黑体" panose="02010609060101010101" charset="-122"/>
              <a:sym typeface="+mn-ea"/>
            </a:endParaRPr>
          </a:p>
        </p:txBody>
      </p:sp>
      <p:sp>
        <p:nvSpPr>
          <p:cNvPr id="7" name="文本框 6"/>
          <p:cNvSpPr txBox="1"/>
          <p:nvPr/>
        </p:nvSpPr>
        <p:spPr>
          <a:xfrm>
            <a:off x="2298065" y="2292985"/>
            <a:ext cx="6163310" cy="306705"/>
          </a:xfrm>
          <a:prstGeom prst="rect">
            <a:avLst/>
          </a:prstGeom>
          <a:noFill/>
        </p:spPr>
        <p:txBody>
          <a:bodyPr wrap="none" rtlCol="0">
            <a:spAutoFit/>
          </a:bodyPr>
          <a:lstStyle/>
          <a:p>
            <a:pPr algn="l"/>
            <a:r>
              <a:rPr lang="zh-CN" sz="1400" b="1">
                <a:ea typeface="宋体" panose="02010600030101010101" pitchFamily="2" charset="-122"/>
                <a:sym typeface="+mn-ea"/>
              </a:rPr>
              <a:t>通常用</a:t>
            </a:r>
            <a:r>
              <a:rPr lang="en-US" sz="1400" b="1">
                <a:latin typeface="Times New Roman" panose="02020603050405020304" pitchFamily="18" charset="0"/>
                <a:ea typeface="宋体" panose="02010600030101010101" pitchFamily="2" charset="-122"/>
                <a:sym typeface="+mn-ea"/>
              </a:rPr>
              <a:t>X—H</a:t>
            </a:r>
            <a:r>
              <a:rPr lang="en-US" sz="1400" b="1">
                <a:latin typeface="宋体" panose="02010600030101010101" pitchFamily="2" charset="-122"/>
                <a:cs typeface="Times New Roman" panose="02020603050405020304" pitchFamily="18" charset="0"/>
                <a:sym typeface="+mn-ea"/>
              </a:rPr>
              <a:t>…</a:t>
            </a:r>
            <a:r>
              <a:rPr lang="en-US" sz="1400" b="1">
                <a:latin typeface="Times New Roman" panose="02020603050405020304" pitchFamily="18" charset="0"/>
                <a:ea typeface="宋体" panose="02010600030101010101" pitchFamily="2" charset="-122"/>
                <a:sym typeface="+mn-ea"/>
              </a:rPr>
              <a:t>Y</a:t>
            </a:r>
            <a:r>
              <a:rPr lang="zh-CN" sz="1400" b="1">
                <a:ea typeface="宋体" panose="02010600030101010101" pitchFamily="2" charset="-122"/>
                <a:sym typeface="+mn-ea"/>
              </a:rPr>
              <a:t>表示氢键，其中</a:t>
            </a:r>
            <a:r>
              <a:rPr lang="en-US" sz="1400" b="1">
                <a:latin typeface="Times New Roman" panose="02020603050405020304" pitchFamily="18" charset="0"/>
                <a:ea typeface="宋体" panose="02010600030101010101" pitchFamily="2" charset="-122"/>
                <a:sym typeface="+mn-ea"/>
              </a:rPr>
              <a:t>X—H</a:t>
            </a:r>
            <a:r>
              <a:rPr lang="zh-CN" sz="1400" b="1">
                <a:ea typeface="宋体" panose="02010600030101010101" pitchFamily="2" charset="-122"/>
                <a:sym typeface="+mn-ea"/>
              </a:rPr>
              <a:t>表示氢原子和</a:t>
            </a:r>
            <a:r>
              <a:rPr lang="en-US" sz="1400" b="1">
                <a:latin typeface="Times New Roman" panose="02020603050405020304" pitchFamily="18" charset="0"/>
                <a:ea typeface="宋体" panose="02010600030101010101" pitchFamily="2" charset="-122"/>
                <a:sym typeface="+mn-ea"/>
              </a:rPr>
              <a:t>X</a:t>
            </a:r>
            <a:r>
              <a:rPr lang="zh-CN" sz="1400" b="1">
                <a:ea typeface="宋体" panose="02010600030101010101" pitchFamily="2" charset="-122"/>
                <a:sym typeface="+mn-ea"/>
              </a:rPr>
              <a:t>原子以共价键相结合。</a:t>
            </a:r>
            <a:endParaRPr lang="zh-CN" altLang="en-US" sz="1400" b="1">
              <a:ea typeface="宋体" panose="02010600030101010101" pitchFamily="2" charset="-122"/>
              <a:sym typeface="+mn-ea"/>
            </a:endParaRPr>
          </a:p>
        </p:txBody>
      </p:sp>
      <p:pic>
        <p:nvPicPr>
          <p:cNvPr id="10" name="图片 9"/>
          <p:cNvPicPr>
            <a:picLocks noChangeAspect="1"/>
          </p:cNvPicPr>
          <p:nvPr/>
        </p:nvPicPr>
        <p:blipFill>
          <a:blip r:embed="rId1"/>
          <a:stretch>
            <a:fillRect/>
          </a:stretch>
        </p:blipFill>
        <p:spPr>
          <a:xfrm>
            <a:off x="889000" y="3736340"/>
            <a:ext cx="2752725" cy="2371725"/>
          </a:xfrm>
          <a:prstGeom prst="rect">
            <a:avLst/>
          </a:prstGeom>
        </p:spPr>
      </p:pic>
      <p:pic>
        <p:nvPicPr>
          <p:cNvPr id="11" name="图片 10"/>
          <p:cNvPicPr>
            <a:picLocks noChangeAspect="1"/>
          </p:cNvPicPr>
          <p:nvPr/>
        </p:nvPicPr>
        <p:blipFill>
          <a:blip r:embed="rId2"/>
          <a:stretch>
            <a:fillRect/>
          </a:stretch>
        </p:blipFill>
        <p:spPr>
          <a:xfrm>
            <a:off x="5053965" y="3474085"/>
            <a:ext cx="2724150" cy="3038475"/>
          </a:xfrm>
          <a:prstGeom prst="rect">
            <a:avLst/>
          </a:prstGeom>
        </p:spPr>
      </p:pic>
      <p:sp>
        <p:nvSpPr>
          <p:cNvPr id="12" name="文本框 11"/>
          <p:cNvSpPr txBox="1"/>
          <p:nvPr/>
        </p:nvSpPr>
        <p:spPr>
          <a:xfrm>
            <a:off x="483235" y="2715260"/>
            <a:ext cx="1409700" cy="337185"/>
          </a:xfrm>
          <a:prstGeom prst="rect">
            <a:avLst/>
          </a:prstGeom>
          <a:noFill/>
        </p:spPr>
        <p:txBody>
          <a:bodyPr wrap="none" rtlCol="0">
            <a:spAutoFit/>
          </a:bodyPr>
          <a:lstStyle/>
          <a:p>
            <a:pPr algn="l"/>
            <a:r>
              <a:rPr lang="zh-CN" sz="1600" b="1">
                <a:solidFill>
                  <a:srgbClr val="FF0000"/>
                </a:solidFill>
                <a:ea typeface="黑体" panose="02010609060101010101" charset="-122"/>
                <a:sym typeface="+mn-ea"/>
              </a:rPr>
              <a:t>氢键的实质：</a:t>
            </a:r>
            <a:endParaRPr lang="zh-CN" altLang="en-US" sz="1600" b="1">
              <a:solidFill>
                <a:srgbClr val="FF0000"/>
              </a:solidFill>
              <a:ea typeface="黑体" panose="02010609060101010101" charset="-122"/>
              <a:sym typeface="+mn-ea"/>
            </a:endParaRPr>
          </a:p>
        </p:txBody>
      </p:sp>
      <p:sp>
        <p:nvSpPr>
          <p:cNvPr id="13" name="文本框 12"/>
          <p:cNvSpPr txBox="1"/>
          <p:nvPr/>
        </p:nvSpPr>
        <p:spPr>
          <a:xfrm>
            <a:off x="2092325" y="2745740"/>
            <a:ext cx="899160" cy="306705"/>
          </a:xfrm>
          <a:prstGeom prst="rect">
            <a:avLst/>
          </a:prstGeom>
          <a:noFill/>
        </p:spPr>
        <p:txBody>
          <a:bodyPr wrap="none" rtlCol="0">
            <a:spAutoFit/>
          </a:bodyPr>
          <a:lstStyle/>
          <a:p>
            <a:pPr algn="l"/>
            <a:r>
              <a:rPr lang="zh-CN" sz="1400" b="1">
                <a:ea typeface="宋体" panose="02010600030101010101" pitchFamily="2" charset="-122"/>
                <a:sym typeface="+mn-ea"/>
              </a:rPr>
              <a:t>静电作用</a:t>
            </a:r>
            <a:endParaRPr lang="zh-CN" sz="1400" b="1">
              <a:ea typeface="宋体" panose="02010600030101010101" pitchFamily="2" charset="-122"/>
              <a:sym typeface="+mn-ea"/>
            </a:endParaRPr>
          </a:p>
        </p:txBody>
      </p:sp>
      <p:sp>
        <p:nvSpPr>
          <p:cNvPr id="14" name="文本框 13"/>
          <p:cNvSpPr txBox="1"/>
          <p:nvPr/>
        </p:nvSpPr>
        <p:spPr>
          <a:xfrm>
            <a:off x="3339465" y="2745740"/>
            <a:ext cx="1794510" cy="306705"/>
          </a:xfrm>
          <a:prstGeom prst="rect">
            <a:avLst/>
          </a:prstGeom>
          <a:noFill/>
        </p:spPr>
        <p:txBody>
          <a:bodyPr wrap="none" rtlCol="0">
            <a:spAutoFit/>
          </a:bodyPr>
          <a:lstStyle/>
          <a:p>
            <a:pPr algn="l"/>
            <a:r>
              <a:rPr lang="zh-CN" sz="1400" b="1">
                <a:solidFill>
                  <a:srgbClr val="FF0000"/>
                </a:solidFill>
                <a:ea typeface="宋体" panose="02010600030101010101" pitchFamily="2" charset="-122"/>
                <a:sym typeface="+mn-ea"/>
              </a:rPr>
              <a:t>特殊的分子间作用力</a:t>
            </a:r>
            <a:endParaRPr lang="zh-CN" altLang="zh-CN" sz="1400" b="1">
              <a:solidFill>
                <a:srgbClr val="FF0000"/>
              </a:solidFill>
              <a:ea typeface="宋体" panose="02010600030101010101" pitchFamily="2" charset="-122"/>
              <a:sym typeface="+mn-ea"/>
            </a:endParaRPr>
          </a:p>
        </p:txBody>
      </p:sp>
      <p:sp>
        <p:nvSpPr>
          <p:cNvPr id="15" name="文本框 14"/>
          <p:cNvSpPr txBox="1"/>
          <p:nvPr/>
        </p:nvSpPr>
        <p:spPr>
          <a:xfrm>
            <a:off x="479425" y="3136900"/>
            <a:ext cx="1409700" cy="337185"/>
          </a:xfrm>
          <a:prstGeom prst="rect">
            <a:avLst/>
          </a:prstGeom>
          <a:noFill/>
        </p:spPr>
        <p:txBody>
          <a:bodyPr wrap="none" rtlCol="0">
            <a:spAutoFit/>
          </a:bodyPr>
          <a:lstStyle/>
          <a:p>
            <a:pPr algn="l"/>
            <a:r>
              <a:rPr lang="zh-CN" sz="1600" b="1">
                <a:solidFill>
                  <a:srgbClr val="FF0000"/>
                </a:solidFill>
                <a:ea typeface="黑体" panose="02010609060101010101" charset="-122"/>
                <a:sym typeface="+mn-ea"/>
              </a:rPr>
              <a:t>氢键的特征：</a:t>
            </a:r>
            <a:endParaRPr lang="zh-CN" altLang="en-US" sz="1600" b="1">
              <a:solidFill>
                <a:srgbClr val="FF0000"/>
              </a:solidFill>
              <a:ea typeface="黑体" panose="02010609060101010101" charset="-122"/>
              <a:sym typeface="+mn-ea"/>
            </a:endParaRPr>
          </a:p>
        </p:txBody>
      </p:sp>
      <p:sp>
        <p:nvSpPr>
          <p:cNvPr id="16" name="文本框 15"/>
          <p:cNvSpPr txBox="1"/>
          <p:nvPr/>
        </p:nvSpPr>
        <p:spPr>
          <a:xfrm>
            <a:off x="2014855" y="3152140"/>
            <a:ext cx="1794510" cy="306705"/>
          </a:xfrm>
          <a:prstGeom prst="rect">
            <a:avLst/>
          </a:prstGeom>
          <a:noFill/>
        </p:spPr>
        <p:txBody>
          <a:bodyPr wrap="none" rtlCol="0">
            <a:spAutoFit/>
          </a:bodyPr>
          <a:lstStyle/>
          <a:p>
            <a:pPr algn="l"/>
            <a:r>
              <a:rPr lang="zh-CN" sz="1400" b="1">
                <a:ea typeface="宋体" panose="02010600030101010101" pitchFamily="2" charset="-122"/>
                <a:sym typeface="+mn-ea"/>
              </a:rPr>
              <a:t>具有方向性和饱和性</a:t>
            </a:r>
            <a:endParaRPr lang="zh-CN" sz="1400" b="1">
              <a:ea typeface="宋体" panose="02010600030101010101" pitchFamily="2" charset="-122"/>
              <a:sym typeface="+mn-ea"/>
            </a:endParaRPr>
          </a:p>
        </p:txBody>
      </p:sp>
      <p:sp>
        <p:nvSpPr>
          <p:cNvPr id="17" name="椭圆形标注 16"/>
          <p:cNvSpPr/>
          <p:nvPr/>
        </p:nvSpPr>
        <p:spPr>
          <a:xfrm>
            <a:off x="7400925" y="3789680"/>
            <a:ext cx="3025140" cy="584200"/>
          </a:xfrm>
          <a:prstGeom prst="wedgeEllipseCallout">
            <a:avLst>
              <a:gd name="adj1" fmla="val -79534"/>
              <a:gd name="adj2" fmla="val 7054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smtClean="0">
                <a:solidFill>
                  <a:srgbClr val="FF0000"/>
                </a:solidFill>
                <a:sym typeface="+mn-ea"/>
              </a:rPr>
              <a:t>每个水分子最多可与四个水分子形成四个氢键</a:t>
            </a:r>
            <a:endParaRPr lang="zh-CN" altLang="en-US" sz="1400" b="1" smtClean="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594100" y="782955"/>
            <a:ext cx="3535680" cy="460375"/>
          </a:xfrm>
          <a:prstGeom prst="rect">
            <a:avLst/>
          </a:prstGeom>
          <a:noFill/>
        </p:spPr>
        <p:txBody>
          <a:bodyPr wrap="none" rtlCol="0" anchor="t">
            <a:spAutoFit/>
          </a:bodyPr>
          <a:lstStyle/>
          <a:p>
            <a:r>
              <a:rPr lang="zh-CN" sz="2400" b="1">
                <a:solidFill>
                  <a:srgbClr val="FF0000"/>
                </a:solidFill>
                <a:cs typeface="楷体_GB2312" charset="0"/>
                <a:sym typeface="+mn-ea"/>
              </a:rPr>
              <a:t>化学键＞氢键＞范德华力</a:t>
            </a:r>
            <a:endParaRPr lang="zh-CN" altLang="en-US" sz="2400" b="1">
              <a:solidFill>
                <a:srgbClr val="FF0000"/>
              </a:solidFill>
              <a:cs typeface="楷体_GB2312" charset="0"/>
              <a:sym typeface="+mn-ea"/>
            </a:endParaRPr>
          </a:p>
        </p:txBody>
      </p:sp>
      <p:sp>
        <p:nvSpPr>
          <p:cNvPr id="5" name="文本框 4"/>
          <p:cNvSpPr txBox="1"/>
          <p:nvPr/>
        </p:nvSpPr>
        <p:spPr>
          <a:xfrm>
            <a:off x="304800" y="782955"/>
            <a:ext cx="2926080" cy="460375"/>
          </a:xfrm>
          <a:prstGeom prst="rect">
            <a:avLst/>
          </a:prstGeom>
          <a:noFill/>
        </p:spPr>
        <p:txBody>
          <a:bodyPr wrap="none" rtlCol="0" anchor="t">
            <a:spAutoFit/>
            <a:scene3d>
              <a:camera prst="orthographicFront"/>
              <a:lightRig rig="threePt" dir="t"/>
            </a:scene3d>
          </a:bodyPr>
          <a:lstStyle/>
          <a:p>
            <a:r>
              <a:rPr lang="zh-CN" altLang="en-US" sz="2400" b="1">
                <a:solidFill>
                  <a:srgbClr val="FF0000"/>
                </a:solidFill>
                <a:effectLst>
                  <a:outerShdw blurRad="38100" dist="19050" dir="2700000" algn="tl" rotWithShape="0">
                    <a:schemeClr val="dk1">
                      <a:alpha val="40000"/>
                    </a:schemeClr>
                  </a:outerShdw>
                </a:effectLst>
                <a:cs typeface="楷体_GB2312" charset="0"/>
                <a:sym typeface="+mn-ea"/>
              </a:rPr>
              <a:t>氢键作用力的大小：</a:t>
            </a:r>
            <a:endParaRPr lang="zh-CN" altLang="en-US" sz="2400" b="1">
              <a:solidFill>
                <a:srgbClr val="FF0000"/>
              </a:solidFill>
              <a:effectLst>
                <a:outerShdw blurRad="38100" dist="19050" dir="2700000" algn="tl" rotWithShape="0">
                  <a:schemeClr val="dk1">
                    <a:alpha val="40000"/>
                  </a:schemeClr>
                </a:outerShdw>
              </a:effectLst>
              <a:cs typeface="楷体_GB2312" charset="0"/>
              <a:sym typeface="+mn-ea"/>
            </a:endParaRPr>
          </a:p>
        </p:txBody>
      </p:sp>
      <p:sp>
        <p:nvSpPr>
          <p:cNvPr id="6" name="文本框 5"/>
          <p:cNvSpPr txBox="1"/>
          <p:nvPr/>
        </p:nvSpPr>
        <p:spPr>
          <a:xfrm>
            <a:off x="304800" y="1440815"/>
            <a:ext cx="1706880" cy="460375"/>
          </a:xfrm>
          <a:prstGeom prst="rect">
            <a:avLst/>
          </a:prstGeom>
          <a:noFill/>
        </p:spPr>
        <p:txBody>
          <a:bodyPr wrap="none" rtlCol="0" anchor="t">
            <a:spAutoFit/>
            <a:scene3d>
              <a:camera prst="orthographicFront"/>
              <a:lightRig rig="threePt" dir="t"/>
            </a:scene3d>
          </a:bodyPr>
          <a:lstStyle/>
          <a:p>
            <a:r>
              <a:rPr lang="zh-CN" altLang="en-US" sz="2400" b="1">
                <a:solidFill>
                  <a:srgbClr val="FF0000"/>
                </a:solidFill>
                <a:effectLst>
                  <a:outerShdw blurRad="38100" dist="19050" dir="2700000" algn="tl" rotWithShape="0">
                    <a:schemeClr val="dk1">
                      <a:alpha val="40000"/>
                    </a:schemeClr>
                  </a:outerShdw>
                </a:effectLst>
                <a:cs typeface="楷体_GB2312" charset="0"/>
                <a:sym typeface="+mn-ea"/>
              </a:rPr>
              <a:t>氢键的类型</a:t>
            </a:r>
            <a:endParaRPr lang="zh-CN" altLang="en-US" sz="2400" b="1">
              <a:solidFill>
                <a:srgbClr val="FF0000"/>
              </a:solidFill>
              <a:effectLst>
                <a:outerShdw blurRad="38100" dist="19050" dir="2700000" algn="tl" rotWithShape="0">
                  <a:schemeClr val="dk1">
                    <a:alpha val="40000"/>
                  </a:schemeClr>
                </a:outerShdw>
              </a:effectLst>
              <a:cs typeface="楷体_GB2312" charset="0"/>
              <a:sym typeface="+mn-ea"/>
            </a:endParaRPr>
          </a:p>
        </p:txBody>
      </p:sp>
      <p:pic>
        <p:nvPicPr>
          <p:cNvPr id="44034" name="Picture 2" descr="pic_244670"/>
          <p:cNvPicPr>
            <a:picLocks noChangeAspect="1" noChangeArrowheads="1"/>
          </p:cNvPicPr>
          <p:nvPr/>
        </p:nvPicPr>
        <p:blipFill>
          <a:blip r:embed="rId1"/>
          <a:stretch>
            <a:fillRect/>
          </a:stretch>
        </p:blipFill>
        <p:spPr bwMode="auto">
          <a:xfrm>
            <a:off x="2627630" y="1957705"/>
            <a:ext cx="3481070" cy="2675890"/>
          </a:xfrm>
          <a:prstGeom prst="rect">
            <a:avLst/>
          </a:prstGeom>
          <a:noFill/>
          <a:ln w="9525">
            <a:noFill/>
            <a:miter lim="800000"/>
            <a:headEnd/>
            <a:tailEnd/>
          </a:ln>
        </p:spPr>
      </p:pic>
      <p:pic>
        <p:nvPicPr>
          <p:cNvPr id="44041" name="Picture 9" descr="pic_244669"/>
          <p:cNvPicPr>
            <a:picLocks noChangeAspect="1" noChangeArrowheads="1"/>
          </p:cNvPicPr>
          <p:nvPr/>
        </p:nvPicPr>
        <p:blipFill>
          <a:blip r:embed="rId2"/>
          <a:srcRect t="19517"/>
          <a:stretch>
            <a:fillRect/>
          </a:stretch>
        </p:blipFill>
        <p:spPr bwMode="auto">
          <a:xfrm>
            <a:off x="7353300" y="1630045"/>
            <a:ext cx="2877185" cy="2827655"/>
          </a:xfrm>
          <a:prstGeom prst="rect">
            <a:avLst/>
          </a:prstGeom>
          <a:noFill/>
          <a:ln w="9525">
            <a:noFill/>
            <a:miter lim="800000"/>
            <a:headEnd/>
            <a:tailEnd/>
          </a:ln>
        </p:spPr>
      </p:pic>
      <p:sp>
        <p:nvSpPr>
          <p:cNvPr id="7" name="Rectangle 3"/>
          <p:cNvSpPr>
            <a:spLocks noChangeArrowheads="1"/>
          </p:cNvSpPr>
          <p:nvPr/>
        </p:nvSpPr>
        <p:spPr bwMode="auto">
          <a:xfrm>
            <a:off x="3452178" y="4786313"/>
            <a:ext cx="1713230" cy="460375"/>
          </a:xfrm>
          <a:prstGeom prst="rect">
            <a:avLst/>
          </a:prstGeom>
          <a:noFill/>
          <a:ln w="9525">
            <a:noFill/>
            <a:miter lim="800000"/>
          </a:ln>
        </p:spPr>
        <p:txBody>
          <a:bodyPr wrap="none" anchor="ctr">
            <a:spAutoFit/>
          </a:bodyPr>
          <a:lstStyle/>
          <a:p>
            <a:r>
              <a:rPr lang="zh-CN" altLang="en-US" sz="2400" b="1">
                <a:solidFill>
                  <a:srgbClr val="FF0000"/>
                </a:solidFill>
                <a:effectLst>
                  <a:outerShdw blurRad="38100" dist="38100" dir="2700000" algn="tl">
                    <a:srgbClr val="000000">
                      <a:alpha val="43137"/>
                    </a:srgbClr>
                  </a:outerShdw>
                </a:effectLst>
                <a:ea typeface="黑体" panose="02010609060101010101" charset="-122"/>
              </a:rPr>
              <a:t>分子间氢键 </a:t>
            </a:r>
            <a:endParaRPr lang="zh-CN" altLang="en-US" sz="2400" b="1">
              <a:solidFill>
                <a:srgbClr val="FF0000"/>
              </a:solidFill>
              <a:effectLst>
                <a:outerShdw blurRad="38100" dist="38100" dir="2700000" algn="tl">
                  <a:srgbClr val="000000">
                    <a:alpha val="43137"/>
                  </a:srgbClr>
                </a:outerShdw>
              </a:effectLst>
              <a:ea typeface="黑体" panose="02010609060101010101" charset="-122"/>
            </a:endParaRPr>
          </a:p>
        </p:txBody>
      </p:sp>
      <p:sp>
        <p:nvSpPr>
          <p:cNvPr id="8" name="Rectangle 4"/>
          <p:cNvSpPr>
            <a:spLocks noChangeArrowheads="1"/>
          </p:cNvSpPr>
          <p:nvPr/>
        </p:nvSpPr>
        <p:spPr bwMode="auto">
          <a:xfrm>
            <a:off x="8170863" y="4633278"/>
            <a:ext cx="1713230" cy="460375"/>
          </a:xfrm>
          <a:prstGeom prst="rect">
            <a:avLst/>
          </a:prstGeom>
          <a:noFill/>
          <a:ln w="9525">
            <a:noFill/>
            <a:miter lim="800000"/>
          </a:ln>
        </p:spPr>
        <p:txBody>
          <a:bodyPr wrap="none" anchor="ctr">
            <a:spAutoFit/>
          </a:bodyPr>
          <a:lstStyle/>
          <a:p>
            <a:r>
              <a:rPr lang="zh-CN" altLang="en-US" sz="2400" b="1">
                <a:solidFill>
                  <a:srgbClr val="FF0000"/>
                </a:solidFill>
                <a:effectLst>
                  <a:outerShdw blurRad="38100" dist="38100" dir="2700000" algn="tl">
                    <a:srgbClr val="000000">
                      <a:alpha val="43137"/>
                    </a:srgbClr>
                  </a:outerShdw>
                </a:effectLst>
                <a:ea typeface="黑体" panose="02010609060101010101" charset="-122"/>
              </a:rPr>
              <a:t>分子内氢键 </a:t>
            </a:r>
            <a:endParaRPr lang="zh-CN" altLang="en-US" sz="2400" b="1">
              <a:solidFill>
                <a:srgbClr val="FF0000"/>
              </a:solidFill>
              <a:effectLst>
                <a:outerShdw blurRad="38100" dist="38100" dir="2700000" algn="tl">
                  <a:srgbClr val="000000">
                    <a:alpha val="43137"/>
                  </a:srgbClr>
                </a:outerShdw>
              </a:effectLst>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in)">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041"/>
                                        </p:tgtEl>
                                        <p:attrNameLst>
                                          <p:attrName>style.visibility</p:attrName>
                                        </p:attrNameLst>
                                      </p:cBhvr>
                                      <p:to>
                                        <p:strVal val="visible"/>
                                      </p:to>
                                    </p:set>
                                    <p:animEffect transition="in" filter="box(in)">
                                      <p:cBhvr>
                                        <p:cTn id="12" dur="500"/>
                                        <p:tgtEl>
                                          <p:spTgt spid="4404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1"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59080" y="636905"/>
            <a:ext cx="2552065" cy="460375"/>
          </a:xfrm>
          <a:prstGeom prst="rect">
            <a:avLst/>
          </a:prstGeom>
          <a:noFill/>
        </p:spPr>
        <p:txBody>
          <a:bodyPr wrap="none" rtlCol="0" anchor="t">
            <a:spAutoFit/>
          </a:bodyPr>
          <a:lstStyle/>
          <a:p>
            <a:r>
              <a:rPr lang="en-US" altLang="zh-CN" sz="2400" b="1">
                <a:sym typeface="+mn-ea"/>
              </a:rPr>
              <a:t>2.</a:t>
            </a:r>
            <a:r>
              <a:rPr lang="zh-CN" altLang="en-US" sz="2400" b="1">
                <a:sym typeface="+mn-ea"/>
              </a:rPr>
              <a:t>氢键的形成条件</a:t>
            </a:r>
            <a:endParaRPr lang="zh-CN" altLang="en-US" sz="2400" b="1">
              <a:sym typeface="+mn-ea"/>
            </a:endParaRPr>
          </a:p>
        </p:txBody>
      </p:sp>
      <p:sp>
        <p:nvSpPr>
          <p:cNvPr id="9" name="文本框 8"/>
          <p:cNvSpPr txBox="1"/>
          <p:nvPr/>
        </p:nvSpPr>
        <p:spPr>
          <a:xfrm>
            <a:off x="673735" y="1143635"/>
            <a:ext cx="9744710" cy="1198880"/>
          </a:xfrm>
          <a:prstGeom prst="rect">
            <a:avLst/>
          </a:prstGeom>
          <a:noFill/>
        </p:spPr>
        <p:txBody>
          <a:bodyPr wrap="none" rtlCol="0">
            <a:spAutoFit/>
          </a:bodyPr>
          <a:lstStyle/>
          <a:p>
            <a:pPr algn="l" fontAlgn="auto">
              <a:lnSpc>
                <a:spcPct val="150000"/>
              </a:lnSpc>
            </a:pPr>
            <a:r>
              <a:rPr lang="en-US" b="1">
                <a:latin typeface="Times New Roman" panose="02020603050405020304" pitchFamily="18" charset="0"/>
                <a:ea typeface="宋体" panose="02010600030101010101" pitchFamily="2" charset="-122"/>
                <a:sym typeface="+mn-ea"/>
              </a:rPr>
              <a:t>(1)</a:t>
            </a:r>
            <a:r>
              <a:rPr lang="zh-CN" b="1">
                <a:ea typeface="宋体" panose="02010600030101010101" pitchFamily="2" charset="-122"/>
                <a:sym typeface="+mn-ea"/>
              </a:rPr>
              <a:t>氢原子位于</a:t>
            </a:r>
            <a:r>
              <a:rPr lang="en-US" b="1">
                <a:latin typeface="Times New Roman" panose="02020603050405020304" pitchFamily="18" charset="0"/>
                <a:ea typeface="宋体" panose="02010600030101010101" pitchFamily="2" charset="-122"/>
                <a:sym typeface="+mn-ea"/>
              </a:rPr>
              <a:t>X</a:t>
            </a:r>
            <a:r>
              <a:rPr lang="zh-CN" b="1">
                <a:ea typeface="宋体" panose="02010600030101010101" pitchFamily="2" charset="-122"/>
                <a:sym typeface="+mn-ea"/>
              </a:rPr>
              <a:t>原子和</a:t>
            </a:r>
            <a:r>
              <a:rPr lang="en-US" b="1">
                <a:latin typeface="Times New Roman" panose="02020603050405020304" pitchFamily="18" charset="0"/>
                <a:ea typeface="宋体" panose="02010600030101010101" pitchFamily="2" charset="-122"/>
                <a:sym typeface="+mn-ea"/>
              </a:rPr>
              <a:t>Y</a:t>
            </a:r>
            <a:r>
              <a:rPr lang="zh-CN" b="1">
                <a:ea typeface="宋体" panose="02010600030101010101" pitchFamily="2" charset="-122"/>
                <a:sym typeface="+mn-ea"/>
              </a:rPr>
              <a:t>原子之间。</a:t>
            </a:r>
            <a:r>
              <a:rPr lang="en-US" b="1">
                <a:latin typeface="Times New Roman" panose="02020603050405020304" pitchFamily="18" charset="0"/>
                <a:ea typeface="宋体" panose="02010600030101010101" pitchFamily="2" charset="-122"/>
                <a:sym typeface="+mn-ea"/>
              </a:rPr>
              <a:t>(2)X</a:t>
            </a:r>
            <a:r>
              <a:rPr lang="zh-CN" b="1">
                <a:ea typeface="宋体" panose="02010600030101010101" pitchFamily="2" charset="-122"/>
                <a:sym typeface="+mn-ea"/>
              </a:rPr>
              <a:t>、</a:t>
            </a:r>
            <a:r>
              <a:rPr lang="en-US" b="1">
                <a:latin typeface="Times New Roman" panose="02020603050405020304" pitchFamily="18" charset="0"/>
                <a:ea typeface="宋体" panose="02010600030101010101" pitchFamily="2" charset="-122"/>
                <a:sym typeface="+mn-ea"/>
              </a:rPr>
              <a:t>Y</a:t>
            </a:r>
            <a:r>
              <a:rPr lang="zh-CN" b="1">
                <a:ea typeface="宋体" panose="02010600030101010101" pitchFamily="2" charset="-122"/>
                <a:sym typeface="+mn-ea"/>
              </a:rPr>
              <a:t>原子所属元素具有很强的电负性和很小的原子半径。一般是氮原子、氧原子和氟原子。
</a:t>
            </a:r>
            <a:endParaRPr lang="en-US" b="1">
              <a:latin typeface="Times New Roman" panose="02020603050405020304" pitchFamily="18" charset="0"/>
              <a:ea typeface="黑体" panose="02010609060101010101" charset="-122"/>
              <a:sym typeface="+mn-ea"/>
            </a:endParaRPr>
          </a:p>
          <a:p>
            <a:endParaRPr lang="en-US" altLang="en-US" b="1">
              <a:latin typeface="Times New Roman" panose="02020603050405020304" pitchFamily="18" charset="0"/>
              <a:ea typeface="黑体" panose="02010609060101010101" charset="-122"/>
              <a:sym typeface="+mn-ea"/>
            </a:endParaRPr>
          </a:p>
        </p:txBody>
      </p:sp>
      <p:pic>
        <p:nvPicPr>
          <p:cNvPr id="12" name="图片 11"/>
          <p:cNvPicPr>
            <a:picLocks noChangeAspect="1"/>
          </p:cNvPicPr>
          <p:nvPr/>
        </p:nvPicPr>
        <p:blipFill>
          <a:blip r:embed="rId1"/>
          <a:stretch>
            <a:fillRect/>
          </a:stretch>
        </p:blipFill>
        <p:spPr>
          <a:xfrm>
            <a:off x="5965825" y="2342515"/>
            <a:ext cx="3768090" cy="3238500"/>
          </a:xfrm>
          <a:prstGeom prst="rect">
            <a:avLst/>
          </a:prstGeom>
        </p:spPr>
      </p:pic>
      <p:pic>
        <p:nvPicPr>
          <p:cNvPr id="14" name="图片 13"/>
          <p:cNvPicPr>
            <a:picLocks noChangeAspect="1"/>
          </p:cNvPicPr>
          <p:nvPr/>
        </p:nvPicPr>
        <p:blipFill>
          <a:blip r:embed="rId2"/>
          <a:stretch>
            <a:fillRect/>
          </a:stretch>
        </p:blipFill>
        <p:spPr>
          <a:xfrm>
            <a:off x="1673860" y="2342515"/>
            <a:ext cx="2976245" cy="3479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831975" y="3009900"/>
            <a:ext cx="7877175" cy="2933700"/>
          </a:xfrm>
          <a:prstGeom prst="rect">
            <a:avLst/>
          </a:prstGeom>
        </p:spPr>
      </p:pic>
      <p:sp>
        <p:nvSpPr>
          <p:cNvPr id="3" name="文本框 2"/>
          <p:cNvSpPr txBox="1"/>
          <p:nvPr/>
        </p:nvSpPr>
        <p:spPr>
          <a:xfrm>
            <a:off x="892175" y="1308735"/>
            <a:ext cx="9650095" cy="1476375"/>
          </a:xfrm>
          <a:prstGeom prst="rect">
            <a:avLst/>
          </a:prstGeom>
          <a:noFill/>
        </p:spPr>
        <p:txBody>
          <a:bodyPr wrap="square" rtlCol="0" anchor="t">
            <a:spAutoFit/>
          </a:bodyPr>
          <a:lstStyle/>
          <a:p>
            <a:pPr fontAlgn="auto">
              <a:lnSpc>
                <a:spcPct val="150000"/>
              </a:lnSpc>
            </a:pPr>
            <a:r>
              <a:rPr lang="en-US" altLang="zh-CN" b="1"/>
              <a:t>    </a:t>
            </a:r>
            <a:r>
              <a:rPr lang="en-US" altLang="zh-CN" sz="2000" b="1"/>
              <a:t> </a:t>
            </a:r>
            <a:r>
              <a:rPr lang="zh-CN" altLang="en-US" sz="2000" b="1"/>
              <a:t>DNA分子有两条链，链内原子之间以很强的共价键结合，链之间则是两条链上的碱基以氢键配对，许许多多的氢键将两条链连成独特的双螺旋结构，这是遗传基因复制机理的化学基础。 </a:t>
            </a:r>
            <a:endParaRPr lang="zh-CN" altLang="en-US" sz="2000" b="1"/>
          </a:p>
        </p:txBody>
      </p:sp>
      <p:sp>
        <p:nvSpPr>
          <p:cNvPr id="5" name="矩形 4"/>
          <p:cNvSpPr/>
          <p:nvPr/>
        </p:nvSpPr>
        <p:spPr>
          <a:xfrm>
            <a:off x="0" y="287020"/>
            <a:ext cx="29768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化学与生命</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4" name="文本框 3"/>
          <p:cNvSpPr txBox="1"/>
          <p:nvPr/>
        </p:nvSpPr>
        <p:spPr>
          <a:xfrm>
            <a:off x="4018280" y="824230"/>
            <a:ext cx="3503930" cy="460375"/>
          </a:xfrm>
          <a:prstGeom prst="rect">
            <a:avLst/>
          </a:prstGeom>
          <a:noFill/>
        </p:spPr>
        <p:txBody>
          <a:bodyPr wrap="none" rtlCol="0">
            <a:spAutoFit/>
          </a:bodyPr>
          <a:lstStyle/>
          <a:p>
            <a:pPr algn="l"/>
            <a:r>
              <a:rPr lang="zh-CN" altLang="en-US" sz="2400" b="1">
                <a:solidFill>
                  <a:srgbClr val="FF0000"/>
                </a:solidFill>
                <a:sym typeface="+mn-ea"/>
              </a:rPr>
              <a:t>DNA双螺旋结构中的氢键</a:t>
            </a:r>
            <a:endParaRPr lang="zh-CN" altLang="en-US" sz="2400" b="1">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90500" y="42418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知识回顾</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3" name="矩形 2"/>
          <p:cNvSpPr/>
          <p:nvPr/>
        </p:nvSpPr>
        <p:spPr>
          <a:xfrm>
            <a:off x="629285" y="1412240"/>
            <a:ext cx="10130155" cy="1198880"/>
          </a:xfrm>
          <a:prstGeom prst="rect">
            <a:avLst/>
          </a:prstGeom>
          <a:noFill/>
          <a:ln>
            <a:noFill/>
          </a:ln>
        </p:spPr>
        <p:txBody>
          <a:bodyPr wrap="square" rtlCol="0" anchor="t">
            <a:spAutoFit/>
          </a:bodyPr>
          <a:lstStyle/>
          <a:p>
            <a:pPr algn="l"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1.</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之间通过</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形成的化学键称为离子键，离子键不具有</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性和</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性。</a:t>
            </a:r>
            <a:endParaRPr lang="zh-CN" altLang="en-US" sz="2400" b="1">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551815" y="2829560"/>
            <a:ext cx="10619740" cy="1198880"/>
          </a:xfrm>
          <a:prstGeom prst="rect">
            <a:avLst/>
          </a:prstGeom>
          <a:noFill/>
          <a:ln>
            <a:noFill/>
          </a:ln>
        </p:spPr>
        <p:txBody>
          <a:bodyPr wrap="square" rtlCol="0" anchor="t">
            <a:spAutoFit/>
          </a:bodyPr>
          <a:lstStyle/>
          <a:p>
            <a:pPr algn="l"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2.</a:t>
            </a:r>
            <a:r>
              <a:rPr lang="zh-CN" altLang="en-US" sz="2400" b="1">
                <a:solidFill>
                  <a:schemeClr val="tx1"/>
                </a:solidFill>
                <a:effectLst>
                  <a:outerShdw blurRad="38100" dist="19050" dir="2700000" algn="tl" rotWithShape="0">
                    <a:schemeClr val="dk1">
                      <a:alpha val="40000"/>
                    </a:schemeClr>
                  </a:outerShdw>
                </a:effectLst>
              </a:rPr>
              <a:t>成键的两个原子一方提供</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，一方提供</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而形成的化学键称为配位键。</a:t>
            </a:r>
            <a:endParaRPr lang="zh-CN" altLang="en-US" sz="2400" b="1">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7329170" y="2913380"/>
            <a:ext cx="10972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空轨道</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7" name="文本框 6"/>
          <p:cNvSpPr txBox="1"/>
          <p:nvPr/>
        </p:nvSpPr>
        <p:spPr>
          <a:xfrm>
            <a:off x="4312920" y="2921635"/>
            <a:ext cx="14020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孤电子对</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8" name="文本框 7"/>
          <p:cNvSpPr txBox="1"/>
          <p:nvPr/>
        </p:nvSpPr>
        <p:spPr>
          <a:xfrm>
            <a:off x="4137025" y="1529715"/>
            <a:ext cx="14020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静电作用</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9" name="文本框 8"/>
          <p:cNvSpPr txBox="1"/>
          <p:nvPr/>
        </p:nvSpPr>
        <p:spPr>
          <a:xfrm>
            <a:off x="1000125" y="1469390"/>
            <a:ext cx="17068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阴、阳离子</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10" name="文本框 9"/>
          <p:cNvSpPr txBox="1"/>
          <p:nvPr/>
        </p:nvSpPr>
        <p:spPr>
          <a:xfrm>
            <a:off x="1457325" y="2088515"/>
            <a:ext cx="7924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方向</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11" name="文本框 10"/>
          <p:cNvSpPr txBox="1"/>
          <p:nvPr/>
        </p:nvSpPr>
        <p:spPr>
          <a:xfrm>
            <a:off x="2883535" y="2096770"/>
            <a:ext cx="7924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饱和</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12" name="矩形 11"/>
          <p:cNvSpPr/>
          <p:nvPr/>
        </p:nvSpPr>
        <p:spPr>
          <a:xfrm>
            <a:off x="560705" y="4239260"/>
            <a:ext cx="10619740" cy="1198880"/>
          </a:xfrm>
          <a:prstGeom prst="rect">
            <a:avLst/>
          </a:prstGeom>
          <a:noFill/>
          <a:ln>
            <a:noFill/>
          </a:ln>
        </p:spPr>
        <p:txBody>
          <a:bodyPr wrap="square" rtlCol="0" anchor="t">
            <a:spAutoFit/>
          </a:bodyPr>
          <a:lstStyle/>
          <a:p>
            <a:pPr algn="l"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en-US" altLang="zh-CN"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与</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之间的强的相互作用叫作金属键，金属键不具有</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和</a:t>
            </a:r>
            <a:r>
              <a:rPr lang="zh-CN" altLang="en-US" sz="2400" b="1" u="sng">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性。</a:t>
            </a:r>
            <a:endParaRPr lang="zh-CN" altLang="en-US" sz="2400" b="1">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1000125" y="4331335"/>
            <a:ext cx="17068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金属阳离子</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14" name="文本框 13"/>
          <p:cNvSpPr txBox="1"/>
          <p:nvPr/>
        </p:nvSpPr>
        <p:spPr>
          <a:xfrm>
            <a:off x="3174365" y="4331335"/>
            <a:ext cx="14020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自由电子</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15" name="文本框 14"/>
          <p:cNvSpPr txBox="1"/>
          <p:nvPr/>
        </p:nvSpPr>
        <p:spPr>
          <a:xfrm>
            <a:off x="1353820" y="4890135"/>
            <a:ext cx="7924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方向</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
        <p:nvSpPr>
          <p:cNvPr id="16" name="文本框 15"/>
          <p:cNvSpPr txBox="1"/>
          <p:nvPr/>
        </p:nvSpPr>
        <p:spPr>
          <a:xfrm>
            <a:off x="2707005" y="4890135"/>
            <a:ext cx="792480" cy="460375"/>
          </a:xfrm>
          <a:prstGeom prst="rect">
            <a:avLst/>
          </a:prstGeom>
          <a:noFill/>
        </p:spPr>
        <p:txBody>
          <a:bodyPr wrap="none" rtlCol="0">
            <a:spAutoFit/>
          </a:bodyPr>
          <a:lstStyle/>
          <a:p>
            <a:pPr algn="l"/>
            <a:r>
              <a:rPr lang="zh-CN" altLang="en-US" sz="2400" b="1">
                <a:solidFill>
                  <a:srgbClr val="FF0000"/>
                </a:solidFill>
                <a:effectLst>
                  <a:outerShdw blurRad="38100" dist="19050" dir="2700000" algn="tl" rotWithShape="0">
                    <a:schemeClr val="dk1">
                      <a:alpha val="40000"/>
                    </a:schemeClr>
                  </a:outerShdw>
                </a:effectLst>
                <a:sym typeface="+mn-ea"/>
              </a:rPr>
              <a:t>饱和</a:t>
            </a:r>
            <a:endParaRPr lang="zh-CN" altLang="en-US" sz="2400" b="1">
              <a:solidFill>
                <a:srgbClr val="FF0000"/>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26180" y="1691640"/>
            <a:ext cx="4512310" cy="2628900"/>
          </a:xfrm>
          <a:prstGeom prst="rect">
            <a:avLst/>
          </a:prstGeom>
        </p:spPr>
      </p:pic>
      <p:sp>
        <p:nvSpPr>
          <p:cNvPr id="3" name="文本框 2"/>
          <p:cNvSpPr txBox="1"/>
          <p:nvPr/>
        </p:nvSpPr>
        <p:spPr>
          <a:xfrm>
            <a:off x="190500" y="525145"/>
            <a:ext cx="3466465" cy="460375"/>
          </a:xfrm>
          <a:prstGeom prst="rect">
            <a:avLst/>
          </a:prstGeom>
          <a:noFill/>
        </p:spPr>
        <p:txBody>
          <a:bodyPr wrap="none" rtlCol="0" anchor="t">
            <a:spAutoFit/>
          </a:bodyPr>
          <a:lstStyle/>
          <a:p>
            <a:r>
              <a:rPr lang="en-US" altLang="zh-CN" sz="2400" b="1">
                <a:sym typeface="+mn-ea"/>
              </a:rPr>
              <a:t>3.</a:t>
            </a:r>
            <a:r>
              <a:rPr lang="zh-CN" altLang="en-US" sz="2400" b="1">
                <a:sym typeface="+mn-ea"/>
              </a:rPr>
              <a:t>氢键对物质性质的影响</a:t>
            </a:r>
            <a:endParaRPr lang="zh-CN" altLang="en-US" sz="2400" b="1">
              <a:sym typeface="+mn-ea"/>
            </a:endParaRPr>
          </a:p>
        </p:txBody>
      </p:sp>
      <p:sp>
        <p:nvSpPr>
          <p:cNvPr id="100" name="文本框 99"/>
          <p:cNvSpPr txBox="1"/>
          <p:nvPr/>
        </p:nvSpPr>
        <p:spPr>
          <a:xfrm>
            <a:off x="565785" y="1150620"/>
            <a:ext cx="5475605" cy="3830955"/>
          </a:xfrm>
          <a:prstGeom prst="rect">
            <a:avLst/>
          </a:prstGeom>
          <a:noFill/>
          <a:ln w="9525">
            <a:noFill/>
          </a:ln>
        </p:spPr>
        <p:txBody>
          <a:bodyPr wrap="square">
            <a:spAutoFit/>
          </a:bodyPr>
          <a:lstStyle/>
          <a:p>
            <a:pPr indent="0" fontAlgn="auto">
              <a:lnSpc>
                <a:spcPct val="150000"/>
              </a:lnSpc>
            </a:pPr>
            <a:r>
              <a:rPr lang="en-US" b="1">
                <a:latin typeface="Times New Roman" panose="02020603050405020304" pitchFamily="18" charset="0"/>
                <a:ea typeface="宋体" panose="02010600030101010101" pitchFamily="2" charset="-122"/>
              </a:rPr>
              <a:t>(1)</a:t>
            </a:r>
            <a:r>
              <a:rPr lang="zh-CN" b="1">
                <a:ea typeface="宋体" panose="02010600030101010101" pitchFamily="2" charset="-122"/>
              </a:rPr>
              <a:t>当形成分子间氢键时，物质的熔、沸点将升高。</a:t>
            </a:r>
            <a:endParaRPr lang="zh-CN" b="1">
              <a:ea typeface="宋体" panose="02010600030101010101" pitchFamily="2" charset="-122"/>
            </a:endParaRPr>
          </a:p>
          <a:p>
            <a:pPr indent="0" fontAlgn="auto">
              <a:lnSpc>
                <a:spcPct val="150000"/>
              </a:lnSpc>
            </a:pPr>
            <a:endParaRPr lang="zh-CN" b="1">
              <a:latin typeface="Times New Roman" panose="02020603050405020304" pitchFamily="18" charset="0"/>
              <a:ea typeface="宋体" panose="02010600030101010101" pitchFamily="2" charset="-122"/>
            </a:endParaRPr>
          </a:p>
          <a:p>
            <a:pPr indent="0" fontAlgn="auto">
              <a:lnSpc>
                <a:spcPct val="150000"/>
              </a:lnSpc>
            </a:pPr>
            <a:endParaRPr lang="zh-CN" b="1">
              <a:latin typeface="Times New Roman" panose="02020603050405020304" pitchFamily="18" charset="0"/>
              <a:ea typeface="宋体" panose="02010600030101010101" pitchFamily="2" charset="-122"/>
            </a:endParaRPr>
          </a:p>
          <a:p>
            <a:pPr indent="0" fontAlgn="auto">
              <a:lnSpc>
                <a:spcPct val="150000"/>
              </a:lnSpc>
            </a:pPr>
            <a:endParaRPr lang="zh-CN" b="1">
              <a:latin typeface="Times New Roman" panose="02020603050405020304" pitchFamily="18" charset="0"/>
              <a:ea typeface="宋体" panose="02010600030101010101" pitchFamily="2" charset="-122"/>
            </a:endParaRPr>
          </a:p>
          <a:p>
            <a:pPr indent="0" fontAlgn="auto">
              <a:lnSpc>
                <a:spcPct val="150000"/>
              </a:lnSpc>
            </a:pPr>
            <a:endParaRPr lang="zh-CN" b="1">
              <a:latin typeface="Times New Roman" panose="02020603050405020304" pitchFamily="18" charset="0"/>
              <a:ea typeface="宋体" panose="02010600030101010101" pitchFamily="2" charset="-122"/>
            </a:endParaRPr>
          </a:p>
          <a:p>
            <a:pPr indent="0" fontAlgn="auto">
              <a:lnSpc>
                <a:spcPct val="150000"/>
              </a:lnSpc>
            </a:pPr>
            <a:endParaRPr lang="zh-CN" b="1">
              <a:latin typeface="Times New Roman" panose="02020603050405020304" pitchFamily="18" charset="0"/>
              <a:ea typeface="宋体" panose="02010600030101010101" pitchFamily="2" charset="-122"/>
            </a:endParaRPr>
          </a:p>
          <a:p>
            <a:pPr indent="0" fontAlgn="auto">
              <a:lnSpc>
                <a:spcPct val="150000"/>
              </a:lnSpc>
            </a:pPr>
            <a:endParaRPr lang="zh-CN" b="1">
              <a:latin typeface="Times New Roman" panose="02020603050405020304" pitchFamily="18" charset="0"/>
              <a:ea typeface="宋体" panose="02010600030101010101" pitchFamily="2" charset="-122"/>
            </a:endParaRPr>
          </a:p>
          <a:p>
            <a:pPr indent="0" fontAlgn="auto">
              <a:lnSpc>
                <a:spcPct val="150000"/>
              </a:lnSpc>
            </a:pPr>
            <a:r>
              <a:rPr lang="en-US" b="1">
                <a:latin typeface="Times New Roman" panose="02020603050405020304" pitchFamily="18" charset="0"/>
                <a:ea typeface="宋体" panose="02010600030101010101" pitchFamily="2" charset="-122"/>
              </a:rPr>
              <a:t>(2)</a:t>
            </a:r>
            <a:r>
              <a:rPr lang="zh-CN" b="1">
                <a:ea typeface="宋体" panose="02010600030101010101" pitchFamily="2" charset="-122"/>
              </a:rPr>
              <a:t>氢键也影响物质的电离、溶解等过程。
</a:t>
            </a:r>
            <a:endParaRPr lang="zh-CN" altLang="en-US" b="1">
              <a:ea typeface="宋体" panose="02010600030101010101" pitchFamily="2" charset="-122"/>
            </a:endParaRPr>
          </a:p>
        </p:txBody>
      </p:sp>
      <p:sp>
        <p:nvSpPr>
          <p:cNvPr id="4" name="文本框 3"/>
          <p:cNvSpPr txBox="1"/>
          <p:nvPr/>
        </p:nvSpPr>
        <p:spPr>
          <a:xfrm>
            <a:off x="1268730" y="5058410"/>
            <a:ext cx="6355080" cy="368300"/>
          </a:xfrm>
          <a:prstGeom prst="rect">
            <a:avLst/>
          </a:prstGeom>
          <a:noFill/>
        </p:spPr>
        <p:txBody>
          <a:bodyPr wrap="none" rtlCol="0" anchor="t">
            <a:spAutoFit/>
          </a:bodyPr>
          <a:lstStyle/>
          <a:p>
            <a:pPr algn="l"/>
            <a:r>
              <a:rPr lang="zh-CN" altLang="en-US" b="1" smtClean="0">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氨气</a:t>
            </a:r>
            <a:r>
              <a:rPr lang="zh-CN" altLang="en-US" b="1">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极易溶于水，</a:t>
            </a:r>
            <a:r>
              <a:rPr lang="zh-CN" altLang="en-US" b="1" smtClean="0">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溶解度约为</a:t>
            </a:r>
            <a:r>
              <a:rPr lang="en-US" altLang="zh-CN" b="1">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1</a:t>
            </a:r>
            <a:r>
              <a:rPr lang="zh-CN" altLang="en-US" b="1">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a:t>
            </a:r>
            <a:r>
              <a:rPr lang="en-US" altLang="zh-CN" b="1">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700</a:t>
            </a:r>
            <a:r>
              <a:rPr lang="zh-CN" altLang="en-US" b="1">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a:t>
            </a:r>
            <a:r>
              <a:rPr lang="zh-CN" altLang="en-US" b="1" smtClean="0">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乙醇</a:t>
            </a:r>
            <a:r>
              <a:rPr lang="zh-CN" altLang="en-US" b="1">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rPr>
              <a:t>能与水任意比互溶</a:t>
            </a:r>
            <a:endParaRPr lang="zh-CN" altLang="en-US" b="1">
              <a:solidFill>
                <a:srgbClr val="FF0000"/>
              </a:solidFill>
              <a:effectLst>
                <a:outerShdw blurRad="38100" dist="38100" dir="2700000" algn="tl">
                  <a:srgbClr val="000000">
                    <a:alpha val="43137"/>
                  </a:srgbClr>
                </a:outerShdw>
              </a:effectLst>
              <a:latin typeface="Times New Roman" panose="02020603050405020304" pitchFamily="18" charset="0"/>
              <a:ea typeface="隶书" pitchFamily="49" charset="-122"/>
              <a:cs typeface="Times New Roman" panose="02020603050405020304" pitchFamily="18" charset="0"/>
              <a:sym typeface="+mn-ea"/>
            </a:endParaRPr>
          </a:p>
        </p:txBody>
      </p:sp>
      <p:sp>
        <p:nvSpPr>
          <p:cNvPr id="5" name="文本框 4"/>
          <p:cNvSpPr txBox="1"/>
          <p:nvPr/>
        </p:nvSpPr>
        <p:spPr>
          <a:xfrm>
            <a:off x="1268730" y="5530850"/>
            <a:ext cx="6849110" cy="368300"/>
          </a:xfrm>
          <a:prstGeom prst="rect">
            <a:avLst/>
          </a:prstGeom>
          <a:noFill/>
        </p:spPr>
        <p:txBody>
          <a:bodyPr wrap="none" rtlCol="0" anchor="t">
            <a:spAutoFit/>
          </a:bodyPr>
          <a:lstStyle/>
          <a:p>
            <a:r>
              <a:rPr lang="zh-CN" altLang="en-US" b="1">
                <a:solidFill>
                  <a:srgbClr val="FF0000"/>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sym typeface="+mn-ea"/>
              </a:rPr>
              <a:t>如果溶质分子与溶剂分子间可以生成氢键，则溶质的溶解度增大。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 name="文本框 100"/>
          <p:cNvSpPr txBox="1"/>
          <p:nvPr/>
        </p:nvSpPr>
        <p:spPr>
          <a:xfrm>
            <a:off x="3641725" y="800100"/>
            <a:ext cx="4735195" cy="460375"/>
          </a:xfrm>
          <a:prstGeom prst="rect">
            <a:avLst/>
          </a:prstGeom>
          <a:noFill/>
          <a:ln w="9525">
            <a:noFill/>
          </a:ln>
        </p:spPr>
        <p:txBody>
          <a:bodyPr wrap="square">
            <a:spAutoFit/>
          </a:bodyPr>
          <a:lstStyle/>
          <a:p>
            <a:pPr indent="266700"/>
            <a:r>
              <a:rPr lang="zh-CN" sz="2400" b="1">
                <a:solidFill>
                  <a:srgbClr val="FF0000"/>
                </a:solidFill>
                <a:ea typeface="黑体" panose="02010609060101010101" charset="-122"/>
              </a:rPr>
              <a:t>范德华力、氢键与共价键的比较</a:t>
            </a:r>
            <a:endParaRPr lang="zh-CN" altLang="en-US" sz="2400" b="1">
              <a:solidFill>
                <a:srgbClr val="FF0000"/>
              </a:solidFill>
              <a:ea typeface="黑体" panose="02010609060101010101" charset="-122"/>
            </a:endParaRPr>
          </a:p>
        </p:txBody>
      </p:sp>
      <p:graphicFrame>
        <p:nvGraphicFramePr>
          <p:cNvPr id="2" name="表格 1"/>
          <p:cNvGraphicFramePr>
            <a:graphicFrameLocks noGrp="1"/>
          </p:cNvGraphicFramePr>
          <p:nvPr>
            <p:custDataLst>
              <p:tags r:id="rId1"/>
            </p:custDataLst>
          </p:nvPr>
        </p:nvGraphicFramePr>
        <p:xfrm>
          <a:off x="779780" y="1260475"/>
          <a:ext cx="10909300" cy="5283200"/>
        </p:xfrm>
        <a:graphic>
          <a:graphicData uri="http://schemas.openxmlformats.org/drawingml/2006/table">
            <a:tbl>
              <a:tblPr firstRow="1" bandRow="1">
                <a:tableStyleId>{5940675A-B579-460E-94D1-54222C63F5DA}</a:tableStyleId>
              </a:tblPr>
              <a:tblGrid>
                <a:gridCol w="1997075"/>
                <a:gridCol w="3412490"/>
                <a:gridCol w="2867025"/>
                <a:gridCol w="2632710"/>
              </a:tblGrid>
              <a:tr h="373380">
                <a:tc>
                  <a:txBody>
                    <a:bodyPr wrap="square"/>
                    <a:lstStyle/>
                    <a:p>
                      <a:pPr indent="0" algn="ctr">
                        <a:buNone/>
                      </a:pPr>
                      <a:r>
                        <a:rPr lang="en-US" sz="1800" b="0">
                          <a:latin typeface="Times New Roman" panose="02020603050405020304" pitchFamily="18" charset="0"/>
                          <a:cs typeface="Times New Roman" panose="02020603050405020304" pitchFamily="18" charset="0"/>
                        </a:rPr>
                        <a:t>作用力</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latin typeface="Times New Roman" panose="02020603050405020304" pitchFamily="18" charset="0"/>
                          <a:cs typeface="Times New Roman" panose="02020603050405020304" pitchFamily="18" charset="0"/>
                        </a:rPr>
                        <a:t>范德华力</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latin typeface="Times New Roman" panose="02020603050405020304" pitchFamily="18" charset="0"/>
                          <a:cs typeface="Times New Roman" panose="02020603050405020304" pitchFamily="18" charset="0"/>
                        </a:rPr>
                        <a:t>氢键</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latin typeface="Times New Roman" panose="02020603050405020304" pitchFamily="18" charset="0"/>
                          <a:cs typeface="Times New Roman" panose="02020603050405020304" pitchFamily="18" charset="0"/>
                        </a:rPr>
                        <a:t>共价键</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1410">
                <a:tc>
                  <a:txBody>
                    <a:bodyPr wrap="square"/>
                    <a:lstStyle/>
                    <a:p>
                      <a:pPr indent="0" algn="ctr">
                        <a:buNone/>
                      </a:pPr>
                      <a:r>
                        <a:rPr lang="en-US" sz="1800" b="0">
                          <a:latin typeface="Times New Roman" panose="02020603050405020304" pitchFamily="18" charset="0"/>
                          <a:cs typeface="Times New Roman" panose="02020603050405020304" pitchFamily="18" charset="0"/>
                        </a:rPr>
                        <a:t>概念</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物质分子之间普遍存在的一种相互作用力</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已经与电负性很大的原子形成共价键的氢原子与另一个分子中电负性很大的原子之间的作用力</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原子间通过共用电子对所形成的相互作用</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wrap="square"/>
                    <a:lstStyle/>
                    <a:p>
                      <a:pPr indent="0" algn="ctr">
                        <a:buNone/>
                      </a:pPr>
                      <a:r>
                        <a:rPr lang="en-US" sz="1800" b="0">
                          <a:latin typeface="Times New Roman" panose="02020603050405020304" pitchFamily="18" charset="0"/>
                          <a:cs typeface="Times New Roman" panose="02020603050405020304" pitchFamily="18" charset="0"/>
                        </a:rPr>
                        <a:t>分类</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 </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分子内氢键、分子间氢键</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极性共价键、非极性共价键</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wrap="square"/>
                    <a:lstStyle/>
                    <a:p>
                      <a:pPr indent="0" algn="ctr">
                        <a:buNone/>
                      </a:pPr>
                      <a:r>
                        <a:rPr lang="en-US" sz="1800" b="0">
                          <a:latin typeface="Times New Roman" panose="02020603050405020304" pitchFamily="18" charset="0"/>
                          <a:cs typeface="Times New Roman" panose="02020603050405020304" pitchFamily="18" charset="0"/>
                        </a:rPr>
                        <a:t>特征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无方向性、无饱和性</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有方向性、有饱和性</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有方向性、有饱和性</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015">
                <a:tc>
                  <a:txBody>
                    <a:bodyPr wrap="square"/>
                    <a:lstStyle/>
                    <a:p>
                      <a:pPr indent="0" algn="ctr">
                        <a:buNone/>
                      </a:pPr>
                      <a:r>
                        <a:rPr lang="en-US" sz="1800" b="0">
                          <a:latin typeface="Times New Roman" panose="02020603050405020304" pitchFamily="18" charset="0"/>
                          <a:cs typeface="Times New Roman" panose="02020603050405020304" pitchFamily="18" charset="0"/>
                        </a:rPr>
                        <a:t>强度比较</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wrap="square"/>
                    <a:lstStyle/>
                    <a:p>
                      <a:pPr indent="0" algn="ctr">
                        <a:buNone/>
                      </a:pPr>
                      <a:r>
                        <a:rPr lang="en-US" sz="1800" b="0">
                          <a:solidFill>
                            <a:srgbClr val="FF0000"/>
                          </a:solidFill>
                          <a:latin typeface="Times New Roman" panose="02020603050405020304" pitchFamily="18" charset="0"/>
                          <a:cs typeface="Times New Roman" panose="02020603050405020304" pitchFamily="18" charset="0"/>
                        </a:rPr>
                        <a:t>共价键&gt;氢键&gt;范德华力</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120775">
                <a:tc>
                  <a:txBody>
                    <a:bodyPr wrap="square"/>
                    <a:lstStyle/>
                    <a:p>
                      <a:pPr indent="0" algn="ctr">
                        <a:buNone/>
                      </a:pPr>
                      <a:r>
                        <a:rPr lang="en-US" sz="1800" b="0">
                          <a:latin typeface="Times New Roman" panose="02020603050405020304" pitchFamily="18" charset="0"/>
                          <a:cs typeface="Times New Roman" panose="02020603050405020304" pitchFamily="18" charset="0"/>
                        </a:rPr>
                        <a:t>影响强度的因素　</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①</a:t>
                      </a:r>
                      <a:r>
                        <a:rPr lang="en-US" sz="1800" b="0">
                          <a:solidFill>
                            <a:srgbClr val="FF0000"/>
                          </a:solidFill>
                          <a:latin typeface="Times New Roman" panose="02020603050405020304" pitchFamily="18" charset="0"/>
                          <a:cs typeface="Times New Roman" panose="02020603050405020304" pitchFamily="18" charset="0"/>
                        </a:rPr>
                        <a:t>随着分子极性和相对分子质量的增大而增大；</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②</a:t>
                      </a:r>
                      <a:r>
                        <a:rPr lang="en-US" sz="1800" b="0">
                          <a:solidFill>
                            <a:srgbClr val="FF0000"/>
                          </a:solidFill>
                          <a:latin typeface="Times New Roman" panose="02020603050405020304" pitchFamily="18" charset="0"/>
                          <a:cs typeface="Times New Roman" panose="02020603050405020304" pitchFamily="18" charset="0"/>
                        </a:rPr>
                        <a:t>组成和结构相似的物质，相对分子质量越大，分子间作用力越大</a:t>
                      </a:r>
                      <a:endParaRPr lang="en-US" altLang="en-US" sz="1800" b="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1800" b="0">
                          <a:solidFill>
                            <a:srgbClr val="FF0000"/>
                          </a:solidFill>
                          <a:latin typeface="Times New Roman" panose="02020603050405020304" pitchFamily="18" charset="0"/>
                          <a:cs typeface="Times New Roman" panose="02020603050405020304" pitchFamily="18" charset="0"/>
                        </a:rPr>
                        <a:t>对于X—H</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1800" b="0">
                          <a:solidFill>
                            <a:srgbClr val="FF0000"/>
                          </a:solidFill>
                          <a:latin typeface="Times New Roman" panose="02020603050405020304" pitchFamily="18" charset="0"/>
                          <a:cs typeface="Times New Roman" panose="02020603050405020304" pitchFamily="18" charset="0"/>
                        </a:rPr>
                        <a:t>Y，X、Y的电负性越大，X、Y原子的半径越小，作用能越大</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1800" b="0">
                          <a:solidFill>
                            <a:srgbClr val="FF0000"/>
                          </a:solidFill>
                          <a:latin typeface="Times New Roman" panose="02020603050405020304" pitchFamily="18" charset="0"/>
                          <a:cs typeface="Times New Roman" panose="02020603050405020304" pitchFamily="18" charset="0"/>
                        </a:rPr>
                        <a:t>成键原子半径越小，键长越短，键能越大，共价键越稳定</a:t>
                      </a:r>
                      <a:endParaRPr lang="en-US" altLang="en-US" sz="18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0775">
                <a:tc>
                  <a:txBody>
                    <a:bodyPr wrap="square"/>
                    <a:lstStyle/>
                    <a:p>
                      <a:pPr indent="0" algn="ctr">
                        <a:buNone/>
                      </a:pPr>
                      <a:r>
                        <a:rPr lang="en-US" sz="1800" b="0">
                          <a:latin typeface="Times New Roman" panose="02020603050405020304" pitchFamily="18" charset="0"/>
                          <a:cs typeface="Times New Roman" panose="02020603050405020304" pitchFamily="18" charset="0"/>
                        </a:rPr>
                        <a:t>对物质性质的影响</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1800" b="0">
                          <a:solidFill>
                            <a:srgbClr val="FF0000"/>
                          </a:solidFill>
                          <a:latin typeface="Times New Roman" panose="02020603050405020304" pitchFamily="18" charset="0"/>
                          <a:cs typeface="Times New Roman" panose="02020603050405020304" pitchFamily="18" charset="0"/>
                        </a:rPr>
                        <a:t>影响物质的熔、沸点及溶解度等物理性质；如熔、沸点F</a:t>
                      </a:r>
                      <a:r>
                        <a:rPr lang="en-US" sz="1800" b="0" baseline="-25000">
                          <a:solidFill>
                            <a:srgbClr val="FF0000"/>
                          </a:solidFill>
                          <a:latin typeface="Times New Roman" panose="02020603050405020304" pitchFamily="18" charset="0"/>
                          <a:cs typeface="Times New Roman" panose="02020603050405020304" pitchFamily="18" charset="0"/>
                        </a:rPr>
                        <a:t>2</a:t>
                      </a:r>
                      <a:r>
                        <a:rPr lang="en-US" sz="1800" b="0">
                          <a:solidFill>
                            <a:srgbClr val="FF0000"/>
                          </a:solidFill>
                          <a:latin typeface="Times New Roman" panose="02020603050405020304" pitchFamily="18" charset="0"/>
                          <a:cs typeface="Times New Roman" panose="02020603050405020304" pitchFamily="18" charset="0"/>
                        </a:rPr>
                        <a:t>&lt;Cl</a:t>
                      </a:r>
                      <a:r>
                        <a:rPr lang="en-US" sz="1800" b="0" baseline="-25000">
                          <a:solidFill>
                            <a:srgbClr val="FF0000"/>
                          </a:solidFill>
                          <a:latin typeface="Times New Roman" panose="02020603050405020304" pitchFamily="18" charset="0"/>
                          <a:cs typeface="Times New Roman" panose="02020603050405020304" pitchFamily="18" charset="0"/>
                        </a:rPr>
                        <a:t>2</a:t>
                      </a:r>
                      <a:r>
                        <a:rPr lang="en-US" sz="1800" b="0">
                          <a:solidFill>
                            <a:srgbClr val="FF0000"/>
                          </a:solidFill>
                          <a:latin typeface="Times New Roman" panose="02020603050405020304" pitchFamily="18" charset="0"/>
                          <a:cs typeface="Times New Roman" panose="02020603050405020304" pitchFamily="18" charset="0"/>
                        </a:rPr>
                        <a:t>&lt;Br</a:t>
                      </a:r>
                      <a:r>
                        <a:rPr lang="en-US" sz="1800" b="0" baseline="-25000">
                          <a:solidFill>
                            <a:srgbClr val="FF0000"/>
                          </a:solidFill>
                          <a:latin typeface="Times New Roman" panose="02020603050405020304" pitchFamily="18" charset="0"/>
                          <a:cs typeface="Times New Roman" panose="02020603050405020304" pitchFamily="18" charset="0"/>
                        </a:rPr>
                        <a:t>2</a:t>
                      </a:r>
                      <a:r>
                        <a:rPr lang="en-US" sz="1800" b="0">
                          <a:solidFill>
                            <a:srgbClr val="FF0000"/>
                          </a:solidFill>
                          <a:latin typeface="Times New Roman" panose="02020603050405020304" pitchFamily="18" charset="0"/>
                          <a:cs typeface="Times New Roman" panose="02020603050405020304" pitchFamily="18" charset="0"/>
                        </a:rPr>
                        <a:t>&lt;I</a:t>
                      </a:r>
                      <a:r>
                        <a:rPr lang="en-US" sz="1800" b="0" baseline="-25000">
                          <a:solidFill>
                            <a:srgbClr val="FF0000"/>
                          </a:solidFill>
                          <a:latin typeface="Times New Roman" panose="02020603050405020304" pitchFamily="18" charset="0"/>
                          <a:cs typeface="Times New Roman" panose="02020603050405020304" pitchFamily="18" charset="0"/>
                        </a:rPr>
                        <a:t>2</a:t>
                      </a:r>
                      <a:r>
                        <a:rPr lang="en-US" sz="1800" b="0">
                          <a:solidFill>
                            <a:srgbClr val="FF0000"/>
                          </a:solidFill>
                          <a:latin typeface="Times New Roman" panose="02020603050405020304" pitchFamily="18" charset="0"/>
                          <a:cs typeface="Times New Roman" panose="02020603050405020304" pitchFamily="18" charset="0"/>
                        </a:rPr>
                        <a:t>，CF</a:t>
                      </a:r>
                      <a:r>
                        <a:rPr lang="en-US" sz="1800" b="0" baseline="-25000">
                          <a:solidFill>
                            <a:srgbClr val="FF0000"/>
                          </a:solidFill>
                          <a:latin typeface="Times New Roman" panose="02020603050405020304" pitchFamily="18" charset="0"/>
                          <a:cs typeface="Times New Roman" panose="02020603050405020304" pitchFamily="18" charset="0"/>
                        </a:rPr>
                        <a:t>4</a:t>
                      </a:r>
                      <a:r>
                        <a:rPr lang="en-US" sz="1800" b="0">
                          <a:solidFill>
                            <a:srgbClr val="FF0000"/>
                          </a:solidFill>
                          <a:latin typeface="Times New Roman" panose="02020603050405020304" pitchFamily="18" charset="0"/>
                          <a:cs typeface="Times New Roman" panose="02020603050405020304" pitchFamily="18" charset="0"/>
                        </a:rPr>
                        <a:t>&lt;CCl</a:t>
                      </a:r>
                      <a:r>
                        <a:rPr lang="en-US" sz="1800" b="0" baseline="-25000">
                          <a:solidFill>
                            <a:srgbClr val="FF0000"/>
                          </a:solidFill>
                          <a:latin typeface="Times New Roman" panose="02020603050405020304" pitchFamily="18" charset="0"/>
                          <a:cs typeface="Times New Roman" panose="02020603050405020304" pitchFamily="18" charset="0"/>
                        </a:rPr>
                        <a:t>4</a:t>
                      </a:r>
                      <a:r>
                        <a:rPr lang="en-US" sz="1800" b="0">
                          <a:solidFill>
                            <a:srgbClr val="FF0000"/>
                          </a:solidFill>
                          <a:latin typeface="Times New Roman" panose="02020603050405020304" pitchFamily="18" charset="0"/>
                          <a:cs typeface="Times New Roman" panose="02020603050405020304" pitchFamily="18" charset="0"/>
                        </a:rPr>
                        <a:t>&lt;CBr</a:t>
                      </a:r>
                      <a:r>
                        <a:rPr lang="en-US" sz="1800" b="0" baseline="-25000">
                          <a:solidFill>
                            <a:srgbClr val="FF0000"/>
                          </a:solidFill>
                          <a:latin typeface="Times New Roman" panose="02020603050405020304" pitchFamily="18" charset="0"/>
                          <a:cs typeface="Times New Roman" panose="02020603050405020304" pitchFamily="18" charset="0"/>
                        </a:rPr>
                        <a:t>4</a:t>
                      </a:r>
                      <a:endParaRPr lang="en-US" altLang="en-US" sz="1800" b="0" baseline="-25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1800" b="0">
                          <a:solidFill>
                            <a:srgbClr val="FF0000"/>
                          </a:solidFill>
                          <a:latin typeface="Times New Roman" panose="02020603050405020304" pitchFamily="18" charset="0"/>
                          <a:cs typeface="Times New Roman" panose="02020603050405020304" pitchFamily="18" charset="0"/>
                        </a:rPr>
                        <a:t>分子间氢键的存在，使物质的熔、沸点升高，在水中的溶解度增大，如熔、沸点：H</a:t>
                      </a:r>
                      <a:r>
                        <a:rPr lang="en-US" sz="1800" b="0" baseline="-25000">
                          <a:solidFill>
                            <a:srgbClr val="FF0000"/>
                          </a:solidFill>
                          <a:latin typeface="Times New Roman" panose="02020603050405020304" pitchFamily="18" charset="0"/>
                          <a:cs typeface="Times New Roman" panose="02020603050405020304" pitchFamily="18" charset="0"/>
                        </a:rPr>
                        <a:t>2</a:t>
                      </a:r>
                      <a:r>
                        <a:rPr lang="en-US" sz="1800" b="0">
                          <a:solidFill>
                            <a:srgbClr val="FF0000"/>
                          </a:solidFill>
                          <a:latin typeface="Times New Roman" panose="02020603050405020304" pitchFamily="18" charset="0"/>
                          <a:cs typeface="Times New Roman" panose="02020603050405020304" pitchFamily="18" charset="0"/>
                        </a:rPr>
                        <a:t>O&gt;H</a:t>
                      </a:r>
                      <a:r>
                        <a:rPr lang="en-US" sz="1800" b="0" baseline="-25000">
                          <a:solidFill>
                            <a:srgbClr val="FF0000"/>
                          </a:solidFill>
                          <a:latin typeface="Times New Roman" panose="02020603050405020304" pitchFamily="18" charset="0"/>
                          <a:cs typeface="Times New Roman" panose="02020603050405020304" pitchFamily="18" charset="0"/>
                        </a:rPr>
                        <a:t>2</a:t>
                      </a:r>
                      <a:r>
                        <a:rPr lang="en-US" sz="1800" b="0">
                          <a:solidFill>
                            <a:srgbClr val="FF0000"/>
                          </a:solidFill>
                          <a:latin typeface="Times New Roman" panose="02020603050405020304" pitchFamily="18" charset="0"/>
                          <a:cs typeface="Times New Roman" panose="02020603050405020304" pitchFamily="18" charset="0"/>
                        </a:rPr>
                        <a:t>S，HF&gt;HCl，NH</a:t>
                      </a:r>
                      <a:r>
                        <a:rPr lang="en-US" sz="1800" b="0" baseline="-25000">
                          <a:solidFill>
                            <a:srgbClr val="FF0000"/>
                          </a:solidFill>
                          <a:latin typeface="Times New Roman" panose="02020603050405020304" pitchFamily="18" charset="0"/>
                          <a:cs typeface="Times New Roman" panose="02020603050405020304" pitchFamily="18" charset="0"/>
                        </a:rPr>
                        <a:t>3</a:t>
                      </a:r>
                      <a:r>
                        <a:rPr lang="en-US" sz="1800" b="0">
                          <a:solidFill>
                            <a:srgbClr val="FF0000"/>
                          </a:solidFill>
                          <a:latin typeface="Times New Roman" panose="02020603050405020304" pitchFamily="18" charset="0"/>
                          <a:cs typeface="Times New Roman" panose="02020603050405020304" pitchFamily="18" charset="0"/>
                        </a:rPr>
                        <a:t>&gt;PH</a:t>
                      </a:r>
                      <a:r>
                        <a:rPr lang="en-US" sz="1800" b="0" baseline="-25000">
                          <a:solidFill>
                            <a:srgbClr val="FF0000"/>
                          </a:solidFill>
                          <a:latin typeface="Times New Roman" panose="02020603050405020304" pitchFamily="18" charset="0"/>
                          <a:cs typeface="Times New Roman" panose="02020603050405020304" pitchFamily="18" charset="0"/>
                        </a:rPr>
                        <a:t>3</a:t>
                      </a:r>
                      <a:endParaRPr lang="en-US" altLang="en-US" sz="1800" b="0" baseline="-25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①</a:t>
                      </a:r>
                      <a:r>
                        <a:rPr lang="en-US" sz="1800" b="0">
                          <a:solidFill>
                            <a:srgbClr val="FF0000"/>
                          </a:solidFill>
                          <a:latin typeface="Times New Roman" panose="02020603050405020304" pitchFamily="18" charset="0"/>
                          <a:cs typeface="Times New Roman" panose="02020603050405020304" pitchFamily="18" charset="0"/>
                        </a:rPr>
                        <a:t>影响分子的稳定性；</a:t>
                      </a: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②</a:t>
                      </a:r>
                      <a:r>
                        <a:rPr lang="en-US" sz="1800" b="0">
                          <a:solidFill>
                            <a:srgbClr val="FF0000"/>
                          </a:solidFill>
                          <a:latin typeface="Times New Roman" panose="02020603050405020304" pitchFamily="18" charset="0"/>
                          <a:cs typeface="Times New Roman" panose="02020603050405020304" pitchFamily="18" charset="0"/>
                        </a:rPr>
                        <a:t>共价键键能越大，分子稳定性越强</a:t>
                      </a:r>
                      <a:endParaRPr lang="en-US" altLang="en-US" sz="1800" b="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矩形 4"/>
          <p:cNvSpPr/>
          <p:nvPr/>
        </p:nvSpPr>
        <p:spPr>
          <a:xfrm>
            <a:off x="124460" y="28702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归纳总结</a:t>
            </a:r>
            <a:endParaRPr lang="zh-CN" altLang="en-US" sz="4400" b="1">
              <a:solidFill>
                <a:srgbClr val="00B050"/>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854440" y="3166745"/>
            <a:ext cx="2724150" cy="2876550"/>
          </a:xfrm>
          <a:prstGeom prst="rect">
            <a:avLst/>
          </a:prstGeom>
        </p:spPr>
      </p:pic>
      <p:sp>
        <p:nvSpPr>
          <p:cNvPr id="3" name="文本框 2"/>
          <p:cNvSpPr txBox="1"/>
          <p:nvPr/>
        </p:nvSpPr>
        <p:spPr>
          <a:xfrm>
            <a:off x="707390" y="1147445"/>
            <a:ext cx="10777220" cy="2306955"/>
          </a:xfrm>
          <a:prstGeom prst="rect">
            <a:avLst/>
          </a:prstGeom>
          <a:noFill/>
        </p:spPr>
        <p:txBody>
          <a:bodyPr wrap="square" rtlCol="0" anchor="t">
            <a:spAutoFit/>
          </a:bodyPr>
          <a:lstStyle/>
          <a:p>
            <a:pPr fontAlgn="auto">
              <a:lnSpc>
                <a:spcPct val="150000"/>
              </a:lnSpc>
            </a:pPr>
            <a:r>
              <a:rPr lang="en-US" altLang="zh-CN" sz="1600" b="1"/>
              <a:t>      </a:t>
            </a:r>
            <a:r>
              <a:rPr lang="zh-CN" altLang="en-US" sz="1600" b="1"/>
              <a:t>水分子之间存在着氢键，使水的沸点比硫化氢的沸点高出139 ℃，导致在通常状况下水为液态，地球上因此有了生命。冰中的水分子之间最大程度地形成氢键。由于氢键有方向性，每个水分子的两对孤对电子和两个氢原子只能沿着四个sp</a:t>
            </a:r>
            <a:r>
              <a:rPr lang="en-US" altLang="zh-CN" sz="1600" b="1" baseline="30000"/>
              <a:t>3</a:t>
            </a:r>
            <a:r>
              <a:rPr lang="zh-CN" altLang="en-US" sz="1600" b="1"/>
              <a:t>杂化轨道的方向分别与相邻水分子形成氢键，因此每个水分子只能与周围四个水分子接触。水分子之间形成的孔穴造成冰晶体的微观空间存在空隙，反映在宏观性质上就是冰的密度比水的密度小。正是由于冰的这一独特结构，使冰可以浮在水面上，从而使水中生物在寒冷的冬季得以在冰层下的水中存活。</a:t>
            </a:r>
            <a:endParaRPr lang="zh-CN" altLang="en-US" sz="1600" b="1"/>
          </a:p>
          <a:p>
            <a:pPr fontAlgn="auto">
              <a:lnSpc>
                <a:spcPct val="150000"/>
              </a:lnSpc>
            </a:pPr>
            <a:endParaRPr lang="zh-CN" altLang="en-US" sz="1600" b="1"/>
          </a:p>
        </p:txBody>
      </p:sp>
      <p:sp>
        <p:nvSpPr>
          <p:cNvPr id="4" name="文本框 3"/>
          <p:cNvSpPr txBox="1"/>
          <p:nvPr/>
        </p:nvSpPr>
        <p:spPr>
          <a:xfrm>
            <a:off x="707390" y="3078480"/>
            <a:ext cx="7761605" cy="3291840"/>
          </a:xfrm>
          <a:prstGeom prst="rect">
            <a:avLst/>
          </a:prstGeom>
          <a:noFill/>
        </p:spPr>
        <p:txBody>
          <a:bodyPr wrap="square" rtlCol="0" anchor="t">
            <a:spAutoFit/>
          </a:bodyPr>
          <a:lstStyle/>
          <a:p>
            <a:pPr fontAlgn="auto">
              <a:lnSpc>
                <a:spcPct val="150000"/>
              </a:lnSpc>
            </a:pPr>
            <a:r>
              <a:rPr lang="en-US" altLang="zh-CN" sz="1600" b="1"/>
              <a:t>     </a:t>
            </a:r>
            <a:r>
              <a:rPr lang="zh-CN" altLang="en-US" sz="1600" b="1"/>
              <a:t>冰中每个氢原子分享到一个氢键，折合每摩尔冰有 2N</a:t>
            </a:r>
            <a:r>
              <a:rPr lang="zh-CN" altLang="en-US" sz="1600" b="1" baseline="-25000"/>
              <a:t>A</a:t>
            </a:r>
            <a:r>
              <a:rPr lang="zh-CN" altLang="en-US" sz="1600" b="1"/>
              <a:t>个氢键（N</a:t>
            </a:r>
            <a:r>
              <a:rPr lang="zh-CN" altLang="en-US" sz="1600" b="1" baseline="-25000"/>
              <a:t>A</a:t>
            </a:r>
            <a:r>
              <a:rPr lang="zh-CN" altLang="en-US" sz="1600" b="1"/>
              <a:t>为阿伏加德罗常数）。冰中氢键的作用能为 18.8 kJ·mol</a:t>
            </a:r>
            <a:r>
              <a:rPr lang="en-US" altLang="zh-CN" sz="1600" b="1" baseline="30000"/>
              <a:t>-1</a:t>
            </a:r>
            <a:r>
              <a:rPr lang="zh-CN" altLang="en-US" sz="1600" b="1"/>
              <a:t>，而冰的熔化热只有5.0 kJ·mol</a:t>
            </a:r>
            <a:r>
              <a:rPr lang="en-US" altLang="zh-CN" sz="1600" b="1" baseline="30000"/>
              <a:t>-1</a:t>
            </a:r>
            <a:r>
              <a:rPr lang="zh-CN" altLang="en-US" sz="1600" b="1"/>
              <a:t>。当在0 ℃冰融化成水时，即使熔化热全部用于破坏氢键，也只能使大约 13%的氢键遭到破坏，水中仍存在着许多由氢键作用而形成的小集团（H</a:t>
            </a:r>
            <a:r>
              <a:rPr lang="en-US" altLang="zh-CN" sz="1600" b="1" baseline="-25000"/>
              <a:t>2</a:t>
            </a:r>
            <a:r>
              <a:rPr lang="zh-CN" altLang="en-US" sz="1600" b="1"/>
              <a:t>O</a:t>
            </a:r>
            <a:r>
              <a:rPr lang="en-US" altLang="zh-CN" sz="1600" b="1"/>
              <a:t>)</a:t>
            </a:r>
            <a:r>
              <a:rPr lang="en-US" altLang="zh-CN" sz="1600" b="1" baseline="-25000"/>
              <a:t>n</a:t>
            </a:r>
            <a:r>
              <a:rPr lang="zh-CN" altLang="en-US" sz="1600" b="1"/>
              <a:t>。温度升高使冰融化为水的过程，实际上包括两种过程∶水分子间的氢键减少，使水的密度变大，水分子的热运动即热膨胀作用使水的密度减小。随着温度升高，前一过程的作用由强变弱，后一过程的作用由弱变强，在 4 ℃时两种作用达到平衡。所以，当温度升高时，由0 ℃到 4 ℃时水的密度逐渐增大，4 ℃时水的密度达到最大，4℃后水的密度变小。</a:t>
            </a:r>
            <a:endParaRPr lang="zh-CN" altLang="en-US" sz="1600" b="1"/>
          </a:p>
          <a:p>
            <a:endParaRPr lang="zh-CN" altLang="en-US" sz="1600" b="1"/>
          </a:p>
        </p:txBody>
      </p:sp>
      <p:sp>
        <p:nvSpPr>
          <p:cNvPr id="5" name="矩形 4"/>
          <p:cNvSpPr/>
          <p:nvPr/>
        </p:nvSpPr>
        <p:spPr>
          <a:xfrm>
            <a:off x="279400" y="28702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追根寻源</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6" name="文本框 5"/>
          <p:cNvSpPr txBox="1"/>
          <p:nvPr/>
        </p:nvSpPr>
        <p:spPr>
          <a:xfrm>
            <a:off x="3728085" y="687070"/>
            <a:ext cx="4450080" cy="460375"/>
          </a:xfrm>
          <a:prstGeom prst="rect">
            <a:avLst/>
          </a:prstGeom>
          <a:noFill/>
        </p:spPr>
        <p:txBody>
          <a:bodyPr wrap="none" rtlCol="0">
            <a:spAutoFit/>
          </a:bodyPr>
          <a:lstStyle/>
          <a:p>
            <a:pPr algn="l"/>
            <a:r>
              <a:rPr lang="zh-CN" altLang="en-US" sz="2400" b="1">
                <a:solidFill>
                  <a:srgbClr val="FF0000"/>
                </a:solidFill>
                <a:sym typeface="+mn-ea"/>
              </a:rPr>
              <a:t>为什么水呈现出独特的物理性质</a:t>
            </a:r>
            <a:endParaRPr lang="zh-CN" altLang="en-US" sz="2400" b="1">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21360" y="2074545"/>
            <a:ext cx="6910070" cy="2861310"/>
          </a:xfrm>
          <a:prstGeom prst="rect">
            <a:avLst/>
          </a:prstGeom>
          <a:noFill/>
        </p:spPr>
        <p:txBody>
          <a:bodyPr wrap="square" rtlCol="0" anchor="t">
            <a:spAutoFit/>
          </a:bodyPr>
          <a:lstStyle/>
          <a:p>
            <a:pPr fontAlgn="auto">
              <a:lnSpc>
                <a:spcPct val="150000"/>
              </a:lnSpc>
            </a:pPr>
            <a:r>
              <a:rPr lang="en-US" altLang="zh-CN" b="1"/>
              <a:t>      </a:t>
            </a:r>
            <a:r>
              <a:rPr lang="zh-CN" altLang="en-US" sz="2000" b="1"/>
              <a:t>大家知道，羊毛织品水洗后会变形，这是什么原因呢?羊毛纤维是蛋白质构成的，蛋白质上的氨基和羰基可能会形成氢键。羊毛在浸水和干燥的过程中，会在这些氢键处纳入水和去除水，而且其变化往往是不可逆的，从而改变了原先蛋白质的构造，即原先的氢键部位可能发生移动，由此引起羊毛织品变形。</a:t>
            </a:r>
            <a:endParaRPr lang="zh-CN" altLang="en-US" sz="2000" b="1"/>
          </a:p>
        </p:txBody>
      </p:sp>
      <p:sp>
        <p:nvSpPr>
          <p:cNvPr id="5" name="矩形 4"/>
          <p:cNvSpPr/>
          <p:nvPr/>
        </p:nvSpPr>
        <p:spPr>
          <a:xfrm>
            <a:off x="279400" y="28702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追根寻源</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3" name="文本框 2"/>
          <p:cNvSpPr txBox="1"/>
          <p:nvPr/>
        </p:nvSpPr>
        <p:spPr>
          <a:xfrm>
            <a:off x="1435735" y="1289050"/>
            <a:ext cx="4145280" cy="460375"/>
          </a:xfrm>
          <a:prstGeom prst="rect">
            <a:avLst/>
          </a:prstGeom>
          <a:noFill/>
        </p:spPr>
        <p:txBody>
          <a:bodyPr wrap="none" rtlCol="0">
            <a:spAutoFit/>
          </a:bodyPr>
          <a:lstStyle/>
          <a:p>
            <a:pPr algn="l"/>
            <a:r>
              <a:rPr lang="zh-CN" altLang="en-US" sz="2400" b="1">
                <a:solidFill>
                  <a:srgbClr val="FF0000"/>
                </a:solidFill>
                <a:sym typeface="+mn-ea"/>
              </a:rPr>
              <a:t>羊毛织品水洗后为什么会变形</a:t>
            </a:r>
            <a:endParaRPr lang="zh-CN" altLang="en-US" sz="2400" b="1">
              <a:solidFill>
                <a:srgbClr val="FF0000"/>
              </a:solidFill>
              <a:sym typeface="+mn-ea"/>
            </a:endParaRPr>
          </a:p>
        </p:txBody>
      </p:sp>
      <p:pic>
        <p:nvPicPr>
          <p:cNvPr id="4" name="图片 3"/>
          <p:cNvPicPr>
            <a:picLocks noChangeAspect="1"/>
          </p:cNvPicPr>
          <p:nvPr/>
        </p:nvPicPr>
        <p:blipFill>
          <a:blip r:embed="rId1"/>
          <a:stretch>
            <a:fillRect/>
          </a:stretch>
        </p:blipFill>
        <p:spPr>
          <a:xfrm>
            <a:off x="7920990" y="1749425"/>
            <a:ext cx="3825240" cy="3286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4352925" y="38163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课堂小结</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2" name="矩形 1"/>
          <p:cNvSpPr/>
          <p:nvPr/>
        </p:nvSpPr>
        <p:spPr>
          <a:xfrm>
            <a:off x="1919605" y="2795905"/>
            <a:ext cx="2240915" cy="829945"/>
          </a:xfrm>
          <a:prstGeom prst="rect">
            <a:avLst/>
          </a:prstGeom>
          <a:noFill/>
          <a:ln>
            <a:solidFill>
              <a:schemeClr val="tx1"/>
            </a:solidFill>
          </a:ln>
        </p:spPr>
        <p:txBody>
          <a:bodyPr wrap="square" rtlCol="0" anchor="t">
            <a:spAutoFit/>
          </a:bodyPr>
          <a:lstStyle/>
          <a:p>
            <a:pPr algn="ctr"/>
            <a:r>
              <a:rPr lang="zh-CN" altLang="en-US" sz="2400" b="1">
                <a:solidFill>
                  <a:schemeClr val="tx1"/>
                </a:solidFill>
                <a:effectLst>
                  <a:outerShdw blurRad="38100" dist="19050" dir="2700000" algn="tl" rotWithShape="0">
                    <a:schemeClr val="dk1">
                      <a:alpha val="40000"/>
                    </a:schemeClr>
                  </a:outerShdw>
                </a:effectLst>
              </a:rPr>
              <a:t>分子间作用力与物质性质</a:t>
            </a:r>
            <a:endParaRPr lang="zh-CN" altLang="en-US" sz="2400" b="1">
              <a:solidFill>
                <a:schemeClr val="tx1"/>
              </a:solidFill>
              <a:effectLst>
                <a:outerShdw blurRad="38100" dist="19050" dir="2700000" algn="tl" rotWithShape="0">
                  <a:schemeClr val="dk1">
                    <a:alpha val="40000"/>
                  </a:schemeClr>
                </a:outerShdw>
              </a:effectLst>
            </a:endParaRPr>
          </a:p>
        </p:txBody>
      </p:sp>
      <p:sp>
        <p:nvSpPr>
          <p:cNvPr id="3" name="左大括号 2"/>
          <p:cNvSpPr/>
          <p:nvPr/>
        </p:nvSpPr>
        <p:spPr>
          <a:xfrm>
            <a:off x="4277995" y="2278380"/>
            <a:ext cx="395605" cy="18649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4673600" y="2056765"/>
            <a:ext cx="1210310" cy="583565"/>
          </a:xfrm>
          <a:prstGeom prst="rect">
            <a:avLst/>
          </a:prstGeom>
          <a:noFill/>
          <a:ln>
            <a:solidFill>
              <a:schemeClr val="tx1"/>
            </a:solidFill>
          </a:ln>
        </p:spPr>
        <p:txBody>
          <a:bodyPr wrap="square" rtlCol="0" anchor="t">
            <a:spAutoFit/>
          </a:bodyPr>
          <a:lstStyle/>
          <a:p>
            <a:pPr algn="ctr"/>
            <a:r>
              <a:rPr lang="zh-CN" altLang="en-US" sz="1600" b="1">
                <a:solidFill>
                  <a:schemeClr val="tx1"/>
                </a:solidFill>
                <a:effectLst>
                  <a:outerShdw blurRad="38100" dist="19050" dir="2700000" algn="tl" rotWithShape="0">
                    <a:schemeClr val="dk1">
                      <a:alpha val="40000"/>
                    </a:schemeClr>
                  </a:outerShdw>
                </a:effectLst>
              </a:rPr>
              <a:t>范德华力与物质性质</a:t>
            </a:r>
            <a:endParaRPr lang="zh-CN" altLang="en-US" sz="1600" b="1">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673600" y="3852545"/>
            <a:ext cx="1125220" cy="583565"/>
          </a:xfrm>
          <a:prstGeom prst="rect">
            <a:avLst/>
          </a:prstGeom>
          <a:noFill/>
          <a:ln>
            <a:solidFill>
              <a:schemeClr val="tx1"/>
            </a:solidFill>
          </a:ln>
        </p:spPr>
        <p:txBody>
          <a:bodyPr wrap="square" rtlCol="0" anchor="t">
            <a:spAutoFit/>
          </a:bodyPr>
          <a:lstStyle/>
          <a:p>
            <a:pPr algn="ctr"/>
            <a:r>
              <a:rPr lang="zh-CN" altLang="en-US" sz="1600" b="1">
                <a:solidFill>
                  <a:schemeClr val="tx1"/>
                </a:solidFill>
                <a:effectLst>
                  <a:outerShdw blurRad="38100" dist="19050" dir="2700000" algn="tl" rotWithShape="0">
                    <a:schemeClr val="dk1">
                      <a:alpha val="40000"/>
                    </a:schemeClr>
                  </a:outerShdw>
                </a:effectLst>
              </a:rPr>
              <a:t>氢键与物质性质</a:t>
            </a:r>
            <a:endParaRPr lang="zh-CN" altLang="en-US" sz="1600" b="1">
              <a:solidFill>
                <a:schemeClr val="tx1"/>
              </a:solidFill>
              <a:effectLst>
                <a:outerShdw blurRad="38100" dist="19050" dir="2700000" algn="tl" rotWithShape="0">
                  <a:schemeClr val="dk1">
                    <a:alpha val="40000"/>
                  </a:schemeClr>
                </a:outerShdw>
              </a:effectLst>
            </a:endParaRPr>
          </a:p>
        </p:txBody>
      </p:sp>
      <p:sp>
        <p:nvSpPr>
          <p:cNvPr id="7" name="左大括号 6"/>
          <p:cNvSpPr/>
          <p:nvPr/>
        </p:nvSpPr>
        <p:spPr>
          <a:xfrm>
            <a:off x="6014085" y="1789430"/>
            <a:ext cx="248920" cy="1007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6263640" y="1658620"/>
            <a:ext cx="1605280" cy="337185"/>
          </a:xfrm>
          <a:prstGeom prst="rect">
            <a:avLst/>
          </a:prstGeom>
          <a:noFill/>
        </p:spPr>
        <p:txBody>
          <a:bodyPr wrap="none" rtlCol="0">
            <a:spAutoFit/>
          </a:bodyPr>
          <a:lstStyle/>
          <a:p>
            <a:pPr algn="l"/>
            <a:r>
              <a:rPr lang="zh-CN" altLang="en-US" sz="1600" b="1">
                <a:effectLst>
                  <a:outerShdw blurRad="38100" dist="19050" dir="2700000" algn="tl" rotWithShape="0">
                    <a:schemeClr val="dk1">
                      <a:alpha val="40000"/>
                    </a:schemeClr>
                  </a:outerShdw>
                </a:effectLst>
                <a:sym typeface="+mn-ea"/>
              </a:rPr>
              <a:t>范德华力的定义</a:t>
            </a:r>
            <a:endParaRPr lang="zh-CN" altLang="en-US" sz="1600" b="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6263005" y="2459355"/>
            <a:ext cx="2621280" cy="337185"/>
          </a:xfrm>
          <a:prstGeom prst="rect">
            <a:avLst/>
          </a:prstGeom>
          <a:noFill/>
        </p:spPr>
        <p:txBody>
          <a:bodyPr wrap="none" rtlCol="0">
            <a:spAutoFit/>
          </a:bodyPr>
          <a:lstStyle/>
          <a:p>
            <a:pPr algn="l"/>
            <a:r>
              <a:rPr lang="zh-CN" altLang="en-US" sz="1600" b="1">
                <a:effectLst>
                  <a:outerShdw blurRad="38100" dist="19050" dir="2700000" algn="tl" rotWithShape="0">
                    <a:schemeClr val="dk1">
                      <a:alpha val="40000"/>
                    </a:schemeClr>
                  </a:outerShdw>
                </a:effectLst>
                <a:sym typeface="+mn-ea"/>
              </a:rPr>
              <a:t>范德华力对物质性质的影响</a:t>
            </a:r>
            <a:endParaRPr lang="zh-CN" altLang="en-US" sz="1600" b="1">
              <a:solidFill>
                <a:schemeClr val="tx1"/>
              </a:solidFill>
              <a:effectLst>
                <a:outerShdw blurRad="38100" dist="19050" dir="2700000" algn="tl" rotWithShape="0">
                  <a:schemeClr val="dk1">
                    <a:alpha val="40000"/>
                  </a:schemeClr>
                </a:outerShdw>
              </a:effectLst>
            </a:endParaRPr>
          </a:p>
        </p:txBody>
      </p:sp>
      <p:sp>
        <p:nvSpPr>
          <p:cNvPr id="10" name="左大括号 9"/>
          <p:cNvSpPr/>
          <p:nvPr/>
        </p:nvSpPr>
        <p:spPr>
          <a:xfrm>
            <a:off x="5883910" y="3505200"/>
            <a:ext cx="248920" cy="12782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6095365" y="3346450"/>
            <a:ext cx="589280" cy="337185"/>
          </a:xfrm>
          <a:prstGeom prst="rect">
            <a:avLst/>
          </a:prstGeom>
          <a:noFill/>
        </p:spPr>
        <p:txBody>
          <a:bodyPr wrap="none" rtlCol="0">
            <a:spAutoFit/>
          </a:bodyPr>
          <a:lstStyle/>
          <a:p>
            <a:pPr algn="l"/>
            <a:r>
              <a:rPr lang="zh-CN" altLang="en-US" sz="1600" b="1">
                <a:effectLst>
                  <a:outerShdw blurRad="38100" dist="19050" dir="2700000" algn="tl" rotWithShape="0">
                    <a:schemeClr val="dk1">
                      <a:alpha val="40000"/>
                    </a:schemeClr>
                  </a:outerShdw>
                </a:effectLst>
                <a:sym typeface="+mn-ea"/>
              </a:rPr>
              <a:t>本质</a:t>
            </a:r>
            <a:endParaRPr lang="zh-CN" altLang="en-US" sz="1600" b="1">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6132830" y="3975735"/>
            <a:ext cx="589280" cy="337185"/>
          </a:xfrm>
          <a:prstGeom prst="rect">
            <a:avLst/>
          </a:prstGeom>
          <a:noFill/>
        </p:spPr>
        <p:txBody>
          <a:bodyPr wrap="none" rtlCol="0">
            <a:spAutoFit/>
          </a:bodyPr>
          <a:lstStyle/>
          <a:p>
            <a:pPr algn="l"/>
            <a:r>
              <a:rPr lang="zh-CN" altLang="en-US" sz="1600" b="1">
                <a:effectLst>
                  <a:outerShdw blurRad="38100" dist="19050" dir="2700000" algn="tl" rotWithShape="0">
                    <a:schemeClr val="dk1">
                      <a:alpha val="40000"/>
                    </a:schemeClr>
                  </a:outerShdw>
                </a:effectLst>
                <a:sym typeface="+mn-ea"/>
              </a:rPr>
              <a:t>类型</a:t>
            </a:r>
            <a:endParaRPr lang="zh-CN" altLang="en-US" sz="1600" b="1">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6095365" y="4634865"/>
            <a:ext cx="589280" cy="337185"/>
          </a:xfrm>
          <a:prstGeom prst="rect">
            <a:avLst/>
          </a:prstGeom>
          <a:noFill/>
        </p:spPr>
        <p:txBody>
          <a:bodyPr wrap="none" rtlCol="0">
            <a:spAutoFit/>
          </a:bodyPr>
          <a:lstStyle/>
          <a:p>
            <a:pPr algn="l"/>
            <a:r>
              <a:rPr lang="zh-CN" altLang="en-US" sz="1600" b="1">
                <a:effectLst>
                  <a:outerShdw blurRad="38100" dist="19050" dir="2700000" algn="tl" rotWithShape="0">
                    <a:schemeClr val="dk1">
                      <a:alpha val="40000"/>
                    </a:schemeClr>
                  </a:outerShdw>
                </a:effectLst>
                <a:sym typeface="+mn-ea"/>
              </a:rPr>
              <a:t>特征</a:t>
            </a:r>
            <a:endParaRPr lang="zh-CN" altLang="en-US" sz="1600" b="1">
              <a:solidFill>
                <a:schemeClr val="tx1"/>
              </a:solidFill>
              <a:effectLst>
                <a:outerShdw blurRad="38100" dist="19050" dir="2700000" algn="tl" rotWithShape="0">
                  <a:schemeClr val="dk1">
                    <a:alpha val="40000"/>
                  </a:schemeClr>
                </a:outerShdw>
              </a:effectLst>
            </a:endParaRPr>
          </a:p>
        </p:txBody>
      </p:sp>
      <p:sp>
        <p:nvSpPr>
          <p:cNvPr id="15" name="右箭头 14"/>
          <p:cNvSpPr/>
          <p:nvPr/>
        </p:nvSpPr>
        <p:spPr>
          <a:xfrm>
            <a:off x="6684645" y="3446145"/>
            <a:ext cx="352425" cy="137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054850" y="3376930"/>
            <a:ext cx="894080" cy="306705"/>
          </a:xfrm>
          <a:prstGeom prst="rect">
            <a:avLst/>
          </a:prstGeom>
          <a:noFill/>
        </p:spPr>
        <p:txBody>
          <a:bodyPr wrap="none" rtlCol="0">
            <a:spAutoFit/>
          </a:bodyPr>
          <a:lstStyle/>
          <a:p>
            <a:pPr algn="l"/>
            <a:r>
              <a:rPr lang="zh-CN" altLang="en-US" sz="1400" b="1">
                <a:solidFill>
                  <a:srgbClr val="FF0000"/>
                </a:solidFill>
                <a:effectLst>
                  <a:outerShdw blurRad="38100" dist="19050" dir="2700000" algn="tl" rotWithShape="0">
                    <a:schemeClr val="dk1">
                      <a:alpha val="40000"/>
                    </a:schemeClr>
                  </a:outerShdw>
                </a:effectLst>
                <a:sym typeface="+mn-ea"/>
              </a:rPr>
              <a:t>静电作用</a:t>
            </a:r>
            <a:endParaRPr lang="zh-CN" altLang="en-US" sz="1400" b="1">
              <a:solidFill>
                <a:srgbClr val="FF0000"/>
              </a:solidFill>
              <a:effectLst>
                <a:outerShdw blurRad="38100" dist="19050" dir="2700000" algn="tl" rotWithShape="0">
                  <a:schemeClr val="dk1">
                    <a:alpha val="40000"/>
                  </a:schemeClr>
                </a:outerShdw>
              </a:effectLst>
              <a:sym typeface="+mn-ea"/>
            </a:endParaRPr>
          </a:p>
        </p:txBody>
      </p:sp>
      <p:sp>
        <p:nvSpPr>
          <p:cNvPr id="18" name="左大括号 17"/>
          <p:cNvSpPr/>
          <p:nvPr/>
        </p:nvSpPr>
        <p:spPr>
          <a:xfrm>
            <a:off x="6773545" y="3937000"/>
            <a:ext cx="103505" cy="414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p:cNvSpPr txBox="1"/>
          <p:nvPr/>
        </p:nvSpPr>
        <p:spPr>
          <a:xfrm>
            <a:off x="6835775" y="3792220"/>
            <a:ext cx="1071880" cy="306705"/>
          </a:xfrm>
          <a:prstGeom prst="rect">
            <a:avLst/>
          </a:prstGeom>
          <a:noFill/>
        </p:spPr>
        <p:txBody>
          <a:bodyPr wrap="none" rtlCol="0">
            <a:spAutoFit/>
          </a:bodyPr>
          <a:lstStyle/>
          <a:p>
            <a:pPr algn="l"/>
            <a:r>
              <a:rPr lang="zh-CN" altLang="en-US" sz="1400" b="1">
                <a:solidFill>
                  <a:srgbClr val="FF0000"/>
                </a:solidFill>
                <a:effectLst>
                  <a:outerShdw blurRad="38100" dist="19050" dir="2700000" algn="tl" rotWithShape="0">
                    <a:schemeClr val="dk1">
                      <a:alpha val="40000"/>
                    </a:schemeClr>
                  </a:outerShdw>
                </a:effectLst>
                <a:sym typeface="+mn-ea"/>
              </a:rPr>
              <a:t>分子间氢键</a:t>
            </a:r>
            <a:endParaRPr lang="zh-CN" altLang="en-US" sz="1400" b="1">
              <a:solidFill>
                <a:srgbClr val="FF0000"/>
              </a:solidFill>
              <a:effectLst>
                <a:outerShdw blurRad="38100" dist="19050" dir="2700000" algn="tl" rotWithShape="0">
                  <a:schemeClr val="dk1">
                    <a:alpha val="40000"/>
                  </a:schemeClr>
                </a:outerShdw>
              </a:effectLst>
              <a:sym typeface="+mn-ea"/>
            </a:endParaRPr>
          </a:p>
        </p:txBody>
      </p:sp>
      <p:sp>
        <p:nvSpPr>
          <p:cNvPr id="20" name="文本框 19"/>
          <p:cNvSpPr txBox="1"/>
          <p:nvPr/>
        </p:nvSpPr>
        <p:spPr>
          <a:xfrm>
            <a:off x="6877050" y="4143375"/>
            <a:ext cx="1071880" cy="306705"/>
          </a:xfrm>
          <a:prstGeom prst="rect">
            <a:avLst/>
          </a:prstGeom>
          <a:noFill/>
        </p:spPr>
        <p:txBody>
          <a:bodyPr wrap="none" rtlCol="0">
            <a:spAutoFit/>
          </a:bodyPr>
          <a:lstStyle/>
          <a:p>
            <a:pPr algn="l"/>
            <a:r>
              <a:rPr lang="zh-CN" altLang="en-US" sz="1400" b="1">
                <a:solidFill>
                  <a:srgbClr val="FF0000"/>
                </a:solidFill>
                <a:effectLst>
                  <a:outerShdw blurRad="38100" dist="19050" dir="2700000" algn="tl" rotWithShape="0">
                    <a:schemeClr val="dk1">
                      <a:alpha val="40000"/>
                    </a:schemeClr>
                  </a:outerShdw>
                </a:effectLst>
                <a:sym typeface="+mn-ea"/>
              </a:rPr>
              <a:t>分子内氢键</a:t>
            </a:r>
            <a:endParaRPr lang="zh-CN" altLang="en-US" sz="1400" b="1">
              <a:solidFill>
                <a:srgbClr val="FF0000"/>
              </a:solidFill>
              <a:effectLst>
                <a:outerShdw blurRad="38100" dist="19050" dir="2700000" algn="tl" rotWithShape="0">
                  <a:schemeClr val="dk1">
                    <a:alpha val="40000"/>
                  </a:schemeClr>
                </a:outerShdw>
              </a:effectLst>
              <a:sym typeface="+mn-ea"/>
            </a:endParaRPr>
          </a:p>
        </p:txBody>
      </p:sp>
      <p:sp>
        <p:nvSpPr>
          <p:cNvPr id="23" name="左大括号 22"/>
          <p:cNvSpPr/>
          <p:nvPr/>
        </p:nvSpPr>
        <p:spPr>
          <a:xfrm>
            <a:off x="6762750" y="4599940"/>
            <a:ext cx="114300" cy="406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6877050" y="4476750"/>
            <a:ext cx="716280" cy="306705"/>
          </a:xfrm>
          <a:prstGeom prst="rect">
            <a:avLst/>
          </a:prstGeom>
          <a:noFill/>
        </p:spPr>
        <p:txBody>
          <a:bodyPr wrap="none" rtlCol="0">
            <a:spAutoFit/>
          </a:bodyPr>
          <a:lstStyle/>
          <a:p>
            <a:pPr algn="l"/>
            <a:r>
              <a:rPr lang="zh-CN" altLang="en-US" sz="1400" b="1">
                <a:solidFill>
                  <a:srgbClr val="FF0000"/>
                </a:solidFill>
                <a:effectLst>
                  <a:outerShdw blurRad="38100" dist="19050" dir="2700000" algn="tl" rotWithShape="0">
                    <a:schemeClr val="dk1">
                      <a:alpha val="40000"/>
                    </a:schemeClr>
                  </a:outerShdw>
                </a:effectLst>
                <a:sym typeface="+mn-ea"/>
              </a:rPr>
              <a:t>饱和性</a:t>
            </a:r>
            <a:endParaRPr lang="zh-CN" altLang="en-US" sz="1400" b="1">
              <a:solidFill>
                <a:srgbClr val="FF0000"/>
              </a:solidFill>
              <a:effectLst>
                <a:outerShdw blurRad="38100" dist="19050" dir="2700000" algn="tl" rotWithShape="0">
                  <a:schemeClr val="dk1">
                    <a:alpha val="40000"/>
                  </a:schemeClr>
                </a:outerShdw>
              </a:effectLst>
              <a:sym typeface="+mn-ea"/>
            </a:endParaRPr>
          </a:p>
        </p:txBody>
      </p:sp>
      <p:sp>
        <p:nvSpPr>
          <p:cNvPr id="25" name="文本框 24"/>
          <p:cNvSpPr txBox="1"/>
          <p:nvPr/>
        </p:nvSpPr>
        <p:spPr>
          <a:xfrm>
            <a:off x="6908165" y="4846955"/>
            <a:ext cx="716280" cy="306705"/>
          </a:xfrm>
          <a:prstGeom prst="rect">
            <a:avLst/>
          </a:prstGeom>
          <a:noFill/>
        </p:spPr>
        <p:txBody>
          <a:bodyPr wrap="none" rtlCol="0">
            <a:spAutoFit/>
          </a:bodyPr>
          <a:lstStyle/>
          <a:p>
            <a:pPr algn="l"/>
            <a:r>
              <a:rPr lang="zh-CN" altLang="en-US" sz="1400" b="1">
                <a:solidFill>
                  <a:srgbClr val="FF0000"/>
                </a:solidFill>
                <a:effectLst>
                  <a:outerShdw blurRad="38100" dist="19050" dir="2700000" algn="tl" rotWithShape="0">
                    <a:schemeClr val="dk1">
                      <a:alpha val="40000"/>
                    </a:schemeClr>
                  </a:outerShdw>
                </a:effectLst>
                <a:sym typeface="+mn-ea"/>
              </a:rPr>
              <a:t>方向性</a:t>
            </a:r>
            <a:endParaRPr lang="zh-CN" altLang="en-US" sz="1400" b="1">
              <a:solidFill>
                <a:srgbClr val="FF0000"/>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表格 8"/>
          <p:cNvGraphicFramePr/>
          <p:nvPr/>
        </p:nvGraphicFramePr>
        <p:xfrm>
          <a:off x="65405" y="-26035"/>
          <a:ext cx="12117070" cy="6960235"/>
        </p:xfrm>
        <a:graphic>
          <a:graphicData uri="http://schemas.openxmlformats.org/drawingml/2006/table">
            <a:tbl>
              <a:tblPr firstRow="1" bandRow="1">
                <a:tableStyleId>{5940675A-B579-460E-94D1-54222C63F5DA}</a:tableStyleId>
              </a:tblPr>
              <a:tblGrid>
                <a:gridCol w="882650"/>
                <a:gridCol w="2734310"/>
                <a:gridCol w="2004060"/>
                <a:gridCol w="1634490"/>
                <a:gridCol w="1898650"/>
                <a:gridCol w="2962910"/>
              </a:tblGrid>
              <a:tr h="518160">
                <a:tc rowSpan="2">
                  <a:txBody>
                    <a:bodyPr/>
                    <a:p>
                      <a:pPr>
                        <a:buNone/>
                      </a:pPr>
                      <a:endParaRPr lang="zh-CN" altLang="en-US"/>
                    </a:p>
                  </a:txBody>
                  <a:tcPr/>
                </a:tc>
                <a:tc rowSpan="2">
                  <a:txBody>
                    <a:bodyPr/>
                    <a:p>
                      <a:pPr algn="ctr">
                        <a:buNone/>
                      </a:pPr>
                      <a:endParaRPr lang="zh-CN" altLang="en-US" sz="2800">
                        <a:solidFill>
                          <a:srgbClr val="FF0000"/>
                        </a:solidFill>
                        <a:latin typeface="楷体" panose="02010609060101010101" charset="-122"/>
                        <a:ea typeface="楷体" panose="02010609060101010101" charset="-122"/>
                      </a:endParaRPr>
                    </a:p>
                    <a:p>
                      <a:pPr algn="ctr">
                        <a:buNone/>
                      </a:pPr>
                      <a:r>
                        <a:rPr lang="zh-CN" altLang="en-US" sz="2800">
                          <a:solidFill>
                            <a:srgbClr val="FF0000"/>
                          </a:solidFill>
                          <a:latin typeface="楷体" panose="02010609060101010101" charset="-122"/>
                          <a:ea typeface="楷体" panose="02010609060101010101" charset="-122"/>
                        </a:rPr>
                        <a:t>离子键</a:t>
                      </a:r>
                      <a:endParaRPr lang="zh-CN" altLang="en-US" sz="2800">
                        <a:solidFill>
                          <a:srgbClr val="FF0000"/>
                        </a:solidFill>
                        <a:latin typeface="楷体" panose="02010609060101010101" charset="-122"/>
                        <a:ea typeface="楷体" panose="02010609060101010101" charset="-122"/>
                      </a:endParaRPr>
                    </a:p>
                  </a:txBody>
                  <a:tcPr/>
                </a:tc>
                <a:tc gridSpan="3">
                  <a:txBody>
                    <a:bodyPr/>
                    <a:p>
                      <a:pPr algn="ctr">
                        <a:buNone/>
                      </a:pPr>
                      <a:r>
                        <a:rPr lang="zh-CN" altLang="en-US" sz="2800">
                          <a:latin typeface="楷体" panose="02010609060101010101" charset="-122"/>
                          <a:ea typeface="楷体" panose="02010609060101010101" charset="-122"/>
                        </a:rPr>
                        <a:t>共价键</a:t>
                      </a:r>
                      <a:endParaRPr lang="zh-CN" altLang="en-US" sz="2800">
                        <a:latin typeface="楷体" panose="02010609060101010101" charset="-122"/>
                        <a:ea typeface="楷体" panose="02010609060101010101" charset="-122"/>
                      </a:endParaRPr>
                    </a:p>
                  </a:txBody>
                  <a:tcPr/>
                </a:tc>
                <a:tc hMerge="1">
                  <a:tcPr/>
                </a:tc>
                <a:tc hMerge="1">
                  <a:tcPr/>
                </a:tc>
                <a:tc rowSpan="2">
                  <a:txBody>
                    <a:bodyPr/>
                    <a:p>
                      <a:pPr algn="ctr">
                        <a:buNone/>
                      </a:pPr>
                      <a:endParaRPr lang="zh-CN" altLang="en-US" sz="2800">
                        <a:latin typeface="楷体" panose="02010609060101010101" charset="-122"/>
                        <a:ea typeface="楷体" panose="02010609060101010101" charset="-122"/>
                      </a:endParaRPr>
                    </a:p>
                    <a:p>
                      <a:pPr algn="ctr">
                        <a:buNone/>
                      </a:pPr>
                      <a:r>
                        <a:rPr lang="zh-CN" altLang="en-US" sz="2800">
                          <a:solidFill>
                            <a:srgbClr val="FF0000"/>
                          </a:solidFill>
                          <a:latin typeface="楷体" panose="02010609060101010101" charset="-122"/>
                          <a:ea typeface="楷体" panose="02010609060101010101" charset="-122"/>
                        </a:rPr>
                        <a:t>金属键</a:t>
                      </a:r>
                      <a:endParaRPr lang="zh-CN" altLang="en-US" sz="2800">
                        <a:solidFill>
                          <a:srgbClr val="FF0000"/>
                        </a:solidFill>
                        <a:latin typeface="楷体" panose="02010609060101010101" charset="-122"/>
                        <a:ea typeface="楷体" panose="02010609060101010101" charset="-122"/>
                      </a:endParaRPr>
                    </a:p>
                  </a:txBody>
                  <a:tcPr/>
                </a:tc>
              </a:tr>
              <a:tr h="518160">
                <a:tc vMerge="1">
                  <a:tcPr/>
                </a:tc>
                <a:tc vMerge="1">
                  <a:tcPr/>
                </a:tc>
                <a:tc>
                  <a:txBody>
                    <a:bodyPr/>
                    <a:p>
                      <a:pPr>
                        <a:buNone/>
                      </a:pPr>
                      <a:r>
                        <a:rPr lang="zh-CN" altLang="en-US" sz="2800">
                          <a:solidFill>
                            <a:srgbClr val="FF0000"/>
                          </a:solidFill>
                          <a:latin typeface="楷体" panose="02010609060101010101" charset="-122"/>
                          <a:ea typeface="楷体" panose="02010609060101010101" charset="-122"/>
                        </a:rPr>
                        <a:t>非极性键</a:t>
                      </a:r>
                      <a:endParaRPr lang="zh-CN" altLang="en-US" sz="2800">
                        <a:solidFill>
                          <a:srgbClr val="FF0000"/>
                        </a:solidFill>
                        <a:latin typeface="楷体" panose="02010609060101010101" charset="-122"/>
                        <a:ea typeface="楷体" panose="02010609060101010101" charset="-122"/>
                      </a:endParaRPr>
                    </a:p>
                  </a:txBody>
                  <a:tcPr/>
                </a:tc>
                <a:tc>
                  <a:txBody>
                    <a:bodyPr/>
                    <a:p>
                      <a:pPr>
                        <a:buNone/>
                      </a:pPr>
                      <a:r>
                        <a:rPr lang="zh-CN" altLang="en-US" sz="2800">
                          <a:solidFill>
                            <a:srgbClr val="FF0000"/>
                          </a:solidFill>
                          <a:latin typeface="楷体" panose="02010609060101010101" charset="-122"/>
                          <a:ea typeface="楷体" panose="02010609060101010101" charset="-122"/>
                        </a:rPr>
                        <a:t>极性键</a:t>
                      </a:r>
                      <a:endParaRPr lang="zh-CN" altLang="en-US" sz="2800">
                        <a:solidFill>
                          <a:srgbClr val="FF0000"/>
                        </a:solidFill>
                        <a:latin typeface="楷体" panose="02010609060101010101" charset="-122"/>
                        <a:ea typeface="楷体" panose="02010609060101010101" charset="-122"/>
                      </a:endParaRPr>
                    </a:p>
                  </a:txBody>
                  <a:tcPr/>
                </a:tc>
                <a:tc>
                  <a:txBody>
                    <a:bodyPr/>
                    <a:p>
                      <a:pPr>
                        <a:buNone/>
                      </a:pPr>
                      <a:r>
                        <a:rPr lang="zh-CN" altLang="en-US" sz="2800">
                          <a:solidFill>
                            <a:srgbClr val="FF0000"/>
                          </a:solidFill>
                          <a:latin typeface="楷体" panose="02010609060101010101" charset="-122"/>
                          <a:ea typeface="楷体" panose="02010609060101010101" charset="-122"/>
                        </a:rPr>
                        <a:t>配位键</a:t>
                      </a:r>
                      <a:endParaRPr lang="zh-CN" altLang="en-US" sz="2800">
                        <a:solidFill>
                          <a:srgbClr val="FF0000"/>
                        </a:solidFill>
                        <a:latin typeface="楷体" panose="02010609060101010101" charset="-122"/>
                        <a:ea typeface="楷体" panose="02010609060101010101" charset="-122"/>
                      </a:endParaRPr>
                    </a:p>
                  </a:txBody>
                  <a:tcPr/>
                </a:tc>
                <a:tc vMerge="1">
                  <a:tcPr/>
                </a:tc>
              </a:tr>
              <a:tr h="1371600">
                <a:tc>
                  <a:txBody>
                    <a:bodyPr/>
                    <a:p>
                      <a:pPr>
                        <a:buNone/>
                      </a:pPr>
                      <a:r>
                        <a:rPr lang="zh-CN" altLang="en-US" sz="1800">
                          <a:sym typeface="+mn-ea"/>
                        </a:rPr>
                        <a:t>本质</a:t>
                      </a:r>
                      <a:endParaRPr lang="zh-CN" altLang="en-US" sz="1800">
                        <a:sym typeface="+mn-ea"/>
                      </a:endParaRPr>
                    </a:p>
                    <a:p>
                      <a:pPr>
                        <a:buNone/>
                      </a:pPr>
                      <a:endParaRPr lang="zh-CN" altLang="en-US"/>
                    </a:p>
                  </a:txBody>
                  <a:tcPr/>
                </a:tc>
                <a:tc>
                  <a:txBody>
                    <a:bodyPr/>
                    <a:p>
                      <a:pPr>
                        <a:buNone/>
                      </a:pPr>
                      <a:r>
                        <a:rPr lang="zh-CN" altLang="en-US" sz="2800">
                          <a:latin typeface="楷体" panose="02010609060101010101" charset="-122"/>
                          <a:ea typeface="楷体" panose="02010609060101010101" charset="-122"/>
                          <a:sym typeface="+mn-ea"/>
                        </a:rPr>
                        <a:t>阴阳离子之间的静电作用</a:t>
                      </a:r>
                      <a:endParaRPr lang="zh-CN" altLang="en-US" sz="2800">
                        <a:latin typeface="楷体" panose="02010609060101010101" charset="-122"/>
                        <a:ea typeface="楷体" panose="02010609060101010101" charset="-122"/>
                        <a:sym typeface="+mn-ea"/>
                      </a:endParaRPr>
                    </a:p>
                    <a:p>
                      <a:pPr>
                        <a:buNone/>
                      </a:pPr>
                      <a:endParaRPr lang="zh-CN" altLang="en-US" sz="2800">
                        <a:latin typeface="楷体" panose="02010609060101010101" charset="-122"/>
                        <a:ea typeface="楷体" panose="02010609060101010101" charset="-122"/>
                        <a:sym typeface="+mn-ea"/>
                      </a:endParaRPr>
                    </a:p>
                  </a:txBody>
                  <a:tcPr/>
                </a:tc>
                <a:tc gridSpan="3">
                  <a:txBody>
                    <a:bodyPr/>
                    <a:p>
                      <a:pPr>
                        <a:buNone/>
                      </a:pPr>
                      <a:r>
                        <a:rPr lang="zh-CN" altLang="en-US" sz="2800">
                          <a:latin typeface="楷体" panose="02010609060101010101" charset="-122"/>
                          <a:ea typeface="楷体" panose="02010609060101010101" charset="-122"/>
                        </a:rPr>
                        <a:t>共用电子与两个原子核之间的电性作用</a:t>
                      </a:r>
                      <a:endParaRPr lang="zh-CN" altLang="en-US" sz="2800">
                        <a:latin typeface="楷体" panose="02010609060101010101" charset="-122"/>
                        <a:ea typeface="楷体" panose="02010609060101010101" charset="-122"/>
                      </a:endParaRPr>
                    </a:p>
                  </a:txBody>
                  <a:tcPr/>
                </a:tc>
                <a:tc hMerge="1">
                  <a:tcPr/>
                </a:tc>
                <a:tc hMerge="1">
                  <a:tcPr/>
                </a:tc>
                <a:tc>
                  <a:txBody>
                    <a:bodyPr/>
                    <a:p>
                      <a:pPr>
                        <a:buNone/>
                      </a:pPr>
                      <a:r>
                        <a:rPr lang="zh-CN" altLang="en-US" sz="2800">
                          <a:latin typeface="楷体" panose="02010609060101010101" charset="-122"/>
                          <a:ea typeface="楷体" panose="02010609060101010101" charset="-122"/>
                        </a:rPr>
                        <a:t>金属阳离子与自由电子之间的强的相互作用</a:t>
                      </a:r>
                      <a:endParaRPr lang="zh-CN" altLang="en-US" sz="2800">
                        <a:latin typeface="楷体" panose="02010609060101010101" charset="-122"/>
                        <a:ea typeface="楷体" panose="02010609060101010101" charset="-122"/>
                      </a:endParaRPr>
                    </a:p>
                  </a:txBody>
                  <a:tcPr/>
                </a:tc>
              </a:tr>
              <a:tr h="2117725">
                <a:tc>
                  <a:txBody>
                    <a:bodyPr/>
                    <a:p>
                      <a:pPr>
                        <a:buNone/>
                      </a:pPr>
                      <a:r>
                        <a:rPr lang="zh-CN" altLang="en-US"/>
                        <a:t>成键条件（元素种类）</a:t>
                      </a:r>
                      <a:endParaRPr lang="zh-CN" altLang="en-US"/>
                    </a:p>
                  </a:txBody>
                  <a:tcPr/>
                </a:tc>
                <a:tc>
                  <a:txBody>
                    <a:bodyPr/>
                    <a:p>
                      <a:pPr>
                        <a:buNone/>
                      </a:pPr>
                      <a:r>
                        <a:rPr lang="zh-CN" altLang="en-US" sz="2800">
                          <a:latin typeface="楷体" panose="02010609060101010101" charset="-122"/>
                          <a:ea typeface="楷体" panose="02010609060101010101" charset="-122"/>
                        </a:rPr>
                        <a:t>一般是金属与非金属元素原子之间</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通常为同种元素原子之间</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通常为不同种元素原子之间</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成键原子一方有孤电子对、另一方有空轨道</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同种金属原子或不同种金属原子之间</a:t>
                      </a:r>
                      <a:endParaRPr lang="zh-CN" altLang="en-US" sz="2800">
                        <a:latin typeface="楷体" panose="02010609060101010101" charset="-122"/>
                        <a:ea typeface="楷体" panose="02010609060101010101" charset="-122"/>
                      </a:endParaRPr>
                    </a:p>
                  </a:txBody>
                  <a:tcPr/>
                </a:tc>
              </a:tr>
              <a:tr h="518160">
                <a:tc>
                  <a:txBody>
                    <a:bodyPr/>
                    <a:p>
                      <a:pPr>
                        <a:buNone/>
                      </a:pPr>
                      <a:r>
                        <a:rPr lang="zh-CN" altLang="en-US"/>
                        <a:t>特征</a:t>
                      </a:r>
                      <a:endParaRPr lang="zh-CN" altLang="en-US"/>
                    </a:p>
                  </a:txBody>
                  <a:tcPr/>
                </a:tc>
                <a:tc>
                  <a:txBody>
                    <a:bodyPr/>
                    <a:p>
                      <a:pPr>
                        <a:buNone/>
                      </a:pPr>
                      <a:r>
                        <a:rPr lang="zh-CN" altLang="en-US" sz="2800">
                          <a:latin typeface="楷体" panose="02010609060101010101" charset="-122"/>
                          <a:ea typeface="楷体" panose="02010609060101010101" charset="-122"/>
                        </a:rPr>
                        <a:t>无方向性饱和性</a:t>
                      </a:r>
                      <a:endParaRPr lang="zh-CN" altLang="en-US" sz="2800">
                        <a:latin typeface="楷体" panose="02010609060101010101" charset="-122"/>
                        <a:ea typeface="楷体" panose="02010609060101010101" charset="-122"/>
                      </a:endParaRPr>
                    </a:p>
                  </a:txBody>
                  <a:tcPr/>
                </a:tc>
                <a:tc gridSpan="3">
                  <a:txBody>
                    <a:bodyPr/>
                    <a:p>
                      <a:pPr>
                        <a:buNone/>
                      </a:pPr>
                      <a:r>
                        <a:rPr lang="zh-CN" altLang="en-US" sz="2800">
                          <a:latin typeface="楷体" panose="02010609060101010101" charset="-122"/>
                          <a:ea typeface="楷体" panose="02010609060101010101" charset="-122"/>
                          <a:sym typeface="+mn-ea"/>
                        </a:rPr>
                        <a:t>有方向性、饱和性</a:t>
                      </a:r>
                      <a:endParaRPr lang="zh-CN" altLang="en-US" sz="2800">
                        <a:latin typeface="楷体" panose="02010609060101010101" charset="-122"/>
                        <a:ea typeface="楷体" panose="02010609060101010101" charset="-122"/>
                        <a:sym typeface="+mn-ea"/>
                      </a:endParaRPr>
                    </a:p>
                  </a:txBody>
                  <a:tcPr/>
                </a:tc>
                <a:tc hMerge="1">
                  <a:tcPr/>
                </a:tc>
                <a:tc hMerge="1">
                  <a:tcPr/>
                </a:tc>
                <a:tc>
                  <a:txBody>
                    <a:bodyPr/>
                    <a:p>
                      <a:pPr>
                        <a:buNone/>
                      </a:pPr>
                      <a:r>
                        <a:rPr lang="zh-CN" altLang="en-US" sz="2800">
                          <a:latin typeface="楷体" panose="02010609060101010101" charset="-122"/>
                          <a:ea typeface="楷体" panose="02010609060101010101" charset="-122"/>
                          <a:sym typeface="+mn-ea"/>
                        </a:rPr>
                        <a:t>无方向性饱和性</a:t>
                      </a:r>
                      <a:endParaRPr lang="zh-CN" altLang="en-US" sz="2800">
                        <a:latin typeface="楷体" panose="02010609060101010101" charset="-122"/>
                        <a:ea typeface="楷体" panose="02010609060101010101" charset="-122"/>
                        <a:sym typeface="+mn-ea"/>
                      </a:endParaRPr>
                    </a:p>
                  </a:txBody>
                  <a:tcPr/>
                </a:tc>
              </a:tr>
              <a:tr h="1809115">
                <a:tc>
                  <a:txBody>
                    <a:bodyPr/>
                    <a:p>
                      <a:pPr>
                        <a:buNone/>
                      </a:pPr>
                      <a:r>
                        <a:rPr lang="zh-CN" altLang="en-US"/>
                        <a:t>存在</a:t>
                      </a:r>
                      <a:endParaRPr lang="zh-CN" altLang="en-US"/>
                    </a:p>
                  </a:txBody>
                  <a:tcPr/>
                </a:tc>
                <a:tc>
                  <a:txBody>
                    <a:bodyPr/>
                    <a:p>
                      <a:pPr>
                        <a:buNone/>
                      </a:pPr>
                      <a:r>
                        <a:rPr lang="zh-CN" altLang="en-US" sz="2800">
                          <a:latin typeface="楷体" panose="02010609060101010101" charset="-122"/>
                          <a:ea typeface="楷体" panose="02010609060101010101" charset="-122"/>
                        </a:rPr>
                        <a:t>离子化合物</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单质、共价化合物、离子化合物</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共价化合物、离子化合物</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离子化合物</a:t>
                      </a:r>
                      <a:endParaRPr lang="zh-CN" altLang="en-US" sz="2800">
                        <a:latin typeface="楷体" panose="02010609060101010101" charset="-122"/>
                        <a:ea typeface="楷体" panose="02010609060101010101" charset="-122"/>
                      </a:endParaRPr>
                    </a:p>
                  </a:txBody>
                  <a:tcPr/>
                </a:tc>
                <a:tc>
                  <a:txBody>
                    <a:bodyPr/>
                    <a:p>
                      <a:pPr>
                        <a:buNone/>
                      </a:pPr>
                      <a:r>
                        <a:rPr lang="zh-CN" altLang="en-US" sz="2800">
                          <a:latin typeface="楷体" panose="02010609060101010101" charset="-122"/>
                          <a:ea typeface="楷体" panose="02010609060101010101" charset="-122"/>
                        </a:rPr>
                        <a:t>金属单质、合金</a:t>
                      </a:r>
                      <a:endParaRPr lang="zh-CN" altLang="en-US" sz="2800">
                        <a:latin typeface="楷体" panose="02010609060101010101" charset="-122"/>
                        <a:ea typeface="楷体" panose="02010609060101010101"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3065" y="511175"/>
            <a:ext cx="6458585" cy="706755"/>
          </a:xfrm>
          <a:prstGeom prst="rect">
            <a:avLst/>
          </a:prstGeom>
          <a:noFill/>
        </p:spPr>
        <p:txBody>
          <a:bodyPr wrap="square" rtlCol="0">
            <a:spAutoFit/>
          </a:bodyPr>
          <a:p>
            <a:r>
              <a:rPr lang="zh-CN" altLang="en-US" sz="4000">
                <a:solidFill>
                  <a:srgbClr val="FF0000"/>
                </a:solidFill>
                <a:latin typeface="楷体" panose="02010609060101010101" charset="-122"/>
                <a:ea typeface="楷体" panose="02010609060101010101" charset="-122"/>
              </a:rPr>
              <a:t>化学键强弱的比较</a:t>
            </a:r>
            <a:endParaRPr lang="zh-CN" altLang="en-US" sz="4000">
              <a:solidFill>
                <a:srgbClr val="FF0000"/>
              </a:solidFill>
              <a:latin typeface="楷体" panose="02010609060101010101" charset="-122"/>
              <a:ea typeface="楷体" panose="02010609060101010101" charset="-122"/>
            </a:endParaRPr>
          </a:p>
        </p:txBody>
      </p:sp>
      <p:sp>
        <p:nvSpPr>
          <p:cNvPr id="3" name="文本框 2"/>
          <p:cNvSpPr txBox="1"/>
          <p:nvPr/>
        </p:nvSpPr>
        <p:spPr>
          <a:xfrm>
            <a:off x="726440" y="1392555"/>
            <a:ext cx="9438640" cy="1383665"/>
          </a:xfrm>
          <a:prstGeom prst="rect">
            <a:avLst/>
          </a:prstGeom>
          <a:noFill/>
        </p:spPr>
        <p:txBody>
          <a:bodyPr wrap="square" rtlCol="0">
            <a:spAutoFit/>
          </a:bodyPr>
          <a:p>
            <a:r>
              <a:rPr lang="en-US" altLang="zh-CN" sz="2800">
                <a:latin typeface="楷体" panose="02010609060101010101" charset="-122"/>
                <a:ea typeface="楷体" panose="02010609060101010101" charset="-122"/>
                <a:cs typeface="楷体" panose="02010609060101010101" charset="-122"/>
              </a:rPr>
              <a:t>1</a:t>
            </a:r>
            <a:r>
              <a:rPr lang="zh-CN" altLang="en-US" sz="2800">
                <a:latin typeface="楷体" panose="02010609060101010101" charset="-122"/>
                <a:ea typeface="楷体" panose="02010609060101010101" charset="-122"/>
                <a:cs typeface="楷体" panose="02010609060101010101" charset="-122"/>
              </a:rPr>
              <a:t>、影响离子键强弱的因素</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离子</a:t>
            </a:r>
            <a:r>
              <a:rPr lang="zh-CN" altLang="en-US" sz="2800">
                <a:solidFill>
                  <a:srgbClr val="FF0000"/>
                </a:solidFill>
                <a:latin typeface="楷体" panose="02010609060101010101" charset="-122"/>
                <a:ea typeface="楷体" panose="02010609060101010101" charset="-122"/>
                <a:cs typeface="楷体" panose="02010609060101010101" charset="-122"/>
              </a:rPr>
              <a:t>半径</a:t>
            </a:r>
            <a:r>
              <a:rPr lang="zh-CN" altLang="en-US" sz="2800">
                <a:latin typeface="楷体" panose="02010609060101010101" charset="-122"/>
                <a:ea typeface="楷体" panose="02010609060101010101" charset="-122"/>
                <a:cs typeface="楷体" panose="02010609060101010101" charset="-122"/>
              </a:rPr>
              <a:t>越小，离子所带的</a:t>
            </a:r>
            <a:r>
              <a:rPr lang="zh-CN" altLang="en-US" sz="2800">
                <a:solidFill>
                  <a:srgbClr val="FF0000"/>
                </a:solidFill>
                <a:latin typeface="楷体" panose="02010609060101010101" charset="-122"/>
                <a:ea typeface="楷体" panose="02010609060101010101" charset="-122"/>
                <a:cs typeface="楷体" panose="02010609060101010101" charset="-122"/>
              </a:rPr>
              <a:t>电荷数</a:t>
            </a:r>
            <a:r>
              <a:rPr lang="zh-CN" altLang="en-US" sz="2800">
                <a:latin typeface="楷体" panose="02010609060101010101" charset="-122"/>
                <a:ea typeface="楷体" panose="02010609060101010101" charset="-122"/>
                <a:cs typeface="楷体" panose="02010609060101010101" charset="-122"/>
              </a:rPr>
              <a:t>越多，离子键越强；</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离子键</a:t>
            </a:r>
            <a:r>
              <a:rPr lang="zh-CN" altLang="en-US" sz="2800">
                <a:solidFill>
                  <a:srgbClr val="FF0000"/>
                </a:solidFill>
                <a:latin typeface="楷体" panose="02010609060101010101" charset="-122"/>
                <a:ea typeface="楷体" panose="02010609060101010101" charset="-122"/>
                <a:cs typeface="楷体" panose="02010609060101010101" charset="-122"/>
              </a:rPr>
              <a:t>越强</a:t>
            </a:r>
            <a:r>
              <a:rPr lang="zh-CN" altLang="en-US" sz="2800">
                <a:latin typeface="楷体" panose="02010609060101010101" charset="-122"/>
                <a:ea typeface="楷体" panose="02010609060101010101" charset="-122"/>
                <a:cs typeface="楷体" panose="02010609060101010101" charset="-122"/>
              </a:rPr>
              <a:t>，物质的</a:t>
            </a:r>
            <a:r>
              <a:rPr lang="zh-CN" altLang="en-US" sz="2800">
                <a:solidFill>
                  <a:srgbClr val="FF0000"/>
                </a:solidFill>
                <a:latin typeface="楷体" panose="02010609060101010101" charset="-122"/>
                <a:ea typeface="楷体" panose="02010609060101010101" charset="-122"/>
                <a:cs typeface="楷体" panose="02010609060101010101" charset="-122"/>
              </a:rPr>
              <a:t>熔沸点</a:t>
            </a:r>
            <a:r>
              <a:rPr lang="zh-CN" altLang="en-US" sz="2800">
                <a:latin typeface="楷体" panose="02010609060101010101" charset="-122"/>
                <a:ea typeface="楷体" panose="02010609060101010101" charset="-122"/>
                <a:cs typeface="楷体" panose="02010609060101010101" charset="-122"/>
              </a:rPr>
              <a:t>越高。</a:t>
            </a:r>
            <a:endParaRPr lang="zh-CN" altLang="en-US" sz="28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726440" y="2990215"/>
            <a:ext cx="9438640" cy="1383665"/>
          </a:xfrm>
          <a:prstGeom prst="rect">
            <a:avLst/>
          </a:prstGeom>
          <a:noFill/>
        </p:spPr>
        <p:txBody>
          <a:bodyPr wrap="square" rtlCol="0">
            <a:spAutoFit/>
          </a:bodyPr>
          <a:p>
            <a:r>
              <a:rPr lang="en-US" altLang="zh-CN" sz="2800">
                <a:latin typeface="楷体" panose="02010609060101010101" charset="-122"/>
                <a:ea typeface="楷体" panose="02010609060101010101" charset="-122"/>
                <a:cs typeface="楷体" panose="02010609060101010101" charset="-122"/>
              </a:rPr>
              <a:t>2</a:t>
            </a:r>
            <a:r>
              <a:rPr lang="zh-CN" altLang="en-US" sz="2800">
                <a:latin typeface="楷体" panose="02010609060101010101" charset="-122"/>
                <a:ea typeface="楷体" panose="02010609060101010101" charset="-122"/>
                <a:cs typeface="楷体" panose="02010609060101010101" charset="-122"/>
              </a:rPr>
              <a:t>、影响共价键强弱的因素</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原子</a:t>
            </a:r>
            <a:r>
              <a:rPr lang="zh-CN" altLang="en-US" sz="2800">
                <a:solidFill>
                  <a:srgbClr val="FF0000"/>
                </a:solidFill>
                <a:latin typeface="楷体" panose="02010609060101010101" charset="-122"/>
                <a:ea typeface="楷体" panose="02010609060101010101" charset="-122"/>
                <a:cs typeface="楷体" panose="02010609060101010101" charset="-122"/>
              </a:rPr>
              <a:t>半径</a:t>
            </a:r>
            <a:r>
              <a:rPr lang="zh-CN" altLang="en-US" sz="2800">
                <a:latin typeface="楷体" panose="02010609060101010101" charset="-122"/>
                <a:ea typeface="楷体" panose="02010609060101010101" charset="-122"/>
                <a:cs typeface="楷体" panose="02010609060101010101" charset="-122"/>
              </a:rPr>
              <a:t>越小，</a:t>
            </a:r>
            <a:r>
              <a:rPr lang="zh-CN" altLang="en-US" sz="2800">
                <a:solidFill>
                  <a:srgbClr val="FF0000"/>
                </a:solidFill>
                <a:latin typeface="楷体" panose="02010609060101010101" charset="-122"/>
                <a:ea typeface="楷体" panose="02010609060101010101" charset="-122"/>
                <a:cs typeface="楷体" panose="02010609060101010101" charset="-122"/>
              </a:rPr>
              <a:t>共用电子对数</a:t>
            </a:r>
            <a:r>
              <a:rPr lang="zh-CN" altLang="en-US" sz="2800">
                <a:latin typeface="楷体" panose="02010609060101010101" charset="-122"/>
                <a:ea typeface="楷体" panose="02010609060101010101" charset="-122"/>
                <a:cs typeface="楷体" panose="02010609060101010101" charset="-122"/>
              </a:rPr>
              <a:t>越多，共价键越稳定；</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a:t>
            </a:r>
            <a:endParaRPr lang="zh-CN" altLang="en-US" sz="2800">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817880" y="4201160"/>
            <a:ext cx="9438640" cy="1383665"/>
          </a:xfrm>
          <a:prstGeom prst="rect">
            <a:avLst/>
          </a:prstGeom>
          <a:noFill/>
        </p:spPr>
        <p:txBody>
          <a:bodyPr wrap="square" rtlCol="0">
            <a:spAutoFit/>
          </a:bodyPr>
          <a:p>
            <a:r>
              <a:rPr lang="en-US" altLang="zh-CN" sz="2800">
                <a:latin typeface="楷体" panose="02010609060101010101" charset="-122"/>
                <a:ea typeface="楷体" panose="02010609060101010101" charset="-122"/>
                <a:cs typeface="楷体" panose="02010609060101010101" charset="-122"/>
              </a:rPr>
              <a:t>3</a:t>
            </a:r>
            <a:r>
              <a:rPr lang="zh-CN" altLang="en-US" sz="2800">
                <a:latin typeface="楷体" panose="02010609060101010101" charset="-122"/>
                <a:ea typeface="楷体" panose="02010609060101010101" charset="-122"/>
                <a:cs typeface="楷体" panose="02010609060101010101" charset="-122"/>
              </a:rPr>
              <a:t>、影响金属键强弱的因素</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金属原子</a:t>
            </a:r>
            <a:r>
              <a:rPr lang="zh-CN" altLang="en-US" sz="2800">
                <a:solidFill>
                  <a:srgbClr val="FF0000"/>
                </a:solidFill>
                <a:latin typeface="楷体" panose="02010609060101010101" charset="-122"/>
                <a:ea typeface="楷体" panose="02010609060101010101" charset="-122"/>
                <a:cs typeface="楷体" panose="02010609060101010101" charset="-122"/>
              </a:rPr>
              <a:t>半径</a:t>
            </a:r>
            <a:r>
              <a:rPr lang="zh-CN" altLang="en-US" sz="2800">
                <a:latin typeface="楷体" panose="02010609060101010101" charset="-122"/>
                <a:ea typeface="楷体" panose="02010609060101010101" charset="-122"/>
                <a:cs typeface="楷体" panose="02010609060101010101" charset="-122"/>
              </a:rPr>
              <a:t>越小，</a:t>
            </a:r>
            <a:r>
              <a:rPr lang="zh-CN" altLang="en-US" sz="2800">
                <a:solidFill>
                  <a:srgbClr val="FF0000"/>
                </a:solidFill>
                <a:latin typeface="楷体" panose="02010609060101010101" charset="-122"/>
                <a:ea typeface="楷体" panose="02010609060101010101" charset="-122"/>
                <a:cs typeface="楷体" panose="02010609060101010101" charset="-122"/>
              </a:rPr>
              <a:t>价电子数</a:t>
            </a:r>
            <a:r>
              <a:rPr lang="zh-CN" altLang="en-US" sz="2800">
                <a:latin typeface="楷体" panose="02010609060101010101" charset="-122"/>
                <a:ea typeface="楷体" panose="02010609060101010101" charset="-122"/>
                <a:cs typeface="楷体" panose="02010609060101010101" charset="-122"/>
              </a:rPr>
              <a:t>越多，金属键越强；</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金属键越强，金属的熔沸点越高</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1"/>
      <p:bldP spid="5" grpId="1"/>
      <p:bldP spid="4" grpId="2"/>
      <p:bldP spid="5"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05380" y="2382520"/>
            <a:ext cx="6153150" cy="3000375"/>
          </a:xfrm>
          <a:prstGeom prst="rect">
            <a:avLst/>
          </a:prstGeom>
        </p:spPr>
      </p:pic>
      <p:sp>
        <p:nvSpPr>
          <p:cNvPr id="3" name="文本框 2"/>
          <p:cNvSpPr txBox="1"/>
          <p:nvPr/>
        </p:nvSpPr>
        <p:spPr>
          <a:xfrm>
            <a:off x="876935" y="1106805"/>
            <a:ext cx="10437495" cy="1198880"/>
          </a:xfrm>
          <a:prstGeom prst="rect">
            <a:avLst/>
          </a:prstGeom>
          <a:noFill/>
        </p:spPr>
        <p:txBody>
          <a:bodyPr wrap="square" rtlCol="0" anchor="t">
            <a:spAutoFit/>
          </a:bodyPr>
          <a:lstStyle/>
          <a:p>
            <a:pPr fontAlgn="auto">
              <a:lnSpc>
                <a:spcPct val="150000"/>
              </a:lnSpc>
            </a:pPr>
            <a:r>
              <a:rPr lang="en-US" altLang="zh-CN" sz="2400"/>
              <a:t>    </a:t>
            </a:r>
            <a:r>
              <a:rPr lang="zh-CN" altLang="en-US" sz="2400"/>
              <a:t>你曾观察过电解水的实验，对水的三态变化也很熟悉。通过对这两种变化过程及条件的比较，你对水中微粒间的相互作用有什么新的思考?</a:t>
            </a:r>
            <a:endParaRPr lang="zh-CN" altLang="en-US" sz="2400"/>
          </a:p>
        </p:txBody>
      </p:sp>
      <p:sp>
        <p:nvSpPr>
          <p:cNvPr id="4" name="矩形 3"/>
          <p:cNvSpPr/>
          <p:nvPr/>
        </p:nvSpPr>
        <p:spPr>
          <a:xfrm>
            <a:off x="190500" y="42418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联想质疑</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5" name="文本框 4"/>
          <p:cNvSpPr txBox="1"/>
          <p:nvPr/>
        </p:nvSpPr>
        <p:spPr>
          <a:xfrm>
            <a:off x="638810" y="5701665"/>
            <a:ext cx="10241280" cy="645160"/>
          </a:xfrm>
          <a:prstGeom prst="rect">
            <a:avLst/>
          </a:prstGeom>
          <a:noFill/>
        </p:spPr>
        <p:txBody>
          <a:bodyPr wrap="none" rtlCol="0" anchor="t">
            <a:spAutoFit/>
          </a:bodyPr>
          <a:lstStyle/>
          <a:p>
            <a:r>
              <a:rPr lang="zh-CN" sz="3600">
                <a:solidFill>
                  <a:srgbClr val="FF0000"/>
                </a:solidFill>
                <a:ea typeface="黑体" panose="02010609060101010101" charset="-122"/>
                <a:sym typeface="+mn-ea"/>
              </a:rPr>
              <a:t>分子间作用力：</a:t>
            </a:r>
            <a:r>
              <a:rPr lang="zh-CN" sz="3600">
                <a:ea typeface="宋体" panose="02010600030101010101" pitchFamily="2" charset="-122"/>
                <a:sym typeface="+mn-ea"/>
              </a:rPr>
              <a:t>分子间存在的一类弱的相互作用。</a:t>
            </a:r>
            <a:endParaRPr lang="zh-CN" altLang="en-US" sz="360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481" name="Group 2"/>
          <p:cNvGrpSpPr>
            <a:grpSpLocks noChangeAspect="1"/>
          </p:cNvGrpSpPr>
          <p:nvPr/>
        </p:nvGrpSpPr>
        <p:grpSpPr>
          <a:xfrm>
            <a:off x="730885" y="984250"/>
            <a:ext cx="9464040" cy="3168650"/>
            <a:chOff x="0" y="0"/>
            <a:chExt cx="14174" cy="5782"/>
          </a:xfrm>
        </p:grpSpPr>
        <p:pic>
          <p:nvPicPr>
            <p:cNvPr id="20490" name="Picture 3" descr="雪花"/>
            <p:cNvPicPr>
              <a:picLocks noChangeAspect="1" noChangeArrowheads="1"/>
            </p:cNvPicPr>
            <p:nvPr/>
          </p:nvPicPr>
          <p:blipFill>
            <a:blip r:embed="rId1"/>
            <a:stretch>
              <a:fillRect/>
            </a:stretch>
          </p:blipFill>
          <p:spPr bwMode="auto">
            <a:xfrm>
              <a:off x="0" y="1"/>
              <a:ext cx="4648" cy="5766"/>
            </a:xfrm>
            <a:prstGeom prst="rect">
              <a:avLst/>
            </a:prstGeom>
            <a:noFill/>
            <a:ln w="9525">
              <a:noFill/>
              <a:miter lim="800000"/>
              <a:headEnd/>
              <a:tailEnd/>
            </a:ln>
          </p:spPr>
        </p:pic>
        <p:pic>
          <p:nvPicPr>
            <p:cNvPr id="20491" name="Picture 4" descr="流水"/>
            <p:cNvPicPr>
              <a:picLocks noChangeAspect="1" noChangeArrowheads="1"/>
            </p:cNvPicPr>
            <p:nvPr/>
          </p:nvPicPr>
          <p:blipFill>
            <a:blip r:embed="rId2"/>
            <a:stretch>
              <a:fillRect/>
            </a:stretch>
          </p:blipFill>
          <p:spPr bwMode="auto">
            <a:xfrm>
              <a:off x="4648" y="0"/>
              <a:ext cx="4649" cy="5740"/>
            </a:xfrm>
            <a:prstGeom prst="rect">
              <a:avLst/>
            </a:prstGeom>
            <a:noFill/>
            <a:ln w="9525">
              <a:noFill/>
              <a:miter lim="800000"/>
              <a:headEnd/>
              <a:tailEnd/>
            </a:ln>
          </p:spPr>
        </p:pic>
        <p:pic>
          <p:nvPicPr>
            <p:cNvPr id="20492" name="Picture 5" descr="温泉蒸汽"/>
            <p:cNvPicPr>
              <a:picLocks noChangeAspect="1" noChangeArrowheads="1"/>
            </p:cNvPicPr>
            <p:nvPr/>
          </p:nvPicPr>
          <p:blipFill>
            <a:blip r:embed="rId3"/>
            <a:stretch>
              <a:fillRect/>
            </a:stretch>
          </p:blipFill>
          <p:spPr bwMode="auto">
            <a:xfrm>
              <a:off x="9298" y="0"/>
              <a:ext cx="4876" cy="5783"/>
            </a:xfrm>
            <a:prstGeom prst="rect">
              <a:avLst/>
            </a:prstGeom>
            <a:noFill/>
            <a:ln w="9525">
              <a:noFill/>
              <a:miter lim="800000"/>
              <a:headEnd/>
              <a:tailEnd/>
            </a:ln>
          </p:spPr>
        </p:pic>
      </p:grpSp>
      <p:grpSp>
        <p:nvGrpSpPr>
          <p:cNvPr id="20482" name="Group 6"/>
          <p:cNvGrpSpPr/>
          <p:nvPr/>
        </p:nvGrpSpPr>
        <p:grpSpPr>
          <a:xfrm>
            <a:off x="1332548" y="4243070"/>
            <a:ext cx="8434387" cy="550545"/>
            <a:chOff x="0" y="0"/>
            <a:chExt cx="13282" cy="867"/>
          </a:xfrm>
        </p:grpSpPr>
        <p:sp>
          <p:nvSpPr>
            <p:cNvPr id="20487" name="Text Box 7"/>
            <p:cNvSpPr txBox="1">
              <a:spLocks noChangeArrowheads="1"/>
            </p:cNvSpPr>
            <p:nvPr/>
          </p:nvSpPr>
          <p:spPr bwMode="auto">
            <a:xfrm>
              <a:off x="0" y="0"/>
              <a:ext cx="4436" cy="822"/>
            </a:xfrm>
            <a:prstGeom prst="rect">
              <a:avLst/>
            </a:prstGeom>
            <a:noFill/>
            <a:ln w="9525">
              <a:noFill/>
              <a:miter lim="800000"/>
            </a:ln>
          </p:spPr>
          <p:txBody>
            <a:bodyPr>
              <a:spAutoFit/>
            </a:bodyPr>
            <a:lstStyle/>
            <a:p>
              <a:r>
                <a:rPr lang="zh-CN" altLang="en-US" sz="28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rPr>
                <a:t>固态水</a:t>
              </a:r>
              <a:endParaRPr lang="zh-CN" altLang="en-US" sz="28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
          <p:nvSpPr>
            <p:cNvPr id="20488" name="Text Box 8"/>
            <p:cNvSpPr txBox="1">
              <a:spLocks noChangeArrowheads="1"/>
            </p:cNvSpPr>
            <p:nvPr/>
          </p:nvSpPr>
          <p:spPr bwMode="auto">
            <a:xfrm>
              <a:off x="4606" y="39"/>
              <a:ext cx="3913" cy="822"/>
            </a:xfrm>
            <a:prstGeom prst="rect">
              <a:avLst/>
            </a:prstGeom>
            <a:noFill/>
            <a:ln w="9525">
              <a:noFill/>
              <a:miter lim="800000"/>
            </a:ln>
          </p:spPr>
          <p:txBody>
            <a:bodyPr>
              <a:spAutoFit/>
            </a:bodyPr>
            <a:lstStyle/>
            <a:p>
              <a:r>
                <a:rPr lang="zh-CN" altLang="en-US" sz="28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rPr>
                <a:t>液态水</a:t>
              </a:r>
              <a:endParaRPr lang="zh-CN" altLang="en-US" sz="28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
          <p:nvSpPr>
            <p:cNvPr id="20489" name="Text Box 9"/>
            <p:cNvSpPr txBox="1">
              <a:spLocks noChangeArrowheads="1"/>
            </p:cNvSpPr>
            <p:nvPr/>
          </p:nvSpPr>
          <p:spPr bwMode="auto">
            <a:xfrm>
              <a:off x="9392" y="45"/>
              <a:ext cx="3890" cy="822"/>
            </a:xfrm>
            <a:prstGeom prst="rect">
              <a:avLst/>
            </a:prstGeom>
            <a:noFill/>
            <a:ln w="9525">
              <a:noFill/>
              <a:miter lim="800000"/>
            </a:ln>
          </p:spPr>
          <p:txBody>
            <a:bodyPr>
              <a:spAutoFit/>
            </a:bodyPr>
            <a:lstStyle/>
            <a:p>
              <a:r>
                <a:rPr lang="zh-CN" altLang="en-US" sz="28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rPr>
                <a:t>气态水</a:t>
              </a:r>
              <a:endParaRPr lang="zh-CN" altLang="en-US" sz="28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grpSp>
      <p:sp>
        <p:nvSpPr>
          <p:cNvPr id="382986" name="Text Box 10"/>
          <p:cNvSpPr txBox="1">
            <a:spLocks noChangeArrowheads="1"/>
          </p:cNvSpPr>
          <p:nvPr/>
        </p:nvSpPr>
        <p:spPr bwMode="auto">
          <a:xfrm>
            <a:off x="878205" y="4793615"/>
            <a:ext cx="9243695" cy="1845310"/>
          </a:xfrm>
          <a:prstGeom prst="rect">
            <a:avLst/>
          </a:prstGeom>
          <a:noFill/>
          <a:ln w="9525">
            <a:noFill/>
            <a:miter lim="800000"/>
          </a:ln>
        </p:spPr>
        <p:txBody>
          <a:bodyPr wrap="square">
            <a:spAutoFit/>
          </a:bodyPr>
          <a:lstStyle/>
          <a:p>
            <a:pPr fontAlgn="auto">
              <a:lnSpc>
                <a:spcPct val="150000"/>
              </a:lnSpc>
              <a:spcBef>
                <a:spcPct val="0"/>
              </a:spcBef>
            </a:pPr>
            <a:r>
              <a:rPr lang="en-US" altLang="zh-CN" sz="4400" b="1">
                <a:latin typeface="Calibri" panose="020F0502020204030204"/>
              </a:rPr>
              <a:t>      </a:t>
            </a:r>
            <a:r>
              <a:rPr lang="zh-CN" altLang="en-US" sz="3600" b="1" smtClean="0">
                <a:latin typeface="Calibri" panose="020F0502020204030204"/>
              </a:rPr>
              <a:t>水的</a:t>
            </a:r>
            <a:r>
              <a:rPr lang="zh-CN" altLang="en-US" sz="3200" b="1" smtClean="0">
                <a:latin typeface="Calibri" panose="020F0502020204030204"/>
                <a:ea typeface="楷体_GB2312" pitchFamily="49" charset="-122"/>
              </a:rPr>
              <a:t>三态变化伴随</a:t>
            </a:r>
            <a:r>
              <a:rPr lang="zh-CN" altLang="en-US" sz="3200" b="1">
                <a:latin typeface="Calibri" panose="020F0502020204030204"/>
                <a:ea typeface="楷体_GB2312" pitchFamily="49" charset="-122"/>
              </a:rPr>
              <a:t>着能量变化。这说明：</a:t>
            </a:r>
            <a:r>
              <a:rPr lang="zh-CN" altLang="en-US" sz="3200" b="1" smtClean="0">
                <a:solidFill>
                  <a:srgbClr val="FF3300"/>
                </a:solidFill>
                <a:latin typeface="Calibri" panose="020F0502020204030204"/>
                <a:ea typeface="楷体_GB2312" pitchFamily="49" charset="-122"/>
              </a:rPr>
              <a:t>分子间存在</a:t>
            </a:r>
            <a:r>
              <a:rPr lang="zh-CN" altLang="en-US" sz="3200" b="1">
                <a:solidFill>
                  <a:srgbClr val="FF3300"/>
                </a:solidFill>
                <a:latin typeface="Calibri" panose="020F0502020204030204"/>
                <a:ea typeface="楷体_GB2312" pitchFamily="49" charset="-122"/>
              </a:rPr>
              <a:t>着相互作用力。</a:t>
            </a:r>
            <a:endParaRPr lang="zh-CN" altLang="en-US" sz="3200" b="1">
              <a:solidFill>
                <a:srgbClr val="FF3300"/>
              </a:solidFill>
              <a:latin typeface="Calibri" panose="020F0502020204030204"/>
              <a:ea typeface="楷体_GB2312" pitchFamily="49" charset="-122"/>
            </a:endParaRPr>
          </a:p>
        </p:txBody>
      </p:sp>
      <p:sp>
        <p:nvSpPr>
          <p:cNvPr id="382987" name="Rectangle 11"/>
          <p:cNvSpPr>
            <a:spLocks noGrp="1" noChangeArrowheads="1"/>
          </p:cNvSpPr>
          <p:nvPr/>
        </p:nvSpPr>
        <p:spPr>
          <a:xfrm>
            <a:off x="1126173" y="407670"/>
            <a:ext cx="8229600" cy="576263"/>
          </a:xfrm>
          <a:prstGeom prst="rect">
            <a:avLst/>
          </a:prstGeom>
          <a:noFill/>
          <a:ln w="9525">
            <a:noFill/>
            <a:miter lim="800000"/>
          </a:ln>
        </p:spPr>
        <p:txBody>
          <a:bodyPr vert="horz" wrap="square" lIns="91440" tIns="45720" rIns="91440" bIns="45720" numCol="1" rtlCol="0"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a:ea typeface="宋体" panose="02010600030101010101" pitchFamily="2" charset="-122"/>
              </a:defRPr>
            </a:lvl9pPr>
          </a:lstStyle>
          <a:p>
            <a:pPr eaLnBrk="1" fontAlgn="auto" hangingPunct="1">
              <a:spcAft>
                <a:spcPct val="0"/>
              </a:spcAft>
              <a:defRPr/>
            </a:pPr>
            <a:r>
              <a:rPr lang="zh-CN" altLang="en-US" sz="36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rPr>
              <a:t>水的三态转变</a:t>
            </a:r>
            <a:endParaRPr lang="zh-CN" altLang="en-US" sz="3600" b="1">
              <a:solidFill>
                <a:srgbClr val="FF33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2986"/>
                                        </p:tgtEl>
                                        <p:attrNameLst>
                                          <p:attrName>style.visibility</p:attrName>
                                        </p:attrNameLst>
                                      </p:cBhvr>
                                      <p:to>
                                        <p:strVal val="visible"/>
                                      </p:to>
                                    </p:set>
                                    <p:anim calcmode="lin" valueType="num">
                                      <p:cBhvr additive="base">
                                        <p:cTn id="7" dur="500" fill="hold"/>
                                        <p:tgtEl>
                                          <p:spTgt spid="382986"/>
                                        </p:tgtEl>
                                        <p:attrNameLst>
                                          <p:attrName>ppt_x</p:attrName>
                                        </p:attrNameLst>
                                      </p:cBhvr>
                                      <p:tavLst>
                                        <p:tav tm="0">
                                          <p:val>
                                            <p:strVal val="#ppt_x"/>
                                          </p:val>
                                        </p:tav>
                                        <p:tav tm="100000">
                                          <p:val>
                                            <p:strVal val="#ppt_x"/>
                                          </p:val>
                                        </p:tav>
                                      </p:tavLst>
                                    </p:anim>
                                    <p:anim calcmode="lin" valueType="num">
                                      <p:cBhvr additive="base">
                                        <p:cTn id="8" dur="500" fill="hold"/>
                                        <p:tgtEl>
                                          <p:spTgt spid="382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659765" y="631190"/>
            <a:ext cx="10254615" cy="645160"/>
          </a:xfrm>
          <a:prstGeom prst="rect">
            <a:avLst/>
          </a:prstGeom>
          <a:noFill/>
        </p:spPr>
        <p:txBody>
          <a:bodyPr wrap="none" rtlCol="0" anchor="t">
            <a:spAutoFit/>
          </a:bodyPr>
          <a:lstStyle/>
          <a:p>
            <a:r>
              <a:rPr lang="zh-CN" sz="3600" b="1">
                <a:solidFill>
                  <a:schemeClr val="tx1"/>
                </a:solidFill>
                <a:effectLst>
                  <a:outerShdw blurRad="38100" dist="19050" dir="2700000" algn="tl" rotWithShape="0">
                    <a:schemeClr val="dk1">
                      <a:alpha val="40000"/>
                    </a:schemeClr>
                  </a:outerShdw>
                </a:effectLst>
                <a:ea typeface="黑体" panose="02010609060101010101" charset="-122"/>
                <a:sym typeface="+mn-ea"/>
              </a:rPr>
              <a:t>分子间作用力：</a:t>
            </a:r>
            <a:r>
              <a:rPr lang="zh-CN" sz="3600">
                <a:solidFill>
                  <a:srgbClr val="FF0000"/>
                </a:solidFill>
                <a:ea typeface="宋体" panose="02010600030101010101" pitchFamily="2" charset="-122"/>
                <a:sym typeface="+mn-ea"/>
              </a:rPr>
              <a:t>分子间存在的一类弱的相互作用。</a:t>
            </a:r>
            <a:endParaRPr lang="zh-CN" altLang="en-US" sz="3600">
              <a:solidFill>
                <a:srgbClr val="FF0000"/>
              </a:solidFill>
              <a:ea typeface="宋体" panose="02010600030101010101" pitchFamily="2" charset="-122"/>
              <a:sym typeface="+mn-ea"/>
            </a:endParaRPr>
          </a:p>
        </p:txBody>
      </p:sp>
      <p:sp>
        <p:nvSpPr>
          <p:cNvPr id="2" name="文本框 1"/>
          <p:cNvSpPr txBox="1"/>
          <p:nvPr/>
        </p:nvSpPr>
        <p:spPr>
          <a:xfrm>
            <a:off x="659765" y="1577340"/>
            <a:ext cx="7904480" cy="583565"/>
          </a:xfrm>
          <a:prstGeom prst="rect">
            <a:avLst/>
          </a:prstGeom>
          <a:noFill/>
        </p:spPr>
        <p:txBody>
          <a:bodyPr wrap="none" rtlCol="0" anchor="t">
            <a:spAutoFit/>
            <a:scene3d>
              <a:camera prst="orthographicFront"/>
              <a:lightRig rig="threePt" dir="t"/>
            </a:scene3d>
          </a:bodyPr>
          <a:lstStyle/>
          <a:p>
            <a:pPr>
              <a:spcBef>
                <a:spcPct val="50000"/>
              </a:spcBef>
            </a:pPr>
            <a:r>
              <a:rPr lang="zh-CN" altLang="en-US" sz="3200" b="1" smtClean="0">
                <a:solidFill>
                  <a:schemeClr val="tx1"/>
                </a:solidFill>
                <a:effectLst>
                  <a:outerShdw blurRad="38100" dist="19050" dir="2700000" algn="tl" rotWithShape="0">
                    <a:schemeClr val="dk1">
                      <a:alpha val="40000"/>
                    </a:schemeClr>
                  </a:outerShdw>
                </a:effectLst>
                <a:latin typeface="Calibri" panose="020F0502020204030204"/>
                <a:sym typeface="+mn-ea"/>
              </a:rPr>
              <a:t>最常见的分子间作用力：</a:t>
            </a:r>
            <a:r>
              <a:rPr lang="zh-CN" altLang="en-US" sz="3200" b="1" smtClean="0">
                <a:solidFill>
                  <a:srgbClr val="FF0000"/>
                </a:solidFill>
                <a:effectLst>
                  <a:outerShdw blurRad="38100" dist="19050" dir="2700000" algn="tl" rotWithShape="0">
                    <a:schemeClr val="dk1">
                      <a:alpha val="40000"/>
                    </a:schemeClr>
                  </a:outerShdw>
                </a:effectLst>
                <a:latin typeface="Calibri" panose="020F0502020204030204"/>
                <a:sym typeface="+mn-ea"/>
              </a:rPr>
              <a:t>范德华力和氢键</a:t>
            </a:r>
            <a:r>
              <a:rPr lang="zh-CN" altLang="en-US" sz="3200" b="1" smtClean="0">
                <a:solidFill>
                  <a:schemeClr val="tx1"/>
                </a:solidFill>
                <a:effectLst>
                  <a:outerShdw blurRad="38100" dist="19050" dir="2700000" algn="tl" rotWithShape="0">
                    <a:schemeClr val="dk1">
                      <a:alpha val="40000"/>
                    </a:schemeClr>
                  </a:outerShdw>
                </a:effectLst>
                <a:latin typeface="Calibri" panose="020F0502020204030204"/>
                <a:sym typeface="+mn-ea"/>
              </a:rPr>
              <a:t>。</a:t>
            </a:r>
            <a:endParaRPr lang="zh-CN" altLang="en-US" sz="3200" b="1" smtClean="0">
              <a:solidFill>
                <a:schemeClr val="tx1"/>
              </a:solidFill>
              <a:effectLst>
                <a:outerShdw blurRad="38100" dist="19050" dir="2700000" algn="tl" rotWithShape="0">
                  <a:schemeClr val="dk1">
                    <a:alpha val="40000"/>
                  </a:schemeClr>
                </a:outerShdw>
              </a:effectLst>
              <a:latin typeface="Calibri" panose="020F0502020204030204"/>
              <a:sym typeface="+mn-ea"/>
            </a:endParaRPr>
          </a:p>
        </p:txBody>
      </p:sp>
      <p:sp>
        <p:nvSpPr>
          <p:cNvPr id="3" name="矩形 2"/>
          <p:cNvSpPr/>
          <p:nvPr/>
        </p:nvSpPr>
        <p:spPr>
          <a:xfrm>
            <a:off x="104775" y="281368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阅读探究</a:t>
            </a:r>
            <a:endParaRPr lang="zh-CN" altLang="en-US" sz="4400" b="1">
              <a:solidFill>
                <a:srgbClr val="00B050"/>
              </a:solidFill>
              <a:effectLst>
                <a:outerShdw blurRad="38100" dist="19050" dir="2700000" algn="tl" rotWithShape="0">
                  <a:schemeClr val="dk1">
                    <a:alpha val="40000"/>
                  </a:schemeClr>
                </a:outerShdw>
              </a:effectLst>
            </a:endParaRPr>
          </a:p>
        </p:txBody>
      </p:sp>
      <p:sp>
        <p:nvSpPr>
          <p:cNvPr id="22531" name="TextBox 5"/>
          <p:cNvSpPr txBox="1">
            <a:spLocks noChangeArrowheads="1"/>
          </p:cNvSpPr>
          <p:nvPr/>
        </p:nvSpPr>
        <p:spPr bwMode="auto">
          <a:xfrm>
            <a:off x="604520" y="3848100"/>
            <a:ext cx="10982960" cy="1383665"/>
          </a:xfrm>
          <a:prstGeom prst="rect">
            <a:avLst/>
          </a:prstGeom>
          <a:noFill/>
          <a:ln w="9525">
            <a:noFill/>
            <a:miter lim="800000"/>
          </a:ln>
        </p:spPr>
        <p:txBody>
          <a:bodyPr wrap="square">
            <a:spAutoFit/>
          </a:bodyPr>
          <a:lstStyle/>
          <a:p>
            <a:pPr fontAlgn="auto">
              <a:lnSpc>
                <a:spcPct val="150000"/>
              </a:lnSpc>
            </a:pPr>
            <a:r>
              <a:rPr lang="en-US" altLang="zh-CN" sz="2800" b="1">
                <a:effectLst>
                  <a:outerShdw blurRad="38100" dist="38100" dir="2700000" algn="tl">
                    <a:srgbClr val="000000">
                      <a:alpha val="43137"/>
                    </a:srgbClr>
                  </a:outerShdw>
                </a:effectLst>
                <a:latin typeface="Calibri" panose="020F0502020204030204"/>
              </a:rPr>
              <a:t>      </a:t>
            </a:r>
            <a:r>
              <a:rPr lang="zh-CN" altLang="en-US" sz="2800" b="1">
                <a:effectLst>
                  <a:outerShdw blurRad="38100" dist="38100" dir="2700000" algn="tl">
                    <a:srgbClr val="000000">
                      <a:alpha val="43137"/>
                    </a:srgbClr>
                  </a:outerShdw>
                </a:effectLst>
                <a:latin typeface="Calibri" panose="020F0502020204030204"/>
              </a:rPr>
              <a:t>阅读教材第一部分“范德华力与物质性质”总结范德华力的含义以及对物质性质的影响。</a:t>
            </a:r>
            <a:endParaRPr lang="zh-CN" altLang="en-US" sz="2800" b="1">
              <a:effectLst>
                <a:outerShdw blurRad="38100" dist="38100" dir="2700000" algn="tl">
                  <a:srgbClr val="000000">
                    <a:alpha val="43137"/>
                  </a:srgbClr>
                </a:outerShdw>
              </a:effectLst>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16535" y="551180"/>
            <a:ext cx="3312160" cy="460375"/>
          </a:xfrm>
          <a:prstGeom prst="rect">
            <a:avLst/>
          </a:prstGeom>
          <a:noFill/>
        </p:spPr>
        <p:txBody>
          <a:bodyPr wrap="none" rtlCol="0" anchor="t">
            <a:spAutoFit/>
          </a:bodyPr>
          <a:lstStyle/>
          <a:p>
            <a:r>
              <a:rPr lang="zh-CN" altLang="en-US" sz="2400" b="1">
                <a:sym typeface="+mn-ea"/>
              </a:rPr>
              <a:t>一</a:t>
            </a:r>
            <a:r>
              <a:rPr lang="en-US" altLang="zh-CN" sz="2400" b="1">
                <a:sym typeface="+mn-ea"/>
              </a:rPr>
              <a:t>.</a:t>
            </a:r>
            <a:r>
              <a:rPr lang="zh-CN" altLang="en-US" sz="2400" b="1">
                <a:sym typeface="+mn-ea"/>
              </a:rPr>
              <a:t>范德华力与物质性质</a:t>
            </a:r>
            <a:endParaRPr lang="zh-CN" altLang="en-US" sz="2400" b="1">
              <a:sym typeface="+mn-ea"/>
            </a:endParaRPr>
          </a:p>
        </p:txBody>
      </p:sp>
      <p:sp>
        <p:nvSpPr>
          <p:cNvPr id="3" name="文本框 2"/>
          <p:cNvSpPr txBox="1"/>
          <p:nvPr/>
        </p:nvSpPr>
        <p:spPr>
          <a:xfrm>
            <a:off x="401955" y="1176655"/>
            <a:ext cx="1642745" cy="460375"/>
          </a:xfrm>
          <a:prstGeom prst="rect">
            <a:avLst/>
          </a:prstGeom>
          <a:noFill/>
        </p:spPr>
        <p:txBody>
          <a:bodyPr wrap="none" rtlCol="0">
            <a:spAutoFit/>
          </a:bodyPr>
          <a:lstStyle/>
          <a:p>
            <a:pPr algn="l"/>
            <a:r>
              <a:rPr lang="en-US" altLang="zh-CN" sz="2400" b="1">
                <a:solidFill>
                  <a:srgbClr val="FF0000"/>
                </a:solidFill>
                <a:ea typeface="黑体" panose="02010609060101010101" charset="-122"/>
                <a:sym typeface="+mn-ea"/>
              </a:rPr>
              <a:t>1.</a:t>
            </a:r>
            <a:r>
              <a:rPr lang="zh-CN" sz="2400" b="1">
                <a:solidFill>
                  <a:srgbClr val="FF0000"/>
                </a:solidFill>
                <a:ea typeface="黑体" panose="02010609060101010101" charset="-122"/>
                <a:sym typeface="+mn-ea"/>
              </a:rPr>
              <a:t>范德华力</a:t>
            </a:r>
            <a:endParaRPr lang="zh-CN" altLang="en-US" sz="2400" b="1">
              <a:solidFill>
                <a:srgbClr val="FF0000"/>
              </a:solidFill>
              <a:ea typeface="黑体" panose="02010609060101010101" charset="-122"/>
              <a:sym typeface="+mn-ea"/>
            </a:endParaRPr>
          </a:p>
        </p:txBody>
      </p:sp>
      <p:sp>
        <p:nvSpPr>
          <p:cNvPr id="4" name="文本框 3"/>
          <p:cNvSpPr txBox="1"/>
          <p:nvPr/>
        </p:nvSpPr>
        <p:spPr>
          <a:xfrm>
            <a:off x="563245" y="1637030"/>
            <a:ext cx="11107420" cy="1938020"/>
          </a:xfrm>
          <a:prstGeom prst="rect">
            <a:avLst/>
          </a:prstGeom>
          <a:noFill/>
        </p:spPr>
        <p:txBody>
          <a:bodyPr wrap="none" rtlCol="0">
            <a:spAutoFit/>
          </a:bodyPr>
          <a:lstStyle/>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(1)</a:t>
            </a:r>
            <a:r>
              <a:rPr lang="zh-CN" sz="2000" b="1">
                <a:solidFill>
                  <a:srgbClr val="FF0000"/>
                </a:solidFill>
                <a:ea typeface="宋体" panose="02010600030101010101" pitchFamily="2" charset="-122"/>
                <a:sym typeface="+mn-ea"/>
              </a:rPr>
              <a:t>概念：</a:t>
            </a:r>
            <a:r>
              <a:rPr lang="zh-CN" sz="2000" b="1">
                <a:ea typeface="宋体" panose="02010600030101010101" pitchFamily="2" charset="-122"/>
                <a:sym typeface="+mn-ea"/>
              </a:rPr>
              <a:t>分子间普遍存在的一种相互作用力，它使许多物质能以一定的凝聚态</a:t>
            </a:r>
            <a:r>
              <a:rPr lang="en-US" sz="2000" b="1">
                <a:latin typeface="Times New Roman" panose="02020603050405020304" pitchFamily="18" charset="0"/>
                <a:ea typeface="宋体" panose="02010600030101010101" pitchFamily="2" charset="-122"/>
                <a:sym typeface="+mn-ea"/>
              </a:rPr>
              <a:t>(</a:t>
            </a:r>
            <a:r>
              <a:rPr lang="zh-CN" sz="2000" b="1">
                <a:cs typeface="楷体_GB2312" charset="0"/>
                <a:sym typeface="+mn-ea"/>
              </a:rPr>
              <a:t>固态和液态</a:t>
            </a:r>
            <a:r>
              <a:rPr lang="en-US" sz="2000" b="1">
                <a:latin typeface="Times New Roman" panose="02020603050405020304" pitchFamily="18" charset="0"/>
                <a:ea typeface="宋体" panose="02010600030101010101" pitchFamily="2" charset="-122"/>
                <a:sym typeface="+mn-ea"/>
              </a:rPr>
              <a:t>)</a:t>
            </a:r>
            <a:r>
              <a:rPr lang="zh-CN" sz="2000" b="1">
                <a:ea typeface="宋体" panose="02010600030101010101" pitchFamily="2" charset="-122"/>
                <a:sym typeface="+mn-ea"/>
              </a:rPr>
              <a:t>存在。</a:t>
            </a:r>
            <a:endParaRPr lang="en-US" sz="2000" b="1">
              <a:latin typeface="Times New Roman" panose="02020603050405020304" pitchFamily="18" charset="0"/>
              <a:ea typeface="宋体" panose="02010600030101010101" pitchFamily="2" charset="-122"/>
              <a:sym typeface="+mn-ea"/>
            </a:endParaRPr>
          </a:p>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(2)</a:t>
            </a:r>
            <a:r>
              <a:rPr lang="zh-CN" sz="2000" b="1">
                <a:solidFill>
                  <a:srgbClr val="FF0000"/>
                </a:solidFill>
                <a:ea typeface="宋体" panose="02010600030101010101" pitchFamily="2" charset="-122"/>
                <a:sym typeface="+mn-ea"/>
              </a:rPr>
              <a:t>特点：</a:t>
            </a:r>
            <a:r>
              <a:rPr lang="zh-CN" sz="2000" b="1">
                <a:ea typeface="宋体" panose="02010600030101010101" pitchFamily="2" charset="-122"/>
                <a:sym typeface="+mn-ea"/>
              </a:rPr>
              <a:t>比化学键的键能小得多。</a:t>
            </a:r>
            <a:endParaRPr lang="en-US" sz="2000" b="1">
              <a:latin typeface="Times New Roman" panose="02020603050405020304" pitchFamily="18" charset="0"/>
              <a:ea typeface="宋体" panose="02010600030101010101" pitchFamily="2" charset="-122"/>
              <a:sym typeface="+mn-ea"/>
            </a:endParaRPr>
          </a:p>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(3)</a:t>
            </a:r>
            <a:r>
              <a:rPr lang="zh-CN" sz="2000" b="1">
                <a:solidFill>
                  <a:srgbClr val="FF0000"/>
                </a:solidFill>
                <a:ea typeface="宋体" panose="02010600030101010101" pitchFamily="2" charset="-122"/>
                <a:sym typeface="+mn-ea"/>
              </a:rPr>
              <a:t>实质：</a:t>
            </a:r>
            <a:r>
              <a:rPr lang="zh-CN" sz="2000" b="1">
                <a:ea typeface="宋体" panose="02010600030101010101" pitchFamily="2" charset="-122"/>
                <a:sym typeface="+mn-ea"/>
              </a:rPr>
              <a:t>电性作用。</a:t>
            </a:r>
            <a:endParaRPr lang="en-US" sz="2000" b="1">
              <a:latin typeface="Times New Roman" panose="02020603050405020304" pitchFamily="18" charset="0"/>
              <a:ea typeface="宋体" panose="02010600030101010101" pitchFamily="2" charset="-122"/>
              <a:sym typeface="+mn-ea"/>
            </a:endParaRPr>
          </a:p>
          <a:p>
            <a:pPr algn="l" fontAlgn="auto">
              <a:lnSpc>
                <a:spcPct val="150000"/>
              </a:lnSpc>
            </a:pPr>
            <a:r>
              <a:rPr lang="en-US" sz="2000" b="1">
                <a:solidFill>
                  <a:srgbClr val="FF0000"/>
                </a:solidFill>
                <a:latin typeface="Times New Roman" panose="02020603050405020304" pitchFamily="18" charset="0"/>
                <a:ea typeface="宋体" panose="02010600030101010101" pitchFamily="2" charset="-122"/>
                <a:sym typeface="+mn-ea"/>
              </a:rPr>
              <a:t>(4)</a:t>
            </a:r>
            <a:r>
              <a:rPr lang="zh-CN" sz="2000" b="1">
                <a:solidFill>
                  <a:srgbClr val="FF0000"/>
                </a:solidFill>
                <a:ea typeface="宋体" panose="02010600030101010101" pitchFamily="2" charset="-122"/>
                <a:sym typeface="+mn-ea"/>
              </a:rPr>
              <a:t>特征：</a:t>
            </a:r>
            <a:r>
              <a:rPr lang="zh-CN" sz="2000" b="1">
                <a:ea typeface="宋体" panose="02010600030101010101" pitchFamily="2" charset="-122"/>
                <a:sym typeface="+mn-ea"/>
              </a:rPr>
              <a:t>没有饱和性和方向性</a:t>
            </a:r>
            <a:endParaRPr lang="zh-CN" altLang="en-US" sz="2000" b="1">
              <a:ea typeface="宋体" panose="02010600030101010101" pitchFamily="2" charset="-122"/>
              <a:sym typeface="+mn-ea"/>
            </a:endParaRPr>
          </a:p>
        </p:txBody>
      </p:sp>
      <p:graphicFrame>
        <p:nvGraphicFramePr>
          <p:cNvPr id="51237" name="Group 37"/>
          <p:cNvGraphicFramePr>
            <a:graphicFrameLocks noGrp="1"/>
          </p:cNvGraphicFramePr>
          <p:nvPr>
            <p:custDataLst>
              <p:tags r:id="rId1"/>
            </p:custDataLst>
          </p:nvPr>
        </p:nvGraphicFramePr>
        <p:xfrm>
          <a:off x="742315" y="3958590"/>
          <a:ext cx="9813925" cy="1606550"/>
        </p:xfrm>
        <a:graphic>
          <a:graphicData uri="http://schemas.openxmlformats.org/drawingml/2006/table">
            <a:tbl>
              <a:tblPr>
                <a:tableStyleId>{35758FB7-9AC5-4552-8A53-C91805E547FA}</a:tableStyleId>
              </a:tblPr>
              <a:tblGrid>
                <a:gridCol w="3017520"/>
                <a:gridCol w="1461135"/>
                <a:gridCol w="1458595"/>
                <a:gridCol w="1287780"/>
                <a:gridCol w="1373505"/>
                <a:gridCol w="1215390"/>
              </a:tblGrid>
              <a:tr h="518160">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800" b="1" u="none" strike="noStrike" cap="none" normalizeH="0" baseline="0" smtClean="0">
                          <a:ln>
                            <a:noFill/>
                          </a:ln>
                          <a:effectLst/>
                        </a:rPr>
                        <a:t>分子</a:t>
                      </a:r>
                      <a:endParaRPr kumimoji="0" lang="zh-CN" altLang="en-US"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err="1" smtClean="0">
                          <a:ln>
                            <a:noFill/>
                          </a:ln>
                          <a:effectLst/>
                        </a:rPr>
                        <a:t>HCl</a:t>
                      </a:r>
                      <a:endParaRPr kumimoji="0" lang="en-US" altLang="zh-CN" sz="2800" b="1" i="0" u="none" strike="noStrike" cap="none" normalizeH="0" baseline="0" err="1"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HBr</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HI</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CO</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Ar</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r>
              <a:tr h="518160">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800" b="1" u="none" strike="noStrike" cap="none" normalizeH="0" baseline="0" smtClean="0">
                          <a:ln>
                            <a:noFill/>
                          </a:ln>
                          <a:effectLst/>
                        </a:rPr>
                        <a:t>范德华力</a:t>
                      </a:r>
                      <a:r>
                        <a:rPr kumimoji="0" lang="zh-CN" altLang="en-US" sz="2000" b="1" u="none" strike="noStrike" cap="none" normalizeH="0" baseline="0" smtClean="0">
                          <a:ln>
                            <a:noFill/>
                          </a:ln>
                          <a:effectLst/>
                        </a:rPr>
                        <a:t>（</a:t>
                      </a:r>
                      <a:r>
                        <a:rPr kumimoji="0" lang="en-US" altLang="zh-CN" sz="2000" b="1" u="none" strike="noStrike" cap="none" normalizeH="0" baseline="0" smtClean="0">
                          <a:ln>
                            <a:noFill/>
                          </a:ln>
                          <a:effectLst/>
                        </a:rPr>
                        <a:t>kJ/mol</a:t>
                      </a:r>
                      <a:r>
                        <a:rPr kumimoji="0" lang="zh-CN" altLang="en-US" sz="2000" b="1" u="none" strike="noStrike" cap="none" normalizeH="0" baseline="0" smtClean="0">
                          <a:ln>
                            <a:noFill/>
                          </a:ln>
                          <a:effectLst/>
                        </a:rPr>
                        <a:t>）</a:t>
                      </a:r>
                      <a:endParaRPr kumimoji="0" lang="zh-CN" altLang="en-US" sz="20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21.14</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23.11</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26.0</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8.75</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8.50</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r>
              <a:tr h="570230">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800" b="1" u="none" strike="noStrike" cap="none" normalizeH="0" baseline="0" smtClean="0">
                          <a:ln>
                            <a:noFill/>
                          </a:ln>
                          <a:effectLst/>
                        </a:rPr>
                        <a:t>共价键键能</a:t>
                      </a:r>
                      <a:r>
                        <a:rPr kumimoji="0" lang="zh-CN" altLang="en-US" sz="1600" b="1" u="none" strike="noStrike" cap="none" normalizeH="0" baseline="0" smtClean="0">
                          <a:ln>
                            <a:noFill/>
                          </a:ln>
                          <a:effectLst/>
                        </a:rPr>
                        <a:t>（</a:t>
                      </a:r>
                      <a:r>
                        <a:rPr kumimoji="0" lang="en-US" altLang="zh-CN" sz="1600" b="1" u="none" strike="noStrike" cap="none" normalizeH="0" baseline="0" smtClean="0">
                          <a:ln>
                            <a:noFill/>
                          </a:ln>
                          <a:effectLst/>
                        </a:rPr>
                        <a:t>kJ/mol</a:t>
                      </a:r>
                      <a:r>
                        <a:rPr kumimoji="0" lang="zh-CN" altLang="en-US" sz="1600" b="1" u="none" strike="noStrike" cap="none" normalizeH="0" baseline="0" smtClean="0">
                          <a:ln>
                            <a:noFill/>
                          </a:ln>
                          <a:effectLst/>
                        </a:rPr>
                        <a:t>）</a:t>
                      </a:r>
                      <a:endParaRPr kumimoji="0" lang="zh-CN" altLang="en-US" sz="16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431.8</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366</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298</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u="none" strike="noStrike" cap="none" normalizeH="0" baseline="0" smtClean="0">
                          <a:ln>
                            <a:noFill/>
                          </a:ln>
                          <a:effectLst/>
                        </a:rPr>
                        <a:t>745</a:t>
                      </a:r>
                      <a:endParaRPr kumimoji="0" lang="en-US" altLang="zh-CN"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c>
                  <a:txBody>
                    <a:bodyPr wrap="square"/>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800" b="1" u="none" strike="noStrike" cap="none" normalizeH="0" baseline="0" smtClean="0">
                          <a:ln>
                            <a:noFill/>
                          </a:ln>
                          <a:effectLst/>
                        </a:rPr>
                        <a:t>无</a:t>
                      </a:r>
                      <a:endParaRPr kumimoji="0" lang="zh-CN" altLang="en-US" sz="2800" b="1" i="0" u="none" strike="noStrike" cap="none" normalizeH="0" baseline="0" smtClean="0">
                        <a:ln>
                          <a:noFill/>
                        </a:ln>
                        <a:solidFill>
                          <a:schemeClr val="tx1"/>
                        </a:solidFill>
                        <a:effectLst/>
                        <a:latin typeface="黑体" panose="02010609060101010101" charset="-122"/>
                        <a:ea typeface="黑体" panose="02010609060101010101" charset="-122"/>
                      </a:endParaRPr>
                    </a:p>
                  </a:txBody>
                  <a:tcPr vert="horz"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273050" y="514985"/>
            <a:ext cx="4091305" cy="829945"/>
          </a:xfrm>
          <a:prstGeom prst="rect">
            <a:avLst/>
          </a:prstGeom>
          <a:noFill/>
        </p:spPr>
        <p:txBody>
          <a:bodyPr wrap="none" rtlCol="0">
            <a:spAutoFit/>
          </a:bodyPr>
          <a:lstStyle/>
          <a:p>
            <a:pPr algn="l"/>
            <a:r>
              <a:rPr lang="en-US" altLang="zh-CN" sz="2400" b="1">
                <a:solidFill>
                  <a:srgbClr val="FF0000"/>
                </a:solidFill>
                <a:ea typeface="黑体" panose="02010609060101010101" charset="-122"/>
                <a:sym typeface="+mn-ea"/>
              </a:rPr>
              <a:t>2.</a:t>
            </a:r>
            <a:r>
              <a:rPr lang="zh-CN" sz="2400" b="1">
                <a:solidFill>
                  <a:srgbClr val="FF0000"/>
                </a:solidFill>
                <a:ea typeface="宋体" panose="02010600030101010101" pitchFamily="2" charset="-122"/>
                <a:sym typeface="+mn-ea"/>
              </a:rPr>
              <a:t>范德华力对物质性质的影响</a:t>
            </a:r>
            <a:endParaRPr lang="zh-CN" sz="2400" b="1">
              <a:ea typeface="宋体" panose="02010600030101010101" pitchFamily="2" charset="-122"/>
              <a:sym typeface="+mn-ea"/>
            </a:endParaRPr>
          </a:p>
          <a:p>
            <a:pPr algn="l"/>
            <a:endParaRPr lang="zh-CN" altLang="en-US" sz="2400" b="1">
              <a:solidFill>
                <a:srgbClr val="FF0000"/>
              </a:solidFill>
              <a:ea typeface="黑体" panose="02010609060101010101" charset="-122"/>
              <a:sym typeface="+mn-ea"/>
            </a:endParaRPr>
          </a:p>
        </p:txBody>
      </p:sp>
      <p:sp>
        <p:nvSpPr>
          <p:cNvPr id="6" name="文本框 5"/>
          <p:cNvSpPr txBox="1"/>
          <p:nvPr/>
        </p:nvSpPr>
        <p:spPr>
          <a:xfrm>
            <a:off x="546735" y="967105"/>
            <a:ext cx="10922000" cy="553085"/>
          </a:xfrm>
          <a:prstGeom prst="rect">
            <a:avLst/>
          </a:prstGeom>
          <a:noFill/>
        </p:spPr>
        <p:txBody>
          <a:bodyPr wrap="square" rtlCol="0">
            <a:spAutoFit/>
          </a:bodyPr>
          <a:lstStyle/>
          <a:p>
            <a:pPr algn="l" fontAlgn="auto">
              <a:lnSpc>
                <a:spcPct val="150000"/>
              </a:lnSpc>
            </a:pPr>
            <a:r>
              <a:rPr lang="zh-CN" sz="2000" b="1">
                <a:ea typeface="宋体" panose="02010600030101010101" pitchFamily="2" charset="-122"/>
                <a:sym typeface="+mn-ea"/>
              </a:rPr>
              <a:t>范德华力主要影响物质的熔点、沸点等物理性质。范德华力越强，物质的熔点、沸点越高。</a:t>
            </a:r>
            <a:endParaRPr lang="en-US" altLang="en-US" sz="2000" b="1">
              <a:latin typeface="Times New Roman" panose="02020603050405020304" pitchFamily="18" charset="0"/>
              <a:ea typeface="宋体" panose="02010600030101010101" pitchFamily="2" charset="-122"/>
              <a:sym typeface="+mn-ea"/>
            </a:endParaRPr>
          </a:p>
        </p:txBody>
      </p:sp>
      <p:pic>
        <p:nvPicPr>
          <p:cNvPr id="7" name="图片 6"/>
          <p:cNvPicPr>
            <a:picLocks noChangeAspect="1"/>
          </p:cNvPicPr>
          <p:nvPr/>
        </p:nvPicPr>
        <p:blipFill>
          <a:blip r:embed="rId1"/>
          <a:srcRect t="17463" b="45426"/>
          <a:stretch>
            <a:fillRect/>
          </a:stretch>
        </p:blipFill>
        <p:spPr>
          <a:xfrm>
            <a:off x="1464945" y="1767205"/>
            <a:ext cx="7940675" cy="1555750"/>
          </a:xfrm>
          <a:prstGeom prst="rect">
            <a:avLst/>
          </a:prstGeom>
        </p:spPr>
      </p:pic>
      <p:graphicFrame>
        <p:nvGraphicFramePr>
          <p:cNvPr id="11327" name="Group 63"/>
          <p:cNvGraphicFramePr>
            <a:graphicFrameLocks noGrp="1"/>
          </p:cNvGraphicFramePr>
          <p:nvPr>
            <p:custDataLst>
              <p:tags r:id="rId2"/>
            </p:custDataLst>
          </p:nvPr>
        </p:nvGraphicFramePr>
        <p:xfrm>
          <a:off x="1015365" y="3745230"/>
          <a:ext cx="8839200" cy="2415540"/>
        </p:xfrm>
        <a:graphic>
          <a:graphicData uri="http://schemas.openxmlformats.org/drawingml/2006/table">
            <a:tbl>
              <a:tblPr/>
              <a:tblGrid>
                <a:gridCol w="1768475"/>
                <a:gridCol w="1767205"/>
                <a:gridCol w="1768475"/>
                <a:gridCol w="1766570"/>
                <a:gridCol w="1768475"/>
              </a:tblGrid>
              <a:tr h="396240">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物质</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r>
                        <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Cl</a:t>
                      </a:r>
                      <a:r>
                        <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Br</a:t>
                      </a:r>
                      <a:r>
                        <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t>
                      </a:r>
                      <a:r>
                        <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1" i="0"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相对分子量</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38</a:t>
                      </a:r>
                      <a:endPar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71</a:t>
                      </a:r>
                      <a:endPar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160</a:t>
                      </a:r>
                      <a:endPar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254</a:t>
                      </a:r>
                      <a:endParaRPr kumimoji="0" lang="en-US" altLang="zh-CN" sz="20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熔点（℃）</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-219.6</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-101</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-7.2</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113.5</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沸点（℃）</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-188.1</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-34.6</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58.78</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rPr>
                        <a:t>184.4</a:t>
                      </a:r>
                      <a:endParaRPr kumimoji="0" lang="en-US"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0580">
                <a:tc>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熔沸点变化趋势</a:t>
                      </a:r>
                      <a:endParaRPr kumimoji="0"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wrap="square"/>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bl>
          </a:graphicData>
        </a:graphic>
      </p:graphicFrame>
      <p:sp>
        <p:nvSpPr>
          <p:cNvPr id="26664" name="Text Box 57"/>
          <p:cNvSpPr txBox="1">
            <a:spLocks noChangeArrowheads="1"/>
          </p:cNvSpPr>
          <p:nvPr/>
        </p:nvSpPr>
        <p:spPr bwMode="auto">
          <a:xfrm>
            <a:off x="4533900" y="5296535"/>
            <a:ext cx="2423160" cy="460375"/>
          </a:xfrm>
          <a:prstGeom prst="rect">
            <a:avLst/>
          </a:prstGeom>
          <a:noFill/>
          <a:ln w="9525">
            <a:noFill/>
            <a:miter lim="800000"/>
          </a:ln>
        </p:spPr>
        <p:txBody>
          <a:bodyPr wrap="square">
            <a:spAutoFit/>
          </a:bodyPr>
          <a:lstStyle/>
          <a:p>
            <a:pPr>
              <a:spcBef>
                <a:spcPct val="50000"/>
              </a:spcBef>
            </a:pPr>
            <a:r>
              <a:rPr lang="zh-CN" altLang="en-US" sz="2400" b="1">
                <a:solidFill>
                  <a:schemeClr val="hlink"/>
                </a:solidFill>
                <a:latin typeface="Calibri" panose="020F0502020204030204"/>
              </a:rPr>
              <a:t>熔沸点逐渐升高</a:t>
            </a:r>
            <a:endParaRPr lang="zh-CN" altLang="en-US" sz="2400" b="1">
              <a:solidFill>
                <a:schemeClr val="hlink"/>
              </a:solidFill>
              <a:latin typeface="Calibri" panose="020F0502020204030204"/>
            </a:endParaRPr>
          </a:p>
        </p:txBody>
      </p:sp>
      <p:sp>
        <p:nvSpPr>
          <p:cNvPr id="26663" name="Line 56"/>
          <p:cNvSpPr>
            <a:spLocks noChangeShapeType="1"/>
          </p:cNvSpPr>
          <p:nvPr/>
        </p:nvSpPr>
        <p:spPr bwMode="auto">
          <a:xfrm>
            <a:off x="2926715" y="5756910"/>
            <a:ext cx="6553200" cy="0"/>
          </a:xfrm>
          <a:prstGeom prst="line">
            <a:avLst/>
          </a:prstGeom>
          <a:noFill/>
          <a:ln w="57150">
            <a:solidFill>
              <a:schemeClr val="hlink"/>
            </a:solidFill>
            <a:round/>
            <a:tailEnd type="triangle" w="med" len="med"/>
          </a:ln>
        </p:spPr>
        <p:txBody>
          <a:bodyPr/>
          <a:lstStyle/>
          <a:p>
            <a:endParaRPr lang="zh-CN" altLang="en-US"/>
          </a:p>
        </p:txBody>
      </p:sp>
      <p:sp>
        <p:nvSpPr>
          <p:cNvPr id="9" name="Text Box 57"/>
          <p:cNvSpPr txBox="1">
            <a:spLocks noChangeArrowheads="1"/>
          </p:cNvSpPr>
          <p:nvPr/>
        </p:nvSpPr>
        <p:spPr bwMode="auto">
          <a:xfrm>
            <a:off x="4525645" y="5756910"/>
            <a:ext cx="3626485" cy="460375"/>
          </a:xfrm>
          <a:prstGeom prst="rect">
            <a:avLst/>
          </a:prstGeom>
          <a:noFill/>
          <a:ln w="9525">
            <a:noFill/>
            <a:miter lim="800000"/>
          </a:ln>
        </p:spPr>
        <p:txBody>
          <a:bodyPr wrap="square">
            <a:spAutoFit/>
          </a:bodyPr>
          <a:lstStyle/>
          <a:p>
            <a:pPr>
              <a:spcBef>
                <a:spcPct val="50000"/>
              </a:spcBef>
            </a:pPr>
            <a:r>
              <a:rPr lang="zh-CN" altLang="en-US" sz="2400" b="1">
                <a:solidFill>
                  <a:schemeClr val="hlink"/>
                </a:solidFill>
                <a:latin typeface="Calibri" panose="020F0502020204030204"/>
              </a:rPr>
              <a:t>范德华力逐渐增强</a:t>
            </a:r>
            <a:endParaRPr lang="zh-CN" altLang="en-US" sz="2400" b="1">
              <a:solidFill>
                <a:schemeClr val="hlink"/>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tags/tag1.xml><?xml version="1.0" encoding="utf-8"?>
<p:tagLst xmlns:p="http://schemas.openxmlformats.org/presentationml/2006/main">
  <p:tag name="KSO_WM_UNIT_TABLE_BEAUTIFY" val="smartTable{234293c5-dd9a-4881-8cfb-8a0a10255893}"/>
  <p:tag name="TABLE_ENDDRAG_ORIGIN_RECT" val="772*120"/>
  <p:tag name="TABLE_ENDDRAG_RECT" val="59*301*772*120"/>
</p:tagLst>
</file>

<file path=ppt/tags/tag2.xml><?xml version="1.0" encoding="utf-8"?>
<p:tagLst xmlns:p="http://schemas.openxmlformats.org/presentationml/2006/main">
  <p:tag name="KSO_WM_UNIT_TABLE_BEAUTIFY" val="smartTable{17f8fffd-e790-408b-a991-9981043206ed}"/>
  <p:tag name="TABLE_ENDDRAG_ORIGIN_RECT" val="696*179"/>
  <p:tag name="TABLE_ENDDRAG_RECT" val="72*288*696*179"/>
</p:tagLst>
</file>

<file path=ppt/tags/tag3.xml><?xml version="1.0" encoding="utf-8"?>
<p:tagLst xmlns:p="http://schemas.openxmlformats.org/presentationml/2006/main">
  <p:tag name="KSO_WM_UNIT_TABLE_BEAUTIFY" val="smartTable{da6c18df-4b7c-4a57-b88c-bb918d30adb5}"/>
  <p:tag name="TABLE_ENDDRAG_ORIGIN_RECT" val="817*125"/>
  <p:tag name="TABLE_ENDDRAG_RECT" val="83*140*817*125"/>
</p:tagLst>
</file>

<file path=ppt/tags/tag4.xml><?xml version="1.0" encoding="utf-8"?>
<p:tagLst xmlns:p="http://schemas.openxmlformats.org/presentationml/2006/main">
  <p:tag name="KSO_WM_UNIT_TABLE_BEAUTIFY" val="smartTable{fb912ece-050e-4f1f-9318-4b99a7e8df1d}"/>
  <p:tag name="TABLE_ENDDRAG_ORIGIN_RECT" val="858*382"/>
  <p:tag name="TABLE_ENDDRAG_RECT" val="61*99*859*382"/>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4454</Words>
  <Application>WPS 演示</Application>
  <PresentationFormat/>
  <Paragraphs>483</Paragraphs>
  <Slides>24</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Times New Roman</vt:lpstr>
      <vt:lpstr>楷体</vt:lpstr>
      <vt:lpstr>黑体</vt:lpstr>
      <vt:lpstr>Calibri</vt:lpstr>
      <vt:lpstr>楷体_GB2312</vt:lpstr>
      <vt:lpstr>新宋体</vt:lpstr>
      <vt:lpstr>楷体_GB2312</vt:lpstr>
      <vt:lpstr>Tahoma</vt:lpstr>
      <vt:lpstr>微软雅黑</vt:lpstr>
      <vt:lpstr>Arial Unicode MS</vt:lpstr>
      <vt:lpstr>等线</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Administrator</cp:lastModifiedBy>
  <cp:revision>3</cp:revision>
  <cp:lastPrinted>2021-03-24T19:08:00Z</cp:lastPrinted>
  <dcterms:created xsi:type="dcterms:W3CDTF">2021-03-24T19:08:00Z</dcterms:created>
  <dcterms:modified xsi:type="dcterms:W3CDTF">2022-03-15T01:33:50Z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2052-11.8.2.9067</vt:lpwstr>
  </property>
</Properties>
</file>