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tags" Target="tags/tag19.xml" /><Relationship Id="rId19" Type="http://schemas.openxmlformats.org/officeDocument/2006/relationships/presProps" Target="presProps.xml" /><Relationship Id="rId2" Type="http://schemas.openxmlformats.org/officeDocument/2006/relationships/slide" Target="slides/slide1.xml" /><Relationship Id="rId20" Type="http://schemas.openxmlformats.org/officeDocument/2006/relationships/viewProps" Target="viewProps.xml" /><Relationship Id="rId21" Type="http://schemas.openxmlformats.org/officeDocument/2006/relationships/theme" Target="theme/theme1.xml" /><Relationship Id="rId22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2" Type="http://schemas.openxmlformats.org/officeDocument/2006/relationships/image" Target="../media/image5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Relationship Id="rId2" Type="http://schemas.openxmlformats.org/officeDocument/2006/relationships/image" Target="../media/image7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wmf" /><Relationship Id="rId2" Type="http://schemas.openxmlformats.org/officeDocument/2006/relationships/image" Target="../media/image10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6" name="图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2080" y="-136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2D94DB2-F393-4D17-9F45-C364A30E7F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3372DC0-C8A7-4484-9B14-78E7674DA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Relationship Id="rId3" Type="http://schemas.openxmlformats.org/officeDocument/2006/relationships/tags" Target="../tags/tag2.xml" /><Relationship Id="rId4" Type="http://schemas.openxmlformats.org/officeDocument/2006/relationships/tags" Target="../tags/tag3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10.bin" TargetMode="Internal" /><Relationship Id="rId3" Type="http://schemas.openxmlformats.org/officeDocument/2006/relationships/image" Target="../media/image12.wmf" /><Relationship Id="rId4" Type="http://schemas.openxmlformats.org/officeDocument/2006/relationships/tags" Target="../tags/tag12.xml" /><Relationship Id="rId5" Type="http://schemas.openxmlformats.org/officeDocument/2006/relationships/vmlDrawing" Target="../drawings/vmlDrawing7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11.bin" TargetMode="Internal" /><Relationship Id="rId3" Type="http://schemas.openxmlformats.org/officeDocument/2006/relationships/image" Target="../media/image13.wmf" /><Relationship Id="rId4" Type="http://schemas.openxmlformats.org/officeDocument/2006/relationships/tags" Target="../tags/tag13.xml" /><Relationship Id="rId5" Type="http://schemas.openxmlformats.org/officeDocument/2006/relationships/vmlDrawing" Target="../drawings/vmlDrawing8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14.wmf" /><Relationship Id="rId4" Type="http://schemas.openxmlformats.org/officeDocument/2006/relationships/tags" Target="../tags/tag14.xml" /><Relationship Id="rId5" Type="http://schemas.openxmlformats.org/officeDocument/2006/relationships/vmlDrawing" Target="../drawings/vmlDrawing9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13.bin" TargetMode="Internal" /><Relationship Id="rId3" Type="http://schemas.openxmlformats.org/officeDocument/2006/relationships/image" Target="../media/image15.wmf" /><Relationship Id="rId4" Type="http://schemas.openxmlformats.org/officeDocument/2006/relationships/tags" Target="../tags/tag15.xml" /><Relationship Id="rId5" Type="http://schemas.openxmlformats.org/officeDocument/2006/relationships/vmlDrawing" Target="../drawings/vmlDrawing10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16.wmf" /><Relationship Id="rId4" Type="http://schemas.openxmlformats.org/officeDocument/2006/relationships/tags" Target="../tags/tag16.xml" /><Relationship Id="rId5" Type="http://schemas.openxmlformats.org/officeDocument/2006/relationships/vmlDrawing" Target="../drawings/vmlDrawing11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Relationship Id="rId3" Type="http://schemas.openxmlformats.org/officeDocument/2006/relationships/tags" Target="../tags/tag1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Relationship Id="rId3" Type="http://schemas.openxmlformats.org/officeDocument/2006/relationships/tags" Target="../tags/tag5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3.wmf" /><Relationship Id="rId4" Type="http://schemas.openxmlformats.org/officeDocument/2006/relationships/tags" Target="../tags/tag6.xml" /><Relationship Id="rId5" Type="http://schemas.openxmlformats.org/officeDocument/2006/relationships/vmlDrawing" Target="../drawings/vmlDrawing1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4.wmf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5.wmf" /><Relationship Id="rId6" Type="http://schemas.openxmlformats.org/officeDocument/2006/relationships/tags" Target="../tags/tag7.xml" /><Relationship Id="rId7" Type="http://schemas.openxmlformats.org/officeDocument/2006/relationships/vmlDrawing" Target="../drawings/vmlDrawing2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6.wmf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7.wmf" /><Relationship Id="rId6" Type="http://schemas.openxmlformats.org/officeDocument/2006/relationships/tags" Target="../tags/tag8.xml" /><Relationship Id="rId7" Type="http://schemas.openxmlformats.org/officeDocument/2006/relationships/vmlDrawing" Target="../drawings/vmlDrawing3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6.bin" TargetMode="Internal" /><Relationship Id="rId3" Type="http://schemas.openxmlformats.org/officeDocument/2006/relationships/image" Target="../media/image8.wmf" /><Relationship Id="rId4" Type="http://schemas.openxmlformats.org/officeDocument/2006/relationships/tags" Target="../tags/tag9.xml" /><Relationship Id="rId5" Type="http://schemas.openxmlformats.org/officeDocument/2006/relationships/vmlDrawing" Target="../drawings/vmlDrawing4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9.wmf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10.wmf" /><Relationship Id="rId6" Type="http://schemas.openxmlformats.org/officeDocument/2006/relationships/tags" Target="../tags/tag10.xml" /><Relationship Id="rId7" Type="http://schemas.openxmlformats.org/officeDocument/2006/relationships/vmlDrawing" Target="../drawings/vmlDrawing5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9.bin" TargetMode="Internal" /><Relationship Id="rId3" Type="http://schemas.openxmlformats.org/officeDocument/2006/relationships/image" Target="../media/image11.wmf" /><Relationship Id="rId4" Type="http://schemas.openxmlformats.org/officeDocument/2006/relationships/tags" Target="../tags/tag11.xml" /><Relationship Id="rId5" Type="http://schemas.openxmlformats.org/officeDocument/2006/relationships/vmlDrawing" Target="../drawings/vmlDrawing6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680"/>
            <a:ext cx="9144000" cy="1033780"/>
          </a:xfrm>
        </p:spPr>
        <p:txBody>
          <a:bodyPr/>
          <a:lstStyle/>
          <a:p>
            <a:r>
              <a:rPr lang="zh-CN" altLang="zh-CN">
                <a:solidFill>
                  <a:srgbClr val="FF0000"/>
                </a:solidFill>
              </a:rPr>
              <a:t>专题：极值点偏移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355"/>
            <a:ext cx="9144000" cy="766445"/>
          </a:xfrm>
        </p:spPr>
        <p:txBody>
          <a:bodyPr/>
          <a:lstStyle/>
          <a:p>
            <a:r>
              <a:rPr lang="zh-CN" altLang="en-US"/>
              <a:t>井研中学</a:t>
            </a:r>
            <a:r>
              <a:rPr lang="en-US" altLang="zh-CN"/>
              <a:t>     </a:t>
            </a:r>
            <a:r>
              <a:rPr lang="zh-CN" altLang="en-US"/>
              <a:t>胡皓</a:t>
            </a: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951355" y="647700"/>
            <a:ext cx="6562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解析：这是一个典型的极值点偏移的问题，我们可以采用对数平均值不等式去处理。</a:t>
            </a:r>
          </a:p>
        </p:txBody>
      </p:sp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059940" y="1454150"/>
          <a:ext cx="7171690" cy="3272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2" imgW="4178300" imgH="1663700" progId="Equation.KSEE3">
                  <p:embed/>
                </p:oleObj>
              </mc:Choice>
              <mc:Fallback>
                <p:oleObj r:id="rId2" imgW="4178300" imgH="166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9940" y="1454150"/>
                        <a:ext cx="7171690" cy="327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对象 3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978025" y="363855"/>
          <a:ext cx="7473950" cy="54095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" imgW="3721100" imgH="2743200" progId="Equation.KSEE3">
                  <p:embed/>
                </p:oleObj>
              </mc:Choice>
              <mc:Fallback>
                <p:oleObj r:id="rId2" imgW="3721100" imgH="274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8025" y="363855"/>
                        <a:ext cx="7473950" cy="5409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906780" y="201930"/>
            <a:ext cx="4896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巩固训练：</a:t>
            </a:r>
          </a:p>
        </p:txBody>
      </p:sp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778000" y="1605915"/>
          <a:ext cx="8210550" cy="17983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" imgW="3949700" imgH="711200" progId="Equation.KSEE3">
                  <p:embed/>
                </p:oleObj>
              </mc:Choice>
              <mc:Fallback>
                <p:oleObj r:id="rId2" imgW="3949700" imgH="711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8000" y="1605915"/>
                        <a:ext cx="8210550" cy="1798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对象 3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24915" y="1330325"/>
          <a:ext cx="9516745" cy="2165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2" imgW="3594100" imgH="698500" progId="Equation.KSEE3">
                  <p:embed/>
                </p:oleObj>
              </mc:Choice>
              <mc:Fallback>
                <p:oleObj r:id="rId2" imgW="3594100" imgH="6985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4915" y="1330325"/>
                        <a:ext cx="9516745" cy="216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对象 3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167765" y="1390015"/>
          <a:ext cx="9799955" cy="17227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" imgW="3987800" imgH="634365" progId="Equation.KSEE3">
                  <p:embed/>
                </p:oleObj>
              </mc:Choice>
              <mc:Fallback>
                <p:oleObj r:id="rId2" imgW="3987800" imgH="6343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7765" y="1390015"/>
                        <a:ext cx="9799955" cy="172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062355" y="227965"/>
            <a:ext cx="917194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解决极值点偏移问题的基本方法：</a:t>
            </a:r>
          </a:p>
          <a:p>
            <a:endParaRPr lang="zh-CN" altLang="en-US" sz="3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1690" y="1304290"/>
            <a:ext cx="9157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⑴对称构造函数</a:t>
            </a:r>
            <a:r>
              <a:rPr lang="en-US" altLang="zh-CN" sz="3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r>
              <a:rPr lang="zh-CN" altLang="en-US" sz="3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主元法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1690" y="2318385"/>
            <a:ext cx="5544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⑵齐次化设参</a:t>
            </a:r>
            <a:r>
              <a:rPr lang="en-US" altLang="zh-CN" sz="3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/</a:t>
            </a:r>
            <a:r>
              <a:rPr lang="zh-CN" altLang="zh-CN" sz="3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差值设参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91690" y="3715385"/>
            <a:ext cx="427482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⑶对数平均值不等式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3715" y="2524125"/>
            <a:ext cx="10515600" cy="1325563"/>
          </a:xfrm>
        </p:spPr>
        <p:txBody>
          <a:bodyPr/>
          <a:lstStyle/>
          <a:p>
            <a:r>
              <a:rPr lang="zh-CN" altLang="en-US" sz="6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谢谢！</a:t>
            </a:r>
          </a:p>
        </p:txBody>
      </p:sp>
      <p:pic>
        <p:nvPicPr>
          <p:cNvPr id="3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2522200" y="11176000"/>
            <a:ext cx="304800" cy="228600"/>
          </a:xfrm>
          <a:prstGeom prst="cube">
            <a:avLst/>
          </a:prstGeom>
        </p:spPr>
      </p:pic>
    </p:spTree>
    <p:custDataLst>
      <p:tags r:id="rId3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598930" y="1534160"/>
            <a:ext cx="76473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    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高考中函数极值点问题属于考试热点、难点，几乎年年都在考查。其中我们常常会遇到极值点发生偏移，使函数图像失去了对称性，以此为背景的题常出现在压轴题位置。</a:t>
            </a: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76475" y="450215"/>
                <a:ext cx="7717790" cy="250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rgbClr val="7030A0"/>
                    </a:solidFill>
                  </a:rPr>
                  <a:t>1.</a:t>
                </a:r>
                <a:r>
                  <a:rPr lang="zh-CN" altLang="en-US" sz="2400">
                    <a:solidFill>
                      <a:srgbClr val="7030A0"/>
                    </a:solidFill>
                  </a:rPr>
                  <a:t>极值点偏移的认识：</a:t>
                </a:r>
              </a:p>
              <a:p>
                <a:r>
                  <a:rPr lang="zh-CN" altLang="en-US" sz="2400">
                    <a:solidFill>
                      <a:srgbClr val="7030A0"/>
                    </a:solidFill>
                  </a:rPr>
                  <a:t>⑴直线</a:t>
                </a:r>
                <a:r>
                  <a:rPr lang="en-US" altLang="zh-CN" sz="2400">
                    <a:solidFill>
                      <a:srgbClr val="7030A0"/>
                    </a:solidFill>
                  </a:rPr>
                  <a:t>y=a</a:t>
                </a:r>
                <a:r>
                  <a:rPr lang="zh-CN" altLang="zh-CN" sz="2400">
                    <a:solidFill>
                      <a:srgbClr val="7030A0"/>
                    </a:solidFill>
                  </a:rPr>
                  <a:t>与函数</a:t>
                </a:r>
                <a:r>
                  <a:rPr lang="en-US" altLang="zh-CN" sz="2400">
                    <a:solidFill>
                      <a:srgbClr val="7030A0"/>
                    </a:solidFill>
                  </a:rPr>
                  <a:t>y=f(x)</a:t>
                </a:r>
                <a:r>
                  <a:rPr lang="zh-CN" altLang="zh-CN" sz="2400">
                    <a:solidFill>
                      <a:srgbClr val="7030A0"/>
                    </a:solidFill>
                  </a:rPr>
                  <a:t>交于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两点，</a:t>
                </a:r>
                <a:r>
                  <a:rPr lang="en-US" altLang="zh-CN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AB</a:t>
                </a:r>
                <a:r>
                  <a:rPr lang="zh-CN" altLang="en-US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的中点与</a:t>
                </a:r>
                <a:r>
                  <a:rPr lang="en-US" altLang="zh-CN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f(x)</a:t>
                </a:r>
                <a:r>
                  <a:rPr lang="zh-CN" altLang="zh-CN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上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的极值点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altLang="zh-CN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位置关系由函数</a:t>
                </a:r>
                <a:r>
                  <a:rPr lang="en-US" altLang="zh-CN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f(x)</a:t>
                </a:r>
                <a:r>
                  <a:rPr lang="zh-CN" altLang="zh-CN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决定的。这类题的一个通法是构造新函数，求导确定新函数的单调性，再通过</a:t>
                </a:r>
                <a:r>
                  <a:rPr lang="en-US" altLang="zh-CN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f(x)</a:t>
                </a:r>
                <a:r>
                  <a:rPr lang="zh-CN" altLang="zh-CN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的单调性得出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altLang="zh-CN" sz="2400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的大小。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450215"/>
                <a:ext cx="7717790" cy="2506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361565" y="3334385"/>
            <a:ext cx="7322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</a:rPr>
              <a:t>2.</a:t>
            </a:r>
            <a:r>
              <a:rPr lang="zh-CN" altLang="en-US" sz="2400">
                <a:solidFill>
                  <a:srgbClr val="00B0F0"/>
                </a:solidFill>
              </a:rPr>
              <a:t>极值点的左偏与右偏：</a:t>
            </a:r>
          </a:p>
          <a:p>
            <a:r>
              <a:rPr lang="zh-CN" altLang="en-US" sz="2400">
                <a:solidFill>
                  <a:srgbClr val="00B0F0"/>
                </a:solidFill>
              </a:rPr>
              <a:t>函数极值点左右两侧图像由于</a:t>
            </a:r>
            <a:r>
              <a:rPr lang="en-US" altLang="zh-CN" sz="2400">
                <a:solidFill>
                  <a:srgbClr val="00B0F0"/>
                </a:solidFill>
              </a:rPr>
              <a:t>“</a:t>
            </a:r>
            <a:r>
              <a:rPr lang="zh-CN" altLang="en-US" sz="2400">
                <a:solidFill>
                  <a:srgbClr val="00B0F0"/>
                </a:solidFill>
              </a:rPr>
              <a:t>增减速度</a:t>
            </a:r>
            <a:r>
              <a:rPr lang="en-US" altLang="zh-CN" sz="2400">
                <a:solidFill>
                  <a:srgbClr val="00B0F0"/>
                </a:solidFill>
              </a:rPr>
              <a:t>”</a:t>
            </a:r>
            <a:r>
              <a:rPr lang="zh-CN" altLang="en-US" sz="2400">
                <a:solidFill>
                  <a:srgbClr val="00B0F0"/>
                </a:solidFill>
              </a:rPr>
              <a:t>的不同，从而出现了极值点左右偏移。</a:t>
            </a: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典例分析：</a:t>
            </a:r>
          </a:p>
        </p:txBody>
      </p:sp>
      <p:graphicFrame>
        <p:nvGraphicFramePr>
          <p:cNvPr id="3" name="对象 2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153920" y="2212975"/>
          <a:ext cx="6797675" cy="21761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3060065" imgH="876300" progId="Equation.KSEE3">
                  <p:embed/>
                </p:oleObj>
              </mc:Choice>
              <mc:Fallback>
                <p:oleObj r:id="rId2" imgW="3060065" imgH="8763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3920" y="2212975"/>
                        <a:ext cx="6797675" cy="217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47445" y="1322705"/>
            <a:ext cx="5756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题型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对称构造函数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主元法</a:t>
            </a: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795780" y="639445"/>
            <a:ext cx="8437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F0"/>
                </a:solidFill>
              </a:rPr>
              <a:t>解析：本题我们可以采用构造函数以及主元法去解决。</a:t>
            </a:r>
          </a:p>
        </p:txBody>
      </p:sp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919605" y="1205865"/>
          <a:ext cx="7207885" cy="2781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3695700" imgH="1371600" progId="Equation.KSEE3">
                  <p:embed/>
                </p:oleObj>
              </mc:Choice>
              <mc:Fallback>
                <p:oleObj r:id="rId2" imgW="3695700" imgH="1371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605" y="1205865"/>
                        <a:ext cx="7207885" cy="278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005330" y="3606800"/>
          <a:ext cx="7249795" cy="25196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4" imgW="3834765" imgH="1320165" progId="Equation.KSEE3">
                  <p:embed/>
                </p:oleObj>
              </mc:Choice>
              <mc:Fallback>
                <p:oleObj r:id="rId4" imgW="3834765" imgH="1320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330" y="3606800"/>
                        <a:ext cx="7249795" cy="251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5638800" y="3329305"/>
          <a:ext cx="914400" cy="1987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914400" imgH="198755" progId="Equation.KSEE3">
                  <p:embed/>
                </p:oleObj>
              </mc:Choice>
              <mc:Fallback>
                <p:oleObj r:id="rId2" imgW="914400" imgH="19875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099310" y="494665"/>
          <a:ext cx="7936230" cy="28346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4" imgW="4381500" imgH="1409700" progId="Equation.KSEE3">
                  <p:embed/>
                </p:oleObj>
              </mc:Choice>
              <mc:Fallback>
                <p:oleObj r:id="rId4" imgW="4381500" imgH="140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9310" y="494665"/>
                        <a:ext cx="7936230" cy="283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题型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2.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比值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/</a:t>
            </a: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差值设参</a:t>
            </a:r>
          </a:p>
        </p:txBody>
      </p:sp>
      <p:graphicFrame>
        <p:nvGraphicFramePr>
          <p:cNvPr id="4" name="对象 3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690370" y="1530985"/>
          <a:ext cx="7541260" cy="25965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2" imgW="4127500" imgH="1397000" progId="Equation.KSEE3">
                  <p:embed/>
                </p:oleObj>
              </mc:Choice>
              <mc:Fallback>
                <p:oleObj r:id="rId2" imgW="4127500" imgH="13970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0370" y="1530985"/>
                        <a:ext cx="7541260" cy="2596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951355" y="328295"/>
            <a:ext cx="629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解析：直接跳到第二问</a:t>
            </a:r>
          </a:p>
        </p:txBody>
      </p:sp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150110" y="696595"/>
          <a:ext cx="7072630" cy="2595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3911600" imgH="1524000" progId="Equation.KSEE3">
                  <p:embed/>
                </p:oleObj>
              </mc:Choice>
              <mc:Fallback>
                <p:oleObj r:id="rId2" imgW="3911600" imgH="15240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0110" y="696595"/>
                        <a:ext cx="7072630" cy="259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150110" y="2983865"/>
          <a:ext cx="7073265" cy="30772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4" imgW="4127500" imgH="2133600" progId="Equation.KSEE3">
                  <p:embed/>
                </p:oleObj>
              </mc:Choice>
              <mc:Fallback>
                <p:oleObj r:id="rId4" imgW="4127500" imgH="2133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0110" y="2983865"/>
                        <a:ext cx="7073265" cy="307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题型</a:t>
            </a: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对数平均值表达式</a:t>
            </a:r>
          </a:p>
        </p:txBody>
      </p:sp>
      <p:graphicFrame>
        <p:nvGraphicFramePr>
          <p:cNvPr id="4" name="对象 3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634490" y="1691005"/>
          <a:ext cx="8484235" cy="18459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2" imgW="4013200" imgH="723900" progId="Equation.KSEE3">
                  <p:embed/>
                </p:oleObj>
              </mc:Choice>
              <mc:Fallback>
                <p:oleObj r:id="rId2" imgW="4013200" imgH="723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4490" y="1691005"/>
                        <a:ext cx="8484235" cy="184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b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输入您的封面副标题"/>
  <p:tag name="KSO_WM_UNIT_SHOW_EDIT_AREA_INDICATION" val="1"/>
  <p:tag name="KSO_WM_UNIT_TYPE" val="b"/>
  <p:tag name="KSO_WM_UNIT_VALUE" val="111"/>
</p:tagLst>
</file>

<file path=ppt/tags/tag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20</Paragraphs>
  <Slides>16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21">
      <vt:lpstr>Arial</vt:lpstr>
      <vt:lpstr>Calibri</vt:lpstr>
      <vt:lpstr>微软雅黑</vt:lpstr>
      <vt:lpstr>Cambria Math</vt:lpstr>
      <vt:lpstr>Office 主题</vt:lpstr>
      <vt:lpstr>专题：极值点偏移</vt:lpstr>
      <vt:lpstr>PowerPoint Presentation</vt:lpstr>
      <vt:lpstr>PowerPoint Presentation</vt:lpstr>
      <vt:lpstr>典例分析：</vt:lpstr>
      <vt:lpstr>PowerPoint Presentation</vt:lpstr>
      <vt:lpstr>PowerPoint Presentation</vt:lpstr>
      <vt:lpstr>题型2.比值/差值设参</vt:lpstr>
      <vt:lpstr>PowerPoint Presentation</vt:lpstr>
      <vt:lpstr>题型3.对数平均值表达式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谢谢！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2021-09-07T10:38:12.440</cp:lastPrinted>
  <dcterms:created xsi:type="dcterms:W3CDTF">2021-09-07T10:38:12Z</dcterms:created>
  <dcterms:modified xsi:type="dcterms:W3CDTF">2021-09-07T02:38:12Z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