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90.wmf"/><Relationship Id="rId7" Type="http://schemas.openxmlformats.org/officeDocument/2006/relationships/image" Target="../media/image106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5.wmf"/><Relationship Id="rId11" Type="http://schemas.openxmlformats.org/officeDocument/2006/relationships/image" Target="../media/image91.wmf"/><Relationship Id="rId5" Type="http://schemas.openxmlformats.org/officeDocument/2006/relationships/image" Target="../media/image104.wmf"/><Relationship Id="rId10" Type="http://schemas.openxmlformats.org/officeDocument/2006/relationships/image" Target="../media/image92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7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" Type="http://schemas.openxmlformats.org/officeDocument/2006/relationships/image" Target="../media/image72.wmf"/><Relationship Id="rId16" Type="http://schemas.openxmlformats.org/officeDocument/2006/relationships/image" Target="../media/image85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4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5.bin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7.bin"/><Relationship Id="rId10" Type="http://schemas.openxmlformats.org/officeDocument/2006/relationships/oleObject" Target="../embeddings/oleObject99.bin"/><Relationship Id="rId19" Type="http://schemas.openxmlformats.org/officeDocument/2006/relationships/oleObject" Target="../embeddings/oleObject108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11.bin"/><Relationship Id="rId27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83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118" y="1122363"/>
            <a:ext cx="11255188" cy="13922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巧用二次求导解决函数单调性和极值问题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、已知函数</a:t>
            </a:r>
            <a:r>
              <a:rPr lang="en-US" dirty="0" smtClean="0"/>
              <a:t>                                     .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Ⅰ</a:t>
            </a:r>
            <a:r>
              <a:rPr lang="zh-CN" altLang="en-US" dirty="0" smtClean="0"/>
              <a:t>）若</a:t>
            </a:r>
            <a:r>
              <a:rPr lang="en-US" dirty="0" smtClean="0"/>
              <a:t>                                    </a:t>
            </a:r>
            <a:r>
              <a:rPr lang="zh-CN" altLang="en-US" dirty="0" smtClean="0"/>
              <a:t>，求</a:t>
            </a:r>
            <a:r>
              <a:rPr lang="en-US" dirty="0" smtClean="0"/>
              <a:t>    </a:t>
            </a:r>
            <a:r>
              <a:rPr lang="zh-CN" altLang="en-US" dirty="0" smtClean="0"/>
              <a:t>的取值范围；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）证明：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解：第一问难度不算大，大多数同学一般都能做出来。采用分离参数法解决恒成立问题就行了。</a:t>
            </a:r>
            <a:endParaRPr lang="en-US" altLang="zh-CN" dirty="0" smtClean="0"/>
          </a:p>
          <a:p>
            <a:r>
              <a:rPr lang="zh-CN" altLang="en-US" dirty="0" smtClean="0"/>
              <a:t>而第二问是属于运用导数工具证明不等式问题。用</a:t>
            </a:r>
            <a:r>
              <a:rPr lang="en-US" dirty="0" smtClean="0"/>
              <a:t>         </a:t>
            </a:r>
            <a:r>
              <a:rPr lang="zh-CN" altLang="en-US" dirty="0" smtClean="0"/>
              <a:t>去分析</a:t>
            </a:r>
            <a:r>
              <a:rPr lang="en-US" dirty="0" smtClean="0"/>
              <a:t>          </a:t>
            </a:r>
            <a:r>
              <a:rPr lang="zh-CN" altLang="en-US" dirty="0" smtClean="0"/>
              <a:t>的单调性受阻。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4281054" y="1690255"/>
          <a:ext cx="3418114" cy="457200"/>
        </p:xfrm>
        <a:graphic>
          <a:graphicData uri="http://schemas.openxmlformats.org/presentationml/2006/ole">
            <p:oleObj spid="_x0000_s1025" r:id="rId3" imgW="1497950" imgH="203112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2729344" y="2119744"/>
          <a:ext cx="3560619" cy="689152"/>
        </p:xfrm>
        <a:graphic>
          <a:graphicData uri="http://schemas.openxmlformats.org/presentationml/2006/ole">
            <p:oleObj spid="_x0000_s1027" r:id="rId4" imgW="1181100" imgH="228600" progId="Equation.DSMT4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5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3380507" y="2757055"/>
          <a:ext cx="3200401" cy="692870"/>
        </p:xfrm>
        <a:graphic>
          <a:graphicData uri="http://schemas.openxmlformats.org/presentationml/2006/ole">
            <p:oleObj spid="_x0000_s1029" r:id="rId5" imgW="926698" imgH="203112" progId="Equation.DSMT4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Object 7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7790310" y="2302896"/>
          <a:ext cx="471055" cy="471055"/>
        </p:xfrm>
        <a:graphic>
          <a:graphicData uri="http://schemas.openxmlformats.org/presentationml/2006/ole">
            <p:oleObj spid="_x0000_s1031" r:id="rId6" imgW="127055" imgH="139761" progId="Equation.DSMT4">
              <p:embed/>
            </p:oleObj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975274" y="4391891"/>
          <a:ext cx="1025236" cy="643753"/>
        </p:xfrm>
        <a:graphic>
          <a:graphicData uri="http://schemas.openxmlformats.org/presentationml/2006/ole">
            <p:oleObj spid="_x0000_s1033" r:id="rId7" imgW="406048" imgH="253780" progId="Equation.DSMT4">
              <p:embed/>
            </p:oleObj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925782" y="4959927"/>
          <a:ext cx="845127" cy="585088"/>
        </p:xfrm>
        <a:graphic>
          <a:graphicData uri="http://schemas.openxmlformats.org/presentationml/2006/ole">
            <p:oleObj spid="_x0000_s1035" r:id="rId8" imgW="368460" imgH="25411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199"/>
            <a:ext cx="12192000" cy="509154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我们可以尝试再对            </a:t>
            </a:r>
            <a:r>
              <a:rPr lang="en-US" dirty="0" smtClean="0"/>
              <a:t>       </a:t>
            </a:r>
            <a:r>
              <a:rPr lang="zh-CN" altLang="en-US" dirty="0" smtClean="0"/>
              <a:t>求导，可得</a:t>
            </a:r>
            <a:r>
              <a:rPr lang="en-US" dirty="0" smtClean="0"/>
              <a:t>                            </a:t>
            </a:r>
            <a:r>
              <a:rPr lang="zh-CN" altLang="en-US" dirty="0" smtClean="0"/>
              <a:t>，显然当</a:t>
            </a:r>
            <a:r>
              <a:rPr lang="en-US" dirty="0" smtClean="0"/>
              <a:t>   </a:t>
            </a:r>
            <a:r>
              <a:rPr lang="zh-CN" altLang="en-US" dirty="0" smtClean="0"/>
              <a:t>＜</a:t>
            </a:r>
            <a:r>
              <a:rPr lang="en-US" dirty="0" smtClean="0"/>
              <a:t>         </a:t>
            </a:r>
            <a:r>
              <a:rPr lang="zh-CN" altLang="en-US" dirty="0" smtClean="0"/>
              <a:t>时，            </a:t>
            </a:r>
            <a:r>
              <a:rPr lang="en-US" dirty="0" smtClean="0"/>
              <a:t> </a:t>
            </a:r>
            <a:r>
              <a:rPr lang="zh-CN" altLang="en-US" dirty="0" smtClean="0"/>
              <a:t>；当</a:t>
            </a:r>
            <a:r>
              <a:rPr lang="en-US" dirty="0" smtClean="0"/>
              <a:t> 1</a:t>
            </a:r>
            <a:r>
              <a:rPr lang="zh-CN" altLang="en-US" dirty="0" smtClean="0"/>
              <a:t>＜</a:t>
            </a:r>
            <a:r>
              <a:rPr lang="en-US" dirty="0" smtClean="0"/>
              <a:t>     </a:t>
            </a:r>
            <a:r>
              <a:rPr lang="zh-CN" altLang="en-US" dirty="0" smtClean="0"/>
              <a:t>时，      </a:t>
            </a:r>
            <a:r>
              <a:rPr lang="en-US" dirty="0" smtClean="0"/>
              <a:t> </a:t>
            </a:r>
            <a:r>
              <a:rPr lang="zh-CN" altLang="en-US" dirty="0" smtClean="0"/>
              <a:t>＞</a:t>
            </a:r>
            <a:r>
              <a:rPr lang="en-US" altLang="zh-CN" dirty="0" smtClean="0"/>
              <a:t>0</a:t>
            </a:r>
            <a:r>
              <a:rPr lang="en-US" dirty="0" smtClean="0"/>
              <a:t> </a:t>
            </a:r>
            <a:r>
              <a:rPr lang="zh-CN" altLang="en-US" dirty="0" smtClean="0"/>
              <a:t>，即</a:t>
            </a:r>
            <a:r>
              <a:rPr lang="en-US" dirty="0" smtClean="0"/>
              <a:t>                 </a:t>
            </a:r>
            <a:r>
              <a:rPr lang="zh-CN" altLang="en-US" dirty="0" smtClean="0"/>
              <a:t>在   区间            上为减函数，所以有当</a:t>
            </a:r>
            <a:r>
              <a:rPr lang="en-US" dirty="0" smtClean="0"/>
              <a:t> 0</a:t>
            </a:r>
            <a:r>
              <a:rPr lang="zh-CN" altLang="en-US" dirty="0" smtClean="0"/>
              <a:t>＜</a:t>
            </a:r>
            <a:r>
              <a:rPr lang="en-US" altLang="zh-CN" dirty="0" smtClean="0"/>
              <a:t>x</a:t>
            </a:r>
            <a:r>
              <a:rPr lang="en-US" dirty="0" smtClean="0"/>
              <a:t>       </a:t>
            </a:r>
            <a:r>
              <a:rPr lang="zh-CN" altLang="en-US" dirty="0" smtClean="0"/>
              <a:t>时，                       ，我们通过二次求导分析</a:t>
            </a:r>
            <a:r>
              <a:rPr lang="en-US" dirty="0" smtClean="0"/>
              <a:t> </a:t>
            </a:r>
            <a:r>
              <a:rPr lang="zh-CN" altLang="en-US" dirty="0" smtClean="0"/>
              <a:t>的单调性，得出当</a:t>
            </a:r>
            <a:r>
              <a:rPr lang="en-US" dirty="0" smtClean="0"/>
              <a:t>0</a:t>
            </a:r>
            <a:r>
              <a:rPr lang="zh-CN" altLang="en-US" dirty="0" smtClean="0"/>
              <a:t>＜</a:t>
            </a:r>
            <a:r>
              <a:rPr lang="en-US" altLang="zh-CN" dirty="0" smtClean="0"/>
              <a:t>x</a:t>
            </a:r>
            <a:r>
              <a:rPr lang="en-US" dirty="0" smtClean="0"/>
              <a:t>       </a:t>
            </a:r>
            <a:r>
              <a:rPr lang="zh-CN" altLang="en-US" dirty="0" smtClean="0"/>
              <a:t>时                </a:t>
            </a:r>
            <a:r>
              <a:rPr lang="en-US" dirty="0" smtClean="0"/>
              <a:t> </a:t>
            </a:r>
            <a:r>
              <a:rPr lang="zh-CN" altLang="en-US" dirty="0" smtClean="0"/>
              <a:t>，则</a:t>
            </a:r>
            <a:r>
              <a:rPr lang="en-US" dirty="0" smtClean="0"/>
              <a:t>          </a:t>
            </a:r>
            <a:r>
              <a:rPr lang="zh-CN" altLang="en-US" dirty="0" smtClean="0"/>
              <a:t>在区间</a:t>
            </a:r>
            <a:r>
              <a:rPr lang="en-US" dirty="0" smtClean="0"/>
              <a:t>            </a:t>
            </a:r>
            <a:r>
              <a:rPr lang="zh-CN" altLang="en-US" dirty="0" smtClean="0"/>
              <a:t>上为增函数，即</a:t>
            </a:r>
            <a:r>
              <a:rPr lang="en-US" dirty="0" smtClean="0"/>
              <a:t>                    </a:t>
            </a:r>
            <a:r>
              <a:rPr lang="zh-CN" altLang="en-US" dirty="0" smtClean="0"/>
              <a:t>，此时，     则有</a:t>
            </a:r>
            <a:r>
              <a:rPr lang="en-US" dirty="0" smtClean="0"/>
              <a:t>                         </a:t>
            </a:r>
            <a:r>
              <a:rPr lang="zh-CN" altLang="en-US" dirty="0" smtClean="0"/>
              <a:t>成立。</a:t>
            </a:r>
          </a:p>
          <a:p>
            <a:r>
              <a:rPr lang="zh-CN" altLang="en-US" dirty="0" smtClean="0"/>
              <a:t>下面我们在接着分析当</a:t>
            </a:r>
            <a:r>
              <a:rPr lang="en-US" dirty="0" smtClean="0"/>
              <a:t> 1</a:t>
            </a:r>
            <a:r>
              <a:rPr lang="zh-CN" altLang="en-US" dirty="0" smtClean="0"/>
              <a:t>＜</a:t>
            </a:r>
            <a:r>
              <a:rPr lang="en-US" altLang="zh-CN" dirty="0" smtClean="0"/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时的情况，同理，当</a:t>
            </a:r>
            <a:r>
              <a:rPr lang="en-US" dirty="0" smtClean="0"/>
              <a:t> 1</a:t>
            </a:r>
            <a:r>
              <a:rPr lang="zh-CN" altLang="en-US" dirty="0" smtClean="0"/>
              <a:t>＜</a:t>
            </a:r>
            <a:r>
              <a:rPr lang="en-US" dirty="0" smtClean="0"/>
              <a:t> x</a:t>
            </a:r>
            <a:r>
              <a:rPr lang="zh-CN" altLang="en-US" dirty="0" smtClean="0"/>
              <a:t>时，    </a:t>
            </a:r>
            <a:r>
              <a:rPr lang="en-US" dirty="0" smtClean="0"/>
              <a:t>  </a:t>
            </a:r>
            <a:r>
              <a:rPr lang="zh-CN" altLang="en-US" dirty="0" smtClean="0"/>
              <a:t>＞</a:t>
            </a:r>
            <a:r>
              <a:rPr lang="en-US" dirty="0" smtClean="0"/>
              <a:t> 0</a:t>
            </a:r>
            <a:r>
              <a:rPr lang="zh-CN" altLang="en-US" dirty="0" smtClean="0"/>
              <a:t>，即</a:t>
            </a:r>
            <a:r>
              <a:rPr lang="en-US" dirty="0" smtClean="0"/>
              <a:t>           </a:t>
            </a:r>
            <a:r>
              <a:rPr lang="zh-CN" altLang="en-US" dirty="0" smtClean="0"/>
              <a:t>在区间</a:t>
            </a:r>
            <a:r>
              <a:rPr lang="en-US" dirty="0" smtClean="0"/>
              <a:t>           </a:t>
            </a:r>
            <a:r>
              <a:rPr lang="zh-CN" altLang="en-US" dirty="0" smtClean="0"/>
              <a:t>上为增函数，则</a:t>
            </a:r>
            <a:r>
              <a:rPr lang="en-US" dirty="0" smtClean="0"/>
              <a:t>                   </a:t>
            </a:r>
            <a:r>
              <a:rPr lang="zh-CN" altLang="en-US" dirty="0" smtClean="0"/>
              <a:t>，此时，  </a:t>
            </a:r>
            <a:r>
              <a:rPr lang="en-US" dirty="0" smtClean="0"/>
              <a:t> </a:t>
            </a:r>
            <a:r>
              <a:rPr lang="zh-CN" altLang="en-US" dirty="0" smtClean="0"/>
              <a:t>为增函数，所以</a:t>
            </a:r>
            <a:r>
              <a:rPr lang="en-US" dirty="0" smtClean="0"/>
              <a:t>                    </a:t>
            </a:r>
            <a:r>
              <a:rPr lang="zh-CN" altLang="en-US" dirty="0" smtClean="0"/>
              <a:t>，易得</a:t>
            </a:r>
            <a:r>
              <a:rPr lang="en-US" dirty="0" smtClean="0"/>
              <a:t>                     </a:t>
            </a:r>
            <a:r>
              <a:rPr lang="zh-CN" altLang="en-US" dirty="0" smtClean="0"/>
              <a:t>也成立。</a:t>
            </a:r>
          </a:p>
          <a:p>
            <a:r>
              <a:rPr lang="zh-CN" altLang="en-US" dirty="0" smtClean="0"/>
              <a:t>综上，</a:t>
            </a:r>
            <a:r>
              <a:rPr lang="en-US" dirty="0" smtClean="0"/>
              <a:t>                   </a:t>
            </a:r>
            <a:r>
              <a:rPr lang="zh-CN" altLang="en-US" dirty="0" smtClean="0"/>
              <a:t>得证。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699163" y="1440872"/>
          <a:ext cx="1953491" cy="748535"/>
        </p:xfrm>
        <a:graphic>
          <a:graphicData uri="http://schemas.openxmlformats.org/presentationml/2006/ole">
            <p:oleObj spid="_x0000_s20481" r:id="rId3" imgW="1016000" imgH="393700" progId="Equation.DSMT4">
              <p:embed/>
            </p:oleObj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758545" y="1399309"/>
          <a:ext cx="2147455" cy="783118"/>
        </p:xfrm>
        <a:graphic>
          <a:graphicData uri="http://schemas.openxmlformats.org/presentationml/2006/ole">
            <p:oleObj spid="_x0000_s20483" r:id="rId4" imgW="977900" imgH="393700" progId="Equation.DSMT4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849282" y="2019299"/>
          <a:ext cx="374073" cy="546719"/>
        </p:xfrm>
        <a:graphic>
          <a:graphicData uri="http://schemas.openxmlformats.org/presentationml/2006/ole">
            <p:oleObj spid="_x0000_s20487" r:id="rId5" imgW="126725" imgH="177415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510145" y="2176029"/>
          <a:ext cx="595745" cy="436952"/>
        </p:xfrm>
        <a:graphic>
          <a:graphicData uri="http://schemas.openxmlformats.org/presentationml/2006/ole">
            <p:oleObj spid="_x0000_s20486" r:id="rId6" imgW="127055" imgH="139761" progId="Equation.DSMT4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969078" y="2177934"/>
          <a:ext cx="568036" cy="419852"/>
        </p:xfrm>
        <a:graphic>
          <a:graphicData uri="http://schemas.openxmlformats.org/presentationml/2006/ole">
            <p:oleObj spid="_x0000_s20485" r:id="rId7" imgW="215994" imgH="165172" progId="Equation.DSMT4">
              <p:embed/>
            </p:oleObj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23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006435" y="2050473"/>
          <a:ext cx="1662545" cy="660128"/>
        </p:xfrm>
        <a:graphic>
          <a:graphicData uri="http://schemas.openxmlformats.org/presentationml/2006/ole">
            <p:oleObj spid="_x0000_s20492" r:id="rId8" imgW="647700" imgH="254000" progId="Equation.DSMT4">
              <p:embed/>
            </p:oleObj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304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6117503" y="2156836"/>
          <a:ext cx="596900" cy="436562"/>
        </p:xfrm>
        <a:graphic>
          <a:graphicData uri="http://schemas.openxmlformats.org/presentationml/2006/ole">
            <p:oleObj spid="_x0000_s20499" r:id="rId9" imgW="127055" imgH="139761" progId="Equation.DSMT4">
              <p:embed/>
            </p:oleObj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7204364" y="2022763"/>
          <a:ext cx="1052946" cy="646126"/>
        </p:xfrm>
        <a:graphic>
          <a:graphicData uri="http://schemas.openxmlformats.org/presentationml/2006/ole">
            <p:oleObj spid="_x0000_s20500" r:id="rId10" imgW="419100" imgH="254000" progId="Equation.DSMT4">
              <p:embed/>
            </p:oleObj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9739745" y="1981201"/>
          <a:ext cx="1745673" cy="668903"/>
        </p:xfrm>
        <a:graphic>
          <a:graphicData uri="http://schemas.openxmlformats.org/presentationml/2006/ole">
            <p:oleObj spid="_x0000_s20502" r:id="rId11" imgW="1016000" imgH="393700" progId="Equation.DSMT4">
              <p:embed/>
            </p:oleObj>
          </a:graphicData>
        </a:graphic>
      </p:graphicFrame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2411036" y="2503515"/>
          <a:ext cx="1099131" cy="581893"/>
        </p:xfrm>
        <a:graphic>
          <a:graphicData uri="http://schemas.openxmlformats.org/presentationml/2006/ole">
            <p:oleObj spid="_x0000_s20504" r:id="rId12" imgW="482810" imgH="254110" progId="Equation.DSMT4">
              <p:embed/>
            </p:oleObj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7481454" y="2512869"/>
          <a:ext cx="581891" cy="430093"/>
        </p:xfrm>
        <a:graphic>
          <a:graphicData uri="http://schemas.openxmlformats.org/presentationml/2006/ole">
            <p:oleObj spid="_x0000_s20506" r:id="rId13" imgW="215994" imgH="165172" progId="Equation.DSMT4">
              <p:embed/>
            </p:oleObj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0" y="323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8825346" y="2535381"/>
          <a:ext cx="2261367" cy="540327"/>
        </p:xfrm>
        <a:graphic>
          <a:graphicData uri="http://schemas.openxmlformats.org/presentationml/2006/ole">
            <p:oleObj spid="_x0000_s20513" r:id="rId14" imgW="1079969" imgH="254110" progId="Equation.DSMT4">
              <p:embed/>
            </p:oleObj>
          </a:graphicData>
        </a:graphic>
      </p:graphicFrame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8791143" y="2978727"/>
          <a:ext cx="582612" cy="430213"/>
        </p:xfrm>
        <a:graphic>
          <a:graphicData uri="http://schemas.openxmlformats.org/presentationml/2006/ole">
            <p:oleObj spid="_x0000_s20516" r:id="rId15" imgW="215994" imgH="165172" progId="Equation.DSMT4">
              <p:embed/>
            </p:oleObj>
          </a:graphicData>
        </a:graphic>
      </p:graphicFrame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9961419" y="2895600"/>
          <a:ext cx="1427018" cy="611579"/>
        </p:xfrm>
        <a:graphic>
          <a:graphicData uri="http://schemas.openxmlformats.org/presentationml/2006/ole">
            <p:oleObj spid="_x0000_s20517" r:id="rId16" imgW="596900" imgH="254000" progId="Equation.DSMT4">
              <p:embed/>
            </p:oleObj>
          </a:graphicData>
        </a:graphic>
      </p:graphicFrame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789709" y="3408219"/>
          <a:ext cx="1066800" cy="530737"/>
        </p:xfrm>
        <a:graphic>
          <a:graphicData uri="http://schemas.openxmlformats.org/presentationml/2006/ole">
            <p:oleObj spid="_x0000_s20519" r:id="rId17" imgW="368460" imgH="254110" progId="Equation.DSMT4">
              <p:embed/>
            </p:oleObj>
          </a:graphicData>
        </a:graphic>
      </p:graphicFrame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3158836" y="3269671"/>
          <a:ext cx="1163782" cy="609600"/>
        </p:xfrm>
        <a:graphic>
          <a:graphicData uri="http://schemas.openxmlformats.org/presentationml/2006/ole">
            <p:oleObj spid="_x0000_s20521" r:id="rId18" imgW="330200" imgH="254000" progId="Equation.DSMT4">
              <p:embed/>
            </p:oleObj>
          </a:graphicData>
        </a:graphic>
      </p:graphicFrame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3" name="Object 43"/>
          <p:cNvGraphicFramePr>
            <a:graphicFrameLocks noChangeAspect="1"/>
          </p:cNvGraphicFramePr>
          <p:nvPr/>
        </p:nvGraphicFramePr>
        <p:xfrm>
          <a:off x="7121235" y="3352799"/>
          <a:ext cx="2125391" cy="526473"/>
        </p:xfrm>
        <a:graphic>
          <a:graphicData uri="http://schemas.openxmlformats.org/presentationml/2006/ole">
            <p:oleObj spid="_x0000_s20523" r:id="rId19" imgW="1041400" imgH="254000" progId="Equation.DSMT4">
              <p:embed/>
            </p:oleObj>
          </a:graphicData>
        </a:graphic>
      </p:graphicFrame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5" name="Object 45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872837" y="3809999"/>
          <a:ext cx="2495796" cy="540327"/>
        </p:xfrm>
        <a:graphic>
          <a:graphicData uri="http://schemas.openxmlformats.org/presentationml/2006/ole">
            <p:oleObj spid="_x0000_s20525" r:id="rId20" imgW="926698" imgH="203112" progId="Equation.DSMT4">
              <p:embed/>
            </p:oleObj>
          </a:graphicData>
        </a:graphic>
      </p:graphicFrame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7" name="Object 47"/>
          <p:cNvGraphicFramePr>
            <a:graphicFrameLocks noChangeAspect="1"/>
          </p:cNvGraphicFramePr>
          <p:nvPr/>
        </p:nvGraphicFramePr>
        <p:xfrm>
          <a:off x="10543311" y="4225637"/>
          <a:ext cx="1219200" cy="561109"/>
        </p:xfrm>
        <a:graphic>
          <a:graphicData uri="http://schemas.openxmlformats.org/presentationml/2006/ole">
            <p:oleObj spid="_x0000_s20527" r:id="rId21" imgW="419100" imgH="254000" progId="Equation.DSMT4">
              <p:embed/>
            </p:oleObj>
          </a:graphicData>
        </a:graphic>
      </p:graphicFrame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1537854" y="4779817"/>
          <a:ext cx="1066801" cy="523321"/>
        </p:xfrm>
        <a:graphic>
          <a:graphicData uri="http://schemas.openxmlformats.org/presentationml/2006/ole">
            <p:oleObj spid="_x0000_s20529" r:id="rId22" imgW="406048" imgH="253780" progId="Equation.DSMT4">
              <p:embed/>
            </p:oleObj>
          </a:graphicData>
        </a:graphic>
      </p:graphicFrame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3837710" y="4738255"/>
          <a:ext cx="1039091" cy="584489"/>
        </p:xfrm>
        <a:graphic>
          <a:graphicData uri="http://schemas.openxmlformats.org/presentationml/2006/ole">
            <p:oleObj spid="_x0000_s20531" r:id="rId23" imgW="457399" imgH="254110" progId="Equation.DSMT4">
              <p:embed/>
            </p:oleObj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3" name="Object 53"/>
          <p:cNvGraphicFramePr>
            <a:graphicFrameLocks noChangeAspect="1"/>
          </p:cNvGraphicFramePr>
          <p:nvPr/>
        </p:nvGraphicFramePr>
        <p:xfrm>
          <a:off x="7758545" y="4835237"/>
          <a:ext cx="2087420" cy="498764"/>
        </p:xfrm>
        <a:graphic>
          <a:graphicData uri="http://schemas.openxmlformats.org/presentationml/2006/ole">
            <p:oleObj spid="_x0000_s20533" r:id="rId24" imgW="1079969" imgH="254110" progId="Equation.DSMT4">
              <p:embed/>
            </p:oleObj>
          </a:graphicData>
        </a:graphic>
      </p:graphicFrame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5" name="Object 55"/>
          <p:cNvGraphicFramePr>
            <a:graphicFrameLocks noChangeAspect="1"/>
          </p:cNvGraphicFramePr>
          <p:nvPr/>
        </p:nvGraphicFramePr>
        <p:xfrm>
          <a:off x="11083638" y="4807527"/>
          <a:ext cx="720435" cy="457200"/>
        </p:xfrm>
        <a:graphic>
          <a:graphicData uri="http://schemas.openxmlformats.org/presentationml/2006/ole">
            <p:oleObj spid="_x0000_s20535" r:id="rId25" imgW="368460" imgH="254110" progId="Equation.DSMT4">
              <p:embed/>
            </p:oleObj>
          </a:graphicData>
        </a:graphic>
      </p:graphicFrame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2909455" y="5278582"/>
          <a:ext cx="2125391" cy="526473"/>
        </p:xfrm>
        <a:graphic>
          <a:graphicData uri="http://schemas.openxmlformats.org/presentationml/2006/ole">
            <p:oleObj spid="_x0000_s20537" r:id="rId26" imgW="1041400" imgH="254000" progId="Equation.DSMT4">
              <p:embed/>
            </p:oleObj>
          </a:graphicData>
        </a:graphic>
      </p:graphicFrame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9" name="Object 59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6192981" y="5167744"/>
          <a:ext cx="1919843" cy="623455"/>
        </p:xfrm>
        <a:graphic>
          <a:graphicData uri="http://schemas.openxmlformats.org/presentationml/2006/ole">
            <p:oleObj spid="_x0000_s20539" r:id="rId27" imgW="926698" imgH="203112" progId="Equation.DSMT4">
              <p:embed/>
            </p:oleObj>
          </a:graphicData>
        </a:graphic>
      </p:graphicFrame>
      <p:graphicFrame>
        <p:nvGraphicFramePr>
          <p:cNvPr id="20541" name="Object 61" descr="学科网(www.zxxk.com)--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1476520" y="5688012"/>
          <a:ext cx="1919287" cy="623887"/>
        </p:xfrm>
        <a:graphic>
          <a:graphicData uri="http://schemas.openxmlformats.org/presentationml/2006/ole">
            <p:oleObj spid="_x0000_s20541" r:id="rId28" imgW="926698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、设</a:t>
            </a:r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为实数，函数</a:t>
            </a:r>
            <a:r>
              <a:rPr lang="en-US" dirty="0" smtClean="0"/>
              <a:t>                                              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Ⅰ</a:t>
            </a:r>
            <a:r>
              <a:rPr lang="zh-CN" altLang="en-US" dirty="0" smtClean="0"/>
              <a:t>）求</a:t>
            </a:r>
            <a:r>
              <a:rPr lang="en-US" dirty="0" smtClean="0"/>
              <a:t>            </a:t>
            </a:r>
            <a:r>
              <a:rPr lang="zh-CN" altLang="en-US" dirty="0" smtClean="0"/>
              <a:t>的单调区间与极值；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）求证：当</a:t>
            </a:r>
            <a:r>
              <a:rPr lang="en-US" dirty="0" smtClean="0"/>
              <a:t> a</a:t>
            </a:r>
            <a:r>
              <a:rPr lang="zh-CN" altLang="en-US" dirty="0" smtClean="0"/>
              <a:t>＞</a:t>
            </a:r>
            <a:r>
              <a:rPr lang="en-US" dirty="0" smtClean="0"/>
              <a:t>              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＞</a:t>
            </a:r>
            <a:r>
              <a:rPr lang="en-US" dirty="0" smtClean="0"/>
              <a:t> 0</a:t>
            </a:r>
            <a:r>
              <a:rPr lang="zh-CN" altLang="en-US" dirty="0" smtClean="0"/>
              <a:t>时，</a:t>
            </a:r>
            <a:r>
              <a:rPr lang="en-US" dirty="0" smtClean="0"/>
              <a:t>   </a:t>
            </a:r>
            <a:r>
              <a:rPr lang="zh-CN" altLang="en-US" dirty="0" smtClean="0"/>
              <a:t>＞                   </a:t>
            </a:r>
            <a:r>
              <a:rPr lang="en-US" dirty="0" smtClean="0"/>
              <a:t>    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）解：设                                     ，则：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680364" y="1482437"/>
          <a:ext cx="4650510" cy="734291"/>
        </p:xfrm>
        <a:graphic>
          <a:graphicData uri="http://schemas.openxmlformats.org/presentationml/2006/ole">
            <p:oleObj spid="_x0000_s22529" r:id="rId3" imgW="1625600" imgH="254000" progId="Equation.DSMT4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743198" y="2216727"/>
          <a:ext cx="1136074" cy="609270"/>
        </p:xfrm>
        <a:graphic>
          <a:graphicData uri="http://schemas.openxmlformats.org/presentationml/2006/ole">
            <p:oleObj spid="_x0000_s22531" r:id="rId4" imgW="368140" imgH="253890" progId="Equation.DSMT4">
              <p:embed/>
            </p:oleObj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585856" y="2757055"/>
          <a:ext cx="1570452" cy="568036"/>
        </p:xfrm>
        <a:graphic>
          <a:graphicData uri="http://schemas.openxmlformats.org/presentationml/2006/ole">
            <p:oleObj spid="_x0000_s22533" r:id="rId5" imgW="444114" imgH="164957" progId="Equation.DSMT4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8174181" y="2673928"/>
          <a:ext cx="540327" cy="667462"/>
        </p:xfrm>
        <a:graphic>
          <a:graphicData uri="http://schemas.openxmlformats.org/presentationml/2006/ole">
            <p:oleObj spid="_x0000_s22535" r:id="rId6" imgW="164957" imgH="203024" progId="Equation.DSMT4">
              <p:embed/>
            </p:oleObj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9074728" y="2673928"/>
          <a:ext cx="2387602" cy="651164"/>
        </p:xfrm>
        <a:graphic>
          <a:graphicData uri="http://schemas.openxmlformats.org/presentationml/2006/ole">
            <p:oleObj spid="_x0000_s22537" r:id="rId7" imgW="736600" imgH="203200" progId="Equation.DSMT4">
              <p:embed/>
            </p:oleObj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449782" y="3338947"/>
          <a:ext cx="3846947" cy="678873"/>
        </p:xfrm>
        <a:graphic>
          <a:graphicData uri="http://schemas.openxmlformats.org/presentationml/2006/ole">
            <p:oleObj spid="_x0000_s22539" r:id="rId8" imgW="1459866" imgH="253890" progId="Equation.DSMT4">
              <p:embed/>
            </p:oleObj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521527" y="3879273"/>
          <a:ext cx="3725333" cy="762000"/>
        </p:xfrm>
        <a:graphic>
          <a:graphicData uri="http://schemas.openxmlformats.org/presentationml/2006/ole">
            <p:oleObj spid="_x0000_s22541" r:id="rId9" imgW="1256755" imgH="253890" progId="Equation.DSMT4">
              <p:embed/>
            </p:oleObj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6511639" y="3906982"/>
          <a:ext cx="2644682" cy="751647"/>
        </p:xfrm>
        <a:graphic>
          <a:graphicData uri="http://schemas.openxmlformats.org/presentationml/2006/ole">
            <p:oleObj spid="_x0000_s22543" r:id="rId10" imgW="901309" imgH="253890" progId="Equation.DSMT4">
              <p:embed/>
            </p:oleObj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128982" y="4513153"/>
          <a:ext cx="7666184" cy="2124560"/>
        </p:xfrm>
        <a:graphic>
          <a:graphicData uri="http://schemas.openxmlformats.org/drawingml/2006/table">
            <a:tbl>
              <a:tblPr/>
              <a:tblGrid>
                <a:gridCol w="1916546"/>
                <a:gridCol w="1916546"/>
                <a:gridCol w="1916546"/>
                <a:gridCol w="1916546"/>
              </a:tblGrid>
              <a:tr h="484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宋体"/>
                        </a:rPr>
                        <a:t>         </a:t>
                      </a:r>
                      <a:endParaRPr lang="en-US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latin typeface="Times New Roman"/>
                          <a:ea typeface="宋体"/>
                        </a:rPr>
                        <a:t>——</a:t>
                      </a:r>
                      <a:endParaRPr lang="en-US" sz="2000" b="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 smtClean="0">
                          <a:latin typeface="Times New Roman"/>
                          <a:ea typeface="宋体"/>
                        </a:rPr>
                        <a:t>       0</a:t>
                      </a:r>
                      <a:endParaRPr lang="en-US" sz="32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b="1" kern="100" dirty="0" smtClean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 smtClean="0">
                          <a:latin typeface="Times New Roman"/>
                          <a:ea typeface="宋体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Times New Roman"/>
                          <a:ea typeface="宋体"/>
                        </a:rPr>
                        <a:t>             </a:t>
                      </a:r>
                      <a:r>
                        <a:rPr lang="zh-CN" sz="2000" b="1" kern="100" dirty="0" smtClean="0">
                          <a:latin typeface="Times New Roman"/>
                          <a:ea typeface="宋体"/>
                        </a:rPr>
                        <a:t>减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zh-CN" sz="2000" b="1" kern="100" dirty="0" smtClean="0">
                          <a:latin typeface="Times New Roman"/>
                          <a:ea typeface="宋体"/>
                        </a:rPr>
                        <a:t>极小值</a:t>
                      </a:r>
                      <a:endParaRPr lang="en-US" altLang="zh-CN" sz="2000" b="1" kern="100" dirty="0" smtClean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宋体"/>
                        </a:rPr>
                        <a:t>          </a:t>
                      </a:r>
                      <a:r>
                        <a:rPr lang="zh-CN" sz="2000" b="1" kern="100" dirty="0" smtClean="0">
                          <a:latin typeface="Times New Roman"/>
                          <a:ea typeface="宋体"/>
                        </a:rPr>
                        <a:t>增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8215743" y="4484942"/>
          <a:ext cx="1316184" cy="530403"/>
        </p:xfrm>
        <a:graphic>
          <a:graphicData uri="http://schemas.openxmlformats.org/presentationml/2006/ole">
            <p:oleObj spid="_x0000_s22550" r:id="rId11" imgW="634725" imgH="25389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2646218" y="5140037"/>
          <a:ext cx="872836" cy="548060"/>
        </p:xfrm>
        <a:graphic>
          <a:graphicData uri="http://schemas.openxmlformats.org/presentationml/2006/ole">
            <p:oleObj spid="_x0000_s22549" r:id="rId12" imgW="406048" imgH="253780" progId="Equation.DSMT4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646220" y="6025376"/>
          <a:ext cx="969817" cy="638660"/>
        </p:xfrm>
        <a:graphic>
          <a:graphicData uri="http://schemas.openxmlformats.org/presentationml/2006/ole">
            <p:oleObj spid="_x0000_s22545" r:id="rId13" imgW="393529" imgH="253890" progId="Equation.DSMT4">
              <p:embed/>
            </p:oleObj>
          </a:graphicData>
        </a:graphic>
      </p:graphicFrame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6470072" y="4495800"/>
          <a:ext cx="720437" cy="437408"/>
        </p:xfrm>
        <a:graphic>
          <a:graphicData uri="http://schemas.openxmlformats.org/presentationml/2006/ole">
            <p:oleObj spid="_x0000_s22553" r:id="rId14" imgW="266353" imgH="164885" progId="Equation.DSMT4">
              <p:embed/>
            </p:oleObj>
          </a:graphicData>
        </a:graphic>
      </p:graphicFrame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4475019" y="4524164"/>
          <a:ext cx="1108364" cy="508174"/>
        </p:xfrm>
        <a:graphic>
          <a:graphicData uri="http://schemas.openxmlformats.org/presentationml/2006/ole">
            <p:oleObj spid="_x0000_s22555" r:id="rId15" imgW="507780" imgH="25389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由上表可知</a:t>
            </a:r>
            <a:r>
              <a:rPr lang="en-US" dirty="0" smtClean="0"/>
              <a:t>                          </a:t>
            </a:r>
            <a:r>
              <a:rPr lang="zh-CN" altLang="en-US" dirty="0" smtClean="0"/>
              <a:t>，而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3089562" y="1620982"/>
          <a:ext cx="2635441" cy="665018"/>
        </p:xfrm>
        <a:graphic>
          <a:graphicData uri="http://schemas.openxmlformats.org/presentationml/2006/ole">
            <p:oleObj spid="_x0000_s28673" r:id="rId3" imgW="1015559" imgH="253890" progId="Equation.DSMT4">
              <p:embed/>
            </p:oleObj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571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31271" y="2230579"/>
          <a:ext cx="9453950" cy="678874"/>
        </p:xfrm>
        <a:graphic>
          <a:graphicData uri="http://schemas.openxmlformats.org/presentationml/2006/ole">
            <p:oleObj spid="_x0000_s28676" r:id="rId4" imgW="3581400" imgH="254000" progId="Equation.DSMT4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316182" y="3219467"/>
          <a:ext cx="1260763" cy="456021"/>
        </p:xfrm>
        <a:graphic>
          <a:graphicData uri="http://schemas.openxmlformats.org/presentationml/2006/ole">
            <p:oleObj spid="_x0000_s28678" r:id="rId5" imgW="444114" imgH="164957" progId="Equation.DSMT4">
              <p:embed/>
            </p:oleObj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98762" y="3144983"/>
            <a:ext cx="11693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 &gt;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知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，所以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&gt;0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即      在区间       </a:t>
            </a:r>
            <a:r>
              <a:rPr lang="zh-CN" altLang="en-US" sz="2400" dirty="0" smtClean="0"/>
              <a:t>上为增函数。</a:t>
            </a:r>
            <a:endParaRPr lang="zh-CN" altLang="en-US" sz="2400" dirty="0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923308" y="3061856"/>
          <a:ext cx="1246909" cy="601188"/>
        </p:xfrm>
        <a:graphic>
          <a:graphicData uri="http://schemas.openxmlformats.org/presentationml/2006/ole">
            <p:oleObj spid="_x0000_s28683" r:id="rId6" imgW="533169" imgH="25389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074792" y="3175058"/>
            <a:ext cx="497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&gt;</a:t>
            </a:r>
            <a:endParaRPr lang="zh-CN" altLang="en-US" dirty="0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5694219" y="3089565"/>
          <a:ext cx="872836" cy="574794"/>
        </p:xfrm>
        <a:graphic>
          <a:graphicData uri="http://schemas.openxmlformats.org/presentationml/2006/ole">
            <p:oleObj spid="_x0000_s28694" r:id="rId7" imgW="393529" imgH="253890" progId="Equation.DSMT4">
              <p:embed/>
            </p:oleObj>
          </a:graphicData>
        </a:graphic>
      </p:graphicFrame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7633853" y="3158836"/>
          <a:ext cx="748147" cy="545945"/>
        </p:xfrm>
        <a:graphic>
          <a:graphicData uri="http://schemas.openxmlformats.org/presentationml/2006/ole">
            <p:oleObj spid="_x0000_s28696" r:id="rId8" imgW="355292" imgH="253780" progId="Equation.DSMT4">
              <p:embed/>
            </p:oleObj>
          </a:graphicData>
        </a:graphic>
      </p:graphicFrame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9393381" y="3117273"/>
          <a:ext cx="1080655" cy="572111"/>
        </p:xfrm>
        <a:graphic>
          <a:graphicData uri="http://schemas.openxmlformats.org/presentationml/2006/ole">
            <p:oleObj spid="_x0000_s28698" r:id="rId9" imgW="482391" imgH="253890" progId="Equation.DSMT4">
              <p:embed/>
            </p:oleObj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/>
        </p:nvGraphicFramePr>
        <p:xfrm>
          <a:off x="1607128" y="3796145"/>
          <a:ext cx="706581" cy="515614"/>
        </p:xfrm>
        <a:graphic>
          <a:graphicData uri="http://schemas.openxmlformats.org/presentationml/2006/ole">
            <p:oleObj spid="_x0000_s28702" r:id="rId10" imgW="355292" imgH="253780" progId="Equation.DSMT4">
              <p:embed/>
            </p:oleObj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2812472" y="3790084"/>
          <a:ext cx="706582" cy="515613"/>
        </p:xfrm>
        <a:graphic>
          <a:graphicData uri="http://schemas.openxmlformats.org/presentationml/2006/ole">
            <p:oleObj spid="_x0000_s28701" r:id="rId11" imgW="355292" imgH="253780" progId="Equation.DSMT4">
              <p:embed/>
            </p:oleObj>
          </a:graphicData>
        </a:graphic>
      </p:graphicFrame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4142510" y="3726873"/>
          <a:ext cx="3964128" cy="637309"/>
        </p:xfrm>
        <a:graphic>
          <a:graphicData uri="http://schemas.openxmlformats.org/presentationml/2006/ole">
            <p:oleObj spid="_x0000_s28700" r:id="rId12" imgW="1803400" imgH="254000" progId="Equation.DSMT4">
              <p:embed/>
            </p:oleObj>
          </a:graphicData>
        </a:graphic>
      </p:graphicFrame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49382" y="3754582"/>
            <a:ext cx="12474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于是有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285999" y="3845503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283528" y="3770167"/>
            <a:ext cx="938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，而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8714" name="Object 42"/>
          <p:cNvGraphicFramePr>
            <a:graphicFrameLocks noChangeAspect="1"/>
          </p:cNvGraphicFramePr>
          <p:nvPr/>
        </p:nvGraphicFramePr>
        <p:xfrm>
          <a:off x="942109" y="4267199"/>
          <a:ext cx="720437" cy="525724"/>
        </p:xfrm>
        <a:graphic>
          <a:graphicData uri="http://schemas.openxmlformats.org/presentationml/2006/ole">
            <p:oleObj spid="_x0000_s28714" r:id="rId13" imgW="355292" imgH="253780" progId="Equation.DSMT4">
              <p:embed/>
            </p:oleObj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6996545" y="4273261"/>
          <a:ext cx="1925782" cy="525213"/>
        </p:xfrm>
        <a:graphic>
          <a:graphicData uri="http://schemas.openxmlformats.org/presentationml/2006/ole">
            <p:oleObj spid="_x0000_s28707" r:id="rId14" imgW="736600" imgH="203200" progId="Equation.DSMT4">
              <p:embed/>
            </p:oleObj>
          </a:graphicData>
        </a:graphic>
      </p:graphicFrame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74072" y="4336473"/>
            <a:ext cx="627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故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1482436" y="4274994"/>
            <a:ext cx="7462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3335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，即当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a&gt;      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且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x&gt;0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时，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&gt;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 </a:t>
            </a:r>
            <a:endParaRPr kumimoji="0" 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724" name="Object 52"/>
          <p:cNvGraphicFramePr>
            <a:graphicFrameLocks noChangeAspect="1"/>
          </p:cNvGraphicFramePr>
          <p:nvPr/>
        </p:nvGraphicFramePr>
        <p:xfrm>
          <a:off x="3449781" y="4322618"/>
          <a:ext cx="1149111" cy="415636"/>
        </p:xfrm>
        <a:graphic>
          <a:graphicData uri="http://schemas.openxmlformats.org/presentationml/2006/ole">
            <p:oleObj spid="_x0000_s28724" r:id="rId15" imgW="444114" imgH="164957" progId="Equation.DSMT4">
              <p:embed/>
            </p:oleObj>
          </a:graphicData>
        </a:graphic>
      </p:graphicFrame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726" name="Object 54"/>
          <p:cNvGraphicFramePr>
            <a:graphicFrameLocks noChangeAspect="1"/>
          </p:cNvGraphicFramePr>
          <p:nvPr/>
        </p:nvGraphicFramePr>
        <p:xfrm>
          <a:off x="6012874" y="4239490"/>
          <a:ext cx="512618" cy="621823"/>
        </p:xfrm>
        <a:graphic>
          <a:graphicData uri="http://schemas.openxmlformats.org/presentationml/2006/ole">
            <p:oleObj spid="_x0000_s28726" r:id="rId16" imgW="164957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课后练习题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设函数</a:t>
            </a:r>
            <a:r>
              <a:rPr lang="en-US" dirty="0" smtClean="0"/>
              <a:t> </a:t>
            </a:r>
            <a:r>
              <a:rPr lang="zh-CN" altLang="en-US" dirty="0" smtClean="0"/>
              <a:t>， 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2701637" y="1579416"/>
          <a:ext cx="2092037" cy="613967"/>
        </p:xfrm>
        <a:graphic>
          <a:graphicData uri="http://schemas.openxmlformats.org/presentationml/2006/ole">
            <p:oleObj spid="_x0000_s29697" r:id="rId3" imgW="875920" imgH="25389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150225" y="2385353"/>
            <a:ext cx="5915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Ⅰ</a:t>
            </a:r>
            <a:r>
              <a:rPr lang="zh-CN" altLang="en-US" sz="2400" b="1" dirty="0" smtClean="0"/>
              <a:t>）证明：当                 时，            </a:t>
            </a:r>
            <a:endParaRPr lang="zh-CN" altLang="en-US" sz="2400" b="1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3532910" y="2355273"/>
          <a:ext cx="1222846" cy="540327"/>
        </p:xfrm>
        <a:graphic>
          <a:graphicData uri="http://schemas.openxmlformats.org/presentationml/2006/ole">
            <p:oleObj spid="_x0000_s29699" r:id="rId4" imgW="405872" imgH="177569" progId="Equation.DSMT4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5167744" y="2258292"/>
          <a:ext cx="1759528" cy="730333"/>
        </p:xfrm>
        <a:graphic>
          <a:graphicData uri="http://schemas.openxmlformats.org/presentationml/2006/ole">
            <p:oleObj spid="_x0000_s29701" r:id="rId5" imgW="799753" imgH="393529" progId="Equation.DSMT4">
              <p:embed/>
            </p:oleObj>
          </a:graphicData>
        </a:graphic>
      </p:graphicFrame>
      <p:graphicFrame>
        <p:nvGraphicFramePr>
          <p:cNvPr id="29705" name="Object 9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2937163" y="3140488"/>
          <a:ext cx="845128" cy="433985"/>
        </p:xfrm>
        <a:graphic>
          <a:graphicData uri="http://schemas.openxmlformats.org/presentationml/2006/ole">
            <p:oleObj spid="_x0000_s29705" r:id="rId6" imgW="355138" imgH="177569" progId="Equation.DSMT4">
              <p:embed/>
            </p:oleObj>
          </a:graphicData>
        </a:graphic>
      </p:graphicFrame>
      <p:graphicFrame>
        <p:nvGraphicFramePr>
          <p:cNvPr id="29704" name="Object 8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4308761" y="3001278"/>
          <a:ext cx="1759529" cy="784138"/>
        </p:xfrm>
        <a:graphic>
          <a:graphicData uri="http://schemas.openxmlformats.org/presentationml/2006/ole">
            <p:oleObj spid="_x0000_s29704" r:id="rId7" imgW="875920" imgH="393529" progId="Equation.DSMT4">
              <p:embed/>
            </p:oleObj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900546" y="3131127"/>
            <a:ext cx="1348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Ⅱ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）设当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时，           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的取值范围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。答案：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                  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10058400" y="2923310"/>
          <a:ext cx="2133600" cy="961292"/>
        </p:xfrm>
        <a:graphic>
          <a:graphicData uri="http://schemas.openxmlformats.org/presentationml/2006/ole">
            <p:oleObj spid="_x0000_s29710" name="公式" r:id="rId8" imgW="622030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导       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在历年高考试题中，导数部分是是以导数作为压轴题来考查。这类题主要考察函数的单调性、求函数的极值与最值以及利用导数的有关知识解决恒成立、不等式证明等问题。解决这类题的常规解题步骤为：①求函数的定义域；②求函数的导数；③求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的零点；④列出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的变化关系表；⑤根据列表解答问题。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而在有些函数问题中，如含有指数式、对数式的函数问题，求导之后往往不易或不能直接判断出导函数的符号，从而不能进一步判断函数的单调性及极值、最值情况，此时解题受阻。若遇这类问题，则可试用求函数的二阶导数加以解决。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一．二阶导数与凸性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一．二阶导数与凸性</a:t>
            </a:r>
            <a:endParaRPr lang="zh-CN" altLang="en-US" sz="2800" dirty="0" smtClean="0">
              <a:solidFill>
                <a:srgbClr val="00B0F0"/>
              </a:solidFill>
            </a:endParaRP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定义</a:t>
            </a:r>
            <a:r>
              <a:rPr lang="en-US" sz="2800" b="1" dirty="0" smtClean="0">
                <a:solidFill>
                  <a:srgbClr val="002060"/>
                </a:solidFill>
              </a:rPr>
              <a:t>1</a:t>
            </a:r>
            <a:r>
              <a:rPr lang="en-US" sz="2800" dirty="0" smtClean="0">
                <a:solidFill>
                  <a:srgbClr val="002060"/>
                </a:solidFill>
              </a:rPr>
              <a:t>. </a:t>
            </a:r>
            <a:r>
              <a:rPr lang="zh-CN" altLang="en-US" sz="2800" dirty="0" smtClean="0">
                <a:solidFill>
                  <a:srgbClr val="002060"/>
                </a:solidFill>
              </a:rPr>
              <a:t>设</a:t>
            </a:r>
            <a:r>
              <a:rPr lang="en-US" sz="2800" dirty="0" smtClean="0">
                <a:solidFill>
                  <a:srgbClr val="002060"/>
                </a:solidFill>
              </a:rPr>
              <a:t>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在区间</a:t>
            </a:r>
            <a:r>
              <a:rPr lang="en-US" sz="2800" i="1" dirty="0" smtClean="0">
                <a:solidFill>
                  <a:srgbClr val="002060"/>
                </a:solidFill>
              </a:rPr>
              <a:t> 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上连续，如果对</a:t>
            </a:r>
            <a:r>
              <a:rPr lang="en-US" sz="2800" i="1" dirty="0" smtClean="0">
                <a:solidFill>
                  <a:srgbClr val="002060"/>
                </a:solidFill>
              </a:rPr>
              <a:t> 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上任意两点</a:t>
            </a:r>
            <a:r>
              <a:rPr lang="en-US" sz="2800" dirty="0" smtClean="0">
                <a:solidFill>
                  <a:srgbClr val="002060"/>
                </a:solidFill>
              </a:rPr>
              <a:t>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与     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，</a:t>
            </a:r>
          </a:p>
          <a:p>
            <a:r>
              <a:rPr lang="zh-CN" altLang="en-US" sz="2800" dirty="0" smtClean="0">
                <a:solidFill>
                  <a:srgbClr val="002060"/>
                </a:solidFill>
              </a:rPr>
              <a:t>恒有                                  ，那么称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在</a:t>
            </a:r>
            <a:r>
              <a:rPr lang="en-US" sz="2800" i="1" dirty="0" smtClean="0">
                <a:solidFill>
                  <a:srgbClr val="002060"/>
                </a:solidFill>
              </a:rPr>
              <a:t> 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上的图形是凹的；</a:t>
            </a:r>
          </a:p>
          <a:p>
            <a:r>
              <a:rPr lang="zh-CN" altLang="en-US" sz="2800" dirty="0" smtClean="0">
                <a:solidFill>
                  <a:srgbClr val="002060"/>
                </a:solidFill>
              </a:rPr>
              <a:t>如果恒有                                   ，那么称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在</a:t>
            </a:r>
            <a:r>
              <a:rPr lang="en-US" sz="2800" i="1" dirty="0" smtClean="0">
                <a:solidFill>
                  <a:srgbClr val="002060"/>
                </a:solidFill>
              </a:rPr>
              <a:t> 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</a:rPr>
              <a:t>上的图形是凸的；</a:t>
            </a: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定理</a:t>
            </a:r>
            <a:r>
              <a:rPr lang="en-US" sz="2800" b="1" dirty="0" smtClean="0">
                <a:solidFill>
                  <a:srgbClr val="002060"/>
                </a:solidFill>
              </a:rPr>
              <a:t>1 </a:t>
            </a:r>
            <a:r>
              <a:rPr lang="zh-CN" altLang="en-US" sz="2800" dirty="0" smtClean="0">
                <a:solidFill>
                  <a:srgbClr val="002060"/>
                </a:solidFill>
              </a:rPr>
              <a:t>设         在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上连续，在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内可导，那么：</a:t>
            </a:r>
          </a:p>
          <a:p>
            <a:r>
              <a:rPr lang="zh-CN" altLang="en-US" sz="2800" dirty="0" smtClean="0">
                <a:solidFill>
                  <a:srgbClr val="002060"/>
                </a:solidFill>
              </a:rPr>
              <a:t>（</a:t>
            </a:r>
            <a:r>
              <a:rPr lang="en-US" sz="2800" dirty="0" smtClean="0">
                <a:solidFill>
                  <a:srgbClr val="002060"/>
                </a:solidFill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</a:rPr>
              <a:t>）若在</a:t>
            </a:r>
            <a:r>
              <a:rPr lang="en-US" sz="2800" dirty="0" smtClean="0">
                <a:solidFill>
                  <a:srgbClr val="002060"/>
                </a:solidFill>
              </a:rPr>
              <a:t> 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内</a:t>
            </a:r>
            <a:r>
              <a:rPr lang="en-US" sz="2800" dirty="0" smtClean="0">
                <a:solidFill>
                  <a:srgbClr val="00206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单调增加，则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在</a:t>
            </a:r>
            <a:r>
              <a:rPr lang="en-US" sz="2800" dirty="0" smtClean="0">
                <a:solidFill>
                  <a:srgbClr val="002060"/>
                </a:solidFill>
              </a:rPr>
              <a:t> 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上的图形是凹的；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   （</a:t>
            </a:r>
            <a:r>
              <a:rPr lang="en-US" sz="2800" dirty="0" smtClean="0">
                <a:solidFill>
                  <a:srgbClr val="002060"/>
                </a:solidFill>
              </a:rPr>
              <a:t>2</a:t>
            </a:r>
            <a:r>
              <a:rPr lang="zh-CN" altLang="en-US" sz="2800" dirty="0" smtClean="0">
                <a:solidFill>
                  <a:srgbClr val="002060"/>
                </a:solidFill>
              </a:rPr>
              <a:t>）若在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内</a:t>
            </a:r>
            <a:r>
              <a:rPr lang="en-US" sz="2800" dirty="0" smtClean="0">
                <a:solidFill>
                  <a:srgbClr val="00206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单调减少， 则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在</a:t>
            </a:r>
            <a:r>
              <a:rPr lang="en-US" sz="2800" dirty="0" smtClean="0">
                <a:solidFill>
                  <a:srgbClr val="002060"/>
                </a:solidFill>
              </a:rPr>
              <a:t>              </a:t>
            </a:r>
            <a:r>
              <a:rPr lang="zh-CN" altLang="en-US" sz="2800" dirty="0" smtClean="0">
                <a:solidFill>
                  <a:srgbClr val="002060"/>
                </a:solidFill>
              </a:rPr>
              <a:t>上的图形是凸的；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549236" y="2105890"/>
          <a:ext cx="858982" cy="501073"/>
        </p:xfrm>
        <a:graphic>
          <a:graphicData uri="http://schemas.openxmlformats.org/presentationml/2006/ole">
            <p:oleObj spid="_x0000_s17409" r:id="rId3" imgW="342751" imgH="203112" progId="Equation.DSMT4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365672" y="2092037"/>
          <a:ext cx="457202" cy="586996"/>
        </p:xfrm>
        <a:graphic>
          <a:graphicData uri="http://schemas.openxmlformats.org/presentationml/2006/ole">
            <p:oleObj spid="_x0000_s17411" r:id="rId4" imgW="152334" imgH="228501" progId="Equation.DSMT4">
              <p:embed/>
            </p:oleObj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0404762" y="2050471"/>
          <a:ext cx="556703" cy="540329"/>
        </p:xfrm>
        <a:graphic>
          <a:graphicData uri="http://schemas.openxmlformats.org/presentationml/2006/ole">
            <p:oleObj spid="_x0000_s17413" r:id="rId5" imgW="165028" imgH="228501" progId="Equation.DSMT4">
              <p:embed/>
            </p:oleObj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759528" y="2549236"/>
          <a:ext cx="2956761" cy="692727"/>
        </p:xfrm>
        <a:graphic>
          <a:graphicData uri="http://schemas.openxmlformats.org/presentationml/2006/ole">
            <p:oleObj spid="_x0000_s17415" r:id="rId6" imgW="1663700" imgH="393700" progId="Equation.DSMT4">
              <p:embed/>
            </p:oleObj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576945" y="3020290"/>
          <a:ext cx="2838491" cy="665018"/>
        </p:xfrm>
        <a:graphic>
          <a:graphicData uri="http://schemas.openxmlformats.org/presentationml/2006/ole">
            <p:oleObj spid="_x0000_s17417" r:id="rId7" imgW="1663700" imgH="393700" progId="Equation.DSMT4">
              <p:embed/>
            </p:oleObj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574472" y="3602180"/>
          <a:ext cx="969819" cy="565727"/>
        </p:xfrm>
        <a:graphic>
          <a:graphicData uri="http://schemas.openxmlformats.org/presentationml/2006/ole">
            <p:oleObj spid="_x0000_s17419" r:id="rId8" imgW="342751" imgH="203112" progId="Equation.DSMT4">
              <p:embed/>
            </p:oleObj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6303818" y="3629892"/>
          <a:ext cx="955964" cy="542574"/>
        </p:xfrm>
        <a:graphic>
          <a:graphicData uri="http://schemas.openxmlformats.org/presentationml/2006/ole">
            <p:oleObj spid="_x0000_s17421" r:id="rId9" imgW="355292" imgH="203024" progId="Equation.DSMT4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722995" y="4150158"/>
          <a:ext cx="957263" cy="542925"/>
        </p:xfrm>
        <a:graphic>
          <a:graphicData uri="http://schemas.openxmlformats.org/presentationml/2006/ole">
            <p:oleObj spid="_x0000_s17423" r:id="rId10" imgW="355292" imgH="203024" progId="Equation.DSMT4">
              <p:embed/>
            </p:oleObj>
          </a:graphicData>
        </a:graphic>
      </p:graphicFrame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368577" y="4156701"/>
          <a:ext cx="1108364" cy="596812"/>
        </p:xfrm>
        <a:graphic>
          <a:graphicData uri="http://schemas.openxmlformats.org/presentationml/2006/ole">
            <p:oleObj spid="_x0000_s17424" r:id="rId11" imgW="368140" imgH="203112" progId="Equation.DSMT4">
              <p:embed/>
            </p:oleObj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7860932" y="4223270"/>
          <a:ext cx="926274" cy="540327"/>
        </p:xfrm>
        <a:graphic>
          <a:graphicData uri="http://schemas.openxmlformats.org/presentationml/2006/ole">
            <p:oleObj spid="_x0000_s17426" r:id="rId12" imgW="342751" imgH="203112" progId="Equation.DSMT4">
              <p:embed/>
            </p:oleObj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9558450" y="4197322"/>
          <a:ext cx="969962" cy="566738"/>
        </p:xfrm>
        <a:graphic>
          <a:graphicData uri="http://schemas.openxmlformats.org/presentationml/2006/ole">
            <p:oleObj spid="_x0000_s17428" r:id="rId13" imgW="342751" imgH="203112" progId="Equation.DSMT4">
              <p:embed/>
            </p:oleObj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2619808" y="5113770"/>
          <a:ext cx="957262" cy="542925"/>
        </p:xfrm>
        <a:graphic>
          <a:graphicData uri="http://schemas.openxmlformats.org/presentationml/2006/ole">
            <p:oleObj spid="_x0000_s17429" r:id="rId14" imgW="355292" imgH="203024" progId="Equation.DSMT4">
              <p:embed/>
            </p:oleObj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4221120" y="5039554"/>
          <a:ext cx="1108075" cy="596900"/>
        </p:xfrm>
        <a:graphic>
          <a:graphicData uri="http://schemas.openxmlformats.org/presentationml/2006/ole">
            <p:oleObj spid="_x0000_s17430" r:id="rId15" imgW="368140" imgH="203112" progId="Equation.DSMT4">
              <p:embed/>
            </p:oleObj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7778406" y="5134313"/>
          <a:ext cx="925513" cy="541338"/>
        </p:xfrm>
        <a:graphic>
          <a:graphicData uri="http://schemas.openxmlformats.org/presentationml/2006/ole">
            <p:oleObj spid="_x0000_s17431" r:id="rId16" imgW="342751" imgH="203112" progId="Equation.DSMT4">
              <p:embed/>
            </p:oleObj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9670034" y="5103052"/>
          <a:ext cx="969962" cy="566737"/>
        </p:xfrm>
        <a:graphic>
          <a:graphicData uri="http://schemas.openxmlformats.org/presentationml/2006/ole">
            <p:oleObj spid="_x0000_s17432" r:id="rId17" imgW="342751" imgH="203112" progId="Equation.DSMT4">
              <p:embed/>
            </p:oleObj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2391353" y="3652550"/>
          <a:ext cx="858838" cy="500062"/>
        </p:xfrm>
        <a:graphic>
          <a:graphicData uri="http://schemas.openxmlformats.org/presentationml/2006/ole">
            <p:oleObj spid="_x0000_s17433" r:id="rId18" imgW="342751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一．二阶导数与凸性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定理</a:t>
            </a:r>
            <a:r>
              <a:rPr lang="en-US" b="1" dirty="0" smtClean="0">
                <a:solidFill>
                  <a:srgbClr val="002060"/>
                </a:solidFill>
              </a:rPr>
              <a:t> 2</a:t>
            </a:r>
            <a:r>
              <a:rPr lang="zh-CN" altLang="en-US" dirty="0" smtClean="0">
                <a:solidFill>
                  <a:srgbClr val="002060"/>
                </a:solidFill>
              </a:rPr>
              <a:t>设        在</a:t>
            </a:r>
            <a:r>
              <a:rPr lang="en-US" dirty="0" smtClean="0">
                <a:solidFill>
                  <a:srgbClr val="002060"/>
                </a:solidFill>
              </a:rPr>
              <a:t>         </a:t>
            </a:r>
            <a:r>
              <a:rPr lang="zh-CN" altLang="en-US" dirty="0" smtClean="0">
                <a:solidFill>
                  <a:srgbClr val="002060"/>
                </a:solidFill>
              </a:rPr>
              <a:t>上连续，在        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内二阶可导，那么：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</a:rPr>
              <a:t>）若在</a:t>
            </a:r>
            <a:r>
              <a:rPr lang="en-US" dirty="0" smtClean="0">
                <a:solidFill>
                  <a:srgbClr val="002060"/>
                </a:solidFill>
              </a:rPr>
              <a:t>         </a:t>
            </a:r>
            <a:r>
              <a:rPr lang="zh-CN" altLang="en-US" dirty="0" smtClean="0">
                <a:solidFill>
                  <a:srgbClr val="002060"/>
                </a:solidFill>
              </a:rPr>
              <a:t>内</a:t>
            </a:r>
            <a:r>
              <a:rPr lang="en-US" dirty="0" smtClean="0">
                <a:solidFill>
                  <a:srgbClr val="002060"/>
                </a:solidFill>
              </a:rPr>
              <a:t>           </a:t>
            </a:r>
            <a:r>
              <a:rPr lang="zh-CN" altLang="en-US" dirty="0" smtClean="0">
                <a:solidFill>
                  <a:srgbClr val="002060"/>
                </a:solidFill>
              </a:rPr>
              <a:t>，则</a:t>
            </a:r>
            <a:r>
              <a:rPr lang="en-US" dirty="0" smtClean="0">
                <a:solidFill>
                  <a:srgbClr val="002060"/>
                </a:solidFill>
              </a:rPr>
              <a:t>          </a:t>
            </a:r>
            <a:r>
              <a:rPr lang="zh-CN" altLang="en-US" dirty="0" smtClean="0">
                <a:solidFill>
                  <a:srgbClr val="002060"/>
                </a:solidFill>
              </a:rPr>
              <a:t>在</a:t>
            </a:r>
            <a:r>
              <a:rPr lang="en-US" dirty="0" smtClean="0">
                <a:solidFill>
                  <a:srgbClr val="002060"/>
                </a:solidFill>
              </a:rPr>
              <a:t>         </a:t>
            </a:r>
            <a:r>
              <a:rPr lang="zh-CN" altLang="en-US" dirty="0" smtClean="0">
                <a:solidFill>
                  <a:srgbClr val="002060"/>
                </a:solidFill>
              </a:rPr>
              <a:t>上的图形是凹的；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）若在       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内</a:t>
            </a:r>
            <a:r>
              <a:rPr lang="en-US" dirty="0" smtClean="0">
                <a:solidFill>
                  <a:srgbClr val="002060"/>
                </a:solidFill>
              </a:rPr>
              <a:t>            </a:t>
            </a:r>
            <a:r>
              <a:rPr lang="zh-CN" altLang="en-US" dirty="0" smtClean="0">
                <a:solidFill>
                  <a:srgbClr val="002060"/>
                </a:solidFill>
              </a:rPr>
              <a:t>，则</a:t>
            </a:r>
            <a:r>
              <a:rPr lang="en-US" dirty="0" smtClean="0">
                <a:solidFill>
                  <a:srgbClr val="002060"/>
                </a:solidFill>
              </a:rPr>
              <a:t>         </a:t>
            </a:r>
            <a:r>
              <a:rPr lang="zh-CN" altLang="en-US" dirty="0" smtClean="0">
                <a:solidFill>
                  <a:srgbClr val="002060"/>
                </a:solidFill>
              </a:rPr>
              <a:t>在         上的图形是凸的．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凸性作为函数的一种重要性质</a:t>
            </a:r>
            <a:r>
              <a:rPr lang="en-US" i="1" dirty="0" smtClean="0">
                <a:solidFill>
                  <a:srgbClr val="002060"/>
                </a:solidFill>
              </a:rPr>
              <a:t>,</a:t>
            </a:r>
            <a:r>
              <a:rPr lang="zh-CN" altLang="en-US" dirty="0" smtClean="0">
                <a:solidFill>
                  <a:srgbClr val="002060"/>
                </a:solidFill>
              </a:rPr>
              <a:t>其准确刻画需要涉及到高等数学中的二阶导数等知识</a:t>
            </a:r>
            <a:r>
              <a:rPr lang="en-US" i="1" dirty="0" smtClean="0">
                <a:solidFill>
                  <a:srgbClr val="002060"/>
                </a:solidFill>
              </a:rPr>
              <a:t>, </a:t>
            </a:r>
            <a:r>
              <a:rPr lang="zh-CN" altLang="en-US" dirty="0" smtClean="0">
                <a:solidFill>
                  <a:srgbClr val="002060"/>
                </a:solidFill>
              </a:rPr>
              <a:t>因此</a:t>
            </a:r>
            <a:r>
              <a:rPr lang="en-US" i="1" dirty="0" smtClean="0">
                <a:solidFill>
                  <a:srgbClr val="002060"/>
                </a:solidFill>
              </a:rPr>
              <a:t>, </a:t>
            </a:r>
            <a:r>
              <a:rPr lang="zh-CN" altLang="en-US" dirty="0" smtClean="0">
                <a:solidFill>
                  <a:srgbClr val="002060"/>
                </a:solidFill>
              </a:rPr>
              <a:t>它不属于高中数学的研究范畴</a:t>
            </a:r>
            <a:r>
              <a:rPr lang="en-US" i="1" dirty="0" smtClean="0">
                <a:solidFill>
                  <a:srgbClr val="002060"/>
                </a:solidFill>
              </a:rPr>
              <a:t>, </a:t>
            </a:r>
            <a:r>
              <a:rPr lang="zh-CN" altLang="en-US" dirty="0" smtClean="0">
                <a:solidFill>
                  <a:srgbClr val="002060"/>
                </a:solidFill>
              </a:rPr>
              <a:t>但是</a:t>
            </a:r>
            <a:r>
              <a:rPr lang="en-US" i="1" dirty="0" smtClean="0">
                <a:solidFill>
                  <a:srgbClr val="002060"/>
                </a:solidFill>
              </a:rPr>
              <a:t>, </a:t>
            </a:r>
            <a:r>
              <a:rPr lang="zh-CN" altLang="en-US" dirty="0" smtClean="0">
                <a:solidFill>
                  <a:srgbClr val="002060"/>
                </a:solidFill>
              </a:rPr>
              <a:t>近年来的高考试题中有许多与二阶导数的凸性有关的高考题。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凹凸性是函数图像的主要形状之一。结合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</a:t>
            </a:r>
            <a:r>
              <a:rPr lang="zh-CN" altLang="en-US" dirty="0" smtClean="0">
                <a:solidFill>
                  <a:srgbClr val="00B0F0"/>
                </a:solidFill>
              </a:rPr>
              <a:t>的关系可以方便地判断一个函数与其导函数图像的关系。</a:t>
            </a:r>
          </a:p>
          <a:p>
            <a:endParaRPr lang="zh-CN" altLang="en-US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050763" y="1704833"/>
          <a:ext cx="858838" cy="500062"/>
        </p:xfrm>
        <a:graphic>
          <a:graphicData uri="http://schemas.openxmlformats.org/presentationml/2006/ole">
            <p:oleObj spid="_x0000_s16385" r:id="rId3" imgW="342751" imgH="203112" progId="Equation.DSMT4">
              <p:embed/>
            </p:oleObj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159413" y="1648547"/>
          <a:ext cx="969963" cy="565150"/>
        </p:xfrm>
        <a:graphic>
          <a:graphicData uri="http://schemas.openxmlformats.org/presentationml/2006/ole">
            <p:oleObj spid="_x0000_s16386" r:id="rId4" imgW="342751" imgH="203112" progId="Equation.DSMT4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193127" y="1663266"/>
          <a:ext cx="955675" cy="541337"/>
        </p:xfrm>
        <a:graphic>
          <a:graphicData uri="http://schemas.openxmlformats.org/presentationml/2006/ole">
            <p:oleObj spid="_x0000_s16387" r:id="rId5" imgW="355292" imgH="203024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08163" y="2265507"/>
          <a:ext cx="957262" cy="542925"/>
        </p:xfrm>
        <a:graphic>
          <a:graphicData uri="http://schemas.openxmlformats.org/presentationml/2006/ole">
            <p:oleObj spid="_x0000_s16388" r:id="rId6" imgW="355292" imgH="203024" progId="Equation.DSMT4">
              <p:embed/>
            </p:oleObj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637857" y="2281150"/>
          <a:ext cx="1243611" cy="401782"/>
        </p:xfrm>
        <a:graphic>
          <a:graphicData uri="http://schemas.openxmlformats.org/presentationml/2006/ole">
            <p:oleObj spid="_x0000_s16390" r:id="rId7" imgW="622030" imgH="203112" progId="Equation.DSMT4">
              <p:embed/>
            </p:oleObj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629795" y="2200448"/>
          <a:ext cx="942109" cy="549563"/>
        </p:xfrm>
        <a:graphic>
          <a:graphicData uri="http://schemas.openxmlformats.org/presentationml/2006/ole">
            <p:oleObj spid="_x0000_s16393" r:id="rId8" imgW="342751" imgH="203112" progId="Equation.DSMT4">
              <p:embed/>
            </p:oleObj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7248695" y="2207028"/>
          <a:ext cx="997527" cy="581891"/>
        </p:xfrm>
        <a:graphic>
          <a:graphicData uri="http://schemas.openxmlformats.org/presentationml/2006/ole">
            <p:oleObj spid="_x0000_s16395" r:id="rId9" imgW="342751" imgH="203112" progId="Equation.DSMT4">
              <p:embed/>
            </p:oleObj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884940" y="2827771"/>
          <a:ext cx="957262" cy="542925"/>
        </p:xfrm>
        <a:graphic>
          <a:graphicData uri="http://schemas.openxmlformats.org/presentationml/2006/ole">
            <p:oleObj spid="_x0000_s16398" r:id="rId10" imgW="355292" imgH="203024" progId="Equation.DSMT4">
              <p:embed/>
            </p:oleObj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3470563" y="2888327"/>
          <a:ext cx="1385455" cy="447609"/>
        </p:xfrm>
        <a:graphic>
          <a:graphicData uri="http://schemas.openxmlformats.org/presentationml/2006/ole">
            <p:oleObj spid="_x0000_s16399" r:id="rId11" imgW="622030" imgH="203112" progId="Equation.DSMT4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5730156" y="2810424"/>
          <a:ext cx="941387" cy="549275"/>
        </p:xfrm>
        <a:graphic>
          <a:graphicData uri="http://schemas.openxmlformats.org/presentationml/2006/ole">
            <p:oleObj spid="_x0000_s16401" r:id="rId12" imgW="342751" imgH="203112" progId="Equation.DSMT4">
              <p:embed/>
            </p:oleObj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7295517" y="2845435"/>
          <a:ext cx="996950" cy="581025"/>
        </p:xfrm>
        <a:graphic>
          <a:graphicData uri="http://schemas.openxmlformats.org/presentationml/2006/ole">
            <p:oleObj spid="_x0000_s16402" r:id="rId13" imgW="342751" imgH="203112" progId="Equation.DSMT4">
              <p:embed/>
            </p:oleObj>
          </a:graphicData>
        </a:graphic>
      </p:graphicFrame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7772399" y="5001489"/>
          <a:ext cx="3532909" cy="471055"/>
        </p:xfrm>
        <a:graphic>
          <a:graphicData uri="http://schemas.openxmlformats.org/presentationml/2006/ole">
            <p:oleObj spid="_x0000_s16403" r:id="rId14" imgW="1117115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二．二阶导数与极值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4634345"/>
          </a:xfrm>
        </p:spPr>
        <p:txBody>
          <a:bodyPr/>
          <a:lstStyle/>
          <a:p>
            <a:r>
              <a:rPr lang="zh-CN" altLang="en-US" b="1" dirty="0" smtClean="0"/>
              <a:t>二．二阶导数与极值</a:t>
            </a:r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zh-CN" altLang="en-US" dirty="0" smtClean="0">
                <a:solidFill>
                  <a:srgbClr val="7030A0"/>
                </a:solidFill>
              </a:rPr>
              <a:t>在高中，判断函数是否在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取得极值，经常是利用函数导数在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两侧的符号来判断。实际上，还可以利用二阶导数的符号来判断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是否为函数的极值点。有如下的判定定理：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定理</a:t>
            </a:r>
            <a:r>
              <a:rPr lang="en-US" b="1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设函数</a:t>
            </a:r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zh-CN" altLang="en-US" dirty="0" smtClean="0">
                <a:solidFill>
                  <a:srgbClr val="00B050"/>
                </a:solidFill>
              </a:rPr>
              <a:t>在点      处具有二阶导数且      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zh-CN" altLang="en-US" dirty="0" smtClean="0">
                <a:solidFill>
                  <a:srgbClr val="00B050"/>
                </a:solidFill>
              </a:rPr>
              <a:t>， </a:t>
            </a:r>
            <a:r>
              <a:rPr lang="en-US" dirty="0" smtClean="0">
                <a:solidFill>
                  <a:srgbClr val="00B050"/>
                </a:solidFill>
              </a:rPr>
              <a:t>            </a:t>
            </a:r>
            <a:r>
              <a:rPr lang="zh-CN" altLang="en-US" dirty="0" smtClean="0">
                <a:solidFill>
                  <a:srgbClr val="00B050"/>
                </a:solidFill>
              </a:rPr>
              <a:t>，那么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　　（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dirty="0" smtClean="0">
                <a:solidFill>
                  <a:srgbClr val="00B050"/>
                </a:solidFill>
              </a:rPr>
              <a:t>  </a:t>
            </a:r>
            <a:r>
              <a:rPr lang="zh-CN" altLang="en-US" dirty="0" smtClean="0">
                <a:solidFill>
                  <a:srgbClr val="00B050"/>
                </a:solidFill>
              </a:rPr>
              <a:t>当                时，函数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zh-CN" altLang="en-US" dirty="0" smtClean="0">
                <a:solidFill>
                  <a:srgbClr val="00B050"/>
                </a:solidFill>
              </a:rPr>
              <a:t>处取得极大值；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　　（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dirty="0" smtClean="0">
                <a:solidFill>
                  <a:srgbClr val="00B050"/>
                </a:solidFill>
              </a:rPr>
              <a:t>  </a:t>
            </a: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en-US" dirty="0" smtClean="0">
                <a:solidFill>
                  <a:srgbClr val="00B050"/>
                </a:solidFill>
              </a:rPr>
              <a:t>               </a:t>
            </a:r>
            <a:r>
              <a:rPr lang="zh-CN" altLang="en-US" dirty="0" smtClean="0">
                <a:solidFill>
                  <a:srgbClr val="00B050"/>
                </a:solidFill>
              </a:rPr>
              <a:t>时，函数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zh-CN" altLang="en-US" dirty="0" smtClean="0">
                <a:solidFill>
                  <a:srgbClr val="00B050"/>
                </a:solidFill>
              </a:rPr>
              <a:t>处取得极小值．</a:t>
            </a:r>
          </a:p>
          <a:p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325092" y="3837710"/>
          <a:ext cx="872836" cy="509154"/>
        </p:xfrm>
        <a:graphic>
          <a:graphicData uri="http://schemas.openxmlformats.org/presentationml/2006/ole">
            <p:oleObj spid="_x0000_s2049" name="公式" r:id="rId3" imgW="342751" imgH="203112" progId="Equation.3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140712" y="3726873"/>
          <a:ext cx="568036" cy="606340"/>
        </p:xfrm>
        <a:graphic>
          <a:graphicData uri="http://schemas.openxmlformats.org/presentationml/2006/ole">
            <p:oleObj spid="_x0000_s2051" r:id="rId4" imgW="165028" imgH="228501" progId="Equation.DSMT4">
              <p:embed/>
            </p:oleObj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866908" y="3851563"/>
          <a:ext cx="1357745" cy="472259"/>
        </p:xfrm>
        <a:graphic>
          <a:graphicData uri="http://schemas.openxmlformats.org/presentationml/2006/ole">
            <p:oleObj spid="_x0000_s2053" r:id="rId5" imgW="660400" imgH="228600" progId="Equation.DSMT4">
              <p:embed/>
            </p:oleObj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0404763" y="3837711"/>
          <a:ext cx="1598468" cy="540327"/>
        </p:xfrm>
        <a:graphic>
          <a:graphicData uri="http://schemas.openxmlformats.org/presentationml/2006/ole">
            <p:oleObj spid="_x0000_s2055" r:id="rId6" imgW="672808" imgH="228501" progId="Equation.DSMT4">
              <p:embed/>
            </p:oleObj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519053" y="4849091"/>
          <a:ext cx="1516495" cy="512618"/>
        </p:xfrm>
        <a:graphic>
          <a:graphicData uri="http://schemas.openxmlformats.org/presentationml/2006/ole">
            <p:oleObj spid="_x0000_s2057" r:id="rId7" imgW="672808" imgH="228501" progId="Equation.DSMT4">
              <p:embed/>
            </p:oleObj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574472" y="5472544"/>
          <a:ext cx="1557483" cy="526473"/>
        </p:xfrm>
        <a:graphic>
          <a:graphicData uri="http://schemas.openxmlformats.org/presentationml/2006/ole">
            <p:oleObj spid="_x0000_s2059" r:id="rId8" imgW="672808" imgH="228501" progId="Equation.DSMT4">
              <p:embed/>
            </p:oleObj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7903510" y="4821718"/>
          <a:ext cx="609601" cy="585217"/>
        </p:xfrm>
        <a:graphic>
          <a:graphicData uri="http://schemas.openxmlformats.org/presentationml/2006/ole">
            <p:oleObj spid="_x0000_s2061" r:id="rId9" imgW="165028" imgH="228501" progId="Equation.DSMT4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7716522" y="5452968"/>
          <a:ext cx="609600" cy="585788"/>
        </p:xfrm>
        <a:graphic>
          <a:graphicData uri="http://schemas.openxmlformats.org/presentationml/2006/ole">
            <p:oleObj spid="_x0000_s2064" r:id="rId10" imgW="165028" imgH="22850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388436" cy="4689764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、已知函数</a:t>
            </a:r>
            <a:r>
              <a:rPr lang="en-US" dirty="0" smtClean="0"/>
              <a:t>                           </a:t>
            </a:r>
            <a:r>
              <a:rPr lang="zh-CN" altLang="en-US" dirty="0" smtClean="0"/>
              <a:t>，求函数</a:t>
            </a:r>
            <a:r>
              <a:rPr lang="en-US" dirty="0" smtClean="0"/>
              <a:t>         </a:t>
            </a:r>
            <a:r>
              <a:rPr lang="zh-CN" altLang="en-US" dirty="0" smtClean="0"/>
              <a:t>的单调区间。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解</a:t>
            </a:r>
            <a:r>
              <a:rPr lang="zh-CN" altLang="en-US" dirty="0" smtClean="0"/>
              <a:t>：         </a:t>
            </a:r>
            <a:r>
              <a:rPr lang="en-US" dirty="0" err="1" smtClean="0"/>
              <a:t>的定义域是</a:t>
            </a:r>
            <a:r>
              <a:rPr lang="en-US" dirty="0" smtClean="0"/>
              <a:t>                .</a:t>
            </a:r>
          </a:p>
          <a:p>
            <a:endParaRPr lang="zh-CN" altLang="en-US" dirty="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239489" y="1537854"/>
          <a:ext cx="2569393" cy="706583"/>
        </p:xfrm>
        <a:graphic>
          <a:graphicData uri="http://schemas.openxmlformats.org/presentationml/2006/ole">
            <p:oleObj spid="_x0000_s24578" name="公式" r:id="rId3" imgW="1524000" imgH="419100" progId="Equation.3">
              <p:embed/>
            </p:oleObj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019647" y="1667952"/>
          <a:ext cx="914401" cy="452582"/>
        </p:xfrm>
        <a:graphic>
          <a:graphicData uri="http://schemas.openxmlformats.org/presentationml/2006/ole">
            <p:oleObj spid="_x0000_s24579" name="公式" r:id="rId4" imgW="342751" imgH="203112" progId="Equation.3">
              <p:embed/>
            </p:oleObj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531096" y="2667844"/>
          <a:ext cx="969818" cy="637308"/>
        </p:xfrm>
        <a:graphic>
          <a:graphicData uri="http://schemas.openxmlformats.org/presentationml/2006/ole">
            <p:oleObj spid="_x0000_s24580" name="公式" r:id="rId5" imgW="330057" imgH="215806" progId="Equation.3">
              <p:embed/>
            </p:oleObj>
          </a:graphicData>
        </a:graphic>
      </p:graphicFrame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913632" y="2609383"/>
          <a:ext cx="1551709" cy="581892"/>
        </p:xfrm>
        <a:graphic>
          <a:graphicData uri="http://schemas.openxmlformats.org/presentationml/2006/ole">
            <p:oleObj spid="_x0000_s24581" name="公式" r:id="rId6" imgW="533169" imgH="203112" progId="Equation.3">
              <p:embed/>
            </p:oleObj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427018" y="3574473"/>
          <a:ext cx="3184524" cy="817418"/>
        </p:xfrm>
        <a:graphic>
          <a:graphicData uri="http://schemas.openxmlformats.org/presentationml/2006/ole">
            <p:oleObj spid="_x0000_s24582" name="公式" r:id="rId7" imgW="1778000" imgH="457200" progId="Equation.3">
              <p:embed/>
            </p:oleObj>
          </a:graphicData>
        </a:graphic>
      </p:graphicFrame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4807527" y="3560617"/>
          <a:ext cx="3257262" cy="845127"/>
        </p:xfrm>
        <a:graphic>
          <a:graphicData uri="http://schemas.openxmlformats.org/presentationml/2006/ole">
            <p:oleObj spid="_x0000_s24583" name="公式" r:id="rId8" imgW="1765300" imgH="4572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1371669" y="4532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设</a:t>
            </a:r>
            <a:endParaRPr lang="zh-CN" altLang="en-US" dirty="0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759527" y="4364181"/>
          <a:ext cx="5112333" cy="568037"/>
        </p:xfrm>
        <a:graphic>
          <a:graphicData uri="http://schemas.openxmlformats.org/presentationml/2006/ole">
            <p:oleObj spid="_x0000_s24584" name="公式" r:id="rId9" imgW="2057400" imgH="228600" progId="Equation.3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1316251" y="5073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则</a:t>
            </a:r>
            <a:endParaRPr lang="zh-CN" altLang="en-US" dirty="0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1704109" y="4946073"/>
          <a:ext cx="4325257" cy="609600"/>
        </p:xfrm>
        <a:graphic>
          <a:graphicData uri="http://schemas.openxmlformats.org/presentationml/2006/ole">
            <p:oleObj spid="_x0000_s24585" name="公式" r:id="rId10" imgW="1422400" imgH="203200" progId="Equation.3">
              <p:embed/>
            </p:oleObj>
          </a:graphicData>
        </a:graphic>
      </p:graphicFrame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551708" y="5541818"/>
          <a:ext cx="2881746" cy="931111"/>
        </p:xfrm>
        <a:graphic>
          <a:graphicData uri="http://schemas.openxmlformats.org/presentationml/2006/ole">
            <p:oleObj spid="_x0000_s24586" name="公式" r:id="rId11" imgW="926698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288473" y="1911927"/>
          <a:ext cx="9268691" cy="592166"/>
        </p:xfrm>
        <a:graphic>
          <a:graphicData uri="http://schemas.openxmlformats.org/presentationml/2006/ole">
            <p:oleObj spid="_x0000_s25602" name="公式" r:id="rId3" imgW="3429000" imgH="21590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48214" y="1773383"/>
            <a:ext cx="484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当</a:t>
            </a:r>
            <a:endParaRPr lang="zh-CN" altLang="en-US" sz="2400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88472" y="2479963"/>
          <a:ext cx="1138107" cy="512619"/>
        </p:xfrm>
        <a:graphic>
          <a:graphicData uri="http://schemas.openxmlformats.org/presentationml/2006/ole">
            <p:oleObj spid="_x0000_s25603" name="公式" r:id="rId4" imgW="355138" imgH="177569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720506" y="246848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当</a:t>
            </a:r>
            <a:endParaRPr lang="zh-CN" altLang="en-US" sz="2400" dirty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923309" y="2535381"/>
          <a:ext cx="7421218" cy="609600"/>
        </p:xfrm>
        <a:graphic>
          <a:graphicData uri="http://schemas.openxmlformats.org/presentationml/2006/ole">
            <p:oleObj spid="_x0000_s25604" name="公式" r:id="rId5" imgW="2667000" imgH="21590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2355342" y="256546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时</a:t>
            </a:r>
            <a:endParaRPr lang="zh-CN" altLang="en-US" sz="2400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205346" y="3214255"/>
          <a:ext cx="10094544" cy="581891"/>
        </p:xfrm>
        <a:graphic>
          <a:graphicData uri="http://schemas.openxmlformats.org/presentationml/2006/ole">
            <p:oleObj spid="_x0000_s25605" name="公式" r:id="rId6" imgW="3797300" imgH="2159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535816" y="32997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所以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646652" y="39370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函数</a:t>
            </a:r>
            <a:endParaRPr lang="zh-CN" altLang="en-US" sz="2400" dirty="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385454" y="3962400"/>
          <a:ext cx="1717964" cy="500743"/>
        </p:xfrm>
        <a:graphic>
          <a:graphicData uri="http://schemas.openxmlformats.org/presentationml/2006/ole">
            <p:oleObj spid="_x0000_s25606" name="公式" r:id="rId7" imgW="469696" imgH="215806" progId="Equation.3">
              <p:embed/>
            </p:oleObj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840181" y="3976255"/>
          <a:ext cx="1524001" cy="494270"/>
        </p:xfrm>
        <a:graphic>
          <a:graphicData uri="http://schemas.openxmlformats.org/presentationml/2006/ole">
            <p:oleObj spid="_x0000_s25607" name="公式" r:id="rId8" imgW="533169" imgH="203112" progId="Equation.3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4303224" y="3923206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上是减函数</a:t>
            </a:r>
            <a:r>
              <a:rPr lang="en-US" sz="2400" dirty="0" smtClean="0"/>
              <a:t>.</a:t>
            </a:r>
            <a:endParaRPr lang="zh-CN" altLang="en-US" sz="2400" dirty="0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205346" y="4488873"/>
          <a:ext cx="7555544" cy="512618"/>
        </p:xfrm>
        <a:graphic>
          <a:graphicData uri="http://schemas.openxmlformats.org/presentationml/2006/ole">
            <p:oleObj spid="_x0000_s25608" name="公式" r:id="rId9" imgW="3225800" imgH="215900" progId="Equation.3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748214" y="44912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当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706651" y="505928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当</a:t>
            </a:r>
            <a:endParaRPr lang="zh-CN" altLang="en-US" sz="2400" dirty="0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108363" y="5084618"/>
          <a:ext cx="6164676" cy="471055"/>
        </p:xfrm>
        <a:graphic>
          <a:graphicData uri="http://schemas.openxmlformats.org/presentationml/2006/ole">
            <p:oleObj spid="_x0000_s25609" name="公式" r:id="rId10" imgW="2870200" imgH="215900" progId="Equation.3">
              <p:embed/>
            </p:oleObj>
          </a:graphicData>
        </a:graphic>
      </p:graphicFrame>
      <p:sp>
        <p:nvSpPr>
          <p:cNvPr id="35" name="矩形 34"/>
          <p:cNvSpPr/>
          <p:nvPr/>
        </p:nvSpPr>
        <p:spPr>
          <a:xfrm>
            <a:off x="691197" y="5752007"/>
            <a:ext cx="1018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所以，函数              的单调递增区间是                 ，递减区间是                      </a:t>
            </a:r>
            <a:r>
              <a:rPr lang="en-US" sz="2400" dirty="0" smtClean="0"/>
              <a:t>. </a:t>
            </a:r>
            <a:endParaRPr lang="zh-CN" altLang="en-US" sz="2400" dirty="0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2285999" y="5721927"/>
          <a:ext cx="1122218" cy="509154"/>
        </p:xfrm>
        <a:graphic>
          <a:graphicData uri="http://schemas.openxmlformats.org/presentationml/2006/ole">
            <p:oleObj spid="_x0000_s25610" name="公式" r:id="rId11" imgW="342751" imgH="203112" progId="Equation.3">
              <p:embed/>
            </p:oleObj>
          </a:graphicData>
        </a:graphic>
      </p:graphicFrame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6105800" y="5760195"/>
          <a:ext cx="1233054" cy="476016"/>
        </p:xfrm>
        <a:graphic>
          <a:graphicData uri="http://schemas.openxmlformats.org/presentationml/2006/ole">
            <p:oleObj spid="_x0000_s25611" name="公式" r:id="rId12" imgW="406048" imgH="203024" progId="Equation.3">
              <p:embed/>
            </p:oleObj>
          </a:graphicData>
        </a:graphic>
      </p:graphicFrame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9446431" y="5716519"/>
          <a:ext cx="1607127" cy="552937"/>
        </p:xfrm>
        <a:graphic>
          <a:graphicData uri="http://schemas.openxmlformats.org/presentationml/2006/ole">
            <p:oleObj spid="_x0000_s25612" name="公式" r:id="rId13" imgW="457002" imgH="203112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690410" y="444933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0,1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、设函数</a:t>
            </a:r>
            <a:endParaRPr lang="zh-CN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782290" y="1648690"/>
          <a:ext cx="3089565" cy="579293"/>
        </p:xfrm>
        <a:graphic>
          <a:graphicData uri="http://schemas.openxmlformats.org/presentationml/2006/ole">
            <p:oleObj spid="_x0000_s27649" r:id="rId3" imgW="1371600" imgH="2540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150111" y="23437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Ⅰ</a:t>
            </a:r>
            <a:r>
              <a:rPr lang="zh-CN" altLang="en-US" sz="2400" dirty="0" smtClean="0"/>
              <a:t>）若</a:t>
            </a:r>
            <a:endParaRPr lang="zh-CN" altLang="en-US" sz="2400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438400" y="2341417"/>
          <a:ext cx="1163782" cy="457200"/>
        </p:xfrm>
        <a:graphic>
          <a:graphicData uri="http://schemas.openxmlformats.org/presentationml/2006/ole">
            <p:oleObj spid="_x0000_s27651" r:id="rId4" imgW="355138" imgH="177569" progId="Equation.DSMT4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934692" y="2260200"/>
          <a:ext cx="1316182" cy="586277"/>
        </p:xfrm>
        <a:graphic>
          <a:graphicData uri="http://schemas.openxmlformats.org/presentationml/2006/ole">
            <p:oleObj spid="_x0000_s27653" r:id="rId5" imgW="368140" imgH="25389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454661" y="2343788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求                   的单调区间；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164081" y="3147352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Ⅱ</a:t>
            </a:r>
            <a:r>
              <a:rPr lang="zh-CN" altLang="en-US" sz="2400" dirty="0" smtClean="0"/>
              <a:t>）若当             时，</a:t>
            </a:r>
            <a:endParaRPr lang="zh-CN" altLang="en-US" sz="2400" dirty="0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2757055" y="3131127"/>
          <a:ext cx="1094509" cy="455328"/>
        </p:xfrm>
        <a:graphic>
          <a:graphicData uri="http://schemas.openxmlformats.org/presentationml/2006/ole">
            <p:oleObj spid="_x0000_s27665" r:id="rId6" imgW="355138" imgH="177569" progId="Equation.DSMT4">
              <p:embed/>
            </p:oleObj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4184072" y="3103417"/>
          <a:ext cx="1648691" cy="587829"/>
        </p:xfrm>
        <a:graphic>
          <a:graphicData uri="http://schemas.openxmlformats.org/presentationml/2006/ole">
            <p:oleObj spid="_x0000_s27667" r:id="rId7" imgW="596641" imgH="25389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5648143" y="3119644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。求      的取值范围。</a:t>
            </a:r>
            <a:endParaRPr lang="zh-CN" altLang="en-US" sz="2400" dirty="0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6386947" y="3186198"/>
          <a:ext cx="595746" cy="402129"/>
        </p:xfrm>
        <a:graphic>
          <a:graphicData uri="http://schemas.openxmlformats.org/presentationml/2006/ole">
            <p:oleObj spid="_x0000_s27669" r:id="rId8" imgW="126835" imgH="13951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典型例题讲解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46909"/>
            <a:ext cx="12192000" cy="56110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）、解：当</a:t>
            </a:r>
            <a:r>
              <a:rPr lang="en-US" dirty="0" smtClean="0"/>
              <a:t> a</a:t>
            </a:r>
            <a:r>
              <a:rPr lang="zh-CN" altLang="en-US" dirty="0" smtClean="0"/>
              <a:t>＜</a:t>
            </a:r>
            <a:r>
              <a:rPr lang="en-US" dirty="0" smtClean="0"/>
              <a:t> 0</a:t>
            </a:r>
            <a:r>
              <a:rPr lang="zh-CN" altLang="en-US" dirty="0" smtClean="0"/>
              <a:t>时，在区间           </a:t>
            </a:r>
            <a:r>
              <a:rPr lang="en-US" dirty="0" smtClean="0"/>
              <a:t> </a:t>
            </a:r>
            <a:r>
              <a:rPr lang="zh-CN" altLang="en-US" dirty="0" smtClean="0"/>
              <a:t>上显然              </a:t>
            </a:r>
            <a:r>
              <a:rPr lang="en-US" dirty="0" smtClean="0"/>
              <a:t> </a:t>
            </a:r>
            <a:r>
              <a:rPr lang="zh-CN" altLang="en-US" dirty="0" smtClean="0"/>
              <a:t>，综上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可得在区间</a:t>
            </a:r>
            <a:r>
              <a:rPr lang="en-US" dirty="0" smtClean="0"/>
              <a:t>             </a:t>
            </a:r>
            <a:r>
              <a:rPr lang="zh-CN" altLang="en-US" dirty="0" smtClean="0"/>
              <a:t>上</a:t>
            </a:r>
            <a:r>
              <a:rPr lang="en-US" dirty="0" smtClean="0"/>
              <a:t>                                           </a:t>
            </a:r>
            <a:r>
              <a:rPr lang="zh-CN" altLang="en-US" dirty="0" smtClean="0"/>
              <a:t>成立。故</a:t>
            </a:r>
            <a:r>
              <a:rPr lang="en-US" dirty="0" smtClean="0"/>
              <a:t> a</a:t>
            </a:r>
            <a:r>
              <a:rPr lang="zh-CN" altLang="en-US" dirty="0" smtClean="0"/>
              <a:t>＜</a:t>
            </a:r>
            <a:r>
              <a:rPr lang="en-US" dirty="0" smtClean="0"/>
              <a:t> 0</a:t>
            </a:r>
            <a:r>
              <a:rPr lang="zh-CN" altLang="en-US" dirty="0" smtClean="0"/>
              <a:t>满足题意。</a:t>
            </a:r>
          </a:p>
          <a:p>
            <a:r>
              <a:rPr lang="zh-CN" altLang="en-US" dirty="0" smtClean="0"/>
              <a:t>当</a:t>
            </a:r>
            <a:r>
              <a:rPr lang="en-US" dirty="0" smtClean="0"/>
              <a:t> a</a:t>
            </a:r>
            <a:r>
              <a:rPr lang="zh-CN" altLang="en-US" dirty="0" smtClean="0"/>
              <a:t>＞</a:t>
            </a:r>
            <a:r>
              <a:rPr lang="en-US" altLang="zh-CN" dirty="0" smtClean="0"/>
              <a:t>0</a:t>
            </a:r>
            <a:r>
              <a:rPr lang="en-US" dirty="0" smtClean="0"/>
              <a:t> </a:t>
            </a:r>
            <a:r>
              <a:rPr lang="zh-CN" altLang="en-US" dirty="0" smtClean="0"/>
              <a:t>时，                         </a:t>
            </a:r>
            <a:r>
              <a:rPr lang="en-US" dirty="0" smtClean="0"/>
              <a:t> </a:t>
            </a:r>
            <a:r>
              <a:rPr lang="zh-CN" altLang="en-US" dirty="0" smtClean="0"/>
              <a:t>，                   </a:t>
            </a:r>
            <a:r>
              <a:rPr lang="en-US" dirty="0" smtClean="0"/>
              <a:t>     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显然</a:t>
            </a:r>
            <a:r>
              <a:rPr lang="en-US" dirty="0" smtClean="0"/>
              <a:t>                </a:t>
            </a:r>
            <a:r>
              <a:rPr lang="zh-CN" altLang="en-US" dirty="0" smtClean="0"/>
              <a:t>，</a:t>
            </a:r>
            <a:r>
              <a:rPr lang="en-US" dirty="0" smtClean="0"/>
              <a:t>              </a:t>
            </a:r>
            <a:r>
              <a:rPr lang="zh-CN" altLang="en-US" dirty="0" smtClean="0"/>
              <a:t>当</a:t>
            </a:r>
            <a:r>
              <a:rPr lang="en-US" dirty="0" smtClean="0"/>
              <a:t>         </a:t>
            </a:r>
            <a:r>
              <a:rPr lang="zh-CN" altLang="en-US" dirty="0" smtClean="0"/>
              <a:t>在区间         </a:t>
            </a:r>
            <a:r>
              <a:rPr lang="en-US" dirty="0" smtClean="0"/>
              <a:t>  </a:t>
            </a:r>
            <a:r>
              <a:rPr lang="zh-CN" altLang="en-US" dirty="0" smtClean="0"/>
              <a:t>上大于零时，</a:t>
            </a:r>
            <a:r>
              <a:rPr lang="en-US" dirty="0" smtClean="0"/>
              <a:t>     </a:t>
            </a:r>
            <a:r>
              <a:rPr lang="zh-CN" altLang="en-US" dirty="0" smtClean="0"/>
              <a:t>为增函数，           </a:t>
            </a:r>
            <a:r>
              <a:rPr lang="en-US" dirty="0" smtClean="0"/>
              <a:t>       </a:t>
            </a:r>
            <a:r>
              <a:rPr lang="zh-CN" altLang="en-US" dirty="0" smtClean="0"/>
              <a:t>，满足题意。而当           </a:t>
            </a:r>
            <a:r>
              <a:rPr lang="en-US" dirty="0" smtClean="0"/>
              <a:t> </a:t>
            </a:r>
            <a:r>
              <a:rPr lang="zh-CN" altLang="en-US" dirty="0" smtClean="0"/>
              <a:t>在区间</a:t>
            </a:r>
            <a:r>
              <a:rPr lang="en-US" dirty="0" smtClean="0"/>
              <a:t>          </a:t>
            </a:r>
            <a:r>
              <a:rPr lang="zh-CN" altLang="en-US" dirty="0" smtClean="0"/>
              <a:t>上为增函数时，                 </a:t>
            </a:r>
            <a:r>
              <a:rPr lang="en-US" dirty="0" smtClean="0"/>
              <a:t> </a:t>
            </a:r>
            <a:r>
              <a:rPr lang="zh-CN" altLang="en-US" dirty="0" smtClean="0"/>
              <a:t>，也就是说，要求            在区间    </a:t>
            </a:r>
            <a:r>
              <a:rPr lang="en-US" dirty="0" smtClean="0"/>
              <a:t>       </a:t>
            </a:r>
            <a:r>
              <a:rPr lang="zh-CN" altLang="en-US" dirty="0" smtClean="0"/>
              <a:t>上大于等于零，又因为</a:t>
            </a:r>
            <a:r>
              <a:rPr lang="en-US" dirty="0" smtClean="0"/>
              <a:t>                       </a:t>
            </a:r>
            <a:r>
              <a:rPr lang="zh-CN" altLang="en-US" dirty="0" smtClean="0"/>
              <a:t>在区间</a:t>
            </a:r>
            <a:r>
              <a:rPr lang="en-US" dirty="0" smtClean="0"/>
              <a:t>             </a:t>
            </a:r>
            <a:r>
              <a:rPr lang="zh-CN" altLang="en-US" dirty="0" smtClean="0"/>
              <a:t>上为增函数，所以要求                 </a:t>
            </a:r>
            <a:r>
              <a:rPr lang="en-US" dirty="0" smtClean="0"/>
              <a:t> </a:t>
            </a:r>
            <a:r>
              <a:rPr lang="zh-CN" altLang="en-US" dirty="0" smtClean="0"/>
              <a:t>，即</a:t>
            </a:r>
            <a:r>
              <a:rPr lang="en-US" dirty="0" smtClean="0"/>
              <a:t>                     </a:t>
            </a:r>
            <a:r>
              <a:rPr lang="zh-CN" altLang="en-US" dirty="0" smtClean="0"/>
              <a:t>，解得</a:t>
            </a:r>
            <a:r>
              <a:rPr lang="en-US" dirty="0" smtClean="0"/>
              <a:t>                 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综上所述，</a:t>
            </a:r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的取值范围为</a:t>
            </a:r>
            <a:r>
              <a:rPr lang="en-US" dirty="0" smtClean="0"/>
              <a:t>          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6289964" y="1233055"/>
          <a:ext cx="1219200" cy="572111"/>
        </p:xfrm>
        <a:graphic>
          <a:graphicData uri="http://schemas.openxmlformats.org/presentationml/2006/ole">
            <p:oleObj spid="_x0000_s26625" r:id="rId3" imgW="482391" imgH="253890" progId="Equation.DSMT4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968394" y="1277043"/>
          <a:ext cx="1425038" cy="498764"/>
        </p:xfrm>
        <a:graphic>
          <a:graphicData uri="http://schemas.openxmlformats.org/presentationml/2006/ole">
            <p:oleObj spid="_x0000_s26627" r:id="rId4" imgW="571252" imgH="203112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007967" y="1769197"/>
          <a:ext cx="1219200" cy="571500"/>
        </p:xfrm>
        <a:graphic>
          <a:graphicData uri="http://schemas.openxmlformats.org/presentationml/2006/ole">
            <p:oleObj spid="_x0000_s26629" r:id="rId5" imgW="482391" imgH="253890" progId="Equation.DSMT4">
              <p:embed/>
            </p:oleObj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010842" y="1726968"/>
          <a:ext cx="3989083" cy="637309"/>
        </p:xfrm>
        <a:graphic>
          <a:graphicData uri="http://schemas.openxmlformats.org/presentationml/2006/ole">
            <p:oleObj spid="_x0000_s26630" r:id="rId6" imgW="1612900" imgH="254000" progId="Equation.DSMT4">
              <p:embed/>
            </p:oleObj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563089" y="2784762"/>
          <a:ext cx="2978729" cy="623455"/>
        </p:xfrm>
        <a:graphic>
          <a:graphicData uri="http://schemas.openxmlformats.org/presentationml/2006/ole">
            <p:oleObj spid="_x0000_s26632" r:id="rId7" imgW="1231366" imgH="253890" progId="Equation.DSMT4">
              <p:embed/>
            </p:oleObj>
          </a:graphicData>
        </a:graphic>
      </p:graphicFrame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624204" y="2719894"/>
          <a:ext cx="2632364" cy="676893"/>
        </p:xfrm>
        <a:graphic>
          <a:graphicData uri="http://schemas.openxmlformats.org/presentationml/2006/ole">
            <p:oleObj spid="_x0000_s26634" r:id="rId8" imgW="1002865" imgH="253890" progId="Equation.DSMT4">
              <p:embed/>
            </p:oleObj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205347" y="3384596"/>
          <a:ext cx="1524518" cy="674786"/>
        </p:xfrm>
        <a:graphic>
          <a:graphicData uri="http://schemas.openxmlformats.org/presentationml/2006/ole">
            <p:oleObj spid="_x0000_s26636" r:id="rId9" imgW="583947" imgH="253890" progId="Equation.DSMT4">
              <p:embed/>
            </p:oleObj>
          </a:graphicData>
        </a:graphic>
      </p:graphicFrame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3463636" y="3338946"/>
          <a:ext cx="1453699" cy="603844"/>
        </p:xfrm>
        <a:graphic>
          <a:graphicData uri="http://schemas.openxmlformats.org/presentationml/2006/ole">
            <p:oleObj spid="_x0000_s26638" r:id="rId10" imgW="622030" imgH="253890" progId="Equation.DSMT4">
              <p:embed/>
            </p:oleObj>
          </a:graphicData>
        </a:graphic>
      </p:graphicFrame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843849" y="3426229"/>
          <a:ext cx="1063939" cy="609600"/>
        </p:xfrm>
        <a:graphic>
          <a:graphicData uri="http://schemas.openxmlformats.org/presentationml/2006/ole">
            <p:oleObj spid="_x0000_s26640" r:id="rId11" imgW="406048" imgH="253780" progId="Equation.DSMT4">
              <p:embed/>
            </p:oleObj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8100753" y="3422070"/>
          <a:ext cx="1233055" cy="546067"/>
        </p:xfrm>
        <a:graphic>
          <a:graphicData uri="http://schemas.openxmlformats.org/presentationml/2006/ole">
            <p:oleObj spid="_x0000_s26642" r:id="rId12" imgW="482391" imgH="253890" progId="Equation.DSMT4">
              <p:embed/>
            </p:oleObj>
          </a:graphicData>
        </a:graphic>
      </p:graphicFrame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1333018" y="3350376"/>
          <a:ext cx="858982" cy="594680"/>
        </p:xfrm>
        <a:graphic>
          <a:graphicData uri="http://schemas.openxmlformats.org/presentationml/2006/ole">
            <p:oleObj spid="_x0000_s26644" r:id="rId13" imgW="368140" imgH="253890" progId="Equation.DSMT4">
              <p:embed/>
            </p:oleObj>
          </a:graphicData>
        </a:graphic>
      </p:graphicFrame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411729" y="3950970"/>
          <a:ext cx="2175164" cy="524370"/>
        </p:xfrm>
        <a:graphic>
          <a:graphicData uri="http://schemas.openxmlformats.org/presentationml/2006/ole">
            <p:oleObj spid="_x0000_s26646" r:id="rId14" imgW="1066337" imgH="253890" progId="Equation.DSMT4">
              <p:embed/>
            </p:oleObj>
          </a:graphicData>
        </a:graphic>
      </p:graphicFrame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8095905" y="3913563"/>
          <a:ext cx="1246909" cy="556759"/>
        </p:xfrm>
        <a:graphic>
          <a:graphicData uri="http://schemas.openxmlformats.org/presentationml/2006/ole">
            <p:oleObj spid="_x0000_s26648" r:id="rId15" imgW="406048" imgH="253780" progId="Equation.DSMT4">
              <p:embed/>
            </p:oleObj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10768560" y="3907937"/>
          <a:ext cx="1233488" cy="546100"/>
        </p:xfrm>
        <a:graphic>
          <a:graphicData uri="http://schemas.openxmlformats.org/presentationml/2006/ole">
            <p:oleObj spid="_x0000_s26652" r:id="rId16" imgW="482391" imgH="253890" progId="Equation.DSMT4">
              <p:embed/>
            </p:oleObj>
          </a:graphicData>
        </a:graphic>
      </p:graphicFrame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038650" y="4455622"/>
          <a:ext cx="1967345" cy="526471"/>
        </p:xfrm>
        <a:graphic>
          <a:graphicData uri="http://schemas.openxmlformats.org/presentationml/2006/ole">
            <p:oleObj spid="_x0000_s26653" r:id="rId17" imgW="1129810" imgH="253890" progId="Equation.DSMT4">
              <p:embed/>
            </p:oleObj>
          </a:graphicData>
        </a:graphic>
      </p:graphicFrame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9021732" y="4373187"/>
          <a:ext cx="1025237" cy="518601"/>
        </p:xfrm>
        <a:graphic>
          <a:graphicData uri="http://schemas.openxmlformats.org/presentationml/2006/ole">
            <p:oleObj spid="_x0000_s26655" r:id="rId18" imgW="418918" imgH="253890" progId="Equation.DSMT4">
              <p:embed/>
            </p:oleObj>
          </a:graphicData>
        </a:graphic>
      </p:graphicFrame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11160009" y="4376477"/>
          <a:ext cx="1233488" cy="546100"/>
        </p:xfrm>
        <a:graphic>
          <a:graphicData uri="http://schemas.openxmlformats.org/presentationml/2006/ole">
            <p:oleObj spid="_x0000_s26657" r:id="rId19" imgW="482391" imgH="253890" progId="Equation.DSMT4">
              <p:embed/>
            </p:oleObj>
          </a:graphicData>
        </a:graphic>
      </p:graphicFrame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4366260" y="4849981"/>
          <a:ext cx="2493819" cy="641268"/>
        </p:xfrm>
        <a:graphic>
          <a:graphicData uri="http://schemas.openxmlformats.org/presentationml/2006/ole">
            <p:oleObj spid="_x0000_s26658" r:id="rId20" imgW="1002865" imgH="253890" progId="Equation.DSMT4">
              <p:embed/>
            </p:oleObj>
          </a:graphicData>
        </a:graphic>
      </p:graphicFrame>
      <p:graphicFrame>
        <p:nvGraphicFramePr>
          <p:cNvPr id="26662" name="Object 38"/>
          <p:cNvGraphicFramePr>
            <a:graphicFrameLocks noChangeAspect="1"/>
          </p:cNvGraphicFramePr>
          <p:nvPr/>
        </p:nvGraphicFramePr>
        <p:xfrm>
          <a:off x="8790971" y="4849667"/>
          <a:ext cx="1233487" cy="546100"/>
        </p:xfrm>
        <a:graphic>
          <a:graphicData uri="http://schemas.openxmlformats.org/presentationml/2006/ole">
            <p:oleObj spid="_x0000_s26662" r:id="rId21" imgW="482391" imgH="253890" progId="Equation.DSMT4">
              <p:embed/>
            </p:oleObj>
          </a:graphicData>
        </a:graphic>
      </p:graphicFrame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65" name="Object 41"/>
          <p:cNvGraphicFramePr>
            <a:graphicFrameLocks noChangeAspect="1"/>
          </p:cNvGraphicFramePr>
          <p:nvPr/>
        </p:nvGraphicFramePr>
        <p:xfrm>
          <a:off x="5252604" y="5320144"/>
          <a:ext cx="2167248" cy="623455"/>
        </p:xfrm>
        <a:graphic>
          <a:graphicData uri="http://schemas.openxmlformats.org/presentationml/2006/ole">
            <p:oleObj spid="_x0000_s26665" r:id="rId22" imgW="698197" imgH="203112" progId="Equation.DSMT4">
              <p:embed/>
            </p:oleObj>
          </a:graphicData>
        </a:graphic>
      </p:graphicFrame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67" name="Object 43"/>
          <p:cNvGraphicFramePr>
            <a:graphicFrameLocks noChangeAspect="1"/>
          </p:cNvGraphicFramePr>
          <p:nvPr/>
        </p:nvGraphicFramePr>
        <p:xfrm>
          <a:off x="8934796" y="5143138"/>
          <a:ext cx="1454728" cy="990270"/>
        </p:xfrm>
        <a:graphic>
          <a:graphicData uri="http://schemas.openxmlformats.org/presentationml/2006/ole">
            <p:oleObj spid="_x0000_s26667" r:id="rId23" imgW="380835" imgH="393529" progId="Equation.DSMT4">
              <p:embed/>
            </p:oleObj>
          </a:graphicData>
        </a:graphic>
      </p:graphicFrame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71" name="Object 47"/>
          <p:cNvGraphicFramePr>
            <a:graphicFrameLocks noChangeAspect="1"/>
          </p:cNvGraphicFramePr>
          <p:nvPr/>
        </p:nvGraphicFramePr>
        <p:xfrm>
          <a:off x="5292437" y="5972040"/>
          <a:ext cx="1246908" cy="859618"/>
        </p:xfrm>
        <a:graphic>
          <a:graphicData uri="http://schemas.openxmlformats.org/presentationml/2006/ole">
            <p:oleObj spid="_x0000_s26671" r:id="rId24" imgW="545863" imgH="431613" progId="Equation.DSMT4">
              <p:embed/>
            </p:oleObj>
          </a:graphicData>
        </a:graphic>
      </p:graphicFrame>
      <p:graphicFrame>
        <p:nvGraphicFramePr>
          <p:cNvPr id="4" name="Object 48"/>
          <p:cNvGraphicFramePr>
            <a:graphicFrameLocks noChangeAspect="1"/>
          </p:cNvGraphicFramePr>
          <p:nvPr/>
        </p:nvGraphicFramePr>
        <p:xfrm>
          <a:off x="2395220" y="5346383"/>
          <a:ext cx="1502410" cy="600964"/>
        </p:xfrm>
        <a:graphic>
          <a:graphicData uri="http://schemas.openxmlformats.org/presentationml/2006/ole">
            <p:oleObj spid="_x0000_s26672" name="Equation" r:id="rId25" imgW="6346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606</TotalTime>
  <Words>1115</Words>
  <Application>Microsoft Office PowerPoint</Application>
  <PresentationFormat>自定义</PresentationFormat>
  <Paragraphs>91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暗香扑面</vt:lpstr>
      <vt:lpstr>MathType 6.0 Equation</vt:lpstr>
      <vt:lpstr>公式</vt:lpstr>
      <vt:lpstr>巧用二次求导解决函数单调性和极值问题</vt:lpstr>
      <vt:lpstr>导       言</vt:lpstr>
      <vt:lpstr>一．二阶导数与凸性 </vt:lpstr>
      <vt:lpstr>一．二阶导数与凸性</vt:lpstr>
      <vt:lpstr>二．二阶导数与极值 </vt:lpstr>
      <vt:lpstr>典型例题讲解</vt:lpstr>
      <vt:lpstr>典型例题讲解</vt:lpstr>
      <vt:lpstr>典型例题讲解</vt:lpstr>
      <vt:lpstr>典型例题讲解</vt:lpstr>
      <vt:lpstr>典型例题讲解</vt:lpstr>
      <vt:lpstr>典型例题讲解</vt:lpstr>
      <vt:lpstr>典型例题讲解</vt:lpstr>
      <vt:lpstr>典型例题讲解</vt:lpstr>
      <vt:lpstr>课后练习题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二次求导在高考数学压轴题的应用</dc:title>
  <dc:creator/>
  <cp:lastModifiedBy>Administrator</cp:lastModifiedBy>
  <cp:revision>37</cp:revision>
  <dcterms:created xsi:type="dcterms:W3CDTF">2015-05-05T08:02:14Z</dcterms:created>
  <dcterms:modified xsi:type="dcterms:W3CDTF">2022-02-22T00:37:39Z</dcterms:modified>
</cp:coreProperties>
</file>