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0.5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2986" r:id="rId4"/>
    <p:sldId id="2963" r:id="rId5"/>
    <p:sldId id="2984" r:id="rId6"/>
    <p:sldId id="2964" r:id="rId7"/>
    <p:sldId id="2985" r:id="rId8"/>
    <p:sldId id="2927" r:id="rId9"/>
    <p:sldId id="2965" r:id="rId10"/>
    <p:sldId id="2966" r:id="rId11"/>
    <p:sldId id="2967" r:id="rId12"/>
    <p:sldId id="2968" r:id="rId13"/>
    <p:sldId id="2969" r:id="rId14"/>
    <p:sldId id="2970" r:id="rId15"/>
    <p:sldId id="2971" r:id="rId16"/>
    <p:sldId id="2972" r:id="rId17"/>
    <p:sldId id="2973" r:id="rId18"/>
    <p:sldId id="2974" r:id="rId19"/>
    <p:sldId id="2975" r:id="rId20"/>
    <p:sldId id="2976" r:id="rId21"/>
    <p:sldId id="2977" r:id="rId22"/>
    <p:sldId id="2978" r:id="rId23"/>
    <p:sldId id="2979" r:id="rId24"/>
    <p:sldId id="2980" r:id="rId25"/>
    <p:sldId id="2981" r:id="rId26"/>
    <p:sldId id="2982" r:id="rId27"/>
    <p:sldId id="2983" r:id="rId28"/>
    <p:sldId id="330" r:id="rId29"/>
  </p:sldIdLst>
  <p:sldSz cx="12192000" cy="6858000"/>
  <p:notesSz cx="7104063" cy="10234613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89433" autoAdjust="0"/>
  </p:normalViewPr>
  <p:slideViewPr>
    <p:cSldViewPr snapToGrid="0">
      <p:cViewPr varScale="1">
        <p:scale>
          <a:sx n="89" d="100"/>
          <a:sy n="89" d="100"/>
        </p:scale>
        <p:origin x="216" y="78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tags" Target="tags/tag8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Relationship Id="rId2" Type="http://schemas.openxmlformats.org/officeDocument/2006/relationships/image" Target="../media/image13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29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Relationship Id="rId2" Type="http://schemas.openxmlformats.org/officeDocument/2006/relationships/image" Target="../media/image23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" Target="../slides/slide1.xml" TargetMode="Internal" /><Relationship Id="rId3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8.png" /><Relationship Id="rId3" Type="http://schemas.openxmlformats.org/officeDocument/2006/relationships/slideMaster" Target="../slideMasters/slideMaster1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8.png" /><Relationship Id="rId3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image" Target="../media/image9.png" /><Relationship Id="rId8" Type="http://schemas.openxmlformats.org/officeDocument/2006/relationships/tags" Target="../tags/tag7.xml" /><Relationship Id="rId9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2020/9/9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2" action="ppaction://hlinksldjump"/>
            </p:cNvPr>
            <p:cNvSpPr txBox="1"/>
            <p:nvPr userDrawn="1"/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/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Group 9"/>
          <p:cNvGrpSpPr/>
          <p:nvPr userDrawn="1"/>
        </p:nvGrpSpPr>
        <p:grpSpPr>
          <a:xfrm>
            <a:off x="10775316" y="51436"/>
            <a:ext cx="1416685" cy="473075"/>
            <a:chExt cx="1135203" cy="341359"/>
          </a:xfrm>
        </p:grpSpPr>
        <p:pic>
          <p:nvPicPr>
            <p:cNvPr id="3" name="image3.png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281542" y="0"/>
              <a:ext cx="490406" cy="177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4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7459"/>
              <a:ext cx="1135204" cy="15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5" name="直接箭头连接符 79"/>
          <p:cNvCxnSpPr/>
          <p:nvPr userDrawn="1"/>
        </p:nvCxnSpPr>
        <p:spPr bwMode="auto">
          <a:xfrm>
            <a:off x="5014392" y="408985"/>
            <a:ext cx="6911260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50874" y="6582976"/>
            <a:ext cx="75493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73867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Group 9"/>
          <p:cNvGrpSpPr/>
          <p:nvPr userDrawn="1"/>
        </p:nvGrpSpPr>
        <p:grpSpPr>
          <a:xfrm>
            <a:off x="10775316" y="51436"/>
            <a:ext cx="1416685" cy="473075"/>
            <a:chExt cx="1135203" cy="341359"/>
          </a:xfrm>
        </p:grpSpPr>
        <p:pic>
          <p:nvPicPr>
            <p:cNvPr id="7" name="image3.png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281542" y="0"/>
              <a:ext cx="490406" cy="177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4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7459"/>
              <a:ext cx="1135204" cy="153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9" name="直接箭头连接符 79"/>
          <p:cNvCxnSpPr/>
          <p:nvPr userDrawn="1"/>
        </p:nvCxnSpPr>
        <p:spPr bwMode="auto">
          <a:xfrm>
            <a:off x="5014392" y="408985"/>
            <a:ext cx="6911260" cy="2374"/>
          </a:xfrm>
          <a:prstGeom prst="straightConnector1">
            <a:avLst/>
          </a:prstGeom>
          <a:ln w="635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50874" y="6582976"/>
            <a:ext cx="75493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48568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2908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02769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15275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66390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18770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14224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62300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87278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2786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59205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8798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12131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85374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91175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59166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93658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46238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57244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1296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slideLayout" Target="../slideLayouts/slideLayout31.xml" /><Relationship Id="rId32" Type="http://schemas.openxmlformats.org/officeDocument/2006/relationships/slideLayout" Target="../slideLayouts/slideLayout32.xml" /><Relationship Id="rId33" Type="http://schemas.openxmlformats.org/officeDocument/2006/relationships/slideLayout" Target="../slideLayouts/slideLayout33.xml" /><Relationship Id="rId34" Type="http://schemas.openxmlformats.org/officeDocument/2006/relationships/slideLayout" Target="../slideLayouts/slideLayout34.xml" /><Relationship Id="rId35" Type="http://schemas.openxmlformats.org/officeDocument/2006/relationships/slideLayout" Target="../slideLayouts/slideLayout35.xml" /><Relationship Id="rId36" Type="http://schemas.openxmlformats.org/officeDocument/2006/relationships/slideLayout" Target="../slideLayouts/slideLayout36.xml" /><Relationship Id="rId37" Type="http://schemas.openxmlformats.org/officeDocument/2006/relationships/slideLayout" Target="../slideLayouts/slideLayout37.xml" /><Relationship Id="rId38" Type="http://schemas.openxmlformats.org/officeDocument/2006/relationships/slideLayout" Target="../slideLayouts/slideLayout38.xml" /><Relationship Id="rId39" Type="http://schemas.openxmlformats.org/officeDocument/2006/relationships/slideLayout" Target="../slideLayouts/slideLayout39.xml" /><Relationship Id="rId4" Type="http://schemas.openxmlformats.org/officeDocument/2006/relationships/slideLayout" Target="../slideLayouts/slideLayout4.xml" /><Relationship Id="rId40" Type="http://schemas.openxmlformats.org/officeDocument/2006/relationships/slideLayout" Target="../slideLayouts/slideLayout40.xml" /><Relationship Id="rId41" Type="http://schemas.openxmlformats.org/officeDocument/2006/relationships/slideLayout" Target="../slideLayouts/slideLayout41.xml" /><Relationship Id="rId42" Type="http://schemas.openxmlformats.org/officeDocument/2006/relationships/slideLayout" Target="../slideLayouts/slideLayout42.xml" /><Relationship Id="rId43" Type="http://schemas.openxmlformats.org/officeDocument/2006/relationships/slideLayout" Target="../slideLayouts/slideLayout43.xml" /><Relationship Id="rId44" Type="http://schemas.openxmlformats.org/officeDocument/2006/relationships/slideLayout" Target="../slideLayouts/slideLayout44.xml" /><Relationship Id="rId45" Type="http://schemas.openxmlformats.org/officeDocument/2006/relationships/slideLayout" Target="../slideLayouts/slideLayout45.xml" /><Relationship Id="rId46" Type="http://schemas.openxmlformats.org/officeDocument/2006/relationships/slideLayout" Target="../slideLayouts/slideLayout46.xml" /><Relationship Id="rId47" Type="http://schemas.openxmlformats.org/officeDocument/2006/relationships/image" Target="../media/image10.png" /><Relationship Id="rId48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4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831" r:id="rId29"/>
    <p:sldLayoutId id="2147483832" r:id="rId30"/>
    <p:sldLayoutId id="2147483833" r:id="rId31"/>
    <p:sldLayoutId id="2147483834" r:id="rId32"/>
    <p:sldLayoutId id="2147483835" r:id="rId33"/>
    <p:sldLayoutId id="2147483836" r:id="rId34"/>
    <p:sldLayoutId id="2147483837" r:id="rId35"/>
    <p:sldLayoutId id="2147483838" r:id="rId36"/>
    <p:sldLayoutId id="2147483839" r:id="rId37"/>
    <p:sldLayoutId id="2147483840" r:id="rId38"/>
    <p:sldLayoutId id="2147483841" r:id="rId39"/>
    <p:sldLayoutId id="2147483842" r:id="rId40"/>
    <p:sldLayoutId id="2147483843" r:id="rId41"/>
    <p:sldLayoutId id="2147483844" r:id="rId42"/>
    <p:sldLayoutId id="2147483845" r:id="rId43"/>
    <p:sldLayoutId id="2147483846" r:id="rId44"/>
    <p:sldLayoutId id="2147483847" r:id="rId45"/>
    <p:sldLayoutId id="2147483848" r:id="rId46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package" Target="../embeddings/Microsoft_Word_Document7.docx" TargetMode="Internal" /><Relationship Id="rId3" Type="http://schemas.openxmlformats.org/officeDocument/2006/relationships/image" Target="../media/image20.emf" /><Relationship Id="rId4" Type="http://schemas.openxmlformats.org/officeDocument/2006/relationships/vmlDrawing" Target="../drawings/vmlDrawing7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package" Target="../embeddings/Microsoft_Word_Document8.docx" TargetMode="Internal" /><Relationship Id="rId3" Type="http://schemas.openxmlformats.org/officeDocument/2006/relationships/image" Target="../media/image21.emf" /><Relationship Id="rId4" Type="http://schemas.openxmlformats.org/officeDocument/2006/relationships/vmlDrawing" Target="../drawings/vmlDrawing8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package" Target="../embeddings/Microsoft_Word_Document9.docx" TargetMode="Internal" /><Relationship Id="rId3" Type="http://schemas.openxmlformats.org/officeDocument/2006/relationships/image" Target="../media/image22.emf" /><Relationship Id="rId4" Type="http://schemas.openxmlformats.org/officeDocument/2006/relationships/package" Target="../embeddings/Microsoft_Word_Document10.docx" TargetMode="Internal" /><Relationship Id="rId5" Type="http://schemas.openxmlformats.org/officeDocument/2006/relationships/image" Target="../media/image23.emf" /><Relationship Id="rId6" Type="http://schemas.openxmlformats.org/officeDocument/2006/relationships/vmlDrawing" Target="../drawings/vmlDrawing9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package" Target="../embeddings/Microsoft_Word_Document11.docx" TargetMode="Internal" /><Relationship Id="rId3" Type="http://schemas.openxmlformats.org/officeDocument/2006/relationships/image" Target="../media/image24.emf" /><Relationship Id="rId4" Type="http://schemas.openxmlformats.org/officeDocument/2006/relationships/package" Target="../embeddings/Microsoft_Word_Document12.docx" TargetMode="Internal" /><Relationship Id="rId5" Type="http://schemas.openxmlformats.org/officeDocument/2006/relationships/image" Target="../media/image25.emf" /><Relationship Id="rId6" Type="http://schemas.openxmlformats.org/officeDocument/2006/relationships/image" Target="../media/image26.jpeg" /><Relationship Id="rId7" Type="http://schemas.openxmlformats.org/officeDocument/2006/relationships/vmlDrawing" Target="../drawings/vmlDrawing10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package" Target="../embeddings/Microsoft_Word_Document13.docx" TargetMode="Internal" /><Relationship Id="rId3" Type="http://schemas.openxmlformats.org/officeDocument/2006/relationships/image" Target="../media/image27.emf" /><Relationship Id="rId4" Type="http://schemas.openxmlformats.org/officeDocument/2006/relationships/vmlDrawing" Target="../drawings/vmlDrawing11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package" Target="../embeddings/Microsoft_Word_Document14.docx" TargetMode="Internal" /><Relationship Id="rId3" Type="http://schemas.openxmlformats.org/officeDocument/2006/relationships/image" Target="../media/image28.emf" /><Relationship Id="rId4" Type="http://schemas.openxmlformats.org/officeDocument/2006/relationships/package" Target="../embeddings/Microsoft_Word_Document15.docx" TargetMode="Internal" /><Relationship Id="rId5" Type="http://schemas.openxmlformats.org/officeDocument/2006/relationships/image" Target="../media/image29.emf" /><Relationship Id="rId6" Type="http://schemas.openxmlformats.org/officeDocument/2006/relationships/vmlDrawing" Target="../drawings/vmlDrawing12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package" Target="../embeddings/Microsoft_Word_Document16.docx" TargetMode="Internal" /><Relationship Id="rId3" Type="http://schemas.openxmlformats.org/officeDocument/2006/relationships/image" Target="../media/image30.emf" /><Relationship Id="rId4" Type="http://schemas.openxmlformats.org/officeDocument/2006/relationships/vmlDrawing" Target="../drawings/vmlDrawing13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package" Target="../embeddings/Microsoft_Word_Document17.docx" TargetMode="Internal" /><Relationship Id="rId3" Type="http://schemas.openxmlformats.org/officeDocument/2006/relationships/image" Target="../media/image31.emf" /><Relationship Id="rId4" Type="http://schemas.openxmlformats.org/officeDocument/2006/relationships/image" Target="../media/image32.jpeg" /><Relationship Id="rId5" Type="http://schemas.openxmlformats.org/officeDocument/2006/relationships/vmlDrawing" Target="../drawings/vmlDrawing14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package" Target="../embeddings/Microsoft_Word_Document.docx" TargetMode="Internal" /><Relationship Id="rId3" Type="http://schemas.openxmlformats.org/officeDocument/2006/relationships/image" Target="../media/image12.emf" /><Relationship Id="rId4" Type="http://schemas.openxmlformats.org/officeDocument/2006/relationships/package" Target="../embeddings/Microsoft_Word_Document1.docx" TargetMode="Internal" /><Relationship Id="rId5" Type="http://schemas.openxmlformats.org/officeDocument/2006/relationships/image" Target="../media/image13.emf" /><Relationship Id="rId6" Type="http://schemas.openxmlformats.org/officeDocument/2006/relationships/vmlDrawing" Target="../drawings/vmlDrawing1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image" Target="../media/image33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package" Target="../embeddings/Microsoft_Word_Document18.docx" TargetMode="Internal" /><Relationship Id="rId3" Type="http://schemas.openxmlformats.org/officeDocument/2006/relationships/image" Target="../media/image34.emf" /><Relationship Id="rId4" Type="http://schemas.openxmlformats.org/officeDocument/2006/relationships/vmlDrawing" Target="../drawings/vmlDrawing15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package" Target="../embeddings/Microsoft_Word_Document19.docx" TargetMode="Internal" /><Relationship Id="rId3" Type="http://schemas.openxmlformats.org/officeDocument/2006/relationships/image" Target="../media/image35.emf" /><Relationship Id="rId4" Type="http://schemas.openxmlformats.org/officeDocument/2006/relationships/image" Target="../media/image36.jpeg" /><Relationship Id="rId5" Type="http://schemas.openxmlformats.org/officeDocument/2006/relationships/vmlDrawing" Target="../drawings/vmlDrawing16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image" Target="../media/image37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package" Target="../embeddings/Microsoft_Word_Document20.docx" TargetMode="Internal" /><Relationship Id="rId3" Type="http://schemas.openxmlformats.org/officeDocument/2006/relationships/image" Target="../media/image38.emf" /><Relationship Id="rId4" Type="http://schemas.openxmlformats.org/officeDocument/2006/relationships/image" Target="../media/image39.jpeg" /><Relationship Id="rId5" Type="http://schemas.openxmlformats.org/officeDocument/2006/relationships/vmlDrawing" Target="../drawings/vmlDrawing17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package" Target="../embeddings/Microsoft_Word_Document21.docx" TargetMode="Internal" /><Relationship Id="rId3" Type="http://schemas.openxmlformats.org/officeDocument/2006/relationships/image" Target="../media/image40.emf" /><Relationship Id="rId4" Type="http://schemas.openxmlformats.org/officeDocument/2006/relationships/image" Target="../media/image41.jpeg" /><Relationship Id="rId5" Type="http://schemas.openxmlformats.org/officeDocument/2006/relationships/vmlDrawing" Target="../drawings/vmlDrawing18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package" Target="../embeddings/Microsoft_Word_Document2.docx" TargetMode="Internal" /><Relationship Id="rId3" Type="http://schemas.openxmlformats.org/officeDocument/2006/relationships/image" Target="../media/image14.emf" /><Relationship Id="rId4" Type="http://schemas.openxmlformats.org/officeDocument/2006/relationships/vmlDrawing" Target="../drawings/vmlDrawing2.v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package" Target="../embeddings/Microsoft_Word_Document3.docx" TargetMode="Internal" /><Relationship Id="rId3" Type="http://schemas.openxmlformats.org/officeDocument/2006/relationships/image" Target="../media/image15.emf" /><Relationship Id="rId4" Type="http://schemas.openxmlformats.org/officeDocument/2006/relationships/vmlDrawing" Target="../drawings/vmlDrawing3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package" Target="../embeddings/Microsoft_Word_Document4.docx" TargetMode="Internal" /><Relationship Id="rId3" Type="http://schemas.openxmlformats.org/officeDocument/2006/relationships/image" Target="../media/image16.emf" /><Relationship Id="rId4" Type="http://schemas.openxmlformats.org/officeDocument/2006/relationships/vmlDrawing" Target="../drawings/vmlDrawing4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package" Target="../embeddings/Microsoft_Word_Document5.docx" TargetMode="Internal" /><Relationship Id="rId3" Type="http://schemas.openxmlformats.org/officeDocument/2006/relationships/image" Target="../media/image17.emf" /><Relationship Id="rId4" Type="http://schemas.openxmlformats.org/officeDocument/2006/relationships/vmlDrawing" Target="../drawings/vmlDrawing5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18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package" Target="../embeddings/Microsoft_Word_Document6.docx" TargetMode="Internal" /><Relationship Id="rId3" Type="http://schemas.openxmlformats.org/officeDocument/2006/relationships/image" Target="../media/image19.emf" /><Relationship Id="rId4" Type="http://schemas.openxmlformats.org/officeDocument/2006/relationships/vmlDrawing" Target="../drawings/vmlDrawing6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9077688" y="0"/>
            <a:ext cx="31143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必修 第二册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40910" y="2896286"/>
            <a:ext cx="10416020" cy="8181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复  习  小  结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2507" y="944052"/>
            <a:ext cx="5442516" cy="2154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第二章 直线和圆的方程</a:t>
            </a:r>
          </a:p>
          <a:p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zh-CN" altLang="zh-CN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75771" y="670366"/>
            <a:ext cx="11640457" cy="1043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跟踪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训练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(3,1),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且被两条平行直线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截得的线段长为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406400" y="1861387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方法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若直线的斜率不存在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则直线的方程为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3,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此时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的交点分别为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A'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(3,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4)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和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B'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(3,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9),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截得的线段长为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|-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|=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5,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符合题意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若直线的斜率存在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则设直线的方程为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y=k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3)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1,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解方程组</a:t>
            </a:r>
            <a:endParaRPr lang="zh-CN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6915"/>
              </p:ext>
            </p:extLst>
          </p:nvPr>
        </p:nvGraphicFramePr>
        <p:xfrm>
          <a:off x="522514" y="3149573"/>
          <a:ext cx="8128000" cy="269032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2" imgW="3839551" imgH="1280038" progId="Word.Document.12">
                  <p:embed/>
                </p:oleObj>
              </mc:Choice>
              <mc:Fallback>
                <p:oleObj name="文档" r:id="rId2" imgW="3839551" imgH="128003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2514" y="3149573"/>
                        <a:ext cx="8128000" cy="269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spect="1"/>
          </p:cNvSpPr>
          <p:nvPr/>
        </p:nvSpPr>
        <p:spPr>
          <a:xfrm>
            <a:off x="522514" y="5953137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即所求直线的方程为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综上可知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所求直线的方程为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</a:p>
        </p:txBody>
      </p:sp>
    </p:spTree>
    <p:extLst>
      <p:ext uri="{BB962C8B-B14F-4D97-AF65-F5344CB8AC3E}">
        <p14:creationId xmlns:p14="http://schemas.microsoft.com/office/powerpoint/2010/main" val="2514394492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291985"/>
              </p:ext>
            </p:extLst>
          </p:nvPr>
        </p:nvGraphicFramePr>
        <p:xfrm>
          <a:off x="1059543" y="821071"/>
          <a:ext cx="8128000" cy="45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2" imgW="3839551" imgH="2152988" progId="Word.Document.12">
                  <p:embed/>
                </p:oleObj>
              </mc:Choice>
              <mc:Fallback>
                <p:oleObj name="文档" r:id="rId2" imgW="3839551" imgH="215298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9543" y="821071"/>
                        <a:ext cx="8128000" cy="45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spect="1"/>
          </p:cNvSpPr>
          <p:nvPr/>
        </p:nvSpPr>
        <p:spPr>
          <a:xfrm>
            <a:off x="889020" y="5533024"/>
            <a:ext cx="1030149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点睛：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本题容易产生的错误是不考虑直线斜率是否存在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从而忽略了直线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79475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045029" y="849537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已知实数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满足方程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176473"/>
              </p:ext>
            </p:extLst>
          </p:nvPr>
        </p:nvGraphicFramePr>
        <p:xfrm>
          <a:off x="1588678" y="1482081"/>
          <a:ext cx="8128000" cy="4562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2" imgW="3841750" imgH="218440" progId="Word.Document.12">
                  <p:embed/>
                </p:oleObj>
              </mc:Choice>
              <mc:Fallback>
                <p:oleObj name="文档" r:id="rId2" imgW="3841750" imgH="2184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678" y="1482081"/>
                        <a:ext cx="8128000" cy="45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1451429" y="2072242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y-x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的最大值和最小值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的最大值和最小值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1291772" y="3509989"/>
            <a:ext cx="8128000" cy="1043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本题可将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     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和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y-x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转化成与直线斜率、截距有关的问题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可看成是点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(0,0)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距离的平方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然后结合图形求解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744803"/>
              </p:ext>
            </p:extLst>
          </p:nvPr>
        </p:nvGraphicFramePr>
        <p:xfrm>
          <a:off x="3324470" y="3605826"/>
          <a:ext cx="1090613" cy="45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4" imgW="696595" imgH="287020" progId="Word.Document.12">
                  <p:embed/>
                </p:oleObj>
              </mc:Choice>
              <mc:Fallback>
                <p:oleObj name="文档" r:id="rId4" imgW="696595" imgH="2870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4470" y="3605826"/>
                        <a:ext cx="1090613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124647316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2494"/>
              </p:ext>
            </p:extLst>
          </p:nvPr>
        </p:nvGraphicFramePr>
        <p:xfrm>
          <a:off x="419100" y="696074"/>
          <a:ext cx="8245929" cy="269509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2" imgW="3333181" imgH="1357562" progId="Word.Document.12">
                  <p:embed/>
                </p:oleObj>
              </mc:Choice>
              <mc:Fallback>
                <p:oleObj name="文档" r:id="rId2" imgW="3333181" imgH="135756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" y="696074"/>
                        <a:ext cx="8245929" cy="2695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783253"/>
              </p:ext>
            </p:extLst>
          </p:nvPr>
        </p:nvGraphicFramePr>
        <p:xfrm>
          <a:off x="478064" y="3577613"/>
          <a:ext cx="8128000" cy="31297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4" imgW="3839551" imgH="1488450" progId="Word.Document.12">
                  <p:embed/>
                </p:oleObj>
              </mc:Choice>
              <mc:Fallback>
                <p:oleObj name="文档" r:id="rId4" imgW="3839551" imgH="1488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064" y="3577613"/>
                        <a:ext cx="8128000" cy="3129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m98.eps" descr="id:2147493723;FounderCES"/>
          <p:cNvPicPr/>
          <p:nvPr/>
        </p:nvPicPr>
        <p:blipFill>
          <a:blip r:embed="rId6"/>
          <a:stretch>
            <a:fillRect/>
          </a:stretch>
        </p:blipFill>
        <p:spPr>
          <a:xfrm>
            <a:off x="9404350" y="3734924"/>
            <a:ext cx="2584450" cy="25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46516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841828" y="1047724"/>
            <a:ext cx="8128000" cy="30750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解决与圆有关的最值问题的常用方法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形如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u=          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的最值问题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可转化为定点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与圆上的动点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的斜率的最值问题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形如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t=ax+by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的最值问题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可转化为动直线的截距的最值问题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形如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的最值问题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可转化为动点到定点的距离的最值问题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873119"/>
              </p:ext>
            </p:extLst>
          </p:nvPr>
        </p:nvGraphicFramePr>
        <p:xfrm>
          <a:off x="2010996" y="1634300"/>
          <a:ext cx="957263" cy="506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2" imgW="613410" imgH="320675" progId="Word.Document.12">
                  <p:embed/>
                </p:oleObj>
              </mc:Choice>
              <mc:Fallback>
                <p:oleObj name="文档" r:id="rId2" imgW="613410" imgH="3206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0996" y="1634300"/>
                        <a:ext cx="957263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22367682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74882" y="768494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跟踪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训练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970094"/>
              </p:ext>
            </p:extLst>
          </p:nvPr>
        </p:nvGraphicFramePr>
        <p:xfrm>
          <a:off x="1620957" y="1351771"/>
          <a:ext cx="8128000" cy="4562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2" imgW="3841750" imgH="218440" progId="Word.Document.12">
                  <p:embed/>
                </p:oleObj>
              </mc:Choice>
              <mc:Fallback>
                <p:oleObj name="文档" r:id="rId2" imgW="3841750" imgH="2184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0957" y="1351771"/>
                        <a:ext cx="8128000" cy="45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1597984" y="1892665"/>
            <a:ext cx="4613764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的最大值与最小值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1597984" y="2583833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圆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可得圆心为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(3,3),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半径为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908477"/>
              </p:ext>
            </p:extLst>
          </p:nvPr>
        </p:nvGraphicFramePr>
        <p:xfrm>
          <a:off x="1620957" y="3642409"/>
          <a:ext cx="8128000" cy="2774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4" imgW="3839551" imgH="1318259" progId="Word.Document.12">
                  <p:embed/>
                </p:oleObj>
              </mc:Choice>
              <mc:Fallback>
                <p:oleObj name="文档" r:id="rId4" imgW="3839551" imgH="131825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957" y="3642409"/>
                        <a:ext cx="8128000" cy="277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</a:p>
        </p:txBody>
      </p:sp>
    </p:spTree>
    <p:extLst>
      <p:ext uri="{BB962C8B-B14F-4D97-AF65-F5344CB8AC3E}">
        <p14:creationId xmlns:p14="http://schemas.microsoft.com/office/powerpoint/2010/main" val="519108382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204686" y="919290"/>
            <a:ext cx="895531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表示点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1,0)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的距离的平方加上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连接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交圆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延长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交圆于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84380"/>
              </p:ext>
            </p:extLst>
          </p:nvPr>
        </p:nvGraphicFramePr>
        <p:xfrm>
          <a:off x="1204686" y="2126422"/>
          <a:ext cx="8128000" cy="38577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2" imgW="3839551" imgH="184614" progId="Word.Document.12">
                  <p:embed/>
                </p:oleObj>
              </mc:Choice>
              <mc:Fallback>
                <p:oleObj name="文档" r:id="rId2" imgW="3839551" imgH="18461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4686" y="2126422"/>
                        <a:ext cx="8128000" cy="385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1204686" y="3011548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为最长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且为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|AC|+r=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的最大值为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51,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的最小值为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7077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551543" y="688862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已知圆的方程为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圆内有定点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圆周上有两个动点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求矩形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APBQ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的顶点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的轨迹方程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51543" y="1746071"/>
            <a:ext cx="8128000" cy="459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利用几何法求解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或利用转移法求解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或利用参数法求解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667657" y="2509560"/>
            <a:ext cx="8128000" cy="459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方法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如图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在矩形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APBQ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中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连接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PQ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交于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显然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OM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814317"/>
              </p:ext>
            </p:extLst>
          </p:nvPr>
        </p:nvGraphicFramePr>
        <p:xfrm>
          <a:off x="810452" y="3160504"/>
          <a:ext cx="8128000" cy="28882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2" imgW="3839551" imgH="1373788" progId="Word.Document.12">
                  <p:embed/>
                </p:oleObj>
              </mc:Choice>
              <mc:Fallback>
                <p:oleObj name="文档" r:id="rId2" imgW="3839551" imgH="137378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0452" y="3160504"/>
                        <a:ext cx="8128000" cy="288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M99.eps" descr="id:2147493751;FounderCES"/>
          <p:cNvPicPr/>
          <p:nvPr/>
        </p:nvPicPr>
        <p:blipFill>
          <a:blip r:embed="rId4"/>
          <a:stretch>
            <a:fillRect/>
          </a:stretch>
        </p:blipFill>
        <p:spPr>
          <a:xfrm>
            <a:off x="8142944" y="3273049"/>
            <a:ext cx="2815342" cy="2547736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1554154722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306286" y="1004249"/>
            <a:ext cx="8128000" cy="2936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又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PQ|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=|AB|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①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又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PQ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的中点重合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故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x+a=x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y+b=y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②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②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有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这就是所求的轨迹方程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09603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364343" y="960639"/>
            <a:ext cx="9144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求与圆有关的轨迹问题的常用方法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直接法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直接根据题目提供的条件列出方程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定义法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根据直线、圆、圆锥曲线等定义列方程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几何法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利用圆的几何性质列方程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代入法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找到要求点与已知点的关系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代入已知点满足的关系式等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1166739438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6516" y="765402"/>
          <a:ext cx="10615612" cy="5408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2" imgW="10645839" imgH="5447620" progId="Word.Document.12">
                  <p:embed/>
                </p:oleObj>
              </mc:Choice>
              <mc:Fallback>
                <p:oleObj name="文档" r:id="rId2" imgW="10645839" imgH="544762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516" y="765402"/>
                        <a:ext cx="10615612" cy="540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6516" y="2393724"/>
          <a:ext cx="8083550" cy="5400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4" imgW="8083406" imgH="5400831" progId="Word.Document.12">
                  <p:embed/>
                </p:oleObj>
              </mc:Choice>
              <mc:Fallback>
                <p:oleObj name="文档" r:id="rId4" imgW="8083406" imgH="540083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516" y="2393724"/>
                        <a:ext cx="8083550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52824" y="6174014"/>
            <a:ext cx="12682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zh-CN" b="1" kern="100">
                <a:solidFill>
                  <a:srgbClr val="FF0000"/>
                </a:solidFill>
                <a:latin typeface="Times New Roman" pitchFamily="18" charset="0"/>
              </a:rPr>
              <a:t>【答案】</a:t>
            </a:r>
            <a:r>
              <a:rPr lang="en-US" altLang="zh-CN" kern="10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zh-CN" altLang="zh-CN" kern="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42199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47825" y="714964"/>
            <a:ext cx="8128000" cy="1043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跟踪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训练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如图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1,0)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(1,0),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上的动点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连接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并延长至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使得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|CD|=|BC|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OD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的交点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的轨迹方程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pic>
        <p:nvPicPr>
          <p:cNvPr id="3" name="M100.eps" descr="id:2147493765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2741082" y="2422799"/>
            <a:ext cx="2846918" cy="2773315"/>
          </a:xfrm>
          <a:prstGeom prst="rect">
            <a:avLst/>
          </a:prstGeom>
        </p:spPr>
      </p:pic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</a:p>
        </p:txBody>
      </p:sp>
    </p:spTree>
    <p:extLst>
      <p:ext uri="{BB962C8B-B14F-4D97-AF65-F5344CB8AC3E}">
        <p14:creationId xmlns:p14="http://schemas.microsoft.com/office/powerpoint/2010/main" val="1405862647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508000" y="776402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设动点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由题意可知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是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△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ABD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的重心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1,0),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(1,0),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令动点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607524"/>
              </p:ext>
            </p:extLst>
          </p:nvPr>
        </p:nvGraphicFramePr>
        <p:xfrm>
          <a:off x="626074" y="1903663"/>
          <a:ext cx="8128000" cy="36966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2" imgW="3839551" imgH="1757078" progId="Word.Document.12">
                  <p:embed/>
                </p:oleObj>
              </mc:Choice>
              <mc:Fallback>
                <p:oleObj name="文档" r:id="rId2" imgW="3839551" imgH="175707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6074" y="1903663"/>
                        <a:ext cx="8128000" cy="3696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157819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49942" y="739484"/>
            <a:ext cx="1042125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一艘轮船沿直线返回港口的途中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接到气象台的台风预报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台风中心位于轮船正西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 km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处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受影响的范围是半径为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 km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的圆形区域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已知港口位于台风中心正北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 km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处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如果这艘轮船不改变航线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那么它是否会受到台风的影响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127609229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20913" y="761933"/>
            <a:ext cx="10392229" cy="180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以台风中心为坐标原点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以东西方向为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轴建立直角坐标系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如图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其中取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km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为单位长度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则受台风影响的圆形区域所对应的圆的方程为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港口所对应的点的坐标为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(0,4),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轮船的初始位置</a:t>
            </a:r>
            <a:r>
              <a:rPr lang="zh-CN" altLang="en-US" sz="240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所对应的点的坐标为</a:t>
            </a:r>
            <a:r>
              <a:rPr lang="en-US" altLang="zh-CN" sz="2400">
                <a:solidFill>
                  <a:srgbClr val="FF0000"/>
                </a:solidFill>
                <a:effectLst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(7,0),</a:t>
            </a:r>
            <a:endParaRPr lang="zh-CN" altLang="en-US" sz="2400">
              <a:solidFill>
                <a:srgbClr val="000000"/>
              </a:solidFill>
              <a:effectLst/>
              <a:latin typeface="NEU-BZ-S92"/>
              <a:ea typeface="方正书宋_GBK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3628"/>
              </p:ext>
            </p:extLst>
          </p:nvPr>
        </p:nvGraphicFramePr>
        <p:xfrm>
          <a:off x="605796" y="2414256"/>
          <a:ext cx="8667296" cy="181567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Document" r:id="rId2" imgW="3800520" imgH="666137" progId="Word.Document.12">
                  <p:embed/>
                </p:oleObj>
              </mc:Choice>
              <mc:Fallback>
                <p:oleObj name="Document" r:id="rId2" imgW="3800520" imgH="66613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5796" y="2414256"/>
                        <a:ext cx="8667296" cy="1815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M101.eps" descr="id:2147493786;FounderCES"/>
          <p:cNvPicPr/>
          <p:nvPr/>
        </p:nvPicPr>
        <p:blipFill>
          <a:blip r:embed="rId4"/>
          <a:stretch>
            <a:fillRect/>
          </a:stretch>
        </p:blipFill>
        <p:spPr>
          <a:xfrm>
            <a:off x="7971032" y="4215390"/>
            <a:ext cx="2604120" cy="23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42135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32000" y="1268760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方法技巧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解决直线与圆的实际应用题的步骤</a:t>
            </a:r>
            <a:r>
              <a:rPr lang="en-US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pic>
        <p:nvPicPr>
          <p:cNvPr id="3" name="M102.eps" descr="id:2147493800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3032881" y="1767358"/>
            <a:ext cx="6126238" cy="2999156"/>
          </a:xfrm>
          <a:prstGeom prst="rect">
            <a:avLst/>
          </a:prstGeom>
        </p:spPr>
      </p:pic>
      <p:sp>
        <p:nvSpPr>
          <p:cNvPr id="4" name="矩形 3"/>
          <p:cNvSpPr>
            <a:spLocks noChangeAspect="1"/>
          </p:cNvSpPr>
          <p:nvPr/>
        </p:nvSpPr>
        <p:spPr>
          <a:xfrm>
            <a:off x="2032000" y="4869161"/>
            <a:ext cx="8128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建立适当的直角坐标系应遵循的三个原则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若曲线是轴对称图形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则可选它的对称轴为坐标轴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常选特殊点作为直角坐标系的原点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尽量使已知点位于坐标轴上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3820886961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417214"/>
              </p:ext>
            </p:extLst>
          </p:nvPr>
        </p:nvGraphicFramePr>
        <p:xfrm>
          <a:off x="511175" y="790575"/>
          <a:ext cx="9609138" cy="1471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2" imgW="4545804" imgH="696990" progId="Word.Document.12">
                  <p:embed/>
                </p:oleObj>
              </mc:Choice>
              <mc:Fallback>
                <p:oleObj name="文档" r:id="rId2" imgW="4545804" imgH="6969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1175" y="790575"/>
                        <a:ext cx="9609138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spect="1"/>
          </p:cNvSpPr>
          <p:nvPr/>
        </p:nvSpPr>
        <p:spPr>
          <a:xfrm>
            <a:off x="519831" y="2262188"/>
            <a:ext cx="9364397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建立适当的直角坐标系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求圆弧所在的圆的方程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为保证安全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要求行驶车辆顶部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设为平顶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与隧道顶部在竖直方向上的高度之差至少要有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m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请计算车辆通过隧道的限制高度是多少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pic>
        <p:nvPicPr>
          <p:cNvPr id="4" name="M103.eps" descr="id:2147493814;FounderCES"/>
          <p:cNvPicPr/>
          <p:nvPr/>
        </p:nvPicPr>
        <p:blipFill>
          <a:blip r:embed="rId4"/>
          <a:stretch>
            <a:fillRect/>
          </a:stretch>
        </p:blipFill>
        <p:spPr>
          <a:xfrm>
            <a:off x="2624402" y="3940481"/>
            <a:ext cx="3152283" cy="2208895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</a:p>
        </p:txBody>
      </p:sp>
    </p:spTree>
    <p:extLst>
      <p:ext uri="{BB962C8B-B14F-4D97-AF65-F5344CB8AC3E}">
        <p14:creationId xmlns:p14="http://schemas.microsoft.com/office/powerpoint/2010/main" val="285863425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39332"/>
              </p:ext>
            </p:extLst>
          </p:nvPr>
        </p:nvGraphicFramePr>
        <p:xfrm>
          <a:off x="423160" y="749064"/>
          <a:ext cx="8128000" cy="334110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2" imgW="3839551" imgH="1588329" progId="Word.Document.12">
                  <p:embed/>
                </p:oleObj>
              </mc:Choice>
              <mc:Fallback>
                <p:oleObj name="文档" r:id="rId2" imgW="3839551" imgH="158832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3160" y="749064"/>
                        <a:ext cx="8128000" cy="3341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M104.eps" descr="id:2147493821;FounderCES"/>
          <p:cNvPicPr/>
          <p:nvPr/>
        </p:nvPicPr>
        <p:blipFill>
          <a:blip r:embed="rId4"/>
          <a:stretch>
            <a:fillRect/>
          </a:stretch>
        </p:blipFill>
        <p:spPr>
          <a:xfrm>
            <a:off x="2032001" y="4090165"/>
            <a:ext cx="2628937" cy="1954510"/>
          </a:xfrm>
          <a:prstGeom prst="rect">
            <a:avLst/>
          </a:prstGeom>
        </p:spPr>
      </p:pic>
      <p:sp>
        <p:nvSpPr>
          <p:cNvPr id="4" name="矩形 3"/>
          <p:cNvSpPr>
            <a:spLocks noChangeAspect="1"/>
          </p:cNvSpPr>
          <p:nvPr/>
        </p:nvSpPr>
        <p:spPr>
          <a:xfrm>
            <a:off x="275772" y="6210393"/>
            <a:ext cx="4910319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所以车辆通过隧道的限制高度是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米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57436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9328727" y="193251"/>
            <a:ext cx="23205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人教</a:t>
            </a:r>
            <a:r>
              <a:rPr lang="en-US" altLang="zh-CN" b="1">
                <a:solidFill>
                  <a:schemeClr val="accent1"/>
                </a:solidFill>
              </a:rPr>
              <a:t>B</a:t>
            </a:r>
            <a:r>
              <a:rPr lang="zh-CN" altLang="en-US" b="1">
                <a:solidFill>
                  <a:schemeClr val="accent1"/>
                </a:solidFill>
              </a:rPr>
              <a:t>版必修第三册</a:t>
            </a:r>
          </a:p>
        </p:txBody>
      </p:sp>
      <p:pic>
        <p:nvPicPr>
          <p:cNvPr id="5" name="New picture" hidden="1"/>
          <p:cNvPicPr/>
          <p:nvPr/>
        </p:nvPicPr>
        <p:blipFill>
          <a:blip r:embed="rId2"/>
          <a:stretch>
            <a:fillRect/>
          </a:stretch>
        </p:blipFill>
        <p:spPr>
          <a:xfrm>
            <a:off x="10477500" y="10388600"/>
            <a:ext cx="444500" cy="3429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真题展示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425909"/>
              </p:ext>
            </p:extLst>
          </p:nvPr>
        </p:nvGraphicFramePr>
        <p:xfrm>
          <a:off x="352635" y="772206"/>
          <a:ext cx="9856788" cy="5392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2" imgW="9961129" imgH="5446900" progId="Word.Document.12">
                  <p:embed/>
                </p:oleObj>
              </mc:Choice>
              <mc:Fallback>
                <p:oleObj name="文档" r:id="rId2" imgW="9961129" imgH="5446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2635" y="772206"/>
                        <a:ext cx="9856788" cy="539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52635" y="3958856"/>
            <a:ext cx="12682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zh-CN" b="1" kern="100">
                <a:solidFill>
                  <a:srgbClr val="FF0000"/>
                </a:solidFill>
                <a:latin typeface="Times New Roman" pitchFamily="18" charset="0"/>
              </a:rPr>
              <a:t>【答案】</a:t>
            </a:r>
            <a:r>
              <a:rPr lang="en-US" altLang="zh-CN" kern="10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zh-CN" altLang="zh-CN" kern="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08055"/>
      </p:ext>
    </p:extLst>
  </p:cSld>
  <p:clrMapOvr>
    <a:masterClrMapping/>
  </p:clrMapOvr>
  <mc:AlternateContent>
    <mc:Choice xmlns:p14="http://schemas.microsoft.com/office/powerpoint/2010/main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434863"/>
              </p:ext>
            </p:extLst>
          </p:nvPr>
        </p:nvGraphicFramePr>
        <p:xfrm>
          <a:off x="404053" y="853208"/>
          <a:ext cx="8950551" cy="544939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2" imgW="7819696" imgH="4357448" progId="Word.Document.12">
                  <p:embed/>
                </p:oleObj>
              </mc:Choice>
              <mc:Fallback>
                <p:oleObj name="文档" r:id="rId2" imgW="7819696" imgH="435744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053" y="853208"/>
                        <a:ext cx="8950551" cy="5449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165335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真题展示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48113"/>
              </p:ext>
            </p:extLst>
          </p:nvPr>
        </p:nvGraphicFramePr>
        <p:xfrm>
          <a:off x="231775" y="744538"/>
          <a:ext cx="11190288" cy="6850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2" imgW="8843875" imgH="5399391" progId="Word.Document.12">
                  <p:embed/>
                </p:oleObj>
              </mc:Choice>
              <mc:Fallback>
                <p:oleObj name="文档" r:id="rId2" imgW="8843875" imgH="5399391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775" y="744538"/>
                        <a:ext cx="11190288" cy="685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93154" y="4713600"/>
            <a:ext cx="12811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zh-CN" b="1" kern="100">
                <a:solidFill>
                  <a:srgbClr val="FF0000"/>
                </a:solidFill>
                <a:latin typeface="Times New Roman" pitchFamily="18" charset="0"/>
              </a:rPr>
              <a:t>【答案】</a:t>
            </a:r>
            <a:r>
              <a:rPr lang="en-US" altLang="zh-CN" kern="100">
                <a:solidFill>
                  <a:srgbClr val="FF0000"/>
                </a:solidFill>
                <a:latin typeface="Times New Roman" pitchFamily="18" charset="0"/>
              </a:rPr>
              <a:t>A</a:t>
            </a:r>
            <a:endParaRPr lang="zh-CN" altLang="zh-CN" kern="1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41623"/>
      </p:ext>
    </p:extLst>
  </p:cSld>
  <p:clrMapOvr>
    <a:masterClrMapping/>
  </p:clrMapOvr>
  <mc:AlternateContent>
    <mc:Choice xmlns:p14="http://schemas.microsoft.com/office/powerpoint/2010/main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940659"/>
              </p:ext>
            </p:extLst>
          </p:nvPr>
        </p:nvGraphicFramePr>
        <p:xfrm>
          <a:off x="839334" y="1034143"/>
          <a:ext cx="8148637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2" imgW="8148703" imgH="5416667" progId="Word.Document.12">
                  <p:embed/>
                </p:oleObj>
              </mc:Choice>
              <mc:Fallback>
                <p:oleObj name="文档" r:id="rId2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334" y="1034143"/>
                        <a:ext cx="8148637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9620174"/>
      </p:ext>
    </p:extLst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知识框图</a:t>
            </a:r>
          </a:p>
        </p:txBody>
      </p:sp>
      <p:pic>
        <p:nvPicPr>
          <p:cNvPr id="4" name="M96.eps" descr="id:2147493681;FounderCES"/>
          <p:cNvPicPr/>
          <p:nvPr/>
        </p:nvPicPr>
        <p:blipFill>
          <a:blip r:embed="rId2"/>
          <a:stretch>
            <a:fillRect/>
          </a:stretch>
        </p:blipFill>
        <p:spPr>
          <a:xfrm>
            <a:off x="2099902" y="827314"/>
            <a:ext cx="6797355" cy="60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39091"/>
      </p:ext>
    </p:extLst>
  </p:cSld>
  <p:clrMapOvr>
    <a:masterClrMapping/>
  </p:clrMapOvr>
  <p:transition spd="slow">
    <p:cut thruBlk="1"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93486" y="704981"/>
            <a:ext cx="10885714" cy="1043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的圆心在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相切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且截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所得的弦长为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61468"/>
              </p:ext>
            </p:extLst>
          </p:nvPr>
        </p:nvGraphicFramePr>
        <p:xfrm>
          <a:off x="667657" y="2069496"/>
          <a:ext cx="8128000" cy="264336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2" imgW="3839551" imgH="1256240" progId="Word.Document.12">
                  <p:embed/>
                </p:oleObj>
              </mc:Choice>
              <mc:Fallback>
                <p:oleObj name="文档" r:id="rId2" imgW="3839551" imgH="12562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7657" y="2069496"/>
                        <a:ext cx="8128000" cy="2643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667657" y="5033625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a=b+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代入</a:t>
            </a:r>
            <a:r>
              <a:rPr lang="zh-CN" altLang="zh-CN" sz="220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②③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5,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所求圆的方程为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3034735576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986971" y="1047656"/>
            <a:ext cx="89117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确定圆的方程的主要方法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一是定义法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二是待定系数法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定义法主要是利用直线和圆的几何性质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确定圆心坐标和半径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从而得出圆的标准方程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待定系数法则是设出圆的方程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多为一般式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再根据题目条件列方程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组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求出待定的系数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134075152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tags/tag1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2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7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8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宽屏</PresentationFormat>
  <Paragraphs>80</Paragraphs>
  <Slides>27</Slides>
  <Notes>0</Notes>
  <TotalTime>1798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39">
      <vt:lpstr>Arial</vt:lpstr>
      <vt:lpstr>Calibri</vt:lpstr>
      <vt:lpstr>黑体</vt:lpstr>
      <vt:lpstr>微软雅黑</vt:lpstr>
      <vt:lpstr>Calibri Light</vt:lpstr>
      <vt:lpstr>Times New Roman</vt:lpstr>
      <vt:lpstr>NEU-BZ-S92</vt:lpstr>
      <vt:lpstr>方正书宋_GBK</vt:lpstr>
      <vt:lpstr>楷体</vt:lpstr>
      <vt:lpstr>宋体</vt:lpstr>
      <vt:lpstr>仿宋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毕业活动策划</dc:title>
  <dc:creator>Administrator</dc:creator>
  <cp:lastModifiedBy>dell</cp:lastModifiedBy>
  <cp:revision>763</cp:revision>
  <dcterms:created xsi:type="dcterms:W3CDTF">2019-01-12T04:39:00Z</dcterms:created>
  <dcterms:modified xsi:type="dcterms:W3CDTF">2020-09-11T06:41:54Z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2052-10.1.0.5740</vt:lpwstr>
  </property>
</Properties>
</file>