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doc" ContentType="application/msword"/>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3122" r:id="rId4"/>
    <p:sldId id="3123" r:id="rId5"/>
    <p:sldId id="3137" r:id="rId6"/>
    <p:sldId id="3138" r:id="rId7"/>
    <p:sldId id="3139" r:id="rId8"/>
    <p:sldId id="3125" r:id="rId9"/>
    <p:sldId id="3126" r:id="rId10"/>
    <p:sldId id="3128" r:id="rId11"/>
    <p:sldId id="3129" r:id="rId12"/>
    <p:sldId id="3130" r:id="rId13"/>
    <p:sldId id="3131" r:id="rId14"/>
    <p:sldId id="3132" r:id="rId15"/>
    <p:sldId id="3133" r:id="rId16"/>
    <p:sldId id="3134" r:id="rId17"/>
    <p:sldId id="3135" r:id="rId18"/>
    <p:sldId id="3141" r:id="rId19"/>
    <p:sldId id="3142" r:id="rId20"/>
    <p:sldId id="3143" r:id="rId21"/>
    <p:sldId id="3148" r:id="rId22"/>
    <p:sldId id="3150" r:id="rId23"/>
    <p:sldId id="3149" r:id="rId24"/>
    <p:sldId id="3144" r:id="rId25"/>
    <p:sldId id="3140" r:id="rId26"/>
    <p:sldId id="330" r:id="rId27"/>
  </p:sldIdLst>
  <p:sldSz cx="12192000" cy="6858000"/>
  <p:notesSz cx="7104063" cy="10234613"/>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76110" autoAdjust="0"/>
  </p:normalViewPr>
  <p:slideViewPr>
    <p:cSldViewPr snapToGrid="0">
      <p:cViewPr varScale="1">
        <p:scale>
          <a:sx n="66" d="100"/>
          <a:sy n="66" d="100"/>
        </p:scale>
        <p:origin x="834" y="84"/>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tags" Target="tags/tag8.xml" /><Relationship Id="rId29" Type="http://schemas.openxmlformats.org/officeDocument/2006/relationships/presProps" Target="presProps.xml" /><Relationship Id="rId3" Type="http://schemas.openxmlformats.org/officeDocument/2006/relationships/slide" Target="slides/slide1.xml" /><Relationship Id="rId30" Type="http://schemas.openxmlformats.org/officeDocument/2006/relationships/viewProps" Target="viewProps.xml" /><Relationship Id="rId31" Type="http://schemas.openxmlformats.org/officeDocument/2006/relationships/theme" Target="theme/theme1.xml" /><Relationship Id="rId32"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6.emf" /><Relationship Id="rId2" Type="http://schemas.openxmlformats.org/officeDocument/2006/relationships/image" Target="../media/image17.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7.emf" /><Relationship Id="rId2" Type="http://schemas.openxmlformats.org/officeDocument/2006/relationships/image" Target="../media/image38.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9.emf" /><Relationship Id="rId2" Type="http://schemas.openxmlformats.org/officeDocument/2006/relationships/image" Target="../media/image40.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41.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2.emf" /><Relationship Id="rId2" Type="http://schemas.openxmlformats.org/officeDocument/2006/relationships/image" Target="../media/image43.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4.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5.emf" /><Relationship Id="rId2" Type="http://schemas.openxmlformats.org/officeDocument/2006/relationships/image" Target="../media/image46.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7.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8.emf" /><Relationship Id="rId2" Type="http://schemas.openxmlformats.org/officeDocument/2006/relationships/image" Target="../media/image19.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0.emf" /><Relationship Id="rId2" Type="http://schemas.openxmlformats.org/officeDocument/2006/relationships/image" Target="../media/image21.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2.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4.emf" /><Relationship Id="rId2" Type="http://schemas.openxmlformats.org/officeDocument/2006/relationships/image" Target="../media/image25.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8.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0.emf" /><Relationship Id="rId2" Type="http://schemas.openxmlformats.org/officeDocument/2006/relationships/image" Target="../media/image31.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2.emf" /><Relationship Id="rId2" Type="http://schemas.openxmlformats.org/officeDocument/2006/relationships/image" Target="../media/image33.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4.emf" /><Relationship Id="rId2" Type="http://schemas.openxmlformats.org/officeDocument/2006/relationships/image" Target="../media/image35.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842019457"/>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8867666"/>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2020/8/14</a:t>
            </a:fld>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anose="02010609060101010101" pitchFamily="2" charset="-122"/>
                <a:ea typeface="黑体" panose="02010609060101010101"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2020/8/14</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83005913"/>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56186969"/>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780213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86598048"/>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92006990"/>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0807894"/>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55909754"/>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07516709"/>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63782847"/>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5368804"/>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3672108"/>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image" Target="../media/image10.png" /><Relationship Id="rId4" Type="http://schemas.openxmlformats.org/officeDocument/2006/relationships/slideLayout" Target="../slideLayouts/slideLayout4.xml" /><Relationship Id="rId40" Type="http://schemas.openxmlformats.org/officeDocument/2006/relationships/theme" Target="../theme/theme1.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9">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2020/8/14</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876" r:id="rId28"/>
    <p:sldLayoutId id="2147483897" r:id="rId29"/>
    <p:sldLayoutId id="2147483898" r:id="rId30"/>
    <p:sldLayoutId id="2147483900" r:id="rId31"/>
    <p:sldLayoutId id="2147483901" r:id="rId32"/>
    <p:sldLayoutId id="2147483902" r:id="rId33"/>
    <p:sldLayoutId id="2147483903" r:id="rId34"/>
    <p:sldLayoutId id="2147483904" r:id="rId35"/>
    <p:sldLayoutId id="2147483905" r:id="rId36"/>
    <p:sldLayoutId id="2147483906" r:id="rId37"/>
    <p:sldLayoutId id="2147483907" r:id="rId38"/>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__6.docx" TargetMode="Internal" /><Relationship Id="rId3" Type="http://schemas.openxmlformats.org/officeDocument/2006/relationships/oleObject" Target="../embeddings/oleObject8.bin" /><Relationship Id="rId4" Type="http://schemas.openxmlformats.org/officeDocument/2006/relationships/image" Target="../media/image24.emf" /><Relationship Id="rId5" Type="http://schemas.openxmlformats.org/officeDocument/2006/relationships/package" Target="../embeddings/Microsoft_Word___7.docx" TargetMode="Internal" /><Relationship Id="rId6" Type="http://schemas.openxmlformats.org/officeDocument/2006/relationships/oleObject" Target="../embeddings/oleObject9.bin" /><Relationship Id="rId7" Type="http://schemas.openxmlformats.org/officeDocument/2006/relationships/image" Target="../media/image25.emf" /><Relationship Id="rId8" Type="http://schemas.openxmlformats.org/officeDocument/2006/relationships/vmlDrawing" Target="../drawings/vmlDrawing5.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image" Target="../media/image26.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27.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package" Target="../embeddings/Microsoft_Word___8.docx" TargetMode="Internal" /><Relationship Id="rId3" Type="http://schemas.openxmlformats.org/officeDocument/2006/relationships/oleObject" Target="../embeddings/oleObject10.bin" /><Relationship Id="rId4" Type="http://schemas.openxmlformats.org/officeDocument/2006/relationships/image" Target="../media/image28.emf" /><Relationship Id="rId5" Type="http://schemas.openxmlformats.org/officeDocument/2006/relationships/image" Target="../media/image29.jpeg" /><Relationship Id="rId6" Type="http://schemas.openxmlformats.org/officeDocument/2006/relationships/vmlDrawing" Target="../drawings/vmlDrawing6.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package" Target="../embeddings/Microsoft_Word___9.docx" TargetMode="Internal" /><Relationship Id="rId3" Type="http://schemas.openxmlformats.org/officeDocument/2006/relationships/oleObject" Target="../embeddings/oleObject11.bin" /><Relationship Id="rId4" Type="http://schemas.openxmlformats.org/officeDocument/2006/relationships/image" Target="../media/image30.emf" /><Relationship Id="rId5" Type="http://schemas.openxmlformats.org/officeDocument/2006/relationships/package" Target="../embeddings/Microsoft_Word___10.docx" TargetMode="Internal" /><Relationship Id="rId6" Type="http://schemas.openxmlformats.org/officeDocument/2006/relationships/oleObject" Target="../embeddings/oleObject12.bin" /><Relationship Id="rId7" Type="http://schemas.openxmlformats.org/officeDocument/2006/relationships/image" Target="../media/image31.emf" /><Relationship Id="rId8" Type="http://schemas.openxmlformats.org/officeDocument/2006/relationships/vmlDrawing" Target="../drawings/vmlDrawing7.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__11.docx" TargetMode="Internal" /><Relationship Id="rId3" Type="http://schemas.openxmlformats.org/officeDocument/2006/relationships/oleObject" Target="../embeddings/oleObject13.bin" /><Relationship Id="rId4" Type="http://schemas.openxmlformats.org/officeDocument/2006/relationships/image" Target="../media/image32.emf" /><Relationship Id="rId5" Type="http://schemas.openxmlformats.org/officeDocument/2006/relationships/package" Target="../embeddings/Microsoft_Word___12.docx" TargetMode="Internal" /><Relationship Id="rId6" Type="http://schemas.openxmlformats.org/officeDocument/2006/relationships/oleObject" Target="../embeddings/oleObject14.bin" /><Relationship Id="rId7" Type="http://schemas.openxmlformats.org/officeDocument/2006/relationships/image" Target="../media/image33.emf" /><Relationship Id="rId8" Type="http://schemas.openxmlformats.org/officeDocument/2006/relationships/vmlDrawing" Target="../drawings/vmlDrawing8.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vmlDrawing" Target="../drawings/vmlDrawing9.vml" /><Relationship Id="rId2" Type="http://schemas.openxmlformats.org/officeDocument/2006/relationships/oleObject" Target="../embeddings/Microsoft_Word_97_-_2003___3.doc" TargetMode="Internal" /><Relationship Id="rId3" Type="http://schemas.openxmlformats.org/officeDocument/2006/relationships/oleObject" Target="../embeddings/oleObject15.bin" /><Relationship Id="rId4" Type="http://schemas.openxmlformats.org/officeDocument/2006/relationships/image" Target="../media/image34.emf" /><Relationship Id="rId5" Type="http://schemas.openxmlformats.org/officeDocument/2006/relationships/oleObject" Target="../embeddings/Microsoft_Word_97_-_2003___4.doc" TargetMode="Internal" /><Relationship Id="rId6" Type="http://schemas.openxmlformats.org/officeDocument/2006/relationships/oleObject" Target="../embeddings/oleObject16.bin" /><Relationship Id="rId7" Type="http://schemas.openxmlformats.org/officeDocument/2006/relationships/image" Target="../media/image35.emf" /><Relationship Id="rId8" Type="http://schemas.openxmlformats.org/officeDocument/2006/relationships/image" Target="17ABC68.TIF" TargetMode="External" /><Relationship Id="rId9" Type="http://schemas.openxmlformats.org/officeDocument/2006/relationships/image" Target="../media/image36.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Microsoft_Word_97_-_2003___5.doc" TargetMode="Internal" /><Relationship Id="rId3" Type="http://schemas.openxmlformats.org/officeDocument/2006/relationships/oleObject" Target="../embeddings/oleObject17.bin" /><Relationship Id="rId4" Type="http://schemas.openxmlformats.org/officeDocument/2006/relationships/image" Target="../media/image37.emf" /><Relationship Id="rId5" Type="http://schemas.openxmlformats.org/officeDocument/2006/relationships/oleObject" Target="../embeddings/Microsoft_Word_97_-_2003___6.doc" TargetMode="Internal" /><Relationship Id="rId6" Type="http://schemas.openxmlformats.org/officeDocument/2006/relationships/oleObject" Target="../embeddings/oleObject18.bin" /><Relationship Id="rId7" Type="http://schemas.openxmlformats.org/officeDocument/2006/relationships/image" Target="../media/image38.emf" /><Relationship Id="rId8" Type="http://schemas.openxmlformats.org/officeDocument/2006/relationships/vmlDrawing" Target="../drawings/vmlDrawing10.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oleObject" Target="../embeddings/Microsoft_Word_97_-_2003___7.doc" TargetMode="Internal" /><Relationship Id="rId3" Type="http://schemas.openxmlformats.org/officeDocument/2006/relationships/oleObject" Target="../embeddings/oleObject19.bin" /><Relationship Id="rId4" Type="http://schemas.openxmlformats.org/officeDocument/2006/relationships/image" Target="../media/image39.emf" /><Relationship Id="rId5" Type="http://schemas.openxmlformats.org/officeDocument/2006/relationships/oleObject" Target="../embeddings/Microsoft_Word_97_-_2003___8.doc" TargetMode="Internal" /><Relationship Id="rId6" Type="http://schemas.openxmlformats.org/officeDocument/2006/relationships/oleObject" Target="../embeddings/oleObject20.bin" /><Relationship Id="rId7" Type="http://schemas.openxmlformats.org/officeDocument/2006/relationships/image" Target="../media/image40.emf" /><Relationship Id="rId8" Type="http://schemas.openxmlformats.org/officeDocument/2006/relationships/vmlDrawing" Target="../drawings/vmlDrawing11.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Microsoft_Word_97_-_2003___9.doc" TargetMode="Internal" /><Relationship Id="rId3" Type="http://schemas.openxmlformats.org/officeDocument/2006/relationships/oleObject" Target="../embeddings/oleObject21.bin" /><Relationship Id="rId4" Type="http://schemas.openxmlformats.org/officeDocument/2006/relationships/image" Target="../media/image41.emf" /><Relationship Id="rId5" Type="http://schemas.openxmlformats.org/officeDocument/2006/relationships/vmlDrawing" Target="../drawings/vmlDrawing12.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__13.docx" TargetMode="Internal" /><Relationship Id="rId3" Type="http://schemas.openxmlformats.org/officeDocument/2006/relationships/oleObject" Target="../embeddings/oleObject22.bin" /><Relationship Id="rId4" Type="http://schemas.openxmlformats.org/officeDocument/2006/relationships/image" Target="../media/image42.emf" /><Relationship Id="rId5" Type="http://schemas.openxmlformats.org/officeDocument/2006/relationships/package" Target="../embeddings/Microsoft_Word___14.docx" TargetMode="Internal" /><Relationship Id="rId6" Type="http://schemas.openxmlformats.org/officeDocument/2006/relationships/oleObject" Target="../embeddings/oleObject23.bin" /><Relationship Id="rId7" Type="http://schemas.openxmlformats.org/officeDocument/2006/relationships/image" Target="../media/image43.emf" /><Relationship Id="rId8" Type="http://schemas.openxmlformats.org/officeDocument/2006/relationships/vmlDrawing" Target="../drawings/vmlDrawing13.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__15.docx" TargetMode="Internal" /><Relationship Id="rId3" Type="http://schemas.openxmlformats.org/officeDocument/2006/relationships/oleObject" Target="../embeddings/oleObject24.bin" /><Relationship Id="rId4" Type="http://schemas.openxmlformats.org/officeDocument/2006/relationships/image" Target="../media/image44.emf" /><Relationship Id="rId5" Type="http://schemas.openxmlformats.org/officeDocument/2006/relationships/vmlDrawing" Target="../drawings/vmlDrawing14.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97_-_2003___10.doc" TargetMode="Internal" /><Relationship Id="rId3" Type="http://schemas.openxmlformats.org/officeDocument/2006/relationships/oleObject" Target="../embeddings/oleObject25.bin" /><Relationship Id="rId4" Type="http://schemas.openxmlformats.org/officeDocument/2006/relationships/image" Target="../media/image45.emf" /><Relationship Id="rId5" Type="http://schemas.openxmlformats.org/officeDocument/2006/relationships/oleObject" Target="../embeddings/Microsoft_Word_97_-_2003___11.doc" TargetMode="Internal" /><Relationship Id="rId6" Type="http://schemas.openxmlformats.org/officeDocument/2006/relationships/oleObject" Target="../embeddings/oleObject26.bin" /><Relationship Id="rId7" Type="http://schemas.openxmlformats.org/officeDocument/2006/relationships/image" Target="../media/image46.emf" /><Relationship Id="rId8" Type="http://schemas.openxmlformats.org/officeDocument/2006/relationships/vmlDrawing" Target="../drawings/vmlDrawing15.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oleObject" Target="../embeddings/Microsoft_Word_97_-_2003___12.doc" TargetMode="Internal" /><Relationship Id="rId4" Type="http://schemas.openxmlformats.org/officeDocument/2006/relationships/oleObject" Target="../embeddings/oleObject27.bin" /><Relationship Id="rId5" Type="http://schemas.openxmlformats.org/officeDocument/2006/relationships/image" Target="../media/image47.emf" /><Relationship Id="rId6" Type="http://schemas.openxmlformats.org/officeDocument/2006/relationships/vmlDrawing" Target="../drawings/vmlDrawing16.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 Id="rId3" Type="http://schemas.openxmlformats.org/officeDocument/2006/relationships/image" Target="../media/image49.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notesSlide" Target="../notesSlides/notesSlide1.xml" /><Relationship Id="rId3" Type="http://schemas.openxmlformats.org/officeDocument/2006/relationships/image" Target="../media/image15.png" /><Relationship Id="rId4" Type="http://schemas.openxmlformats.org/officeDocument/2006/relationships/package" Target="../embeddings/Microsoft_Word___1.docx" TargetMode="Internal" /><Relationship Id="rId5" Type="http://schemas.openxmlformats.org/officeDocument/2006/relationships/oleObject" Target="../embeddings/oleObject1.bin" /><Relationship Id="rId6" Type="http://schemas.openxmlformats.org/officeDocument/2006/relationships/image" Target="../media/image16.emf" /><Relationship Id="rId7" Type="http://schemas.openxmlformats.org/officeDocument/2006/relationships/package" Target="../embeddings/Microsoft_Word___2.docx" TargetMode="Internal" /><Relationship Id="rId8" Type="http://schemas.openxmlformats.org/officeDocument/2006/relationships/oleObject" Target="../embeddings/oleObject2.bin" /><Relationship Id="rId9" Type="http://schemas.openxmlformats.org/officeDocument/2006/relationships/image" Target="../media/image17.em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97_-_2003___1.doc" TargetMode="Internal" /><Relationship Id="rId3" Type="http://schemas.openxmlformats.org/officeDocument/2006/relationships/oleObject" Target="../embeddings/oleObject3.bin" /><Relationship Id="rId4" Type="http://schemas.openxmlformats.org/officeDocument/2006/relationships/image" Target="../media/image18.emf" /><Relationship Id="rId5" Type="http://schemas.openxmlformats.org/officeDocument/2006/relationships/oleObject" Target="../embeddings/Microsoft_Word_97_-_2003___2.doc" TargetMode="Internal" /><Relationship Id="rId6" Type="http://schemas.openxmlformats.org/officeDocument/2006/relationships/oleObject" Target="../embeddings/oleObject4.bin" /><Relationship Id="rId7" Type="http://schemas.openxmlformats.org/officeDocument/2006/relationships/image" Target="../media/image19.emf" /><Relationship Id="rId8" Type="http://schemas.openxmlformats.org/officeDocument/2006/relationships/vmlDrawing" Target="../drawings/vmlDrawing2.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__3.docx" TargetMode="Internal" /><Relationship Id="rId3" Type="http://schemas.openxmlformats.org/officeDocument/2006/relationships/oleObject" Target="../embeddings/oleObject5.bin" /><Relationship Id="rId4" Type="http://schemas.openxmlformats.org/officeDocument/2006/relationships/image" Target="../media/image20.emf" /><Relationship Id="rId5" Type="http://schemas.openxmlformats.org/officeDocument/2006/relationships/package" Target="../embeddings/Microsoft_Word___4.docx" TargetMode="Internal" /><Relationship Id="rId6" Type="http://schemas.openxmlformats.org/officeDocument/2006/relationships/oleObject" Target="../embeddings/oleObject6.bin" /><Relationship Id="rId7" Type="http://schemas.openxmlformats.org/officeDocument/2006/relationships/image" Target="../media/image21.emf" /><Relationship Id="rId8" Type="http://schemas.openxmlformats.org/officeDocument/2006/relationships/vmlDrawing" Target="../drawings/vmlDrawing3.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package" Target="../embeddings/Microsoft_Word___5.docx" TargetMode="Internal" /><Relationship Id="rId3" Type="http://schemas.openxmlformats.org/officeDocument/2006/relationships/oleObject" Target="../embeddings/oleObject7.bin" /><Relationship Id="rId4" Type="http://schemas.openxmlformats.org/officeDocument/2006/relationships/image" Target="../media/image22.emf" /><Relationship Id="rId5" Type="http://schemas.openxmlformats.org/officeDocument/2006/relationships/image" Target="../media/image23.jpeg" /><Relationship Id="rId6" Type="http://schemas.openxmlformats.org/officeDocument/2006/relationships/vmlDrawing" Target="../drawings/vmlDrawing4.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smtClean="0">
                <a:solidFill>
                  <a:schemeClr val="accent1"/>
                </a:solidFill>
                <a:latin typeface="Times New Roman" pitchFamily="18" charset="0"/>
                <a:cs typeface="Times New Roman" pitchFamily="18" charset="0"/>
              </a:rPr>
              <a:t>2019 A</a:t>
            </a:r>
            <a:r>
              <a:rPr lang="zh-CN" altLang="en-US" b="1" smtClean="0">
                <a:solidFill>
                  <a:schemeClr val="accent1"/>
                </a:solidFill>
                <a:latin typeface="Times New Roman" pitchFamily="18" charset="0"/>
                <a:cs typeface="Times New Roman" pitchFamily="18" charset="0"/>
              </a:rPr>
              <a:t>版 选择性必修 一</a:t>
            </a:r>
            <a:endParaRPr lang="zh-CN" altLang="en-US" b="1">
              <a:solidFill>
                <a:schemeClr val="accent1"/>
              </a:solidFill>
              <a:latin typeface="Times New Roman" pitchFamily="18" charset="0"/>
              <a:cs typeface="Times New Roman" panose="02020603050405020304" pitchFamily="18" charset="0"/>
            </a:endParaRPr>
          </a:p>
        </p:txBody>
      </p:sp>
      <p:sp>
        <p:nvSpPr>
          <p:cNvPr id="5" name="文本框 4"/>
          <p:cNvSpPr txBox="1"/>
          <p:nvPr/>
        </p:nvSpPr>
        <p:spPr>
          <a:xfrm>
            <a:off x="3523790" y="3034172"/>
            <a:ext cx="10416020" cy="818173"/>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smtClean="0"/>
              <a:t>2.3.2 </a:t>
            </a:r>
            <a:r>
              <a:rPr lang="zh-CN" altLang="zh-CN"/>
              <a:t>两点间的距离公式</a:t>
            </a:r>
            <a:endParaRPr lang="zh-CN">
              <a:sym typeface="+mn-ea"/>
            </a:endParaRPr>
          </a:p>
        </p:txBody>
      </p:sp>
      <p:sp>
        <p:nvSpPr>
          <p:cNvPr id="2" name="矩形 1"/>
          <p:cNvSpPr/>
          <p:nvPr/>
        </p:nvSpPr>
        <p:spPr>
          <a:xfrm>
            <a:off x="2904564" y="813424"/>
            <a:ext cx="5827236" cy="1538883"/>
          </a:xfrm>
          <a:prstGeom prst="rect">
            <a:avLst/>
          </a:prstGeom>
        </p:spPr>
        <p:txBody>
          <a:bodyPr wrap="none">
            <a:spAutoFit/>
          </a:bodyPr>
          <a:lstStyle/>
          <a:p>
            <a:r>
              <a:rPr lang="zh-CN" altLang="zh-CN" sz="4000" smtClean="0">
                <a:solidFill>
                  <a:srgbClr val="FF0000"/>
                </a:solidFill>
                <a:latin typeface="Times New Roman" pitchFamily="18" charset="0"/>
                <a:cs typeface="Times New Roman" pitchFamily="18" charset="0"/>
              </a:rPr>
              <a:t>第</a:t>
            </a:r>
            <a:r>
              <a:rPr lang="zh-CN" altLang="en-US" sz="4000">
                <a:solidFill>
                  <a:srgbClr val="FF0000"/>
                </a:solidFill>
                <a:latin typeface="Times New Roman" pitchFamily="18" charset="0"/>
                <a:cs typeface="Times New Roman" pitchFamily="18" charset="0"/>
              </a:rPr>
              <a:t>二</a:t>
            </a:r>
            <a:r>
              <a:rPr lang="zh-CN" altLang="zh-CN" sz="4000" smtClean="0">
                <a:solidFill>
                  <a:srgbClr val="FF0000"/>
                </a:solidFill>
                <a:latin typeface="Times New Roman" pitchFamily="18" charset="0"/>
                <a:cs typeface="Times New Roman" pitchFamily="18" charset="0"/>
              </a:rPr>
              <a:t>章</a:t>
            </a:r>
            <a:r>
              <a:rPr lang="zh-CN" altLang="zh-CN" sz="4000">
                <a:solidFill>
                  <a:srgbClr val="FF0000"/>
                </a:solidFill>
                <a:latin typeface="Times New Roman" pitchFamily="18" charset="0"/>
                <a:cs typeface="Times New Roman" pitchFamily="18" charset="0"/>
              </a:rPr>
              <a:t>　</a:t>
            </a:r>
            <a:r>
              <a:rPr lang="zh-CN" altLang="en-US" sz="4000" smtClean="0">
                <a:solidFill>
                  <a:srgbClr val="FF0000"/>
                </a:solidFill>
                <a:latin typeface="Times New Roman" pitchFamily="18" charset="0"/>
                <a:cs typeface="Times New Roman" pitchFamily="18" charset="0"/>
              </a:rPr>
              <a:t>直线和圆的方程</a:t>
            </a:r>
            <a:endParaRPr lang="zh-CN" altLang="zh-CN" sz="4000">
              <a:solidFill>
                <a:srgbClr val="FF0000"/>
              </a:solidFill>
              <a:latin typeface="Times New Roman" pitchFamily="18" charset="0"/>
              <a:cs typeface="Times New Roman" panose="02020603050405020304" pitchFamily="18" charset="0"/>
            </a:endParaRP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30627" y="878145"/>
            <a:ext cx="10914743"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smtClean="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已知点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3,4),</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在</a:t>
            </a:r>
            <a:r>
              <a:rPr lang="en-US" altLang="zh-CN" sz="2200" i="1">
                <a:solidFill>
                  <a:srgbClr val="000000"/>
                </a:solidFill>
                <a:latin typeface="Times New Roman" pitchFamily="18" charset="0"/>
                <a:cs typeface="Times New Roman" pitchFamily="18" charset="0"/>
              </a:rPr>
              <a:t>x</a:t>
            </a:r>
            <a:r>
              <a:rPr lang="zh-CN" altLang="zh-CN" sz="2200">
                <a:solidFill>
                  <a:srgbClr val="000000"/>
                </a:solidFill>
                <a:latin typeface="Times New Roman" pitchFamily="18" charset="0"/>
                <a:cs typeface="Times New Roman" pitchFamily="18" charset="0"/>
              </a:rPr>
              <a:t>轴上找一点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使</a:t>
            </a:r>
            <a:r>
              <a:rPr lang="en-US" altLang="zh-CN" sz="2200" i="1">
                <a:solidFill>
                  <a:srgbClr val="000000"/>
                </a:solidFill>
                <a:latin typeface="Times New Roman" pitchFamily="18" charset="0"/>
                <a:cs typeface="Times New Roman" pitchFamily="18" charset="0"/>
              </a:rPr>
              <a:t>|PA|=|PB|</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并求</a:t>
            </a:r>
            <a:r>
              <a:rPr lang="en-US" altLang="zh-CN" sz="2200" i="1">
                <a:solidFill>
                  <a:srgbClr val="000000"/>
                </a:solidFill>
                <a:latin typeface="Times New Roman" pitchFamily="18" charset="0"/>
                <a:cs typeface="Times New Roman" pitchFamily="18" charset="0"/>
              </a:rPr>
              <a:t>|PA|</a:t>
            </a:r>
            <a:r>
              <a:rPr lang="zh-CN" altLang="zh-CN" sz="2200">
                <a:solidFill>
                  <a:srgbClr val="000000"/>
                </a:solidFill>
                <a:latin typeface="Times New Roman" pitchFamily="18" charset="0"/>
                <a:cs typeface="Times New Roman" pitchFamily="18" charset="0"/>
              </a:rPr>
              <a:t>的值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84978966"/>
              </p:ext>
            </p:extLst>
          </p:nvPr>
        </p:nvGraphicFramePr>
        <p:xfrm>
          <a:off x="3448807" y="1002093"/>
          <a:ext cx="782637" cy="374650"/>
        </p:xfrm>
        <a:graphic>
          <a:graphicData uri="http://schemas.openxmlformats.org/presentationml/2006/ole">
            <mc:AlternateContent>
              <mc:Choice xmlns:v="urn:schemas-microsoft-com:vml" Requires="v">
                <p:oleObj spid="_x0000_s1045" name="文档" r:id="rId2" imgW="380365" imgH="180340" progId="Word.Document.12">
                  <p:embed/>
                </p:oleObj>
              </mc:Choice>
              <mc:Fallback>
                <p:oleObj name="文档" r:id="rId2" imgW="380365" imgH="180340" progId="Word.Document.12">
                  <p:embed/>
                  <p:pic>
                    <p:nvPicPr>
                      <p:cNvPr id="0" name="OLE substitute image"/>
                      <p:cNvPicPr/>
                      <p:nvPr/>
                    </p:nvPicPr>
                    <p:blipFill>
                      <a:blip r:embed="rId4"/>
                      <a:stretch>
                        <a:fillRect/>
                      </a:stretch>
                    </p:blipFill>
                    <p:spPr>
                      <a:xfrm>
                        <a:off x="3448807" y="1002093"/>
                        <a:ext cx="782637" cy="3746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4536937"/>
              </p:ext>
            </p:extLst>
          </p:nvPr>
        </p:nvGraphicFramePr>
        <p:xfrm>
          <a:off x="1523998" y="2011713"/>
          <a:ext cx="8128000" cy="3129765"/>
        </p:xfrm>
        <a:graphic>
          <a:graphicData uri="http://schemas.openxmlformats.org/presentationml/2006/ole">
            <mc:AlternateContent>
              <mc:Choice xmlns:v="urn:schemas-microsoft-com:vml" Requires="v">
                <p:oleObj spid="_x0000_s1046" name="文档" r:id="rId5" imgW="3839551" imgH="1488450" progId="Word.Document.12">
                  <p:embed/>
                </p:oleObj>
              </mc:Choice>
              <mc:Fallback>
                <p:oleObj name="文档" r:id="rId5" imgW="3839551" imgH="1488450" progId="Word.Document.12">
                  <p:embed/>
                  <p:pic>
                    <p:nvPicPr>
                      <p:cNvPr id="0" name="OLE substitute image"/>
                      <p:cNvPicPr/>
                      <p:nvPr/>
                    </p:nvPicPr>
                    <p:blipFill>
                      <a:blip r:embed="rId7"/>
                      <a:stretch>
                        <a:fillRect/>
                      </a:stretch>
                    </p:blipFill>
                    <p:spPr>
                      <a:xfrm>
                        <a:off x="1523998" y="2011713"/>
                        <a:ext cx="8128000" cy="3129765"/>
                      </a:xfrm>
                      <a:prstGeom prst="rect">
                        <a:avLst/>
                      </a:prstGeom>
                    </p:spPr>
                  </p:pic>
                </p:oleObj>
              </mc:Fallback>
            </mc:AlternateContent>
          </a:graphicData>
        </a:graphic>
      </p:graphicFrame>
      <p:sp>
        <p:nvSpPr>
          <p:cNvPr id="13" name="TextBox 12"/>
          <p:cNvSpPr txBox="1"/>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14867322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62857" y="658033"/>
            <a:ext cx="8128000" cy="1107996"/>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smtClean="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a:t>
            </a:r>
            <a:r>
              <a:rPr lang="en-US" altLang="zh-CN" sz="2200">
                <a:solidFill>
                  <a:srgbClr val="000000"/>
                </a:solidFill>
                <a:latin typeface="Cambria Math" panose="02040503050406030204" pitchFamily="18" charset="0"/>
                <a:cs typeface="Cambria Math" panose="02040503050406030204" pitchFamily="18" charset="0"/>
              </a:rPr>
              <a:t>△</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BC</a:t>
            </a:r>
            <a:r>
              <a:rPr lang="zh-CN" altLang="zh-CN" sz="2200">
                <a:solidFill>
                  <a:srgbClr val="000000"/>
                </a:solidFill>
                <a:latin typeface="Times New Roman" pitchFamily="18" charset="0"/>
                <a:cs typeface="Times New Roman" pitchFamily="18" charset="0"/>
              </a:rPr>
              <a:t>边上异于</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的任意一点</a:t>
            </a:r>
            <a:r>
              <a:rPr lang="en-US" altLang="zh-CN" sz="2200" smtClean="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smtClean="0">
                <a:solidFill>
                  <a:srgbClr val="000000"/>
                </a:solidFill>
                <a:latin typeface="Times New Roman" pitchFamily="18" charset="0"/>
                <a:cs typeface="Times New Roman" pitchFamily="18" charset="0"/>
              </a:rPr>
              <a:t>      </a:t>
            </a:r>
            <a:r>
              <a:rPr lang="zh-CN" altLang="zh-CN" sz="2200" smtClean="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=|AD|</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+|BD|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|DC|.</a:t>
            </a:r>
            <a:endParaRPr lang="zh-CN" altLang="zh-CN" sz="2200">
              <a:solidFill>
                <a:srgbClr val="000000"/>
              </a:solidFill>
              <a:latin typeface="NEU-BZ-S92"/>
              <a:ea typeface="方正书宋_GBK" pitchFamily="65" charset="-122"/>
              <a:cs typeface="Times New Roman" pitchFamily="18" charset="0"/>
            </a:endParaRPr>
          </a:p>
        </p:txBody>
      </p:sp>
      <p:sp>
        <p:nvSpPr>
          <p:cNvPr id="5" name="矩形 4"/>
          <p:cNvSpPr>
            <a:spLocks noChangeAspect="1"/>
          </p:cNvSpPr>
          <p:nvPr/>
        </p:nvSpPr>
        <p:spPr>
          <a:xfrm>
            <a:off x="711199" y="4640772"/>
            <a:ext cx="11016343"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建立适当的直角坐标系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设出各顶点的坐标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应用两点间的距离公式证明</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anose="02020603050405020304" pitchFamily="18" charset="0"/>
            </a:endParaRPr>
          </a:p>
        </p:txBody>
      </p:sp>
      <p:pic>
        <p:nvPicPr>
          <p:cNvPr id="11" name="M56.eps" descr="id:2147492630;FounderCES"/>
          <p:cNvPicPr/>
          <p:nvPr/>
        </p:nvPicPr>
        <p:blipFill>
          <a:blip r:embed="rId2"/>
          <a:stretch>
            <a:fillRect/>
          </a:stretch>
        </p:blipFill>
        <p:spPr>
          <a:xfrm>
            <a:off x="3087172" y="1992196"/>
            <a:ext cx="3023343" cy="1781517"/>
          </a:xfrm>
          <a:prstGeom prst="rect">
            <a:avLst/>
          </a:prstGeom>
        </p:spPr>
      </p:pic>
      <p:sp>
        <p:nvSpPr>
          <p:cNvPr id="6"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a:t>
            </a:r>
            <a:r>
              <a:rPr lang="zh-CN" altLang="en-US" sz="2799" smtClean="0">
                <a:solidFill>
                  <a:schemeClr val="bg1"/>
                </a:solidFill>
                <a:latin typeface="黑体" pitchFamily="2" charset="-122"/>
                <a:ea typeface="黑体" pitchFamily="2" charset="-122"/>
              </a:rPr>
              <a:t>例解析</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61084191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40227" y="1265505"/>
            <a:ext cx="10377715" cy="3647152"/>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的中点为原点</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所在的直线为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建立直角坐标系</a:t>
            </a:r>
            <a:r>
              <a:rPr lang="en-US" altLang="zh-CN" sz="2200" i="1" smtClean="0">
                <a:solidFill>
                  <a:srgbClr val="FF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smtClean="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-b&lt;m&lt;b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|AB|</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+b</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|AD|</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0)</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=m</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|BD|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|DC|=|m+b|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|b-m|=</a:t>
            </a:r>
            <a:r>
              <a:rPr lang="en-US" altLang="zh-CN" sz="2200">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b+m</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b-m</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-m</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+|BD|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+b</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=|AD|</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+|BD|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endParaRPr lang="zh-CN" altLang="zh-CN" sz="2200">
              <a:solidFill>
                <a:srgbClr val="FF0000"/>
              </a:solidFill>
              <a:latin typeface="NEU-BZ-S92"/>
              <a:ea typeface="方正书宋_GBK" pitchFamily="65" charset="-122"/>
              <a:cs typeface="Times New Roman" pitchFamily="18" charset="0"/>
            </a:endParaRPr>
          </a:p>
        </p:txBody>
      </p:sp>
      <p:pic>
        <p:nvPicPr>
          <p:cNvPr id="9" name="M57.eps" descr="id:2147492637;FounderCES"/>
          <p:cNvPicPr/>
          <p:nvPr/>
        </p:nvPicPr>
        <p:blipFill>
          <a:blip r:embed="rId2"/>
          <a:stretch>
            <a:fillRect/>
          </a:stretch>
        </p:blipFill>
        <p:spPr>
          <a:xfrm>
            <a:off x="7781211" y="2250896"/>
            <a:ext cx="3336731" cy="3046818"/>
          </a:xfrm>
          <a:prstGeom prst="rect">
            <a:avLst/>
          </a:prstGeom>
        </p:spPr>
      </p:pic>
    </p:spTree>
    <p:extLst>
      <p:ext uri="{BB962C8B-B14F-4D97-AF65-F5344CB8AC3E}">
        <p14:creationId xmlns:p14="http://schemas.microsoft.com/office/powerpoint/2010/main" val="63152906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77" y="523092"/>
            <a:ext cx="9988151" cy="5678478"/>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smtClean="0">
                <a:solidFill>
                  <a:srgbClr val="000000"/>
                </a:solidFill>
                <a:latin typeface="Arial" pitchFamily="34" charset="0"/>
                <a:ea typeface="黑体" pitchFamily="2" charset="-122"/>
                <a:cs typeface="Times New Roman" pitchFamily="18" charset="0"/>
              </a:rPr>
              <a:t>                                                 </a:t>
            </a:r>
            <a:r>
              <a:rPr lang="zh-CN" altLang="zh-CN" sz="2200" smtClean="0">
                <a:solidFill>
                  <a:srgbClr val="000000"/>
                </a:solidFill>
                <a:latin typeface="Arial" pitchFamily="34" charset="0"/>
                <a:ea typeface="黑体" pitchFamily="2" charset="-122"/>
                <a:cs typeface="Times New Roman" pitchFamily="18" charset="0"/>
              </a:rPr>
              <a:t>坐标法</a:t>
            </a:r>
            <a:r>
              <a:rPr lang="zh-CN" altLang="zh-CN" sz="2200">
                <a:solidFill>
                  <a:srgbClr val="000000"/>
                </a:solidFill>
                <a:latin typeface="Arial" pitchFamily="34" charset="0"/>
                <a:ea typeface="黑体" pitchFamily="2" charset="-122"/>
                <a:cs typeface="Times New Roman" pitchFamily="18" charset="0"/>
              </a:rPr>
              <a:t>及其应用</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坐标法解决几何问题时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关键要结合图形的特征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建立平面直角坐标系</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坐标系建立的是否合适</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会直接影响问题能否方便解决</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建系的原则主要有两点</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让尽可能多的点落在坐标轴上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这样便于运算</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如果条件中有互相垂直的两条线</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要考虑将它们作为坐标轴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如果图形为中心对称图形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可考虑将中心作为原点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如果有轴对称性</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可考虑将对称轴作为坐标轴</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利用坐标法解平面几何问题常见的步骤</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建立坐标系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尽可能将有关元素放在坐标轴上</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用坐标表示有关的量</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将几何关系转化为坐标运算</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ea typeface="仿宋" panose="02010609060101010101" pitchFamily="49" charset="-122"/>
                <a:cs typeface="Times New Roman" pitchFamily="18" charset="0"/>
              </a:rPr>
              <a:t>把代数运算结果</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翻译</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成几何关系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TextBox 12"/>
          <p:cNvSpPr txBox="1"/>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归纳总结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76232098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75771" y="664369"/>
            <a:ext cx="10130971"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smtClean="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已知正三角形</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的边长为</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在平面</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上求一点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使</a:t>
            </a:r>
            <a:r>
              <a:rPr lang="en-US" altLang="zh-CN" sz="2200" i="1">
                <a:solidFill>
                  <a:srgbClr val="000000"/>
                </a:solidFill>
                <a:latin typeface="Times New Roman" pitchFamily="18" charset="0"/>
                <a:cs typeface="Times New Roman" pitchFamily="18" charset="0"/>
              </a:rPr>
              <a:t>|PA|</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+|PB|</a:t>
            </a:r>
            <a:r>
              <a:rPr lang="en-US" altLang="zh-CN" sz="2200" baseline="30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+|PC|</a:t>
            </a:r>
            <a:r>
              <a:rPr lang="en-US" altLang="zh-CN" sz="2200" baseline="30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最小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并求此最小值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5" name="矩形 4"/>
          <p:cNvSpPr>
            <a:spLocks noChangeAspect="1"/>
          </p:cNvSpPr>
          <p:nvPr/>
        </p:nvSpPr>
        <p:spPr>
          <a:xfrm>
            <a:off x="275770" y="1768386"/>
            <a:ext cx="9666515"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所在直线为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以线段</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的中点为原点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如图所示</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268858664"/>
              </p:ext>
            </p:extLst>
          </p:nvPr>
        </p:nvGraphicFramePr>
        <p:xfrm>
          <a:off x="624115" y="2266984"/>
          <a:ext cx="8128000" cy="4018713"/>
        </p:xfrm>
        <a:graphic>
          <a:graphicData uri="http://schemas.openxmlformats.org/presentationml/2006/ole">
            <mc:AlternateContent>
              <mc:Choice xmlns:v="urn:schemas-microsoft-com:vml" Requires="v">
                <p:oleObj spid="_x0000_s1047" name="文档" r:id="rId2" imgW="3839551" imgH="1909601" progId="Word.Document.12">
                  <p:embed/>
                </p:oleObj>
              </mc:Choice>
              <mc:Fallback>
                <p:oleObj name="文档" r:id="rId2" imgW="3839551" imgH="1909601" progId="Word.Document.12">
                  <p:embed/>
                  <p:pic>
                    <p:nvPicPr>
                      <p:cNvPr id="0" name="OLE substitute image"/>
                      <p:cNvPicPr/>
                      <p:nvPr/>
                    </p:nvPicPr>
                    <p:blipFill>
                      <a:blip r:embed="rId4"/>
                      <a:stretch>
                        <a:fillRect/>
                      </a:stretch>
                    </p:blipFill>
                    <p:spPr>
                      <a:xfrm>
                        <a:off x="624115" y="2266984"/>
                        <a:ext cx="8128000" cy="4018713"/>
                      </a:xfrm>
                      <a:prstGeom prst="rect">
                        <a:avLst/>
                      </a:prstGeom>
                    </p:spPr>
                  </p:pic>
                </p:oleObj>
              </mc:Fallback>
            </mc:AlternateContent>
          </a:graphicData>
        </a:graphic>
      </p:graphicFrame>
      <p:pic>
        <p:nvPicPr>
          <p:cNvPr id="11" name="M58.eps" descr="id:2147492658;FounderCES"/>
          <p:cNvPicPr/>
          <p:nvPr/>
        </p:nvPicPr>
        <p:blipFill>
          <a:blip r:embed="rId5"/>
          <a:stretch>
            <a:fillRect/>
          </a:stretch>
        </p:blipFill>
        <p:spPr>
          <a:xfrm>
            <a:off x="7957136" y="3512278"/>
            <a:ext cx="3451091" cy="2235028"/>
          </a:xfrm>
          <a:prstGeom prst="rect">
            <a:avLst/>
          </a:prstGeom>
        </p:spPr>
      </p:pic>
      <p:sp>
        <p:nvSpPr>
          <p:cNvPr id="6" name="TextBox 12"/>
          <p:cNvSpPr txBox="1"/>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跟踪训练</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83993721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77371" y="699882"/>
            <a:ext cx="8128000" cy="49859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关于原点的对称点为</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|AA'|</a:t>
            </a:r>
            <a:r>
              <a:rPr lang="zh-CN" altLang="zh-CN" sz="2200">
                <a:solidFill>
                  <a:srgbClr val="000000"/>
                </a:solidFill>
                <a:latin typeface="Times New Roman" pitchFamily="18" charset="0"/>
                <a:cs typeface="Times New Roman" pitchFamily="18" charset="0"/>
              </a:rPr>
              <a:t>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910137106"/>
              </p:ext>
            </p:extLst>
          </p:nvPr>
        </p:nvGraphicFramePr>
        <p:xfrm>
          <a:off x="698248" y="1574440"/>
          <a:ext cx="8128000" cy="372353"/>
        </p:xfrm>
        <a:graphic>
          <a:graphicData uri="http://schemas.openxmlformats.org/presentationml/2006/ole">
            <mc:AlternateContent>
              <mc:Choice xmlns:v="urn:schemas-microsoft-com:vml" Requires="v">
                <p:oleObj spid="_x0000_s1048" name="文档" r:id="rId2" imgW="3841750" imgH="178435" progId="Word.Document.12">
                  <p:embed/>
                </p:oleObj>
              </mc:Choice>
              <mc:Fallback>
                <p:oleObj name="文档" r:id="rId2" imgW="3841750" imgH="178435" progId="Word.Document.12">
                  <p:embed/>
                  <p:pic>
                    <p:nvPicPr>
                      <p:cNvPr id="0" name="OLE substitute image"/>
                      <p:cNvPicPr/>
                      <p:nvPr/>
                    </p:nvPicPr>
                    <p:blipFill>
                      <a:blip r:embed="rId4"/>
                      <a:stretch>
                        <a:fillRect/>
                      </a:stretch>
                    </p:blipFill>
                    <p:spPr>
                      <a:xfrm>
                        <a:off x="698248" y="1574440"/>
                        <a:ext cx="8128000" cy="37235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48590321"/>
              </p:ext>
            </p:extLst>
          </p:nvPr>
        </p:nvGraphicFramePr>
        <p:xfrm>
          <a:off x="698248" y="2510527"/>
          <a:ext cx="8128000" cy="1053319"/>
        </p:xfrm>
        <a:graphic>
          <a:graphicData uri="http://schemas.openxmlformats.org/presentationml/2006/ole">
            <mc:AlternateContent>
              <mc:Choice xmlns:v="urn:schemas-microsoft-com:vml" Requires="v">
                <p:oleObj spid="_x0000_s1049" name="文档" r:id="rId5" imgW="3839551" imgH="502280" progId="Word.Document.12">
                  <p:embed/>
                </p:oleObj>
              </mc:Choice>
              <mc:Fallback>
                <p:oleObj name="文档" r:id="rId5" imgW="3839551" imgH="502280" progId="Word.Document.12">
                  <p:embed/>
                  <p:pic>
                    <p:nvPicPr>
                      <p:cNvPr id="0" name="OLE substitute image"/>
                      <p:cNvPicPr/>
                      <p:nvPr/>
                    </p:nvPicPr>
                    <p:blipFill>
                      <a:blip r:embed="rId7"/>
                      <a:stretch>
                        <a:fillRect/>
                      </a:stretch>
                    </p:blipFill>
                    <p:spPr>
                      <a:xfrm>
                        <a:off x="698248" y="2510527"/>
                        <a:ext cx="8128000" cy="1053319"/>
                      </a:xfrm>
                      <a:prstGeom prst="rect">
                        <a:avLst/>
                      </a:prstGeom>
                    </p:spPr>
                  </p:pic>
                </p:oleObj>
              </mc:Fallback>
            </mc:AlternateContent>
          </a:graphicData>
        </a:graphic>
      </p:graphicFrame>
      <p:sp>
        <p:nvSpPr>
          <p:cNvPr id="11" name="矩形 10"/>
          <p:cNvSpPr>
            <a:spLocks noChangeAspect="1"/>
          </p:cNvSpPr>
          <p:nvPr/>
        </p:nvSpPr>
        <p:spPr>
          <a:xfrm>
            <a:off x="698248" y="4341188"/>
            <a:ext cx="108600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 </a:t>
            </a:r>
            <a:endParaRPr lang="zh-CN" altLang="zh-CN" sz="2200">
              <a:solidFill>
                <a:srgbClr val="FF0000"/>
              </a:solidFill>
              <a:latin typeface="NEU-BZ-S92"/>
              <a:ea typeface="方正书宋_GBK" pitchFamily="65" charset="-122"/>
              <a:cs typeface="Times New Roman" pitchFamily="18" charset="0"/>
            </a:endParaRPr>
          </a:p>
        </p:txBody>
      </p:sp>
      <p:sp>
        <p:nvSpPr>
          <p:cNvPr id="12" name="TextBox 12"/>
          <p:cNvSpPr txBox="1"/>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当堂检测</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95521844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66057" y="833723"/>
            <a:ext cx="8128000" cy="49859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smtClean="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设点</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在</a:t>
            </a:r>
            <a:r>
              <a:rPr lang="en-US" altLang="zh-CN" sz="2200" i="1">
                <a:solidFill>
                  <a:srgbClr val="000000"/>
                </a:solidFill>
                <a:latin typeface="Times New Roman" pitchFamily="18" charset="0"/>
                <a:cs typeface="Times New Roman" pitchFamily="18" charset="0"/>
              </a:rPr>
              <a:t>x</a:t>
            </a:r>
            <a:r>
              <a:rPr lang="zh-CN" altLang="zh-CN" sz="2200">
                <a:solidFill>
                  <a:srgbClr val="000000"/>
                </a:solidFill>
                <a:latin typeface="Times New Roman" pitchFamily="18" charset="0"/>
                <a:cs typeface="Times New Roman" pitchFamily="18" charset="0"/>
              </a:rPr>
              <a:t>轴上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在</a:t>
            </a:r>
            <a:r>
              <a:rPr lang="en-US" altLang="zh-CN" sz="2200" i="1">
                <a:solidFill>
                  <a:srgbClr val="000000"/>
                </a:solidFill>
                <a:latin typeface="Times New Roman" pitchFamily="18" charset="0"/>
                <a:cs typeface="Times New Roman" pitchFamily="18" charset="0"/>
              </a:rPr>
              <a:t>y</a:t>
            </a:r>
            <a:r>
              <a:rPr lang="zh-CN" altLang="zh-CN" sz="2200">
                <a:solidFill>
                  <a:srgbClr val="000000"/>
                </a:solidFill>
                <a:latin typeface="Times New Roman" pitchFamily="18" charset="0"/>
                <a:cs typeface="Times New Roman" pitchFamily="18" charset="0"/>
              </a:rPr>
              <a:t>轴上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线段</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981031210"/>
              </p:ext>
            </p:extLst>
          </p:nvPr>
        </p:nvGraphicFramePr>
        <p:xfrm>
          <a:off x="1124240" y="1581621"/>
          <a:ext cx="8128000" cy="741348"/>
        </p:xfrm>
        <a:graphic>
          <a:graphicData uri="http://schemas.openxmlformats.org/presentationml/2006/ole">
            <mc:AlternateContent>
              <mc:Choice xmlns:v="urn:schemas-microsoft-com:vml" Requires="v">
                <p:oleObj spid="_x0000_s1050" name="文档" r:id="rId2" imgW="3841750" imgH="352425" progId="Word.Document.12">
                  <p:embed/>
                </p:oleObj>
              </mc:Choice>
              <mc:Fallback>
                <p:oleObj name="文档" r:id="rId2" imgW="3841750" imgH="352425" progId="Word.Document.12">
                  <p:embed/>
                  <p:pic>
                    <p:nvPicPr>
                      <p:cNvPr id="0" name="OLE substitute image"/>
                      <p:cNvPicPr/>
                      <p:nvPr/>
                    </p:nvPicPr>
                    <p:blipFill>
                      <a:blip r:embed="rId4"/>
                      <a:stretch>
                        <a:fillRect/>
                      </a:stretch>
                    </p:blipFill>
                    <p:spPr>
                      <a:xfrm>
                        <a:off x="1124240" y="1581621"/>
                        <a:ext cx="8128000" cy="741348"/>
                      </a:xfrm>
                      <a:prstGeom prst="rect">
                        <a:avLst/>
                      </a:prstGeom>
                    </p:spPr>
                  </p:pic>
                </p:oleObj>
              </mc:Fallback>
            </mc:AlternateContent>
          </a:graphicData>
        </a:graphic>
      </p:graphicFrame>
      <p:sp>
        <p:nvSpPr>
          <p:cNvPr id="9" name="矩形 8"/>
          <p:cNvSpPr>
            <a:spLocks noChangeAspect="1"/>
          </p:cNvSpPr>
          <p:nvPr/>
        </p:nvSpPr>
        <p:spPr>
          <a:xfrm>
            <a:off x="972457" y="2874079"/>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依题意设</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为线段</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4,</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(4,0),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487686584"/>
              </p:ext>
            </p:extLst>
          </p:nvPr>
        </p:nvGraphicFramePr>
        <p:xfrm>
          <a:off x="1124240" y="4798744"/>
          <a:ext cx="8128000" cy="687675"/>
        </p:xfrm>
        <a:graphic>
          <a:graphicData uri="http://schemas.openxmlformats.org/presentationml/2006/ole">
            <mc:AlternateContent>
              <mc:Choice xmlns:v="urn:schemas-microsoft-com:vml" Requires="v">
                <p:oleObj spid="_x0000_s1051" name="文档" r:id="rId5" imgW="3839551" imgH="327401" progId="Word.Document.12">
                  <p:embed/>
                </p:oleObj>
              </mc:Choice>
              <mc:Fallback>
                <p:oleObj name="文档" r:id="rId5" imgW="3839551" imgH="327401" progId="Word.Document.12">
                  <p:embed/>
                  <p:pic>
                    <p:nvPicPr>
                      <p:cNvPr id="0" name="OLE substitute image"/>
                      <p:cNvPicPr/>
                      <p:nvPr/>
                    </p:nvPicPr>
                    <p:blipFill>
                      <a:blip r:embed="rId7"/>
                      <a:stretch>
                        <a:fillRect/>
                      </a:stretch>
                    </p:blipFill>
                    <p:spPr>
                      <a:xfrm>
                        <a:off x="1124240" y="4798744"/>
                        <a:ext cx="8128000" cy="687675"/>
                      </a:xfrm>
                      <a:prstGeom prst="rect">
                        <a:avLst/>
                      </a:prstGeom>
                    </p:spPr>
                  </p:pic>
                </p:oleObj>
              </mc:Fallback>
            </mc:AlternateContent>
          </a:graphicData>
        </a:graphic>
      </p:graphicFrame>
      <p:sp>
        <p:nvSpPr>
          <p:cNvPr id="12" name="矩形 11"/>
          <p:cNvSpPr>
            <a:spLocks noChangeAspect="1"/>
          </p:cNvSpPr>
          <p:nvPr/>
        </p:nvSpPr>
        <p:spPr>
          <a:xfrm>
            <a:off x="1532291" y="5883931"/>
            <a:ext cx="108600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 </a:t>
            </a:r>
            <a:endParaRPr lang="zh-CN" altLang="zh-CN" sz="22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326527011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1266" name="Object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8E33FA8-808D-447A-84D3-A1C9598BFA05}"/>
              </a:ext>
            </a:extLst>
          </p:cNvPr>
          <p:cNvGraphicFramePr>
            <a:graphicFrameLocks noChangeAspect="1"/>
          </p:cNvGraphicFramePr>
          <p:nvPr>
            <p:extLst>
              <p:ext uri="{D42A27DB-BD31-4B8C-83A1-F6EECF244321}">
                <p14:modId xmlns:p14="http://schemas.microsoft.com/office/powerpoint/2010/main" val="2600203372"/>
              </p:ext>
            </p:extLst>
          </p:nvPr>
        </p:nvGraphicFramePr>
        <p:xfrm>
          <a:off x="0" y="370253"/>
          <a:ext cx="8563681" cy="2915386"/>
        </p:xfrm>
        <a:graphic>
          <a:graphicData uri="http://schemas.openxmlformats.org/presentationml/2006/ole">
            <mc:AlternateContent>
              <mc:Choice xmlns:v="urn:schemas-microsoft-com:vml" Requires="v">
                <p:oleObj spid="_x0000_s1052" name="Document" r:id="rId2" imgW="8613354" imgH="2915643" progId="Word.Document.8">
                  <p:embed/>
                </p:oleObj>
              </mc:Choice>
              <mc:Fallback>
                <p:oleObj name="Document" r:id="rId2" imgW="8613354" imgH="2915643" progId="Word.Document.8">
                  <p:embed/>
                  <p:pic>
                    <p:nvPicPr>
                      <p:cNvPr id="0" name="OLE substitute image"/>
                      <p:cNvPicPr/>
                      <p:nvPr/>
                    </p:nvPicPr>
                    <p:blipFill>
                      <a:blip r:embed="rId4"/>
                      <a:stretch>
                        <a:fillRect/>
                      </a:stretch>
                    </p:blipFill>
                    <p:spPr>
                      <a:xfrm>
                        <a:off x="0" y="370253"/>
                        <a:ext cx="8563681" cy="2915386"/>
                      </a:xfrm>
                      <a:prstGeom prst="rect">
                        <a:avLst/>
                      </a:prstGeom>
                      <a:noFill/>
                      <a:ln>
                        <a:noFill/>
                      </a:ln>
                      <a:effectLst/>
                    </p:spPr>
                  </p:pic>
                </p:oleObj>
              </mc:Fallback>
            </mc:AlternateContent>
          </a:graphicData>
        </a:graphic>
      </p:graphicFrame>
      <p:graphicFrame>
        <p:nvGraphicFramePr>
          <p:cNvPr id="4" name="Object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4CC0EA2-7364-49AF-BE81-9ABAD595A394}"/>
              </a:ext>
            </a:extLst>
          </p:cNvPr>
          <p:cNvGraphicFramePr>
            <a:graphicFrameLocks noChangeAspect="1"/>
          </p:cNvGraphicFramePr>
          <p:nvPr>
            <p:extLst>
              <p:ext uri="{D42A27DB-BD31-4B8C-83A1-F6EECF244321}">
                <p14:modId xmlns:p14="http://schemas.microsoft.com/office/powerpoint/2010/main" val="344238610"/>
              </p:ext>
            </p:extLst>
          </p:nvPr>
        </p:nvGraphicFramePr>
        <p:xfrm>
          <a:off x="347799" y="2647010"/>
          <a:ext cx="10568805" cy="4788957"/>
        </p:xfrm>
        <a:graphic>
          <a:graphicData uri="http://schemas.openxmlformats.org/presentationml/2006/ole">
            <mc:AlternateContent>
              <mc:Choice xmlns:v="urn:schemas-microsoft-com:vml" Requires="v">
                <p:oleObj spid="_x0000_s1053" name="Document" r:id="rId5" imgW="10606878" imgH="4807337" progId="Word.Document.8">
                  <p:embed/>
                </p:oleObj>
              </mc:Choice>
              <mc:Fallback>
                <p:oleObj name="Document" r:id="rId5" imgW="10606878" imgH="4807337" progId="Word.Document.8">
                  <p:embed/>
                  <p:pic>
                    <p:nvPicPr>
                      <p:cNvPr id="0" name="OLE substitute image"/>
                      <p:cNvPicPr/>
                      <p:nvPr/>
                    </p:nvPicPr>
                    <p:blipFill>
                      <a:blip r:embed="rId7"/>
                      <a:stretch>
                        <a:fillRect/>
                      </a:stretch>
                    </p:blipFill>
                    <p:spPr>
                      <a:xfrm>
                        <a:off x="347799" y="2647010"/>
                        <a:ext cx="10568805" cy="4788957"/>
                      </a:xfrm>
                      <a:prstGeom prst="rect">
                        <a:avLst/>
                      </a:prstGeom>
                      <a:noFill/>
                      <a:ln>
                        <a:noFill/>
                      </a:ln>
                      <a:effectLst/>
                    </p:spPr>
                  </p:pic>
                </p:oleObj>
              </mc:Fallback>
            </mc:AlternateContent>
          </a:graphicData>
        </a:graphic>
      </p:graphicFrame>
      <p:pic>
        <p:nvPicPr>
          <p:cNvPr id="498690" name="Picture 2" descr="17ABC68.TIF"/>
          <p:cNvPicPr>
            <a:picLocks noChangeAspect="1" noChangeArrowheads="1"/>
          </p:cNvPicPr>
          <p:nvPr/>
        </p:nvPicPr>
        <p:blipFill>
          <a:blip r:embed="rId9" r:link="rId8">
            <a:extLst>
              <a:ext uri="{28A0092B-C50C-407E-A947-70E740481C1C}">
                <a14:useLocalDpi xmlns:a14="http://schemas.microsoft.com/office/drawing/2010/main" val="0"/>
              </a:ext>
            </a:extLst>
          </a:blip>
          <a:stretch>
            <a:fillRect/>
          </a:stretch>
        </p:blipFill>
        <p:spPr bwMode="auto">
          <a:xfrm>
            <a:off x="9546589" y="3746869"/>
            <a:ext cx="2175013" cy="246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91104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498690"/>
                                        </p:tgtEl>
                                        <p:attrNameLst>
                                          <p:attrName>style.visibility</p:attrName>
                                        </p:attrNameLst>
                                      </p:cBhvr>
                                      <p:to>
                                        <p:strVal val="visible"/>
                                      </p:to>
                                    </p:set>
                                    <p:animEffect transition="in" filter="wheel(1)">
                                      <p:cBhvr>
                                        <p:cTn id="7" dur="2000"/>
                                        <p:tgtEl>
                                          <p:spTgt spid="49869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3314" name="Object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C6A56D8-EDD0-44CB-AF6B-817B70693D6E}"/>
              </a:ext>
            </a:extLst>
          </p:cNvPr>
          <p:cNvGraphicFramePr>
            <a:graphicFrameLocks noChangeAspect="1"/>
          </p:cNvGraphicFramePr>
          <p:nvPr>
            <p:extLst>
              <p:ext uri="{D42A27DB-BD31-4B8C-83A1-F6EECF244321}">
                <p14:modId xmlns:p14="http://schemas.microsoft.com/office/powerpoint/2010/main" val="36158340"/>
              </p:ext>
            </p:extLst>
          </p:nvPr>
        </p:nvGraphicFramePr>
        <p:xfrm>
          <a:off x="604786" y="1215443"/>
          <a:ext cx="9607619" cy="3486156"/>
        </p:xfrm>
        <a:graphic>
          <a:graphicData uri="http://schemas.openxmlformats.org/presentationml/2006/ole">
            <mc:AlternateContent>
              <mc:Choice xmlns:v="urn:schemas-microsoft-com:vml" Requires="v">
                <p:oleObj spid="_x0000_s1054" name="Document" r:id="rId2" imgW="9660261" imgH="3493300" progId="Word.Document.8">
                  <p:embed/>
                </p:oleObj>
              </mc:Choice>
              <mc:Fallback>
                <p:oleObj name="Document" r:id="rId2" imgW="9660261" imgH="3493300" progId="Word.Document.8">
                  <p:embed/>
                  <p:pic>
                    <p:nvPicPr>
                      <p:cNvPr id="0" name="OLE substitute image"/>
                      <p:cNvPicPr/>
                      <p:nvPr/>
                    </p:nvPicPr>
                    <p:blipFill>
                      <a:blip r:embed="rId4"/>
                      <a:stretch>
                        <a:fillRect/>
                      </a:stretch>
                    </p:blipFill>
                    <p:spPr>
                      <a:xfrm>
                        <a:off x="604786" y="1215443"/>
                        <a:ext cx="9607619" cy="3486156"/>
                      </a:xfrm>
                      <a:prstGeom prst="rect">
                        <a:avLst/>
                      </a:prstGeom>
                      <a:noFill/>
                      <a:ln>
                        <a:noFill/>
                      </a:ln>
                      <a:effectLst/>
                    </p:spPr>
                  </p:pic>
                </p:oleObj>
              </mc:Fallback>
            </mc:AlternateContent>
          </a:graphicData>
        </a:graphic>
      </p:graphicFrame>
      <p:graphicFrame>
        <p:nvGraphicFramePr>
          <p:cNvPr id="21507" name="Object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251CBF6-B204-4410-8715-F81FFF91AD86}"/>
              </a:ext>
            </a:extLst>
          </p:cNvPr>
          <p:cNvGraphicFramePr>
            <a:graphicFrameLocks noChangeAspect="1"/>
          </p:cNvGraphicFramePr>
          <p:nvPr>
            <p:extLst>
              <p:ext uri="{D42A27DB-BD31-4B8C-83A1-F6EECF244321}">
                <p14:modId xmlns:p14="http://schemas.microsoft.com/office/powerpoint/2010/main" val="1610345423"/>
              </p:ext>
            </p:extLst>
          </p:nvPr>
        </p:nvGraphicFramePr>
        <p:xfrm>
          <a:off x="426337" y="4267652"/>
          <a:ext cx="8575343" cy="592115"/>
        </p:xfrm>
        <a:graphic>
          <a:graphicData uri="http://schemas.openxmlformats.org/presentationml/2006/ole">
            <mc:AlternateContent>
              <mc:Choice xmlns:v="urn:schemas-microsoft-com:vml" Requires="v">
                <p:oleObj spid="_x0000_s1055" name="Document" r:id="rId5" imgW="8594234" imgH="592774" progId="Word.Document.8">
                  <p:embed/>
                </p:oleObj>
              </mc:Choice>
              <mc:Fallback>
                <p:oleObj name="Document" r:id="rId5" imgW="8594234" imgH="592774" progId="Word.Document.8">
                  <p:embed/>
                  <p:pic>
                    <p:nvPicPr>
                      <p:cNvPr id="0" name="OLE substitute image"/>
                      <p:cNvPicPr/>
                      <p:nvPr/>
                    </p:nvPicPr>
                    <p:blipFill>
                      <a:blip r:embed="rId7"/>
                      <a:stretch>
                        <a:fillRect/>
                      </a:stretch>
                    </p:blipFill>
                    <p:spPr>
                      <a:xfrm>
                        <a:off x="426337" y="4267652"/>
                        <a:ext cx="8575343" cy="5921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39510965"/>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652291" name="Object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2B2A258-14EB-49AD-B578-897B052AE289}"/>
              </a:ext>
            </a:extLst>
          </p:cNvPr>
          <p:cNvGraphicFramePr>
            <a:graphicFrameLocks noChangeAspect="1"/>
          </p:cNvGraphicFramePr>
          <p:nvPr>
            <p:extLst>
              <p:ext uri="{D42A27DB-BD31-4B8C-83A1-F6EECF244321}">
                <p14:modId xmlns:p14="http://schemas.microsoft.com/office/powerpoint/2010/main" val="604610498"/>
              </p:ext>
            </p:extLst>
          </p:nvPr>
        </p:nvGraphicFramePr>
        <p:xfrm>
          <a:off x="-129141" y="634352"/>
          <a:ext cx="8105367" cy="3246391"/>
        </p:xfrm>
        <a:graphic>
          <a:graphicData uri="http://schemas.openxmlformats.org/presentationml/2006/ole">
            <mc:AlternateContent>
              <mc:Choice xmlns:v="urn:schemas-microsoft-com:vml" Requires="v">
                <p:oleObj spid="_x0000_s1056" name="Document" r:id="rId2" imgW="4199700" imgH="1683881" progId="Word.Document.8">
                  <p:embed/>
                </p:oleObj>
              </mc:Choice>
              <mc:Fallback>
                <p:oleObj name="Document" r:id="rId2" imgW="4199700" imgH="1683881" progId="Word.Document.8">
                  <p:embed/>
                  <p:pic>
                    <p:nvPicPr>
                      <p:cNvPr id="0" name="OLE substitute image"/>
                      <p:cNvPicPr/>
                      <p:nvPr/>
                    </p:nvPicPr>
                    <p:blipFill>
                      <a:blip r:embed="rId4"/>
                      <a:stretch>
                        <a:fillRect/>
                      </a:stretch>
                    </p:blipFill>
                    <p:spPr>
                      <a:xfrm>
                        <a:off x="-129141" y="634352"/>
                        <a:ext cx="8105367" cy="3246391"/>
                      </a:xfrm>
                      <a:prstGeom prst="rect">
                        <a:avLst/>
                      </a:prstGeom>
                      <a:noFill/>
                      <a:ln>
                        <a:noFill/>
                      </a:ln>
                      <a:effectLst/>
                    </p:spPr>
                  </p:pic>
                </p:oleObj>
              </mc:Fallback>
            </mc:AlternateContent>
          </a:graphicData>
        </a:graphic>
      </p:graphicFrame>
      <p:graphicFrame>
        <p:nvGraphicFramePr>
          <p:cNvPr id="652292" name="Object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043F3E6-E52E-49E6-8A9D-2197ACCECCBA}"/>
              </a:ext>
            </a:extLst>
          </p:cNvPr>
          <p:cNvGraphicFramePr>
            <a:graphicFrameLocks noChangeAspect="1"/>
          </p:cNvGraphicFramePr>
          <p:nvPr>
            <p:extLst>
              <p:ext uri="{D42A27DB-BD31-4B8C-83A1-F6EECF244321}">
                <p14:modId xmlns:p14="http://schemas.microsoft.com/office/powerpoint/2010/main" val="413486568"/>
              </p:ext>
            </p:extLst>
          </p:nvPr>
        </p:nvGraphicFramePr>
        <p:xfrm>
          <a:off x="899629" y="3481866"/>
          <a:ext cx="8580688" cy="2144706"/>
        </p:xfrm>
        <a:graphic>
          <a:graphicData uri="http://schemas.openxmlformats.org/presentationml/2006/ole">
            <mc:AlternateContent>
              <mc:Choice xmlns:v="urn:schemas-microsoft-com:vml" Requires="v">
                <p:oleObj spid="_x0000_s1057" name="Document" r:id="rId5" imgW="4683021" imgH="1308524" progId="Word.Document.8">
                  <p:embed/>
                </p:oleObj>
              </mc:Choice>
              <mc:Fallback>
                <p:oleObj name="Document" r:id="rId5" imgW="4683021" imgH="1308524" progId="Word.Document.8">
                  <p:embed/>
                  <p:pic>
                    <p:nvPicPr>
                      <p:cNvPr id="0" name="OLE substitute image"/>
                      <p:cNvPicPr/>
                      <p:nvPr/>
                    </p:nvPicPr>
                    <p:blipFill>
                      <a:blip r:embed="rId7"/>
                      <a:stretch>
                        <a:fillRect/>
                      </a:stretch>
                    </p:blipFill>
                    <p:spPr>
                      <a:xfrm>
                        <a:off x="899629" y="3481866"/>
                        <a:ext cx="8580688" cy="21447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8378446"/>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blinds(horizontal)">
                                      <p:cBhvr>
                                        <p:cTn id="7" dur="500"/>
                                        <p:tgtEl>
                                          <p:spTgt spid="652291"/>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2292"/>
                                        </p:tgtEl>
                                        <p:attrNameLst>
                                          <p:attrName>style.visibility</p:attrName>
                                        </p:attrNameLst>
                                      </p:cBhvr>
                                      <p:to>
                                        <p:strVal val="visible"/>
                                      </p:to>
                                    </p:set>
                                    <p:animEffect transition="in" filter="blinds(horizontal)">
                                      <p:cBhvr>
                                        <p:cTn id="12" dur="500"/>
                                        <p:tgtEl>
                                          <p:spTgt spid="65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p:nvPr/>
        </p:nvSpPr>
        <p:spPr>
          <a:xfrm>
            <a:off x="1233715" y="1711235"/>
            <a:ext cx="9390742" cy="2133918"/>
          </a:xfrm>
          <a:prstGeom prst="rect">
            <a:avLst/>
          </a:prstGeom>
        </p:spPr>
        <p:txBody>
          <a:bodyPr wrap="square">
            <a:spAutoFit/>
          </a:bodyPr>
          <a:lstStyle/>
          <a:p>
            <a:pPr algn="just">
              <a:lnSpc>
                <a:spcPct val="200000"/>
              </a:lnSpc>
              <a:spcAft>
                <a:spcPct val="0"/>
              </a:spcAft>
              <a:tabLst>
                <a:tab pos="1029335"/>
                <a:tab pos="1850390"/>
                <a:tab pos="2538095"/>
                <a:tab pos="3221990"/>
              </a:tabLst>
            </a:pPr>
            <a:r>
              <a:rPr lang="en-US" altLang="zh-CN" sz="3600" b="1">
                <a:solidFill>
                  <a:srgbClr val="000000"/>
                </a:solidFill>
                <a:latin typeface="Times New Roman" pitchFamily="18" charset="0"/>
                <a:cs typeface="Times New Roman" pitchFamily="18" charset="0"/>
              </a:rPr>
              <a:t>1</a:t>
            </a:r>
            <a:r>
              <a:rPr lang="en-US" altLang="zh-CN" sz="3600" i="1">
                <a:solidFill>
                  <a:srgbClr val="000000"/>
                </a:solidFill>
                <a:latin typeface="Times New Roman" pitchFamily="18" charset="0"/>
                <a:cs typeface="Times New Roman" pitchFamily="18" charset="0"/>
              </a:rPr>
              <a:t>.</a:t>
            </a:r>
            <a:r>
              <a:rPr lang="zh-CN" altLang="zh-CN" sz="3600">
                <a:solidFill>
                  <a:srgbClr val="000000"/>
                </a:solidFill>
                <a:latin typeface="Times New Roman" pitchFamily="18" charset="0"/>
                <a:cs typeface="Times New Roman" pitchFamily="18" charset="0"/>
              </a:rPr>
              <a:t>掌握平面上两点间的距离</a:t>
            </a:r>
            <a:r>
              <a:rPr lang="zh-CN" altLang="zh-CN" sz="3600" smtClean="0">
                <a:solidFill>
                  <a:srgbClr val="000000"/>
                </a:solidFill>
                <a:latin typeface="Times New Roman" pitchFamily="18" charset="0"/>
                <a:cs typeface="Times New Roman" pitchFamily="18" charset="0"/>
              </a:rPr>
              <a:t>公式</a:t>
            </a:r>
            <a:endParaRPr lang="en-US" altLang="zh-CN" sz="3600" smtClean="0">
              <a:solidFill>
                <a:srgbClr val="000000"/>
              </a:solidFill>
              <a:latin typeface="Times New Roman" pitchFamily="18" charset="0"/>
              <a:cs typeface="Times New Roman" panose="02020603050405020304" pitchFamily="18" charset="0"/>
            </a:endParaRPr>
          </a:p>
          <a:p>
            <a:pPr algn="just">
              <a:lnSpc>
                <a:spcPct val="200000"/>
              </a:lnSpc>
              <a:spcAft>
                <a:spcPct val="0"/>
              </a:spcAft>
              <a:tabLst>
                <a:tab pos="1029335"/>
                <a:tab pos="1850390"/>
                <a:tab pos="2538095"/>
                <a:tab pos="3221990"/>
              </a:tabLst>
            </a:pPr>
            <a:r>
              <a:rPr lang="en-US" altLang="zh-CN" sz="3600" b="1" smtClean="0">
                <a:solidFill>
                  <a:srgbClr val="000000"/>
                </a:solidFill>
                <a:latin typeface="Times New Roman" pitchFamily="18" charset="0"/>
                <a:cs typeface="Times New Roman" pitchFamily="18" charset="0"/>
              </a:rPr>
              <a:t>2</a:t>
            </a:r>
            <a:r>
              <a:rPr lang="en-US" altLang="zh-CN" sz="3600" i="1" smtClean="0">
                <a:solidFill>
                  <a:srgbClr val="000000"/>
                </a:solidFill>
                <a:latin typeface="Times New Roman" pitchFamily="18" charset="0"/>
                <a:cs typeface="Times New Roman" pitchFamily="18" charset="0"/>
              </a:rPr>
              <a:t>.</a:t>
            </a:r>
            <a:r>
              <a:rPr lang="zh-CN" altLang="zh-CN" sz="3600">
                <a:solidFill>
                  <a:srgbClr val="000000"/>
                </a:solidFill>
                <a:latin typeface="Times New Roman" pitchFamily="18" charset="0"/>
                <a:cs typeface="Times New Roman" pitchFamily="18" charset="0"/>
              </a:rPr>
              <a:t>会运用坐标法证明简单的平面几何</a:t>
            </a:r>
            <a:r>
              <a:rPr lang="zh-CN" altLang="zh-CN" sz="3600" smtClean="0">
                <a:solidFill>
                  <a:srgbClr val="000000"/>
                </a:solidFill>
                <a:latin typeface="Times New Roman" pitchFamily="18" charset="0"/>
                <a:cs typeface="Times New Roman" pitchFamily="18" charset="0"/>
              </a:rPr>
              <a:t>问题</a:t>
            </a:r>
            <a:endParaRPr lang="zh-CN" altLang="en-US" sz="3600">
              <a:latin typeface="Times New Roman" pitchFamily="18" charset="0"/>
              <a:cs typeface="Times New Roman" panose="02020603050405020304" pitchFamily="18" charset="0"/>
            </a:endParaRPr>
          </a:p>
        </p:txBody>
      </p:sp>
      <p:sp>
        <p:nvSpPr>
          <p:cNvPr id="4" name="TextBox 12"/>
          <p:cNvSpPr txBox="1"/>
          <p:nvPr/>
        </p:nvSpPr>
        <p:spPr>
          <a:xfrm>
            <a:off x="-26"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学习目标</a:t>
            </a:r>
            <a:endParaRPr lang="zh-CN" altLang="en-US" sz="2799">
              <a:solidFill>
                <a:schemeClr val="bg1"/>
              </a:solidFill>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5186305"/>
      </p:ext>
    </p:extLst>
  </p:cSld>
  <p:clrMapOvr>
    <a:masterClrMapping/>
  </p:clrMapOvr>
  <p:transition spd="slow">
    <p:cover dir="lu"/>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2532" name="Object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A5253C8-5178-40CD-B3A9-CEE5E2459DE2}"/>
              </a:ext>
            </a:extLst>
          </p:cNvPr>
          <p:cNvGraphicFramePr>
            <a:graphicFrameLocks noChangeAspect="1"/>
          </p:cNvGraphicFramePr>
          <p:nvPr>
            <p:extLst>
              <p:ext uri="{D42A27DB-BD31-4B8C-83A1-F6EECF244321}">
                <p14:modId xmlns:p14="http://schemas.microsoft.com/office/powerpoint/2010/main" val="2157943593"/>
              </p:ext>
            </p:extLst>
          </p:nvPr>
        </p:nvGraphicFramePr>
        <p:xfrm>
          <a:off x="-246743" y="2394631"/>
          <a:ext cx="10571163" cy="3273425"/>
        </p:xfrm>
        <a:graphic>
          <a:graphicData uri="http://schemas.openxmlformats.org/presentationml/2006/ole">
            <mc:AlternateContent>
              <mc:Choice xmlns:v="urn:schemas-microsoft-com:vml" Requires="v">
                <p:oleObj spid="_x0000_s1058" name="Document" r:id="rId2" imgW="10835235" imgH="3351855" progId="Word.Document.8">
                  <p:embed/>
                </p:oleObj>
              </mc:Choice>
              <mc:Fallback>
                <p:oleObj name="Document" r:id="rId2" imgW="10835235" imgH="3351855" progId="Word.Document.8">
                  <p:embed/>
                  <p:pic>
                    <p:nvPicPr>
                      <p:cNvPr id="0" name="OLE substitute image"/>
                      <p:cNvPicPr/>
                      <p:nvPr/>
                    </p:nvPicPr>
                    <p:blipFill>
                      <a:blip r:embed="rId4"/>
                      <a:stretch>
                        <a:fillRect/>
                      </a:stretch>
                    </p:blipFill>
                    <p:spPr>
                      <a:xfrm>
                        <a:off x="-246743" y="2394631"/>
                        <a:ext cx="10571163" cy="3273425"/>
                      </a:xfrm>
                      <a:prstGeom prst="rect">
                        <a:avLst/>
                      </a:prstGeom>
                      <a:noFill/>
                      <a:ln>
                        <a:noFill/>
                      </a:ln>
                      <a:effectLst/>
                    </p:spPr>
                  </p:pic>
                </p:oleObj>
              </mc:Fallback>
            </mc:AlternateContent>
          </a:graphicData>
        </a:graphic>
      </p:graphicFrame>
      <p:sp>
        <p:nvSpPr>
          <p:cNvPr id="2" name="矩形 1"/>
          <p:cNvSpPr/>
          <p:nvPr/>
        </p:nvSpPr>
        <p:spPr>
          <a:xfrm>
            <a:off x="188685" y="658321"/>
            <a:ext cx="10740572" cy="1303177"/>
          </a:xfrm>
          <a:prstGeom prst="rect">
            <a:avLst/>
          </a:prstGeom>
        </p:spPr>
        <p:txBody>
          <a:bodyPr wrap="square">
            <a:spAutoFit/>
          </a:bodyPr>
          <a:lstStyle/>
          <a:p>
            <a:pPr algn="just">
              <a:lnSpc>
                <a:spcPct val="150000"/>
              </a:lnSpc>
            </a:pPr>
            <a:r>
              <a:rPr lang="en-US" altLang="zh-CN" sz="2800">
                <a:solidFill>
                  <a:srgbClr val="000000"/>
                </a:solidFill>
                <a:latin typeface="Times New Roman" pitchFamily="18" charset="0"/>
                <a:cs typeface="Times New Roman" pitchFamily="18" charset="0"/>
              </a:rPr>
              <a:t>5.</a:t>
            </a:r>
            <a:r>
              <a:rPr lang="zh-CN" altLang="en-US" sz="2800">
                <a:solidFill>
                  <a:srgbClr val="000000"/>
                </a:solidFill>
                <a:latin typeface="Times New Roman" pitchFamily="18" charset="0"/>
                <a:cs typeface="Times New Roman" pitchFamily="18" charset="0"/>
              </a:rPr>
              <a:t>已知点</a:t>
            </a:r>
            <a:r>
              <a:rPr lang="en-US" altLang="zh-CN" sz="2800" i="1">
                <a:solidFill>
                  <a:srgbClr val="000000"/>
                </a:solidFill>
                <a:latin typeface="Times New Roman" pitchFamily="18" charset="0"/>
                <a:cs typeface="Times New Roman" pitchFamily="18" charset="0"/>
              </a:rPr>
              <a:t>A</a:t>
            </a:r>
            <a:r>
              <a:rPr lang="en-US" altLang="zh-CN" sz="2800">
                <a:solidFill>
                  <a:srgbClr val="000000"/>
                </a:solidFill>
                <a:latin typeface="Times New Roman" pitchFamily="18" charset="0"/>
                <a:cs typeface="Times New Roman" pitchFamily="18" charset="0"/>
              </a:rPr>
              <a:t>(3,6)</a:t>
            </a:r>
            <a:r>
              <a:rPr lang="zh-CN" altLang="en-US" sz="2800">
                <a:solidFill>
                  <a:srgbClr val="000000"/>
                </a:solidFill>
                <a:latin typeface="Times New Roman" pitchFamily="18" charset="0"/>
                <a:cs typeface="Times New Roman" pitchFamily="18" charset="0"/>
              </a:rPr>
              <a:t>，在</a:t>
            </a:r>
            <a:r>
              <a:rPr lang="en-US" altLang="zh-CN" sz="2800" i="1">
                <a:solidFill>
                  <a:srgbClr val="000000"/>
                </a:solidFill>
                <a:latin typeface="Times New Roman" pitchFamily="18" charset="0"/>
                <a:cs typeface="Times New Roman" pitchFamily="18" charset="0"/>
              </a:rPr>
              <a:t>x</a:t>
            </a:r>
            <a:r>
              <a:rPr lang="zh-CN" altLang="en-US" sz="2800">
                <a:solidFill>
                  <a:srgbClr val="000000"/>
                </a:solidFill>
                <a:latin typeface="Times New Roman" pitchFamily="18" charset="0"/>
                <a:cs typeface="Times New Roman" pitchFamily="18" charset="0"/>
              </a:rPr>
              <a:t>轴上的点</a:t>
            </a:r>
            <a:r>
              <a:rPr lang="en-US" altLang="zh-CN" sz="2800" i="1">
                <a:solidFill>
                  <a:srgbClr val="000000"/>
                </a:solidFill>
                <a:latin typeface="Times New Roman" pitchFamily="18" charset="0"/>
                <a:cs typeface="Times New Roman" pitchFamily="18" charset="0"/>
              </a:rPr>
              <a:t>P</a:t>
            </a:r>
            <a:r>
              <a:rPr lang="zh-CN" altLang="en-US" sz="2800">
                <a:solidFill>
                  <a:srgbClr val="000000"/>
                </a:solidFill>
                <a:latin typeface="Times New Roman" pitchFamily="18" charset="0"/>
                <a:cs typeface="Times New Roman" pitchFamily="18" charset="0"/>
              </a:rPr>
              <a:t>与点</a:t>
            </a:r>
            <a:r>
              <a:rPr lang="en-US" altLang="zh-CN" sz="2800" i="1">
                <a:solidFill>
                  <a:srgbClr val="000000"/>
                </a:solidFill>
                <a:latin typeface="Times New Roman" pitchFamily="18" charset="0"/>
                <a:cs typeface="Times New Roman" pitchFamily="18" charset="0"/>
              </a:rPr>
              <a:t>A</a:t>
            </a:r>
            <a:r>
              <a:rPr lang="zh-CN" altLang="en-US" sz="2800">
                <a:solidFill>
                  <a:srgbClr val="000000"/>
                </a:solidFill>
                <a:latin typeface="Times New Roman" pitchFamily="18" charset="0"/>
                <a:cs typeface="Times New Roman" pitchFamily="18" charset="0"/>
              </a:rPr>
              <a:t>的距离等于</a:t>
            </a:r>
            <a:r>
              <a:rPr lang="en-US" altLang="zh-CN" sz="2800">
                <a:solidFill>
                  <a:srgbClr val="000000"/>
                </a:solidFill>
                <a:latin typeface="Times New Roman" pitchFamily="18" charset="0"/>
                <a:cs typeface="Times New Roman" pitchFamily="18" charset="0"/>
              </a:rPr>
              <a:t>10</a:t>
            </a:r>
            <a:r>
              <a:rPr lang="zh-CN" altLang="en-US" sz="2800">
                <a:solidFill>
                  <a:srgbClr val="000000"/>
                </a:solidFill>
                <a:latin typeface="Times New Roman" pitchFamily="18" charset="0"/>
                <a:cs typeface="Times New Roman" pitchFamily="18" charset="0"/>
              </a:rPr>
              <a:t>，则点</a:t>
            </a:r>
            <a:r>
              <a:rPr lang="en-US" altLang="zh-CN" sz="2800" i="1">
                <a:solidFill>
                  <a:srgbClr val="000000"/>
                </a:solidFill>
                <a:latin typeface="Times New Roman" pitchFamily="18" charset="0"/>
                <a:cs typeface="Times New Roman" pitchFamily="18" charset="0"/>
              </a:rPr>
              <a:t>P</a:t>
            </a:r>
            <a:r>
              <a:rPr lang="zh-CN" altLang="en-US" sz="2800">
                <a:solidFill>
                  <a:srgbClr val="000000"/>
                </a:solidFill>
                <a:latin typeface="Times New Roman" pitchFamily="18" charset="0"/>
                <a:cs typeface="Times New Roman" pitchFamily="18" charset="0"/>
              </a:rPr>
              <a:t>的坐标为</a:t>
            </a:r>
            <a:r>
              <a:rPr lang="en-US" altLang="zh-CN" sz="2800">
                <a:solidFill>
                  <a:srgbClr val="000000"/>
                </a:solidFill>
                <a:latin typeface="Times New Roman" pitchFamily="18" charset="0"/>
                <a:cs typeface="Times New Roman" pitchFamily="18" charset="0"/>
              </a:rPr>
              <a:t>________</a:t>
            </a:r>
            <a:r>
              <a:rPr lang="zh-CN" altLang="en-US" sz="2800">
                <a:solidFill>
                  <a:srgbClr val="000000"/>
                </a:solidFill>
                <a:latin typeface="Times New Roman" pitchFamily="18" charset="0"/>
                <a:cs typeface="Times New Roman" pitchFamily="18" charset="0"/>
              </a:rPr>
              <a:t>．</a:t>
            </a:r>
            <a:endParaRPr lang="en-US" altLang="zh-CN" sz="2800">
              <a:solidFill>
                <a:srgbClr val="000000"/>
              </a:solidFill>
              <a:latin typeface="Times New Roman" pitchFamily="18" charset="0"/>
              <a:cs typeface="Times New Roman" panose="02020603050405020304" pitchFamily="18" charset="0"/>
            </a:endParaRPr>
          </a:p>
        </p:txBody>
      </p:sp>
      <p:sp>
        <p:nvSpPr>
          <p:cNvPr id="4" name="矩形 3"/>
          <p:cNvSpPr/>
          <p:nvPr/>
        </p:nvSpPr>
        <p:spPr>
          <a:xfrm>
            <a:off x="572087" y="5298724"/>
            <a:ext cx="2484398" cy="369332"/>
          </a:xfrm>
          <a:prstGeom prst="rect">
            <a:avLst/>
          </a:prstGeom>
        </p:spPr>
        <p:txBody>
          <a:bodyPr wrap="none">
            <a:spAutoFit/>
          </a:bodyPr>
          <a:lstStyle/>
          <a:p>
            <a:pPr algn="just"/>
            <a:r>
              <a:rPr lang="en-US" altLang="zh-CN">
                <a:solidFill>
                  <a:srgbClr val="FF0000"/>
                </a:solidFill>
                <a:latin typeface="Times New Roman" pitchFamily="18" charset="0"/>
                <a:ea typeface="黑体" panose="02010609060101010101" pitchFamily="49" charset="-122"/>
                <a:cs typeface="Courier New" panose="02070309020205020404" pitchFamily="49" charset="0"/>
              </a:rPr>
              <a:t>[</a:t>
            </a:r>
            <a:r>
              <a:rPr lang="zh-CN" altLang="en-US">
                <a:solidFill>
                  <a:srgbClr val="FF0000"/>
                </a:solidFill>
                <a:latin typeface="Times New Roman" pitchFamily="18" charset="0"/>
                <a:ea typeface="黑体" panose="02010609060101010101" pitchFamily="49" charset="-122"/>
                <a:cs typeface="Times New Roman" pitchFamily="18" charset="0"/>
              </a:rPr>
              <a:t>答案</a:t>
            </a:r>
            <a:r>
              <a:rPr lang="en-US" altLang="zh-CN">
                <a:solidFill>
                  <a:srgbClr val="FF0000"/>
                </a:solidFill>
                <a:latin typeface="Times New Roman" pitchFamily="18" charset="0"/>
                <a:ea typeface="黑体" panose="02010609060101010101" pitchFamily="49" charset="-122"/>
                <a:cs typeface="Courier New" panose="02070309020205020404" pitchFamily="49" charset="0"/>
              </a:rPr>
              <a:t>]</a:t>
            </a:r>
            <a:r>
              <a:rPr lang="zh-CN" altLang="en-US">
                <a:solidFill>
                  <a:srgbClr val="FF0000"/>
                </a:solidFill>
                <a:latin typeface="Times New Roman" pitchFamily="18" charset="0"/>
                <a:ea typeface="黑体" panose="02010609060101010101" pitchFamily="49" charset="-122"/>
                <a:cs typeface="Times New Roman" pitchFamily="18" charset="0"/>
              </a:rPr>
              <a:t>　</a:t>
            </a:r>
            <a:r>
              <a:rPr lang="en-US" altLang="zh-CN">
                <a:solidFill>
                  <a:srgbClr val="FF0000"/>
                </a:solidFill>
                <a:latin typeface="Times New Roman" pitchFamily="18" charset="0"/>
                <a:cs typeface="Times New Roman" pitchFamily="18" charset="0"/>
              </a:rPr>
              <a:t>(</a:t>
            </a:r>
            <a:r>
              <a:rPr lang="zh-CN" altLang="en-US">
                <a:solidFill>
                  <a:srgbClr val="FF0000"/>
                </a:solidFill>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5,0)</a:t>
            </a:r>
            <a:r>
              <a:rPr lang="zh-CN" altLang="en-US">
                <a:solidFill>
                  <a:srgbClr val="FF0000"/>
                </a:solidFill>
                <a:latin typeface="Times New Roman" pitchFamily="18" charset="0"/>
                <a:cs typeface="Times New Roman" pitchFamily="18" charset="0"/>
              </a:rPr>
              <a:t>或</a:t>
            </a:r>
            <a:r>
              <a:rPr lang="en-US" altLang="zh-CN">
                <a:solidFill>
                  <a:srgbClr val="FF0000"/>
                </a:solidFill>
                <a:latin typeface="Times New Roman" pitchFamily="18" charset="0"/>
                <a:cs typeface="Times New Roman" pitchFamily="18" charset="0"/>
              </a:rPr>
              <a:t>(11,0)</a:t>
            </a:r>
          </a:p>
        </p:txBody>
      </p:sp>
    </p:spTree>
    <p:extLst>
      <p:ext uri="{BB962C8B-B14F-4D97-AF65-F5344CB8AC3E}">
        <p14:creationId xmlns:p14="http://schemas.microsoft.com/office/powerpoint/2010/main" val="3165683399"/>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矩形 9"/>
          <p:cNvSpPr/>
          <p:nvPr/>
        </p:nvSpPr>
        <p:spPr>
          <a:xfrm>
            <a:off x="391542" y="765425"/>
            <a:ext cx="11408918" cy="1333578"/>
          </a:xfrm>
          <a:prstGeom prst="rect">
            <a:avLst/>
          </a:prstGeom>
        </p:spPr>
        <p:txBody>
          <a:bodyPr wrap="square" lIns="121866" tIns="60932" rIns="121866" bIns="60932">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just">
              <a:lnSpc>
                <a:spcPct val="150000"/>
              </a:lnSpc>
            </a:pPr>
            <a:r>
              <a:rPr lang="en-US" altLang="zh-CN" sz="2799" kern="100">
                <a:latin typeface="Times New Roman" pitchFamily="18" charset="0"/>
                <a:cs typeface="Times New Roman" pitchFamily="18" charset="0"/>
              </a:rPr>
              <a:t>6</a:t>
            </a:r>
            <a:r>
              <a:rPr lang="en-US" altLang="zh-CN" sz="2799" kern="100" smtClean="0">
                <a:latin typeface="Times New Roman" pitchFamily="18" charset="0"/>
                <a:cs typeface="Times New Roman" pitchFamily="18" charset="0"/>
              </a:rPr>
              <a:t>.</a:t>
            </a:r>
            <a:r>
              <a:rPr lang="zh-CN" altLang="zh-CN" sz="2799" kern="100">
                <a:latin typeface="Times New Roman" pitchFamily="18" charset="0"/>
                <a:cs typeface="Times New Roman" pitchFamily="18" charset="0"/>
              </a:rPr>
              <a:t>已知</a:t>
            </a:r>
            <a:r>
              <a:rPr lang="en-US" altLang="zh-CN" sz="2799" kern="100">
                <a:latin typeface="Times New Roman" pitchFamily="18" charset="0"/>
                <a:cs typeface="Times New Roman" pitchFamily="18" charset="0"/>
              </a:rPr>
              <a:t>△</a:t>
            </a:r>
            <a:r>
              <a:rPr lang="en-US" altLang="zh-CN" sz="2799" i="1" kern="100">
                <a:latin typeface="Times New Roman" pitchFamily="18" charset="0"/>
                <a:cs typeface="Times New Roman" pitchFamily="18" charset="0"/>
              </a:rPr>
              <a:t>ABC</a:t>
            </a:r>
            <a:r>
              <a:rPr lang="zh-CN" altLang="zh-CN" sz="2799" kern="100">
                <a:latin typeface="Times New Roman" pitchFamily="18" charset="0"/>
                <a:cs typeface="Times New Roman" pitchFamily="18" charset="0"/>
              </a:rPr>
              <a:t>的顶点坐标为</a:t>
            </a:r>
            <a:r>
              <a:rPr lang="en-US" altLang="zh-CN" sz="2799" i="1" kern="100">
                <a:latin typeface="Times New Roman" pitchFamily="18" charset="0"/>
                <a:cs typeface="Times New Roman" pitchFamily="18" charset="0"/>
              </a:rPr>
              <a:t>A</a:t>
            </a:r>
            <a:r>
              <a:rPr lang="en-US" altLang="zh-CN" sz="2799" kern="100">
                <a:latin typeface="Times New Roman" pitchFamily="18" charset="0"/>
                <a:cs typeface="Times New Roman" pitchFamily="18" charset="0"/>
              </a:rPr>
              <a:t>(</a:t>
            </a:r>
            <a:r>
              <a:rPr lang="zh-CN" altLang="zh-CN" sz="2799" kern="100">
                <a:latin typeface="Times New Roman" pitchFamily="18" charset="0"/>
                <a:cs typeface="Times New Roman" pitchFamily="18" charset="0"/>
              </a:rPr>
              <a:t>－</a:t>
            </a:r>
            <a:r>
              <a:rPr lang="en-US" altLang="zh-CN" sz="2799" kern="100">
                <a:latin typeface="Times New Roman" pitchFamily="18" charset="0"/>
                <a:cs typeface="Times New Roman" pitchFamily="18" charset="0"/>
              </a:rPr>
              <a:t>1,5)</a:t>
            </a:r>
            <a:r>
              <a:rPr lang="zh-CN" altLang="zh-CN" sz="2799" kern="100">
                <a:latin typeface="Times New Roman" pitchFamily="18" charset="0"/>
                <a:cs typeface="Times New Roman" pitchFamily="18" charset="0"/>
              </a:rPr>
              <a:t>，</a:t>
            </a:r>
            <a:r>
              <a:rPr lang="en-US" altLang="zh-CN" sz="2799" i="1" kern="100">
                <a:latin typeface="Times New Roman" pitchFamily="18" charset="0"/>
                <a:cs typeface="Times New Roman" pitchFamily="18" charset="0"/>
              </a:rPr>
              <a:t>B</a:t>
            </a:r>
            <a:r>
              <a:rPr lang="en-US" altLang="zh-CN" sz="2799" kern="100">
                <a:latin typeface="Times New Roman" pitchFamily="18" charset="0"/>
                <a:cs typeface="Times New Roman" pitchFamily="18" charset="0"/>
              </a:rPr>
              <a:t>(</a:t>
            </a:r>
            <a:r>
              <a:rPr lang="zh-CN" altLang="zh-CN" sz="2799" kern="100">
                <a:latin typeface="Times New Roman" pitchFamily="18" charset="0"/>
                <a:cs typeface="Times New Roman" pitchFamily="18" charset="0"/>
              </a:rPr>
              <a:t>－</a:t>
            </a:r>
            <a:r>
              <a:rPr lang="en-US" altLang="zh-CN" sz="2799" kern="100">
                <a:latin typeface="Times New Roman" pitchFamily="18" charset="0"/>
                <a:cs typeface="Times New Roman" pitchFamily="18" charset="0"/>
              </a:rPr>
              <a:t>2</a:t>
            </a:r>
            <a:r>
              <a:rPr lang="zh-CN" altLang="zh-CN" sz="2799" kern="100">
                <a:latin typeface="Times New Roman" pitchFamily="18" charset="0"/>
                <a:cs typeface="Times New Roman" pitchFamily="18" charset="0"/>
              </a:rPr>
              <a:t>，－</a:t>
            </a:r>
            <a:r>
              <a:rPr lang="en-US" altLang="zh-CN" sz="2799" kern="100">
                <a:latin typeface="Times New Roman" pitchFamily="18" charset="0"/>
                <a:cs typeface="Times New Roman" pitchFamily="18" charset="0"/>
              </a:rPr>
              <a:t>1)</a:t>
            </a:r>
            <a:r>
              <a:rPr lang="zh-CN" altLang="zh-CN" sz="2799" kern="100">
                <a:latin typeface="Times New Roman" pitchFamily="18" charset="0"/>
                <a:cs typeface="Times New Roman" pitchFamily="18" charset="0"/>
              </a:rPr>
              <a:t>，</a:t>
            </a:r>
            <a:r>
              <a:rPr lang="en-US" altLang="zh-CN" sz="2799" i="1" kern="100">
                <a:latin typeface="Times New Roman" pitchFamily="18" charset="0"/>
                <a:cs typeface="Times New Roman" pitchFamily="18" charset="0"/>
              </a:rPr>
              <a:t>C</a:t>
            </a:r>
            <a:r>
              <a:rPr lang="en-US" altLang="zh-CN" sz="2799" kern="100">
                <a:latin typeface="Times New Roman" pitchFamily="18" charset="0"/>
                <a:cs typeface="Times New Roman" pitchFamily="18" charset="0"/>
              </a:rPr>
              <a:t>(2,3)</a:t>
            </a:r>
            <a:r>
              <a:rPr lang="zh-CN" altLang="zh-CN" sz="2799" kern="100">
                <a:latin typeface="Times New Roman" pitchFamily="18" charset="0"/>
                <a:cs typeface="Times New Roman" pitchFamily="18" charset="0"/>
              </a:rPr>
              <a:t>，则</a:t>
            </a:r>
            <a:r>
              <a:rPr lang="en-US" altLang="zh-CN" sz="2799" i="1" kern="100">
                <a:latin typeface="Times New Roman" pitchFamily="18" charset="0"/>
                <a:cs typeface="Times New Roman" pitchFamily="18" charset="0"/>
              </a:rPr>
              <a:t>BC</a:t>
            </a:r>
            <a:r>
              <a:rPr lang="zh-CN" altLang="zh-CN" sz="2799" kern="100">
                <a:latin typeface="Times New Roman" pitchFamily="18" charset="0"/>
                <a:cs typeface="Times New Roman" pitchFamily="18" charset="0"/>
              </a:rPr>
              <a:t>边上的中线长为</a:t>
            </a:r>
            <a:r>
              <a:rPr lang="en-US" altLang="zh-CN" sz="2799" kern="100">
                <a:latin typeface="Times New Roman" pitchFamily="18" charset="0"/>
                <a:cs typeface="Times New Roman" pitchFamily="18" charset="0"/>
              </a:rPr>
              <a:t>_____.</a:t>
            </a:r>
            <a:endParaRPr lang="zh-CN" altLang="zh-CN" sz="1049" kern="100">
              <a:latin typeface="Times New Roman" pitchFamily="18" charset="0"/>
              <a:cs typeface="Times New Roman" panose="02020603050405020304" pitchFamily="18" charset="0"/>
            </a:endParaRPr>
          </a:p>
        </p:txBody>
      </p:sp>
      <p:sp>
        <p:nvSpPr>
          <p:cNvPr id="17" name="矩形 16"/>
          <p:cNvSpPr/>
          <p:nvPr/>
        </p:nvSpPr>
        <p:spPr>
          <a:xfrm>
            <a:off x="391542" y="2591335"/>
            <a:ext cx="11408918" cy="687439"/>
          </a:xfrm>
          <a:prstGeom prst="rect">
            <a:avLst/>
          </a:prstGeom>
        </p:spPr>
        <p:txBody>
          <a:bodyPr wrap="square" lIns="121866" tIns="60932" rIns="121866" bIns="60932">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just">
              <a:lnSpc>
                <a:spcPct val="150000"/>
              </a:lnSpc>
            </a:pPr>
            <a:r>
              <a:rPr lang="zh-CN" altLang="zh-CN" sz="2799" b="1" kern="100">
                <a:solidFill>
                  <a:srgbClr val="FF0000"/>
                </a:solidFill>
                <a:latin typeface="Times New Roman"/>
                <a:ea typeface="华文细黑"/>
                <a:cs typeface="Times New Roman"/>
              </a:rPr>
              <a:t>解析</a:t>
            </a:r>
            <a:r>
              <a:rPr lang="zh-CN" altLang="zh-CN" sz="2799" kern="100">
                <a:solidFill>
                  <a:srgbClr val="FF0000"/>
                </a:solidFill>
                <a:latin typeface="Times New Roman"/>
                <a:ea typeface="华文细黑"/>
                <a:cs typeface="Times New Roman"/>
              </a:rPr>
              <a:t>　</a:t>
            </a:r>
            <a:r>
              <a:rPr lang="en-US" altLang="zh-CN" sz="2799" i="1" kern="100">
                <a:solidFill>
                  <a:srgbClr val="FF0000"/>
                </a:solidFill>
                <a:latin typeface="Times New Roman"/>
                <a:ea typeface="华文细黑"/>
                <a:cs typeface="Courier New"/>
              </a:rPr>
              <a:t>BC</a:t>
            </a:r>
            <a:r>
              <a:rPr lang="zh-CN" altLang="zh-CN" sz="2799" kern="100">
                <a:solidFill>
                  <a:srgbClr val="FF0000"/>
                </a:solidFill>
                <a:latin typeface="Times New Roman"/>
                <a:ea typeface="华文细黑"/>
                <a:cs typeface="Times New Roman"/>
              </a:rPr>
              <a:t>的中点坐标为</a:t>
            </a:r>
            <a:r>
              <a:rPr lang="en-US" altLang="zh-CN" sz="2799" kern="100">
                <a:solidFill>
                  <a:srgbClr val="FF0000"/>
                </a:solidFill>
                <a:latin typeface="Times New Roman"/>
                <a:ea typeface="华文细黑"/>
                <a:cs typeface="Courier New"/>
              </a:rPr>
              <a:t>(0,1)</a:t>
            </a:r>
            <a:r>
              <a:rPr lang="zh-CN" altLang="zh-CN" sz="2799" kern="100">
                <a:solidFill>
                  <a:srgbClr val="FF0000"/>
                </a:solidFill>
                <a:latin typeface="Times New Roman"/>
                <a:ea typeface="华文细黑"/>
                <a:cs typeface="Times New Roman"/>
              </a:rPr>
              <a:t>，</a:t>
            </a:r>
            <a:endParaRPr lang="zh-CN" altLang="zh-CN" sz="1049" kern="100">
              <a:solidFill>
                <a:srgbClr val="FF0000"/>
              </a:solidFill>
              <a:latin typeface="宋体"/>
              <a:cs typeface="Courier New"/>
            </a:endParaRPr>
          </a:p>
        </p:txBody>
      </p:sp>
      <p:graphicFrame>
        <p:nvGraphicFramePr>
          <p:cNvPr id="2" name="对象 1"/>
          <p:cNvGraphicFramePr>
            <a:graphicFrameLocks noChangeAspect="1"/>
          </p:cNvGraphicFramePr>
          <p:nvPr/>
        </p:nvGraphicFramePr>
        <p:xfrm>
          <a:off x="1980557" y="1485309"/>
          <a:ext cx="830037" cy="596738"/>
        </p:xfrm>
        <a:graphic>
          <a:graphicData uri="http://schemas.openxmlformats.org/presentationml/2006/ole">
            <mc:AlternateContent>
              <mc:Choice xmlns:v="urn:schemas-microsoft-com:vml" Requires="v">
                <p:oleObj spid="_x0000_s1059" name="文档" r:id="rId2" imgW="830136" imgH="597648" progId="Word.Document.12">
                  <p:embed/>
                </p:oleObj>
              </mc:Choice>
              <mc:Fallback>
                <p:oleObj name="文档" r:id="rId2" imgW="830136" imgH="597648" progId="Word.Document.12">
                  <p:embed/>
                  <p:pic>
                    <p:nvPicPr>
                      <p:cNvPr id="0" name="OLE substitute image"/>
                      <p:cNvPicPr/>
                      <p:nvPr/>
                    </p:nvPicPr>
                    <p:blipFill>
                      <a:blip r:embed="rId4"/>
                      <a:stretch>
                        <a:fillRect/>
                      </a:stretch>
                    </p:blipFill>
                    <p:spPr>
                      <a:xfrm>
                        <a:off x="1980557" y="1485309"/>
                        <a:ext cx="830037" cy="59673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63775355"/>
              </p:ext>
            </p:extLst>
          </p:nvPr>
        </p:nvGraphicFramePr>
        <p:xfrm>
          <a:off x="408905" y="3922055"/>
          <a:ext cx="8230551" cy="680854"/>
        </p:xfrm>
        <a:graphic>
          <a:graphicData uri="http://schemas.openxmlformats.org/presentationml/2006/ole">
            <mc:AlternateContent>
              <mc:Choice xmlns:v="urn:schemas-microsoft-com:vml" Requires="v">
                <p:oleObj spid="_x0000_s1060" name="文档" r:id="rId5" imgW="8253682" imgH="680952" progId="Word.Document.12">
                  <p:embed/>
                </p:oleObj>
              </mc:Choice>
              <mc:Fallback>
                <p:oleObj name="文档" r:id="rId5" imgW="8253682" imgH="680952" progId="Word.Document.12">
                  <p:embed/>
                  <p:pic>
                    <p:nvPicPr>
                      <p:cNvPr id="0" name="OLE substitute image"/>
                      <p:cNvPicPr/>
                      <p:nvPr/>
                    </p:nvPicPr>
                    <p:blipFill>
                      <a:blip r:embed="rId7"/>
                      <a:stretch>
                        <a:fillRect/>
                      </a:stretch>
                    </p:blipFill>
                    <p:spPr>
                      <a:xfrm>
                        <a:off x="408905" y="3922055"/>
                        <a:ext cx="8230551" cy="680854"/>
                      </a:xfrm>
                      <a:prstGeom prst="rect">
                        <a:avLst/>
                      </a:prstGeom>
                    </p:spPr>
                  </p:pic>
                </p:oleObj>
              </mc:Fallback>
            </mc:AlternateContent>
          </a:graphicData>
        </a:graphic>
      </p:graphicFrame>
    </p:spTree>
    <p:extLst>
      <p:ext uri="{BB962C8B-B14F-4D97-AF65-F5344CB8AC3E}">
        <p14:creationId xmlns:p14="http://schemas.microsoft.com/office/powerpoint/2010/main" val="1039915301"/>
      </p:ext>
    </p:extLst>
  </p:cSld>
  <p:clrMapOvr>
    <a:masterClrMapping/>
  </p:clrMapOvr>
  <mc:AlternateContent>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xit" presetSubtype="0" fill="hold" grpId="1"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10" presetClass="exit" presetSubtype="0" fill="hold" nodeType="click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 name="矩形 11"/>
          <p:cNvSpPr/>
          <p:nvPr/>
        </p:nvSpPr>
        <p:spPr>
          <a:xfrm>
            <a:off x="264927" y="577248"/>
            <a:ext cx="11723596" cy="769193"/>
          </a:xfrm>
          <a:prstGeom prst="rect">
            <a:avLst/>
          </a:prstGeom>
        </p:spPr>
        <p:txBody>
          <a:bodyPr wrap="square" lIns="121866" tIns="60932" rIns="121866" bIns="60932">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just">
              <a:lnSpc>
                <a:spcPct val="150000"/>
              </a:lnSpc>
            </a:pPr>
            <a:r>
              <a:rPr lang="en-US" altLang="zh-CN" sz="2799" kern="100">
                <a:latin typeface="Times New Roman"/>
                <a:ea typeface="华文细黑"/>
                <a:cs typeface="Courier New"/>
              </a:rPr>
              <a:t>7</a:t>
            </a:r>
            <a:r>
              <a:rPr lang="en-US" altLang="zh-CN" sz="2799" kern="100" smtClean="0">
                <a:latin typeface="Times New Roman"/>
                <a:ea typeface="华文细黑"/>
                <a:cs typeface="Courier New"/>
              </a:rPr>
              <a:t>.</a:t>
            </a:r>
            <a:r>
              <a:rPr lang="zh-CN" altLang="zh-CN" sz="2799" kern="100">
                <a:latin typeface="Times New Roman"/>
                <a:ea typeface="华文细黑"/>
                <a:cs typeface="Times New Roman"/>
              </a:rPr>
              <a:t>点</a:t>
            </a:r>
            <a:r>
              <a:rPr lang="en-US" altLang="zh-CN" sz="2799" i="1" kern="100">
                <a:latin typeface="Times New Roman"/>
                <a:ea typeface="华文细黑"/>
                <a:cs typeface="Courier New"/>
              </a:rPr>
              <a:t>A</a:t>
            </a:r>
            <a:r>
              <a:rPr lang="zh-CN" altLang="zh-CN" sz="2799" kern="100">
                <a:latin typeface="Times New Roman"/>
                <a:ea typeface="华文细黑"/>
                <a:cs typeface="Times New Roman"/>
              </a:rPr>
              <a:t>在第四象限，</a:t>
            </a:r>
            <a:r>
              <a:rPr lang="en-US" altLang="zh-CN" sz="2799" i="1" kern="100">
                <a:latin typeface="Times New Roman"/>
                <a:ea typeface="华文细黑"/>
                <a:cs typeface="Courier New"/>
              </a:rPr>
              <a:t>A</a:t>
            </a:r>
            <a:r>
              <a:rPr lang="zh-CN" altLang="zh-CN" sz="2799" kern="100">
                <a:latin typeface="Times New Roman"/>
                <a:ea typeface="华文细黑"/>
                <a:cs typeface="Times New Roman"/>
              </a:rPr>
              <a:t>点到</a:t>
            </a:r>
            <a:r>
              <a:rPr lang="en-US" altLang="zh-CN" sz="2799" i="1" kern="100">
                <a:latin typeface="Times New Roman"/>
                <a:ea typeface="华文细黑"/>
                <a:cs typeface="Courier New"/>
              </a:rPr>
              <a:t>x</a:t>
            </a:r>
            <a:r>
              <a:rPr lang="zh-CN" altLang="zh-CN" sz="2799" kern="100">
                <a:latin typeface="Times New Roman"/>
                <a:ea typeface="华文细黑"/>
                <a:cs typeface="Times New Roman"/>
              </a:rPr>
              <a:t>轴的距离为</a:t>
            </a:r>
            <a:r>
              <a:rPr lang="en-US" altLang="zh-CN" sz="2799" kern="100">
                <a:latin typeface="Times New Roman"/>
                <a:ea typeface="华文细黑"/>
                <a:cs typeface="Courier New"/>
              </a:rPr>
              <a:t>3</a:t>
            </a:r>
            <a:r>
              <a:rPr lang="zh-CN" altLang="zh-CN" sz="2799" kern="100">
                <a:latin typeface="Times New Roman"/>
                <a:ea typeface="华文细黑"/>
                <a:cs typeface="Times New Roman"/>
              </a:rPr>
              <a:t>，到原点的距离为</a:t>
            </a:r>
            <a:r>
              <a:rPr lang="en-US" altLang="zh-CN" sz="2799" kern="100">
                <a:latin typeface="Times New Roman"/>
                <a:ea typeface="华文细黑"/>
                <a:cs typeface="Courier New"/>
              </a:rPr>
              <a:t>5</a:t>
            </a:r>
            <a:r>
              <a:rPr lang="zh-CN" altLang="zh-CN" sz="2799" kern="100">
                <a:latin typeface="Times New Roman"/>
                <a:ea typeface="华文细黑"/>
                <a:cs typeface="Times New Roman"/>
              </a:rPr>
              <a:t>，求点</a:t>
            </a:r>
            <a:r>
              <a:rPr lang="en-US" altLang="zh-CN" sz="2799" i="1" kern="100">
                <a:latin typeface="Times New Roman"/>
                <a:ea typeface="华文细黑"/>
                <a:cs typeface="Courier New"/>
              </a:rPr>
              <a:t>A</a:t>
            </a:r>
            <a:r>
              <a:rPr lang="zh-CN" altLang="zh-CN" sz="2799" kern="100">
                <a:latin typeface="Times New Roman"/>
                <a:ea typeface="华文细黑"/>
                <a:cs typeface="Times New Roman"/>
              </a:rPr>
              <a:t>的坐标</a:t>
            </a:r>
            <a:r>
              <a:rPr lang="en-US" altLang="zh-CN" sz="2799" kern="100">
                <a:latin typeface="Times New Roman"/>
                <a:ea typeface="华文细黑"/>
                <a:cs typeface="Courier New"/>
              </a:rPr>
              <a:t>. </a:t>
            </a:r>
            <a:endParaRPr lang="zh-CN" altLang="zh-CN" sz="1049" kern="100">
              <a:latin typeface="宋体"/>
              <a:cs typeface="Courier New"/>
            </a:endParaRPr>
          </a:p>
        </p:txBody>
      </p:sp>
      <p:sp>
        <p:nvSpPr>
          <p:cNvPr id="23" name="矩形 22"/>
          <p:cNvSpPr/>
          <p:nvPr/>
        </p:nvSpPr>
        <p:spPr>
          <a:xfrm>
            <a:off x="264928" y="1369122"/>
            <a:ext cx="11408918" cy="687439"/>
          </a:xfrm>
          <a:prstGeom prst="rect">
            <a:avLst/>
          </a:prstGeom>
        </p:spPr>
        <p:txBody>
          <a:bodyPr wrap="square" lIns="121866" tIns="60932" rIns="121866" bIns="60932">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just">
              <a:lnSpc>
                <a:spcPct val="150000"/>
              </a:lnSpc>
            </a:pPr>
            <a:r>
              <a:rPr lang="zh-CN" altLang="zh-CN" sz="2799" b="1" kern="100">
                <a:solidFill>
                  <a:srgbClr val="FF0000"/>
                </a:solidFill>
                <a:latin typeface="Times New Roman"/>
                <a:ea typeface="华文细黑"/>
                <a:cs typeface="Times New Roman"/>
              </a:rPr>
              <a:t>解</a:t>
            </a:r>
            <a:r>
              <a:rPr lang="zh-CN" altLang="zh-CN" sz="2799" kern="100">
                <a:solidFill>
                  <a:srgbClr val="FF0000"/>
                </a:solidFill>
                <a:latin typeface="Times New Roman"/>
                <a:ea typeface="华文细黑"/>
                <a:cs typeface="Times New Roman"/>
              </a:rPr>
              <a:t>　由题意得</a:t>
            </a:r>
            <a:r>
              <a:rPr lang="en-US" altLang="zh-CN" sz="2799"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点的纵坐标为－</a:t>
            </a:r>
            <a:r>
              <a:rPr lang="en-US" altLang="zh-CN" sz="2799" kern="100">
                <a:solidFill>
                  <a:srgbClr val="FF0000"/>
                </a:solidFill>
                <a:latin typeface="Times New Roman"/>
                <a:ea typeface="华文细黑"/>
                <a:cs typeface="Courier New"/>
              </a:rPr>
              <a:t>3</a:t>
            </a:r>
            <a:r>
              <a:rPr lang="zh-CN" altLang="zh-CN" sz="2799" kern="100">
                <a:solidFill>
                  <a:srgbClr val="FF0000"/>
                </a:solidFill>
                <a:latin typeface="Times New Roman"/>
                <a:ea typeface="华文细黑"/>
                <a:cs typeface="Times New Roman"/>
              </a:rPr>
              <a:t>，设</a:t>
            </a:r>
            <a:r>
              <a:rPr lang="en-US" altLang="zh-CN" sz="2799" i="1" kern="100">
                <a:solidFill>
                  <a:srgbClr val="FF0000"/>
                </a:solidFill>
                <a:latin typeface="Times New Roman"/>
                <a:ea typeface="华文细黑"/>
                <a:cs typeface="Courier New"/>
              </a:rPr>
              <a:t>A</a:t>
            </a:r>
            <a:r>
              <a:rPr lang="en-US" altLang="zh-CN" sz="2799" kern="100">
                <a:solidFill>
                  <a:srgbClr val="FF0000"/>
                </a:solidFill>
                <a:latin typeface="Times New Roman"/>
                <a:ea typeface="华文细黑"/>
                <a:cs typeface="Courier New"/>
              </a:rPr>
              <a:t>(</a:t>
            </a:r>
            <a:r>
              <a:rPr lang="en-US" altLang="zh-CN" sz="2799" i="1" kern="100">
                <a:solidFill>
                  <a:srgbClr val="FF0000"/>
                </a:solidFill>
                <a:latin typeface="Times New Roman"/>
                <a:ea typeface="华文细黑"/>
                <a:cs typeface="Courier New"/>
              </a:rPr>
              <a:t>x</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3)</a:t>
            </a:r>
            <a:r>
              <a:rPr lang="zh-CN" altLang="zh-CN" sz="2799" kern="100">
                <a:solidFill>
                  <a:srgbClr val="FF0000"/>
                </a:solidFill>
                <a:latin typeface="Times New Roman"/>
                <a:ea typeface="华文细黑"/>
                <a:cs typeface="Times New Roman"/>
              </a:rPr>
              <a:t>，</a:t>
            </a:r>
            <a:endParaRPr lang="zh-CN" altLang="zh-CN" sz="1049" kern="100">
              <a:solidFill>
                <a:srgbClr val="FF0000"/>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34657335"/>
              </p:ext>
            </p:extLst>
          </p:nvPr>
        </p:nvGraphicFramePr>
        <p:xfrm>
          <a:off x="398792" y="2460790"/>
          <a:ext cx="8990758" cy="798298"/>
        </p:xfrm>
        <a:graphic>
          <a:graphicData uri="http://schemas.openxmlformats.org/presentationml/2006/ole">
            <mc:AlternateContent>
              <mc:Choice xmlns:v="urn:schemas-microsoft-com:vml" Requires="v">
                <p:oleObj spid="_x0000_s1061" name="文档" r:id="rId2" imgW="9016315" imgH="798284" progId="Word.Document.12">
                  <p:embed/>
                </p:oleObj>
              </mc:Choice>
              <mc:Fallback>
                <p:oleObj name="文档" r:id="rId2" imgW="9016315" imgH="798284" progId="Word.Document.12">
                  <p:embed/>
                  <p:pic>
                    <p:nvPicPr>
                      <p:cNvPr id="0" name="OLE substitute image"/>
                      <p:cNvPicPr/>
                      <p:nvPr/>
                    </p:nvPicPr>
                    <p:blipFill>
                      <a:blip r:embed="rId4"/>
                      <a:stretch>
                        <a:fillRect/>
                      </a:stretch>
                    </p:blipFill>
                    <p:spPr>
                      <a:xfrm>
                        <a:off x="398792" y="2460790"/>
                        <a:ext cx="8990758" cy="798298"/>
                      </a:xfrm>
                      <a:prstGeom prst="rect">
                        <a:avLst/>
                      </a:prstGeom>
                    </p:spPr>
                  </p:pic>
                </p:oleObj>
              </mc:Fallback>
            </mc:AlternateContent>
          </a:graphicData>
        </a:graphic>
      </p:graphicFrame>
      <p:sp>
        <p:nvSpPr>
          <p:cNvPr id="13" name="矩形 12"/>
          <p:cNvSpPr/>
          <p:nvPr/>
        </p:nvSpPr>
        <p:spPr>
          <a:xfrm>
            <a:off x="264928" y="3570059"/>
            <a:ext cx="11408918" cy="1415331"/>
          </a:xfrm>
          <a:prstGeom prst="rect">
            <a:avLst/>
          </a:prstGeom>
        </p:spPr>
        <p:txBody>
          <a:bodyPr wrap="square" lIns="121866" tIns="60932" rIns="121866" bIns="60932">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just">
              <a:lnSpc>
                <a:spcPct val="150000"/>
              </a:lnSpc>
            </a:pPr>
            <a:r>
              <a:rPr lang="zh-CN" altLang="zh-CN" sz="2799" kern="100">
                <a:solidFill>
                  <a:srgbClr val="FF0000"/>
                </a:solidFill>
                <a:latin typeface="Times New Roman"/>
                <a:ea typeface="华文细黑"/>
                <a:cs typeface="Times New Roman"/>
              </a:rPr>
              <a:t>又点</a:t>
            </a:r>
            <a:r>
              <a:rPr lang="en-US" altLang="zh-CN" sz="2799" i="1" kern="100">
                <a:solidFill>
                  <a:srgbClr val="FF0000"/>
                </a:solidFill>
                <a:latin typeface="Times New Roman"/>
                <a:ea typeface="华文细黑"/>
                <a:cs typeface="Courier New"/>
              </a:rPr>
              <a:t>A</a:t>
            </a:r>
            <a:r>
              <a:rPr lang="zh-CN" altLang="zh-CN" sz="2799" kern="100">
                <a:solidFill>
                  <a:srgbClr val="FF0000"/>
                </a:solidFill>
                <a:latin typeface="Times New Roman"/>
                <a:ea typeface="华文细黑"/>
                <a:cs typeface="Times New Roman"/>
              </a:rPr>
              <a:t>在第四象限，</a:t>
            </a: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cs typeface="Courier New"/>
              </a:rPr>
              <a:t>x</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4(</a:t>
            </a:r>
            <a:r>
              <a:rPr lang="zh-CN" altLang="zh-CN" sz="2799" kern="100">
                <a:solidFill>
                  <a:srgbClr val="FF0000"/>
                </a:solidFill>
                <a:latin typeface="Times New Roman"/>
                <a:ea typeface="华文细黑"/>
                <a:cs typeface="Times New Roman"/>
              </a:rPr>
              <a:t>舍</a:t>
            </a:r>
            <a:r>
              <a:rPr lang="en-US" altLang="zh-CN" sz="2799" kern="100">
                <a:solidFill>
                  <a:srgbClr val="FF0000"/>
                </a:solidFill>
                <a:latin typeface="Times New Roman"/>
                <a:ea typeface="华文细黑"/>
                <a:cs typeface="Courier New"/>
              </a:rPr>
              <a:t>)</a:t>
            </a:r>
            <a:r>
              <a:rPr lang="zh-CN" altLang="zh-CN" sz="2799" kern="100">
                <a:solidFill>
                  <a:srgbClr val="FF0000"/>
                </a:solidFill>
                <a:latin typeface="Times New Roman"/>
                <a:ea typeface="华文细黑"/>
                <a:cs typeface="Times New Roman"/>
              </a:rPr>
              <a:t>，</a:t>
            </a:r>
            <a:endParaRPr lang="zh-CN" altLang="zh-CN" sz="1049" kern="100">
              <a:solidFill>
                <a:srgbClr val="FF0000"/>
              </a:solidFill>
              <a:latin typeface="宋体"/>
              <a:cs typeface="Courier New"/>
            </a:endParaRPr>
          </a:p>
          <a:p>
            <a:pPr algn="just">
              <a:lnSpc>
                <a:spcPct val="150000"/>
              </a:lnSpc>
            </a:pP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cs typeface="Courier New"/>
              </a:rPr>
              <a:t>A</a:t>
            </a:r>
            <a:r>
              <a:rPr lang="en-US" altLang="zh-CN" sz="2799" kern="100">
                <a:solidFill>
                  <a:srgbClr val="FF0000"/>
                </a:solidFill>
                <a:latin typeface="Times New Roman"/>
                <a:ea typeface="华文细黑"/>
                <a:cs typeface="Courier New"/>
              </a:rPr>
              <a:t>(4</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3).</a:t>
            </a:r>
            <a:endParaRPr lang="zh-CN" altLang="zh-CN" sz="1049" kern="100">
              <a:solidFill>
                <a:srgbClr val="FF0000"/>
              </a:solidFill>
              <a:latin typeface="宋体"/>
              <a:cs typeface="Courier New"/>
            </a:endParaRPr>
          </a:p>
        </p:txBody>
      </p:sp>
    </p:spTree>
    <p:extLst>
      <p:ext uri="{BB962C8B-B14F-4D97-AF65-F5344CB8AC3E}">
        <p14:creationId xmlns:p14="http://schemas.microsoft.com/office/powerpoint/2010/main" val="2737874170"/>
      </p:ext>
    </p:extLst>
  </p:cSld>
  <p:clrMapOvr>
    <a:masterClrMapping/>
  </p:clrMapOvr>
  <mc:AlternateContent>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linds(horizontal)">
                                      <p:cBhvr>
                                        <p:cTn id="22" dur="500"/>
                                        <p:tgtEl>
                                          <p:spTgt spid="13">
                                            <p:txEl>
                                              <p:pRg st="1" end="1"/>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xit" presetSubtype="0" fill="hold" grpId="1" nodeType="clickEffect">
                                  <p:stCondLst>
                                    <p:cond delay="0"/>
                                  </p:stCondLst>
                                  <p:childTnLst>
                                    <p:animEffect transition="out" filter="fade">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3">
                                            <p:txEl>
                                              <p:pRg st="0" end="0"/>
                                            </p:txEl>
                                          </p:spTgt>
                                        </p:tgtEl>
                                      </p:cBhvr>
                                    </p:animEffect>
                                    <p:set>
                                      <p:cBhvr>
                                        <p:cTn id="33" dur="1" fill="hold">
                                          <p:stCondLst>
                                            <p:cond delay="499"/>
                                          </p:stCondLst>
                                        </p:cTn>
                                        <p:tgtEl>
                                          <p:spTgt spid="13">
                                            <p:txEl>
                                              <p:pRg st="0" end="0"/>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13">
                                            <p:txEl>
                                              <p:pRg st="1" end="1"/>
                                            </p:txEl>
                                          </p:spTgt>
                                        </p:tgtEl>
                                      </p:cBhvr>
                                    </p:animEffect>
                                    <p:set>
                                      <p:cBhvr>
                                        <p:cTn id="36"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13" grpId="0" uiExpand="1" build="allAtOnce"/>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4338" name="Object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6703BB4-9B1D-4932-8A20-37B10C965BFF}"/>
              </a:ext>
            </a:extLst>
          </p:cNvPr>
          <p:cNvGraphicFramePr>
            <a:graphicFrameLocks noChangeAspect="1"/>
          </p:cNvGraphicFramePr>
          <p:nvPr>
            <p:extLst>
              <p:ext uri="{D42A27DB-BD31-4B8C-83A1-F6EECF244321}">
                <p14:modId xmlns:p14="http://schemas.microsoft.com/office/powerpoint/2010/main" val="2366847902"/>
              </p:ext>
            </p:extLst>
          </p:nvPr>
        </p:nvGraphicFramePr>
        <p:xfrm>
          <a:off x="613380" y="716633"/>
          <a:ext cx="8455469" cy="5077524"/>
        </p:xfrm>
        <a:graphic>
          <a:graphicData uri="http://schemas.openxmlformats.org/presentationml/2006/ole">
            <mc:AlternateContent>
              <mc:Choice xmlns:v="urn:schemas-microsoft-com:vml" Requires="v">
                <p:oleObj spid="_x0000_s1062" name="Document" r:id="rId2" imgW="8594234" imgH="5148533" progId="Word.Document.8">
                  <p:embed/>
                </p:oleObj>
              </mc:Choice>
              <mc:Fallback>
                <p:oleObj name="Document" r:id="rId2" imgW="8594234" imgH="5148533" progId="Word.Document.8">
                  <p:embed/>
                  <p:pic>
                    <p:nvPicPr>
                      <p:cNvPr id="0" name="OLE substitute image"/>
                      <p:cNvPicPr/>
                      <p:nvPr/>
                    </p:nvPicPr>
                    <p:blipFill>
                      <a:blip r:embed="rId4"/>
                      <a:stretch>
                        <a:fillRect/>
                      </a:stretch>
                    </p:blipFill>
                    <p:spPr>
                      <a:xfrm>
                        <a:off x="613380" y="716633"/>
                        <a:ext cx="8455469" cy="5077524"/>
                      </a:xfrm>
                      <a:prstGeom prst="rect">
                        <a:avLst/>
                      </a:prstGeom>
                      <a:noFill/>
                      <a:ln>
                        <a:noFill/>
                      </a:ln>
                      <a:effectLst/>
                    </p:spPr>
                  </p:pic>
                </p:oleObj>
              </mc:Fallback>
            </mc:AlternateContent>
          </a:graphicData>
        </a:graphic>
      </p:graphicFrame>
      <p:graphicFrame>
        <p:nvGraphicFramePr>
          <p:cNvPr id="22531" name="Object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9C06EC6-E20C-4C1F-8A97-8BB3D76FC656}"/>
              </a:ext>
            </a:extLst>
          </p:cNvPr>
          <p:cNvGraphicFramePr>
            <a:graphicFrameLocks noChangeAspect="1"/>
          </p:cNvGraphicFramePr>
          <p:nvPr>
            <p:extLst>
              <p:ext uri="{D42A27DB-BD31-4B8C-83A1-F6EECF244321}">
                <p14:modId xmlns:p14="http://schemas.microsoft.com/office/powerpoint/2010/main" val="4038133706"/>
              </p:ext>
            </p:extLst>
          </p:nvPr>
        </p:nvGraphicFramePr>
        <p:xfrm>
          <a:off x="744008" y="2530928"/>
          <a:ext cx="8558212" cy="3949700"/>
        </p:xfrm>
        <a:graphic>
          <a:graphicData uri="http://schemas.openxmlformats.org/presentationml/2006/ole">
            <mc:AlternateContent>
              <mc:Choice xmlns:v="urn:schemas-microsoft-com:vml" Requires="v">
                <p:oleObj spid="_x0000_s1063" name="Document" r:id="rId5" imgW="8594234" imgH="3964425" progId="Word.Document.8">
                  <p:embed/>
                </p:oleObj>
              </mc:Choice>
              <mc:Fallback>
                <p:oleObj name="Document" r:id="rId5" imgW="8594234" imgH="3964425" progId="Word.Document.8">
                  <p:embed/>
                  <p:pic>
                    <p:nvPicPr>
                      <p:cNvPr id="0" name="OLE substitute image"/>
                      <p:cNvPicPr/>
                      <p:nvPr/>
                    </p:nvPicPr>
                    <p:blipFill>
                      <a:blip r:embed="rId7"/>
                      <a:stretch>
                        <a:fillRect/>
                      </a:stretch>
                    </p:blipFill>
                    <p:spPr>
                      <a:xfrm>
                        <a:off x="744008" y="2530928"/>
                        <a:ext cx="8558212" cy="3949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62511214"/>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655364" name="Object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05AAE36-52D8-4B7E-9C83-0C37AB08B948}"/>
              </a:ext>
            </a:extLst>
          </p:cNvPr>
          <p:cNvGraphicFramePr>
            <a:graphicFrameLocks noChangeAspect="1"/>
          </p:cNvGraphicFramePr>
          <p:nvPr>
            <p:extLst/>
          </p:nvPr>
        </p:nvGraphicFramePr>
        <p:xfrm>
          <a:off x="681336" y="1015475"/>
          <a:ext cx="9443878" cy="6012401"/>
        </p:xfrm>
        <a:graphic>
          <a:graphicData uri="http://schemas.openxmlformats.org/presentationml/2006/ole">
            <mc:AlternateContent>
              <mc:Choice xmlns:v="urn:schemas-microsoft-com:vml" Requires="v">
                <p:oleObj spid="_x0000_s1064" name="Document" r:id="rId3" imgW="6008616" imgH="4046294" progId="Word.Document.8">
                  <p:embed/>
                </p:oleObj>
              </mc:Choice>
              <mc:Fallback>
                <p:oleObj name="Document" r:id="rId3" imgW="6008616" imgH="4046294" progId="Word.Document.8">
                  <p:embed/>
                  <p:pic>
                    <p:nvPicPr>
                      <p:cNvPr id="0" name="OLE substitute image"/>
                      <p:cNvPicPr/>
                      <p:nvPr/>
                    </p:nvPicPr>
                    <p:blipFill>
                      <a:blip r:embed="rId5"/>
                      <a:stretch>
                        <a:fillRect/>
                      </a:stretch>
                    </p:blipFill>
                    <p:spPr>
                      <a:xfrm>
                        <a:off x="681336" y="1015475"/>
                        <a:ext cx="9443878" cy="6012401"/>
                      </a:xfrm>
                      <a:prstGeom prst="rect">
                        <a:avLst/>
                      </a:prstGeom>
                      <a:noFill/>
                      <a:ln>
                        <a:noFill/>
                      </a:ln>
                      <a:effectLst/>
                    </p:spPr>
                  </p:pic>
                </p:oleObj>
              </mc:Fallback>
            </mc:AlternateContent>
          </a:graphicData>
        </a:graphic>
      </p:graphicFrame>
      <p:sp>
        <p:nvSpPr>
          <p:cNvPr id="4" name="TextBox 12"/>
          <p:cNvSpPr txBox="1"/>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课堂小结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967378208"/>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655364"/>
                                        </p:tgtEl>
                                        <p:attrNameLst>
                                          <p:attrName>style.visibility</p:attrName>
                                        </p:attrNameLst>
                                      </p:cBhvr>
                                      <p:to>
                                        <p:strVal val="visible"/>
                                      </p:to>
                                    </p:set>
                                    <p:animEffect transition="in" filter="wipe(down)">
                                      <p:cBhvr>
                                        <p:cTn id="7" dur="500"/>
                                        <p:tgtEl>
                                          <p:spTgt spid="65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368300"/>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B</a:t>
            </a:r>
            <a:r>
              <a:rPr lang="zh-CN" altLang="en-US" b="1">
                <a:solidFill>
                  <a:schemeClr val="accent1"/>
                </a:solidFill>
              </a:rPr>
              <a:t>版必修第三册</a:t>
            </a:r>
          </a:p>
        </p:txBody>
      </p:sp>
      <p:pic>
        <p:nvPicPr>
          <p:cNvPr id="5" name="New picture" hidden="1"/>
          <p:cNvPicPr/>
          <p:nvPr/>
        </p:nvPicPr>
        <p:blipFill>
          <a:blip r:embed="rId2"/>
          <a:stretch>
            <a:fillRect/>
          </a:stretch>
        </p:blipFill>
        <p:spPr>
          <a:xfrm>
            <a:off x="10299700" y="11963400"/>
            <a:ext cx="317500" cy="4572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52" y="1399774"/>
            <a:ext cx="4995262" cy="3970318"/>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smtClean="0">
                <a:solidFill>
                  <a:srgbClr val="000000"/>
                </a:solidFill>
                <a:latin typeface="Times New Roman" pitchFamily="18" charset="0"/>
                <a:cs typeface="Times New Roman" pitchFamily="18" charset="0"/>
              </a:rPr>
              <a:t>          </a:t>
            </a:r>
            <a:r>
              <a:rPr lang="zh-CN" altLang="zh-CN" sz="2800" smtClean="0">
                <a:solidFill>
                  <a:srgbClr val="000000"/>
                </a:solidFill>
                <a:latin typeface="Times New Roman" pitchFamily="18" charset="0"/>
                <a:cs typeface="Times New Roman" pitchFamily="18" charset="0"/>
              </a:rPr>
              <a:t>在</a:t>
            </a:r>
            <a:r>
              <a:rPr lang="zh-CN" altLang="zh-CN" sz="2800">
                <a:solidFill>
                  <a:srgbClr val="000000"/>
                </a:solidFill>
                <a:latin typeface="Times New Roman" pitchFamily="18" charset="0"/>
                <a:cs typeface="Times New Roman" pitchFamily="18" charset="0"/>
              </a:rPr>
              <a:t>一条笔直的公路同侧有两</a:t>
            </a:r>
            <a:r>
              <a:rPr lang="zh-CN" altLang="zh-CN" sz="2800" smtClean="0">
                <a:solidFill>
                  <a:srgbClr val="000000"/>
                </a:solidFill>
                <a:latin typeface="Times New Roman" pitchFamily="18" charset="0"/>
                <a:cs typeface="Times New Roman" pitchFamily="18" charset="0"/>
              </a:rPr>
              <a:t>个</a:t>
            </a:r>
            <a:r>
              <a:rPr lang="zh-CN" altLang="en-US" sz="2800" smtClean="0">
                <a:solidFill>
                  <a:srgbClr val="000000"/>
                </a:solidFill>
                <a:latin typeface="Times New Roman" pitchFamily="18" charset="0"/>
                <a:cs typeface="Times New Roman" pitchFamily="18" charset="0"/>
              </a:rPr>
              <a:t>大型小区</a:t>
            </a:r>
            <a:r>
              <a:rPr lang="en-US" altLang="zh-CN" sz="2800" smtClean="0">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cs typeface="Times New Roman" pitchFamily="18" charset="0"/>
              </a:rPr>
              <a:t>现在计划在公路上某处建一个公交站点</a:t>
            </a:r>
            <a:r>
              <a:rPr lang="en-US" altLang="zh-CN" sz="2800" i="1">
                <a:solidFill>
                  <a:srgbClr val="000000"/>
                </a:solidFill>
                <a:latin typeface="Times New Roman" pitchFamily="18" charset="0"/>
                <a:cs typeface="Times New Roman" pitchFamily="18" charset="0"/>
              </a:rPr>
              <a:t>C</a:t>
            </a:r>
            <a:r>
              <a:rPr lang="en-US" altLang="zh-CN" sz="2800">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cs typeface="Times New Roman" pitchFamily="18" charset="0"/>
              </a:rPr>
              <a:t>以</a:t>
            </a:r>
            <a:r>
              <a:rPr lang="zh-CN" altLang="zh-CN" sz="2800" smtClean="0">
                <a:solidFill>
                  <a:srgbClr val="000000"/>
                </a:solidFill>
                <a:latin typeface="Times New Roman" pitchFamily="18" charset="0"/>
                <a:cs typeface="Times New Roman" pitchFamily="18" charset="0"/>
              </a:rPr>
              <a:t>方便</a:t>
            </a:r>
            <a:r>
              <a:rPr lang="zh-CN" altLang="en-US" sz="2800" smtClean="0">
                <a:solidFill>
                  <a:srgbClr val="000000"/>
                </a:solidFill>
                <a:latin typeface="Times New Roman" pitchFamily="18" charset="0"/>
                <a:cs typeface="Times New Roman" pitchFamily="18" charset="0"/>
              </a:rPr>
              <a:t>居住在两个小区住户</a:t>
            </a:r>
            <a:r>
              <a:rPr lang="zh-CN" altLang="zh-CN" sz="2800" smtClean="0">
                <a:solidFill>
                  <a:srgbClr val="000000"/>
                </a:solidFill>
                <a:latin typeface="Times New Roman" pitchFamily="18" charset="0"/>
                <a:cs typeface="Times New Roman" pitchFamily="18" charset="0"/>
              </a:rPr>
              <a:t>的</a:t>
            </a:r>
            <a:r>
              <a:rPr lang="zh-CN" altLang="zh-CN" sz="2800">
                <a:solidFill>
                  <a:srgbClr val="000000"/>
                </a:solidFill>
                <a:latin typeface="Times New Roman" pitchFamily="18" charset="0"/>
                <a:cs typeface="Times New Roman" pitchFamily="18" charset="0"/>
              </a:rPr>
              <a:t>出行</a:t>
            </a:r>
            <a:r>
              <a:rPr lang="en-US" altLang="zh-CN" sz="2800" i="1">
                <a:solidFill>
                  <a:srgbClr val="000000"/>
                </a:solidFill>
                <a:latin typeface="Times New Roman" pitchFamily="18" charset="0"/>
                <a:cs typeface="Times New Roman" pitchFamily="18" charset="0"/>
              </a:rPr>
              <a:t>.</a:t>
            </a:r>
            <a:r>
              <a:rPr lang="zh-CN" altLang="zh-CN" sz="2800">
                <a:solidFill>
                  <a:srgbClr val="000000"/>
                </a:solidFill>
                <a:latin typeface="Times New Roman" pitchFamily="18" charset="0"/>
                <a:cs typeface="Times New Roman" pitchFamily="18" charset="0"/>
              </a:rPr>
              <a:t>如何选址能使站点到两</a:t>
            </a:r>
            <a:r>
              <a:rPr lang="zh-CN" altLang="zh-CN" sz="2800" smtClean="0">
                <a:solidFill>
                  <a:srgbClr val="000000"/>
                </a:solidFill>
                <a:latin typeface="Times New Roman" pitchFamily="18" charset="0"/>
                <a:cs typeface="Times New Roman" pitchFamily="18" charset="0"/>
              </a:rPr>
              <a:t>个</a:t>
            </a:r>
            <a:r>
              <a:rPr lang="zh-CN" altLang="en-US" sz="2800" smtClean="0">
                <a:solidFill>
                  <a:srgbClr val="000000"/>
                </a:solidFill>
                <a:latin typeface="Times New Roman" pitchFamily="18" charset="0"/>
                <a:cs typeface="Times New Roman" pitchFamily="18" charset="0"/>
              </a:rPr>
              <a:t>小区</a:t>
            </a:r>
            <a:r>
              <a:rPr lang="zh-CN" altLang="zh-CN" sz="2800" smtClean="0">
                <a:solidFill>
                  <a:srgbClr val="000000"/>
                </a:solidFill>
                <a:latin typeface="Times New Roman" pitchFamily="18" charset="0"/>
                <a:cs typeface="Times New Roman" pitchFamily="18" charset="0"/>
              </a:rPr>
              <a:t>的</a:t>
            </a:r>
            <a:r>
              <a:rPr lang="zh-CN" altLang="zh-CN" sz="2800">
                <a:solidFill>
                  <a:srgbClr val="000000"/>
                </a:solidFill>
                <a:latin typeface="Times New Roman" pitchFamily="18" charset="0"/>
                <a:cs typeface="Times New Roman" pitchFamily="18" charset="0"/>
              </a:rPr>
              <a:t>距离之和最小</a:t>
            </a:r>
            <a:r>
              <a:rPr lang="en-US" altLang="zh-CN" sz="2800">
                <a:solidFill>
                  <a:srgbClr val="000000"/>
                </a:solidFill>
                <a:latin typeface="Times New Roman" pitchFamily="18" charset="0"/>
                <a:cs typeface="Times New Roman" pitchFamily="18" charset="0"/>
              </a:rPr>
              <a:t>?</a:t>
            </a:r>
            <a:endParaRPr lang="zh-CN" altLang="zh-CN" sz="2800">
              <a:solidFill>
                <a:srgbClr val="000000"/>
              </a:solidFill>
              <a:latin typeface="NEU-BZ-S92"/>
              <a:ea typeface="方正书宋_GBK" panose="03000509000000000000" pitchFamily="65" charset="-122"/>
              <a:cs typeface="Times New Roman" panose="02020603050405020304" pitchFamily="18" charset="0"/>
            </a:endParaRPr>
          </a:p>
        </p:txBody>
      </p:sp>
      <p:sp>
        <p:nvSpPr>
          <p:cNvPr id="7" name="TextBox 12"/>
          <p:cNvSpPr txBox="1"/>
          <p:nvPr/>
        </p:nvSpPr>
        <p:spPr>
          <a:xfrm>
            <a:off x="-26"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情境导学</a:t>
            </a:r>
            <a:endParaRPr lang="zh-CN" altLang="en-US" sz="2799">
              <a:solidFill>
                <a:schemeClr val="bg1"/>
              </a:solidFill>
              <a:latin typeface="黑体" pitchFamily="2" charset="-122"/>
              <a:ea typeface="黑体"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0" y="1399774"/>
            <a:ext cx="5520597" cy="4133370"/>
          </a:xfrm>
          <a:prstGeom prst="rect">
            <a:avLst/>
          </a:prstGeom>
        </p:spPr>
      </p:pic>
    </p:spTree>
    <p:extLst>
      <p:ext uri="{BB962C8B-B14F-4D97-AF65-F5344CB8AC3E}">
        <p14:creationId xmlns:p14="http://schemas.microsoft.com/office/powerpoint/2010/main" val="1870860759"/>
      </p:ext>
    </p:extLst>
  </p:cSld>
  <p:clrMapOvr>
    <a:masterClrMapping/>
  </p:clrMapOvr>
  <p:transition spd="slow">
    <p:cut thruBlk="1"/>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3ED1221-ADD5-4FE3-B1E9-6B7C1F532322}"/>
              </a:ext>
            </a:extLst>
          </p:cNvPr>
          <p:cNvSpPr txBox="1">
            <a:spLocks noChangeArrowheads="1"/>
          </p:cNvSpPr>
          <p:nvPr/>
        </p:nvSpPr>
        <p:spPr bwMode="auto">
          <a:xfrm>
            <a:off x="476623" y="3678396"/>
            <a:ext cx="11076748" cy="119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399" b="1" smtClean="0">
                <a:latin typeface="宋体" panose="02010600030101010101" pitchFamily="2" charset="-122"/>
              </a:rPr>
              <a:t>问题</a:t>
            </a:r>
            <a:r>
              <a:rPr lang="en-US" altLang="zh-CN" sz="2399" b="1">
                <a:latin typeface="宋体" panose="02010600030101010101" pitchFamily="2" charset="-122"/>
              </a:rPr>
              <a:t>2</a:t>
            </a:r>
            <a:r>
              <a:rPr lang="zh-CN" altLang="en-US" sz="2399" b="1">
                <a:latin typeface="宋体" panose="02010600030101010101" pitchFamily="2" charset="-122"/>
              </a:rPr>
              <a:t>：在平面直角坐标系中能否利用数轴上两</a:t>
            </a:r>
            <a:r>
              <a:rPr lang="zh-CN" altLang="en-US" sz="2399" b="1" smtClean="0">
                <a:latin typeface="宋体" panose="02010600030101010101" pitchFamily="2" charset="-122"/>
              </a:rPr>
              <a:t>点间</a:t>
            </a:r>
            <a:r>
              <a:rPr lang="zh-CN" altLang="en-US" sz="2399" b="1">
                <a:latin typeface="宋体" panose="02010600030101010101" pitchFamily="2" charset="-122"/>
              </a:rPr>
              <a:t>的</a:t>
            </a:r>
            <a:r>
              <a:rPr lang="zh-CN" altLang="en-US" sz="2399" b="1" smtClean="0">
                <a:latin typeface="宋体" panose="02010600030101010101" pitchFamily="2" charset="-122"/>
              </a:rPr>
              <a:t>距离</a:t>
            </a:r>
            <a:endParaRPr lang="en-US" altLang="zh-CN" sz="2399" b="1" smtClean="0">
              <a:latin typeface="宋体" pitchFamily="2" charset="-122"/>
            </a:endParaRPr>
          </a:p>
          <a:p>
            <a:pPr>
              <a:lnSpc>
                <a:spcPct val="150000"/>
              </a:lnSpc>
            </a:pPr>
            <a:r>
              <a:rPr lang="en-US" altLang="zh-CN" sz="2399" b="1">
                <a:latin typeface="宋体" panose="02010600030101010101" pitchFamily="2" charset="-122"/>
              </a:rPr>
              <a:t> </a:t>
            </a:r>
            <a:r>
              <a:rPr lang="en-US" altLang="zh-CN" sz="2399" b="1" smtClean="0">
                <a:latin typeface="宋体" panose="02010600030101010101" pitchFamily="2" charset="-122"/>
              </a:rPr>
              <a:t>      </a:t>
            </a:r>
            <a:r>
              <a:rPr lang="zh-CN" altLang="en-US" sz="2399" b="1" smtClean="0">
                <a:latin typeface="宋体" panose="02010600030101010101" pitchFamily="2" charset="-122"/>
              </a:rPr>
              <a:t>求</a:t>
            </a:r>
            <a:r>
              <a:rPr lang="zh-CN" altLang="en-US" sz="2399" b="1">
                <a:latin typeface="宋体" panose="02010600030101010101" pitchFamily="2" charset="-122"/>
              </a:rPr>
              <a:t>出</a:t>
            </a:r>
            <a:r>
              <a:rPr lang="zh-CN" altLang="en-US" sz="2399" b="1" smtClean="0">
                <a:latin typeface="宋体" panose="02010600030101010101" pitchFamily="2" charset="-122"/>
              </a:rPr>
              <a:t>任意两</a:t>
            </a:r>
            <a:r>
              <a:rPr lang="zh-CN" altLang="en-US" sz="2399" b="1">
                <a:latin typeface="宋体" panose="02010600030101010101" pitchFamily="2" charset="-122"/>
              </a:rPr>
              <a:t>点间距离</a:t>
            </a:r>
            <a:r>
              <a:rPr lang="zh-CN" altLang="en-US" sz="2399" b="1" smtClean="0">
                <a:latin typeface="宋体" panose="02010600030101010101" pitchFamily="2" charset="-122"/>
              </a:rPr>
              <a:t>？</a:t>
            </a:r>
            <a:endParaRPr lang="zh-CN" altLang="en-US" sz="2399">
              <a:latin typeface="宋体" pitchFamily="2" charset="-122"/>
            </a:endParaRPr>
          </a:p>
        </p:txBody>
      </p:sp>
      <p:sp>
        <p:nvSpPr>
          <p:cNvPr id="5" name="TextBox 12"/>
          <p:cNvSpPr txBox="1"/>
          <p:nvPr/>
        </p:nvSpPr>
        <p:spPr>
          <a:xfrm>
            <a:off x="-26"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新知探究</a:t>
            </a:r>
            <a:endParaRPr lang="zh-CN" altLang="en-US" sz="2799">
              <a:solidFill>
                <a:schemeClr val="bg1"/>
              </a:solidFill>
              <a:latin typeface="黑体" pitchFamily="2" charset="-122"/>
              <a:ea typeface="黑体" pitchFamily="2" charset="-122"/>
            </a:endParaRPr>
          </a:p>
        </p:txBody>
      </p:sp>
      <p:sp>
        <p:nvSpPr>
          <p:cNvPr id="3" name="矩形 2"/>
          <p:cNvSpPr/>
          <p:nvPr/>
        </p:nvSpPr>
        <p:spPr>
          <a:xfrm>
            <a:off x="476623" y="816602"/>
            <a:ext cx="9117319" cy="1130246"/>
          </a:xfrm>
          <a:prstGeom prst="rect">
            <a:avLst/>
          </a:prstGeom>
        </p:spPr>
        <p:txBody>
          <a:bodyPr wrap="square">
            <a:spAutoFit/>
          </a:bodyPr>
          <a:lstStyle/>
          <a:p>
            <a:pPr>
              <a:lnSpc>
                <a:spcPct val="150000"/>
              </a:lnSpc>
            </a:pPr>
            <a:r>
              <a:rPr lang="zh-CN" altLang="en-US" sz="2400" b="1" smtClean="0">
                <a:latin typeface="宋体" panose="02010600030101010101" pitchFamily="2" charset="-122"/>
              </a:rPr>
              <a:t>问题</a:t>
            </a:r>
            <a:r>
              <a:rPr lang="en-US" altLang="zh-CN" sz="2400" b="1" smtClean="0">
                <a:latin typeface="宋体" panose="02010600030101010101" pitchFamily="2" charset="-122"/>
              </a:rPr>
              <a:t>1</a:t>
            </a:r>
            <a:r>
              <a:rPr lang="en-US" altLang="zh-CN" sz="2400" b="1">
                <a:latin typeface="宋体" panose="02010600030101010101" pitchFamily="2" charset="-122"/>
              </a:rPr>
              <a:t>.</a:t>
            </a:r>
            <a:r>
              <a:rPr lang="zh-CN" altLang="en-US" sz="2400" b="1">
                <a:latin typeface="宋体" panose="02010600030101010101" pitchFamily="2" charset="-122"/>
              </a:rPr>
              <a:t>在数轴上已知两点</a:t>
            </a:r>
            <a:r>
              <a:rPr lang="en-US" altLang="zh-CN" sz="2400" b="1" i="1">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i="1" smtClean="0">
                <a:latin typeface="Times New Roman" pitchFamily="18" charset="0"/>
                <a:cs typeface="Times New Roman" pitchFamily="18" charset="0"/>
              </a:rPr>
              <a:t>B</a:t>
            </a:r>
            <a:r>
              <a:rPr lang="zh-CN" altLang="en-US" sz="2400" b="1">
                <a:latin typeface="Times New Roman" pitchFamily="18" charset="0"/>
                <a:cs typeface="Times New Roman" pitchFamily="18" charset="0"/>
              </a:rPr>
              <a:t>，</a:t>
            </a:r>
            <a:r>
              <a:rPr lang="zh-CN" altLang="en-US" sz="2400" b="1" smtClean="0">
                <a:latin typeface="宋体" panose="02010600030101010101" pitchFamily="2" charset="-122"/>
              </a:rPr>
              <a:t>如何</a:t>
            </a:r>
            <a:r>
              <a:rPr lang="zh-CN" altLang="en-US" sz="2400" b="1">
                <a:latin typeface="宋体" panose="02010600030101010101" pitchFamily="2" charset="-122"/>
              </a:rPr>
              <a:t>求</a:t>
            </a:r>
            <a:r>
              <a:rPr lang="en-US" altLang="zh-CN" sz="2400" b="1" i="1">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B</a:t>
            </a:r>
            <a:r>
              <a:rPr lang="zh-CN" altLang="en-US" sz="2400" b="1">
                <a:latin typeface="宋体" panose="02010600030101010101" pitchFamily="2" charset="-122"/>
              </a:rPr>
              <a:t>两点间的距离？</a:t>
            </a:r>
            <a:endParaRPr lang="zh-CN" altLang="en-US" sz="2400">
              <a:latin typeface="宋体" pitchFamily="2" charset="-122"/>
            </a:endParaRPr>
          </a:p>
          <a:p>
            <a:pPr>
              <a:lnSpc>
                <a:spcPct val="150000"/>
              </a:lnSpc>
            </a:pPr>
            <a:r>
              <a:rPr lang="zh-CN" altLang="en-US" sz="2400" b="1">
                <a:latin typeface="宋体" panose="02010600030101010101" pitchFamily="2" charset="-122"/>
              </a:rPr>
              <a:t> </a:t>
            </a:r>
            <a:endParaRPr lang="zh-CN" altLang="en-US" sz="2400">
              <a:solidFill>
                <a:srgbClr val="FF0000"/>
              </a:solidFill>
              <a:latin typeface="Times New Roman" pitchFamily="18" charset="0"/>
              <a:cs typeface="Times New Roman" panose="02020603050405020304" pitchFamily="18" charset="0"/>
            </a:endParaRPr>
          </a:p>
        </p:txBody>
      </p:sp>
      <p:sp>
        <p:nvSpPr>
          <p:cNvPr id="6" name="矩形 5"/>
          <p:cNvSpPr/>
          <p:nvPr/>
        </p:nvSpPr>
        <p:spPr>
          <a:xfrm>
            <a:off x="1341852" y="5548252"/>
            <a:ext cx="5415265" cy="442878"/>
          </a:xfrm>
          <a:prstGeom prst="rect">
            <a:avLst/>
          </a:prstGeom>
        </p:spPr>
        <p:txBody>
          <a:bodyPr wrap="none">
            <a:spAutoFit/>
          </a:bodyPr>
          <a:lstStyle/>
          <a:p>
            <a:pPr>
              <a:lnSpc>
                <a:spcPct val="150000"/>
              </a:lnSpc>
            </a:pPr>
            <a:r>
              <a:rPr lang="zh-CN" altLang="en-US" b="1">
                <a:latin typeface="宋体" panose="02010600030101010101" pitchFamily="2" charset="-122"/>
              </a:rPr>
              <a:t> </a:t>
            </a:r>
            <a:r>
              <a:rPr lang="zh-CN" altLang="en-US" b="1">
                <a:solidFill>
                  <a:srgbClr val="FF0000"/>
                </a:solidFill>
                <a:latin typeface="宋体" panose="02010600030101010101" pitchFamily="2" charset="-122"/>
              </a:rPr>
              <a:t>提示：可以，构造直角三角形利用勾股定理求解．</a:t>
            </a:r>
            <a:endParaRPr lang="zh-CN" altLang="en-US">
              <a:solidFill>
                <a:srgbClr val="FF0000"/>
              </a:solidFill>
              <a:latin typeface="宋体" pitchFamily="2" charset="-122"/>
            </a:endParaRPr>
          </a:p>
        </p:txBody>
      </p:sp>
      <p:pic>
        <p:nvPicPr>
          <p:cNvPr id="7" name="图片 6"/>
          <p:cNvPicPr>
            <a:picLocks noChangeAspect="1"/>
          </p:cNvPicPr>
          <p:nvPr/>
        </p:nvPicPr>
        <p:blipFill>
          <a:blip r:embed="rId2"/>
          <a:stretch>
            <a:fillRect/>
          </a:stretch>
        </p:blipFill>
        <p:spPr>
          <a:xfrm>
            <a:off x="2595981" y="1689419"/>
            <a:ext cx="3690776" cy="675142"/>
          </a:xfrm>
          <a:prstGeom prst="rect">
            <a:avLst/>
          </a:prstGeom>
        </p:spPr>
      </p:pic>
      <p:sp>
        <p:nvSpPr>
          <p:cNvPr id="8" name="矩形 7"/>
          <p:cNvSpPr/>
          <p:nvPr/>
        </p:nvSpPr>
        <p:spPr>
          <a:xfrm>
            <a:off x="3420703" y="2567072"/>
            <a:ext cx="2353529" cy="507831"/>
          </a:xfrm>
          <a:prstGeom prst="rect">
            <a:avLst/>
          </a:prstGeom>
        </p:spPr>
        <p:txBody>
          <a:bodyPr wrap="none">
            <a:spAutoFit/>
          </a:bodyPr>
          <a:lstStyle/>
          <a:p>
            <a:pPr>
              <a:lnSpc>
                <a:spcPct val="150000"/>
              </a:lnSpc>
            </a:pPr>
            <a:r>
              <a:rPr lang="zh-CN" altLang="en-US" b="1">
                <a:solidFill>
                  <a:srgbClr val="FF0000"/>
                </a:solidFill>
                <a:latin typeface="宋体" panose="02010600030101010101" pitchFamily="2" charset="-122"/>
              </a:rPr>
              <a:t>提示：</a:t>
            </a:r>
            <a:r>
              <a:rPr lang="en-US" altLang="zh-CN" b="1">
                <a:solidFill>
                  <a:srgbClr val="FF0000"/>
                </a:solidFill>
                <a:latin typeface="Times New Roman" pitchFamily="18" charset="0"/>
                <a:cs typeface="Times New Roman" pitchFamily="18" charset="0"/>
              </a:rPr>
              <a:t>|</a:t>
            </a:r>
            <a:r>
              <a:rPr lang="en-US" altLang="zh-CN" b="1" i="1">
                <a:solidFill>
                  <a:srgbClr val="FF0000"/>
                </a:solidFill>
                <a:latin typeface="Times New Roman" pitchFamily="18" charset="0"/>
                <a:cs typeface="Times New Roman" pitchFamily="18" charset="0"/>
              </a:rPr>
              <a:t>AB</a:t>
            </a:r>
            <a:r>
              <a:rPr lang="en-US" altLang="zh-CN" b="1">
                <a:solidFill>
                  <a:srgbClr val="FF0000"/>
                </a:solidFill>
                <a:latin typeface="Times New Roman" pitchFamily="18" charset="0"/>
                <a:cs typeface="Times New Roman" pitchFamily="18" charset="0"/>
              </a:rPr>
              <a:t>|</a:t>
            </a:r>
            <a:r>
              <a:rPr lang="zh-CN" altLang="en-US" b="1">
                <a:solidFill>
                  <a:srgbClr val="FF0000"/>
                </a:solidFill>
                <a:latin typeface="Times New Roman" pitchFamily="18" charset="0"/>
                <a:cs typeface="Times New Roman" pitchFamily="18" charset="0"/>
              </a:rPr>
              <a:t>＝</a:t>
            </a:r>
            <a:r>
              <a:rPr lang="en-US" altLang="zh-CN" b="1">
                <a:solidFill>
                  <a:srgbClr val="FF0000"/>
                </a:solidFill>
                <a:latin typeface="Times New Roman" pitchFamily="18" charset="0"/>
                <a:cs typeface="Times New Roman" pitchFamily="18" charset="0"/>
              </a:rPr>
              <a:t>|</a:t>
            </a:r>
            <a:r>
              <a:rPr lang="en-US" altLang="zh-CN" b="1" i="1" err="1">
                <a:solidFill>
                  <a:srgbClr val="FF0000"/>
                </a:solidFill>
                <a:latin typeface="Times New Roman" pitchFamily="18" charset="0"/>
                <a:cs typeface="Times New Roman" pitchFamily="18" charset="0"/>
              </a:rPr>
              <a:t>x</a:t>
            </a:r>
            <a:r>
              <a:rPr lang="en-US" altLang="zh-CN" b="1" i="1" baseline="-25000" err="1">
                <a:solidFill>
                  <a:srgbClr val="FF0000"/>
                </a:solidFill>
                <a:latin typeface="Times New Roman" pitchFamily="18" charset="0"/>
                <a:cs typeface="Times New Roman" pitchFamily="18" charset="0"/>
              </a:rPr>
              <a:t>A</a:t>
            </a:r>
            <a:r>
              <a:rPr lang="zh-CN" altLang="en-US" b="1">
                <a:solidFill>
                  <a:srgbClr val="FF0000"/>
                </a:solidFill>
                <a:latin typeface="Times New Roman" pitchFamily="18" charset="0"/>
                <a:cs typeface="Times New Roman" pitchFamily="18" charset="0"/>
              </a:rPr>
              <a:t>－</a:t>
            </a:r>
            <a:r>
              <a:rPr lang="en-US" altLang="zh-CN" b="1" i="1" err="1">
                <a:solidFill>
                  <a:srgbClr val="FF0000"/>
                </a:solidFill>
                <a:latin typeface="Times New Roman" pitchFamily="18" charset="0"/>
                <a:cs typeface="Times New Roman" pitchFamily="18" charset="0"/>
              </a:rPr>
              <a:t>x</a:t>
            </a:r>
            <a:r>
              <a:rPr lang="en-US" altLang="zh-CN" b="1" i="1" baseline="-25000" err="1">
                <a:solidFill>
                  <a:srgbClr val="FF0000"/>
                </a:solidFill>
                <a:latin typeface="Times New Roman" pitchFamily="18" charset="0"/>
                <a:cs typeface="Times New Roman" pitchFamily="18" charset="0"/>
              </a:rPr>
              <a:t>B</a:t>
            </a:r>
            <a:r>
              <a:rPr lang="en-US" altLang="zh-CN" b="1">
                <a:solidFill>
                  <a:srgbClr val="FF0000"/>
                </a:solidFill>
                <a:latin typeface="Times New Roman" pitchFamily="18" charset="0"/>
                <a:cs typeface="Times New Roman" pitchFamily="18" charset="0"/>
              </a:rPr>
              <a:t>|.</a:t>
            </a:r>
            <a:endParaRPr lang="zh-CN" altLang="en-US">
              <a:solidFill>
                <a:srgbClr val="FF0000"/>
              </a:solidFill>
              <a:latin typeface="Times New Roman" pitchFamily="18"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8900567" y="3159770"/>
            <a:ext cx="2896235" cy="2896313"/>
          </a:xfrm>
          <a:prstGeom prst="rect">
            <a:avLst/>
          </a:prstGeom>
        </p:spPr>
      </p:pic>
    </p:spTree>
    <p:extLst>
      <p:ext uri="{BB962C8B-B14F-4D97-AF65-F5344CB8AC3E}">
        <p14:creationId xmlns:p14="http://schemas.microsoft.com/office/powerpoint/2010/main" val="724190352"/>
      </p:ext>
    </p:extLst>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6"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80">
                                          <p:stCondLst>
                                            <p:cond delay="0"/>
                                          </p:stCondLst>
                                        </p:cTn>
                                        <p:tgtEl>
                                          <p:spTgt spid="6">
                                            <p:txEl>
                                              <p:pRg st="0" end="0"/>
                                            </p:txEl>
                                          </p:spTgt>
                                        </p:tgtEl>
                                      </p:cBhvr>
                                    </p:animEffect>
                                    <p:anim calcmode="lin" valueType="num">
                                      <p:cBhvr>
                                        <p:cTn id="14"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xEl>
                                              <p:pRg st="0" end="0"/>
                                            </p:txEl>
                                          </p:spTgt>
                                        </p:tgtEl>
                                      </p:cBhvr>
                                      <p:to x="100000" y="60000"/>
                                    </p:animScale>
                                    <p:animScale>
                                      <p:cBhvr>
                                        <p:cTn id="20" dur="166" decel="50000">
                                          <p:stCondLst>
                                            <p:cond delay="676"/>
                                          </p:stCondLst>
                                        </p:cTn>
                                        <p:tgtEl>
                                          <p:spTgt spid="6">
                                            <p:txEl>
                                              <p:pRg st="0" end="0"/>
                                            </p:txEl>
                                          </p:spTgt>
                                        </p:tgtEl>
                                      </p:cBhvr>
                                      <p:to x="100000" y="100000"/>
                                    </p:animScale>
                                    <p:animScale>
                                      <p:cBhvr>
                                        <p:cTn id="21" dur="26">
                                          <p:stCondLst>
                                            <p:cond delay="1312"/>
                                          </p:stCondLst>
                                        </p:cTn>
                                        <p:tgtEl>
                                          <p:spTgt spid="6">
                                            <p:txEl>
                                              <p:pRg st="0" end="0"/>
                                            </p:txEl>
                                          </p:spTgt>
                                        </p:tgtEl>
                                      </p:cBhvr>
                                      <p:to x="100000" y="80000"/>
                                    </p:animScale>
                                    <p:animScale>
                                      <p:cBhvr>
                                        <p:cTn id="22" dur="166" decel="50000">
                                          <p:stCondLst>
                                            <p:cond delay="1338"/>
                                          </p:stCondLst>
                                        </p:cTn>
                                        <p:tgtEl>
                                          <p:spTgt spid="6">
                                            <p:txEl>
                                              <p:pRg st="0" end="0"/>
                                            </p:txEl>
                                          </p:spTgt>
                                        </p:tgtEl>
                                      </p:cBhvr>
                                      <p:to x="100000" y="100000"/>
                                    </p:animScale>
                                    <p:animScale>
                                      <p:cBhvr>
                                        <p:cTn id="23" dur="26">
                                          <p:stCondLst>
                                            <p:cond delay="1642"/>
                                          </p:stCondLst>
                                        </p:cTn>
                                        <p:tgtEl>
                                          <p:spTgt spid="6">
                                            <p:txEl>
                                              <p:pRg st="0" end="0"/>
                                            </p:txEl>
                                          </p:spTgt>
                                        </p:tgtEl>
                                      </p:cBhvr>
                                      <p:to x="100000" y="90000"/>
                                    </p:animScale>
                                    <p:animScale>
                                      <p:cBhvr>
                                        <p:cTn id="24" dur="166" decel="50000">
                                          <p:stCondLst>
                                            <p:cond delay="1668"/>
                                          </p:stCondLst>
                                        </p:cTn>
                                        <p:tgtEl>
                                          <p:spTgt spid="6">
                                            <p:txEl>
                                              <p:pRg st="0" end="0"/>
                                            </p:txEl>
                                          </p:spTgt>
                                        </p:tgtEl>
                                      </p:cBhvr>
                                      <p:to x="100000" y="100000"/>
                                    </p:animScale>
                                    <p:animScale>
                                      <p:cBhvr>
                                        <p:cTn id="25" dur="26">
                                          <p:stCondLst>
                                            <p:cond delay="1808"/>
                                          </p:stCondLst>
                                        </p:cTn>
                                        <p:tgtEl>
                                          <p:spTgt spid="6">
                                            <p:txEl>
                                              <p:pRg st="0" end="0"/>
                                            </p:txEl>
                                          </p:spTgt>
                                        </p:tgtEl>
                                      </p:cBhvr>
                                      <p:to x="100000" y="95000"/>
                                    </p:animScale>
                                    <p:animScale>
                                      <p:cBhvr>
                                        <p:cTn id="26"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矩形 9"/>
          <p:cNvSpPr/>
          <p:nvPr/>
        </p:nvSpPr>
        <p:spPr>
          <a:xfrm>
            <a:off x="394218" y="1532258"/>
            <a:ext cx="6700952" cy="1415331"/>
          </a:xfrm>
          <a:prstGeom prst="rect">
            <a:avLst/>
          </a:prstGeom>
        </p:spPr>
        <p:txBody>
          <a:bodyPr wrap="square" lIns="121866" tIns="60932" rIns="121866" bIns="60932">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nSpc>
                <a:spcPct val="150000"/>
              </a:lnSpc>
            </a:pPr>
            <a:r>
              <a:rPr lang="zh-CN" altLang="zh-CN" sz="2799" b="1" kern="100" smtClean="0">
                <a:solidFill>
                  <a:srgbClr val="FF0000"/>
                </a:solidFill>
                <a:latin typeface="Times New Roman"/>
                <a:ea typeface="华文细黑"/>
                <a:cs typeface="Times New Roman"/>
              </a:rPr>
              <a:t>答案</a:t>
            </a:r>
            <a:r>
              <a:rPr lang="zh-CN" altLang="en-US" sz="2799" b="1" kern="100" smtClean="0">
                <a:solidFill>
                  <a:srgbClr val="FF0000"/>
                </a:solidFill>
                <a:latin typeface="Times New Roman"/>
                <a:ea typeface="华文细黑"/>
                <a:cs typeface="Times New Roman"/>
              </a:rPr>
              <a:t>：</a:t>
            </a:r>
            <a:r>
              <a:rPr lang="zh-CN" altLang="zh-CN" sz="2799" kern="100" smtClean="0">
                <a:solidFill>
                  <a:srgbClr val="FF0000"/>
                </a:solidFill>
                <a:latin typeface="Times New Roman"/>
                <a:ea typeface="华文细黑"/>
                <a:cs typeface="Times New Roman"/>
              </a:rPr>
              <a:t>如</a:t>
            </a:r>
            <a:r>
              <a:rPr lang="zh-CN" altLang="zh-CN" sz="2799" kern="100">
                <a:solidFill>
                  <a:srgbClr val="FF0000"/>
                </a:solidFill>
                <a:latin typeface="Times New Roman"/>
                <a:ea typeface="华文细黑"/>
                <a:cs typeface="Times New Roman"/>
              </a:rPr>
              <a:t>图，在</a:t>
            </a:r>
            <a:r>
              <a:rPr lang="en-US" altLang="zh-CN" sz="2799" kern="100" err="1">
                <a:solidFill>
                  <a:srgbClr val="FF0000"/>
                </a:solidFill>
                <a:latin typeface="Times New Roman"/>
                <a:ea typeface="华文细黑"/>
              </a:rPr>
              <a:t>Rt </a:t>
            </a:r>
            <a:r>
              <a:rPr lang="en-US" altLang="zh-CN" sz="2799" kern="100">
                <a:solidFill>
                  <a:srgbClr val="FF0000"/>
                </a:solidFill>
                <a:latin typeface="宋体"/>
                <a:ea typeface="华文细黑"/>
                <a:cs typeface="Times New Roman"/>
              </a:rPr>
              <a:t>△</a:t>
            </a:r>
            <a:r>
              <a:rPr lang="en-US" altLang="zh-CN" sz="2799" i="1" kern="100">
                <a:solidFill>
                  <a:srgbClr val="FF0000"/>
                </a:solidFill>
                <a:latin typeface="Times New Roman"/>
                <a:ea typeface="华文细黑"/>
              </a:rPr>
              <a:t>P</a:t>
            </a:r>
            <a:r>
              <a:rPr lang="en-US" altLang="zh-CN" sz="2799" kern="100" baseline="-25000">
                <a:solidFill>
                  <a:srgbClr val="FF0000"/>
                </a:solidFill>
                <a:latin typeface="Times New Roman"/>
                <a:ea typeface="华文细黑"/>
              </a:rPr>
              <a:t>1</a:t>
            </a:r>
            <a:r>
              <a:rPr lang="en-US" altLang="zh-CN" sz="2799" i="1" kern="100">
                <a:solidFill>
                  <a:srgbClr val="FF0000"/>
                </a:solidFill>
                <a:latin typeface="Times New Roman"/>
                <a:ea typeface="华文细黑"/>
              </a:rPr>
              <a:t>QP</a:t>
            </a:r>
            <a:r>
              <a:rPr lang="en-US" altLang="zh-CN" sz="2799" kern="100" baseline="-25000">
                <a:solidFill>
                  <a:srgbClr val="FF0000"/>
                </a:solidFill>
                <a:latin typeface="Times New Roman"/>
                <a:ea typeface="华文细黑"/>
              </a:rPr>
              <a:t>2</a:t>
            </a:r>
            <a:r>
              <a:rPr lang="zh-CN" altLang="zh-CN" sz="2799" kern="100">
                <a:solidFill>
                  <a:srgbClr val="FF0000"/>
                </a:solidFill>
                <a:latin typeface="Times New Roman"/>
                <a:ea typeface="华文细黑"/>
                <a:cs typeface="Times New Roman"/>
              </a:rPr>
              <a:t>中，</a:t>
            </a:r>
            <a:endParaRPr lang="en-US" altLang="zh-CN" sz="2799" kern="100">
              <a:solidFill>
                <a:srgbClr val="FF0000"/>
              </a:solidFill>
              <a:latin typeface="Times New Roman"/>
              <a:ea typeface="华文细黑"/>
              <a:cs typeface="Times New Roman" panose="02020603050405020304" charset="0"/>
            </a:endParaRPr>
          </a:p>
          <a:p>
            <a:pPr>
              <a:lnSpc>
                <a:spcPct val="150000"/>
              </a:lnSpc>
            </a:pPr>
            <a:r>
              <a:rPr lang="en-US" altLang="zh-CN" sz="2799" kern="100">
                <a:solidFill>
                  <a:srgbClr val="FF0000"/>
                </a:solidFill>
                <a:latin typeface="Times New Roman"/>
                <a:ea typeface="华文细黑"/>
                <a:cs typeface="Courier New"/>
              </a:rPr>
              <a:t>|</a:t>
            </a:r>
            <a:r>
              <a:rPr lang="en-US" altLang="zh-CN" sz="2799" i="1" kern="100">
                <a:solidFill>
                  <a:srgbClr val="FF0000"/>
                </a:solidFill>
                <a:latin typeface="Times New Roman"/>
                <a:ea typeface="华文细黑"/>
                <a:cs typeface="Courier New"/>
              </a:rPr>
              <a:t>P</a:t>
            </a:r>
            <a:r>
              <a:rPr lang="en-US" altLang="zh-CN" sz="2799" kern="100" baseline="-25000">
                <a:solidFill>
                  <a:srgbClr val="FF0000"/>
                </a:solidFill>
                <a:latin typeface="Times New Roman"/>
                <a:ea typeface="华文细黑"/>
                <a:cs typeface="Courier New"/>
              </a:rPr>
              <a:t>1</a:t>
            </a:r>
            <a:r>
              <a:rPr lang="en-US" altLang="zh-CN" sz="2799" i="1" kern="100">
                <a:solidFill>
                  <a:srgbClr val="FF0000"/>
                </a:solidFill>
                <a:latin typeface="Times New Roman"/>
                <a:ea typeface="华文细黑"/>
                <a:cs typeface="Courier New"/>
              </a:rPr>
              <a:t>P</a:t>
            </a:r>
            <a:r>
              <a:rPr lang="en-US" altLang="zh-CN" sz="2799" kern="100" baseline="-25000">
                <a:solidFill>
                  <a:srgbClr val="FF0000"/>
                </a:solidFill>
                <a:latin typeface="Times New Roman"/>
                <a:ea typeface="华文细黑"/>
                <a:cs typeface="Courier New"/>
              </a:rPr>
              <a:t>2</a:t>
            </a:r>
            <a:r>
              <a:rPr lang="en-US" altLang="zh-CN" sz="2799" kern="100">
                <a:solidFill>
                  <a:srgbClr val="FF0000"/>
                </a:solidFill>
                <a:latin typeface="Times New Roman"/>
                <a:ea typeface="华文细黑"/>
                <a:cs typeface="Courier New"/>
              </a:rPr>
              <a:t>|</a:t>
            </a:r>
            <a:r>
              <a:rPr lang="en-US" altLang="zh-CN" sz="2799" kern="100" baseline="30000">
                <a:solidFill>
                  <a:srgbClr val="FF0000"/>
                </a:solidFill>
                <a:latin typeface="Times New Roman"/>
                <a:ea typeface="华文细黑"/>
                <a:cs typeface="Courier New"/>
              </a:rPr>
              <a:t>2</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a:t>
            </a:r>
            <a:r>
              <a:rPr lang="en-US" altLang="zh-CN" sz="2799" i="1" kern="100">
                <a:solidFill>
                  <a:srgbClr val="FF0000"/>
                </a:solidFill>
                <a:latin typeface="Times New Roman"/>
                <a:ea typeface="华文细黑"/>
                <a:cs typeface="Courier New"/>
              </a:rPr>
              <a:t>P</a:t>
            </a:r>
            <a:r>
              <a:rPr lang="en-US" altLang="zh-CN" sz="2799" kern="100" baseline="-25000">
                <a:solidFill>
                  <a:srgbClr val="FF0000"/>
                </a:solidFill>
                <a:latin typeface="Times New Roman"/>
                <a:ea typeface="华文细黑"/>
                <a:cs typeface="Courier New"/>
              </a:rPr>
              <a:t>1</a:t>
            </a:r>
            <a:r>
              <a:rPr lang="en-US" altLang="zh-CN" sz="2799" i="1" kern="100">
                <a:solidFill>
                  <a:srgbClr val="FF0000"/>
                </a:solidFill>
                <a:latin typeface="Times New Roman"/>
                <a:ea typeface="华文细黑"/>
                <a:cs typeface="Courier New"/>
              </a:rPr>
              <a:t>Q</a:t>
            </a:r>
            <a:r>
              <a:rPr lang="en-US" altLang="zh-CN" sz="2799" kern="100">
                <a:solidFill>
                  <a:srgbClr val="FF0000"/>
                </a:solidFill>
                <a:latin typeface="Times New Roman"/>
                <a:ea typeface="华文细黑"/>
                <a:cs typeface="Courier New"/>
              </a:rPr>
              <a:t>|</a:t>
            </a:r>
            <a:r>
              <a:rPr lang="en-US" altLang="zh-CN" sz="2799" kern="100" baseline="30000">
                <a:solidFill>
                  <a:srgbClr val="FF0000"/>
                </a:solidFill>
                <a:latin typeface="Times New Roman"/>
                <a:ea typeface="华文细黑"/>
                <a:cs typeface="Courier New"/>
              </a:rPr>
              <a:t>2</a:t>
            </a:r>
            <a:r>
              <a:rPr lang="zh-CN" altLang="zh-CN" sz="2799" kern="100">
                <a:solidFill>
                  <a:srgbClr val="FF0000"/>
                </a:solidFill>
                <a:latin typeface="Times New Roman"/>
                <a:ea typeface="华文细黑"/>
                <a:cs typeface="Times New Roman"/>
              </a:rPr>
              <a:t>＋</a:t>
            </a:r>
            <a:r>
              <a:rPr lang="en-US" altLang="zh-CN" sz="2799" kern="100">
                <a:solidFill>
                  <a:srgbClr val="FF0000"/>
                </a:solidFill>
                <a:latin typeface="Times New Roman"/>
                <a:ea typeface="华文细黑"/>
                <a:cs typeface="Courier New"/>
              </a:rPr>
              <a:t>|</a:t>
            </a:r>
            <a:r>
              <a:rPr lang="en-US" altLang="zh-CN" sz="2799" i="1" kern="100">
                <a:solidFill>
                  <a:srgbClr val="FF0000"/>
                </a:solidFill>
                <a:latin typeface="Times New Roman"/>
                <a:ea typeface="华文细黑"/>
                <a:cs typeface="Courier New"/>
              </a:rPr>
              <a:t>QP</a:t>
            </a:r>
            <a:r>
              <a:rPr lang="en-US" altLang="zh-CN" sz="2799" kern="100" baseline="-25000">
                <a:solidFill>
                  <a:srgbClr val="FF0000"/>
                </a:solidFill>
                <a:latin typeface="Times New Roman"/>
                <a:ea typeface="华文细黑"/>
                <a:cs typeface="Courier New"/>
              </a:rPr>
              <a:t>2</a:t>
            </a:r>
            <a:r>
              <a:rPr lang="en-US" altLang="zh-CN" sz="2799" kern="100">
                <a:solidFill>
                  <a:srgbClr val="FF0000"/>
                </a:solidFill>
                <a:latin typeface="Times New Roman"/>
                <a:ea typeface="华文细黑"/>
                <a:cs typeface="Courier New"/>
              </a:rPr>
              <a:t>|</a:t>
            </a:r>
            <a:r>
              <a:rPr lang="en-US" altLang="zh-CN" sz="2799" kern="100" baseline="30000">
                <a:solidFill>
                  <a:srgbClr val="FF0000"/>
                </a:solidFill>
                <a:latin typeface="Times New Roman"/>
                <a:ea typeface="华文细黑"/>
                <a:cs typeface="Courier New"/>
              </a:rPr>
              <a:t>2</a:t>
            </a:r>
            <a:r>
              <a:rPr lang="zh-CN" altLang="zh-CN" sz="2799" kern="100">
                <a:solidFill>
                  <a:srgbClr val="FF0000"/>
                </a:solidFill>
                <a:latin typeface="Times New Roman"/>
                <a:ea typeface="华文细黑"/>
                <a:cs typeface="Times New Roman"/>
              </a:rPr>
              <a:t>，</a:t>
            </a:r>
            <a:endParaRPr lang="zh-CN" altLang="zh-CN" sz="2799" kern="100">
              <a:solidFill>
                <a:srgbClr val="FF0000"/>
              </a:solidFill>
              <a:latin typeface="宋体"/>
              <a:cs typeface="Courier New"/>
            </a:endParaRPr>
          </a:p>
        </p:txBody>
      </p:sp>
      <p:pic>
        <p:nvPicPr>
          <p:cNvPr id="173058" name="Picture 2" descr="RJ3-4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853311" y="1880490"/>
            <a:ext cx="3326841" cy="213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extLst>
              <p:ext uri="{D42A27DB-BD31-4B8C-83A1-F6EECF244321}">
                <p14:modId xmlns:p14="http://schemas.microsoft.com/office/powerpoint/2010/main" val="3169245587"/>
              </p:ext>
            </p:extLst>
          </p:nvPr>
        </p:nvGraphicFramePr>
        <p:xfrm>
          <a:off x="394218" y="3067803"/>
          <a:ext cx="5856293" cy="1096666"/>
        </p:xfrm>
        <a:graphic>
          <a:graphicData uri="http://schemas.openxmlformats.org/presentationml/2006/ole">
            <mc:AlternateContent>
              <mc:Choice xmlns:v="urn:schemas-microsoft-com:vml" Requires="v">
                <p:oleObj spid="_x0000_s1038" name="文档" r:id="rId4" imgW="5858639" imgH="1098450" progId="Word.Document.12">
                  <p:embed/>
                </p:oleObj>
              </mc:Choice>
              <mc:Fallback>
                <p:oleObj name="文档" r:id="rId4" imgW="5858639" imgH="1098450" progId="Word.Document.12">
                  <p:embed/>
                  <p:pic>
                    <p:nvPicPr>
                      <p:cNvPr id="0" name="OLE substitute image"/>
                      <p:cNvPicPr/>
                      <p:nvPr/>
                    </p:nvPicPr>
                    <p:blipFill>
                      <a:blip r:embed="rId6"/>
                      <a:stretch>
                        <a:fillRect/>
                      </a:stretch>
                    </p:blipFill>
                    <p:spPr>
                      <a:xfrm>
                        <a:off x="394218" y="3067803"/>
                        <a:ext cx="5856293" cy="1096666"/>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89973845"/>
              </p:ext>
            </p:extLst>
          </p:nvPr>
        </p:nvGraphicFramePr>
        <p:xfrm>
          <a:off x="394218" y="4173656"/>
          <a:ext cx="9998549" cy="618958"/>
        </p:xfrm>
        <a:graphic>
          <a:graphicData uri="http://schemas.openxmlformats.org/presentationml/2006/ole">
            <mc:AlternateContent>
              <mc:Choice xmlns:v="urn:schemas-microsoft-com:vml" Requires="v">
                <p:oleObj spid="_x0000_s1039" name="文档" r:id="rId7" imgW="10026065" imgH="619048" progId="Word.Document.12">
                  <p:embed/>
                </p:oleObj>
              </mc:Choice>
              <mc:Fallback>
                <p:oleObj name="文档" r:id="rId7" imgW="10026065" imgH="619048" progId="Word.Document.12">
                  <p:embed/>
                  <p:pic>
                    <p:nvPicPr>
                      <p:cNvPr id="0" name="OLE substitute image"/>
                      <p:cNvPicPr/>
                      <p:nvPr/>
                    </p:nvPicPr>
                    <p:blipFill>
                      <a:blip r:embed="rId9"/>
                      <a:stretch>
                        <a:fillRect/>
                      </a:stretch>
                    </p:blipFill>
                    <p:spPr>
                      <a:xfrm>
                        <a:off x="394218" y="4173656"/>
                        <a:ext cx="9998549" cy="618958"/>
                      </a:xfrm>
                      <a:prstGeom prst="rect">
                        <a:avLst/>
                      </a:prstGeom>
                    </p:spPr>
                  </p:pic>
                </p:oleObj>
              </mc:Fallback>
            </mc:AlternateContent>
          </a:graphicData>
        </a:graphic>
      </p:graphicFrame>
      <p:sp>
        <p:nvSpPr>
          <p:cNvPr id="2" name="矩形 1"/>
          <p:cNvSpPr/>
          <p:nvPr/>
        </p:nvSpPr>
        <p:spPr>
          <a:xfrm>
            <a:off x="394218" y="765713"/>
            <a:ext cx="7459093" cy="646331"/>
          </a:xfrm>
          <a:prstGeom prst="rect">
            <a:avLst/>
          </a:prstGeom>
        </p:spPr>
        <p:txBody>
          <a:bodyPr wrap="none">
            <a:spAutoFit/>
          </a:bodyPr>
          <a:lstStyle/>
          <a:p>
            <a:pPr algn="just">
              <a:lnSpc>
                <a:spcPct val="150000"/>
              </a:lnSpc>
            </a:pPr>
            <a:r>
              <a:rPr lang="zh-CN" altLang="en-US" sz="2400" kern="100" smtClean="0">
                <a:latin typeface="Times New Roman"/>
                <a:ea typeface="华文细黑"/>
                <a:cs typeface="Times New Roman"/>
              </a:rPr>
              <a:t>探究</a:t>
            </a:r>
            <a:r>
              <a:rPr lang="en-US" altLang="zh-CN" sz="2400" kern="100" smtClean="0">
                <a:latin typeface="Times New Roman"/>
                <a:ea typeface="华文细黑"/>
                <a:cs typeface="Times New Roman"/>
              </a:rPr>
              <a:t>.</a:t>
            </a:r>
            <a:r>
              <a:rPr lang="zh-CN" altLang="zh-CN" sz="2400" kern="100">
                <a:latin typeface="Times New Roman"/>
                <a:ea typeface="华文细黑"/>
                <a:cs typeface="Times New Roman"/>
              </a:rPr>
              <a:t>当</a:t>
            </a:r>
            <a:r>
              <a:rPr lang="en-US" altLang="zh-CN" sz="2400" i="1" kern="100">
                <a:latin typeface="Times New Roman"/>
                <a:ea typeface="华文细黑"/>
              </a:rPr>
              <a:t>x</a:t>
            </a:r>
            <a:r>
              <a:rPr lang="en-US" altLang="zh-CN" sz="2400" kern="100" baseline="-25000">
                <a:latin typeface="Times New Roman"/>
                <a:ea typeface="华文细黑"/>
              </a:rPr>
              <a:t>1</a:t>
            </a:r>
            <a:r>
              <a:rPr lang="en-US" altLang="zh-CN" sz="2400" kern="100">
                <a:latin typeface="宋体"/>
                <a:ea typeface="华文细黑"/>
                <a:cs typeface="Times New Roman"/>
              </a:rPr>
              <a:t>≠</a:t>
            </a:r>
            <a:r>
              <a:rPr lang="en-US" altLang="zh-CN" sz="2400" i="1" kern="100">
                <a:latin typeface="Times New Roman"/>
                <a:ea typeface="华文细黑"/>
              </a:rPr>
              <a:t>x</a:t>
            </a:r>
            <a:r>
              <a:rPr lang="en-US" altLang="zh-CN" sz="2400" kern="100" baseline="-25000">
                <a:latin typeface="Times New Roman"/>
                <a:ea typeface="华文细黑"/>
              </a:rPr>
              <a:t>2</a:t>
            </a:r>
            <a:r>
              <a:rPr lang="zh-CN" altLang="zh-CN" sz="2400" kern="100">
                <a:latin typeface="Times New Roman"/>
                <a:ea typeface="华文细黑"/>
                <a:cs typeface="Times New Roman"/>
              </a:rPr>
              <a:t>，</a:t>
            </a:r>
            <a:r>
              <a:rPr lang="en-US" altLang="zh-CN" sz="2400" i="1" kern="100">
                <a:latin typeface="Times New Roman"/>
                <a:ea typeface="华文细黑"/>
              </a:rPr>
              <a:t>y</a:t>
            </a:r>
            <a:r>
              <a:rPr lang="en-US" altLang="zh-CN" sz="2400" kern="100" baseline="-25000">
                <a:latin typeface="Times New Roman"/>
                <a:ea typeface="华文细黑"/>
              </a:rPr>
              <a:t>1</a:t>
            </a:r>
            <a:r>
              <a:rPr lang="en-US" altLang="zh-CN" sz="2400" kern="100">
                <a:latin typeface="宋体"/>
                <a:ea typeface="华文细黑"/>
                <a:cs typeface="Times New Roman"/>
              </a:rPr>
              <a:t>≠</a:t>
            </a:r>
            <a:r>
              <a:rPr lang="en-US" altLang="zh-CN" sz="2400" i="1" kern="100">
                <a:latin typeface="Times New Roman"/>
                <a:ea typeface="华文细黑"/>
              </a:rPr>
              <a:t>y</a:t>
            </a:r>
            <a:r>
              <a:rPr lang="en-US" altLang="zh-CN" sz="2400" kern="100" baseline="-25000">
                <a:latin typeface="Times New Roman"/>
                <a:ea typeface="华文细黑"/>
              </a:rPr>
              <a:t>2</a:t>
            </a:r>
            <a:r>
              <a:rPr lang="zh-CN" altLang="zh-CN" sz="2400" kern="100">
                <a:latin typeface="Times New Roman"/>
                <a:ea typeface="华文细黑"/>
                <a:cs typeface="Times New Roman"/>
              </a:rPr>
              <a:t>时，</a:t>
            </a:r>
            <a:r>
              <a:rPr lang="en-US" altLang="zh-CN" sz="2400" kern="100">
                <a:latin typeface="Times New Roman"/>
                <a:ea typeface="华文细黑"/>
              </a:rPr>
              <a:t>|</a:t>
            </a:r>
            <a:r>
              <a:rPr lang="en-US" altLang="zh-CN" sz="2400" i="1" kern="100">
                <a:latin typeface="Times New Roman"/>
                <a:ea typeface="华文细黑"/>
              </a:rPr>
              <a:t>P</a:t>
            </a:r>
            <a:r>
              <a:rPr lang="en-US" altLang="zh-CN" sz="2400" kern="100" baseline="-25000">
                <a:latin typeface="Times New Roman"/>
                <a:ea typeface="华文细黑"/>
              </a:rPr>
              <a:t>1</a:t>
            </a:r>
            <a:r>
              <a:rPr lang="en-US" altLang="zh-CN" sz="2400" i="1" kern="100">
                <a:latin typeface="Times New Roman"/>
                <a:ea typeface="华文细黑"/>
              </a:rPr>
              <a:t>P</a:t>
            </a:r>
            <a:r>
              <a:rPr lang="en-US" altLang="zh-CN" sz="2400" kern="100" baseline="-25000">
                <a:latin typeface="Times New Roman"/>
                <a:ea typeface="华文细黑"/>
              </a:rPr>
              <a:t>2</a:t>
            </a:r>
            <a:r>
              <a:rPr lang="en-US" altLang="zh-CN" sz="2400" kern="100">
                <a:latin typeface="Times New Roman"/>
                <a:ea typeface="华文细黑"/>
              </a:rPr>
              <a:t>|</a:t>
            </a:r>
            <a:r>
              <a:rPr lang="zh-CN" altLang="zh-CN" sz="2400" kern="100">
                <a:latin typeface="Times New Roman"/>
                <a:ea typeface="华文细黑"/>
                <a:cs typeface="Times New Roman"/>
              </a:rPr>
              <a:t>＝？请简单说明理由．</a:t>
            </a:r>
            <a:endParaRPr lang="zh-CN" altLang="zh-CN" sz="2400" kern="100">
              <a:latin typeface="宋体"/>
              <a:cs typeface="Courier New"/>
            </a:endParaRPr>
          </a:p>
        </p:txBody>
      </p:sp>
      <p:sp>
        <p:nvSpPr>
          <p:cNvPr id="3" name="文本框 2"/>
          <p:cNvSpPr txBox="1"/>
          <p:nvPr/>
        </p:nvSpPr>
        <p:spPr>
          <a:xfrm>
            <a:off x="785206" y="5390536"/>
            <a:ext cx="9216571" cy="646331"/>
          </a:xfrm>
          <a:prstGeom prst="rect">
            <a:avLst/>
          </a:prstGeom>
          <a:noFill/>
        </p:spPr>
        <p:txBody>
          <a:bodyPr wrap="square" rtlCol="0">
            <a:spAutoFit/>
          </a:bodyPr>
          <a:lstStyle/>
          <a:p>
            <a:r>
              <a:rPr lang="zh-CN" altLang="en-US" sz="3600" b="1">
                <a:solidFill>
                  <a:srgbClr val="0000FF"/>
                </a:solidFill>
              </a:rPr>
              <a:t>你还</a:t>
            </a:r>
            <a:r>
              <a:rPr lang="zh-CN" altLang="en-US" sz="3600" b="1" smtClean="0">
                <a:solidFill>
                  <a:srgbClr val="0000FF"/>
                </a:solidFill>
              </a:rPr>
              <a:t>能用其它方法证明这个公式吗？</a:t>
            </a:r>
            <a:endParaRPr lang="zh-CN" altLang="en-US" sz="3600" b="1">
              <a:solidFill>
                <a:srgbClr val="0000FF"/>
              </a:solidFill>
            </a:endParaRPr>
          </a:p>
        </p:txBody>
      </p:sp>
    </p:spTree>
    <p:extLst>
      <p:ext uri="{BB962C8B-B14F-4D97-AF65-F5344CB8AC3E}">
        <p14:creationId xmlns:p14="http://schemas.microsoft.com/office/powerpoint/2010/main" val="727860768"/>
      </p:ext>
    </p:extLst>
  </p:cSld>
  <p:clrMapOvr>
    <a:masterClrMapping/>
  </p:clrMapOvr>
  <mc:AlternateContent>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blinds(horizontal)">
                                      <p:cBhvr>
                                        <p:cTn id="7" dur="500"/>
                                        <p:tgtEl>
                                          <p:spTgt spid="1730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10" presetClass="exit" presetSubtype="0" fill="hold" nodeType="clickEffect">
                                  <p:stCondLst>
                                    <p:cond delay="0"/>
                                  </p:stCondLst>
                                  <p:childTnLst>
                                    <p:animEffect transition="out" filter="fade">
                                      <p:cBhvr>
                                        <p:cTn id="24" dur="500"/>
                                        <p:tgtEl>
                                          <p:spTgt spid="173058"/>
                                        </p:tgtEl>
                                      </p:cBhvr>
                                    </p:animEffect>
                                    <p:set>
                                      <p:cBhvr>
                                        <p:cTn id="25" dur="1" fill="hold">
                                          <p:stCondLst>
                                            <p:cond delay="499"/>
                                          </p:stCondLst>
                                        </p:cTn>
                                        <p:tgtEl>
                                          <p:spTgt spid="17305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3"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Object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A7E1C1C-1DE3-47F2-B416-DB6DEC949342}"/>
              </a:ext>
            </a:extLst>
          </p:cNvPr>
          <p:cNvGraphicFramePr>
            <a:graphicFrameLocks noChangeAspect="1"/>
          </p:cNvGraphicFramePr>
          <p:nvPr>
            <p:extLst>
              <p:ext uri="{D42A27DB-BD31-4B8C-83A1-F6EECF244321}">
                <p14:modId xmlns:p14="http://schemas.microsoft.com/office/powerpoint/2010/main" val="3418430496"/>
              </p:ext>
            </p:extLst>
          </p:nvPr>
        </p:nvGraphicFramePr>
        <p:xfrm>
          <a:off x="8299658" y="1629342"/>
          <a:ext cx="5241722" cy="592114"/>
        </p:xfrm>
        <a:graphic>
          <a:graphicData uri="http://schemas.openxmlformats.org/presentationml/2006/ole">
            <mc:AlternateContent>
              <mc:Choice xmlns:v="urn:schemas-microsoft-com:vml" Requires="v">
                <p:oleObj spid="_x0000_s1040" name="文档" r:id="rId2" imgW="5271470" imgH="594000" progId="Word.Document.8">
                  <p:embed/>
                </p:oleObj>
              </mc:Choice>
              <mc:Fallback>
                <p:oleObj name="文档" r:id="rId2" imgW="5271470" imgH="594000" progId="Word.Document.8">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8299658" y="1629342"/>
                        <a:ext cx="5241722" cy="592114"/>
                      </a:xfrm>
                      <a:prstGeom prst="rect">
                        <a:avLst/>
                      </a:prstGeom>
                      <a:noFill/>
                      <a:ln>
                        <a:noFill/>
                      </a:ln>
                      <a:effectLst/>
                    </p:spPr>
                  </p:pic>
                </p:oleObj>
              </mc:Fallback>
            </mc:AlternateContent>
          </a:graphicData>
        </a:graphic>
      </p:graphicFrame>
      <p:graphicFrame>
        <p:nvGraphicFramePr>
          <p:cNvPr id="6" name="Object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3B1E660-03A0-4AE7-A8FF-4A6008A827E2}"/>
              </a:ext>
            </a:extLst>
          </p:cNvPr>
          <p:cNvGraphicFramePr>
            <a:graphicFrameLocks noChangeAspect="1"/>
          </p:cNvGraphicFramePr>
          <p:nvPr>
            <p:extLst>
              <p:ext uri="{D42A27DB-BD31-4B8C-83A1-F6EECF244321}">
                <p14:modId xmlns:p14="http://schemas.microsoft.com/office/powerpoint/2010/main" val="3291537572"/>
              </p:ext>
            </p:extLst>
          </p:nvPr>
        </p:nvGraphicFramePr>
        <p:xfrm>
          <a:off x="515081" y="4163018"/>
          <a:ext cx="11661544" cy="3365213"/>
        </p:xfrm>
        <a:graphic>
          <a:graphicData uri="http://schemas.openxmlformats.org/presentationml/2006/ole">
            <mc:AlternateContent>
              <mc:Choice xmlns:v="urn:schemas-microsoft-com:vml" Requires="v">
                <p:oleObj spid="_x0000_s1041" name="Document" r:id="rId5" imgW="11825203" imgH="3418414" progId="Word.Document.8">
                  <p:embed/>
                </p:oleObj>
              </mc:Choice>
              <mc:Fallback>
                <p:oleObj name="Document" r:id="rId5" imgW="11825203" imgH="3418414" progId="Word.Document.8">
                  <p:embed/>
                  <p:pic>
                    <p:nvPicPr>
                      <p:cNvPr id="0" name="OLE substitute image"/>
                      <p:cNvPicPr/>
                      <p:nvPr/>
                    </p:nvPicPr>
                    <p:blipFill>
                      <a:blip r:embed="rId7"/>
                      <a:stretch>
                        <a:fillRect/>
                      </a:stretch>
                    </p:blipFill>
                    <p:spPr>
                      <a:xfrm>
                        <a:off x="515081" y="4163018"/>
                        <a:ext cx="11661544" cy="3365213"/>
                      </a:xfrm>
                      <a:prstGeom prst="rect">
                        <a:avLst/>
                      </a:prstGeom>
                      <a:noFill/>
                      <a:ln>
                        <a:noFill/>
                      </a:ln>
                      <a:effectLst/>
                    </p:spPr>
                  </p:pic>
                </p:oleObj>
              </mc:Fallback>
            </mc:AlternateContent>
          </a:graphicData>
        </a:graphic>
      </p:graphicFrame>
      <p:sp>
        <p:nvSpPr>
          <p:cNvPr id="3" name="矩形 2"/>
          <p:cNvSpPr/>
          <p:nvPr/>
        </p:nvSpPr>
        <p:spPr>
          <a:xfrm>
            <a:off x="297366" y="645152"/>
            <a:ext cx="10936690" cy="2937599"/>
          </a:xfrm>
          <a:prstGeom prst="rect">
            <a:avLst/>
          </a:prstGeom>
        </p:spPr>
        <p:txBody>
          <a:bodyPr wrap="square">
            <a:spAutoFit/>
          </a:bodyPr>
          <a:lstStyle/>
          <a:p>
            <a:pPr>
              <a:lnSpc>
                <a:spcPct val="200000"/>
              </a:lnSpc>
            </a:pPr>
            <a:r>
              <a:rPr lang="zh-CN" altLang="en-US" b="1">
                <a:solidFill>
                  <a:srgbClr val="FF0000"/>
                </a:solidFill>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   两点间的距离公式</a:t>
            </a:r>
            <a:endParaRPr lang="zh-CN" altLang="en-US" sz="2400">
              <a:latin typeface="Times New Roman" pitchFamily="18" charset="0"/>
              <a:cs typeface="Times New Roman" panose="02020603050405020304" pitchFamily="18" charset="0"/>
            </a:endParaRPr>
          </a:p>
          <a:p>
            <a:pPr>
              <a:lnSpc>
                <a:spcPct val="200000"/>
              </a:lnSpc>
            </a:pPr>
            <a:r>
              <a:rPr lang="en-US" altLang="zh-CN" sz="2400" b="1">
                <a:latin typeface="Times New Roman" pitchFamily="18" charset="0"/>
                <a:cs typeface="Times New Roman" pitchFamily="18" charset="0"/>
              </a:rPr>
              <a:t>    (1)</a:t>
            </a:r>
            <a:r>
              <a:rPr lang="zh-CN" altLang="en-US" sz="2400" b="1">
                <a:latin typeface="Times New Roman" pitchFamily="18" charset="0"/>
                <a:cs typeface="Times New Roman" pitchFamily="18" charset="0"/>
              </a:rPr>
              <a:t>公式：点</a:t>
            </a:r>
            <a:r>
              <a:rPr lang="en-US" altLang="zh-CN" sz="2400" b="1" i="1">
                <a:latin typeface="Times New Roman" pitchFamily="18" charset="0"/>
                <a:cs typeface="Times New Roman" pitchFamily="18" charset="0"/>
              </a:rPr>
              <a:t>P</a:t>
            </a:r>
            <a:r>
              <a:rPr lang="en-US" altLang="zh-CN" sz="2400" b="1" baseline="-25000">
                <a:latin typeface="Times New Roman" pitchFamily="18" charset="0"/>
                <a:cs typeface="Times New Roman" pitchFamily="18" charset="0"/>
              </a:rPr>
              <a:t>1</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1</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y</a:t>
            </a:r>
            <a:r>
              <a:rPr lang="en-US" altLang="zh-CN" sz="2400" b="1" baseline="-25000">
                <a:latin typeface="Times New Roman" pitchFamily="18" charset="0"/>
                <a:cs typeface="Times New Roman" pitchFamily="18" charset="0"/>
              </a:rPr>
              <a:t>1</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P</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2</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y</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间的距离公式</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P</a:t>
            </a:r>
            <a:r>
              <a:rPr lang="en-US" altLang="zh-CN" sz="2400" b="1" baseline="-25000">
                <a:latin typeface="Times New Roman" pitchFamily="18" charset="0"/>
                <a:cs typeface="Times New Roman" pitchFamily="18" charset="0"/>
              </a:rPr>
              <a:t>1</a:t>
            </a:r>
            <a:r>
              <a:rPr lang="en-US" altLang="zh-CN" sz="2400" b="1" i="1">
                <a:latin typeface="Times New Roman" pitchFamily="18" charset="0"/>
                <a:cs typeface="Times New Roman" pitchFamily="18" charset="0"/>
              </a:rPr>
              <a:t>P</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endParaRPr lang="zh-CN" altLang="en-US" sz="2400">
              <a:latin typeface="Times New Roman" pitchFamily="18" charset="0"/>
              <a:cs typeface="Times New Roman" pitchFamily="18" charset="0"/>
            </a:endParaRPr>
          </a:p>
          <a:p>
            <a:pPr>
              <a:lnSpc>
                <a:spcPct val="200000"/>
              </a:lnSpc>
            </a:pPr>
            <a:r>
              <a:rPr lang="en-US" altLang="zh-CN" sz="2400" b="1">
                <a:latin typeface="Times New Roman" pitchFamily="18" charset="0"/>
                <a:cs typeface="Times New Roman" pitchFamily="18" charset="0"/>
              </a:rPr>
              <a:t>   (2)</a:t>
            </a:r>
            <a:r>
              <a:rPr lang="zh-CN" altLang="en-US" sz="2400" b="1">
                <a:latin typeface="Times New Roman" pitchFamily="18" charset="0"/>
                <a:cs typeface="Times New Roman" pitchFamily="18" charset="0"/>
              </a:rPr>
              <a:t>文字叙述：平面内两点的距离等于这两点的横坐标之差与纵坐标之差的平方和的算术平方根．</a:t>
            </a:r>
            <a:endParaRPr lang="zh-CN" altLang="en-US" sz="2400"/>
          </a:p>
        </p:txBody>
      </p:sp>
      <p:sp>
        <p:nvSpPr>
          <p:cNvPr id="7" name="TextBox 12"/>
          <p:cNvSpPr txBox="1"/>
          <p:nvPr/>
        </p:nvSpPr>
        <p:spPr>
          <a:xfrm>
            <a:off x="-26" y="0"/>
            <a:ext cx="2698175"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两</a:t>
            </a:r>
            <a:r>
              <a:rPr lang="zh-CN" altLang="en-US" sz="2799" smtClean="0">
                <a:solidFill>
                  <a:schemeClr val="bg1"/>
                </a:solidFill>
                <a:latin typeface="黑体" pitchFamily="2" charset="-122"/>
                <a:ea typeface="黑体" pitchFamily="2" charset="-122"/>
              </a:rPr>
              <a:t>点间距离公式</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3400754672"/>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77371" y="874417"/>
            <a:ext cx="8128000" cy="49859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smtClean="0">
                <a:solidFill>
                  <a:srgbClr val="000000"/>
                </a:solidFill>
                <a:latin typeface="Times New Roman" pitchFamily="18" charset="0"/>
                <a:cs typeface="Times New Roman" pitchFamily="18" charset="0"/>
              </a:rPr>
              <a:t>1.</a:t>
            </a:r>
            <a:r>
              <a:rPr lang="zh-CN" altLang="zh-CN" sz="2200" smtClean="0">
                <a:solidFill>
                  <a:srgbClr val="000000"/>
                </a:solidFill>
                <a:latin typeface="Times New Roman" pitchFamily="18" charset="0"/>
                <a:cs typeface="Times New Roman" pitchFamily="18" charset="0"/>
              </a:rPr>
              <a:t>已知</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P</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(4,2),</a:t>
            </a:r>
            <a:r>
              <a:rPr lang="en-US" altLang="zh-CN" sz="2200" i="1">
                <a:solidFill>
                  <a:srgbClr val="000000"/>
                </a:solidFill>
                <a:latin typeface="Times New Roman" pitchFamily="18" charset="0"/>
                <a:cs typeface="Times New Roman" pitchFamily="18" charset="0"/>
              </a:rPr>
              <a:t>P</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|P</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P</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62340249"/>
              </p:ext>
            </p:extLst>
          </p:nvPr>
        </p:nvGraphicFramePr>
        <p:xfrm>
          <a:off x="626075" y="1912687"/>
          <a:ext cx="8120062" cy="1046163"/>
        </p:xfrm>
        <a:graphic>
          <a:graphicData uri="http://schemas.openxmlformats.org/presentationml/2006/ole">
            <mc:AlternateContent>
              <mc:Choice xmlns:v="urn:schemas-microsoft-com:vml" Requires="v">
                <p:oleObj spid="_x0000_s1042" name="文档" r:id="rId2" imgW="3839551" imgH="502280" progId="Word.Document.12">
                  <p:embed/>
                </p:oleObj>
              </mc:Choice>
              <mc:Fallback>
                <p:oleObj name="文档" r:id="rId2" imgW="3839551" imgH="502280" progId="Word.Document.12">
                  <p:embed/>
                  <p:pic>
                    <p:nvPicPr>
                      <p:cNvPr id="0" name="OLE substitute image"/>
                      <p:cNvPicPr/>
                      <p:nvPr/>
                    </p:nvPicPr>
                    <p:blipFill>
                      <a:blip r:embed="rId4"/>
                      <a:stretch>
                        <a:fillRect/>
                      </a:stretch>
                    </p:blipFill>
                    <p:spPr>
                      <a:xfrm>
                        <a:off x="626075" y="1912687"/>
                        <a:ext cx="8120062" cy="10461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47109957"/>
              </p:ext>
            </p:extLst>
          </p:nvPr>
        </p:nvGraphicFramePr>
        <p:xfrm>
          <a:off x="626075" y="3302283"/>
          <a:ext cx="8128000" cy="392478"/>
        </p:xfrm>
        <a:graphic>
          <a:graphicData uri="http://schemas.openxmlformats.org/presentationml/2006/ole">
            <mc:AlternateContent>
              <mc:Choice xmlns:v="urn:schemas-microsoft-com:vml" Requires="v">
                <p:oleObj spid="_x0000_s1043" name="文档" r:id="rId5" imgW="3839551" imgH="187499" progId="Word.Document.12">
                  <p:embed/>
                </p:oleObj>
              </mc:Choice>
              <mc:Fallback>
                <p:oleObj name="文档" r:id="rId5" imgW="3839551" imgH="187499" progId="Word.Document.12">
                  <p:embed/>
                  <p:pic>
                    <p:nvPicPr>
                      <p:cNvPr id="0" name="OLE substitute image"/>
                      <p:cNvPicPr/>
                      <p:nvPr/>
                    </p:nvPicPr>
                    <p:blipFill>
                      <a:blip r:embed="rId7"/>
                      <a:stretch>
                        <a:fillRect/>
                      </a:stretch>
                    </p:blipFill>
                    <p:spPr>
                      <a:xfrm>
                        <a:off x="626075" y="3302283"/>
                        <a:ext cx="8128000" cy="392478"/>
                      </a:xfrm>
                      <a:prstGeom prst="rect">
                        <a:avLst/>
                      </a:prstGeom>
                    </p:spPr>
                  </p:pic>
                </p:oleObj>
              </mc:Fallback>
            </mc:AlternateContent>
          </a:graphicData>
        </a:graphic>
      </p:graphicFrame>
      <p:sp>
        <p:nvSpPr>
          <p:cNvPr id="7"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73766546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58935" y="678289"/>
            <a:ext cx="11149294" cy="646331"/>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400" smtClean="0">
                <a:solidFill>
                  <a:srgbClr val="000000"/>
                </a:solidFill>
                <a:latin typeface="Times New Roman" pitchFamily="18" charset="0"/>
                <a:ea typeface="黑体" pitchFamily="2" charset="-122"/>
                <a:cs typeface="Times New Roman" pitchFamily="18" charset="0"/>
              </a:rPr>
              <a:t>例</a:t>
            </a:r>
            <a:r>
              <a:rPr lang="en-US" altLang="zh-CN" sz="2400" b="1" smtClean="0">
                <a:solidFill>
                  <a:srgbClr val="000000"/>
                </a:solidFill>
                <a:latin typeface="Times New Roman" pitchFamily="18" charset="0"/>
                <a:cs typeface="Times New Roman" pitchFamily="18" charset="0"/>
              </a:rPr>
              <a:t>1.</a:t>
            </a:r>
            <a:r>
              <a:rPr lang="zh-CN" altLang="zh-CN" sz="2400" smtClean="0">
                <a:solidFill>
                  <a:srgbClr val="000000"/>
                </a:solidFill>
                <a:latin typeface="Times New Roman" pitchFamily="18" charset="0"/>
                <a:cs typeface="Times New Roman" pitchFamily="18" charset="0"/>
              </a:rPr>
              <a:t>已知</a:t>
            </a:r>
            <a:r>
              <a:rPr lang="en-US" altLang="zh-CN" sz="2400">
                <a:solidFill>
                  <a:srgbClr val="000000"/>
                </a:solidFill>
                <a:latin typeface="Cambria Math" panose="02040503050406030204" pitchFamily="18" charset="0"/>
                <a:cs typeface="Cambria Math" panose="02040503050406030204" pitchFamily="18" charset="0"/>
              </a:rPr>
              <a:t>△</a:t>
            </a:r>
            <a:r>
              <a:rPr lang="en-US" altLang="zh-CN" sz="2400" i="1">
                <a:solidFill>
                  <a:srgbClr val="000000"/>
                </a:solidFill>
                <a:latin typeface="Times New Roman" pitchFamily="18" charset="0"/>
                <a:cs typeface="Times New Roman" pitchFamily="18" charset="0"/>
              </a:rPr>
              <a:t>ABC</a:t>
            </a:r>
            <a:r>
              <a:rPr lang="zh-CN" altLang="zh-CN" sz="2400">
                <a:solidFill>
                  <a:srgbClr val="000000"/>
                </a:solidFill>
                <a:latin typeface="Times New Roman" pitchFamily="18" charset="0"/>
                <a:cs typeface="Times New Roman" pitchFamily="18" charset="0"/>
              </a:rPr>
              <a:t>三个顶点的坐标分别为</a:t>
            </a:r>
            <a:r>
              <a:rPr lang="en-US" altLang="zh-CN" sz="2400" i="1">
                <a:solidFill>
                  <a:srgbClr val="000000"/>
                </a:solidFill>
                <a:latin typeface="Times New Roman" pitchFamily="18" charset="0"/>
                <a:cs typeface="Times New Roman" pitchFamily="18" charset="0"/>
              </a:rPr>
              <a:t>A</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3,1),</a:t>
            </a:r>
            <a:r>
              <a:rPr lang="en-US" altLang="zh-CN" sz="2400" i="1">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(3,</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3),</a:t>
            </a:r>
            <a:r>
              <a:rPr lang="en-US" altLang="zh-CN" sz="2400" i="1">
                <a:solidFill>
                  <a:srgbClr val="000000"/>
                </a:solidFill>
                <a:latin typeface="Times New Roman" pitchFamily="18" charset="0"/>
                <a:cs typeface="Times New Roman" pitchFamily="18" charset="0"/>
              </a:rPr>
              <a:t>C</a:t>
            </a:r>
            <a:r>
              <a:rPr lang="en-US" altLang="zh-CN" sz="2400">
                <a:solidFill>
                  <a:srgbClr val="000000"/>
                </a:solidFill>
                <a:latin typeface="Times New Roman" pitchFamily="18" charset="0"/>
                <a:cs typeface="Times New Roman" pitchFamily="18" charset="0"/>
              </a:rPr>
              <a:t>(1,7),</a:t>
            </a:r>
            <a:r>
              <a:rPr lang="zh-CN" altLang="zh-CN" sz="2400">
                <a:solidFill>
                  <a:srgbClr val="000000"/>
                </a:solidFill>
                <a:latin typeface="Times New Roman" pitchFamily="18" charset="0"/>
                <a:cs typeface="Times New Roman" pitchFamily="18" charset="0"/>
              </a:rPr>
              <a:t>试判断</a:t>
            </a:r>
            <a:r>
              <a:rPr lang="en-US" altLang="zh-CN" sz="2400">
                <a:solidFill>
                  <a:srgbClr val="000000"/>
                </a:solidFill>
                <a:latin typeface="Cambria Math" panose="02040503050406030204" pitchFamily="18" charset="0"/>
                <a:cs typeface="Cambria Math" panose="02040503050406030204" pitchFamily="18" charset="0"/>
              </a:rPr>
              <a:t>△</a:t>
            </a:r>
            <a:r>
              <a:rPr lang="en-US" altLang="zh-CN" sz="2400" i="1">
                <a:solidFill>
                  <a:srgbClr val="000000"/>
                </a:solidFill>
                <a:latin typeface="Times New Roman" pitchFamily="18" charset="0"/>
                <a:cs typeface="Times New Roman" pitchFamily="18" charset="0"/>
              </a:rPr>
              <a:t>ABC</a:t>
            </a:r>
            <a:r>
              <a:rPr lang="zh-CN" altLang="zh-CN" sz="2400">
                <a:solidFill>
                  <a:srgbClr val="000000"/>
                </a:solidFill>
                <a:latin typeface="Times New Roman" pitchFamily="18" charset="0"/>
                <a:cs typeface="Times New Roman" pitchFamily="18" charset="0"/>
              </a:rPr>
              <a:t>的形状</a:t>
            </a:r>
            <a:r>
              <a:rPr lang="en-US" altLang="zh-CN" sz="2400" i="1" smtClean="0">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anose="03000509000000000000" pitchFamily="65" charset="-122"/>
              <a:cs typeface="Times New Roman" panose="02020603050405020304" pitchFamily="18" charset="0"/>
            </a:endParaRPr>
          </a:p>
        </p:txBody>
      </p:sp>
      <p:sp>
        <p:nvSpPr>
          <p:cNvPr id="1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a:t>
            </a:r>
            <a:r>
              <a:rPr lang="zh-CN" altLang="en-US" sz="2799" smtClean="0">
                <a:solidFill>
                  <a:schemeClr val="bg1"/>
                </a:solidFill>
                <a:latin typeface="黑体" pitchFamily="2" charset="-122"/>
                <a:ea typeface="黑体" pitchFamily="2" charset="-122"/>
              </a:rPr>
              <a:t>例解析</a:t>
            </a:r>
            <a:endParaRPr lang="zh-CN" altLang="en-US" sz="2799">
              <a:solidFill>
                <a:schemeClr val="bg1"/>
              </a:solidFill>
              <a:latin typeface="黑体" pitchFamily="2" charset="-122"/>
              <a:ea typeface="黑体" pitchFamily="2" charset="-122"/>
            </a:endParaRPr>
          </a:p>
        </p:txBody>
      </p:sp>
      <p:sp>
        <p:nvSpPr>
          <p:cNvPr id="3" name="矩形 2"/>
          <p:cNvSpPr/>
          <p:nvPr/>
        </p:nvSpPr>
        <p:spPr>
          <a:xfrm>
            <a:off x="810477" y="1479817"/>
            <a:ext cx="8173865" cy="424732"/>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a:solidFill>
                  <a:srgbClr val="FF0000"/>
                </a:solidFill>
                <a:latin typeface="Arial" pitchFamily="34" charset="0"/>
                <a:ea typeface="黑体" pitchFamily="2" charset="-122"/>
                <a:cs typeface="Times New Roman" pitchFamily="18" charset="0"/>
              </a:rPr>
              <a:t>思路分析</a:t>
            </a:r>
            <a:r>
              <a:rPr lang="en-US" altLang="zh-CN">
                <a:solidFill>
                  <a:srgbClr val="FF0000"/>
                </a:solidFill>
                <a:latin typeface="Arial" pitchFamily="34" charset="0"/>
                <a:ea typeface="黑体" pitchFamily="2" charset="-122"/>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可求出三条边的长</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根据所求长度判断三角形的形状</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anose="03000509000000000000" pitchFamily="65"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33293316"/>
              </p:ext>
            </p:extLst>
          </p:nvPr>
        </p:nvGraphicFramePr>
        <p:xfrm>
          <a:off x="810477" y="2115654"/>
          <a:ext cx="9808321" cy="4937538"/>
        </p:xfrm>
        <a:graphic>
          <a:graphicData uri="http://schemas.openxmlformats.org/presentationml/2006/ole">
            <mc:AlternateContent>
              <mc:Choice xmlns:v="urn:schemas-microsoft-com:vml" Requires="v">
                <p:oleObj spid="_x0000_s1044" name="文档" r:id="rId2" imgW="4850130" imgH="2445414" progId="Word.Document.12">
                  <p:embed/>
                </p:oleObj>
              </mc:Choice>
              <mc:Fallback>
                <p:oleObj name="文档" r:id="rId2" imgW="4850130" imgH="2445414" progId="Word.Document.12">
                  <p:embed/>
                  <p:pic>
                    <p:nvPicPr>
                      <p:cNvPr id="0" name="OLE substitute image"/>
                      <p:cNvPicPr/>
                      <p:nvPr/>
                    </p:nvPicPr>
                    <p:blipFill>
                      <a:blip r:embed="rId4"/>
                      <a:stretch>
                        <a:fillRect/>
                      </a:stretch>
                    </p:blipFill>
                    <p:spPr>
                      <a:xfrm>
                        <a:off x="810477" y="2115654"/>
                        <a:ext cx="9808321" cy="4937538"/>
                      </a:xfrm>
                      <a:prstGeom prst="rect">
                        <a:avLst/>
                      </a:prstGeom>
                    </p:spPr>
                  </p:pic>
                </p:oleObj>
              </mc:Fallback>
            </mc:AlternateContent>
          </a:graphicData>
        </a:graphic>
      </p:graphicFrame>
      <p:pic>
        <p:nvPicPr>
          <p:cNvPr id="6" name="M55.eps" descr="id:2147492595;FounderCES"/>
          <p:cNvPicPr/>
          <p:nvPr/>
        </p:nvPicPr>
        <p:blipFill>
          <a:blip r:embed="rId5"/>
          <a:stretch>
            <a:fillRect/>
          </a:stretch>
        </p:blipFill>
        <p:spPr>
          <a:xfrm>
            <a:off x="9458848" y="1904549"/>
            <a:ext cx="2733152" cy="2768409"/>
          </a:xfrm>
          <a:prstGeom prst="rect">
            <a:avLst/>
          </a:prstGeom>
        </p:spPr>
      </p:pic>
    </p:spTree>
    <p:extLst>
      <p:ext uri="{BB962C8B-B14F-4D97-AF65-F5344CB8AC3E}">
        <p14:creationId xmlns:p14="http://schemas.microsoft.com/office/powerpoint/2010/main" val="75929914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94971" y="1003979"/>
            <a:ext cx="8128000" cy="2308324"/>
          </a:xfrm>
          <a:prstGeom prst="rect">
            <a:avLst/>
          </a:prstGeom>
        </p:spPr>
        <p:txBody>
          <a:bodyPr>
            <a:spAutoFit/>
          </a:bodyPr>
          <a:lstStyle/>
          <a:p>
            <a:pPr>
              <a:lnSpc>
                <a:spcPct val="200000"/>
              </a:lnSpc>
              <a:spcAft>
                <a:spcPct val="0"/>
              </a:spcAft>
              <a:tabLst>
                <a:tab pos="1029335"/>
                <a:tab pos="1850390"/>
                <a:tab pos="2538095"/>
                <a:tab pos="3221990"/>
              </a:tabLst>
            </a:pPr>
            <a:r>
              <a:rPr lang="en-US" altLang="zh-CN" sz="2400" smtClean="0">
                <a:solidFill>
                  <a:srgbClr val="000000"/>
                </a:solidFill>
                <a:latin typeface="Arial" pitchFamily="34" charset="0"/>
                <a:ea typeface="黑体" pitchFamily="2" charset="-122"/>
                <a:cs typeface="Times New Roman" pitchFamily="18" charset="0"/>
              </a:rPr>
              <a:t>                           </a:t>
            </a:r>
            <a:r>
              <a:rPr lang="zh-CN" altLang="zh-CN" sz="2400" smtClean="0">
                <a:solidFill>
                  <a:srgbClr val="000000"/>
                </a:solidFill>
                <a:latin typeface="Arial" pitchFamily="34" charset="0"/>
                <a:ea typeface="黑体" pitchFamily="2" charset="-122"/>
                <a:cs typeface="Times New Roman" pitchFamily="18" charset="0"/>
              </a:rPr>
              <a:t>两</a:t>
            </a:r>
            <a:r>
              <a:rPr lang="zh-CN" altLang="zh-CN" sz="2400">
                <a:solidFill>
                  <a:srgbClr val="000000"/>
                </a:solidFill>
                <a:latin typeface="Arial" pitchFamily="34" charset="0"/>
                <a:ea typeface="黑体" pitchFamily="2" charset="-122"/>
                <a:cs typeface="Times New Roman" pitchFamily="18" charset="0"/>
              </a:rPr>
              <a:t>点间距离公式的应用</a:t>
            </a:r>
            <a:endParaRPr lang="zh-CN" altLang="zh-CN" sz="24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400" smtClean="0">
                <a:solidFill>
                  <a:srgbClr val="000000"/>
                </a:solidFill>
                <a:latin typeface="Times New Roman" pitchFamily="18" charset="0"/>
                <a:ea typeface="仿宋" panose="02010609060101010101" pitchFamily="49" charset="-122"/>
                <a:cs typeface="Times New Roman" pitchFamily="18" charset="0"/>
              </a:rPr>
              <a:t>      </a:t>
            </a:r>
            <a:r>
              <a:rPr lang="zh-CN" altLang="zh-CN" sz="2400" smtClean="0">
                <a:solidFill>
                  <a:srgbClr val="000000"/>
                </a:solidFill>
                <a:latin typeface="Times New Roman" pitchFamily="18" charset="0"/>
                <a:ea typeface="仿宋" panose="02010609060101010101" pitchFamily="49" charset="-122"/>
                <a:cs typeface="Times New Roman" pitchFamily="18" charset="0"/>
              </a:rPr>
              <a:t>两</a:t>
            </a:r>
            <a:r>
              <a:rPr lang="zh-CN" altLang="zh-CN" sz="2400">
                <a:solidFill>
                  <a:srgbClr val="000000"/>
                </a:solidFill>
                <a:latin typeface="Times New Roman" pitchFamily="18" charset="0"/>
                <a:ea typeface="仿宋" panose="02010609060101010101" pitchFamily="49" charset="-122"/>
                <a:cs typeface="Times New Roman" pitchFamily="18" charset="0"/>
              </a:rPr>
              <a:t>点间的距离公式是解析几何的重要公式之一</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它主要解决线段的长度问题</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ea typeface="仿宋" panose="02010609060101010101" pitchFamily="49" charset="-122"/>
                <a:cs typeface="Times New Roman" pitchFamily="18" charset="0"/>
              </a:rPr>
              <a:t>体现了数形结合思想的应用</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pitchFamily="65" charset="-122"/>
              <a:cs typeface="Times New Roman" pitchFamily="18" charset="0"/>
            </a:endParaRPr>
          </a:p>
        </p:txBody>
      </p:sp>
      <p:sp>
        <p:nvSpPr>
          <p:cNvPr id="3" name="TextBox 12"/>
          <p:cNvSpPr txBox="1"/>
          <p:nvPr/>
        </p:nvSpPr>
        <p:spPr>
          <a:xfrm>
            <a:off x="0" y="0"/>
            <a:ext cx="1620957" cy="523092"/>
          </a:xfrm>
          <a:prstGeom prst="rect">
            <a:avLst/>
          </a:prstGeom>
          <a:noFill/>
        </p:spPr>
        <p:txBody>
          <a:bodyPr wrap="none" rtlCol="0">
            <a:spAutoFit/>
          </a:bodyPr>
          <a:lstStyle/>
          <a:p>
            <a:r>
              <a:rPr lang="zh-CN" altLang="en-US" sz="2799" smtClean="0">
                <a:solidFill>
                  <a:schemeClr val="bg1"/>
                </a:solidFill>
                <a:latin typeface="黑体" pitchFamily="2" charset="-122"/>
                <a:ea typeface="黑体" pitchFamily="2" charset="-122"/>
              </a:rPr>
              <a:t>归纳总结</a:t>
            </a:r>
            <a:endParaRPr lang="zh-CN" altLang="en-US" sz="2799">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231384498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76</Paragraphs>
  <Slides>25</Slides>
  <Notes>2</Notes>
  <TotalTime>2270</TotalTime>
  <HiddenSlides>0</HiddenSlides>
  <MMClips>0</MMClips>
  <ScaleCrop>0</ScaleCrop>
  <HeadingPairs>
    <vt:vector baseType="variant" size="6">
      <vt:variant>
        <vt:lpstr>Fonts used</vt:lpstr>
      </vt:variant>
      <vt:variant>
        <vt:i4>14</vt:i4>
      </vt:variant>
      <vt:variant>
        <vt:lpstr>Theme</vt:lpstr>
      </vt:variant>
      <vt:variant>
        <vt:i4>1</vt:i4>
      </vt:variant>
      <vt:variant>
        <vt:lpstr>Slide Titles</vt:lpstr>
      </vt:variant>
      <vt:variant>
        <vt:i4>25</vt:i4>
      </vt:variant>
    </vt:vector>
  </HeadingPairs>
  <TitlesOfParts>
    <vt:vector baseType="lpstr" size="40">
      <vt:lpstr>Arial</vt:lpstr>
      <vt:lpstr>Calibri</vt:lpstr>
      <vt:lpstr>黑体</vt:lpstr>
      <vt:lpstr>微软雅黑</vt:lpstr>
      <vt:lpstr>Calibri Light</vt:lpstr>
      <vt:lpstr>Times New Roman</vt:lpstr>
      <vt:lpstr>NEU-BZ-S92</vt:lpstr>
      <vt:lpstr>方正书宋_GBK</vt:lpstr>
      <vt:lpstr>宋体</vt:lpstr>
      <vt:lpstr>华文细黑</vt:lpstr>
      <vt:lpstr>Courier New</vt:lpstr>
      <vt:lpstr>Cambria Math</vt:lpstr>
      <vt:lpstr>楷体</vt:lpstr>
      <vt:lpstr>仿宋</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xbany</cp:lastModifiedBy>
  <cp:revision>841</cp:revision>
  <dcterms:created xsi:type="dcterms:W3CDTF">2019-01-12T04:39:00Z</dcterms:created>
  <dcterms:modified xsi:type="dcterms:W3CDTF">2020-08-17T07:56:58Z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