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0.5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3258" r:id="rId4"/>
    <p:sldId id="3309" r:id="rId5"/>
    <p:sldId id="3334" r:id="rId6"/>
    <p:sldId id="3310" r:id="rId7"/>
    <p:sldId id="3333" r:id="rId8"/>
    <p:sldId id="3311" r:id="rId9"/>
    <p:sldId id="3314" r:id="rId10"/>
    <p:sldId id="3315" r:id="rId11"/>
    <p:sldId id="3316" r:id="rId12"/>
    <p:sldId id="3317" r:id="rId13"/>
    <p:sldId id="3318" r:id="rId14"/>
    <p:sldId id="3319" r:id="rId15"/>
    <p:sldId id="3320" r:id="rId16"/>
    <p:sldId id="3321" r:id="rId17"/>
    <p:sldId id="3322" r:id="rId18"/>
    <p:sldId id="3323" r:id="rId19"/>
    <p:sldId id="3337" r:id="rId20"/>
    <p:sldId id="3324" r:id="rId21"/>
    <p:sldId id="3325" r:id="rId22"/>
    <p:sldId id="3327" r:id="rId23"/>
    <p:sldId id="3329" r:id="rId24"/>
    <p:sldId id="3332" r:id="rId25"/>
    <p:sldId id="3330" r:id="rId26"/>
    <p:sldId id="3331" r:id="rId27"/>
    <p:sldId id="3261" r:id="rId28"/>
    <p:sldId id="330" r:id="rId29"/>
  </p:sldIdLst>
  <p:sldSz cx="12192000" cy="6858000"/>
  <p:notesSz cx="7104063" cy="10234613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76110" autoAdjust="0"/>
  </p:normalViewPr>
  <p:slideViewPr>
    <p:cSldViewPr snapToGrid="0">
      <p:cViewPr varScale="1">
        <p:scale>
          <a:sx n="75" d="100"/>
          <a:sy n="75" d="100"/>
        </p:scale>
        <p:origin x="96" y="72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tags" Target="tags/tag8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3.emf" /><Relationship Id="rId3" Type="http://schemas.openxmlformats.org/officeDocument/2006/relationships/image" Target="../media/image14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Relationship Id="rId3" Type="http://schemas.openxmlformats.org/officeDocument/2006/relationships/image" Target="../media/image28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0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13288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" Target="../slides/slide1.xml" TargetMode="Internal" /><Relationship Id="rId3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image" Target="../media/image7.png" /><Relationship Id="rId8" Type="http://schemas.openxmlformats.org/officeDocument/2006/relationships/tags" Target="../tags/tag7.xml" /><Relationship Id="rId9" Type="http://schemas.openxmlformats.org/officeDocument/2006/relationships/slideMaster" Target="../slideMasters/slideMaster1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2020/9/2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2" action="ppaction://hlinksldjump"/>
            </p:cNvPr>
            <p:cNvSpPr txBox="1"/>
            <p:nvPr userDrawn="1"/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/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67395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" y="824"/>
            <a:ext cx="12190047" cy="68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0280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24765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1026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68046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19976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33396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4448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3181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7449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9062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2010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95042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2184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59762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32727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03779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03330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94640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9089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slideLayout" Target="../slideLayouts/slideLayout31.xml" /><Relationship Id="rId32" Type="http://schemas.openxmlformats.org/officeDocument/2006/relationships/slideLayout" Target="../slideLayouts/slideLayout32.xml" /><Relationship Id="rId33" Type="http://schemas.openxmlformats.org/officeDocument/2006/relationships/slideLayout" Target="../slideLayouts/slideLayout33.xml" /><Relationship Id="rId34" Type="http://schemas.openxmlformats.org/officeDocument/2006/relationships/slideLayout" Target="../slideLayouts/slideLayout34.xml" /><Relationship Id="rId35" Type="http://schemas.openxmlformats.org/officeDocument/2006/relationships/slideLayout" Target="../slideLayouts/slideLayout35.xml" /><Relationship Id="rId36" Type="http://schemas.openxmlformats.org/officeDocument/2006/relationships/slideLayout" Target="../slideLayouts/slideLayout36.xml" /><Relationship Id="rId37" Type="http://schemas.openxmlformats.org/officeDocument/2006/relationships/slideLayout" Target="../slideLayouts/slideLayout37.xml" /><Relationship Id="rId38" Type="http://schemas.openxmlformats.org/officeDocument/2006/relationships/slideLayout" Target="../slideLayouts/slideLayout38.xml" /><Relationship Id="rId39" Type="http://schemas.openxmlformats.org/officeDocument/2006/relationships/slideLayout" Target="../slideLayouts/slideLayout39.xml" /><Relationship Id="rId4" Type="http://schemas.openxmlformats.org/officeDocument/2006/relationships/slideLayout" Target="../slideLayouts/slideLayout4.xml" /><Relationship Id="rId40" Type="http://schemas.openxmlformats.org/officeDocument/2006/relationships/slideLayout" Target="../slideLayouts/slideLayout40.xml" /><Relationship Id="rId41" Type="http://schemas.openxmlformats.org/officeDocument/2006/relationships/slideLayout" Target="../slideLayouts/slideLayout41.xml" /><Relationship Id="rId42" Type="http://schemas.openxmlformats.org/officeDocument/2006/relationships/slideLayout" Target="../slideLayouts/slideLayout42.xml" /><Relationship Id="rId43" Type="http://schemas.openxmlformats.org/officeDocument/2006/relationships/slideLayout" Target="../slideLayouts/slideLayout43.xml" /><Relationship Id="rId44" Type="http://schemas.openxmlformats.org/officeDocument/2006/relationships/slideLayout" Target="../slideLayouts/slideLayout44.xml" /><Relationship Id="rId45" Type="http://schemas.openxmlformats.org/officeDocument/2006/relationships/slideLayout" Target="../slideLayouts/slideLayout45.xml" /><Relationship Id="rId46" Type="http://schemas.openxmlformats.org/officeDocument/2006/relationships/image" Target="../media/image8.png" /><Relationship Id="rId47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4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898" r:id="rId26"/>
    <p:sldLayoutId id="2147483911" r:id="rId27"/>
    <p:sldLayoutId id="2147483915" r:id="rId28"/>
    <p:sldLayoutId id="2147483916" r:id="rId29"/>
    <p:sldLayoutId id="2147483929" r:id="rId30"/>
    <p:sldLayoutId id="2147483933" r:id="rId31"/>
    <p:sldLayoutId id="2147483936" r:id="rId32"/>
    <p:sldLayoutId id="2147483937" r:id="rId33"/>
    <p:sldLayoutId id="2147483938" r:id="rId34"/>
    <p:sldLayoutId id="2147483939" r:id="rId35"/>
    <p:sldLayoutId id="2147483940" r:id="rId36"/>
    <p:sldLayoutId id="2147483941" r:id="rId37"/>
    <p:sldLayoutId id="2147483942" r:id="rId38"/>
    <p:sldLayoutId id="2147483943" r:id="rId39"/>
    <p:sldLayoutId id="2147483944" r:id="rId40"/>
    <p:sldLayoutId id="2147483945" r:id="rId41"/>
    <p:sldLayoutId id="2147483947" r:id="rId42"/>
    <p:sldLayoutId id="2147483948" r:id="rId43"/>
    <p:sldLayoutId id="2147483949" r:id="rId44"/>
    <p:sldLayoutId id="2147483950" r:id="rId45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package" Target="../embeddings/Microsoft_Word_Document5.docx" TargetMode="Internal" /><Relationship Id="rId3" Type="http://schemas.openxmlformats.org/officeDocument/2006/relationships/image" Target="../media/image17.emf" /><Relationship Id="rId4" Type="http://schemas.openxmlformats.org/officeDocument/2006/relationships/vmlDrawing" Target="../drawings/vmlDrawing4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package" Target="../embeddings/Microsoft_Word_Document6.docx" TargetMode="Internal" /><Relationship Id="rId3" Type="http://schemas.openxmlformats.org/officeDocument/2006/relationships/image" Target="../media/image18.emf" /><Relationship Id="rId4" Type="http://schemas.openxmlformats.org/officeDocument/2006/relationships/vmlDrawing" Target="../drawings/vmlDrawing5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package" Target="../embeddings/Microsoft_Word_Document7.docx" TargetMode="Internal" /><Relationship Id="rId3" Type="http://schemas.openxmlformats.org/officeDocument/2006/relationships/image" Target="../media/image19.emf" /><Relationship Id="rId4" Type="http://schemas.openxmlformats.org/officeDocument/2006/relationships/vmlDrawing" Target="../drawings/vmlDrawing6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package" Target="../embeddings/Microsoft_Word_Document8.docx" TargetMode="Internal" /><Relationship Id="rId3" Type="http://schemas.openxmlformats.org/officeDocument/2006/relationships/image" Target="../media/image20.emf" /><Relationship Id="rId4" Type="http://schemas.openxmlformats.org/officeDocument/2006/relationships/package" Target="../embeddings/Microsoft_Word_Document9.docx" TargetMode="Internal" /><Relationship Id="rId5" Type="http://schemas.openxmlformats.org/officeDocument/2006/relationships/image" Target="../media/image21.emf" /><Relationship Id="rId6" Type="http://schemas.openxmlformats.org/officeDocument/2006/relationships/image" Target="../media/image22.jpeg" /><Relationship Id="rId7" Type="http://schemas.openxmlformats.org/officeDocument/2006/relationships/vmlDrawing" Target="../drawings/vmlDrawing7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package" Target="../embeddings/Microsoft_Word_Document10.docx" TargetMode="Internal" /><Relationship Id="rId3" Type="http://schemas.openxmlformats.org/officeDocument/2006/relationships/image" Target="../media/image23.emf" /><Relationship Id="rId4" Type="http://schemas.openxmlformats.org/officeDocument/2006/relationships/vmlDrawing" Target="../drawings/vmlDrawing8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package" Target="../embeddings/Microsoft_Word_Document11.docx" TargetMode="Internal" /><Relationship Id="rId3" Type="http://schemas.openxmlformats.org/officeDocument/2006/relationships/image" Target="../media/image24.emf" /><Relationship Id="rId4" Type="http://schemas.openxmlformats.org/officeDocument/2006/relationships/vmlDrawing" Target="../drawings/vmlDrawing9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package" Target="../embeddings/Microsoft_Word_Document12.docx" TargetMode="Internal" /><Relationship Id="rId3" Type="http://schemas.openxmlformats.org/officeDocument/2006/relationships/image" Target="../media/image25.emf" /><Relationship Id="rId4" Type="http://schemas.openxmlformats.org/officeDocument/2006/relationships/vmlDrawing" Target="../drawings/vmlDrawing10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package" Target="../embeddings/Microsoft_Word_Document13.docx" TargetMode="Internal" /><Relationship Id="rId3" Type="http://schemas.openxmlformats.org/officeDocument/2006/relationships/image" Target="../media/image26.emf" /><Relationship Id="rId4" Type="http://schemas.openxmlformats.org/officeDocument/2006/relationships/package" Target="../embeddings/Microsoft_Word_Document14.docx" TargetMode="Internal" /><Relationship Id="rId5" Type="http://schemas.openxmlformats.org/officeDocument/2006/relationships/image" Target="../media/image27.emf" /><Relationship Id="rId6" Type="http://schemas.openxmlformats.org/officeDocument/2006/relationships/package" Target="../embeddings/Microsoft_Word_Document15.docx" TargetMode="Internal" /><Relationship Id="rId7" Type="http://schemas.openxmlformats.org/officeDocument/2006/relationships/image" Target="../media/image28.emf" /><Relationship Id="rId8" Type="http://schemas.openxmlformats.org/officeDocument/2006/relationships/vmlDrawing" Target="../drawings/vmlDrawing11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package" Target="../embeddings/Microsoft_Word_Document16.docx" TargetMode="Internal" /><Relationship Id="rId3" Type="http://schemas.openxmlformats.org/officeDocument/2006/relationships/image" Target="../media/image29.emf" /><Relationship Id="rId4" Type="http://schemas.openxmlformats.org/officeDocument/2006/relationships/package" Target="../embeddings/Microsoft_Word_Document17.docx" TargetMode="Internal" /><Relationship Id="rId5" Type="http://schemas.openxmlformats.org/officeDocument/2006/relationships/image" Target="../media/image30.emf" /><Relationship Id="rId6" Type="http://schemas.openxmlformats.org/officeDocument/2006/relationships/vmlDrawing" Target="../drawings/vmlDrawing12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package" Target="../embeddings/Microsoft_Word_Document18.docx" TargetMode="Internal" /><Relationship Id="rId3" Type="http://schemas.openxmlformats.org/officeDocument/2006/relationships/image" Target="../media/image31.emf" /><Relationship Id="rId4" Type="http://schemas.openxmlformats.org/officeDocument/2006/relationships/vmlDrawing" Target="../drawings/vmlDrawing13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package" Target="../embeddings/Microsoft_Word_Document19.docx" TargetMode="Internal" /><Relationship Id="rId3" Type="http://schemas.openxmlformats.org/officeDocument/2006/relationships/image" Target="../media/image32.emf" /><Relationship Id="rId4" Type="http://schemas.openxmlformats.org/officeDocument/2006/relationships/vmlDrawing" Target="../drawings/vmlDrawing14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3.jpe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10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package" Target="../embeddings/Microsoft_Word_Document.docx" TargetMode="Internal" /><Relationship Id="rId3" Type="http://schemas.openxmlformats.org/officeDocument/2006/relationships/image" Target="../media/image11.emf" /><Relationship Id="rId4" Type="http://schemas.openxmlformats.org/officeDocument/2006/relationships/image" Target="../media/image12.png" /><Relationship Id="rId5" Type="http://schemas.openxmlformats.org/officeDocument/2006/relationships/package" Target="../embeddings/Microsoft_Word_Document1.docx" TargetMode="Internal" /><Relationship Id="rId6" Type="http://schemas.openxmlformats.org/officeDocument/2006/relationships/image" Target="../media/image13.emf" /><Relationship Id="rId7" Type="http://schemas.openxmlformats.org/officeDocument/2006/relationships/package" Target="../embeddings/Microsoft_Word_Document2.docx" TargetMode="Internal" /><Relationship Id="rId8" Type="http://schemas.openxmlformats.org/officeDocument/2006/relationships/image" Target="../media/image14.emf" /><Relationship Id="rId9" Type="http://schemas.openxmlformats.org/officeDocument/2006/relationships/vmlDrawing" Target="../drawings/vmlDrawing1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package" Target="../embeddings/Microsoft_Word_Document3.docx" TargetMode="Internal" /><Relationship Id="rId3" Type="http://schemas.openxmlformats.org/officeDocument/2006/relationships/image" Target="../media/image15.emf" /><Relationship Id="rId4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package" Target="../embeddings/Microsoft_Word_Document4.docx" TargetMode="Internal" /><Relationship Id="rId3" Type="http://schemas.openxmlformats.org/officeDocument/2006/relationships/image" Target="../media/image16.emf" /><Relationship Id="rId4" Type="http://schemas.openxmlformats.org/officeDocument/2006/relationships/vmlDrawing" Target="../drawings/vmlDrawing3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89847" y="2903544"/>
            <a:ext cx="10416020" cy="8181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2.4.2</a:t>
            </a:r>
            <a:r>
              <a:rPr lang="zh-CN" altLang="en-US"/>
              <a:t>圆的一般方程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4" y="813424"/>
            <a:ext cx="5827236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zh-CN" altLang="zh-CN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章　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直线和圆的方程</a:t>
            </a:r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zh-CN" altLang="zh-CN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625599" y="964402"/>
            <a:ext cx="91270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                    </a:t>
            </a: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二元二次方程表示圆的判断方法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     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任何一个圆的方程都可化为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+Dx+Ey+F=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的形式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但形如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+Dx+Ey+F=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的方程不一定表示圆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判断它是否表示圆可以有以下两种方法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计算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+E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若其值为正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则表示圆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若其值为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则表示一个点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若其值为负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则不表示任何图形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959799"/>
              </p:ext>
            </p:extLst>
          </p:nvPr>
        </p:nvGraphicFramePr>
        <p:xfrm>
          <a:off x="1777999" y="4327342"/>
          <a:ext cx="8128000" cy="94597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2" imgW="3841750" imgH="450215" progId="Word.Document.12">
                  <p:embed/>
                </p:oleObj>
              </mc:Choice>
              <mc:Fallback>
                <p:oleObj name="文档" r:id="rId2" imgW="3841750" imgH="45021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7999" y="4327342"/>
                        <a:ext cx="8128000" cy="945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2933026303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54000" y="831489"/>
            <a:ext cx="8128000" cy="15515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跟踪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训练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y+m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实数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的取值范围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圆心坐标和半径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864603"/>
              </p:ext>
            </p:extLst>
          </p:nvPr>
        </p:nvGraphicFramePr>
        <p:xfrm>
          <a:off x="442227" y="3035094"/>
          <a:ext cx="8128000" cy="280102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2" imgW="3839551" imgH="1332322" progId="Word.Document.12">
                  <p:embed/>
                </p:oleObj>
              </mc:Choice>
              <mc:Fallback>
                <p:oleObj name="文档" r:id="rId2" imgW="3839551" imgH="133232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2227" y="3035094"/>
                        <a:ext cx="8128000" cy="2801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</a:p>
        </p:txBody>
      </p:sp>
    </p:spTree>
    <p:extLst>
      <p:ext uri="{BB962C8B-B14F-4D97-AF65-F5344CB8AC3E}">
        <p14:creationId xmlns:p14="http://schemas.microsoft.com/office/powerpoint/2010/main" val="112211959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23333" y="688753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(1,2),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(3,4),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且在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轴上截得的弦长为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846666" y="1525075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由条件知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所求圆的圆心、半径均不明确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故设出圆的一般方程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用待定系数法求解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846666" y="2728805"/>
            <a:ext cx="8128000" cy="37487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设所求圆的方程为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+Dx+Ey+F=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圆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过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(1,2),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(3,4),</a:t>
            </a: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E+F=-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5,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①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E+F=-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②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令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+Dx+F=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设圆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轴的两个交点的横坐标为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=-D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=F.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6,</a:t>
            </a: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36,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③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①②③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22,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27,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故圆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2178396313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948267" y="1014158"/>
            <a:ext cx="95842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                                          </a:t>
            </a:r>
            <a:r>
              <a:rPr lang="zh-CN" altLang="zh-CN" sz="24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圆的方程的求法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       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求圆的方程时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如果由已知条件容易求得圆心坐标、半径或需利用圆心的坐标或半径列方程的问题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一般采用圆的标准方程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再用待定系数法求出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如果已知条件与圆心和半径都无直接关系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一般采用圆的一般方程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再用待定系数法求出常数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2050981692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-1" y="793161"/>
            <a:ext cx="1131146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跟踪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训练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圆心在直线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y=x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1,1),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的圆的一般方程是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200" i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i="1">
                <a:solidFill>
                  <a:srgbClr val="000000"/>
                </a:solidFill>
                <a:latin typeface="宋体" panose="02010600030101010101" pitchFamily="2" charset="-122"/>
                <a:ea typeface="方正书宋_GBK" pitchFamily="65" charset="-122"/>
                <a:cs typeface="Times New Roman" pitchFamily="18" charset="0"/>
              </a:rPr>
              <a:t>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725753"/>
              </p:ext>
            </p:extLst>
          </p:nvPr>
        </p:nvGraphicFramePr>
        <p:xfrm>
          <a:off x="1305827" y="1721371"/>
          <a:ext cx="8128000" cy="182485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2" imgW="3839551" imgH="868263" progId="Word.Document.12">
                  <p:embed/>
                </p:oleObj>
              </mc:Choice>
              <mc:Fallback>
                <p:oleObj name="文档" r:id="rId2" imgW="3839551" imgH="86826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5827" y="1721371"/>
                        <a:ext cx="8128000" cy="1824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spect="1"/>
          </p:cNvSpPr>
          <p:nvPr/>
        </p:nvSpPr>
        <p:spPr>
          <a:xfrm>
            <a:off x="1305827" y="3748258"/>
            <a:ext cx="8128000" cy="1043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D=E=-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即所求圆的一般方程是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305827" y="5769551"/>
            <a:ext cx="2816797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</a:p>
        </p:txBody>
      </p:sp>
    </p:spTree>
    <p:extLst>
      <p:ext uri="{BB962C8B-B14F-4D97-AF65-F5344CB8AC3E}">
        <p14:creationId xmlns:p14="http://schemas.microsoft.com/office/powerpoint/2010/main" val="2159190897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91067" y="693192"/>
            <a:ext cx="11260666" cy="1043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已知等腰三角形的顶点是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(4,2),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底边一个端点是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(3,5),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求另一个端点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的轨迹方程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并说明它的轨迹是什么图形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999067" y="2147183"/>
            <a:ext cx="8128000" cy="459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设出点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的坐标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根据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|AB|=|AC|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列出方程并化简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1117600" y="2867559"/>
            <a:ext cx="8128000" cy="1043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设另一端点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的坐标为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依题意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|AC|=|AB|.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由两点间距离公式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922431"/>
              </p:ext>
            </p:extLst>
          </p:nvPr>
        </p:nvGraphicFramePr>
        <p:xfrm>
          <a:off x="1268897" y="4018079"/>
          <a:ext cx="8128000" cy="687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2" imgW="3839551" imgH="327401" progId="Word.Document.12">
                  <p:embed/>
                </p:oleObj>
              </mc:Choice>
              <mc:Fallback>
                <p:oleObj name="文档" r:id="rId2" imgW="3839551" imgH="32740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8897" y="4018079"/>
                        <a:ext cx="8128000" cy="6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00114"/>
              </p:ext>
            </p:extLst>
          </p:nvPr>
        </p:nvGraphicFramePr>
        <p:xfrm>
          <a:off x="1268897" y="5098545"/>
          <a:ext cx="8128000" cy="75476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4" imgW="3839551" imgH="359492" progId="Word.Document.12">
                  <p:embed/>
                </p:oleObj>
              </mc:Choice>
              <mc:Fallback>
                <p:oleObj name="文档" r:id="rId4" imgW="3839551" imgH="35949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8897" y="5098545"/>
                        <a:ext cx="8128000" cy="75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M74.eps" descr="id:2147493117;FounderCES"/>
          <p:cNvPicPr/>
          <p:nvPr/>
        </p:nvPicPr>
        <p:blipFill>
          <a:blip r:embed="rId6"/>
          <a:stretch>
            <a:fillRect/>
          </a:stretch>
        </p:blipFill>
        <p:spPr>
          <a:xfrm>
            <a:off x="8488867" y="2325018"/>
            <a:ext cx="3042732" cy="266675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2960018441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643466" y="1353592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又因为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为三角形的三个顶点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三点不共线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不能重合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的横坐标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≠3,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且点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不能为一直径的两端点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</a:t>
            </a:r>
            <a:endParaRPr lang="zh-CN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23098"/>
              </p:ext>
            </p:extLst>
          </p:nvPr>
        </p:nvGraphicFramePr>
        <p:xfrm>
          <a:off x="812800" y="2953947"/>
          <a:ext cx="8128000" cy="162023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2" imgW="3839551" imgH="771268" progId="Word.Document.12">
                  <p:embed/>
                </p:oleObj>
              </mc:Choice>
              <mc:Fallback>
                <p:oleObj name="文档" r:id="rId2" imgW="3839551" imgH="77126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800" y="2953947"/>
                        <a:ext cx="8128000" cy="1620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63391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931333" y="899703"/>
            <a:ext cx="5506636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变式：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求本例中线段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的轨迹方程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1473200" y="1790913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又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(4,2),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为线段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4,2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在圆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≠3,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且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≠5)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上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880474"/>
              </p:ext>
            </p:extLst>
          </p:nvPr>
        </p:nvGraphicFramePr>
        <p:xfrm>
          <a:off x="1625601" y="3240653"/>
          <a:ext cx="8128000" cy="151624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2" imgW="3839551" imgH="720427" progId="Word.Document.12">
                  <p:embed/>
                </p:oleObj>
              </mc:Choice>
              <mc:Fallback>
                <p:oleObj name="文档" r:id="rId2" imgW="3839551" imgH="72042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5601" y="3240653"/>
                        <a:ext cx="8128000" cy="1516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584910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965200" y="1126303"/>
            <a:ext cx="8534399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求动点的轨迹方程的常用方法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直接法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能直接根据题目提供的条件列出方程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代入法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找到所求动点与已知动点的关系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代入已知动点所在的方程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1786770083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35467" y="713555"/>
            <a:ext cx="1100666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跟踪训练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两个定点的距离为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到这两个定点的距离的平方和为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的轨迹方程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1210733" y="1588085"/>
            <a:ext cx="9770534" cy="307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以两定点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所在直线为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轴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线段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的中垂线为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轴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建立直角坐标系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en-US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3,0),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(3,0),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|MA|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+|MB|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26,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26,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化简得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点的轨迹方程为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</a:p>
        </p:txBody>
      </p:sp>
    </p:spTree>
    <p:extLst>
      <p:ext uri="{BB962C8B-B14F-4D97-AF65-F5344CB8AC3E}">
        <p14:creationId xmlns:p14="http://schemas.microsoft.com/office/powerpoint/2010/main" val="2358861283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2" name="矩形 1"/>
          <p:cNvSpPr/>
          <p:nvPr/>
        </p:nvSpPr>
        <p:spPr>
          <a:xfrm>
            <a:off x="387217" y="1371991"/>
            <a:ext cx="10890384" cy="2891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理解圆的一般方程及其特点</a:t>
            </a:r>
            <a:endParaRPr lang="en-US" altLang="zh-CN" sz="3200"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掌握圆的一般方程和标准方程的互化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会求圆的一般方程以及与圆有关的简单的轨迹方程问题</a:t>
            </a:r>
            <a:endParaRPr lang="zh-CN" altLang="en-US" sz="320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114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914399" y="487645"/>
            <a:ext cx="11599333" cy="1551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跟踪训练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上动点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轴上定点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(2,0),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延长到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AM=BA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求动点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的轨迹方程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1100667" y="2464654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AM=BA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且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在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的延长线上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为线段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93358"/>
              </p:ext>
            </p:extLst>
          </p:nvPr>
        </p:nvGraphicFramePr>
        <p:xfrm>
          <a:off x="1126067" y="3631846"/>
          <a:ext cx="8102600" cy="1992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2" imgW="3839551" imgH="950113" progId="Word.Document.12">
                  <p:embed/>
                </p:oleObj>
              </mc:Choice>
              <mc:Fallback>
                <p:oleObj name="文档" r:id="rId2" imgW="3839551" imgH="95011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6067" y="3631846"/>
                        <a:ext cx="8102600" cy="199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/>
        </p:nvSpPr>
        <p:spPr>
          <a:xfrm>
            <a:off x="1071563" y="5925344"/>
            <a:ext cx="8128000" cy="459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化简得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8,</a:t>
            </a: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的轨迹方程为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88328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84170" y="759953"/>
            <a:ext cx="102007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跟踪训练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已知两点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2,2),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(0,2)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以及一条直线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y=x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设长为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的线段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移动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QB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的交点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的轨迹方程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0924"/>
              </p:ext>
            </p:extLst>
          </p:nvPr>
        </p:nvGraphicFramePr>
        <p:xfrm>
          <a:off x="8053371" y="893714"/>
          <a:ext cx="405908" cy="3386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2" imgW="330200" imgH="279400" progId="Word.Document.12">
                  <p:embed/>
                </p:oleObj>
              </mc:Choice>
              <mc:Fallback>
                <p:oleObj name="文档" r:id="rId2" imgW="330200" imgH="279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053371" y="893714"/>
                        <a:ext cx="405908" cy="33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120076"/>
              </p:ext>
            </p:extLst>
          </p:nvPr>
        </p:nvGraphicFramePr>
        <p:xfrm>
          <a:off x="1032934" y="2294859"/>
          <a:ext cx="8128000" cy="18885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4" imgW="3839551" imgH="896748" progId="Word.Document.12">
                  <p:embed/>
                </p:oleObj>
              </mc:Choice>
              <mc:Fallback>
                <p:oleObj name="文档" r:id="rId4" imgW="3839551" imgH="89674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2934" y="2294859"/>
                        <a:ext cx="8128000" cy="188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/>
        </p:nvSpPr>
        <p:spPr>
          <a:xfrm>
            <a:off x="1032934" y="4117949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平行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两直线无交点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≠0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PA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QB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相交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设交点为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zh-CN" altLang="zh-CN" sz="2200">
                <a:solidFill>
                  <a:srgbClr val="FF0000"/>
                </a:solidFill>
                <a:cs typeface="宋体" panose="02010600030101010101" pitchFamily="2" charset="-122"/>
              </a:rPr>
              <a:t>②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式可得</a:t>
            </a:r>
            <a:endParaRPr lang="zh-CN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560731"/>
              </p:ext>
            </p:extLst>
          </p:nvPr>
        </p:nvGraphicFramePr>
        <p:xfrm>
          <a:off x="1304427" y="5165772"/>
          <a:ext cx="8128000" cy="62729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6" imgW="3839551" imgH="298916" progId="Word.Document.12">
                  <p:embed/>
                </p:oleObj>
              </mc:Choice>
              <mc:Fallback>
                <p:oleObj name="文档" r:id="rId6" imgW="3839551" imgH="29891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4427" y="5165772"/>
                        <a:ext cx="8128000" cy="627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spect="1"/>
          </p:cNvSpPr>
          <p:nvPr/>
        </p:nvSpPr>
        <p:spPr>
          <a:xfrm>
            <a:off x="1032934" y="5870523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和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的交点也满足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③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所求轨迹方程为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36829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79400" y="815869"/>
            <a:ext cx="8128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表示的轨迹为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圆心为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                   B.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圆心为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的圆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圆心为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                   D.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不表示任何图形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当堂检测</a:t>
            </a:r>
          </a:p>
        </p:txBody>
      </p:sp>
      <p:sp>
        <p:nvSpPr>
          <p:cNvPr id="7" name="矩形 6"/>
          <p:cNvSpPr/>
          <p:nvPr/>
        </p:nvSpPr>
        <p:spPr>
          <a:xfrm>
            <a:off x="465667" y="3104369"/>
            <a:ext cx="692573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因为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等价于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即方程无解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所以该方程不表示任何图形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故选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80152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>
            <a:off x="355601" y="844162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关于直线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对称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等于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862283"/>
              </p:ext>
            </p:extLst>
          </p:nvPr>
        </p:nvGraphicFramePr>
        <p:xfrm>
          <a:off x="662361" y="1651452"/>
          <a:ext cx="8128000" cy="49982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2" imgW="3841750" imgH="239395" progId="Word.Document.12">
                  <p:embed/>
                </p:oleObj>
              </mc:Choice>
              <mc:Fallback>
                <p:oleObj name="文档" r:id="rId2" imgW="3841750" imgH="23939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2361" y="1651452"/>
                        <a:ext cx="8128000" cy="499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598187"/>
              </p:ext>
            </p:extLst>
          </p:nvPr>
        </p:nvGraphicFramePr>
        <p:xfrm>
          <a:off x="662361" y="2692600"/>
          <a:ext cx="5943600" cy="1408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4" imgW="4804031" imgH="1200351" progId="Word.Document.12">
                  <p:embed/>
                </p:oleObj>
              </mc:Choice>
              <mc:Fallback>
                <p:oleObj name="文档" r:id="rId4" imgW="4804031" imgH="120035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361" y="2692600"/>
                        <a:ext cx="5943600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spect="1"/>
          </p:cNvSpPr>
          <p:nvPr/>
        </p:nvSpPr>
        <p:spPr>
          <a:xfrm>
            <a:off x="880534" y="4642039"/>
            <a:ext cx="1085554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48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677334" y="835715"/>
            <a:ext cx="11514666" cy="1043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已知一动点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4,0)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的距离是它到点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(2,0)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的距离的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倍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则动点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的轨迹方程是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i="1">
                <a:solidFill>
                  <a:srgbClr val="000000"/>
                </a:solidFill>
                <a:latin typeface="宋体" panose="02010600030101010101" pitchFamily="2" charset="-122"/>
                <a:ea typeface="方正书宋_GBK" pitchFamily="65" charset="-122"/>
                <a:cs typeface="Times New Roman" pitchFamily="18" charset="0"/>
              </a:rPr>
              <a:t>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528766"/>
              </p:ext>
            </p:extLst>
          </p:nvPr>
        </p:nvGraphicFramePr>
        <p:xfrm>
          <a:off x="711200" y="2461646"/>
          <a:ext cx="8128000" cy="105331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2" imgW="3839551" imgH="502280" progId="Word.Document.12">
                  <p:embed/>
                </p:oleObj>
              </mc:Choice>
              <mc:Fallback>
                <p:oleObj name="文档" r:id="rId2" imgW="3839551" imgH="5022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2461646"/>
                        <a:ext cx="8128000" cy="1053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spect="1"/>
          </p:cNvSpPr>
          <p:nvPr/>
        </p:nvSpPr>
        <p:spPr>
          <a:xfrm>
            <a:off x="711200" y="3691182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整理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故所求动点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的轨迹方程为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711200" y="5027556"/>
            <a:ext cx="2220480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4210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512330" y="735546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(2,2),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(5,3),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求过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的圆的方程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829733" y="1613198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设这个圆的方程为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+Dx+Ey+F=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+E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F&gt;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0),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把三点坐标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(2,2),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(5,3),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代入得方程组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39576"/>
              </p:ext>
            </p:extLst>
          </p:nvPr>
        </p:nvGraphicFramePr>
        <p:xfrm>
          <a:off x="1039168" y="2726297"/>
          <a:ext cx="8128000" cy="2170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2" imgW="3839551" imgH="1031963" progId="Word.Document.12">
                  <p:embed/>
                </p:oleObj>
              </mc:Choice>
              <mc:Fallback>
                <p:oleObj name="文档" r:id="rId2" imgW="3839551" imgH="103196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9168" y="2726297"/>
                        <a:ext cx="8128000" cy="217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/>
        </p:nvSpPr>
        <p:spPr>
          <a:xfrm>
            <a:off x="1039168" y="5275726"/>
            <a:ext cx="5020926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所以这个圆的方程为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61210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课堂小结</a:t>
            </a:r>
          </a:p>
        </p:txBody>
      </p:sp>
      <p:pic>
        <p:nvPicPr>
          <p:cNvPr id="4" name="M73.eps"/>
          <p:cNvPicPr/>
          <p:nvPr/>
        </p:nvPicPr>
        <p:blipFill>
          <a:blip r:embed="rId3"/>
          <a:stretch>
            <a:fillRect/>
          </a:stretch>
        </p:blipFill>
        <p:spPr>
          <a:xfrm>
            <a:off x="2817917" y="2087985"/>
            <a:ext cx="6867950" cy="23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824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9328727" y="193251"/>
            <a:ext cx="23205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人教</a:t>
            </a:r>
            <a:r>
              <a:rPr lang="en-US" altLang="zh-CN" b="1">
                <a:solidFill>
                  <a:schemeClr val="accent1"/>
                </a:solidFill>
              </a:rPr>
              <a:t>B</a:t>
            </a:r>
            <a:r>
              <a:rPr lang="zh-CN" altLang="en-US" b="1">
                <a:solidFill>
                  <a:schemeClr val="accent1"/>
                </a:solidFill>
              </a:rPr>
              <a:t>版必修第三册</a:t>
            </a:r>
          </a:p>
        </p:txBody>
      </p:sp>
      <p:pic>
        <p:nvPicPr>
          <p:cNvPr id="5" name="New picture" hidden="1"/>
          <p:cNvPicPr/>
          <p:nvPr/>
        </p:nvPicPr>
        <p:blipFill>
          <a:blip r:embed="rId2"/>
          <a:stretch>
            <a:fillRect/>
          </a:stretch>
        </p:blipFill>
        <p:spPr>
          <a:xfrm>
            <a:off x="10642600" y="12331700"/>
            <a:ext cx="495300" cy="4445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20986" y="1040399"/>
            <a:ext cx="104163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前面我们已讨论了圆的标准方程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x-a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y-b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现将其展开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ax-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bx+a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任何一个圆的方程都可以变形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+Dx+Ey+F=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的形式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请大家思考一下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形如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+Dx+Ey+F=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的方程表示的曲线是不是圆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下面我们来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探讨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这一方面的问题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问题导学</a:t>
            </a:r>
          </a:p>
        </p:txBody>
      </p:sp>
    </p:spTree>
    <p:extLst>
      <p:ext uri="{BB962C8B-B14F-4D97-AF65-F5344CB8AC3E}">
        <p14:creationId xmlns:p14="http://schemas.microsoft.com/office/powerpoint/2010/main" val="559389152"/>
      </p:ext>
    </p:extLst>
  </p:cSld>
  <p:clrMapOvr>
    <a:masterClrMapping/>
  </p:clrMapOvr>
  <p:transition spd="slow">
    <p:cut thruBlk="1"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矩形 2"/>
              <p:cNvSpPr/>
              <p:nvPr/>
            </p:nvSpPr>
            <p:spPr>
              <a:xfrm>
                <a:off x="440266" y="949236"/>
                <a:ext cx="10786533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/>
                  <a:t>         例如</a:t>
                </a:r>
                <a:r>
                  <a:rPr lang="en-US" altLang="zh-CN" sz="2800"/>
                  <a:t>,</a:t>
                </a:r>
                <a:r>
                  <a:rPr lang="zh-CN" altLang="en-US" sz="2800"/>
                  <a:t>对于方程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+6=0,</m:t>
                      </m:r>
                    </m:oMath>
                  </m:oMathPara>
                </a14:m>
                <a:r>
                  <a:rPr lang="zh-CN" altLang="en-US" sz="2800"/>
                  <a:t>对其进行配方，得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800"/>
                  <a:t>,</a:t>
                </a:r>
                <a:r>
                  <a:rPr lang="zh-CN" altLang="en-US" sz="2800"/>
                  <a:t>因为任意一点的坐标</a:t>
                </a:r>
                <a:r>
                  <a:rPr lang="en-US" altLang="zh-CN" sz="2800"/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r>
                  <a:rPr lang="zh-CN" altLang="en-US" sz="2800"/>
                  <a:t>都不满足这个方程，所以这个方程不表示任何图形，所以形如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aseline="30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+y</a:t>
                </a:r>
                <a:r>
                  <a:rPr lang="en-US" altLang="zh-CN" sz="2800" baseline="30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+Dx+Ey+F=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800"/>
                  <a:t>的方程不一定能通过恒等变换为圆的标准方程，这表明形如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aseline="30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+y</a:t>
                </a:r>
                <a:r>
                  <a:rPr lang="en-US" altLang="zh-CN" sz="2800" baseline="30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+Dx+Ey+F=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800"/>
                  <a:t>的方程不一定是圆的方程</a:t>
                </a:r>
                <a:r>
                  <a:rPr lang="en-US" altLang="zh-CN" sz="2800"/>
                  <a:t>.</a:t>
                </a:r>
                <a:endParaRPr lang="zh-CN" altLang="en-US" sz="280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" y="949236"/>
                <a:ext cx="10786533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130" r="-282" b="-2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问题思考</a:t>
            </a:r>
          </a:p>
        </p:txBody>
      </p:sp>
    </p:spTree>
    <p:extLst>
      <p:ext uri="{BB962C8B-B14F-4D97-AF65-F5344CB8AC3E}">
        <p14:creationId xmlns:p14="http://schemas.microsoft.com/office/powerpoint/2010/main" val="2723576228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39391"/>
              </p:ext>
            </p:extLst>
          </p:nvPr>
        </p:nvGraphicFramePr>
        <p:xfrm>
          <a:off x="810452" y="2550469"/>
          <a:ext cx="8101012" cy="2286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2" imgW="3839551" imgH="1093982" progId="Word.Document.12">
                  <p:embed/>
                </p:oleObj>
              </mc:Choice>
              <mc:Fallback>
                <p:oleObj name="文档" r:id="rId2" imgW="3839551" imgH="109398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0452" y="2550469"/>
                        <a:ext cx="8101012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探究新知</a:t>
            </a:r>
          </a:p>
        </p:txBody>
      </p:sp>
      <mc:AlternateContent>
        <mc:Choice Requires="a14">
          <p:sp>
            <p:nvSpPr>
              <p:cNvPr id="13" name="矩形 8"/>
              <p:cNvSpPr/>
              <p:nvPr/>
            </p:nvSpPr>
            <p:spPr>
              <a:xfrm>
                <a:off x="585715" y="1165762"/>
                <a:ext cx="10678757" cy="1012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将方程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aseline="30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+y</a:t>
                </a:r>
                <a:r>
                  <a:rPr lang="en-US" altLang="zh-CN" sz="2800" baseline="30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+Dx+Ey+F=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800"/>
                  <a:t>，配方可得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5" y="1165762"/>
                <a:ext cx="10678757" cy="1012970"/>
              </a:xfrm>
              <a:prstGeom prst="rect">
                <a:avLst/>
              </a:prstGeom>
              <a:blipFill rotWithShape="0">
                <a:blip r:embed="rId4"/>
                <a:stretch>
                  <a:fillRect l="-1142" r="0" b="-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3770279" y="523092"/>
            <a:ext cx="3057247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Arial" pitchFamily="34" charset="0"/>
                <a:ea typeface="黑体" panose="02010609060101010101" pitchFamily="49" charset="-122"/>
                <a:cs typeface="Times New Roman" pitchFamily="18" charset="0"/>
              </a:rPr>
              <a:t>一、圆的一般方程</a:t>
            </a:r>
            <a:endParaRPr lang="zh-CN" altLang="zh-CN" sz="2800">
              <a:solidFill>
                <a:srgbClr val="000000"/>
              </a:solidFill>
              <a:effectLst/>
              <a:latin typeface="NEU-BZ-S92"/>
              <a:ea typeface="方正书宋_GBK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722120"/>
              </p:ext>
            </p:extLst>
          </p:nvPr>
        </p:nvGraphicFramePr>
        <p:xfrm>
          <a:off x="810452" y="4199466"/>
          <a:ext cx="9929812" cy="2286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5" imgW="4712553" imgH="1092540" progId="Word.Document.12">
                  <p:embed/>
                </p:oleObj>
              </mc:Choice>
              <mc:Fallback>
                <p:oleObj name="文档" r:id="rId5" imgW="4712553" imgH="10925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0452" y="4199466"/>
                        <a:ext cx="9929812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43254"/>
              </p:ext>
            </p:extLst>
          </p:nvPr>
        </p:nvGraphicFramePr>
        <p:xfrm>
          <a:off x="810452" y="5644091"/>
          <a:ext cx="8101012" cy="841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7" imgW="3839551" imgH="403843" progId="Word.Document.12">
                  <p:embed/>
                </p:oleObj>
              </mc:Choice>
              <mc:Fallback>
                <p:oleObj name="文档" r:id="rId7" imgW="3839551" imgH="40384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0452" y="5644091"/>
                        <a:ext cx="8101012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359387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840078" y="1306401"/>
            <a:ext cx="1070845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二元二次方程要想表示圆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需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和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的系数相同且不为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没有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这样的二次项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几个常见圆的一般方程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过原点的圆的方程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+Dx+Ey=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不全为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0),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圆心在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轴上的圆的方程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+Ey+F=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F&gt;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0);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圆心在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轴上的圆的方程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+Dx+F=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F&gt;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0);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圆心在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轴上且过原点的圆的方程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+Dx=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≠0);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(5)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圆心在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轴上且过原点的圆的方程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+Ey=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0(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≠0)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.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232123552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507999" y="4057020"/>
            <a:ext cx="10295467" cy="459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二元二次方程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+Bxy+Cy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+Dx+Ey+F=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表示圆需要满足哪些条件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小试牛刀</a:t>
            </a:r>
          </a:p>
        </p:txBody>
      </p:sp>
      <p:sp>
        <p:nvSpPr>
          <p:cNvPr id="3" name="矩形 2"/>
          <p:cNvSpPr/>
          <p:nvPr/>
        </p:nvSpPr>
        <p:spPr>
          <a:xfrm>
            <a:off x="507999" y="781368"/>
            <a:ext cx="6096000" cy="459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的圆心坐标是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i="1">
                <a:solidFill>
                  <a:srgbClr val="000000"/>
                </a:solidFill>
                <a:latin typeface="宋体" panose="02010600030101010101" pitchFamily="2" charset="-122"/>
                <a:ea typeface="方正书宋_GBK" pitchFamily="65" charset="-122"/>
                <a:cs typeface="Times New Roman" pitchFamily="18" charset="0"/>
              </a:rPr>
              <a:t>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97999" y="741678"/>
            <a:ext cx="1369286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(3,0)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999" y="1885170"/>
            <a:ext cx="8737599" cy="1043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+Dx+Ey+F=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表示以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为圆心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为半径的圆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F=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i="1">
                <a:solidFill>
                  <a:srgbClr val="000000"/>
                </a:solidFill>
                <a:latin typeface="宋体" panose="02010600030101010101" pitchFamily="2" charset="-122"/>
                <a:ea typeface="方正书宋_GBK" pitchFamily="65" charset="-122"/>
                <a:cs typeface="Times New Roman" pitchFamily="18" charset="0"/>
              </a:rPr>
              <a:t>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89974" y="2127646"/>
            <a:ext cx="968535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6743" y="5285920"/>
            <a:ext cx="776010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A=C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且均不为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  <a:r>
              <a:rPr lang="en-US" altLang="zh-CN" sz="2200">
                <a:solidFill>
                  <a:srgbClr val="FF0000"/>
                </a:solidFill>
                <a:latin typeface="NEU-BZ-S92"/>
                <a:ea typeface="方正书宋_GBK" pitchFamily="65" charset="-122"/>
                <a:cs typeface="Times New Roman" pitchFamily="18" charset="0"/>
              </a:rPr>
              <a:t>  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(2)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B=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0;(3)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+E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AF&gt;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.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87655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338666" y="790944"/>
            <a:ext cx="1048173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判断方程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能否表示圆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若能表示圆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求出圆心和半径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810477" y="1557394"/>
            <a:ext cx="9281789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可直接利用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+E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F&gt;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是否成立来判断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也可把左端配方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看右端是否为大于零的常数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10477" y="2730109"/>
            <a:ext cx="8128000" cy="25299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方法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由方程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+E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因此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它表示一个点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≠2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原方程表示圆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此时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圆的圆心为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474383"/>
              </p:ext>
            </p:extLst>
          </p:nvPr>
        </p:nvGraphicFramePr>
        <p:xfrm>
          <a:off x="810477" y="5793922"/>
          <a:ext cx="8128000" cy="687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2" imgW="3839551" imgH="327401" progId="Word.Document.12">
                  <p:embed/>
                </p:oleObj>
              </mc:Choice>
              <mc:Fallback>
                <p:oleObj name="文档" r:id="rId2" imgW="3839551" imgH="32740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0477" y="5793922"/>
                        <a:ext cx="8128000" cy="6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200312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994582" y="836481"/>
            <a:ext cx="8128000" cy="20594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方法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原方程可化为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因此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它表示一个点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≠2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原方程表示圆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此时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圆的圆心为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46802"/>
              </p:ext>
            </p:extLst>
          </p:nvPr>
        </p:nvGraphicFramePr>
        <p:xfrm>
          <a:off x="1146982" y="3282007"/>
          <a:ext cx="8128000" cy="39247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2" imgW="3839551" imgH="187499" progId="Word.Document.12">
                  <p:embed/>
                </p:oleObj>
              </mc:Choice>
              <mc:Fallback>
                <p:oleObj name="文档" r:id="rId2" imgW="3839551" imgH="18749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6982" y="3282007"/>
                        <a:ext cx="8128000" cy="392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253055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tags/tag1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2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7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8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宽屏</PresentationFormat>
  <Paragraphs>128</Paragraphs>
  <Slides>27</Slides>
  <Notes>1</Notes>
  <TotalTime>2651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39">
      <vt:lpstr>Arial</vt:lpstr>
      <vt:lpstr>Calibri</vt:lpstr>
      <vt:lpstr>黑体</vt:lpstr>
      <vt:lpstr>微软雅黑</vt:lpstr>
      <vt:lpstr>Calibri Light</vt:lpstr>
      <vt:lpstr>Times New Roman</vt:lpstr>
      <vt:lpstr>NEU-BZ-S92</vt:lpstr>
      <vt:lpstr>方正书宋_GBK</vt:lpstr>
      <vt:lpstr>仿宋</vt:lpstr>
      <vt:lpstr>宋体</vt:lpstr>
      <vt:lpstr>楷体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毕业活动策划</dc:title>
  <dc:creator>Administrator</dc:creator>
  <cp:lastModifiedBy>dell</cp:lastModifiedBy>
  <cp:revision>911</cp:revision>
  <dcterms:created xsi:type="dcterms:W3CDTF">2019-01-12T04:39:00Z</dcterms:created>
  <dcterms:modified xsi:type="dcterms:W3CDTF">2020-09-04T06:50:06Z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2052-10.1.0.5740</vt:lpwstr>
  </property>
</Properties>
</file>