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5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258" r:id="rId4"/>
    <p:sldId id="3358" r:id="rId5"/>
    <p:sldId id="3334" r:id="rId6"/>
    <p:sldId id="3336" r:id="rId7"/>
    <p:sldId id="3338" r:id="rId8"/>
    <p:sldId id="3339" r:id="rId9"/>
    <p:sldId id="3340" r:id="rId10"/>
    <p:sldId id="3341" r:id="rId11"/>
    <p:sldId id="3342" r:id="rId12"/>
    <p:sldId id="3343" r:id="rId13"/>
    <p:sldId id="3359" r:id="rId14"/>
    <p:sldId id="3344" r:id="rId15"/>
    <p:sldId id="3346" r:id="rId16"/>
    <p:sldId id="3347" r:id="rId17"/>
    <p:sldId id="3360" r:id="rId18"/>
    <p:sldId id="3348" r:id="rId19"/>
    <p:sldId id="3361" r:id="rId20"/>
    <p:sldId id="3362" r:id="rId21"/>
    <p:sldId id="3363" r:id="rId22"/>
    <p:sldId id="3364" r:id="rId23"/>
    <p:sldId id="3355" r:id="rId24"/>
    <p:sldId id="3356" r:id="rId25"/>
    <p:sldId id="3357" r:id="rId26"/>
    <p:sldId id="3365" r:id="rId27"/>
    <p:sldId id="3261" r:id="rId28"/>
    <p:sldId id="330" r:id="rId29"/>
  </p:sldIdLst>
  <p:sldSz cx="12192000" cy="6858000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76110" autoAdjust="0"/>
  </p:normalViewPr>
  <p:slideViewPr>
    <p:cSldViewPr snapToGrid="0">
      <p:cViewPr varScale="1">
        <p:scale>
          <a:sx n="75" d="100"/>
          <a:sy n="75" d="100"/>
        </p:scale>
        <p:origin x="198" y="72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tags" Target="tags/tag8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Relationship Id="rId2" Type="http://schemas.openxmlformats.org/officeDocument/2006/relationships/image" Target="../media/image3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Relationship Id="rId2" Type="http://schemas.openxmlformats.org/officeDocument/2006/relationships/image" Target="../media/image35.emf" /><Relationship Id="rId3" Type="http://schemas.openxmlformats.org/officeDocument/2006/relationships/image" Target="../media/image3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Relationship Id="rId2" Type="http://schemas.openxmlformats.org/officeDocument/2006/relationships/image" Target="../media/image38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Relationship Id="rId3" Type="http://schemas.openxmlformats.org/officeDocument/2006/relationships/image" Target="../media/image23.emf" /><Relationship Id="rId4" Type="http://schemas.openxmlformats.org/officeDocument/2006/relationships/image" Target="../media/image24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13288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" Target="../slides/slide1.xml" TargetMode="Internal" /><Relationship Id="rId3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image" Target="../media/image7.png" /><Relationship Id="rId8" Type="http://schemas.openxmlformats.org/officeDocument/2006/relationships/tags" Target="../tags/tag7.xml" /><Relationship Id="rId9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jpeg" /><Relationship Id="rId2" Type="http://schemas.openxmlformats.org/officeDocument/2006/relationships/image" Target="../media/image5.png" /><Relationship Id="rId3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2020/9/3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2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6739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" y="824"/>
            <a:ext cx="12190047" cy="68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0280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2476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680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9062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03330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4983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71632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05839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11324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77193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29856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06145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7691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37421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98569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36796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64455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2856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slideLayout" Target="../slideLayouts/slideLayout33.xml" /><Relationship Id="rId34" Type="http://schemas.openxmlformats.org/officeDocument/2006/relationships/slideLayout" Target="../slideLayouts/slideLayout34.xml" /><Relationship Id="rId35" Type="http://schemas.openxmlformats.org/officeDocument/2006/relationships/slideLayout" Target="../slideLayouts/slideLayout35.xml" /><Relationship Id="rId36" Type="http://schemas.openxmlformats.org/officeDocument/2006/relationships/slideLayout" Target="../slideLayouts/slideLayout36.xml" /><Relationship Id="rId37" Type="http://schemas.openxmlformats.org/officeDocument/2006/relationships/slideLayout" Target="../slideLayouts/slideLayout37.xml" /><Relationship Id="rId38" Type="http://schemas.openxmlformats.org/officeDocument/2006/relationships/slideLayout" Target="../slideLayouts/slideLayout38.xml" /><Relationship Id="rId39" Type="http://schemas.openxmlformats.org/officeDocument/2006/relationships/slideLayout" Target="../slideLayouts/slideLayout39.xml" /><Relationship Id="rId4" Type="http://schemas.openxmlformats.org/officeDocument/2006/relationships/slideLayout" Target="../slideLayouts/slideLayout4.xml" /><Relationship Id="rId40" Type="http://schemas.openxmlformats.org/officeDocument/2006/relationships/slideLayout" Target="../slideLayouts/slideLayout40.xml" /><Relationship Id="rId41" Type="http://schemas.openxmlformats.org/officeDocument/2006/relationships/slideLayout" Target="../slideLayouts/slideLayout41.xml" /><Relationship Id="rId42" Type="http://schemas.openxmlformats.org/officeDocument/2006/relationships/slideLayout" Target="../slideLayouts/slideLayout42.xml" /><Relationship Id="rId43" Type="http://schemas.openxmlformats.org/officeDocument/2006/relationships/slideLayout" Target="../slideLayouts/slideLayout43.xml" /><Relationship Id="rId44" Type="http://schemas.openxmlformats.org/officeDocument/2006/relationships/slideLayout" Target="../slideLayouts/slideLayout44.xml" /><Relationship Id="rId45" Type="http://schemas.openxmlformats.org/officeDocument/2006/relationships/image" Target="../media/image8.png" /><Relationship Id="rId4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4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898" r:id="rId26"/>
    <p:sldLayoutId id="2147483911" r:id="rId27"/>
    <p:sldLayoutId id="2147483915" r:id="rId28"/>
    <p:sldLayoutId id="2147483929" r:id="rId29"/>
    <p:sldLayoutId id="2147483940" r:id="rId30"/>
    <p:sldLayoutId id="2147483948" r:id="rId31"/>
    <p:sldLayoutId id="2147483949" r:id="rId32"/>
    <p:sldLayoutId id="2147483950" r:id="rId33"/>
    <p:sldLayoutId id="2147483951" r:id="rId34"/>
    <p:sldLayoutId id="2147483952" r:id="rId35"/>
    <p:sldLayoutId id="2147483953" r:id="rId36"/>
    <p:sldLayoutId id="2147483954" r:id="rId37"/>
    <p:sldLayoutId id="2147483956" r:id="rId38"/>
    <p:sldLayoutId id="2147483957" r:id="rId39"/>
    <p:sldLayoutId id="2147483964" r:id="rId40"/>
    <p:sldLayoutId id="2147483965" r:id="rId41"/>
    <p:sldLayoutId id="2147483966" r:id="rId42"/>
    <p:sldLayoutId id="2147483967" r:id="rId43"/>
    <p:sldLayoutId id="2147483968" r:id="rId44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package" Target="../embeddings/Microsoft_Word_Document3.docx" TargetMode="Internal" /><Relationship Id="rId3" Type="http://schemas.openxmlformats.org/officeDocument/2006/relationships/image" Target="../media/image15.emf" /><Relationship Id="rId4" Type="http://schemas.openxmlformats.org/officeDocument/2006/relationships/vmlDrawing" Target="../drawings/vmlDrawing3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package" Target="../embeddings/Microsoft_Word_Document4.docx" TargetMode="Internal" /><Relationship Id="rId3" Type="http://schemas.openxmlformats.org/officeDocument/2006/relationships/image" Target="../media/image16.emf" /><Relationship Id="rId4" Type="http://schemas.openxmlformats.org/officeDocument/2006/relationships/vmlDrawing" Target="../drawings/vmlDrawing4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package" Target="../embeddings/Microsoft_Word_Document5.docx" TargetMode="Internal" /><Relationship Id="rId3" Type="http://schemas.openxmlformats.org/officeDocument/2006/relationships/image" Target="../media/image17.emf" /><Relationship Id="rId4" Type="http://schemas.openxmlformats.org/officeDocument/2006/relationships/vmlDrawing" Target="../drawings/vmlDrawing5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package" Target="../embeddings/Microsoft_Word_Document6.docx" TargetMode="Internal" /><Relationship Id="rId3" Type="http://schemas.openxmlformats.org/officeDocument/2006/relationships/image" Target="../media/image18.emf" /><Relationship Id="rId4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package" Target="../embeddings/Microsoft_Word_Document7.docx" TargetMode="Internal" /><Relationship Id="rId3" Type="http://schemas.openxmlformats.org/officeDocument/2006/relationships/image" Target="../media/image19.emf" /><Relationship Id="rId4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package" Target="../embeddings/Microsoft_Word_Document8.docx" TargetMode="Internal" /><Relationship Id="rId3" Type="http://schemas.openxmlformats.org/officeDocument/2006/relationships/image" Target="../media/image20.emf" /><Relationship Id="rId4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10" Type="http://schemas.openxmlformats.org/officeDocument/2006/relationships/vmlDrawing" Target="../drawings/vmlDrawing9.vml" /><Relationship Id="rId2" Type="http://schemas.openxmlformats.org/officeDocument/2006/relationships/package" Target="../embeddings/Microsoft_Word_Document9.docx" TargetMode="Internal" /><Relationship Id="rId3" Type="http://schemas.openxmlformats.org/officeDocument/2006/relationships/image" Target="../media/image21.emf" /><Relationship Id="rId4" Type="http://schemas.openxmlformats.org/officeDocument/2006/relationships/package" Target="../embeddings/Microsoft_Word_Document10.docx" TargetMode="Internal" /><Relationship Id="rId5" Type="http://schemas.openxmlformats.org/officeDocument/2006/relationships/image" Target="../media/image22.emf" /><Relationship Id="rId6" Type="http://schemas.openxmlformats.org/officeDocument/2006/relationships/package" Target="../embeddings/Microsoft_Word_Document11.docx" TargetMode="Internal" /><Relationship Id="rId7" Type="http://schemas.openxmlformats.org/officeDocument/2006/relationships/image" Target="../media/image23.emf" /><Relationship Id="rId8" Type="http://schemas.openxmlformats.org/officeDocument/2006/relationships/package" Target="../embeddings/Microsoft_Word_Document12.docx" TargetMode="Internal" /><Relationship Id="rId9" Type="http://schemas.openxmlformats.org/officeDocument/2006/relationships/image" Target="../media/image24.emf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package" Target="../embeddings/Microsoft_Word_Document13.docx" TargetMode="Internal" /><Relationship Id="rId3" Type="http://schemas.openxmlformats.org/officeDocument/2006/relationships/image" Target="../media/image25.emf" /><Relationship Id="rId4" Type="http://schemas.openxmlformats.org/officeDocument/2006/relationships/vmlDrawing" Target="../drawings/vmlDrawing10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package" Target="../embeddings/Microsoft_Word_Document14.docx" TargetMode="Internal" /><Relationship Id="rId3" Type="http://schemas.openxmlformats.org/officeDocument/2006/relationships/image" Target="../media/image26.emf" /><Relationship Id="rId4" Type="http://schemas.openxmlformats.org/officeDocument/2006/relationships/package" Target="../embeddings/Microsoft_Word_Document15.docx" TargetMode="Internal" /><Relationship Id="rId5" Type="http://schemas.openxmlformats.org/officeDocument/2006/relationships/image" Target="../media/image27.emf" /><Relationship Id="rId6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package" Target="../embeddings/Microsoft_Word_Document16.docx" TargetMode="Internal" /><Relationship Id="rId3" Type="http://schemas.openxmlformats.org/officeDocument/2006/relationships/image" Target="../media/image28.emf" /><Relationship Id="rId4" Type="http://schemas.openxmlformats.org/officeDocument/2006/relationships/image" Target="../media/image29.png" /><Relationship Id="rId5" Type="http://schemas.openxmlformats.org/officeDocument/2006/relationships/vmlDrawing" Target="../drawings/vmlDrawing12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package" Target="../embeddings/Microsoft_Word_Document17.docx" TargetMode="Internal" /><Relationship Id="rId3" Type="http://schemas.openxmlformats.org/officeDocument/2006/relationships/image" Target="../media/image30.emf" /><Relationship Id="rId4" Type="http://schemas.openxmlformats.org/officeDocument/2006/relationships/image" Target="../media/image31.png" /><Relationship Id="rId5" Type="http://schemas.openxmlformats.org/officeDocument/2006/relationships/package" Target="../embeddings/Microsoft_Word_Document18.docx" TargetMode="Internal" /><Relationship Id="rId6" Type="http://schemas.openxmlformats.org/officeDocument/2006/relationships/image" Target="../media/image32.emf" /><Relationship Id="rId7" Type="http://schemas.openxmlformats.org/officeDocument/2006/relationships/vmlDrawing" Target="../drawings/vmlDrawing13.v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package" Target="../embeddings/Microsoft_Word_Document19.docx" TargetMode="Internal" /><Relationship Id="rId3" Type="http://schemas.openxmlformats.org/officeDocument/2006/relationships/image" Target="../media/image33.emf" /><Relationship Id="rId4" Type="http://schemas.openxmlformats.org/officeDocument/2006/relationships/vmlDrawing" Target="../drawings/vmlDrawing14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package" Target="../embeddings/Microsoft_Word_Document20.docx" TargetMode="Internal" /><Relationship Id="rId3" Type="http://schemas.openxmlformats.org/officeDocument/2006/relationships/image" Target="../media/image34.emf" /><Relationship Id="rId4" Type="http://schemas.openxmlformats.org/officeDocument/2006/relationships/package" Target="../embeddings/Microsoft_Word_Document21.docx" TargetMode="Internal" /><Relationship Id="rId5" Type="http://schemas.openxmlformats.org/officeDocument/2006/relationships/image" Target="../media/image35.emf" /><Relationship Id="rId6" Type="http://schemas.openxmlformats.org/officeDocument/2006/relationships/package" Target="../embeddings/Microsoft_Word_Document22.docx" TargetMode="Internal" /><Relationship Id="rId7" Type="http://schemas.openxmlformats.org/officeDocument/2006/relationships/image" Target="../media/image36.emf" /><Relationship Id="rId8" Type="http://schemas.openxmlformats.org/officeDocument/2006/relationships/vmlDrawing" Target="../drawings/vmlDrawing15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package" Target="../embeddings/Microsoft_Word_Document23.docx" TargetMode="Internal" /><Relationship Id="rId3" Type="http://schemas.openxmlformats.org/officeDocument/2006/relationships/image" Target="../media/image37.emf" /><Relationship Id="rId4" Type="http://schemas.openxmlformats.org/officeDocument/2006/relationships/package" Target="../embeddings/Microsoft_Word_Document24.docx" TargetMode="Internal" /><Relationship Id="rId5" Type="http://schemas.openxmlformats.org/officeDocument/2006/relationships/image" Target="../media/image38.emf" /><Relationship Id="rId6" Type="http://schemas.openxmlformats.org/officeDocument/2006/relationships/vmlDrawing" Target="../drawings/vmlDrawing16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39.png" /><Relationship Id="rId3" Type="http://schemas.openxmlformats.org/officeDocument/2006/relationships/package" Target="../embeddings/Microsoft_Word_Document25.docx" TargetMode="Internal" /><Relationship Id="rId4" Type="http://schemas.openxmlformats.org/officeDocument/2006/relationships/image" Target="../media/image40.emf" /><Relationship Id="rId5" Type="http://schemas.openxmlformats.org/officeDocument/2006/relationships/package" Target="../embeddings/Microsoft_Word_Document26.docx" TargetMode="Internal" /><Relationship Id="rId6" Type="http://schemas.openxmlformats.org/officeDocument/2006/relationships/image" Target="../media/image41.emf" /><Relationship Id="rId7" Type="http://schemas.openxmlformats.org/officeDocument/2006/relationships/image" Target="../media/image42.png" /><Relationship Id="rId8" Type="http://schemas.openxmlformats.org/officeDocument/2006/relationships/vmlDrawing" Target="../drawings/vmlDrawing17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3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Relationship Id="rId3" Type="http://schemas.openxmlformats.org/officeDocument/2006/relationships/image" Target="../media/image4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10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package" Target="../embeddings/Microsoft_Word_Document.docx" TargetMode="Internal" /><Relationship Id="rId3" Type="http://schemas.openxmlformats.org/officeDocument/2006/relationships/image" Target="../media/image12.emf" /><Relationship Id="rId4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package" Target="../embeddings/Microsoft_Word_Document1.docx" TargetMode="Internal" /><Relationship Id="rId3" Type="http://schemas.openxmlformats.org/officeDocument/2006/relationships/image" Target="../media/image13.emf" /><Relationship Id="rId4" Type="http://schemas.openxmlformats.org/officeDocument/2006/relationships/package" Target="../embeddings/Microsoft_Word_Document2.docx" TargetMode="Internal" /><Relationship Id="rId5" Type="http://schemas.openxmlformats.org/officeDocument/2006/relationships/image" Target="../media/image14.emf" /><Relationship Id="rId6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23790" y="2988211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2.5.1</a:t>
            </a:r>
            <a:r>
              <a:rPr lang="zh-CN" altLang="zh-CN"/>
              <a:t>直线与圆的位置关系</a:t>
            </a:r>
            <a:r>
              <a:rPr lang="en-US" altLang="zh-CN"/>
              <a:t> </a:t>
            </a:r>
            <a:endParaRPr lang="zh-CN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4" y="813424"/>
            <a:ext cx="582723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zh-CN" altLang="zh-CN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章　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直线和圆的方程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zh-CN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202267" y="725805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的切线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求此切线的方程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405467" y="1402838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利用圆心到切线的距离等于圆的半径求出切线斜率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进而求出切线方程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405467" y="2643536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所以点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在圆外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若所求切线的斜率存在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设切线斜率为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则切线方程为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因为圆心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到切线的距离等于半径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半径为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13991"/>
              </p:ext>
            </p:extLst>
          </p:nvPr>
        </p:nvGraphicFramePr>
        <p:xfrm>
          <a:off x="1536700" y="4608513"/>
          <a:ext cx="8723313" cy="166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2" imgW="4125510" imgH="788936" progId="Word.Document.12">
                  <p:embed/>
                </p:oleObj>
              </mc:Choice>
              <mc:Fallback>
                <p:oleObj name="文档" r:id="rId2" imgW="4125510" imgH="78893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6700" y="4608513"/>
                        <a:ext cx="8723313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148933047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71600" y="887933"/>
            <a:ext cx="8128000" cy="20594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若直线斜率不存在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圆心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(3,1)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到直线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的距离也为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这时直线与圆也相切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所以另一条切线方程是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综上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所求切线方程为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36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01178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066800" y="659490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变式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探究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的切线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求此切线方程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83538"/>
              </p:ext>
            </p:extLst>
          </p:nvPr>
        </p:nvGraphicFramePr>
        <p:xfrm>
          <a:off x="1246716" y="1661055"/>
          <a:ext cx="8102600" cy="284321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2" imgW="3839551" imgH="1341696" progId="Word.Document.12">
                  <p:embed/>
                </p:oleObj>
              </mc:Choice>
              <mc:Fallback>
                <p:oleObj name="文档" r:id="rId2" imgW="3839551" imgH="134169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6716" y="1661055"/>
                        <a:ext cx="8102600" cy="2843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18719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693333" y="1105503"/>
            <a:ext cx="8128000" cy="4561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                              </a:t>
            </a:r>
            <a:r>
              <a:rPr lang="zh-CN" altLang="zh-CN" sz="2200" b="1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切线方程的求法</a:t>
            </a:r>
            <a:endParaRPr lang="zh-CN" altLang="zh-CN" sz="2200" b="1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求过圆上一点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的圆的切线方程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先求切点与圆心连线的斜率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则由垂直关系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切线斜率为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  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由点斜式方程可求得切线方程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或斜率不存在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则由图形可直接得切线方程为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x=a.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求过圆外一点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的圆的切线时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常用几何方法求解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设切线方程为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y-y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x-x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kx-y-kx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由圆心到直线的距离等于半径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可求得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进而切线方程即可求出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但要注意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此时的切线有两条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若求出的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值只有一个时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则另一条切线的斜率一定不存在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可通过数形结合求出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499763"/>
              </p:ext>
            </p:extLst>
          </p:nvPr>
        </p:nvGraphicFramePr>
        <p:xfrm>
          <a:off x="5207017" y="2128912"/>
          <a:ext cx="769938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2" imgW="495935" imgH="316230" progId="Word.Document.12">
                  <p:embed/>
                </p:oleObj>
              </mc:Choice>
              <mc:Fallback>
                <p:oleObj name="文档" r:id="rId2" imgW="495935" imgH="3162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07017" y="2128912"/>
                        <a:ext cx="769938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4073547146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20800" y="750721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截得的弦长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320800" y="1724013"/>
            <a:ext cx="8128000" cy="10437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解法一求出直线与圆的交点坐标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解法二利用弦长公式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解法三利用几何法作出直角三角形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三种解法都可求得弦长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86728"/>
              </p:ext>
            </p:extLst>
          </p:nvPr>
        </p:nvGraphicFramePr>
        <p:xfrm>
          <a:off x="1320800" y="3389634"/>
          <a:ext cx="8128000" cy="14659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2" imgW="3839551" imgH="696269" progId="Word.Document.12">
                  <p:embed/>
                </p:oleObj>
              </mc:Choice>
              <mc:Fallback>
                <p:oleObj name="文档" r:id="rId2" imgW="3839551" imgH="69626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20800" y="3389634"/>
                        <a:ext cx="8128000" cy="1465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308031644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80225"/>
              </p:ext>
            </p:extLst>
          </p:nvPr>
        </p:nvGraphicFramePr>
        <p:xfrm>
          <a:off x="1759480" y="1085321"/>
          <a:ext cx="8101012" cy="3255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文档" r:id="rId2" imgW="3839551" imgH="1547224" progId="Word.Document.12">
                  <p:embed/>
                </p:oleObj>
              </mc:Choice>
              <mc:Fallback>
                <p:oleObj name="文档" r:id="rId2" imgW="3839551" imgH="154722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9480" y="1085321"/>
                        <a:ext cx="8101012" cy="325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253407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006796"/>
              </p:ext>
            </p:extLst>
          </p:nvPr>
        </p:nvGraphicFramePr>
        <p:xfrm>
          <a:off x="1250951" y="1441450"/>
          <a:ext cx="8102600" cy="263948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2" imgW="3839551" imgH="1255519" progId="Word.Document.12">
                  <p:embed/>
                </p:oleObj>
              </mc:Choice>
              <mc:Fallback>
                <p:oleObj name="文档" r:id="rId2" imgW="3839551" imgH="125551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0951" y="1441450"/>
                        <a:ext cx="8102600" cy="263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086765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92451" y="796979"/>
            <a:ext cx="8128000" cy="10500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               </a:t>
            </a:r>
            <a:r>
              <a:rPr lang="zh-CN" altLang="zh-CN" sz="2200" b="1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求直线与圆相交时弦长的两种方法</a:t>
            </a:r>
            <a:endParaRPr lang="zh-CN" altLang="zh-CN" sz="2200" b="1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几何法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如图</a:t>
            </a:r>
            <a:r>
              <a:rPr lang="zh-CN" altLang="zh-CN" sz="2200">
                <a:solidFill>
                  <a:srgbClr val="000000"/>
                </a:solidFill>
                <a:cs typeface="宋体" panose="02010600030101010101" pitchFamily="2" charset="-122"/>
              </a:rPr>
              <a:t>①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与圆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交于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两点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设弦心距为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圆的半</a:t>
            </a:r>
            <a:endParaRPr lang="zh-CN" altLang="en-US" sz="220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435747"/>
              </p:ext>
            </p:extLst>
          </p:nvPr>
        </p:nvGraphicFramePr>
        <p:xfrm>
          <a:off x="1373559" y="1970584"/>
          <a:ext cx="8128000" cy="68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文档" r:id="rId2" imgW="3841750" imgH="326390" progId="Word.Document.12">
                  <p:embed/>
                </p:oleObj>
              </mc:Choice>
              <mc:Fallback>
                <p:oleObj name="文档" r:id="rId2" imgW="3841750" imgH="3263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3559" y="1970584"/>
                        <a:ext cx="8128000" cy="6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42310"/>
              </p:ext>
            </p:extLst>
          </p:nvPr>
        </p:nvGraphicFramePr>
        <p:xfrm>
          <a:off x="6598003" y="1159401"/>
          <a:ext cx="7389091" cy="162236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4" imgW="3841750" imgH="847090" progId="Word.Document.12">
                  <p:embed/>
                </p:oleObj>
              </mc:Choice>
              <mc:Fallback>
                <p:oleObj name="文档" r:id="rId4" imgW="3841750" imgH="8470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8003" y="1159401"/>
                        <a:ext cx="7389091" cy="1622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900405"/>
              </p:ext>
            </p:extLst>
          </p:nvPr>
        </p:nvGraphicFramePr>
        <p:xfrm>
          <a:off x="1204225" y="3602036"/>
          <a:ext cx="8128000" cy="173764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6" imgW="3841750" imgH="826135" progId="Word.Document.12">
                  <p:embed/>
                </p:oleObj>
              </mc:Choice>
              <mc:Fallback>
                <p:oleObj name="文档" r:id="rId6" imgW="3841750" imgH="82613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4225" y="3602036"/>
                        <a:ext cx="8128000" cy="173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38173"/>
              </p:ext>
            </p:extLst>
          </p:nvPr>
        </p:nvGraphicFramePr>
        <p:xfrm>
          <a:off x="6598002" y="3928405"/>
          <a:ext cx="7389091" cy="1887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8" imgW="3841750" imgH="986155" progId="Word.Document.12">
                  <p:embed/>
                </p:oleObj>
              </mc:Choice>
              <mc:Fallback>
                <p:oleObj name="文档" r:id="rId8" imgW="3841750" imgH="9861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8002" y="3928405"/>
                        <a:ext cx="7389091" cy="18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5034000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953537" y="917434"/>
            <a:ext cx="101377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跟踪训练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</a:t>
            </a:r>
            <a:r>
              <a:rPr lang="zh-CN" altLang="en-US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的交点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且与直线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垂直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的圆心为点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(3,0),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被该圆所截得的弦长为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2     ,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的标准方程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68588"/>
              </p:ext>
            </p:extLst>
          </p:nvPr>
        </p:nvGraphicFramePr>
        <p:xfrm>
          <a:off x="7795096" y="1874913"/>
          <a:ext cx="405908" cy="3386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2" imgW="330200" imgH="279400" progId="Word.Document.12">
                  <p:embed/>
                </p:oleObj>
              </mc:Choice>
              <mc:Fallback>
                <p:oleObj name="文档" r:id="rId2" imgW="330200" imgH="2794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95096" y="1874913"/>
                        <a:ext cx="405908" cy="33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</a:p>
        </p:txBody>
      </p:sp>
    </p:spTree>
    <p:extLst>
      <p:ext uri="{BB962C8B-B14F-4D97-AF65-F5344CB8AC3E}">
        <p14:creationId xmlns:p14="http://schemas.microsoft.com/office/powerpoint/2010/main" val="312131477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42131"/>
              </p:ext>
            </p:extLst>
          </p:nvPr>
        </p:nvGraphicFramePr>
        <p:xfrm>
          <a:off x="1828800" y="1147469"/>
          <a:ext cx="8128000" cy="77824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文档" r:id="rId2" imgW="3839551" imgH="372113" progId="Word.Document.12">
                  <p:embed/>
                </p:oleObj>
              </mc:Choice>
              <mc:Fallback>
                <p:oleObj name="文档" r:id="rId2" imgW="3839551" imgH="37211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8800" y="1147469"/>
                        <a:ext cx="8128000" cy="778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2135560" y="2120279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两直线交点为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设直线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的斜率为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垂直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过点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(2,1),</a:t>
            </a:r>
            <a:r>
              <a:rPr lang="zh-CN" altLang="zh-CN" sz="2200" i="1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的方程为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=x-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41747"/>
              </p:ext>
            </p:extLst>
          </p:nvPr>
        </p:nvGraphicFramePr>
        <p:xfrm>
          <a:off x="2370666" y="4226796"/>
          <a:ext cx="8128000" cy="169738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4" imgW="3839551" imgH="807686" progId="Word.Document.12">
                  <p:embed/>
                </p:oleObj>
              </mc:Choice>
              <mc:Fallback>
                <p:oleObj name="文档" r:id="rId4" imgW="3839551" imgH="80768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0666" y="4226796"/>
                        <a:ext cx="8128000" cy="169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148736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387217" y="1371991"/>
            <a:ext cx="10890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/>
              <a:t>1</a:t>
            </a:r>
            <a:r>
              <a:rPr lang="en-US" altLang="zh-CN" sz="3200"/>
              <a:t>.</a:t>
            </a:r>
            <a:r>
              <a:rPr lang="zh-CN" altLang="zh-CN" sz="3200"/>
              <a:t>能根据给定直线、圆的方程</a:t>
            </a:r>
            <a:r>
              <a:rPr lang="en-US" altLang="zh-CN" sz="3200"/>
              <a:t>,</a:t>
            </a:r>
            <a:r>
              <a:rPr lang="zh-CN" altLang="zh-CN" sz="3200"/>
              <a:t>判断直线与圆的位置关系</a:t>
            </a:r>
            <a:r>
              <a:rPr lang="en-US" altLang="zh-CN" sz="3200"/>
              <a:t>.(</a:t>
            </a:r>
            <a:r>
              <a:rPr lang="zh-CN" altLang="zh-CN" sz="3200"/>
              <a:t>逻辑推理</a:t>
            </a:r>
            <a:r>
              <a:rPr lang="en-US" altLang="zh-CN" sz="3200"/>
              <a:t>)</a:t>
            </a:r>
            <a:endParaRPr lang="zh-CN" altLang="zh-CN" sz="3200"/>
          </a:p>
          <a:p>
            <a:r>
              <a:rPr lang="en-US" altLang="zh-CN" sz="3200" b="1"/>
              <a:t>2</a:t>
            </a:r>
            <a:r>
              <a:rPr lang="en-US" altLang="zh-CN" sz="3200"/>
              <a:t>.</a:t>
            </a:r>
            <a:r>
              <a:rPr lang="zh-CN" altLang="zh-CN" sz="3200"/>
              <a:t>能用直线和圆的方程解决一些简单的数学问题与实际问题</a:t>
            </a:r>
            <a:r>
              <a:rPr lang="en-US" altLang="zh-CN" sz="3200"/>
              <a:t>.(</a:t>
            </a:r>
            <a:r>
              <a:rPr lang="zh-CN" altLang="zh-CN" sz="3200"/>
              <a:t>数学建模</a:t>
            </a:r>
            <a:r>
              <a:rPr lang="en-US" altLang="zh-CN" sz="3200"/>
              <a:t>)</a:t>
            </a:r>
            <a:endParaRPr lang="zh-CN" altLang="en-US" sz="320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4114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50890"/>
              </p:ext>
            </p:extLst>
          </p:nvPr>
        </p:nvGraphicFramePr>
        <p:xfrm>
          <a:off x="267229" y="712258"/>
          <a:ext cx="9875837" cy="599334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2" imgW="8148703" imgH="5415228" progId="Word.Document.12">
                  <p:embed/>
                </p:oleObj>
              </mc:Choice>
              <mc:Fallback>
                <p:oleObj name="文档" r:id="rId2" imgW="8148703" imgH="541522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229" y="712258"/>
                        <a:ext cx="9875837" cy="599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igure"/>
          <p:cNvPicPr/>
          <p:nvPr/>
        </p:nvPicPr>
        <p:blipFill>
          <a:blip r:embed="rId4"/>
          <a:stretch>
            <a:fillRect/>
          </a:stretch>
        </p:blipFill>
        <p:spPr>
          <a:xfrm>
            <a:off x="2179107" y="3708929"/>
            <a:ext cx="3493559" cy="2506133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852048489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972384"/>
              </p:ext>
            </p:extLst>
          </p:nvPr>
        </p:nvGraphicFramePr>
        <p:xfrm>
          <a:off x="2022475" y="719138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2" imgW="8148703" imgH="5416667" progId="Word.Document.12">
                  <p:embed/>
                </p:oleObj>
              </mc:Choice>
              <mc:Fallback>
                <p:oleObj name="文档" r:id="rId2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2475" y="719138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igure"/>
          <p:cNvPicPr/>
          <p:nvPr/>
        </p:nvPicPr>
        <p:blipFill>
          <a:blip r:embed="rId4"/>
          <a:stretch>
            <a:fillRect/>
          </a:stretch>
        </p:blipFill>
        <p:spPr>
          <a:xfrm>
            <a:off x="9059333" y="2218267"/>
            <a:ext cx="2675467" cy="274320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21999"/>
              </p:ext>
            </p:extLst>
          </p:nvPr>
        </p:nvGraphicFramePr>
        <p:xfrm>
          <a:off x="186266" y="719138"/>
          <a:ext cx="8873067" cy="5783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5" imgW="8148703" imgH="5416667" progId="Word.Document.12">
                  <p:embed/>
                </p:oleObj>
              </mc:Choice>
              <mc:Fallback>
                <p:oleObj name="文档" r:id="rId5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66" y="719138"/>
                        <a:ext cx="8873067" cy="578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08210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03200" y="1023267"/>
            <a:ext cx="8128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的位置关系是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过圆心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                B.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相切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相离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                                  D.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相交但不过圆心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75158"/>
              </p:ext>
            </p:extLst>
          </p:nvPr>
        </p:nvGraphicFramePr>
        <p:xfrm>
          <a:off x="440267" y="3268174"/>
          <a:ext cx="5012266" cy="13784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文档" r:id="rId2" imgW="3839551" imgH="1228476" progId="Word.Document.12">
                  <p:embed/>
                </p:oleObj>
              </mc:Choice>
              <mc:Fallback>
                <p:oleObj name="文档" r:id="rId2" imgW="3839551" imgH="122847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0267" y="3268174"/>
                        <a:ext cx="5012266" cy="137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440267" y="5275695"/>
            <a:ext cx="1101584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当堂检测</a:t>
            </a:r>
          </a:p>
        </p:txBody>
      </p:sp>
    </p:spTree>
    <p:extLst>
      <p:ext uri="{BB962C8B-B14F-4D97-AF65-F5344CB8AC3E}">
        <p14:creationId xmlns:p14="http://schemas.microsoft.com/office/powerpoint/2010/main" val="1714607085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52400" y="625154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若直线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x+y+m=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相切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166851"/>
              </p:ext>
            </p:extLst>
          </p:nvPr>
        </p:nvGraphicFramePr>
        <p:xfrm>
          <a:off x="428824" y="1350974"/>
          <a:ext cx="8128000" cy="3891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2" imgW="3841750" imgH="186055" progId="Word.Document.12">
                  <p:embed/>
                </p:oleObj>
              </mc:Choice>
              <mc:Fallback>
                <p:oleObj name="文档" r:id="rId2" imgW="3841750" imgH="1860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824" y="1350974"/>
                        <a:ext cx="8128000" cy="389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29766"/>
              </p:ext>
            </p:extLst>
          </p:nvPr>
        </p:nvGraphicFramePr>
        <p:xfrm>
          <a:off x="428824" y="2040475"/>
          <a:ext cx="8128000" cy="88223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4" imgW="3839551" imgH="419708" progId="Word.Document.12">
                  <p:embed/>
                </p:oleObj>
              </mc:Choice>
              <mc:Fallback>
                <p:oleObj name="文档" r:id="rId4" imgW="3839551" imgH="41970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824" y="2040475"/>
                        <a:ext cx="8128000" cy="88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287867" y="3052522"/>
            <a:ext cx="1085554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45945" y="3776031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(2,1)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的切线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则切线的方程为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85470"/>
              </p:ext>
            </p:extLst>
          </p:nvPr>
        </p:nvGraphicFramePr>
        <p:xfrm>
          <a:off x="314233" y="4569410"/>
          <a:ext cx="7859712" cy="11904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6" imgW="3839551" imgH="585212" progId="Word.Document.12">
                  <p:embed/>
                </p:oleObj>
              </mc:Choice>
              <mc:Fallback>
                <p:oleObj name="文档" r:id="rId6" imgW="3839551" imgH="58521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233" y="4569410"/>
                        <a:ext cx="7859712" cy="1190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spect="1"/>
          </p:cNvSpPr>
          <p:nvPr/>
        </p:nvSpPr>
        <p:spPr>
          <a:xfrm>
            <a:off x="314233" y="6055429"/>
            <a:ext cx="2047355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49634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57200" y="773749"/>
            <a:ext cx="8128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交于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|AB|=</a:t>
            </a:r>
            <a:r>
              <a:rPr lang="zh-CN" altLang="zh-CN" sz="22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195040"/>
              </p:ext>
            </p:extLst>
          </p:nvPr>
        </p:nvGraphicFramePr>
        <p:xfrm>
          <a:off x="677333" y="1937808"/>
          <a:ext cx="8602133" cy="174067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2" imgW="3839551" imgH="781725" progId="Word.Document.12">
                  <p:embed/>
                </p:oleObj>
              </mc:Choice>
              <mc:Fallback>
                <p:oleObj name="文档" r:id="rId2" imgW="3839551" imgH="78172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33" y="1937808"/>
                        <a:ext cx="8602133" cy="1740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165931"/>
              </p:ext>
            </p:extLst>
          </p:nvPr>
        </p:nvGraphicFramePr>
        <p:xfrm>
          <a:off x="677333" y="4573773"/>
          <a:ext cx="8128000" cy="38912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文档" r:id="rId4" imgW="3839551" imgH="186056" progId="Word.Document.12">
                  <p:embed/>
                </p:oleObj>
              </mc:Choice>
              <mc:Fallback>
                <p:oleObj name="文档" r:id="rId4" imgW="3839551" imgH="18605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333" y="4573773"/>
                        <a:ext cx="8128000" cy="389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545742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descr="figure"/>
          <p:cNvPicPr/>
          <p:nvPr/>
        </p:nvPicPr>
        <p:blipFill>
          <a:blip r:embed="rId2"/>
          <a:stretch>
            <a:fillRect/>
          </a:stretch>
        </p:blipFill>
        <p:spPr>
          <a:xfrm>
            <a:off x="8614305" y="669397"/>
            <a:ext cx="3222095" cy="1785936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63198"/>
              </p:ext>
            </p:extLst>
          </p:nvPr>
        </p:nvGraphicFramePr>
        <p:xfrm>
          <a:off x="279400" y="669397"/>
          <a:ext cx="8148638" cy="5416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3" imgW="8148703" imgH="5416667" progId="Word.Document.12">
                  <p:embed/>
                </p:oleObj>
              </mc:Choice>
              <mc:Fallback>
                <p:oleObj name="文档" r:id="rId3" imgW="8148703" imgH="54166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400" y="669397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82403"/>
              </p:ext>
            </p:extLst>
          </p:nvPr>
        </p:nvGraphicFramePr>
        <p:xfrm>
          <a:off x="279400" y="1970805"/>
          <a:ext cx="7362295" cy="453265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5" imgW="7075822" imgH="4357448" progId="Word.Document.12">
                  <p:embed/>
                </p:oleObj>
              </mc:Choice>
              <mc:Fallback>
                <p:oleObj name="文档" r:id="rId5" imgW="7075822" imgH="43574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400" y="1970805"/>
                        <a:ext cx="7362295" cy="453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figure"/>
          <p:cNvPicPr/>
          <p:nvPr/>
        </p:nvPicPr>
        <p:blipFill>
          <a:blip r:embed="rId7"/>
          <a:stretch>
            <a:fillRect/>
          </a:stretch>
        </p:blipFill>
        <p:spPr>
          <a:xfrm>
            <a:off x="8811418" y="3172355"/>
            <a:ext cx="2827867" cy="29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</a:p>
        </p:txBody>
      </p:sp>
      <p:pic>
        <p:nvPicPr>
          <p:cNvPr id="5" name="M75.eps"/>
          <p:cNvPicPr/>
          <p:nvPr/>
        </p:nvPicPr>
        <p:blipFill>
          <a:blip r:embed="rId3"/>
          <a:stretch>
            <a:fillRect/>
          </a:stretch>
        </p:blipFill>
        <p:spPr>
          <a:xfrm>
            <a:off x="1822448" y="2428133"/>
            <a:ext cx="5340351" cy="19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824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/>
        </p:nvSpPr>
        <p:spPr>
          <a:xfrm>
            <a:off x="9328727" y="193251"/>
            <a:ext cx="23205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人教</a:t>
            </a:r>
            <a:r>
              <a:rPr lang="en-US" altLang="zh-CN" b="1">
                <a:solidFill>
                  <a:schemeClr val="accent1"/>
                </a:solidFill>
              </a:rPr>
              <a:t>B</a:t>
            </a:r>
            <a:r>
              <a:rPr lang="zh-CN" altLang="en-US" b="1">
                <a:solidFill>
                  <a:schemeClr val="accent1"/>
                </a:solidFill>
              </a:rPr>
              <a:t>版必修第三册</a:t>
            </a:r>
          </a:p>
        </p:txBody>
      </p:sp>
      <p:pic>
        <p:nvPicPr>
          <p:cNvPr id="5" name="New picture" hidden="1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5300" y="10731500"/>
            <a:ext cx="266700" cy="4826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375816" y="752376"/>
            <a:ext cx="10901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“海上生明月，天涯共此时。”，表达了诗人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望月怀人的深厚情谊。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在海天交于一线的天际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一轮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明月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慢慢升起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先是探出半个圆圆的小脑袋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然后冉冉上升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和天际线相连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再跃出海面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越来越高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展现着迷人的风采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这个过程中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月亮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看作一个圆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海天交线看作一条直线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出的过程中也体现了直线与圆的三种位置关系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相交、相切和相离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情景导学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34" y="3773899"/>
            <a:ext cx="4998901" cy="281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06447"/>
      </p:ext>
    </p:extLst>
  </p:cSld>
  <p:clrMapOvr>
    <a:masterClrMapping/>
  </p:clrMapOvr>
  <p:transition spd="slow">
    <p:cut thruBlk="1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问题思考</a:t>
            </a:r>
          </a:p>
        </p:txBody>
      </p:sp>
      <p:sp>
        <p:nvSpPr>
          <p:cNvPr id="2" name="矩形 1"/>
          <p:cNvSpPr/>
          <p:nvPr/>
        </p:nvSpPr>
        <p:spPr>
          <a:xfrm>
            <a:off x="931333" y="1264903"/>
            <a:ext cx="9821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        在平面几何中，我们研究过直线与圆这两类图形的位置关系，前面我们学习了直线的方程，圆的方程，已经用方程研究两条直线的位置关系，下面我们未必用方程研究两条直线位置关系的方法，利用直线和圆的方程通过定量计算研究直线与圆的位置关系。</a:t>
            </a:r>
            <a:br>
              <a:rPr lang="zh-CN" altLang="en-US" sz="2800"/>
            </a:b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723576228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450484" y="466940"/>
            <a:ext cx="10297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</a:t>
            </a:r>
            <a:r>
              <a:rPr lang="zh-CN" altLang="zh-CN" sz="2200" b="1">
                <a:solidFill>
                  <a:srgbClr val="000000"/>
                </a:solidFill>
                <a:latin typeface="+mn-ea"/>
                <a:cs typeface="Times New Roman" pitchFamily="18" charset="0"/>
              </a:rPr>
              <a:t>直线与圆的位置关系的判断方法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Ax+By+C=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不同时为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与圆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x-a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y-b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r&gt;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的位置关系及判断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59" y="1633937"/>
            <a:ext cx="7599031" cy="44129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99392" y="3098396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19657" y="3110244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36087" y="3110244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28848" y="3404900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71872" y="3429000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61257" y="3313621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28847" y="4882911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71344" y="4881207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8441" y="4881207"/>
            <a:ext cx="262665" cy="29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2"/>
          <p:cNvSpPr txBox="1"/>
          <p:nvPr/>
        </p:nvSpPr>
        <p:spPr>
          <a:xfrm>
            <a:off x="-26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探究新知</a:t>
            </a:r>
          </a:p>
        </p:txBody>
      </p:sp>
      <p:sp>
        <p:nvSpPr>
          <p:cNvPr id="3" name="矩形 2"/>
          <p:cNvSpPr/>
          <p:nvPr/>
        </p:nvSpPr>
        <p:spPr>
          <a:xfrm>
            <a:off x="3526256" y="6238751"/>
            <a:ext cx="3993401" cy="46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点睛：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几何法更为简洁和常用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</a:rPr>
              <a:t>. 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76742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810478" y="938644"/>
            <a:ext cx="914632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与圆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的位置关系是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A.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相交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                 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相切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C.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相离</a:t>
            </a:r>
            <a:r>
              <a:rPr lang="en-US" altLang="zh-CN" sz="2200">
                <a:solidFill>
                  <a:srgbClr val="000000"/>
                </a:solidFill>
                <a:latin typeface="NEU-BZ-S92"/>
                <a:ea typeface="方正书宋_GBK" panose="03000509000000000000" pitchFamily="65" charset="-122"/>
                <a:cs typeface="Times New Roman" pitchFamily="18" charset="0"/>
              </a:rPr>
              <a:t>                   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相切或相交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81418"/>
              </p:ext>
            </p:extLst>
          </p:nvPr>
        </p:nvGraphicFramePr>
        <p:xfrm>
          <a:off x="984093" y="2999448"/>
          <a:ext cx="8128000" cy="4931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2" imgW="3839551" imgH="235455" progId="Word.Document.12">
                  <p:embed/>
                </p:oleObj>
              </mc:Choice>
              <mc:Fallback>
                <p:oleObj name="文档" r:id="rId2" imgW="3839551" imgH="2354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093" y="2999448"/>
                        <a:ext cx="8128000" cy="49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>
            <a:off x="984093" y="4242239"/>
            <a:ext cx="1086003" cy="46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</a:rPr>
              <a:t>A 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</a:p>
        </p:txBody>
      </p:sp>
    </p:spTree>
    <p:extLst>
      <p:ext uri="{BB962C8B-B14F-4D97-AF65-F5344CB8AC3E}">
        <p14:creationId xmlns:p14="http://schemas.microsoft.com/office/powerpoint/2010/main" val="101220163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40266" y="642393"/>
            <a:ext cx="8128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mx-y-m-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圆的方程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2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为何值时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直线与圆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有两个公共点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只有一个公共点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没有公共点</a:t>
            </a: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440265" y="4098452"/>
            <a:ext cx="85174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可联立方程组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由方程组解的个数判断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也可求出圆心到直线的距离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通过与半径比较大小判断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</p:spTree>
    <p:extLst>
      <p:ext uri="{BB962C8B-B14F-4D97-AF65-F5344CB8AC3E}">
        <p14:creationId xmlns:p14="http://schemas.microsoft.com/office/powerpoint/2010/main" val="1869863110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049867" y="700272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方法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将直线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mx-y-m-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代入圆的方程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化简、整理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得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+m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2(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x+m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m+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18127"/>
              </p:ext>
            </p:extLst>
          </p:nvPr>
        </p:nvGraphicFramePr>
        <p:xfrm>
          <a:off x="1049867" y="1605607"/>
          <a:ext cx="8559800" cy="22367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2" imgW="4047357" imgH="1059006" progId="Word.Document.12">
                  <p:embed/>
                </p:oleObj>
              </mc:Choice>
              <mc:Fallback>
                <p:oleObj name="文档" r:id="rId2" imgW="4047357" imgH="1059006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9867" y="1605607"/>
                        <a:ext cx="8559800" cy="223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676107"/>
              </p:ext>
            </p:extLst>
          </p:nvPr>
        </p:nvGraphicFramePr>
        <p:xfrm>
          <a:off x="1178455" y="3842395"/>
          <a:ext cx="8613775" cy="28717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4" imgW="4068246" imgH="1361167" progId="Word.Document.12">
                  <p:embed/>
                </p:oleObj>
              </mc:Choice>
              <mc:Fallback>
                <p:oleObj name="文档" r:id="rId4" imgW="4068246" imgH="136116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8455" y="3842395"/>
                        <a:ext cx="8613775" cy="287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481391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202266" y="769534"/>
            <a:ext cx="924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                     </a:t>
            </a:r>
            <a:r>
              <a:rPr lang="zh-CN" altLang="zh-CN" sz="240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Times New Roman" pitchFamily="18" charset="0"/>
              </a:rPr>
              <a:t>直线与圆的位置关系的判断方法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直线与圆的位置关系反映在三个方面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一是点到直线的距离与半径大小的关系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二是直线与圆的公共点的个数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三是两方程组成的方程组解的个数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       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因此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若给出图形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可根据公共点的个数判断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若给出直线与圆的方程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可选择用几何法或代数法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几何法计算量小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代数法可一同求出交点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解题时可根据条件作出恰当的选择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2593321187"/>
      </p:ext>
    </p:extLst>
  </p:cSld>
  <p:clrMapOvr>
    <a:masterClrMapping/>
  </p:clrMapOvr>
  <mc:AlternateContent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/>
</p:sld>
</file>

<file path=ppt/tags/tag1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2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8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81</Paragraphs>
  <Slides>27</Slides>
  <Notes>1</Notes>
  <TotalTime>2713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39">
      <vt:lpstr>Arial</vt:lpstr>
      <vt:lpstr>Calibri</vt:lpstr>
      <vt:lpstr>黑体</vt:lpstr>
      <vt:lpstr>微软雅黑</vt:lpstr>
      <vt:lpstr>Calibri Light</vt:lpstr>
      <vt:lpstr>Times New Roman</vt:lpstr>
      <vt:lpstr>NEU-BZ-S92</vt:lpstr>
      <vt:lpstr>方正书宋_GBK</vt:lpstr>
      <vt:lpstr>仿宋</vt:lpstr>
      <vt:lpstr>楷体</vt:lpstr>
      <vt:lpstr>宋体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毕业活动策划</dc:title>
  <dc:creator>Administrator</dc:creator>
  <cp:lastModifiedBy>dell</cp:lastModifiedBy>
  <cp:revision>922</cp:revision>
  <dcterms:created xsi:type="dcterms:W3CDTF">2019-01-12T04:39:00Z</dcterms:created>
  <dcterms:modified xsi:type="dcterms:W3CDTF">2020-09-07T01:55:29Z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