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3258" r:id="rId4"/>
    <p:sldId id="3390" r:id="rId5"/>
    <p:sldId id="3389" r:id="rId6"/>
    <p:sldId id="3363" r:id="rId7"/>
    <p:sldId id="3364" r:id="rId8"/>
    <p:sldId id="3365" r:id="rId9"/>
    <p:sldId id="3367" r:id="rId10"/>
    <p:sldId id="3368" r:id="rId11"/>
    <p:sldId id="3369" r:id="rId12"/>
    <p:sldId id="3388" r:id="rId13"/>
    <p:sldId id="3371" r:id="rId14"/>
    <p:sldId id="3372" r:id="rId15"/>
    <p:sldId id="3373" r:id="rId16"/>
    <p:sldId id="3374" r:id="rId17"/>
    <p:sldId id="3375" r:id="rId18"/>
    <p:sldId id="3376" r:id="rId19"/>
    <p:sldId id="3377" r:id="rId20"/>
    <p:sldId id="3378" r:id="rId21"/>
    <p:sldId id="3391" r:id="rId22"/>
    <p:sldId id="3384" r:id="rId23"/>
    <p:sldId id="3385" r:id="rId24"/>
    <p:sldId id="3386" r:id="rId25"/>
    <p:sldId id="3387" r:id="rId26"/>
    <p:sldId id="3392" r:id="rId27"/>
    <p:sldId id="3261" r:id="rId28"/>
    <p:sldId id="330" r:id="rId29"/>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76110" autoAdjust="0"/>
  </p:normalViewPr>
  <p:slideViewPr>
    <p:cSldViewPr snapToGrid="0">
      <p:cViewPr varScale="1">
        <p:scale>
          <a:sx n="75" d="100"/>
          <a:sy n="75" d="100"/>
        </p:scale>
        <p:origin x="738" y="72"/>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tags" Target="tags/tag8.xml"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1.emf" /><Relationship Id="rId2" Type="http://schemas.openxmlformats.org/officeDocument/2006/relationships/image" Target="../media/image12.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25.emf" /><Relationship Id="rId2" Type="http://schemas.openxmlformats.org/officeDocument/2006/relationships/image" Target="../media/image26.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27.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28.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29.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30.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3.emf" /><Relationship Id="rId2" Type="http://schemas.openxmlformats.org/officeDocument/2006/relationships/image" Target="../media/image1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5.emf" /><Relationship Id="rId2" Type="http://schemas.openxmlformats.org/officeDocument/2006/relationships/image" Target="../media/image16.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7.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8.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19.emf" /><Relationship Id="rId2" Type="http://schemas.openxmlformats.org/officeDocument/2006/relationships/image" Target="../media/image20.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1.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2.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3.emf" /><Relationship Id="rId2" Type="http://schemas.openxmlformats.org/officeDocument/2006/relationships/image" Target="../media/image24.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582921263"/>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438903822"/>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019113288"/>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7.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2020/9/9</a:t>
            </a:fld>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anose="02010609060101010101" pitchFamily="2" charset="-122"/>
                <a:ea typeface="黑体" panose="02010609060101010101"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2020/9/9</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17967395"/>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8" y="824"/>
            <a:ext cx="12190047" cy="6856555"/>
          </a:xfrm>
          <a:prstGeom prst="rect">
            <a:avLst/>
          </a:prstGeom>
        </p:spPr>
      </p:pic>
    </p:spTree>
    <p:extLst>
      <p:ext uri="{BB962C8B-B14F-4D97-AF65-F5344CB8AC3E}">
        <p14:creationId xmlns:p14="http://schemas.microsoft.com/office/powerpoint/2010/main" val="92700280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88324765"/>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9064983"/>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00329856"/>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20164455"/>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91089783"/>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62594389"/>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34299741"/>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261476728"/>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17162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35176963"/>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62367725"/>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2034790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16313716"/>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69489842"/>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69011327"/>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06812036"/>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821867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44172696"/>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93111916"/>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67407547"/>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image" Target="../media/image8.png" /><Relationship Id="rId49" Type="http://schemas.openxmlformats.org/officeDocument/2006/relationships/theme" Target="../theme/theme1.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48">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2020/9/9</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5" r:id="rId25"/>
    <p:sldLayoutId id="2147483898" r:id="rId26"/>
    <p:sldLayoutId id="2147483911" r:id="rId27"/>
    <p:sldLayoutId id="2147483915" r:id="rId28"/>
    <p:sldLayoutId id="2147483949" r:id="rId29"/>
    <p:sldLayoutId id="2147483954" r:id="rId30"/>
    <p:sldLayoutId id="2147483967" r:id="rId31"/>
    <p:sldLayoutId id="2147483968" r:id="rId32"/>
    <p:sldLayoutId id="2147483969" r:id="rId33"/>
    <p:sldLayoutId id="2147483970" r:id="rId34"/>
    <p:sldLayoutId id="2147483971" r:id="rId35"/>
    <p:sldLayoutId id="2147483973" r:id="rId36"/>
    <p:sldLayoutId id="2147483974" r:id="rId37"/>
    <p:sldLayoutId id="2147483975" r:id="rId38"/>
    <p:sldLayoutId id="2147483976" r:id="rId39"/>
    <p:sldLayoutId id="2147483977" r:id="rId40"/>
    <p:sldLayoutId id="2147483978" r:id="rId41"/>
    <p:sldLayoutId id="2147483983" r:id="rId42"/>
    <p:sldLayoutId id="2147483984" r:id="rId43"/>
    <p:sldLayoutId id="2147483985" r:id="rId44"/>
    <p:sldLayoutId id="2147483986" r:id="rId45"/>
    <p:sldLayoutId id="2147483987" r:id="rId46"/>
    <p:sldLayoutId id="2147483988" r:id="rId47"/>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9.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package" Target="../embeddings/Microsoft_Word_Document7.docx" TargetMode="Internal" /><Relationship Id="rId3" Type="http://schemas.openxmlformats.org/officeDocument/2006/relationships/image" Target="../media/image18.emf" /><Relationship Id="rId4" Type="http://schemas.openxmlformats.org/officeDocument/2006/relationships/vmlDrawing" Target="../drawings/vmlDrawing5.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0.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package" Target="../embeddings/Microsoft_Word_Document8.docx" TargetMode="Internal" /><Relationship Id="rId3" Type="http://schemas.openxmlformats.org/officeDocument/2006/relationships/image" Target="../media/image19.emf" /><Relationship Id="rId4" Type="http://schemas.openxmlformats.org/officeDocument/2006/relationships/package" Target="../embeddings/Microsoft_Word_Document9.docx" TargetMode="Internal" /><Relationship Id="rId5" Type="http://schemas.openxmlformats.org/officeDocument/2006/relationships/image" Target="../media/image20.emf" /><Relationship Id="rId6" Type="http://schemas.openxmlformats.org/officeDocument/2006/relationships/vmlDrawing" Target="../drawings/vmlDrawing6.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package" Target="../embeddings/Microsoft_Word_Document10.docx" TargetMode="Internal" /><Relationship Id="rId3" Type="http://schemas.openxmlformats.org/officeDocument/2006/relationships/image" Target="../media/image21.emf" /><Relationship Id="rId4" Type="http://schemas.openxmlformats.org/officeDocument/2006/relationships/vmlDrawing" Target="../drawings/vmlDrawing7.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11.docx" TargetMode="Internal" /><Relationship Id="rId3" Type="http://schemas.openxmlformats.org/officeDocument/2006/relationships/image" Target="../media/image22.emf" /><Relationship Id="rId4" Type="http://schemas.openxmlformats.org/officeDocument/2006/relationships/vmlDrawing" Target="../drawings/vmlDrawing8.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package" Target="../embeddings/Microsoft_Word_Document12.docx" TargetMode="Internal" /><Relationship Id="rId3" Type="http://schemas.openxmlformats.org/officeDocument/2006/relationships/image" Target="../media/image23.emf" /><Relationship Id="rId4" Type="http://schemas.openxmlformats.org/officeDocument/2006/relationships/package" Target="../embeddings/Microsoft_Word_Document13.docx" TargetMode="Internal" /><Relationship Id="rId5" Type="http://schemas.openxmlformats.org/officeDocument/2006/relationships/image" Target="../media/image24.emf" /><Relationship Id="rId6" Type="http://schemas.openxmlformats.org/officeDocument/2006/relationships/vmlDrawing" Target="../drawings/vmlDrawing9.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package" Target="../embeddings/Microsoft_Word_Document14.docx" TargetMode="Internal" /><Relationship Id="rId3" Type="http://schemas.openxmlformats.org/officeDocument/2006/relationships/image" Target="../media/image25.emf" /><Relationship Id="rId4" Type="http://schemas.openxmlformats.org/officeDocument/2006/relationships/package" Target="../embeddings/Microsoft_Word_Document15.docx" TargetMode="Internal" /><Relationship Id="rId5" Type="http://schemas.openxmlformats.org/officeDocument/2006/relationships/image" Target="../media/image26.emf" /><Relationship Id="rId6" Type="http://schemas.openxmlformats.org/officeDocument/2006/relationships/vmlDrawing" Target="../drawings/vmlDrawing10.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package" Target="../embeddings/Microsoft_Word_Document16.docx" TargetMode="Internal" /><Relationship Id="rId3" Type="http://schemas.openxmlformats.org/officeDocument/2006/relationships/image" Target="../media/image27.emf" /><Relationship Id="rId4" Type="http://schemas.openxmlformats.org/officeDocument/2006/relationships/vmlDrawing" Target="../drawings/vmlDrawing11.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2.xml" /><Relationship Id="rId2" Type="http://schemas.openxmlformats.org/officeDocument/2006/relationships/package" Target="../embeddings/Microsoft_Word_Document17.docx" TargetMode="Internal" /><Relationship Id="rId3" Type="http://schemas.openxmlformats.org/officeDocument/2006/relationships/image" Target="../media/image28.emf" /><Relationship Id="rId4" Type="http://schemas.openxmlformats.org/officeDocument/2006/relationships/vmlDrawing" Target="../drawings/vmlDrawing12.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package" Target="../embeddings/Microsoft_Word_Document18.docx" TargetMode="Internal" /><Relationship Id="rId3" Type="http://schemas.openxmlformats.org/officeDocument/2006/relationships/image" Target="../media/image29.emf" /><Relationship Id="rId4" Type="http://schemas.openxmlformats.org/officeDocument/2006/relationships/vmlDrawing" Target="../drawings/vmlDrawing13.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package" Target="../embeddings/Microsoft_Word_Document19.docx" TargetMode="Internal" /><Relationship Id="rId3" Type="http://schemas.openxmlformats.org/officeDocument/2006/relationships/image" Target="../media/image30.emf" /><Relationship Id="rId4" Type="http://schemas.openxmlformats.org/officeDocument/2006/relationships/vmlDrawing" Target="../drawings/vmlDrawing14.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image" Target="../media/image31.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 Id="rId3" Type="http://schemas.openxmlformats.org/officeDocument/2006/relationships/image" Target="../media/image3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6.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package" Target="../embeddings/Microsoft_Word_Document.docx" TargetMode="Internal" /><Relationship Id="rId3" Type="http://schemas.openxmlformats.org/officeDocument/2006/relationships/image" Target="../media/image11.emf" /><Relationship Id="rId4" Type="http://schemas.openxmlformats.org/officeDocument/2006/relationships/package" Target="../embeddings/Microsoft_Word_Document1.docx" TargetMode="Internal" /><Relationship Id="rId5" Type="http://schemas.openxmlformats.org/officeDocument/2006/relationships/image" Target="../media/image12.emf" /><Relationship Id="rId6" Type="http://schemas.openxmlformats.org/officeDocument/2006/relationships/vmlDrawing" Target="../drawings/vmlDrawing1.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Document2.docx" TargetMode="Internal" /><Relationship Id="rId3" Type="http://schemas.openxmlformats.org/officeDocument/2006/relationships/image" Target="../media/image13.emf" /><Relationship Id="rId4" Type="http://schemas.openxmlformats.org/officeDocument/2006/relationships/package" Target="../embeddings/Microsoft_Word_Document3.docx" TargetMode="Internal" /><Relationship Id="rId5" Type="http://schemas.openxmlformats.org/officeDocument/2006/relationships/image" Target="../media/image14.emf" /><Relationship Id="rId6" Type="http://schemas.openxmlformats.org/officeDocument/2006/relationships/vmlDrawing" Target="../drawings/vmlDrawing2.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Document4.docx" TargetMode="Internal" /><Relationship Id="rId3" Type="http://schemas.openxmlformats.org/officeDocument/2006/relationships/image" Target="../media/image15.emf" /><Relationship Id="rId4" Type="http://schemas.openxmlformats.org/officeDocument/2006/relationships/package" Target="../embeddings/Microsoft_Word_Document5.docx" TargetMode="Internal" /><Relationship Id="rId5" Type="http://schemas.openxmlformats.org/officeDocument/2006/relationships/image" Target="../media/image16.emf" /><Relationship Id="rId6" Type="http://schemas.openxmlformats.org/officeDocument/2006/relationships/vmlDrawing" Target="../drawings/vmlDrawing3.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package" Target="../embeddings/Microsoft_Word_Document6.docx" TargetMode="Internal" /><Relationship Id="rId3" Type="http://schemas.openxmlformats.org/officeDocument/2006/relationships/image" Target="../media/image17.emf" /><Relationship Id="rId4" Type="http://schemas.openxmlformats.org/officeDocument/2006/relationships/vmlDrawing" Target="../drawings/vmlDrawing4.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一</a:t>
            </a:r>
          </a:p>
        </p:txBody>
      </p:sp>
      <p:sp>
        <p:nvSpPr>
          <p:cNvPr id="5" name="文本框 4"/>
          <p:cNvSpPr txBox="1"/>
          <p:nvPr/>
        </p:nvSpPr>
        <p:spPr>
          <a:xfrm>
            <a:off x="3523790" y="2988211"/>
            <a:ext cx="10416020" cy="923330"/>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2.5.2</a:t>
            </a:r>
            <a:r>
              <a:rPr lang="zh-CN" altLang="zh-CN"/>
              <a:t>圆与圆的位置关系</a:t>
            </a:r>
            <a:r>
              <a:rPr lang="en-US" altLang="zh-CN"/>
              <a:t>  </a:t>
            </a:r>
            <a:endParaRPr lang="zh-CN">
              <a:sym typeface="+mn-ea"/>
            </a:endParaRPr>
          </a:p>
        </p:txBody>
      </p:sp>
      <p:sp>
        <p:nvSpPr>
          <p:cNvPr id="2" name="矩形 1"/>
          <p:cNvSpPr/>
          <p:nvPr/>
        </p:nvSpPr>
        <p:spPr>
          <a:xfrm>
            <a:off x="2904564" y="813424"/>
            <a:ext cx="5827236"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a:t>
            </a:r>
            <a:r>
              <a:rPr lang="zh-CN" altLang="en-US" sz="4000">
                <a:solidFill>
                  <a:srgbClr val="FF0000"/>
                </a:solidFill>
                <a:latin typeface="Times New Roman" pitchFamily="18" charset="0"/>
                <a:cs typeface="Times New Roman" pitchFamily="18" charset="0"/>
              </a:rPr>
              <a:t>二</a:t>
            </a:r>
            <a:r>
              <a:rPr lang="zh-CN" altLang="zh-CN" sz="4000">
                <a:solidFill>
                  <a:srgbClr val="FF0000"/>
                </a:solidFill>
                <a:latin typeface="Times New Roman" pitchFamily="18" charset="0"/>
                <a:cs typeface="Times New Roman" pitchFamily="18" charset="0"/>
              </a:rPr>
              <a:t>章　</a:t>
            </a:r>
            <a:r>
              <a:rPr lang="zh-CN" altLang="en-US" sz="4000">
                <a:solidFill>
                  <a:srgbClr val="FF0000"/>
                </a:solidFill>
                <a:latin typeface="Times New Roman" pitchFamily="18" charset="0"/>
                <a:cs typeface="Times New Roman" pitchFamily="18" charset="0"/>
              </a:rPr>
              <a:t>直线和圆的方程</a:t>
            </a:r>
            <a:endParaRPr lang="zh-CN" altLang="zh-CN" sz="4000">
              <a:solidFill>
                <a:srgbClr val="FF0000"/>
              </a:solidFill>
              <a:latin typeface="Times New Roman" pitchFamily="18" charset="0"/>
              <a:cs typeface="Times New Roman" panose="02020603050405020304" pitchFamily="18" charset="0"/>
            </a:endParaRP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066799" y="1040399"/>
            <a:ext cx="9262533" cy="2123658"/>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判断两圆的位置关系的两种方法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几何法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利用两圆半径的和或差与圆心距作比较</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得到两圆的位置关系</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代数法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把两圆位置关系的判定完全转化为代数问题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转化为方程组的解的组数问题</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4037320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083733" y="888627"/>
            <a:ext cx="9448800"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跟踪训练</a:t>
            </a:r>
            <a:r>
              <a:rPr lang="en-US" altLang="zh-CN" sz="2200">
                <a:solidFill>
                  <a:srgbClr val="000000"/>
                </a:solidFill>
                <a:latin typeface="Times New Roman" pitchFamily="18" charset="0"/>
                <a:ea typeface="黑体" pitchFamily="2" charset="-122"/>
                <a:cs typeface="Times New Roman" pitchFamily="18" charset="0"/>
              </a:rPr>
              <a:t>1 </a:t>
            </a:r>
            <a:r>
              <a:rPr lang="zh-CN" altLang="zh-CN" sz="2200">
                <a:solidFill>
                  <a:srgbClr val="000000"/>
                </a:solidFill>
                <a:latin typeface="Times New Roman" pitchFamily="18" charset="0"/>
                <a:cs typeface="Times New Roman" pitchFamily="18" charset="0"/>
              </a:rPr>
              <a:t>若两圆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8</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11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内切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的值为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nvGraphicFramePr>
        <p:xfrm>
          <a:off x="1744133" y="1869141"/>
          <a:ext cx="8128000" cy="1798022"/>
        </p:xfrm>
        <a:graphic>
          <a:graphicData uri="http://schemas.openxmlformats.org/presentationml/2006/ole">
            <mc:AlternateContent>
              <mc:Choice xmlns:v="urn:schemas-microsoft-com:vml" Requires="v">
                <p:oleObj spid="_x0000_s1045" name="文档" r:id="rId2" imgW="3839551" imgH="855282" progId="Word.Document.12">
                  <p:embed/>
                </p:oleObj>
              </mc:Choice>
              <mc:Fallback>
                <p:oleObj name="文档" r:id="rId2" imgW="3839551" imgH="855282" progId="Word.Document.12">
                  <p:embed/>
                  <p:pic>
                    <p:nvPicPr>
                      <p:cNvPr id="0" name="OLE substitute image"/>
                      <p:cNvPicPr/>
                      <p:nvPr/>
                    </p:nvPicPr>
                    <p:blipFill>
                      <a:blip r:embed="rId3"/>
                      <a:stretch>
                        <a:fillRect/>
                      </a:stretch>
                    </p:blipFill>
                    <p:spPr>
                      <a:xfrm>
                        <a:off x="1744133" y="1869141"/>
                        <a:ext cx="8128000" cy="1798022"/>
                      </a:xfrm>
                      <a:prstGeom prst="rect">
                        <a:avLst/>
                      </a:prstGeom>
                    </p:spPr>
                  </p:pic>
                </p:oleObj>
              </mc:Fallback>
            </mc:AlternateContent>
          </a:graphicData>
        </a:graphic>
      </p:graphicFrame>
      <p:sp>
        <p:nvSpPr>
          <p:cNvPr id="4" name="矩形 3"/>
          <p:cNvSpPr>
            <a:spLocks noChangeAspect="1"/>
          </p:cNvSpPr>
          <p:nvPr/>
        </p:nvSpPr>
        <p:spPr>
          <a:xfrm>
            <a:off x="1941206" y="4149079"/>
            <a:ext cx="1744388"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121</a:t>
            </a:r>
            <a:r>
              <a:rPr lang="zh-CN" altLang="zh-CN" sz="2200">
                <a:solidFill>
                  <a:srgbClr val="FF0000"/>
                </a:solidFill>
                <a:latin typeface="Times New Roman" pitchFamily="18" charset="0"/>
                <a:cs typeface="Times New Roman" pitchFamily="18" charset="0"/>
              </a:rPr>
              <a:t>或</a:t>
            </a:r>
            <a:r>
              <a:rPr lang="en-US" altLang="zh-CN" sz="2200">
                <a:solidFill>
                  <a:srgbClr val="FF0000"/>
                </a:solidFill>
                <a:latin typeface="Times New Roman" pitchFamily="18" charset="0"/>
                <a:cs typeface="Times New Roman" pitchFamily="18" charset="0"/>
              </a:rPr>
              <a:t>1 </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5"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69325158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05467" y="646503"/>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已知圆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和圆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28</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求两圆公共弦所在直线的方程及弦长</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求经过两圆交点且圆心在直线</a:t>
            </a:r>
            <a:r>
              <a:rPr lang="en-US" altLang="zh-CN" sz="2200" i="1">
                <a:solidFill>
                  <a:srgbClr val="000000"/>
                </a:solidFill>
                <a:latin typeface="Times New Roman" pitchFamily="18" charset="0"/>
                <a:cs typeface="Times New Roman" pitchFamily="18" charset="0"/>
              </a:rPr>
              <a:t>x-y-</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上的圆的方程</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5" name="矩形 4"/>
          <p:cNvSpPr>
            <a:spLocks noChangeAspect="1"/>
          </p:cNvSpPr>
          <p:nvPr/>
        </p:nvSpPr>
        <p:spPr>
          <a:xfrm>
            <a:off x="1540934" y="2968505"/>
            <a:ext cx="9228666" cy="171739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两圆方程相减求出公共弦所在直线方程</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再根据半径、弦心距、弦长的关系求出弦长</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可求出两圆的交点坐标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结合圆心在直线</a:t>
            </a:r>
            <a:r>
              <a:rPr lang="en-US" altLang="zh-CN" sz="2200" i="1">
                <a:solidFill>
                  <a:srgbClr val="FF0000"/>
                </a:solidFill>
                <a:latin typeface="Times New Roman" pitchFamily="18" charset="0"/>
                <a:cs typeface="Times New Roman" pitchFamily="18" charset="0"/>
              </a:rPr>
              <a:t>x-y-</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上求出圆心坐标与半径</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也可利用圆系方程求解</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411841437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27907071"/>
              </p:ext>
            </p:extLst>
          </p:nvPr>
        </p:nvGraphicFramePr>
        <p:xfrm>
          <a:off x="1794933" y="883568"/>
          <a:ext cx="8128000" cy="1224398"/>
        </p:xfrm>
        <a:graphic>
          <a:graphicData uri="http://schemas.openxmlformats.org/presentationml/2006/ole">
            <mc:AlternateContent>
              <mc:Choice xmlns:v="urn:schemas-microsoft-com:vml" Requires="v">
                <p:oleObj spid="_x0000_s1046" name="文档" r:id="rId2" imgW="3839551" imgH="583409" progId="Word.Document.12">
                  <p:embed/>
                </p:oleObj>
              </mc:Choice>
              <mc:Fallback>
                <p:oleObj name="文档" r:id="rId2" imgW="3839551" imgH="583409" progId="Word.Document.12">
                  <p:embed/>
                  <p:pic>
                    <p:nvPicPr>
                      <p:cNvPr id="0" name="OLE substitute image"/>
                      <p:cNvPicPr/>
                      <p:nvPr/>
                    </p:nvPicPr>
                    <p:blipFill>
                      <a:blip r:embed="rId3"/>
                      <a:stretch>
                        <a:fillRect/>
                      </a:stretch>
                    </p:blipFill>
                    <p:spPr>
                      <a:xfrm>
                        <a:off x="1794933" y="883568"/>
                        <a:ext cx="8128000" cy="1224398"/>
                      </a:xfrm>
                      <a:prstGeom prst="rect">
                        <a:avLst/>
                      </a:prstGeom>
                    </p:spPr>
                  </p:pic>
                </p:oleObj>
              </mc:Fallback>
            </mc:AlternateContent>
          </a:graphicData>
        </a:graphic>
      </p:graphicFrame>
      <p:sp>
        <p:nvSpPr>
          <p:cNvPr id="5" name="矩形 4"/>
          <p:cNvSpPr>
            <a:spLocks noChangeAspect="1"/>
          </p:cNvSpPr>
          <p:nvPr/>
        </p:nvSpPr>
        <p:spPr>
          <a:xfrm>
            <a:off x="1794933" y="2364947"/>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NEU-BZ-S92"/>
                <a:cs typeface="宋体" panose="02010600030101010101" pitchFamily="2" charset="-122"/>
              </a:rPr>
              <a:t>①</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NEU-BZ-S92"/>
                <a:cs typeface="宋体" panose="02010600030101010101" pitchFamily="2" charset="-122"/>
              </a:rPr>
              <a:t>②</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得</a:t>
            </a:r>
            <a:r>
              <a:rPr lang="en-US" altLang="zh-CN" sz="2200" i="1">
                <a:solidFill>
                  <a:srgbClr val="FF0000"/>
                </a:solidFill>
                <a:latin typeface="Times New Roman" pitchFamily="18" charset="0"/>
                <a:cs typeface="Times New Roman" pitchFamily="18" charset="0"/>
              </a:rPr>
              <a:t>x-y+</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两点坐标都满足此方程</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x-y+</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即为两圆公共弦所在直线的方程</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82152861"/>
              </p:ext>
            </p:extLst>
          </p:nvPr>
        </p:nvGraphicFramePr>
        <p:xfrm>
          <a:off x="1794933" y="3933056"/>
          <a:ext cx="8128000" cy="2049612"/>
        </p:xfrm>
        <a:graphic>
          <a:graphicData uri="http://schemas.openxmlformats.org/presentationml/2006/ole">
            <mc:AlternateContent>
              <mc:Choice xmlns:v="urn:schemas-microsoft-com:vml" Requires="v">
                <p:oleObj spid="_x0000_s1047" name="文档" r:id="rId4" imgW="3839551" imgH="973190" progId="Word.Document.12">
                  <p:embed/>
                </p:oleObj>
              </mc:Choice>
              <mc:Fallback>
                <p:oleObj name="文档" r:id="rId4" imgW="3839551" imgH="973190" progId="Word.Document.12">
                  <p:embed/>
                  <p:pic>
                    <p:nvPicPr>
                      <p:cNvPr id="0" name="OLE substitute image"/>
                      <p:cNvPicPr/>
                      <p:nvPr/>
                    </p:nvPicPr>
                    <p:blipFill>
                      <a:blip r:embed="rId5"/>
                      <a:stretch>
                        <a:fillRect/>
                      </a:stretch>
                    </p:blipFill>
                    <p:spPr>
                      <a:xfrm>
                        <a:off x="1794933" y="3933056"/>
                        <a:ext cx="8128000" cy="2049612"/>
                      </a:xfrm>
                      <a:prstGeom prst="rect">
                        <a:avLst/>
                      </a:prstGeom>
                    </p:spPr>
                  </p:pic>
                </p:oleObj>
              </mc:Fallback>
            </mc:AlternateContent>
          </a:graphicData>
        </a:graphic>
      </p:graphicFrame>
    </p:spTree>
    <p:extLst>
      <p:ext uri="{BB962C8B-B14F-4D97-AF65-F5344CB8AC3E}">
        <p14:creationId xmlns:p14="http://schemas.microsoft.com/office/powerpoint/2010/main" val="218950143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991043916"/>
              </p:ext>
            </p:extLst>
          </p:nvPr>
        </p:nvGraphicFramePr>
        <p:xfrm>
          <a:off x="1305826" y="866635"/>
          <a:ext cx="8128000" cy="4951270"/>
        </p:xfrm>
        <a:graphic>
          <a:graphicData uri="http://schemas.openxmlformats.org/presentationml/2006/ole">
            <mc:AlternateContent>
              <mc:Choice xmlns:v="urn:schemas-microsoft-com:vml" Requires="v">
                <p:oleObj spid="_x0000_s1048" name="文档" r:id="rId2" imgW="3839551" imgH="2351665" progId="Word.Document.12">
                  <p:embed/>
                </p:oleObj>
              </mc:Choice>
              <mc:Fallback>
                <p:oleObj name="文档" r:id="rId2" imgW="3839551" imgH="2351665" progId="Word.Document.12">
                  <p:embed/>
                  <p:pic>
                    <p:nvPicPr>
                      <p:cNvPr id="0" name="OLE substitute image"/>
                      <p:cNvPicPr/>
                      <p:nvPr/>
                    </p:nvPicPr>
                    <p:blipFill>
                      <a:blip r:embed="rId3"/>
                      <a:stretch>
                        <a:fillRect/>
                      </a:stretch>
                    </p:blipFill>
                    <p:spPr>
                      <a:xfrm>
                        <a:off x="1305826" y="866635"/>
                        <a:ext cx="8128000" cy="4951270"/>
                      </a:xfrm>
                      <a:prstGeom prst="rect">
                        <a:avLst/>
                      </a:prstGeom>
                    </p:spPr>
                  </p:pic>
                </p:oleObj>
              </mc:Fallback>
            </mc:AlternateContent>
          </a:graphicData>
        </a:graphic>
      </p:graphicFrame>
    </p:spTree>
    <p:extLst>
      <p:ext uri="{BB962C8B-B14F-4D97-AF65-F5344CB8AC3E}">
        <p14:creationId xmlns:p14="http://schemas.microsoft.com/office/powerpoint/2010/main" val="136891464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185333" y="769804"/>
            <a:ext cx="9313334" cy="4662815"/>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相交弦及圆系方程问题的解决</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求两圆的公共弦所在直线的方程的方法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将两圆方程相减即得两圆公共弦所在直线方程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但必须注意只有当两圆方程中二次项系数相同时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才能如此求解</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否则应先调整系数</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求两圆公共弦长的方法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一是联立两圆方程求出交点坐标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再用距离公式求解</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二是先求出两圆公共弦所在的直线方程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再利用半径长、弦心距和弦长的一半构成的直角三角形求解</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已知圆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x+E</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y+F</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ea typeface="仿宋" panose="02010609060101010101" pitchFamily="49" charset="-122"/>
                <a:cs typeface="Times New Roman" pitchFamily="18" charset="0"/>
              </a:rPr>
              <a:t>与圆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x+E</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y+F</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ea typeface="仿宋" panose="02010609060101010101" pitchFamily="49" charset="-122"/>
                <a:cs typeface="Times New Roman" pitchFamily="18" charset="0"/>
              </a:rPr>
              <a:t>相交</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则过两圆交点的圆的方程可设为</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x+E</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y+F</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x+E</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y+F</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91379243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78" y="736997"/>
            <a:ext cx="10617200"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a:solidFill>
                  <a:srgbClr val="000000"/>
                </a:solidFill>
                <a:latin typeface="Times New Roman" pitchFamily="18" charset="0"/>
                <a:ea typeface="黑体" pitchFamily="2" charset="-122"/>
                <a:cs typeface="Times New Roman" pitchFamily="18" charset="0"/>
              </a:rPr>
              <a:t>1 </a:t>
            </a:r>
            <a:r>
              <a:rPr lang="zh-CN" altLang="zh-CN" sz="2200">
                <a:solidFill>
                  <a:srgbClr val="000000"/>
                </a:solidFill>
                <a:latin typeface="Times New Roman" pitchFamily="18" charset="0"/>
                <a:cs typeface="Times New Roman" pitchFamily="18" charset="0"/>
              </a:rPr>
              <a:t>两圆相交于两点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(1,3)</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两圆圆心都在直线</a:t>
            </a:r>
            <a:r>
              <a:rPr lang="en-US" altLang="zh-CN" sz="2200" i="1" err="1">
                <a:solidFill>
                  <a:srgbClr val="000000"/>
                </a:solidFill>
                <a:latin typeface="Times New Roman" pitchFamily="18" charset="0"/>
                <a:cs typeface="Times New Roman" pitchFamily="18" charset="0"/>
              </a:rPr>
              <a:t>x-y+c=</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err="1">
                <a:solidFill>
                  <a:srgbClr val="000000"/>
                </a:solidFill>
                <a:latin typeface="Times New Roman" pitchFamily="18" charset="0"/>
                <a:cs typeface="Times New Roman" pitchFamily="18" charset="0"/>
              </a:rPr>
              <a:t>m+c</a:t>
            </a:r>
            <a:r>
              <a:rPr lang="zh-CN" altLang="zh-CN" sz="2200">
                <a:solidFill>
                  <a:srgbClr val="000000"/>
                </a:solidFill>
                <a:latin typeface="Times New Roman" pitchFamily="18" charset="0"/>
                <a:cs typeface="Times New Roman" pitchFamily="18" charset="0"/>
              </a:rPr>
              <a:t>的</a:t>
            </a:r>
            <a:endParaRPr lang="en-US" altLang="zh-CN" sz="2200">
              <a:solidFill>
                <a:srgbClr val="000000"/>
              </a:solidFill>
              <a:latin typeface="Times New Roman" pitchFamily="18" charset="0"/>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值为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60186720"/>
              </p:ext>
            </p:extLst>
          </p:nvPr>
        </p:nvGraphicFramePr>
        <p:xfrm>
          <a:off x="1942083" y="2136820"/>
          <a:ext cx="8128000" cy="1358579"/>
        </p:xfrm>
        <a:graphic>
          <a:graphicData uri="http://schemas.openxmlformats.org/presentationml/2006/ole">
            <mc:AlternateContent>
              <mc:Choice xmlns:v="urn:schemas-microsoft-com:vml" Requires="v">
                <p:oleObj spid="_x0000_s1049" name="文档" r:id="rId2" imgW="3839551" imgH="647231" progId="Word.Document.12">
                  <p:embed/>
                </p:oleObj>
              </mc:Choice>
              <mc:Fallback>
                <p:oleObj name="文档" r:id="rId2" imgW="3839551" imgH="647231" progId="Word.Document.12">
                  <p:embed/>
                  <p:pic>
                    <p:nvPicPr>
                      <p:cNvPr id="0" name="OLE substitute image"/>
                      <p:cNvPicPr/>
                      <p:nvPr/>
                    </p:nvPicPr>
                    <p:blipFill>
                      <a:blip r:embed="rId3"/>
                      <a:stretch>
                        <a:fillRect/>
                      </a:stretch>
                    </p:blipFill>
                    <p:spPr>
                      <a:xfrm>
                        <a:off x="1942083" y="2136820"/>
                        <a:ext cx="8128000" cy="1358579"/>
                      </a:xfrm>
                      <a:prstGeom prst="rect">
                        <a:avLst/>
                      </a:prstGeom>
                    </p:spPr>
                  </p:pic>
                </p:oleObj>
              </mc:Fallback>
            </mc:AlternateContent>
          </a:graphicData>
        </a:graphic>
      </p:graphicFrame>
      <p:sp>
        <p:nvSpPr>
          <p:cNvPr id="8" name="矩形 7"/>
          <p:cNvSpPr>
            <a:spLocks noChangeAspect="1"/>
          </p:cNvSpPr>
          <p:nvPr/>
        </p:nvSpPr>
        <p:spPr>
          <a:xfrm>
            <a:off x="1942083" y="3654008"/>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的中点坐标为</a:t>
            </a:r>
            <a:r>
              <a:rPr lang="en-US" altLang="zh-CN" sz="2200">
                <a:solidFill>
                  <a:srgbClr val="FF0000"/>
                </a:solidFill>
                <a:latin typeface="Times New Roman" pitchFamily="18" charset="0"/>
                <a:cs typeface="Times New Roman" pitchFamily="18" charset="0"/>
              </a:rPr>
              <a:t>(3,1)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的中点在直线</a:t>
            </a:r>
            <a:r>
              <a:rPr lang="en-US" altLang="zh-CN" sz="2200" i="1" err="1">
                <a:solidFill>
                  <a:srgbClr val="FF0000"/>
                </a:solidFill>
                <a:latin typeface="Times New Roman" pitchFamily="18" charset="0"/>
                <a:cs typeface="Times New Roman" pitchFamily="18" charset="0"/>
              </a:rPr>
              <a:t>x-y+c=</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上</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2,</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err="1">
                <a:solidFill>
                  <a:srgbClr val="FF0000"/>
                </a:solidFill>
                <a:latin typeface="Times New Roman" pitchFamily="18" charset="0"/>
                <a:cs typeface="Times New Roman" pitchFamily="18" charset="0"/>
              </a:rPr>
              <a:t>m+c=</a:t>
            </a:r>
            <a:r>
              <a:rPr lang="en-US" altLang="zh-CN" sz="2200">
                <a:solidFill>
                  <a:srgbClr val="FF0000"/>
                </a:solidFill>
                <a:latin typeface="Times New Roman" pitchFamily="18" charset="0"/>
                <a:cs typeface="Times New Roman" pitchFamily="18" charset="0"/>
              </a:rPr>
              <a:t>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9" name="矩形 8"/>
          <p:cNvSpPr>
            <a:spLocks noChangeAspect="1"/>
          </p:cNvSpPr>
          <p:nvPr/>
        </p:nvSpPr>
        <p:spPr>
          <a:xfrm>
            <a:off x="1952333" y="5530011"/>
            <a:ext cx="1039067"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3 </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7348687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18640535"/>
              </p:ext>
            </p:extLst>
          </p:nvPr>
        </p:nvGraphicFramePr>
        <p:xfrm>
          <a:off x="835582" y="784151"/>
          <a:ext cx="8128000" cy="754766"/>
        </p:xfrm>
        <a:graphic>
          <a:graphicData uri="http://schemas.openxmlformats.org/presentationml/2006/ole">
            <mc:AlternateContent>
              <mc:Choice xmlns:v="urn:schemas-microsoft-com:vml" Requires="v">
                <p:oleObj spid="_x0000_s1050" name="文档" r:id="rId2" imgW="3841750" imgH="358775" progId="Word.Document.12">
                  <p:embed/>
                </p:oleObj>
              </mc:Choice>
              <mc:Fallback>
                <p:oleObj name="文档" r:id="rId2" imgW="3841750" imgH="358775" progId="Word.Document.12">
                  <p:embed/>
                  <p:pic>
                    <p:nvPicPr>
                      <p:cNvPr id="0" name="OLE substitute image"/>
                      <p:cNvPicPr/>
                      <p:nvPr/>
                    </p:nvPicPr>
                    <p:blipFill>
                      <a:blip r:embed="rId3"/>
                      <a:stretch>
                        <a:fillRect/>
                      </a:stretch>
                    </p:blipFill>
                    <p:spPr>
                      <a:xfrm>
                        <a:off x="835582" y="784151"/>
                        <a:ext cx="8128000" cy="754766"/>
                      </a:xfrm>
                      <a:prstGeom prst="rect">
                        <a:avLst/>
                      </a:prstGeom>
                    </p:spPr>
                  </p:pic>
                </p:oleObj>
              </mc:Fallback>
            </mc:AlternateContent>
          </a:graphicData>
        </a:graphic>
      </p:graphicFrame>
      <p:sp>
        <p:nvSpPr>
          <p:cNvPr id="9" name="矩形 8"/>
          <p:cNvSpPr>
            <a:spLocks noChangeAspect="1"/>
          </p:cNvSpPr>
          <p:nvPr/>
        </p:nvSpPr>
        <p:spPr>
          <a:xfrm>
            <a:off x="835581" y="2000644"/>
            <a:ext cx="9493751"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设圆的方程</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利用两圆外切和直线与圆相切建立方程组求得</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1" name="矩形 10"/>
          <p:cNvSpPr>
            <a:spLocks noChangeAspect="1"/>
          </p:cNvSpPr>
          <p:nvPr/>
        </p:nvSpPr>
        <p:spPr>
          <a:xfrm>
            <a:off x="965200" y="2852209"/>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设所求圆的方程为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y-b</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r&gt;</a:t>
            </a:r>
            <a:r>
              <a:rPr lang="en-US" altLang="zh-CN" sz="2200">
                <a:solidFill>
                  <a:srgbClr val="FF0000"/>
                </a:solidFill>
                <a:latin typeface="Times New Roman" pitchFamily="18" charset="0"/>
                <a:cs typeface="Times New Roman" pitchFamily="18" charset="0"/>
              </a:rPr>
              <a:t>0),</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由题知所求圆与圆</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外切</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49538450"/>
              </p:ext>
            </p:extLst>
          </p:nvPr>
        </p:nvGraphicFramePr>
        <p:xfrm>
          <a:off x="973138" y="3851275"/>
          <a:ext cx="8120062" cy="3006725"/>
        </p:xfrm>
        <a:graphic>
          <a:graphicData uri="http://schemas.openxmlformats.org/presentationml/2006/ole">
            <mc:AlternateContent>
              <mc:Choice xmlns:v="urn:schemas-microsoft-com:vml" Requires="v">
                <p:oleObj spid="_x0000_s1051" name="文档" r:id="rId4" imgW="3839551" imgH="1429316" progId="Word.Document.12">
                  <p:embed/>
                </p:oleObj>
              </mc:Choice>
              <mc:Fallback>
                <p:oleObj name="文档" r:id="rId4" imgW="3839551" imgH="1429316" progId="Word.Document.12">
                  <p:embed/>
                  <p:pic>
                    <p:nvPicPr>
                      <p:cNvPr id="0" name="OLE substitute image"/>
                      <p:cNvPicPr/>
                      <p:nvPr/>
                    </p:nvPicPr>
                    <p:blipFill>
                      <a:blip r:embed="rId5"/>
                      <a:stretch>
                        <a:fillRect/>
                      </a:stretch>
                    </p:blipFill>
                    <p:spPr>
                      <a:xfrm>
                        <a:off x="973138" y="3851275"/>
                        <a:ext cx="8120062" cy="3006725"/>
                      </a:xfrm>
                      <a:prstGeom prst="rect">
                        <a:avLst/>
                      </a:prstGeom>
                    </p:spPr>
                  </p:pic>
                </p:oleObj>
              </mc:Fallback>
            </mc:AlternateContent>
          </a:graphicData>
        </a:graphic>
      </p:graphicFrame>
      <p:sp>
        <p:nvSpPr>
          <p:cNvPr id="6"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4680311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337734" y="575776"/>
            <a:ext cx="8128000" cy="1339982"/>
          </a:xfrm>
          <a:prstGeom prst="rect">
            <a:avLst/>
          </a:prstGeom>
        </p:spPr>
        <p:txBody>
          <a:bodyPr>
            <a:spAutoFit/>
          </a:bodyPr>
          <a:lstStyle/>
          <a:p>
            <a:pPr>
              <a:lnSpc>
                <a:spcPct val="20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变式</a:t>
            </a:r>
            <a:r>
              <a:rPr lang="zh-CN" altLang="zh-CN" sz="2200">
                <a:solidFill>
                  <a:srgbClr val="000000"/>
                </a:solidFill>
                <a:latin typeface="Times New Roman" pitchFamily="18" charset="0"/>
                <a:ea typeface="黑体" pitchFamily="2" charset="-122"/>
                <a:cs typeface="Times New Roman" pitchFamily="18" charset="0"/>
              </a:rPr>
              <a:t>探究</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将本例变为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求与圆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外切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圆心在</a:t>
            </a:r>
            <a:r>
              <a:rPr lang="en-US" altLang="zh-CN" sz="2200" i="1">
                <a:solidFill>
                  <a:srgbClr val="000000"/>
                </a:solidFill>
                <a:latin typeface="Times New Roman" pitchFamily="18" charset="0"/>
                <a:cs typeface="Times New Roman" pitchFamily="18" charset="0"/>
              </a:rPr>
              <a:t>x</a:t>
            </a:r>
            <a:r>
              <a:rPr lang="zh-CN" altLang="zh-CN" sz="2200">
                <a:solidFill>
                  <a:srgbClr val="000000"/>
                </a:solidFill>
                <a:latin typeface="Times New Roman" pitchFamily="18" charset="0"/>
                <a:cs typeface="Times New Roman" pitchFamily="18" charset="0"/>
              </a:rPr>
              <a:t>轴上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且过点</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的圆的方程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如何求</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707433231"/>
              </p:ext>
            </p:extLst>
          </p:nvPr>
        </p:nvGraphicFramePr>
        <p:xfrm>
          <a:off x="2197339" y="1547923"/>
          <a:ext cx="337065" cy="367835"/>
        </p:xfrm>
        <a:graphic>
          <a:graphicData uri="http://schemas.openxmlformats.org/presentationml/2006/ole">
            <mc:AlternateContent>
              <mc:Choice xmlns:v="urn:schemas-microsoft-com:vml" Requires="v">
                <p:oleObj spid="_x0000_s1052" name="文档" r:id="rId2" imgW="188595" imgH="201295" progId="Word.Document.12">
                  <p:embed/>
                </p:oleObj>
              </mc:Choice>
              <mc:Fallback>
                <p:oleObj name="文档" r:id="rId2" imgW="188595" imgH="201295" progId="Word.Document.12">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197339" y="1547923"/>
                        <a:ext cx="337065" cy="367835"/>
                      </a:xfrm>
                      <a:prstGeom prst="rect">
                        <a:avLst/>
                      </a:prstGeom>
                      <a:noFill/>
                    </p:spPr>
                  </p:pic>
                </p:oleObj>
              </mc:Fallback>
            </mc:AlternateContent>
          </a:graphicData>
        </a:graphic>
      </p:graphicFrame>
      <p:sp>
        <p:nvSpPr>
          <p:cNvPr id="5" name="矩形 4"/>
          <p:cNvSpPr>
            <a:spLocks noChangeAspect="1"/>
          </p:cNvSpPr>
          <p:nvPr/>
        </p:nvSpPr>
        <p:spPr>
          <a:xfrm>
            <a:off x="1337734" y="2180755"/>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因为圆心在</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轴上</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所以可设圆心坐标为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设半径为</a:t>
            </a:r>
            <a:r>
              <a:rPr lang="en-US" altLang="zh-CN" sz="2200" i="1">
                <a:solidFill>
                  <a:srgbClr val="FF0000"/>
                </a:solidFill>
                <a:latin typeface="Times New Roman" pitchFamily="18" charset="0"/>
                <a:cs typeface="Times New Roman" pitchFamily="18" charset="0"/>
              </a:rPr>
              <a:t>r</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则所求圆的方程为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902522168"/>
              </p:ext>
            </p:extLst>
          </p:nvPr>
        </p:nvGraphicFramePr>
        <p:xfrm>
          <a:off x="1337734" y="3638347"/>
          <a:ext cx="8128000" cy="2462217"/>
        </p:xfrm>
        <a:graphic>
          <a:graphicData uri="http://schemas.openxmlformats.org/presentationml/2006/ole">
            <mc:AlternateContent>
              <mc:Choice xmlns:v="urn:schemas-microsoft-com:vml" Requires="v">
                <p:oleObj spid="_x0000_s1053" name="文档" r:id="rId4" imgW="3839551" imgH="1170424" progId="Word.Document.12">
                  <p:embed/>
                </p:oleObj>
              </mc:Choice>
              <mc:Fallback>
                <p:oleObj name="文档" r:id="rId4" imgW="3839551" imgH="1170424" progId="Word.Document.12">
                  <p:embed/>
                  <p:pic>
                    <p:nvPicPr>
                      <p:cNvPr id="0" name="OLE substitute image"/>
                      <p:cNvPicPr/>
                      <p:nvPr/>
                    </p:nvPicPr>
                    <p:blipFill>
                      <a:blip r:embed="rId5"/>
                      <a:stretch>
                        <a:fillRect/>
                      </a:stretch>
                    </p:blipFill>
                    <p:spPr>
                      <a:xfrm>
                        <a:off x="1337734" y="3638347"/>
                        <a:ext cx="8128000" cy="2462217"/>
                      </a:xfrm>
                      <a:prstGeom prst="rect">
                        <a:avLst/>
                      </a:prstGeom>
                    </p:spPr>
                  </p:pic>
                </p:oleObj>
              </mc:Fallback>
            </mc:AlternateContent>
          </a:graphicData>
        </a:graphic>
      </p:graphicFrame>
    </p:spTree>
    <p:extLst>
      <p:ext uri="{BB962C8B-B14F-4D97-AF65-F5344CB8AC3E}">
        <p14:creationId xmlns:p14="http://schemas.microsoft.com/office/powerpoint/2010/main" val="58948697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07066" y="752377"/>
            <a:ext cx="8957733"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变式</a:t>
            </a:r>
            <a:r>
              <a:rPr lang="zh-CN" altLang="zh-CN" sz="2200">
                <a:solidFill>
                  <a:srgbClr val="000000"/>
                </a:solidFill>
                <a:latin typeface="Times New Roman" pitchFamily="18" charset="0"/>
                <a:ea typeface="黑体" pitchFamily="2" charset="-122"/>
                <a:cs typeface="Times New Roman" pitchFamily="18" charset="0"/>
              </a:rPr>
              <a:t>探究</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将本例改为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与圆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8</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8</a:t>
            </a:r>
            <a:r>
              <a:rPr lang="en-US" altLang="zh-CN" sz="2200" i="1">
                <a:solidFill>
                  <a:srgbClr val="000000"/>
                </a:solidFill>
                <a:latin typeface="Times New Roman" pitchFamily="18" charset="0"/>
                <a:cs typeface="Times New Roman" pitchFamily="18" charset="0"/>
              </a:rPr>
              <a:t>y+m=</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相外切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试求实数</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的值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04378770"/>
              </p:ext>
            </p:extLst>
          </p:nvPr>
        </p:nvGraphicFramePr>
        <p:xfrm>
          <a:off x="1685396" y="2179638"/>
          <a:ext cx="8101012" cy="1792287"/>
        </p:xfrm>
        <a:graphic>
          <a:graphicData uri="http://schemas.openxmlformats.org/presentationml/2006/ole">
            <mc:AlternateContent>
              <mc:Choice xmlns:v="urn:schemas-microsoft-com:vml" Requires="v">
                <p:oleObj spid="_x0000_s1054" name="文档" r:id="rId2" imgW="3839551" imgH="856724" progId="Word.Document.12">
                  <p:embed/>
                </p:oleObj>
              </mc:Choice>
              <mc:Fallback>
                <p:oleObj name="文档" r:id="rId2" imgW="3839551" imgH="856724" progId="Word.Document.12">
                  <p:embed/>
                  <p:pic>
                    <p:nvPicPr>
                      <p:cNvPr id="0" name="OLE substitute image"/>
                      <p:cNvPicPr/>
                      <p:nvPr/>
                    </p:nvPicPr>
                    <p:blipFill>
                      <a:blip r:embed="rId3"/>
                      <a:stretch>
                        <a:fillRect/>
                      </a:stretch>
                    </p:blipFill>
                    <p:spPr>
                      <a:xfrm>
                        <a:off x="1685396" y="2179638"/>
                        <a:ext cx="8101012" cy="1792287"/>
                      </a:xfrm>
                      <a:prstGeom prst="rect">
                        <a:avLst/>
                      </a:prstGeom>
                    </p:spPr>
                  </p:pic>
                </p:oleObj>
              </mc:Fallback>
            </mc:AlternateContent>
          </a:graphicData>
        </a:graphic>
      </p:graphicFrame>
    </p:spTree>
    <p:extLst>
      <p:ext uri="{BB962C8B-B14F-4D97-AF65-F5344CB8AC3E}">
        <p14:creationId xmlns:p14="http://schemas.microsoft.com/office/powerpoint/2010/main" val="185248823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2" name="矩形 1"/>
          <p:cNvSpPr/>
          <p:nvPr/>
        </p:nvSpPr>
        <p:spPr>
          <a:xfrm>
            <a:off x="387217" y="1202658"/>
            <a:ext cx="10890384" cy="2891946"/>
          </a:xfrm>
          <a:prstGeom prst="rect">
            <a:avLst/>
          </a:prstGeom>
        </p:spPr>
        <p:txBody>
          <a:bodyPr wrap="square">
            <a:spAutoFit/>
          </a:bodyPr>
          <a:lstStyle/>
          <a:p>
            <a:pPr>
              <a:lnSpc>
                <a:spcPct val="200000"/>
              </a:lnSpc>
            </a:pPr>
            <a:r>
              <a:rPr lang="en-US" altLang="zh-CN" sz="3200">
                <a:latin typeface="Times New Roman" pitchFamily="18" charset="0"/>
                <a:cs typeface="Times New Roman" pitchFamily="18" charset="0"/>
              </a:rPr>
              <a:t>1</a:t>
            </a:r>
            <a:r>
              <a:rPr lang="en-US" altLang="zh-CN" sz="3200" i="1">
                <a:latin typeface="Times New Roman" pitchFamily="18" charset="0"/>
                <a:cs typeface="Times New Roman" pitchFamily="18" charset="0"/>
              </a:rPr>
              <a:t>.</a:t>
            </a:r>
            <a:r>
              <a:rPr lang="zh-CN" altLang="zh-CN" sz="3200">
                <a:latin typeface="Times New Roman" pitchFamily="18" charset="0"/>
                <a:cs typeface="Times New Roman" pitchFamily="18" charset="0"/>
              </a:rPr>
              <a:t>掌握圆与圆的位置关系及判定方法</a:t>
            </a:r>
            <a:r>
              <a:rPr lang="en-US" altLang="zh-CN" sz="3200" i="1">
                <a:latin typeface="Times New Roman" pitchFamily="18" charset="0"/>
                <a:cs typeface="Times New Roman" pitchFamily="18" charset="0"/>
              </a:rPr>
              <a:t>.</a:t>
            </a:r>
            <a:endParaRPr lang="en-US" altLang="zh-CN" sz="3200">
              <a:latin typeface="Times New Roman" pitchFamily="18" charset="0"/>
              <a:cs typeface="Times New Roman" panose="02020603050405020304" pitchFamily="18" charset="0"/>
            </a:endParaRPr>
          </a:p>
          <a:p>
            <a:pPr>
              <a:lnSpc>
                <a:spcPct val="200000"/>
              </a:lnSpc>
            </a:pPr>
            <a:r>
              <a:rPr lang="en-US" altLang="zh-CN" sz="3200">
                <a:latin typeface="Times New Roman" pitchFamily="18" charset="0"/>
                <a:cs typeface="Times New Roman" pitchFamily="18" charset="0"/>
              </a:rPr>
              <a:t>2</a:t>
            </a:r>
            <a:r>
              <a:rPr lang="en-US" altLang="zh-CN" sz="3200" i="1">
                <a:latin typeface="Times New Roman" pitchFamily="18" charset="0"/>
                <a:cs typeface="Times New Roman" pitchFamily="18" charset="0"/>
              </a:rPr>
              <a:t>.</a:t>
            </a:r>
            <a:r>
              <a:rPr lang="zh-CN" altLang="zh-CN" sz="3200">
                <a:latin typeface="Times New Roman" pitchFamily="18" charset="0"/>
                <a:cs typeface="Times New Roman" pitchFamily="18" charset="0"/>
              </a:rPr>
              <a:t>能根据圆的方程判断圆与圆的位置关系</a:t>
            </a:r>
            <a:endParaRPr lang="en-US" altLang="zh-CN" sz="3200">
              <a:latin typeface="Times New Roman" pitchFamily="18" charset="0"/>
              <a:cs typeface="Times New Roman" pitchFamily="18" charset="0"/>
            </a:endParaRPr>
          </a:p>
          <a:p>
            <a:pPr>
              <a:lnSpc>
                <a:spcPct val="200000"/>
              </a:lnSpc>
            </a:pPr>
            <a:r>
              <a:rPr lang="en-US" altLang="zh-CN" sz="3200">
                <a:latin typeface="Times New Roman" pitchFamily="18" charset="0"/>
                <a:cs typeface="Times New Roman" pitchFamily="18" charset="0"/>
              </a:rPr>
              <a:t>3</a:t>
            </a:r>
            <a:r>
              <a:rPr lang="en-US" altLang="zh-CN" sz="3200" i="1">
                <a:latin typeface="Times New Roman" pitchFamily="18" charset="0"/>
                <a:cs typeface="Times New Roman" pitchFamily="18" charset="0"/>
              </a:rPr>
              <a:t>.</a:t>
            </a:r>
            <a:r>
              <a:rPr lang="zh-CN" altLang="zh-CN" sz="3200">
                <a:latin typeface="Times New Roman" pitchFamily="18" charset="0"/>
                <a:cs typeface="Times New Roman" pitchFamily="18" charset="0"/>
              </a:rPr>
              <a:t>能综合应用圆与圆的位置关系解决问题</a:t>
            </a:r>
            <a:endParaRPr lang="zh-CN" altLang="en-US" sz="320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752441147"/>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982133" y="1168813"/>
            <a:ext cx="9245600" cy="2862322"/>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400">
                <a:solidFill>
                  <a:srgbClr val="000000"/>
                </a:solidFill>
                <a:latin typeface="Arial" pitchFamily="34" charset="0"/>
                <a:ea typeface="黑体" pitchFamily="2" charset="-122"/>
                <a:cs typeface="Times New Roman" pitchFamily="18" charset="0"/>
              </a:rPr>
              <a:t>处理两圆相切问题的两个步骤</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cs typeface="Times New Roman" pitchFamily="18" charset="0"/>
              </a:rPr>
              <a:t>(1)</a:t>
            </a:r>
            <a:r>
              <a:rPr lang="zh-CN" altLang="zh-CN" sz="2400">
                <a:solidFill>
                  <a:srgbClr val="000000"/>
                </a:solidFill>
                <a:latin typeface="Times New Roman" pitchFamily="18" charset="0"/>
                <a:ea typeface="仿宋" panose="02010609060101010101" pitchFamily="49" charset="-122"/>
                <a:cs typeface="Times New Roman" pitchFamily="18" charset="0"/>
              </a:rPr>
              <a:t>定性</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即必须准确把握是内切还是外切</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若只是告诉相切</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则必须考虑分两圆内切还是外切两种情况讨论</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cs typeface="Times New Roman" pitchFamily="18" charset="0"/>
              </a:rPr>
              <a:t>(2)</a:t>
            </a:r>
            <a:r>
              <a:rPr lang="zh-CN" altLang="zh-CN" sz="2400">
                <a:solidFill>
                  <a:srgbClr val="000000"/>
                </a:solidFill>
                <a:latin typeface="Times New Roman" pitchFamily="18" charset="0"/>
                <a:ea typeface="仿宋" panose="02010609060101010101" pitchFamily="49" charset="-122"/>
                <a:cs typeface="Times New Roman" pitchFamily="18" charset="0"/>
              </a:rPr>
              <a:t>转化思想</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即将两圆相切的问题转化为两圆的圆心距等于两圆半径之差的绝对值</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内切时</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或两圆半径之和</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外切时</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anose="03000509000000000000" pitchFamily="65" charset="-122"/>
              <a:cs typeface="Times New Roman" pitchFamily="18" charset="0"/>
            </a:endParaRPr>
          </a:p>
        </p:txBody>
      </p:sp>
      <p:sp>
        <p:nvSpPr>
          <p:cNvPr id="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40484767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78" y="882050"/>
            <a:ext cx="8128000" cy="1107996"/>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两圆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的位置关系是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内切</a:t>
            </a:r>
            <a:r>
              <a:rPr lang="en-US" altLang="zh-CN" sz="2200">
                <a:solidFill>
                  <a:srgbClr val="000000"/>
                </a:solidFill>
                <a:latin typeface="Times New Roman" pitchFamily="18" charset="0"/>
                <a:cs typeface="Times New Roman" pitchFamily="18" charset="0"/>
              </a:rPr>
              <a:t>	       B</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相交</a:t>
            </a:r>
            <a:r>
              <a:rPr lang="en-US" altLang="zh-CN" sz="2200">
                <a:solidFill>
                  <a:srgbClr val="000000"/>
                </a:solidFill>
                <a:latin typeface="Times New Roman" pitchFamily="18" charset="0"/>
                <a:cs typeface="Times New Roman" pitchFamily="18" charset="0"/>
              </a:rPr>
              <a:t>	</a:t>
            </a:r>
            <a:r>
              <a:rPr lang="en-US" altLang="zh-CN" sz="2200">
                <a:solidFill>
                  <a:srgbClr val="000000"/>
                </a:solidFill>
                <a:latin typeface="NEU-BZ-S92"/>
                <a:ea typeface="方正书宋_GBK" panose="03000509000000000000"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外切</a:t>
            </a:r>
            <a:r>
              <a:rPr lang="en-US" altLang="zh-CN" sz="2200">
                <a:solidFill>
                  <a:srgbClr val="000000"/>
                </a:solidFill>
                <a:latin typeface="Times New Roman" pitchFamily="18" charset="0"/>
                <a:cs typeface="Times New Roman" pitchFamily="18" charset="0"/>
              </a:rPr>
              <a:t>	          D</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外离</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8" name="矩形 7"/>
          <p:cNvSpPr>
            <a:spLocks noChangeAspect="1"/>
          </p:cNvSpPr>
          <p:nvPr/>
        </p:nvSpPr>
        <p:spPr>
          <a:xfrm>
            <a:off x="931333" y="2485165"/>
            <a:ext cx="8128000" cy="3075073"/>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圆</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表示以</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a:t>
            </a:r>
            <a:r>
              <a:rPr lang="zh-CN" altLang="zh-CN" sz="2200">
                <a:solidFill>
                  <a:srgbClr val="FF0000"/>
                </a:solidFill>
                <a:latin typeface="Times New Roman" pitchFamily="18" charset="0"/>
                <a:ea typeface="楷体" panose="02010609060101010101" pitchFamily="49" charset="-122"/>
                <a:cs typeface="Times New Roman" pitchFamily="18" charset="0"/>
              </a:rPr>
              <a:t>点为圆心</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为半径的圆</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圆</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表示以</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点为圆心</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为半径的圆</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&lt;|O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|&lt;R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圆</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和圆</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相交</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B</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624339367"/>
              </p:ext>
            </p:extLst>
          </p:nvPr>
        </p:nvGraphicFramePr>
        <p:xfrm>
          <a:off x="2183527" y="3664514"/>
          <a:ext cx="473603" cy="358187"/>
        </p:xfrm>
        <a:graphic>
          <a:graphicData uri="http://schemas.openxmlformats.org/presentationml/2006/ole">
            <mc:AlternateContent>
              <mc:Choice xmlns:v="urn:schemas-microsoft-com:vml" Requires="v">
                <p:oleObj spid="_x0000_s1055" name="文档" r:id="rId2" imgW="283210" imgH="205740" progId="Word.Document.12">
                  <p:embed/>
                </p:oleObj>
              </mc:Choice>
              <mc:Fallback>
                <p:oleObj name="文档" r:id="rId2" imgW="283210" imgH="205740" progId="Word.Document.12">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183527" y="3664514"/>
                        <a:ext cx="473603" cy="358187"/>
                      </a:xfrm>
                      <a:prstGeom prst="rect">
                        <a:avLst/>
                      </a:prstGeom>
                      <a:noFill/>
                    </p:spPr>
                  </p:pic>
                </p:oleObj>
              </mc:Fallback>
            </mc:AlternateContent>
          </a:graphicData>
        </a:graphic>
      </p:graphicFrame>
      <p:sp>
        <p:nvSpPr>
          <p:cNvPr id="12"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当堂检测</a:t>
            </a:r>
          </a:p>
        </p:txBody>
      </p:sp>
    </p:spTree>
    <p:extLst>
      <p:ext uri="{BB962C8B-B14F-4D97-AF65-F5344CB8AC3E}">
        <p14:creationId xmlns:p14="http://schemas.microsoft.com/office/powerpoint/2010/main" val="387299885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97467" y="3089266"/>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两圆的方程相减得公共弦所在的直线方程为</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7" name="矩形 6"/>
          <p:cNvSpPr/>
          <p:nvPr/>
        </p:nvSpPr>
        <p:spPr>
          <a:xfrm>
            <a:off x="778933" y="916835"/>
            <a:ext cx="9770534" cy="1200329"/>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圆</a:t>
            </a:r>
            <a:r>
              <a:rPr lang="en-US" altLang="zh-CN" sz="2400" i="1">
                <a:solidFill>
                  <a:srgbClr val="000000"/>
                </a:solidFill>
                <a:latin typeface="Times New Roman" pitchFamily="18" charset="0"/>
                <a:cs typeface="Times New Roman" pitchFamily="18" charset="0"/>
              </a:rPr>
              <a:t>C</a:t>
            </a:r>
            <a:r>
              <a:rPr lang="en-US" altLang="zh-CN" sz="2400" baseline="-25000">
                <a:solidFill>
                  <a:srgbClr val="000000"/>
                </a:solidFill>
                <a:latin typeface="Times New Roman" pitchFamily="18" charset="0"/>
                <a:cs typeface="Times New Roman" pitchFamily="18" charset="0"/>
              </a:rPr>
              <a:t>1</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+y</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12</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y-</a:t>
            </a:r>
            <a:r>
              <a:rPr lang="en-US" altLang="zh-CN" sz="2400">
                <a:solidFill>
                  <a:srgbClr val="000000"/>
                </a:solidFill>
                <a:latin typeface="Times New Roman" pitchFamily="18" charset="0"/>
                <a:cs typeface="Times New Roman" pitchFamily="18" charset="0"/>
              </a:rPr>
              <a:t>13</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0</a:t>
            </a:r>
            <a:r>
              <a:rPr lang="zh-CN" altLang="zh-CN" sz="2400">
                <a:solidFill>
                  <a:srgbClr val="000000"/>
                </a:solidFill>
                <a:latin typeface="Times New Roman" pitchFamily="18" charset="0"/>
                <a:cs typeface="Times New Roman" pitchFamily="18" charset="0"/>
              </a:rPr>
              <a:t>和圆</a:t>
            </a:r>
            <a:r>
              <a:rPr lang="en-US" altLang="zh-CN" sz="2400" i="1">
                <a:solidFill>
                  <a:srgbClr val="000000"/>
                </a:solidFill>
                <a:latin typeface="Times New Roman" pitchFamily="18" charset="0"/>
                <a:cs typeface="Times New Roman" pitchFamily="18" charset="0"/>
              </a:rPr>
              <a:t>C</a:t>
            </a:r>
            <a:r>
              <a:rPr lang="en-US" altLang="zh-CN" sz="2400" baseline="-25000">
                <a:solidFill>
                  <a:srgbClr val="000000"/>
                </a:solidFill>
                <a:latin typeface="Times New Roman" pitchFamily="18" charset="0"/>
                <a:cs typeface="Times New Roman" pitchFamily="18" charset="0"/>
              </a:rPr>
              <a:t>2</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+y</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12</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16</a:t>
            </a:r>
            <a:r>
              <a:rPr lang="en-US" altLang="zh-CN" sz="2400" i="1">
                <a:solidFill>
                  <a:srgbClr val="000000"/>
                </a:solidFill>
                <a:latin typeface="Times New Roman" pitchFamily="18" charset="0"/>
                <a:cs typeface="Times New Roman" pitchFamily="18" charset="0"/>
              </a:rPr>
              <a:t>y-</a:t>
            </a:r>
            <a:r>
              <a:rPr lang="en-US" altLang="zh-CN" sz="2400">
                <a:solidFill>
                  <a:srgbClr val="000000"/>
                </a:solidFill>
                <a:latin typeface="Times New Roman" pitchFamily="18" charset="0"/>
                <a:cs typeface="Times New Roman" pitchFamily="18" charset="0"/>
              </a:rPr>
              <a:t>25</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0</a:t>
            </a:r>
            <a:r>
              <a:rPr lang="zh-CN" altLang="zh-CN" sz="2400">
                <a:solidFill>
                  <a:srgbClr val="000000"/>
                </a:solidFill>
                <a:latin typeface="Times New Roman" pitchFamily="18" charset="0"/>
                <a:cs typeface="Times New Roman" pitchFamily="18" charset="0"/>
              </a:rPr>
              <a:t>的公共弦所在的直线方程是</a:t>
            </a:r>
            <a:r>
              <a:rPr lang="zh-CN" altLang="zh-CN" sz="2400" i="1" u="sng">
                <a:solidFill>
                  <a:srgbClr val="FF0000"/>
                </a:solidFill>
                <a:uFill>
                  <a:solidFill>
                    <a:srgbClr val="000000"/>
                  </a:solidFill>
                </a:uFill>
                <a:latin typeface="Times New Roman" pitchFamily="18" charset="0"/>
                <a:cs typeface="Times New Roman" pitchFamily="18" charset="0"/>
              </a:rPr>
              <a:t>　</a:t>
            </a:r>
            <a:r>
              <a:rPr lang="en-US" altLang="zh-CN" sz="2400" i="1" u="sng">
                <a:solidFill>
                  <a:srgbClr val="FF0000"/>
                </a:solidFill>
                <a:uFill>
                  <a:solidFill>
                    <a:srgbClr val="000000"/>
                  </a:solidFill>
                </a:uFill>
                <a:latin typeface="Times New Roman" pitchFamily="18" charset="0"/>
                <a:cs typeface="Times New Roman" pitchFamily="18" charset="0"/>
              </a:rPr>
              <a:t>                           </a:t>
            </a:r>
            <a:r>
              <a:rPr lang="en-US" altLang="zh-CN" sz="2400" i="1">
                <a:solidFill>
                  <a:srgbClr val="000000"/>
                </a:solidFill>
                <a:latin typeface="Times New Roman" pitchFamily="18" charset="0"/>
                <a:cs typeface="Times New Roman" pitchFamily="18" charset="0"/>
              </a:rPr>
              <a:t>.</a:t>
            </a:r>
            <a:r>
              <a:rPr lang="en-US" altLang="zh-CN" sz="24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400">
              <a:solidFill>
                <a:srgbClr val="00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299063258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95867" y="629569"/>
            <a:ext cx="9499600" cy="2589170"/>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半径为</a:t>
            </a:r>
            <a:r>
              <a:rPr lang="en-US" altLang="zh-CN" sz="2200">
                <a:solidFill>
                  <a:srgbClr val="000000"/>
                </a:solidFill>
                <a:latin typeface="Times New Roman" pitchFamily="18" charset="0"/>
                <a:cs typeface="Times New Roman" pitchFamily="18" charset="0"/>
              </a:rPr>
              <a:t>6</a:t>
            </a:r>
            <a:r>
              <a:rPr lang="zh-CN" altLang="zh-CN" sz="2200">
                <a:solidFill>
                  <a:srgbClr val="000000"/>
                </a:solidFill>
                <a:latin typeface="Times New Roman" pitchFamily="18" charset="0"/>
                <a:cs typeface="Times New Roman" pitchFamily="18" charset="0"/>
              </a:rPr>
              <a:t>的圆与</a:t>
            </a:r>
            <a:r>
              <a:rPr lang="en-US" altLang="zh-CN" sz="2200" i="1">
                <a:solidFill>
                  <a:srgbClr val="000000"/>
                </a:solidFill>
                <a:latin typeface="Times New Roman" pitchFamily="18" charset="0"/>
                <a:cs typeface="Times New Roman" pitchFamily="18" charset="0"/>
              </a:rPr>
              <a:t>x</a:t>
            </a:r>
            <a:r>
              <a:rPr lang="zh-CN" altLang="zh-CN" sz="2200">
                <a:solidFill>
                  <a:srgbClr val="000000"/>
                </a:solidFill>
                <a:latin typeface="Times New Roman" pitchFamily="18" charset="0"/>
                <a:cs typeface="Times New Roman" pitchFamily="18" charset="0"/>
              </a:rPr>
              <a:t>轴相切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且与圆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3)</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内切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则此圆的方程为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4)</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6)</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16</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6)</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16</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4)</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6)</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36</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D</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6)</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36</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矩形 6"/>
          <p:cNvSpPr>
            <a:spLocks noChangeAspect="1"/>
          </p:cNvSpPr>
          <p:nvPr/>
        </p:nvSpPr>
        <p:spPr>
          <a:xfrm>
            <a:off x="795867" y="3675710"/>
            <a:ext cx="10651066" cy="161582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设所求圆心坐标为</a:t>
            </a:r>
            <a:r>
              <a:rPr lang="en-US" altLang="zh-CN" sz="2200">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a</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6</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由题意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得</a:t>
            </a:r>
            <a:r>
              <a:rPr lang="en-US" altLang="zh-CN" sz="2200" i="1">
                <a:solidFill>
                  <a:srgbClr val="FF0000"/>
                </a:solidFill>
                <a:latin typeface="Times New Roman" pitchFamily="18" charset="0"/>
                <a:cs typeface="Times New Roman" pitchFamily="18" charset="0"/>
              </a:rPr>
              <a:t>a</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3)</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(6</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25</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若</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6,</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i="1">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FF0000"/>
                </a:solidFill>
                <a:latin typeface="Times New Roman" pitchFamily="18" charset="0"/>
                <a:cs typeface="Times New Roman" pitchFamily="18" charset="0"/>
              </a:rPr>
              <a:t>4;</a:t>
            </a:r>
            <a:r>
              <a:rPr lang="zh-CN" altLang="zh-CN" sz="2200">
                <a:solidFill>
                  <a:srgbClr val="FF0000"/>
                </a:solidFill>
                <a:latin typeface="Times New Roman" pitchFamily="18" charset="0"/>
                <a:ea typeface="楷体" panose="02010609060101010101" pitchFamily="49" charset="-122"/>
                <a:cs typeface="Times New Roman" pitchFamily="18" charset="0"/>
              </a:rPr>
              <a:t>若</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6,</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无解</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故所求圆方程为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i="1">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6)</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36</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D</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124834359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999067" y="749996"/>
            <a:ext cx="10447866"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与圆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ax+a</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内切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等于</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矩形 6"/>
          <p:cNvSpPr>
            <a:spLocks noChangeAspect="1"/>
          </p:cNvSpPr>
          <p:nvPr/>
        </p:nvSpPr>
        <p:spPr>
          <a:xfrm>
            <a:off x="1219200" y="1615832"/>
            <a:ext cx="8128000" cy="1050096"/>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圆</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的圆心</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a:t>
            </a:r>
            <a:r>
              <a:rPr lang="zh-CN" altLang="zh-CN" sz="2200">
                <a:solidFill>
                  <a:srgbClr val="FF0000"/>
                </a:solidFill>
                <a:latin typeface="Times New Roman" pitchFamily="18" charset="0"/>
                <a:ea typeface="楷体" panose="02010609060101010101" pitchFamily="49" charset="-122"/>
                <a:cs typeface="Times New Roman" pitchFamily="18" charset="0"/>
              </a:rPr>
              <a:t>半径</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pPr>
            <a:r>
              <a:rPr lang="zh-CN" altLang="zh-CN" sz="2200">
                <a:solidFill>
                  <a:srgbClr val="FF0000"/>
                </a:solidFill>
                <a:latin typeface="Times New Roman" pitchFamily="18" charset="0"/>
                <a:ea typeface="楷体" panose="02010609060101010101" pitchFamily="49" charset="-122"/>
                <a:cs typeface="Times New Roman" pitchFamily="18" charset="0"/>
              </a:rPr>
              <a:t>圆</a:t>
            </a:r>
            <a:r>
              <a:rPr lang="en-US" altLang="zh-CN" sz="2200" i="1">
                <a:solidFill>
                  <a:srgbClr val="FF0000"/>
                </a:solidFill>
                <a:latin typeface="Times New Roman" pitchFamily="18" charset="0"/>
              </a:rPr>
              <a:t>C</a:t>
            </a:r>
            <a:r>
              <a:rPr lang="en-US" altLang="zh-CN" sz="2200" baseline="-25000">
                <a:solidFill>
                  <a:srgbClr val="FF0000"/>
                </a:solidFill>
                <a:latin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可化为</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x-a</a:t>
            </a:r>
            <a:r>
              <a:rPr lang="en-US" altLang="zh-CN" sz="2200">
                <a:solidFill>
                  <a:srgbClr val="FF0000"/>
                </a:solidFill>
                <a:latin typeface="Times New Roman" pitchFamily="18" charset="0"/>
              </a:rPr>
              <a:t>)</a:t>
            </a:r>
            <a:r>
              <a:rPr lang="en-US" altLang="zh-CN" sz="2200" baseline="30000">
                <a:solidFill>
                  <a:srgbClr val="FF0000"/>
                </a:solidFill>
                <a:latin typeface="Times New Roman" pitchFamily="18" charset="0"/>
              </a:rPr>
              <a:t>2</a:t>
            </a:r>
            <a:r>
              <a:rPr lang="en-US" altLang="zh-CN" sz="2200" i="1">
                <a:solidFill>
                  <a:srgbClr val="FF0000"/>
                </a:solidFill>
                <a:latin typeface="Times New Roman" pitchFamily="18" charset="0"/>
              </a:rPr>
              <a:t>+y</a:t>
            </a:r>
            <a:r>
              <a:rPr lang="en-US" altLang="zh-CN" sz="2200" baseline="30000">
                <a:solidFill>
                  <a:srgbClr val="FF0000"/>
                </a:solidFill>
                <a:latin typeface="Times New Roman" pitchFamily="18" charset="0"/>
              </a:rPr>
              <a:t>2</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即圆心</a:t>
            </a:r>
            <a:r>
              <a:rPr lang="en-US" altLang="zh-CN" sz="2200" i="1">
                <a:solidFill>
                  <a:srgbClr val="FF0000"/>
                </a:solidFill>
                <a:latin typeface="Times New Roman" pitchFamily="18" charset="0"/>
              </a:rPr>
              <a:t>C</a:t>
            </a:r>
            <a:r>
              <a:rPr lang="en-US" altLang="zh-CN" sz="2200" baseline="-25000">
                <a:solidFill>
                  <a:srgbClr val="FF0000"/>
                </a:solidFill>
                <a:latin typeface="Times New Roman" pitchFamily="18" charset="0"/>
              </a:rPr>
              <a:t>2</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a:solidFill>
                  <a:srgbClr val="FF0000"/>
                </a:solidFill>
                <a:latin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半径</a:t>
            </a:r>
            <a:r>
              <a:rPr lang="en-US" altLang="zh-CN" sz="2200" i="1">
                <a:solidFill>
                  <a:srgbClr val="FF0000"/>
                </a:solidFill>
                <a:latin typeface="Times New Roman" pitchFamily="18" charset="0"/>
              </a:rPr>
              <a:t>r</a:t>
            </a:r>
            <a:r>
              <a:rPr lang="en-US" altLang="zh-CN" sz="2200" baseline="-25000">
                <a:solidFill>
                  <a:srgbClr val="FF0000"/>
                </a:solidFill>
                <a:latin typeface="Times New Roman" pitchFamily="18" charset="0"/>
              </a:rPr>
              <a:t>2</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若两圆内切</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需</a:t>
            </a:r>
            <a:endParaRPr lang="zh-CN" altLang="en-US" sz="2200">
              <a:solidFill>
                <a:srgbClr val="FF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953840390"/>
              </p:ext>
            </p:extLst>
          </p:nvPr>
        </p:nvGraphicFramePr>
        <p:xfrm>
          <a:off x="1219200" y="3033166"/>
          <a:ext cx="8128000" cy="395833"/>
        </p:xfrm>
        <a:graphic>
          <a:graphicData uri="http://schemas.openxmlformats.org/presentationml/2006/ole">
            <mc:AlternateContent>
              <mc:Choice xmlns:v="urn:schemas-microsoft-com:vml" Requires="v">
                <p:oleObj spid="_x0000_s1056" name="文档" r:id="rId2" imgW="3839551" imgH="189301" progId="Word.Document.12">
                  <p:embed/>
                </p:oleObj>
              </mc:Choice>
              <mc:Fallback>
                <p:oleObj name="文档" r:id="rId2" imgW="3839551" imgH="189301" progId="Word.Document.12">
                  <p:embed/>
                  <p:pic>
                    <p:nvPicPr>
                      <p:cNvPr id="0" name="OLE substitute image"/>
                      <p:cNvPicPr/>
                      <p:nvPr/>
                    </p:nvPicPr>
                    <p:blipFill>
                      <a:blip r:embed="rId3"/>
                      <a:stretch>
                        <a:fillRect/>
                      </a:stretch>
                    </p:blipFill>
                    <p:spPr>
                      <a:xfrm>
                        <a:off x="1219200" y="3033166"/>
                        <a:ext cx="8128000" cy="395833"/>
                      </a:xfrm>
                      <a:prstGeom prst="rect">
                        <a:avLst/>
                      </a:prstGeom>
                    </p:spPr>
                  </p:pic>
                </p:oleObj>
              </mc:Fallback>
            </mc:AlternateContent>
          </a:graphicData>
        </a:graphic>
      </p:graphicFrame>
      <p:sp>
        <p:nvSpPr>
          <p:cNvPr id="9" name="矩形 8"/>
          <p:cNvSpPr>
            <a:spLocks noChangeAspect="1"/>
          </p:cNvSpPr>
          <p:nvPr/>
        </p:nvSpPr>
        <p:spPr>
          <a:xfrm>
            <a:off x="1219200" y="3796237"/>
            <a:ext cx="1321196"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i="1">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FF0000"/>
                </a:solidFill>
                <a:latin typeface="Times New Roman" pitchFamily="18" charset="0"/>
                <a:cs typeface="Times New Roman" pitchFamily="18" charset="0"/>
              </a:rPr>
              <a:t>1 </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94472397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24933" y="743993"/>
            <a:ext cx="10938933"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ea typeface="黑体" pitchFamily="2" charset="-122"/>
                <a:cs typeface="Times New Roman" pitchFamily="18" charset="0"/>
              </a:rPr>
              <a:t>5. </a:t>
            </a:r>
            <a:r>
              <a:rPr lang="zh-CN" altLang="zh-CN" sz="2200">
                <a:solidFill>
                  <a:srgbClr val="000000"/>
                </a:solidFill>
                <a:latin typeface="Times New Roman" pitchFamily="18" charset="0"/>
                <a:cs typeface="Times New Roman" pitchFamily="18" charset="0"/>
              </a:rPr>
              <a:t>已知两个圆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直线</a:t>
            </a:r>
            <a:r>
              <a:rPr lang="en-US" altLang="zh-CN" sz="2200" i="1">
                <a:solidFill>
                  <a:srgbClr val="000000"/>
                </a:solidFill>
                <a:latin typeface="Times New Roman" pitchFamily="18" charset="0"/>
                <a:cs typeface="Times New Roman" pitchFamily="18" charset="0"/>
              </a:rPr>
              <a:t>l</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求经过</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的交点且和</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相</a:t>
            </a:r>
            <a:endParaRPr lang="en-US" altLang="zh-CN" sz="2200">
              <a:solidFill>
                <a:srgbClr val="000000"/>
              </a:solidFill>
              <a:latin typeface="Times New Roman" pitchFamily="18" charset="0"/>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切的圆的方程</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85962403"/>
              </p:ext>
            </p:extLst>
          </p:nvPr>
        </p:nvGraphicFramePr>
        <p:xfrm>
          <a:off x="1136493" y="2146052"/>
          <a:ext cx="8128000" cy="3337747"/>
        </p:xfrm>
        <a:graphic>
          <a:graphicData uri="http://schemas.openxmlformats.org/presentationml/2006/ole">
            <mc:AlternateContent>
              <mc:Choice xmlns:v="urn:schemas-microsoft-com:vml" Requires="v">
                <p:oleObj spid="_x0000_s1057" name="文档" r:id="rId2" imgW="3841750" imgH="1583055" progId="Word.Document.12">
                  <p:embed/>
                </p:oleObj>
              </mc:Choice>
              <mc:Fallback>
                <p:oleObj name="文档" r:id="rId2" imgW="3841750" imgH="1583055" progId="Word.Document.12">
                  <p:embed/>
                  <p:pic>
                    <p:nvPicPr>
                      <p:cNvPr id="0" name="OLE substitute image"/>
                      <p:cNvPicPr/>
                      <p:nvPr/>
                    </p:nvPicPr>
                    <p:blipFill>
                      <a:blip r:embed="rId3"/>
                      <a:stretch>
                        <a:fillRect/>
                      </a:stretch>
                    </p:blipFill>
                    <p:spPr>
                      <a:xfrm>
                        <a:off x="1136493" y="2146052"/>
                        <a:ext cx="8128000" cy="3337747"/>
                      </a:xfrm>
                      <a:prstGeom prst="rect">
                        <a:avLst/>
                      </a:prstGeom>
                    </p:spPr>
                  </p:pic>
                </p:oleObj>
              </mc:Fallback>
            </mc:AlternateContent>
          </a:graphicData>
        </a:graphic>
      </p:graphicFrame>
    </p:spTree>
    <p:extLst>
      <p:ext uri="{BB962C8B-B14F-4D97-AF65-F5344CB8AC3E}">
        <p14:creationId xmlns:p14="http://schemas.microsoft.com/office/powerpoint/2010/main" val="247212972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课堂小结</a:t>
            </a:r>
          </a:p>
        </p:txBody>
      </p:sp>
      <p:pic>
        <p:nvPicPr>
          <p:cNvPr id="4" name="M88.eps"/>
          <p:cNvPicPr/>
          <p:nvPr/>
        </p:nvPicPr>
        <p:blipFill>
          <a:blip r:embed="rId3"/>
          <a:stretch>
            <a:fillRect/>
          </a:stretch>
        </p:blipFill>
        <p:spPr>
          <a:xfrm>
            <a:off x="2381250" y="2006916"/>
            <a:ext cx="6102350" cy="2531217"/>
          </a:xfrm>
          <a:prstGeom prst="rect">
            <a:avLst/>
          </a:prstGeom>
        </p:spPr>
      </p:pic>
    </p:spTree>
    <p:extLst>
      <p:ext uri="{BB962C8B-B14F-4D97-AF65-F5344CB8AC3E}">
        <p14:creationId xmlns:p14="http://schemas.microsoft.com/office/powerpoint/2010/main" val="2714398248"/>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368300"/>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B</a:t>
            </a:r>
            <a:r>
              <a:rPr lang="zh-CN" altLang="en-US" b="1">
                <a:solidFill>
                  <a:schemeClr val="accent1"/>
                </a:solidFill>
              </a:rPr>
              <a:t>版必修第三册</a:t>
            </a:r>
          </a:p>
        </p:txBody>
      </p:sp>
      <p:pic>
        <p:nvPicPr>
          <p:cNvPr id="5" name="New picture" hidden="1"/>
          <p:cNvPicPr/>
          <p:nvPr/>
        </p:nvPicPr>
        <p:blipFill>
          <a:blip r:embed="rId2"/>
          <a:stretch>
            <a:fillRect/>
          </a:stretch>
        </p:blipFill>
        <p:spPr>
          <a:xfrm>
            <a:off x="11239500" y="11861800"/>
            <a:ext cx="266700" cy="4953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81" y="778932"/>
            <a:ext cx="5462569" cy="3420533"/>
          </a:xfrm>
          <a:prstGeom prst="rect">
            <a:avLst/>
          </a:prstGeom>
        </p:spPr>
      </p:pic>
      <p:sp>
        <p:nvSpPr>
          <p:cNvPr id="11"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情景导学</a:t>
            </a:r>
          </a:p>
        </p:txBody>
      </p:sp>
      <p:sp>
        <p:nvSpPr>
          <p:cNvPr id="5" name="矩形 4"/>
          <p:cNvSpPr/>
          <p:nvPr/>
        </p:nvSpPr>
        <p:spPr>
          <a:xfrm>
            <a:off x="169321" y="261546"/>
            <a:ext cx="6096013" cy="7155805"/>
          </a:xfrm>
          <a:prstGeom prst="rect">
            <a:avLst/>
          </a:prstGeom>
        </p:spPr>
        <p:txBody>
          <a:bodyPr wrap="square">
            <a:spAutoFit/>
          </a:bodyPr>
          <a:lstStyle/>
          <a:p>
            <a:pPr>
              <a:lnSpc>
                <a:spcPct val="150000"/>
              </a:lnSpc>
            </a:pPr>
            <a:br>
              <a:rPr lang="zh-CN" altLang="en-US">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zh-CN" altLang="en-US" sz="3200">
                <a:latin typeface="Times New Roman" pitchFamily="18" charset="0"/>
                <a:cs typeface="Times New Roman" pitchFamily="18" charset="0"/>
              </a:rPr>
              <a:t>日食是一种天文现象，在民间称此现象为天狗食日。日食只在月球与太阳呈现合的状态时发生。日食分为日偏食、日全食、日环食、全环食。</a:t>
            </a:r>
            <a:endParaRPr lang="en-US" altLang="zh-CN" sz="3200">
              <a:latin typeface="Times New Roman" pitchFamily="18" charset="0"/>
              <a:cs typeface="Times New Roman" pitchFamily="18" charset="0"/>
            </a:endParaRPr>
          </a:p>
          <a:p>
            <a:pPr>
              <a:lnSpc>
                <a:spcPct val="150000"/>
              </a:lnSpc>
            </a:pPr>
            <a:r>
              <a:rPr lang="en-US" altLang="zh-CN" sz="3200">
                <a:solidFill>
                  <a:srgbClr val="000000"/>
                </a:solidFill>
                <a:latin typeface="Times New Roman" pitchFamily="18" charset="0"/>
                <a:cs typeface="Times New Roman" pitchFamily="18" charset="0"/>
              </a:rPr>
              <a:t>     </a:t>
            </a:r>
            <a:r>
              <a:rPr lang="zh-CN" altLang="en-US" sz="3200">
                <a:solidFill>
                  <a:srgbClr val="000000"/>
                </a:solidFill>
                <a:latin typeface="Times New Roman" pitchFamily="18" charset="0"/>
                <a:cs typeface="Times New Roman" pitchFamily="18" charset="0"/>
              </a:rPr>
              <a:t>我们将月亮与太阳抽象为圆，观察到的</a:t>
            </a:r>
            <a:r>
              <a:rPr lang="zh-CN" altLang="zh-CN" sz="3200">
                <a:solidFill>
                  <a:srgbClr val="000000"/>
                </a:solidFill>
                <a:latin typeface="Times New Roman" pitchFamily="18" charset="0"/>
                <a:cs typeface="Times New Roman" pitchFamily="18" charset="0"/>
              </a:rPr>
              <a:t>这些圆在变化的过程中位置关系是怎样的</a:t>
            </a:r>
            <a:r>
              <a:rPr lang="en-US" altLang="zh-CN" sz="3200">
                <a:solidFill>
                  <a:srgbClr val="000000"/>
                </a:solidFill>
                <a:latin typeface="Times New Roman" pitchFamily="18" charset="0"/>
                <a:cs typeface="Times New Roman" pitchFamily="18" charset="0"/>
              </a:rPr>
              <a:t>?</a:t>
            </a:r>
            <a:endParaRPr lang="zh-CN" altLang="zh-CN" sz="3200">
              <a:solidFill>
                <a:srgbClr val="000000"/>
              </a:solidFill>
              <a:latin typeface="Times New Roman" pitchFamily="18" charset="0"/>
              <a:cs typeface="Times New Roman" panose="02020603050405020304" pitchFamily="18" charset="0"/>
            </a:endParaRPr>
          </a:p>
          <a:p>
            <a:pPr>
              <a:lnSpc>
                <a:spcPct val="150000"/>
              </a:lnSpc>
            </a:pPr>
            <a:endParaRPr lang="zh-CN" altLang="en-US" sz="3200" b="0" i="0">
              <a:effectLst/>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469143090"/>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p:nvPr/>
        </p:nvSpPr>
        <p:spPr>
          <a:xfrm>
            <a:off x="457200" y="1223202"/>
            <a:ext cx="11057466" cy="2308324"/>
          </a:xfrm>
          <a:prstGeom prst="rect">
            <a:avLst/>
          </a:prstGeom>
        </p:spPr>
        <p:txBody>
          <a:bodyPr wrap="square">
            <a:spAutoFit/>
          </a:bodyPr>
          <a:lstStyle/>
          <a:p>
            <a:pPr>
              <a:lnSpc>
                <a:spcPct val="150000"/>
              </a:lnSpc>
            </a:pPr>
            <a:r>
              <a:rPr lang="zh-CN" altLang="en-US" sz="3200">
                <a:latin typeface="Times New Roman" pitchFamily="18" charset="0"/>
                <a:cs typeface="Times New Roman" pitchFamily="18" charset="0"/>
              </a:rPr>
              <a:t>      前面我们运用直线的方程，圆的方程研究了直线与圆的位置关系，现在我们类比上述研究方法，运用圆的方程，通过定量计算研究圆与圆的位置关系。</a:t>
            </a:r>
          </a:p>
        </p:txBody>
      </p:sp>
      <p:sp>
        <p:nvSpPr>
          <p:cNvPr id="4"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问题思考</a:t>
            </a:r>
          </a:p>
        </p:txBody>
      </p:sp>
    </p:spTree>
    <p:extLst>
      <p:ext uri="{BB962C8B-B14F-4D97-AF65-F5344CB8AC3E}">
        <p14:creationId xmlns:p14="http://schemas.microsoft.com/office/powerpoint/2010/main" val="1859127595"/>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032000" y="796239"/>
            <a:ext cx="8128000" cy="941796"/>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400" b="1">
                <a:solidFill>
                  <a:srgbClr val="000000"/>
                </a:solidFill>
                <a:latin typeface="Times New Roman" pitchFamily="18" charset="0"/>
                <a:cs typeface="Times New Roman" pitchFamily="18" charset="0"/>
              </a:rPr>
              <a:t>圆与圆的位置关系的判定方法</a:t>
            </a:r>
          </a:p>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几何法</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charset="0"/>
              <a:ea typeface="方正书宋_GBK" panose="03000509000000000000" pitchFamily="65"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37676924"/>
              </p:ext>
            </p:extLst>
          </p:nvPr>
        </p:nvGraphicFramePr>
        <p:xfrm>
          <a:off x="2150534" y="1974877"/>
          <a:ext cx="8128000" cy="1415607"/>
        </p:xfrm>
        <a:graphic>
          <a:graphicData uri="http://schemas.openxmlformats.org/presentationml/2006/ole">
            <mc:AlternateContent>
              <mc:Choice xmlns:v="urn:schemas-microsoft-com:vml" Requires="v">
                <p:oleObj spid="_x0000_s1038" name="文档" r:id="rId2" imgW="3841750" imgH="673100" progId="Word.Document.12">
                  <p:embed/>
                </p:oleObj>
              </mc:Choice>
              <mc:Fallback>
                <p:oleObj name="文档" r:id="rId2" imgW="3841750" imgH="673100" progId="Word.Document.12">
                  <p:embed/>
                  <p:pic>
                    <p:nvPicPr>
                      <p:cNvPr id="0" name="OLE substitute image"/>
                      <p:cNvPicPr/>
                      <p:nvPr/>
                    </p:nvPicPr>
                    <p:blipFill>
                      <a:blip r:embed="rId3"/>
                      <a:stretch>
                        <a:fillRect/>
                      </a:stretch>
                    </p:blipFill>
                    <p:spPr>
                      <a:xfrm>
                        <a:off x="2150534" y="1974877"/>
                        <a:ext cx="8128000" cy="141560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991544" y="3568777"/>
          <a:ext cx="8120062" cy="4891087"/>
        </p:xfrm>
        <a:graphic>
          <a:graphicData uri="http://schemas.openxmlformats.org/presentationml/2006/ole">
            <mc:AlternateContent>
              <mc:Choice xmlns:v="urn:schemas-microsoft-com:vml" Requires="v">
                <p:oleObj spid="_x0000_s1039" name="文档" r:id="rId4" imgW="3841750" imgH="2315845" progId="Word.Document.12">
                  <p:embed/>
                </p:oleObj>
              </mc:Choice>
              <mc:Fallback>
                <p:oleObj name="文档" r:id="rId4" imgW="3841750" imgH="2315845" progId="Word.Document.12">
                  <p:embed/>
                  <p:pic>
                    <p:nvPicPr>
                      <p:cNvPr id="0" name="OLE substitute image"/>
                      <p:cNvPicPr/>
                      <p:nvPr/>
                    </p:nvPicPr>
                    <p:blipFill>
                      <a:blip r:embed="rId5"/>
                      <a:stretch>
                        <a:fillRect/>
                      </a:stretch>
                    </p:blipFill>
                    <p:spPr>
                      <a:xfrm>
                        <a:off x="1991544" y="3568777"/>
                        <a:ext cx="8120062" cy="4891087"/>
                      </a:xfrm>
                      <a:prstGeom prst="rect">
                        <a:avLst/>
                      </a:prstGeom>
                    </p:spPr>
                  </p:pic>
                </p:oleObj>
              </mc:Fallback>
            </mc:AlternateContent>
          </a:graphicData>
        </a:graphic>
      </p:graphicFrame>
      <p:cxnSp>
        <p:nvCxnSpPr>
          <p:cNvPr id="7" name="直接连接符 6"/>
          <p:cNvCxnSpPr/>
          <p:nvPr/>
        </p:nvCxnSpPr>
        <p:spPr>
          <a:xfrm>
            <a:off x="2855640" y="5661248"/>
            <a:ext cx="7920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398252" y="5661248"/>
            <a:ext cx="7920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130596" y="5649060"/>
            <a:ext cx="5951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80108" y="5657653"/>
            <a:ext cx="7920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15935" y="5661248"/>
            <a:ext cx="8712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spTree>
    <p:extLst>
      <p:ext uri="{BB962C8B-B14F-4D97-AF65-F5344CB8AC3E}">
        <p14:creationId xmlns:p14="http://schemas.microsoft.com/office/powerpoint/2010/main" val="3936859129"/>
      </p:ext>
    </p:extLst>
  </p:cSld>
  <p:clrMapOvr>
    <a:masterClrMapping/>
  </p:clrMapOvr>
  <p:transition spd="slow">
    <p:cut thruBlk="1"/>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05822683"/>
              </p:ext>
            </p:extLst>
          </p:nvPr>
        </p:nvGraphicFramePr>
        <p:xfrm>
          <a:off x="1845733" y="985169"/>
          <a:ext cx="8128000" cy="1093573"/>
        </p:xfrm>
        <a:graphic>
          <a:graphicData uri="http://schemas.openxmlformats.org/presentationml/2006/ole">
            <mc:AlternateContent>
              <mc:Choice xmlns:v="urn:schemas-microsoft-com:vml" Requires="v">
                <p:oleObj spid="_x0000_s1040" name="文档" r:id="rId2" imgW="3841750" imgH="520700" progId="Word.Document.12">
                  <p:embed/>
                </p:oleObj>
              </mc:Choice>
              <mc:Fallback>
                <p:oleObj name="文档" r:id="rId2" imgW="3841750" imgH="520700" progId="Word.Document.12">
                  <p:embed/>
                  <p:pic>
                    <p:nvPicPr>
                      <p:cNvPr id="0" name="OLE substitute image"/>
                      <p:cNvPicPr/>
                      <p:nvPr/>
                    </p:nvPicPr>
                    <p:blipFill>
                      <a:blip r:embed="rId3"/>
                      <a:stretch>
                        <a:fillRect/>
                      </a:stretch>
                    </p:blipFill>
                    <p:spPr>
                      <a:xfrm>
                        <a:off x="1845733" y="985169"/>
                        <a:ext cx="8128000" cy="109357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70931406"/>
              </p:ext>
            </p:extLst>
          </p:nvPr>
        </p:nvGraphicFramePr>
        <p:xfrm>
          <a:off x="1686579" y="3062551"/>
          <a:ext cx="8120062" cy="3219715"/>
        </p:xfrm>
        <a:graphic>
          <a:graphicData uri="http://schemas.openxmlformats.org/presentationml/2006/ole">
            <mc:AlternateContent>
              <mc:Choice xmlns:v="urn:schemas-microsoft-com:vml" Requires="v">
                <p:oleObj spid="_x0000_s1041" name="文档" r:id="rId4" imgW="3841750" imgH="1270000" progId="Word.Document.12">
                  <p:embed/>
                </p:oleObj>
              </mc:Choice>
              <mc:Fallback>
                <p:oleObj name="文档" r:id="rId4" imgW="3841750" imgH="1270000" progId="Word.Document.12">
                  <p:embed/>
                  <p:pic>
                    <p:nvPicPr>
                      <p:cNvPr id="0" name="OLE substitute image"/>
                      <p:cNvPicPr/>
                      <p:nvPr/>
                    </p:nvPicPr>
                    <p:blipFill>
                      <a:blip r:embed="rId5"/>
                      <a:stretch>
                        <a:fillRect/>
                      </a:stretch>
                    </p:blipFill>
                    <p:spPr>
                      <a:xfrm>
                        <a:off x="1686579" y="3062551"/>
                        <a:ext cx="8120062" cy="3219715"/>
                      </a:xfrm>
                      <a:prstGeom prst="rect">
                        <a:avLst/>
                      </a:prstGeom>
                    </p:spPr>
                  </p:pic>
                </p:oleObj>
              </mc:Fallback>
            </mc:AlternateContent>
          </a:graphicData>
        </a:graphic>
      </p:graphicFrame>
      <p:sp>
        <p:nvSpPr>
          <p:cNvPr id="11" name="矩形 10"/>
          <p:cNvSpPr/>
          <p:nvPr/>
        </p:nvSpPr>
        <p:spPr>
          <a:xfrm>
            <a:off x="6987427" y="3216664"/>
            <a:ext cx="532646" cy="29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631591" y="3216664"/>
            <a:ext cx="532646" cy="29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13877"/>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xit" presetSubtype="4" fill="hold" grpId="0" nodeType="clickEffect">
                                  <p:stCondLst>
                                    <p:cond delay="0"/>
                                  </p:stCondLst>
                                  <p:childTnLst>
                                    <p:animEffect transition="out" filter="wipe(dow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xit" presetSubtype="4" fill="hold" grpId="0" nodeType="clickEffect">
                                  <p:stCondLst>
                                    <p:cond delay="0"/>
                                  </p:stCondLst>
                                  <p:childTnLst>
                                    <p:animEffect transition="out" filter="wipe(down)">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37224" y="746658"/>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判断下列两圆的位置关系</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①</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与</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5)</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16</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②</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7</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27</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537224" y="2635192"/>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cs typeface="Times New Roman" pitchFamily="18" charset="0"/>
              </a:rPr>
              <a:t>①</a:t>
            </a:r>
            <a:r>
              <a:rPr lang="zh-CN" altLang="zh-CN" sz="2200">
                <a:solidFill>
                  <a:srgbClr val="FF0000"/>
                </a:solidFill>
                <a:latin typeface="Times New Roman" pitchFamily="18" charset="0"/>
                <a:ea typeface="楷体" panose="02010609060101010101" pitchFamily="49" charset="-122"/>
                <a:cs typeface="Times New Roman" pitchFamily="18" charset="0"/>
              </a:rPr>
              <a:t>根据题意得</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两圆的半径分别为</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和</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zh-CN" altLang="zh-CN" sz="2200">
                <a:solidFill>
                  <a:srgbClr val="FF0000"/>
                </a:solidFill>
                <a:latin typeface="Times New Roman" pitchFamily="18" charset="0"/>
                <a:ea typeface="楷体" panose="02010609060101010101" pitchFamily="49" charset="-122"/>
                <a:cs typeface="Times New Roman" pitchFamily="18" charset="0"/>
              </a:rPr>
              <a:t>两圆的圆心距</a:t>
            </a:r>
            <a:endParaRPr lang="zh-CN" altLang="zh-CN" sz="2200">
              <a:solidFill>
                <a:srgbClr val="FF0000"/>
              </a:solidFill>
              <a:latin typeface="NEU-BZ-S92" charset="0"/>
              <a:ea typeface="方正书宋_GBK" panose="03000509000000000000" pitchFamily="65"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281465003"/>
              </p:ext>
            </p:extLst>
          </p:nvPr>
        </p:nvGraphicFramePr>
        <p:xfrm>
          <a:off x="810478" y="3265018"/>
          <a:ext cx="8128000" cy="687675"/>
        </p:xfrm>
        <a:graphic>
          <a:graphicData uri="http://schemas.openxmlformats.org/presentationml/2006/ole">
            <mc:AlternateContent>
              <mc:Choice xmlns:v="urn:schemas-microsoft-com:vml" Requires="v">
                <p:oleObj spid="_x0000_s1042" name="文档" r:id="rId2" imgW="3839551" imgH="327401" progId="Word.Document.12">
                  <p:embed/>
                </p:oleObj>
              </mc:Choice>
              <mc:Fallback>
                <p:oleObj name="文档" r:id="rId2" imgW="3839551" imgH="327401" progId="Word.Document.12">
                  <p:embed/>
                  <p:pic>
                    <p:nvPicPr>
                      <p:cNvPr id="0" name="OLE substitute image"/>
                      <p:cNvPicPr/>
                      <p:nvPr/>
                    </p:nvPicPr>
                    <p:blipFill>
                      <a:blip r:embed="rId3"/>
                      <a:stretch>
                        <a:fillRect/>
                      </a:stretch>
                    </p:blipFill>
                    <p:spPr>
                      <a:xfrm>
                        <a:off x="810478" y="3265018"/>
                        <a:ext cx="8128000" cy="687675"/>
                      </a:xfrm>
                      <a:prstGeom prst="rect">
                        <a:avLst/>
                      </a:prstGeom>
                    </p:spPr>
                  </p:pic>
                </p:oleObj>
              </mc:Fallback>
            </mc:AlternateContent>
          </a:graphicData>
        </a:graphic>
      </p:graphicFrame>
      <p:sp>
        <p:nvSpPr>
          <p:cNvPr id="7" name="矩形 6"/>
          <p:cNvSpPr>
            <a:spLocks noChangeAspect="1"/>
          </p:cNvSpPr>
          <p:nvPr/>
        </p:nvSpPr>
        <p:spPr>
          <a:xfrm>
            <a:off x="660400" y="4181272"/>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d=r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所以两圆外切</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cs typeface="Times New Roman" pitchFamily="18" charset="0"/>
              </a:rPr>
              <a:t>②</a:t>
            </a:r>
            <a:r>
              <a:rPr lang="zh-CN" altLang="zh-CN" sz="2200">
                <a:solidFill>
                  <a:srgbClr val="FF0000"/>
                </a:solidFill>
                <a:latin typeface="Times New Roman" pitchFamily="18" charset="0"/>
                <a:ea typeface="楷体" panose="02010609060101010101" pitchFamily="49" charset="-122"/>
                <a:cs typeface="Times New Roman" pitchFamily="18" charset="0"/>
              </a:rPr>
              <a:t>将两圆的方程化为标准方程</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得</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3)</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16,</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3)</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36,</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故两圆的半径分别为</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zh-CN" altLang="zh-CN" sz="2200">
                <a:solidFill>
                  <a:srgbClr val="FF0000"/>
                </a:solidFill>
                <a:latin typeface="Times New Roman" pitchFamily="18" charset="0"/>
                <a:ea typeface="楷体" panose="02010609060101010101" pitchFamily="49" charset="-122"/>
                <a:cs typeface="Times New Roman" pitchFamily="18" charset="0"/>
              </a:rPr>
              <a:t>和</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6</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pPr>
            <a:r>
              <a:rPr lang="zh-CN" altLang="zh-CN" sz="2200">
                <a:solidFill>
                  <a:srgbClr val="FF0000"/>
                </a:solidFill>
                <a:latin typeface="Times New Roman" pitchFamily="18" charset="0"/>
                <a:ea typeface="楷体" panose="02010609060101010101" pitchFamily="49" charset="-122"/>
                <a:cs typeface="Times New Roman" pitchFamily="18" charset="0"/>
              </a:rPr>
              <a:t>两圆的圆心距</a:t>
            </a:r>
            <a:endParaRPr lang="zh-CN" altLang="en-US" sz="2200">
              <a:solidFill>
                <a:srgbClr val="FF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79730750"/>
              </p:ext>
            </p:extLst>
          </p:nvPr>
        </p:nvGraphicFramePr>
        <p:xfrm>
          <a:off x="774291" y="5898665"/>
          <a:ext cx="8128000" cy="687675"/>
        </p:xfrm>
        <a:graphic>
          <a:graphicData uri="http://schemas.openxmlformats.org/presentationml/2006/ole">
            <mc:AlternateContent>
              <mc:Choice xmlns:v="urn:schemas-microsoft-com:vml" Requires="v">
                <p:oleObj spid="_x0000_s1043" name="文档" r:id="rId4" imgW="3839551" imgH="327401" progId="Word.Document.12">
                  <p:embed/>
                </p:oleObj>
              </mc:Choice>
              <mc:Fallback>
                <p:oleObj name="文档" r:id="rId4" imgW="3839551" imgH="327401" progId="Word.Document.12">
                  <p:embed/>
                  <p:pic>
                    <p:nvPicPr>
                      <p:cNvPr id="0" name="OLE substitute image"/>
                      <p:cNvPicPr/>
                      <p:nvPr/>
                    </p:nvPicPr>
                    <p:blipFill>
                      <a:blip r:embed="rId5"/>
                      <a:stretch>
                        <a:fillRect/>
                      </a:stretch>
                    </p:blipFill>
                    <p:spPr>
                      <a:xfrm>
                        <a:off x="774291" y="5898665"/>
                        <a:ext cx="8128000" cy="687675"/>
                      </a:xfrm>
                      <a:prstGeom prst="rect">
                        <a:avLst/>
                      </a:prstGeom>
                    </p:spPr>
                  </p:pic>
                </p:oleObj>
              </mc:Fallback>
            </mc:AlternateContent>
          </a:graphicData>
        </a:graphic>
      </p:graphicFrame>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1358262116"/>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604957" y="820111"/>
            <a:ext cx="10568722" cy="3139321"/>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已知圆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ax-</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15</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a&gt;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ax-</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a&gt;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试求</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为何值时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两圆</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的位置关系为</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相切</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相交</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外离</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内含</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604957" y="4869312"/>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求出圆心距</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与两半径的和或差比较求出</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的值</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35214170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710266" y="870910"/>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圆</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的方程</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经配方后可得</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16,</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圆心</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半径</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376943438"/>
              </p:ext>
            </p:extLst>
          </p:nvPr>
        </p:nvGraphicFramePr>
        <p:xfrm>
          <a:off x="1866663" y="2730105"/>
          <a:ext cx="8128000" cy="687675"/>
        </p:xfrm>
        <a:graphic>
          <a:graphicData uri="http://schemas.openxmlformats.org/presentationml/2006/ole">
            <mc:AlternateContent>
              <mc:Choice xmlns:v="urn:schemas-microsoft-com:vml" Requires="v">
                <p:oleObj spid="_x0000_s1044" name="文档" r:id="rId2" imgW="3839551" imgH="327401" progId="Word.Document.12">
                  <p:embed/>
                </p:oleObj>
              </mc:Choice>
              <mc:Fallback>
                <p:oleObj name="文档" r:id="rId2" imgW="3839551" imgH="327401" progId="Word.Document.12">
                  <p:embed/>
                  <p:pic>
                    <p:nvPicPr>
                      <p:cNvPr id="0" name="OLE substitute image"/>
                      <p:cNvPicPr/>
                      <p:nvPr/>
                    </p:nvPicPr>
                    <p:blipFill>
                      <a:blip r:embed="rId3"/>
                      <a:stretch>
                        <a:fillRect/>
                      </a:stretch>
                    </p:blipFill>
                    <p:spPr>
                      <a:xfrm>
                        <a:off x="1866663" y="2730105"/>
                        <a:ext cx="8128000" cy="687675"/>
                      </a:xfrm>
                      <a:prstGeom prst="rect">
                        <a:avLst/>
                      </a:prstGeom>
                    </p:spPr>
                  </p:pic>
                </p:oleObj>
              </mc:Fallback>
            </mc:AlternateContent>
          </a:graphicData>
        </a:graphic>
      </p:graphicFrame>
      <p:sp>
        <p:nvSpPr>
          <p:cNvPr id="4" name="矩形 3"/>
          <p:cNvSpPr>
            <a:spLocks noChangeAspect="1"/>
          </p:cNvSpPr>
          <p:nvPr/>
        </p:nvSpPr>
        <p:spPr>
          <a:xfrm>
            <a:off x="1710266" y="3688713"/>
            <a:ext cx="8128000" cy="2567241"/>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当</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5</a:t>
            </a:r>
            <a:r>
              <a:rPr lang="zh-CN" altLang="zh-CN" sz="2200">
                <a:solidFill>
                  <a:srgbClr val="FF0000"/>
                </a:solidFill>
                <a:latin typeface="Times New Roman" pitchFamily="18" charset="0"/>
                <a:ea typeface="楷体"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两圆外切</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当</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-r</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两圆内切</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当</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&lt;|C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|&lt;</a:t>
            </a:r>
            <a:r>
              <a:rPr lang="en-US" altLang="zh-CN" sz="2200">
                <a:solidFill>
                  <a:srgbClr val="FF0000"/>
                </a:solidFill>
                <a:latin typeface="Times New Roman" pitchFamily="18" charset="0"/>
                <a:cs typeface="Times New Roman" pitchFamily="18" charset="0"/>
              </a:rPr>
              <a:t>5,</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&lt;a&lt;</a:t>
            </a:r>
            <a:r>
              <a:rPr lang="en-US" altLang="zh-CN" sz="2200">
                <a:solidFill>
                  <a:srgbClr val="FF0000"/>
                </a:solidFill>
                <a:latin typeface="Times New Roman" pitchFamily="18" charset="0"/>
                <a:cs typeface="Times New Roman" pitchFamily="18" charset="0"/>
              </a:rPr>
              <a:t>5</a:t>
            </a:r>
            <a:r>
              <a:rPr lang="zh-CN" altLang="zh-CN" sz="2200">
                <a:solidFill>
                  <a:srgbClr val="FF0000"/>
                </a:solidFill>
                <a:latin typeface="Times New Roman" pitchFamily="18" charset="0"/>
                <a:ea typeface="楷体"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两圆相交</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当</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|&gt;</a:t>
            </a:r>
            <a:r>
              <a:rPr lang="en-US" altLang="zh-CN" sz="2200">
                <a:solidFill>
                  <a:srgbClr val="FF0000"/>
                </a:solidFill>
                <a:latin typeface="Times New Roman" pitchFamily="18" charset="0"/>
                <a:cs typeface="Times New Roman" pitchFamily="18" charset="0"/>
              </a:rPr>
              <a:t>5,</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a&gt;</a:t>
            </a:r>
            <a:r>
              <a:rPr lang="en-US" altLang="zh-CN" sz="2200">
                <a:solidFill>
                  <a:srgbClr val="FF0000"/>
                </a:solidFill>
                <a:latin typeface="Times New Roman" pitchFamily="18" charset="0"/>
                <a:cs typeface="Times New Roman" pitchFamily="18" charset="0"/>
              </a:rPr>
              <a:t>5</a:t>
            </a:r>
            <a:r>
              <a:rPr lang="zh-CN" altLang="zh-CN" sz="2200">
                <a:solidFill>
                  <a:srgbClr val="FF0000"/>
                </a:solidFill>
                <a:latin typeface="Times New Roman" pitchFamily="18" charset="0"/>
                <a:ea typeface="楷体"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两圆外离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(4)</a:t>
            </a:r>
            <a:r>
              <a:rPr lang="zh-CN" altLang="zh-CN" sz="2200">
                <a:solidFill>
                  <a:srgbClr val="FF0000"/>
                </a:solidFill>
                <a:latin typeface="Times New Roman" pitchFamily="18" charset="0"/>
                <a:ea typeface="楷体" panose="02010609060101010101" pitchFamily="49" charset="-122"/>
                <a:cs typeface="Times New Roman" pitchFamily="18" charset="0"/>
              </a:rPr>
              <a:t>当</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|&lt;</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&lt;a&lt;</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两圆内含</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126703302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110</Paragraphs>
  <Slides>27</Slides>
  <Notes>3</Notes>
  <TotalTime>2766</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27</vt:i4>
      </vt:variant>
    </vt:vector>
  </HeadingPairs>
  <TitlesOfParts>
    <vt:vector baseType="lpstr" size="41">
      <vt:lpstr>Arial</vt:lpstr>
      <vt:lpstr>Calibri</vt:lpstr>
      <vt:lpstr>黑体</vt:lpstr>
      <vt:lpstr>微软雅黑</vt:lpstr>
      <vt:lpstr>Calibri Light</vt:lpstr>
      <vt:lpstr>Times New Roman</vt:lpstr>
      <vt:lpstr>microsoft yahei</vt:lpstr>
      <vt:lpstr>NEU-BZ-S92</vt:lpstr>
      <vt:lpstr>方正书宋_GBK</vt:lpstr>
      <vt:lpstr>楷体</vt:lpstr>
      <vt:lpstr>宋体</vt:lpstr>
      <vt:lpstr>仿宋</vt:lpstr>
      <vt:lpstr>Microsoft Yi Baiti</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dell</cp:lastModifiedBy>
  <cp:revision>939</cp:revision>
  <dcterms:created xsi:type="dcterms:W3CDTF">2019-01-12T04:39:00Z</dcterms:created>
  <dcterms:modified xsi:type="dcterms:W3CDTF">2020-09-10T03:48:29Z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