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"/>
  </p:notesMasterIdLst>
  <p:sldIdLst>
    <p:sldId id="300" r:id="rId4"/>
    <p:sldId id="322" r:id="rId5"/>
    <p:sldId id="277" r:id="rId6"/>
    <p:sldId id="291" r:id="rId7"/>
    <p:sldId id="280" r:id="rId8"/>
    <p:sldId id="338" r:id="rId9"/>
    <p:sldId id="318" r:id="rId10"/>
    <p:sldId id="330" r:id="rId11"/>
    <p:sldId id="329" r:id="rId12"/>
    <p:sldId id="331" r:id="rId13"/>
    <p:sldId id="336" r:id="rId14"/>
    <p:sldId id="332" r:id="rId15"/>
    <p:sldId id="335" r:id="rId16"/>
    <p:sldId id="320" r:id="rId17"/>
    <p:sldId id="326" r:id="rId18"/>
    <p:sldId id="327" r:id="rId19"/>
    <p:sldId id="333" r:id="rId20"/>
    <p:sldId id="337" r:id="rId21"/>
    <p:sldId id="321" r:id="rId22"/>
  </p:sldIdLst>
  <p:sldSz cx="12192000" cy="6858000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 autoAdjust="0"/>
    <p:restoredTop sz="92580" autoAdjust="0"/>
  </p:normalViewPr>
  <p:slideViewPr>
    <p:cSldViewPr>
      <p:cViewPr varScale="1">
        <p:scale>
          <a:sx n="102" d="100"/>
          <a:sy n="102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6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tags" Target="tags/tag1.xml" /><Relationship Id="rId24" Type="http://schemas.openxmlformats.org/officeDocument/2006/relationships/presProps" Target="presProps.xml" /><Relationship Id="rId25" Type="http://schemas.openxmlformats.org/officeDocument/2006/relationships/viewProps" Target="viewProps.xml" /><Relationship Id="rId26" Type="http://schemas.openxmlformats.org/officeDocument/2006/relationships/theme" Target="theme/theme1.xml" /><Relationship Id="rId27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5D2D61-5F1B-49D3-BEFE-805CD0E4F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CF5DA08-BBA1-4B88-AE3C-2C008B29F9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0DDE96C5-FD15-46BE-A283-42A23AAFD9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0A9C31AE-6543-49FB-BE51-D800900E98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924B3DF1-FFCC-4769-94D4-0F2EA55F1D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AF8F7A85-B39D-4BB6-A7B7-4ABB4EF14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6518FA3-BD55-4FA1-94F8-85AFE1194EFD}" type="slidenum">
              <a:rPr lang="en-US" altLang="zh-CN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5A843A-4E7D-4AF8-8D8A-9C8CDE28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5244E1-40F1-4E8E-98B1-C2D3C2E808FC}" type="slidenum">
              <a:rPr lang="en-US" altLang="zh-CN"/>
              <a:t>1</a:t>
            </a:fld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9B73AD8C-B2A5-4DB6-8F55-D9B27995E8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BD60960-55D7-4704-BE09-6F8369A09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65BBA5-2380-4A19-973F-F3AA533DC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DD1AC6-8F61-48C1-A9DC-78784ED45C77}" type="slidenum">
              <a:rPr lang="en-US" altLang="zh-CN"/>
              <a:t>19</a:t>
            </a:fld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28F97009-14F8-48C9-A29C-32F0B0466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51133CC5-2AA6-44F2-9E08-2D71DE16D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91B961-6178-44A8-9A87-0EAD1481C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C1E5CD3-A6BF-4CB9-8284-D826C2C913D1}" type="slidenum">
              <a:rPr lang="en-US" altLang="zh-CN"/>
              <a:t>2</a:t>
            </a:fld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E8486386-9B5B-4B8F-AABC-B0AFA92C2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F0B46B49-A76D-4251-9833-E28D5B595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C14F9D-A891-450F-AC3A-9DF2CF466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5BB170-B289-41FC-8040-97B4787BFDA4}" type="slidenum">
              <a:rPr lang="en-US" altLang="zh-CN"/>
              <a:t>5</a:t>
            </a:fld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B6D06EE-6F1B-4FCA-9ECE-55AB8D72F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4248C3F-B074-426C-A88C-96430B5DD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8FA3-BD55-4FA1-94F8-85AFE1194EFD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64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7C8AA9-971C-4E61-8888-9CDB23194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A30578-25B8-4A60-A28A-73202287D390}" type="slidenum">
              <a:rPr lang="en-US" altLang="zh-CN"/>
              <a:t>7</a:t>
            </a:fld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166CF0D7-C9F1-4AE2-BC86-E8A43E363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44C07B84-BBD8-4811-B6C1-4192A18CA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4D5380-8D48-41A3-8AA5-7AF8EF399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CC2B47-2C9D-4DA1-BDC3-BD84127B2FFA}" type="slidenum">
              <a:rPr lang="en-US" altLang="zh-CN"/>
              <a:t>8</a:t>
            </a:fld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299A91AD-DF95-4359-9BD9-184BE5E8A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3E088571-F1A0-4DA8-8A58-BC972A20B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721E14-FF0A-428B-8901-BD1869147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7B255B-AB42-4A64-9987-733B6A41E4E2}" type="slidenum">
              <a:rPr lang="en-US" altLang="zh-CN"/>
              <a:t>14</a:t>
            </a:fld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FB30CDA5-EFD1-4848-A0E5-8F8E2AACF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328DA8F0-6DBD-4545-AB70-53C451B26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28BD06-20DC-49D4-A481-6BEE8F463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56BD35-4374-4962-AD5C-A191F24047E7}" type="slidenum">
              <a:rPr lang="en-US" altLang="zh-CN"/>
              <a:t>15</a:t>
            </a:fld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7DD126B4-1826-4011-8BF3-48D16FDDB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09EB7DD5-F381-449D-A2C1-B29BA2920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3BF10D-0CE2-4FD9-82EA-1CDBAB6F1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582A8E-5C14-4131-B2D9-3FFF6A981729}" type="slidenum">
              <a:rPr lang="en-US" altLang="zh-CN"/>
              <a:t>16</a:t>
            </a:fld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FA7D290C-0BE4-49A7-A847-EEBAA96F0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7F6562A4-3564-41A6-8D3E-0A8C617C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27D8D-B40F-421B-B8E0-823B348F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48047-CB3C-4BA1-B726-FD1DA15C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2843836"/>
      </p:ext>
    </p:extLst>
  </p:cSld>
  <p:clrMapOvr>
    <a:masterClrMapping/>
  </p:clrMapOvr>
  <p:transition spd="med">
    <p:pull dir="r"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E857A-CE3C-4788-9B48-A64B26D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945FC-BB31-4B57-9421-048B1C80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1571116"/>
      </p:ext>
    </p:extLst>
  </p:cSld>
  <p:clrMapOvr>
    <a:masterClrMapping/>
  </p:clrMapOvr>
  <p:transition spd="med">
    <p:pull dir="r"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E6975-27BC-439F-908E-E3992324A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20520-6E3A-4CDF-AD62-A1EF350E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88968027"/>
      </p:ext>
    </p:extLst>
  </p:cSld>
  <p:clrMapOvr>
    <a:masterClrMapping/>
  </p:clrMapOvr>
  <p:transition spd="med">
    <p:pull dir="r"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3398-8270-489D-90AD-68BBE24BA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67C5E1-0170-447D-9C31-EE6F6FF0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494037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4BDA-D4C6-40B0-9ACF-7601841F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783C9-26E9-41A6-A4C2-8C8B28BF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9216720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FF79-6972-4848-B97D-7235F902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92BDF-5633-4CB8-A634-42FF2B46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2986583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5C82-BE5A-4CF3-AD9C-0B406078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2BD76-2E57-4CA5-A677-A6F12F964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F3EC7-7A2A-48F5-8EA8-5F655DAA9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708037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26C4F-CBCC-40EA-86B5-C6013098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4E5E2-3AB3-4172-85FF-83F3B80F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B771B-D55D-4AB4-8333-3CC57125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643AD0-AC0B-44E2-BED3-1EF6DE17F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59D627-D15D-41D2-8CCB-161B07487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414243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945CB-A4EB-4F3E-9540-2AA90711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0334650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80951864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96D6E-373E-4BC8-B976-AB82EED4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47FEF-E8D7-484C-8626-8F68DA48A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2F28D-ECBE-4F9A-939A-6194C9E0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876693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93975-31FB-418A-878E-6A54EF4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AE7A-2EF5-417D-89E2-04BD4F17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04173609"/>
      </p:ext>
    </p:extLst>
  </p:cSld>
  <p:clrMapOvr>
    <a:masterClrMapping/>
  </p:clrMapOvr>
  <p:transition spd="med">
    <p:pull dir="r"/>
  </p:transition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ADF5-0551-48CE-A5E7-1F4411F2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C330D-F254-4518-AC97-0BAFB872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841D0-E5CC-4BE1-A1D8-BCF798C6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241943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6F9F-C06C-4C82-B812-8AAD71C7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6AF26-89BB-4D42-A7FB-55E76005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568806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F575BB-160B-4815-894A-4B3D9172B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88A9E6-3981-4F0D-953D-EDEAB183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87820857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3619-E18F-4645-805E-F5E0BAE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39537-9BFA-47C0-B3C1-90F969CB8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865E2-6DD6-4979-BB5E-1B397CAA00C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3BD7D4F-DC76-48EF-8627-203E73DF57E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0792074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00E2E-C071-4578-9AE4-A89C62EA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60CB8-1859-4D59-8B9A-16FCC447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3973494"/>
      </p:ext>
    </p:extLst>
  </p:cSld>
  <p:clrMapOvr>
    <a:masterClrMapping/>
  </p:clrMapOvr>
  <p:transition spd="med">
    <p:pull dir="r"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09D05-02B0-4EA1-A6DB-70A7A70F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271AE-1F2C-44AD-A53E-CFF3E700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29FFF1-4A55-467C-82E3-EEFF38CA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83089176"/>
      </p:ext>
    </p:extLst>
  </p:cSld>
  <p:clrMapOvr>
    <a:masterClrMapping/>
  </p:clrMapOvr>
  <p:transition spd="med">
    <p:pull dir="r"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314F9-0453-458C-8D12-31E1543C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9C9D4-07C9-4346-AA15-388CF8C8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B96D5-7ABC-4D59-827D-7EF7D0E7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98EFE-2553-45EA-8C2A-9C5A04BFE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7171C-CED4-4074-A9A0-4861AA3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4570168"/>
      </p:ext>
    </p:extLst>
  </p:cSld>
  <p:clrMapOvr>
    <a:masterClrMapping/>
  </p:clrMapOvr>
  <p:transition spd="med">
    <p:pull dir="r"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6B91-5F0D-4717-9D5D-F4B6D5A7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1384623"/>
      </p:ext>
    </p:extLst>
  </p:cSld>
  <p:clrMapOvr>
    <a:masterClrMapping/>
  </p:clrMapOvr>
  <p:transition spd="med">
    <p:pull dir="r"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3692255329"/>
      </p:ext>
    </p:extLst>
  </p:cSld>
  <p:clrMapOvr>
    <a:masterClrMapping/>
  </p:clrMapOvr>
  <p:transition spd="med">
    <p:pull dir="r"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69ED-80F1-4A58-9A5A-3CD75EF7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D519B-9391-4F59-B27A-7FAB1B26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3DD35-8C8C-4D8B-B50A-EA51CD2E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4208167"/>
      </p:ext>
    </p:extLst>
  </p:cSld>
  <p:clrMapOvr>
    <a:masterClrMapping/>
  </p:clrMapOvr>
  <p:transition spd="med">
    <p:pull dir="r"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57AA-16A4-4B00-9634-70FE6661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30D94-1AB2-407A-AD84-F3F2DC6F2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EBBB4-DD8B-4539-87AF-6A56928B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7548497"/>
      </p:ext>
    </p:extLst>
  </p:cSld>
  <p:clrMapOvr>
    <a:masterClrMapping/>
  </p:clrMapOvr>
  <p:transition spd="med">
    <p:pull dir="r"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image" Target="../media/image2.png" /><Relationship Id="rId14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pull dir="r"/>
  </p:transition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9010" name="Text Box 2">
            <a:extLst>
              <a:ext uri="{FF2B5EF4-FFF2-40B4-BE49-F238E27FC236}">
                <a16:creationId xmlns:a16="http://schemas.microsoft.com/office/drawing/2014/main" id="{B6B3EF18-1125-4007-896E-ECFAF6F1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299011" name="AutoShape 3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2857E1BF-416B-4A86-BB5B-8576CB16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2" name="AutoShape 4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30CDEDD8-6E5B-47E1-875E-65F89DA1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3" name="AutoShape 5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D4F4DC3C-AC8D-403B-A8D9-C94CFFA4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4" name="Rectangle 6">
            <a:extLst>
              <a:ext uri="{FF2B5EF4-FFF2-40B4-BE49-F238E27FC236}">
                <a16:creationId xmlns:a16="http://schemas.microsoft.com/office/drawing/2014/main" id="{33FE4E8A-9AAB-426C-8460-481F9DDA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8B98A47A-E9E0-458D-9718-DA6024F62CCA}" type="slidenum">
              <a:rPr lang="en-US" altLang="zh-CN" sz="1400"/>
              <a:pPr algn="r"/>
              <a:t>‹#›</a:t>
            </a:fld>
          </a:p>
        </p:txBody>
      </p:sp>
      <p:sp>
        <p:nvSpPr>
          <p:cNvPr id="299015" name="AutoShape 7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DB5523CB-D4BC-4202-9B07-25AC2FA6E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AutoShape 8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13CBF190-859C-49DA-BE34-E6BD0BCA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28.png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image" Target="../media/image23.png" /><Relationship Id="rId6" Type="http://schemas.openxmlformats.org/officeDocument/2006/relationships/image" Target="../media/image24.png" /><Relationship Id="rId7" Type="http://schemas.openxmlformats.org/officeDocument/2006/relationships/image" Target="../media/image25.png" /><Relationship Id="rId8" Type="http://schemas.openxmlformats.org/officeDocument/2006/relationships/image" Target="../media/image26.png" /><Relationship Id="rId9" Type="http://schemas.openxmlformats.org/officeDocument/2006/relationships/image" Target="../media/image27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1.png" /><Relationship Id="rId4" Type="http://schemas.openxmlformats.org/officeDocument/2006/relationships/image" Target="../media/image32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3.png" /><Relationship Id="rId4" Type="http://schemas.openxmlformats.org/officeDocument/2006/relationships/image" Target="../media/image34.png" /><Relationship Id="rId5" Type="http://schemas.openxmlformats.org/officeDocument/2006/relationships/image" Target="../media/image35.png" /><Relationship Id="rId6" Type="http://schemas.openxmlformats.org/officeDocument/2006/relationships/image" Target="../media/image36.png" /><Relationship Id="rId7" Type="http://schemas.openxmlformats.org/officeDocument/2006/relationships/image" Target="../media/image37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8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9.wmf" /><Relationship Id="rId4" Type="http://schemas.openxmlformats.org/officeDocument/2006/relationships/image" Target="../media/image40.png" /><Relationship Id="rId5" Type="http://schemas.openxmlformats.org/officeDocument/2006/relationships/vmlDrawing" Target="../drawings/vmlDrawing1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4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1.png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image" Target="../media/image14.png" /><Relationship Id="rId7" Type="http://schemas.openxmlformats.org/officeDocument/2006/relationships/image" Target="../media/image1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6.png" /><Relationship Id="rId4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8.png" /><Relationship Id="rId4" Type="http://schemas.openxmlformats.org/officeDocument/2006/relationships/image" Target="../media/image1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0884" name="Text Box 4">
            <a:extLst>
              <a:ext uri="{FF2B5EF4-FFF2-40B4-BE49-F238E27FC236}">
                <a16:creationId xmlns:a16="http://schemas.microsoft.com/office/drawing/2014/main" id="{B475943E-79C1-481D-8555-F5A51CDA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2354264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sz="4000"/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85A2312E-06A7-424C-BBC8-2BC1D4A0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2345094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6000" b="1">
                <a:latin typeface="宋体" panose="02010600030101010101" pitchFamily="2" charset="-122"/>
              </a:rPr>
              <a:t>2.3.2 </a:t>
            </a:r>
            <a:r>
              <a:rPr lang="zh-CN" altLang="en-US" sz="6000" b="1"/>
              <a:t>两点间的距离</a:t>
            </a:r>
            <a:endParaRPr lang="zh-CN" altLang="en-US" sz="6000"/>
          </a:p>
        </p:txBody>
      </p:sp>
    </p:spTree>
  </p:cSld>
  <p:clrMapOvr>
    <a:masterClrMapping/>
  </p:clrMapOvr>
  <p:transition spd="med">
    <p:pull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683" name="Rectangle 3">
            <a:extLst>
              <a:ext uri="{FF2B5EF4-FFF2-40B4-BE49-F238E27FC236}">
                <a16:creationId xmlns:a16="http://schemas.microsoft.com/office/drawing/2014/main" id="{5FAD50D6-9463-4DF5-B33D-0A920C0E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6" y="548680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、求在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轴上与点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A(5,12)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的距离为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的坐标；</a:t>
            </a:r>
            <a:r>
              <a:rPr kumimoji="1"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1" lang="zh-CN" altLang="en-US" sz="36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685" name="Rectangle 5">
            <a:extLst>
              <a:ext uri="{FF2B5EF4-FFF2-40B4-BE49-F238E27FC236}">
                <a16:creationId xmlns:a16="http://schemas.microsoft.com/office/drawing/2014/main" id="{EA055A80-B2BB-476D-94F2-5A2D53B64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708920"/>
            <a:ext cx="108732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、已知点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的横坐标是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，点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与点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N(-1,5)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间的距离等于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，求点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的纵坐标。</a:t>
            </a:r>
            <a:endParaRPr kumimoji="1" lang="zh-CN" altLang="en-US" sz="36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F77C5E7-5476-4DB2-9B47-802053057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FF2CD6D0-2475-43B7-A504-CAB3B0749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2450" y="84139"/>
            <a:ext cx="9674150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证明平行四边形四条边的平方和和等于两条对角线的平方和。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1CA8C4D1-4BE4-4799-B8F8-680318398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549" y="777327"/>
            <a:ext cx="6824390" cy="474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itchFamily="2" charset="-122"/>
              </a:rPr>
              <a:t>证明</a:t>
            </a:r>
            <a:r>
              <a:rPr lang="en-US" altLang="zh-CN" sz="2800" b="1">
                <a:latin typeface="宋体" panose="02010600030101010101" pitchFamily="2" charset="-122"/>
                <a:ea typeface="宋体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  <a:ea typeface="宋体" pitchFamily="2" charset="-122"/>
              </a:rPr>
              <a:t>以</a:t>
            </a:r>
            <a:r>
              <a:rPr lang="en-US" altLang="zh-CN" sz="2800" b="1">
                <a:latin typeface="宋体" panose="02010600030101010101" pitchFamily="2" charset="-122"/>
                <a:ea typeface="宋体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itchFamily="2" charset="-122"/>
              </a:rPr>
              <a:t>为原点</a:t>
            </a:r>
            <a:r>
              <a:rPr lang="en-US" altLang="zh-CN" sz="2800" b="1">
                <a:latin typeface="宋体" panose="02010600030101010101" pitchFamily="2" charset="-122"/>
                <a:ea typeface="宋体" pitchFamily="2" charset="-122"/>
              </a:rPr>
              <a:t>,AB</a:t>
            </a:r>
            <a:r>
              <a:rPr lang="zh-CN" altLang="en-US" sz="2800" b="1">
                <a:latin typeface="宋体" panose="02010600030101010101" pitchFamily="2" charset="-122"/>
                <a:ea typeface="宋体" pitchFamily="2" charset="-122"/>
              </a:rPr>
              <a:t>为</a:t>
            </a:r>
            <a:r>
              <a:rPr lang="en-US" altLang="zh-CN" sz="2800" b="1"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itchFamily="2" charset="-122"/>
              </a:rPr>
              <a:t>轴建立直角坐标系</a:t>
            </a:r>
            <a:r>
              <a:rPr lang="en-US" altLang="zh-CN" sz="2800" b="1">
                <a:latin typeface="宋体" panose="02010600030101010101" pitchFamily="2" charset="-122"/>
                <a:ea typeface="宋体" pitchFamily="2" charset="-122"/>
              </a:rPr>
              <a:t>.</a:t>
            </a:r>
            <a:endParaRPr lang="zh-CN" altLang="en-US" sz="2800" b="1"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333828" name="Line 4">
            <a:extLst>
              <a:ext uri="{FF2B5EF4-FFF2-40B4-BE49-F238E27FC236}">
                <a16:creationId xmlns:a16="http://schemas.microsoft.com/office/drawing/2014/main" id="{92DBEEC5-068F-4E0C-BBD1-B7FDAB7D1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0514" y="2787650"/>
            <a:ext cx="360203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3829" name="Line 5">
            <a:extLst>
              <a:ext uri="{FF2B5EF4-FFF2-40B4-BE49-F238E27FC236}">
                <a16:creationId xmlns:a16="http://schemas.microsoft.com/office/drawing/2014/main" id="{9A173FD0-3D06-46FF-97E9-72D189D89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3426" y="830263"/>
            <a:ext cx="15875" cy="2392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3830" name="Text Box 6">
            <a:extLst>
              <a:ext uri="{FF2B5EF4-FFF2-40B4-BE49-F238E27FC236}">
                <a16:creationId xmlns:a16="http://schemas.microsoft.com/office/drawing/2014/main" id="{5265C2F9-5049-49CE-BB14-8970C519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9538" y="2519363"/>
            <a:ext cx="334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x</a:t>
            </a:r>
          </a:p>
        </p:txBody>
      </p:sp>
      <p:sp>
        <p:nvSpPr>
          <p:cNvPr id="333831" name="Text Box 7">
            <a:extLst>
              <a:ext uri="{FF2B5EF4-FFF2-40B4-BE49-F238E27FC236}">
                <a16:creationId xmlns:a16="http://schemas.microsoft.com/office/drawing/2014/main" id="{0A6B6975-1615-4779-A425-EB32BAFB1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923926"/>
            <a:ext cx="33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</a:t>
            </a:r>
          </a:p>
        </p:txBody>
      </p:sp>
      <p:sp>
        <p:nvSpPr>
          <p:cNvPr id="333832" name="Line 8">
            <a:extLst>
              <a:ext uri="{FF2B5EF4-FFF2-40B4-BE49-F238E27FC236}">
                <a16:creationId xmlns:a16="http://schemas.microsoft.com/office/drawing/2014/main" id="{A2BCD563-6CD8-40E1-8685-D6B0F71C4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1" y="1511300"/>
            <a:ext cx="3078163" cy="1301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3833" name="Text Box 9">
            <a:extLst>
              <a:ext uri="{FF2B5EF4-FFF2-40B4-BE49-F238E27FC236}">
                <a16:creationId xmlns:a16="http://schemas.microsoft.com/office/drawing/2014/main" id="{433578F3-CA8B-4EFC-AB65-52701B86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9" y="279082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</a:t>
            </a:r>
          </a:p>
        </p:txBody>
      </p:sp>
      <p:sp>
        <p:nvSpPr>
          <p:cNvPr id="333834" name="AutoShape 10">
            <a:extLst>
              <a:ext uri="{FF2B5EF4-FFF2-40B4-BE49-F238E27FC236}">
                <a16:creationId xmlns:a16="http://schemas.microsoft.com/office/drawing/2014/main" id="{8F9B3173-8831-4540-9776-9EC5B77D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1493838"/>
            <a:ext cx="3063875" cy="1295400"/>
          </a:xfrm>
          <a:prstGeom prst="parallelogram">
            <a:avLst>
              <a:gd name="adj" fmla="val 59130"/>
            </a:avLst>
          </a:prstGeom>
          <a:noFill/>
          <a:ln w="38100">
            <a:solidFill>
              <a:srgbClr val="33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3835" name="Line 11">
            <a:extLst>
              <a:ext uri="{FF2B5EF4-FFF2-40B4-BE49-F238E27FC236}">
                <a16:creationId xmlns:a16="http://schemas.microsoft.com/office/drawing/2014/main" id="{3AE53F13-D93B-4A25-858B-91DADC6FF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1613" y="1489075"/>
            <a:ext cx="1600200" cy="1289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3836" name="Text Box 12">
            <a:extLst>
              <a:ext uri="{FF2B5EF4-FFF2-40B4-BE49-F238E27FC236}">
                <a16:creationId xmlns:a16="http://schemas.microsoft.com/office/drawing/2014/main" id="{287A54DD-84C7-4160-B932-F151EE74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425" y="2797176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B</a:t>
            </a:r>
          </a:p>
        </p:txBody>
      </p:sp>
      <p:sp>
        <p:nvSpPr>
          <p:cNvPr id="333837" name="Text Box 13">
            <a:extLst>
              <a:ext uri="{FF2B5EF4-FFF2-40B4-BE49-F238E27FC236}">
                <a16:creationId xmlns:a16="http://schemas.microsoft.com/office/drawing/2014/main" id="{7D9AFE52-4008-4DE0-88B7-FF71E6AB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239" y="9699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</a:t>
            </a:r>
          </a:p>
        </p:txBody>
      </p:sp>
      <p:sp>
        <p:nvSpPr>
          <p:cNvPr id="333838" name="Text Box 14">
            <a:extLst>
              <a:ext uri="{FF2B5EF4-FFF2-40B4-BE49-F238E27FC236}">
                <a16:creationId xmlns:a16="http://schemas.microsoft.com/office/drawing/2014/main" id="{C302EF45-109F-44C7-98BA-48A74B24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4" y="965201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</a:t>
            </a:r>
          </a:p>
        </p:txBody>
      </p:sp>
      <p:sp>
        <p:nvSpPr>
          <p:cNvPr id="333839" name="Text Box 15">
            <a:extLst>
              <a:ext uri="{FF2B5EF4-FFF2-40B4-BE49-F238E27FC236}">
                <a16:creationId xmlns:a16="http://schemas.microsoft.com/office/drawing/2014/main" id="{6620A84B-4370-40DB-83BE-F8F91E999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2768601"/>
            <a:ext cx="172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(0,0)</a:t>
            </a:r>
          </a:p>
        </p:txBody>
      </p:sp>
      <p:sp>
        <p:nvSpPr>
          <p:cNvPr id="333840" name="Text Box 16">
            <a:extLst>
              <a:ext uri="{FF2B5EF4-FFF2-40B4-BE49-F238E27FC236}">
                <a16:creationId xmlns:a16="http://schemas.microsoft.com/office/drawing/2014/main" id="{FA1E0E55-950D-473F-8AFD-16092452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5763" y="2776538"/>
            <a:ext cx="124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(a,0)</a:t>
            </a:r>
          </a:p>
        </p:txBody>
      </p:sp>
      <p:sp>
        <p:nvSpPr>
          <p:cNvPr id="333841" name="Text Box 17">
            <a:extLst>
              <a:ext uri="{FF2B5EF4-FFF2-40B4-BE49-F238E27FC236}">
                <a16:creationId xmlns:a16="http://schemas.microsoft.com/office/drawing/2014/main" id="{730A9438-98AC-4BAF-9F17-C0936FA7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6" y="922338"/>
            <a:ext cx="124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(b,c)</a:t>
            </a:r>
          </a:p>
        </p:txBody>
      </p:sp>
      <p:sp>
        <p:nvSpPr>
          <p:cNvPr id="333842" name="Text Box 18">
            <a:extLst>
              <a:ext uri="{FF2B5EF4-FFF2-40B4-BE49-F238E27FC236}">
                <a16:creationId xmlns:a16="http://schemas.microsoft.com/office/drawing/2014/main" id="{F035993D-267B-4060-84EB-3BCBAE01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9" y="923926"/>
            <a:ext cx="153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(a+b,c)</a:t>
            </a:r>
          </a:p>
        </p:txBody>
      </p:sp>
      <p:sp>
        <p:nvSpPr>
          <p:cNvPr id="333843" name="Rectangle 19">
            <a:extLst>
              <a:ext uri="{FF2B5EF4-FFF2-40B4-BE49-F238E27FC236}">
                <a16:creationId xmlns:a16="http://schemas.microsoft.com/office/drawing/2014/main" id="{39008CC6-EE09-4B9C-B2A9-33C502EE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1301859"/>
            <a:ext cx="5272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则四个顶点坐标分别为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A(0,0),B(a,0),D(b,c)C(a+b,c)</a:t>
            </a:r>
          </a:p>
        </p:txBody>
      </p:sp>
      <p:sp>
        <p:nvSpPr>
          <p:cNvPr id="333844" name="Object 20">
            <a:extLst>
              <a:ext uri="{FF2B5EF4-FFF2-40B4-BE49-F238E27FC236}">
                <a16:creationId xmlns:a16="http://schemas.microsoft.com/office/drawing/2014/main" id="{1E1EC8BD-50E2-459A-819D-8D3B656EC4C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55801" y="2528888"/>
            <a:ext cx="1774825" cy="6032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45" name="Object 21">
            <a:extLst>
              <a:ext uri="{FF2B5EF4-FFF2-40B4-BE49-F238E27FC236}">
                <a16:creationId xmlns:a16="http://schemas.microsoft.com/office/drawing/2014/main" id="{9C17B349-E477-4C07-8F4B-61DBE919010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0989" y="2546350"/>
            <a:ext cx="1774825" cy="603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46" name="Object 22">
            <a:extLst>
              <a:ext uri="{FF2B5EF4-FFF2-40B4-BE49-F238E27FC236}">
                <a16:creationId xmlns:a16="http://schemas.microsoft.com/office/drawing/2014/main" id="{45EC1064-D0F6-46AC-8D09-0A63DBE90D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62139" y="3697288"/>
            <a:ext cx="3348037" cy="603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47" name="Object 23">
            <a:extLst>
              <a:ext uri="{FF2B5EF4-FFF2-40B4-BE49-F238E27FC236}">
                <a16:creationId xmlns:a16="http://schemas.microsoft.com/office/drawing/2014/main" id="{D847A7CA-38FB-4800-91A5-3D16DE6CF25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14526" y="3109913"/>
            <a:ext cx="2511425" cy="6032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48" name="Object 24">
            <a:extLst>
              <a:ext uri="{FF2B5EF4-FFF2-40B4-BE49-F238E27FC236}">
                <a16:creationId xmlns:a16="http://schemas.microsoft.com/office/drawing/2014/main" id="{5855F984-FAB0-4FA8-A83B-6F126BD6B7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92639" y="3146425"/>
            <a:ext cx="2478087" cy="6032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49" name="Object 25">
            <a:extLst>
              <a:ext uri="{FF2B5EF4-FFF2-40B4-BE49-F238E27FC236}">
                <a16:creationId xmlns:a16="http://schemas.microsoft.com/office/drawing/2014/main" id="{347745AC-A1FE-4C3C-80A2-F50D146E39C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29275" y="3636963"/>
            <a:ext cx="3314700" cy="603250"/>
          </a:xfrm>
          <a:prstGeom prst="rect">
            <a:avLst/>
          </a:prstGeom>
          <a:blipFill>
            <a:blip r:embed="rId7"/>
            <a:stretch>
              <a:fillRect l="-1471" r="0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50" name="Object 26">
            <a:extLst>
              <a:ext uri="{FF2B5EF4-FFF2-40B4-BE49-F238E27FC236}">
                <a16:creationId xmlns:a16="http://schemas.microsoft.com/office/drawing/2014/main" id="{729346CB-AE19-483B-8488-39F1CA324E7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84363" y="4165600"/>
            <a:ext cx="7935912" cy="603250"/>
          </a:xfrm>
          <a:prstGeom prst="rect">
            <a:avLst/>
          </a:prstGeom>
          <a:blipFill>
            <a:blip r:embed="rId8"/>
            <a:stretch>
              <a:fillRect l="-614" r="0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51" name="Object 27">
            <a:extLst>
              <a:ext uri="{FF2B5EF4-FFF2-40B4-BE49-F238E27FC236}">
                <a16:creationId xmlns:a16="http://schemas.microsoft.com/office/drawing/2014/main" id="{18D22118-7381-4F83-AB8C-8F23386F395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90713" y="4706938"/>
            <a:ext cx="5156200" cy="60325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52" name="Object 28">
            <a:extLst>
              <a:ext uri="{FF2B5EF4-FFF2-40B4-BE49-F238E27FC236}">
                <a16:creationId xmlns:a16="http://schemas.microsoft.com/office/drawing/2014/main" id="{9B93A1DD-282E-4B19-9F55-6AE47EAA398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03414" y="5268913"/>
            <a:ext cx="7902575" cy="60325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33853" name="Rectangle 29">
            <a:extLst>
              <a:ext uri="{FF2B5EF4-FFF2-40B4-BE49-F238E27FC236}">
                <a16:creationId xmlns:a16="http://schemas.microsoft.com/office/drawing/2014/main" id="{45687CF5-D624-4529-8B63-6B423A66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08" y="5917103"/>
            <a:ext cx="10225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因此，平行四边形四条边的平方和等于两条对角线的平方和。</a:t>
            </a:r>
          </a:p>
        </p:txBody>
      </p:sp>
      <p:sp>
        <p:nvSpPr>
          <p:cNvPr id="333854" name="AutoShape 30">
            <a:extLst>
              <a:ext uri="{FF2B5EF4-FFF2-40B4-BE49-F238E27FC236}">
                <a16:creationId xmlns:a16="http://schemas.microsoft.com/office/drawing/2014/main" id="{52E2B5C7-D0FE-42CD-B668-C1A3264F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9" y="2117726"/>
            <a:ext cx="3367087" cy="1585913"/>
          </a:xfrm>
          <a:prstGeom prst="cloudCallout">
            <a:avLst>
              <a:gd name="adj1" fmla="val -35667"/>
              <a:gd name="adj2" fmla="val 116468"/>
            </a:avLst>
          </a:prstGeom>
          <a:solidFill>
            <a:srgbClr val="0000FF">
              <a:alpha val="17999"/>
            </a:srgbClr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ea typeface="黑体" panose="02010609060101010101" pitchFamily="49" charset="-122"/>
              </a:rPr>
              <a:t>解析法</a:t>
            </a:r>
          </a:p>
        </p:txBody>
      </p:sp>
      <p:sp>
        <p:nvSpPr>
          <p:cNvPr id="333855" name="AutoShape 31">
            <a:extLst>
              <a:ext uri="{FF2B5EF4-FFF2-40B4-BE49-F238E27FC236}">
                <a16:creationId xmlns:a16="http://schemas.microsoft.com/office/drawing/2014/main" id="{13D26444-FF1F-4D56-A6B0-2692B877CF5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11964" y="2897188"/>
            <a:ext cx="3856037" cy="1662112"/>
          </a:xfrm>
          <a:prstGeom prst="wedgeEllipseCallout">
            <a:avLst>
              <a:gd name="adj1" fmla="val -91046"/>
              <a:gd name="adj2" fmla="val -25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第二步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进行有关代数运算</a:t>
            </a:r>
            <a:endParaRPr lang="zh-CN" altLang="en-US" sz="2800" b="1"/>
          </a:p>
        </p:txBody>
      </p:sp>
      <p:sp>
        <p:nvSpPr>
          <p:cNvPr id="333856" name="AutoShape 32">
            <a:extLst>
              <a:ext uri="{FF2B5EF4-FFF2-40B4-BE49-F238E27FC236}">
                <a16:creationId xmlns:a16="http://schemas.microsoft.com/office/drawing/2014/main" id="{3058167C-781F-4C01-A410-159BFB0C6C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11964" y="4927601"/>
            <a:ext cx="3856037" cy="1662113"/>
          </a:xfrm>
          <a:prstGeom prst="wedgeEllipseCallout">
            <a:avLst>
              <a:gd name="adj1" fmla="val -91046"/>
              <a:gd name="adj2" fmla="val -25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第三步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把代数运算结果翻译成几何关系。</a:t>
            </a:r>
            <a:endParaRPr lang="zh-CN" altLang="en-US" sz="2800" b="1"/>
          </a:p>
        </p:txBody>
      </p:sp>
      <p:sp>
        <p:nvSpPr>
          <p:cNvPr id="333857" name="AutoShape 33">
            <a:extLst>
              <a:ext uri="{FF2B5EF4-FFF2-40B4-BE49-F238E27FC236}">
                <a16:creationId xmlns:a16="http://schemas.microsoft.com/office/drawing/2014/main" id="{730189D6-BC46-43C8-A47A-E4A15E415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31014" y="712788"/>
            <a:ext cx="3856037" cy="1662112"/>
          </a:xfrm>
          <a:prstGeom prst="wedgeEllipseCallout">
            <a:avLst>
              <a:gd name="adj1" fmla="val -91046"/>
              <a:gd name="adj2" fmla="val -25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第一步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建立坐标系，用坐标表示有关的量</a:t>
            </a:r>
            <a:r>
              <a:rPr lang="zh-CN" altLang="en-US" sz="2800" b="1"/>
              <a:t>。</a:t>
            </a: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016CCE6F-150D-42D6-AAD5-DC8B90201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</a:p>
        </p:txBody>
      </p:sp>
    </p:spTree>
    <p:extLst>
      <p:ext uri="{BB962C8B-B14F-4D97-AF65-F5344CB8AC3E}">
        <p14:creationId xmlns:p14="http://schemas.microsoft.com/office/powerpoint/2010/main" val="3105563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382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382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382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 tmFilter="0,0; .5, 1; 1, 1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 tmFilter="0,0; .5, 1; 1, 1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 tmFilter="0,0; .5, 1; 1, 1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 animBg="1"/>
      <p:bldP spid="333830" grpId="1"/>
      <p:bldP spid="333831" grpId="2"/>
      <p:bldP spid="333839" grpId="3"/>
      <p:bldP spid="333840" grpId="4"/>
      <p:bldP spid="333841" grpId="5"/>
      <p:bldP spid="333842" grpId="6"/>
      <p:bldP spid="333843" grpId="7"/>
      <p:bldP spid="333844" grpId="8"/>
      <p:bldP spid="333845" grpId="9"/>
      <p:bldP spid="333846" grpId="10"/>
      <p:bldP spid="333847" grpId="11"/>
      <p:bldP spid="333848" grpId="12"/>
      <p:bldP spid="333849" grpId="13"/>
      <p:bldP spid="333850" grpId="14"/>
      <p:bldP spid="333851" grpId="15"/>
      <p:bldP spid="333852" grpId="16"/>
      <p:bldP spid="333853" grpId="17"/>
      <p:bldP spid="333854" grpId="18"/>
      <p:bldP spid="333855" grpId="19"/>
      <p:bldP spid="333856" grpId="20"/>
      <p:bldP spid="333857" grpId="2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8707" name="WordArt 3">
            <a:extLst>
              <a:ext uri="{FF2B5EF4-FFF2-40B4-BE49-F238E27FC236}">
                <a16:creationId xmlns:a16="http://schemas.microsoft.com/office/drawing/2014/main" id="{EA8A7ECD-A042-4534-BE45-C088B25243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31504" y="30442"/>
            <a:ext cx="8686800" cy="700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用坐标法证明简单的平面几何问题的步骤：</a:t>
            </a:r>
          </a:p>
        </p:txBody>
      </p:sp>
      <p:sp>
        <p:nvSpPr>
          <p:cNvPr id="328708" name="Rectangle 4">
            <a:extLst>
              <a:ext uri="{FF2B5EF4-FFF2-40B4-BE49-F238E27FC236}">
                <a16:creationId xmlns:a16="http://schemas.microsoft.com/office/drawing/2014/main" id="{AB495190-B0EE-410D-B0C4-CAB23721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233627"/>
            <a:ext cx="868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第一步：建立坐标系，用坐标表示有关的量；</a:t>
            </a:r>
          </a:p>
        </p:txBody>
      </p:sp>
      <p:sp>
        <p:nvSpPr>
          <p:cNvPr id="328709" name="Rectangle 5">
            <a:extLst>
              <a:ext uri="{FF2B5EF4-FFF2-40B4-BE49-F238E27FC236}">
                <a16:creationId xmlns:a16="http://schemas.microsoft.com/office/drawing/2014/main" id="{765DA018-4B9E-4D0F-9726-3D9EC42F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0" y="2193994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第二步：进行有关的代数运算；</a:t>
            </a:r>
          </a:p>
        </p:txBody>
      </p:sp>
      <p:sp>
        <p:nvSpPr>
          <p:cNvPr id="328710" name="Rectangle 6">
            <a:extLst>
              <a:ext uri="{FF2B5EF4-FFF2-40B4-BE49-F238E27FC236}">
                <a16:creationId xmlns:a16="http://schemas.microsoft.com/office/drawing/2014/main" id="{E7F4290A-7B80-461A-8239-49F4DDA3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0" y="2986809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第三步：把代数运算结果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翻译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所几何关系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CB2C215-9BED-45A6-894A-E23815D7D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740534662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25EF4B9-603A-40A7-BDF5-3AC5A360010D}"/>
              </a:ext>
            </a:extLst>
          </p:cNvPr>
          <p:cNvGrpSpPr/>
          <p:nvPr/>
        </p:nvGrpSpPr>
        <p:grpSpPr>
          <a:xfrm>
            <a:off x="407368" y="791495"/>
            <a:ext cx="11377264" cy="1190625"/>
            <a:chOff x="407368" y="791495"/>
            <a:chExt cx="11377264" cy="1190625"/>
          </a:xfrm>
        </p:grpSpPr>
        <p:sp>
          <p:nvSpPr>
            <p:cNvPr id="331780" name="Text Box 4">
              <a:extLst>
                <a:ext uri="{FF2B5EF4-FFF2-40B4-BE49-F238E27FC236}">
                  <a16:creationId xmlns:a16="http://schemas.microsoft.com/office/drawing/2014/main" id="{DED0D449-617F-4B08-B912-CE653956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68" y="791495"/>
              <a:ext cx="11377264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宋体" panose="02010600030101010101" pitchFamily="2" charset="-122"/>
                </a:rPr>
                <a:t>已知点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3600">
                  <a:latin typeface="宋体" panose="02010600030101010101" pitchFamily="2" charset="-122"/>
                </a:rPr>
                <a:t>(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>
                  <a:latin typeface="宋体" panose="02010600030101010101" pitchFamily="2" charset="-122"/>
                </a:rPr>
                <a:t>,0)</a:t>
              </a:r>
              <a:r>
                <a:rPr kumimoji="1" lang="zh-CN" altLang="en-US" sz="3600">
                  <a:latin typeface="宋体" panose="02010600030101010101" pitchFamily="2" charset="-122"/>
                </a:rPr>
                <a:t>和 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3600">
                  <a:latin typeface="宋体" panose="02010600030101010101" pitchFamily="2" charset="-122"/>
                </a:rPr>
                <a:t>(2,3)</a:t>
              </a:r>
              <a:r>
                <a:rPr kumimoji="1" lang="zh-CN" altLang="en-US" sz="3600">
                  <a:latin typeface="宋体" panose="02010600030101010101" pitchFamily="2" charset="-122"/>
                </a:rPr>
                <a:t>的距离为</a:t>
              </a:r>
              <a:r>
                <a:rPr kumimoji="1" lang="en-US" altLang="zh-CN" sz="3600">
                  <a:latin typeface="宋体" panose="02010600030101010101" pitchFamily="2" charset="-122"/>
                </a:rPr>
                <a:t>3   ,</a:t>
              </a:r>
              <a:r>
                <a:rPr kumimoji="1" lang="zh-CN" altLang="en-US" sz="3600">
                  <a:latin typeface="宋体" panose="02010600030101010101" pitchFamily="2" charset="-122"/>
                </a:rPr>
                <a:t>求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3600">
                  <a:latin typeface="宋体" panose="02010600030101010101" pitchFamily="2" charset="-122"/>
                </a:rPr>
                <a:t>的值。若</a:t>
              </a:r>
              <a:r>
                <a:rPr kumimoji="1" lang="en-US" altLang="zh-CN" sz="3600">
                  <a:latin typeface="宋体" panose="02010600030101010101" pitchFamily="2" charset="-122"/>
                </a:rPr>
                <a:t>|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kumimoji="1" lang="en-US" altLang="zh-CN" sz="3600">
                  <a:latin typeface="宋体" panose="02010600030101010101" pitchFamily="2" charset="-122"/>
                </a:rPr>
                <a:t>|</a:t>
              </a:r>
              <a:r>
                <a:rPr kumimoji="1" lang="zh-CN" altLang="en-US" sz="3600">
                  <a:latin typeface="宋体" panose="02010600030101010101" pitchFamily="2" charset="-122"/>
                </a:rPr>
                <a:t>为</a:t>
              </a:r>
              <a:r>
                <a:rPr kumimoji="1" lang="en-US" altLang="zh-CN" sz="3600">
                  <a:latin typeface="宋体" panose="02010600030101010101" pitchFamily="2" charset="-122"/>
                </a:rPr>
                <a:t>3</a:t>
              </a:r>
              <a:r>
                <a:rPr kumimoji="1" lang="zh-CN" altLang="en-US" sz="3600">
                  <a:latin typeface="宋体" panose="02010600030101010101" pitchFamily="2" charset="-122"/>
                </a:rPr>
                <a:t>或者</a:t>
              </a:r>
              <a:r>
                <a:rPr kumimoji="1" lang="en-US" altLang="zh-CN" sz="3600">
                  <a:latin typeface="宋体" panose="02010600030101010101" pitchFamily="2" charset="-122"/>
                </a:rPr>
                <a:t>2</a:t>
              </a:r>
              <a:r>
                <a:rPr kumimoji="1" lang="zh-CN" altLang="en-US" sz="3600">
                  <a:latin typeface="宋体" panose="02010600030101010101" pitchFamily="2" charset="-122"/>
                </a:rPr>
                <a:t>呢？ </a:t>
              </a:r>
            </a:p>
          </p:txBody>
        </p:sp>
        <p:sp>
          <p:nvSpPr>
            <p:cNvPr id="331781" name="Object 5">
              <a:extLst>
                <a:ext uri="{FF2B5EF4-FFF2-40B4-BE49-F238E27FC236}">
                  <a16:creationId xmlns:a16="http://schemas.microsoft.com/office/drawing/2014/main" id="{C3980C18-5D78-425F-A2B0-DD489570B95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392144" y="806490"/>
              <a:ext cx="640887" cy="57332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4CB92D-A956-4D44-8957-8C11E8337968}"/>
              </a:ext>
            </a:extLst>
          </p:cNvPr>
          <p:cNvGrpSpPr/>
          <p:nvPr/>
        </p:nvGrpSpPr>
        <p:grpSpPr>
          <a:xfrm>
            <a:off x="263352" y="3212976"/>
            <a:ext cx="11282411" cy="1381554"/>
            <a:chOff x="430213" y="2996952"/>
            <a:chExt cx="11282411" cy="1381554"/>
          </a:xfrm>
        </p:grpSpPr>
        <p:sp>
          <p:nvSpPr>
            <p:cNvPr id="331784" name="Text Box 8">
              <a:extLst>
                <a:ext uri="{FF2B5EF4-FFF2-40B4-BE49-F238E27FC236}">
                  <a16:creationId xmlns:a16="http://schemas.microsoft.com/office/drawing/2014/main" id="{C727B88A-2EB0-4DCB-9A7A-810A349AB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13" y="3178177"/>
              <a:ext cx="11282411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宋体" panose="02010600030101010101" pitchFamily="2" charset="-122"/>
                </a:rPr>
                <a:t>已知△</a:t>
              </a:r>
              <a:r>
                <a:rPr kumimoji="1" lang="en-US" altLang="zh-CN" sz="3600">
                  <a:latin typeface="宋体" panose="02010600030101010101" pitchFamily="2" charset="-122"/>
                </a:rPr>
                <a:t>ABC</a:t>
              </a:r>
              <a:r>
                <a:rPr kumimoji="1" lang="zh-CN" altLang="en-US" sz="3600">
                  <a:latin typeface="宋体" panose="02010600030101010101" pitchFamily="2" charset="-122"/>
                </a:rPr>
                <a:t>的三个顶点是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3600">
                  <a:latin typeface="宋体" panose="02010600030101010101" pitchFamily="2" charset="-122"/>
                </a:rPr>
                <a:t>(-1,0),</a:t>
              </a:r>
              <a:r>
                <a:rPr kumimoji="1" lang="en-US" altLang="zh-CN" sz="3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3600">
                  <a:latin typeface="宋体" panose="02010600030101010101" pitchFamily="2" charset="-122"/>
                </a:rPr>
                <a:t>(1,0),C      </a:t>
              </a:r>
              <a:r>
                <a:rPr kumimoji="1" lang="zh-CN" altLang="en-US" sz="3600">
                  <a:latin typeface="宋体" panose="02010600030101010101" pitchFamily="2" charset="-122"/>
                </a:rPr>
                <a:t>，试判断三角形的形状。</a:t>
              </a:r>
            </a:p>
          </p:txBody>
        </p:sp>
        <p:sp>
          <p:nvSpPr>
            <p:cNvPr id="331785" name="Object 9">
              <a:extLst>
                <a:ext uri="{FF2B5EF4-FFF2-40B4-BE49-F238E27FC236}">
                  <a16:creationId xmlns:a16="http://schemas.microsoft.com/office/drawing/2014/main" id="{4205BA69-25A1-459E-A4B5-D90094C9B06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9120336" y="2996952"/>
              <a:ext cx="1246981" cy="940680"/>
            </a:xfrm>
            <a:prstGeom prst="rect">
              <a:avLst/>
            </a:prstGeom>
            <a:blipFill>
              <a:blip r:embed="rId3"/>
              <a:stretch>
                <a:fillRect l="-12745" r="0" b="-1948"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9" name="Text Box 2">
            <a:extLst>
              <a:ext uri="{FF2B5EF4-FFF2-40B4-BE49-F238E27FC236}">
                <a16:creationId xmlns:a16="http://schemas.microsoft.com/office/drawing/2014/main" id="{E3396D3F-96A1-43DF-A385-0B150CCB5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提高练习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CEB90E-7BAC-40D6-ABA2-2221A5DED500}"/>
              </a:ext>
            </a:extLst>
          </p:cNvPr>
          <p:cNvSpPr/>
          <p:nvPr/>
        </p:nvSpPr>
        <p:spPr>
          <a:xfrm>
            <a:off x="3431704" y="30506"/>
            <a:ext cx="387798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两点距离公式逆应用</a:t>
            </a:r>
            <a:endParaRPr lang="zh-CN" altLang="en-US" sz="3200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0818" name="Text Box 2">
            <a:extLst>
              <a:ext uri="{FF2B5EF4-FFF2-40B4-BE49-F238E27FC236}">
                <a16:creationId xmlns:a16="http://schemas.microsoft.com/office/drawing/2014/main" id="{1646C16C-6367-4A13-902F-EEE773A5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75" y="19050"/>
            <a:ext cx="3359681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/>
              <a:t>距离公式的变式探究</a:t>
            </a:r>
          </a:p>
        </p:txBody>
      </p:sp>
      <p:sp>
        <p:nvSpPr>
          <p:cNvPr id="290819" name="Text Box 3">
            <a:extLst>
              <a:ext uri="{FF2B5EF4-FFF2-40B4-BE49-F238E27FC236}">
                <a16:creationId xmlns:a16="http://schemas.microsoft.com/office/drawing/2014/main" id="{A51D8033-48D2-4F81-B032-44C7EF4A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51168"/>
            <a:ext cx="112332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1:</a:t>
            </a:r>
            <a:r>
              <a:rPr lang="zh-CN" altLang="en-US" sz="3200" b="1">
                <a:latin typeface="宋体" panose="02010600030101010101" pitchFamily="2" charset="-122"/>
              </a:rPr>
              <a:t>已知平面上两点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，直线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的斜率为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b="1">
                <a:latin typeface="宋体" panose="02010600030101010101" pitchFamily="2" charset="-122"/>
              </a:rPr>
              <a:t>，则 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-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可怎样表示？从而点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的距离公式可作怎样的变形？</a:t>
            </a:r>
          </a:p>
        </p:txBody>
      </p:sp>
      <p:sp>
        <p:nvSpPr>
          <p:cNvPr id="290820" name="Rectangle 4">
            <a:extLst>
              <a:ext uri="{FF2B5EF4-FFF2-40B4-BE49-F238E27FC236}">
                <a16:creationId xmlns:a16="http://schemas.microsoft.com/office/drawing/2014/main" id="{C3CEB346-174D-427B-A82C-2EDF721B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21" name="Object 5">
            <a:extLst>
              <a:ext uri="{FF2B5EF4-FFF2-40B4-BE49-F238E27FC236}">
                <a16:creationId xmlns:a16="http://schemas.microsoft.com/office/drawing/2014/main" id="{D46CA6C0-BE3F-4838-B74A-23148E4BA75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01439" y="1604870"/>
            <a:ext cx="4539931" cy="672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90822" name="Rectangle 6">
            <a:extLst>
              <a:ext uri="{FF2B5EF4-FFF2-40B4-BE49-F238E27FC236}">
                <a16:creationId xmlns:a16="http://schemas.microsoft.com/office/drawing/2014/main" id="{E5CC8B7C-0052-4375-930E-686570ED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7FE2917-5B7F-430B-AE44-9E26DDBB6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B84A250-0B3A-4483-A13C-F6F8061D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94" y="2321392"/>
            <a:ext cx="111612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2:</a:t>
            </a:r>
            <a:r>
              <a:rPr lang="zh-CN" altLang="en-US" sz="3200" b="1">
                <a:latin typeface="宋体" panose="02010600030101010101" pitchFamily="2" charset="-122"/>
              </a:rPr>
              <a:t>已知平面上两点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(x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(x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，直线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的斜率为</a:t>
            </a:r>
            <a:r>
              <a:rPr lang="en-US" altLang="zh-CN" sz="3200" b="1">
                <a:latin typeface="宋体" panose="02010600030101010101" pitchFamily="2" charset="-122"/>
              </a:rPr>
              <a:t>k</a:t>
            </a:r>
            <a:r>
              <a:rPr lang="zh-CN" altLang="en-US" sz="3200" b="1">
                <a:latin typeface="宋体" panose="02010600030101010101" pitchFamily="2" charset="-122"/>
              </a:rPr>
              <a:t>，则</a:t>
            </a:r>
            <a:r>
              <a:rPr lang="en-US" altLang="zh-CN" sz="3200" b="1">
                <a:latin typeface="宋体" panose="02010600030101010101" pitchFamily="2" charset="-122"/>
              </a:rPr>
              <a:t>x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-x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可怎样表示？从而点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的距离公式又可作怎样的变形？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B509E5A-9191-481C-A89C-4570BF59366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75720" y="3290888"/>
            <a:ext cx="5328592" cy="15696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9250" name="Text Box 2">
            <a:extLst>
              <a:ext uri="{FF2B5EF4-FFF2-40B4-BE49-F238E27FC236}">
                <a16:creationId xmlns:a16="http://schemas.microsoft.com/office/drawing/2014/main" id="{B9A5504B-8CBC-4B2F-A991-37BF772CE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424843"/>
            <a:ext cx="111612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3:</a:t>
            </a:r>
            <a:r>
              <a:rPr lang="zh-CN" altLang="en-US" sz="3200" b="1">
                <a:latin typeface="宋体" panose="02010600030101010101" pitchFamily="2" charset="-122"/>
              </a:rPr>
              <a:t>两个结论是两点间距离公式的两种变形，其使用条件分别是什么？</a:t>
            </a:r>
            <a:r>
              <a:rPr lang="zh-CN" altLang="en-US" sz="32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D5580109-EDD1-4361-BDAA-230434AD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192CB28B-197D-4FE6-BCC1-8A40A5CBE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253" name="Rectangle 5">
            <a:extLst>
              <a:ext uri="{FF2B5EF4-FFF2-40B4-BE49-F238E27FC236}">
                <a16:creationId xmlns:a16="http://schemas.microsoft.com/office/drawing/2014/main" id="{0165B587-A006-46D4-A235-153BA701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9254" name="Group 6">
            <a:extLst>
              <a:ext uri="{FF2B5EF4-FFF2-40B4-BE49-F238E27FC236}">
                <a16:creationId xmlns:a16="http://schemas.microsoft.com/office/drawing/2014/main" id="{09C33B9E-458D-49EA-A717-DCDA9B182D73}"/>
              </a:ext>
            </a:extLst>
          </p:cNvPr>
          <p:cNvGrpSpPr/>
          <p:nvPr/>
        </p:nvGrpSpPr>
        <p:grpSpPr>
          <a:xfrm>
            <a:off x="0" y="2312373"/>
            <a:ext cx="9927788" cy="584200"/>
            <a:chOff x="-710" y="1600"/>
            <a:chExt cx="5602" cy="368"/>
          </a:xfrm>
        </p:grpSpPr>
        <p:sp>
          <p:nvSpPr>
            <p:cNvPr id="309255" name="Text Box 7">
              <a:extLst>
                <a:ext uri="{FF2B5EF4-FFF2-40B4-BE49-F238E27FC236}">
                  <a16:creationId xmlns:a16="http://schemas.microsoft.com/office/drawing/2014/main" id="{EF3D967A-FA80-4A22-927A-300A317F8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10" y="1600"/>
              <a:ext cx="560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latin typeface="宋体" panose="02010600030101010101" pitchFamily="2" charset="-122"/>
                </a:rPr>
                <a:t>思考</a:t>
              </a:r>
              <a:r>
                <a:rPr lang="en-US" altLang="zh-CN" sz="3200" b="1">
                  <a:solidFill>
                    <a:srgbClr val="FF0000"/>
                  </a:solidFill>
                  <a:latin typeface="宋体" panose="02010600030101010101" pitchFamily="2" charset="-122"/>
                </a:rPr>
                <a:t>4:</a:t>
              </a:r>
              <a:r>
                <a:rPr lang="zh-CN" altLang="en-US" sz="3200" b="1">
                  <a:latin typeface="宋体" panose="02010600030101010101" pitchFamily="2" charset="-122"/>
                </a:rPr>
                <a:t>若已知      和     ，如何求       ？</a:t>
              </a:r>
            </a:p>
          </p:txBody>
        </p:sp>
        <p:sp>
          <p:nvSpPr>
            <p:cNvPr id="309256" name="Object 8">
              <a:extLst>
                <a:ext uri="{FF2B5EF4-FFF2-40B4-BE49-F238E27FC236}">
                  <a16:creationId xmlns:a16="http://schemas.microsoft.com/office/drawing/2014/main" id="{83E15A97-1D5C-4D02-B071-A0277926533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59" y="1600"/>
              <a:ext cx="862" cy="36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09257" name="Object 9">
              <a:extLst>
                <a:ext uri="{FF2B5EF4-FFF2-40B4-BE49-F238E27FC236}">
                  <a16:creationId xmlns:a16="http://schemas.microsoft.com/office/drawing/2014/main" id="{27458A12-E6DC-4A25-B966-4933B38DD03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658" y="1612"/>
              <a:ext cx="726" cy="34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09258" name="Object 10">
              <a:extLst>
                <a:ext uri="{FF2B5EF4-FFF2-40B4-BE49-F238E27FC236}">
                  <a16:creationId xmlns:a16="http://schemas.microsoft.com/office/drawing/2014/main" id="{2C88DA99-EC0B-40DE-80CA-318DF639656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090" y="1612"/>
              <a:ext cx="891" cy="35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309260" name="Object 12">
            <a:extLst>
              <a:ext uri="{FF2B5EF4-FFF2-40B4-BE49-F238E27FC236}">
                <a16:creationId xmlns:a16="http://schemas.microsoft.com/office/drawing/2014/main" id="{B1C99CED-72BB-40AE-B1EA-0EB2E17B6D0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01870" y="3261469"/>
            <a:ext cx="8162548" cy="8794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8A021E04-3625-4FE1-A9C6-9B3BCB2F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831C2285-0535-4569-B40F-69B4FFBAC68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79800" y="951349"/>
            <a:ext cx="7872784" cy="135823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11303" name="Group 7">
            <a:extLst>
              <a:ext uri="{FF2B5EF4-FFF2-40B4-BE49-F238E27FC236}">
                <a16:creationId xmlns:a16="http://schemas.microsoft.com/office/drawing/2014/main" id="{F952C3BC-1E6E-48C7-800B-27BA303851E4}"/>
              </a:ext>
            </a:extLst>
          </p:cNvPr>
          <p:cNvGrpSpPr/>
          <p:nvPr/>
        </p:nvGrpSpPr>
        <p:grpSpPr>
          <a:xfrm>
            <a:off x="479642" y="480418"/>
            <a:ext cx="11070911" cy="1323976"/>
            <a:chOff x="288" y="2253"/>
            <a:chExt cx="5760" cy="834"/>
          </a:xfrm>
        </p:grpSpPr>
        <p:sp>
          <p:nvSpPr>
            <p:cNvPr id="311304" name="Text Box 8">
              <a:extLst>
                <a:ext uri="{FF2B5EF4-FFF2-40B4-BE49-F238E27FC236}">
                  <a16:creationId xmlns:a16="http://schemas.microsoft.com/office/drawing/2014/main" id="{02FDDDF2-AAF8-4218-9413-94D8F5AA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53"/>
              <a:ext cx="576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latin typeface="宋体" panose="02010600030101010101" pitchFamily="2" charset="-122"/>
                </a:rPr>
                <a:t>例</a:t>
              </a:r>
              <a:r>
                <a:rPr lang="en-US" altLang="zh-CN" sz="3200" b="1">
                  <a:latin typeface="宋体" panose="02010600030101010101" pitchFamily="2" charset="-122"/>
                </a:rPr>
                <a:t>3 </a:t>
              </a:r>
              <a:r>
                <a:rPr lang="zh-CN" altLang="en-US" sz="3200" b="1">
                  <a:latin typeface="宋体" panose="02010600030101010101" pitchFamily="2" charset="-122"/>
                </a:rPr>
                <a:t>设直线</a:t>
              </a:r>
              <a:r>
                <a:rPr lang="en-US" altLang="zh-CN" sz="3200" b="1">
                  <a:latin typeface="宋体" panose="02010600030101010101" pitchFamily="2" charset="-122"/>
                </a:rPr>
                <a:t>2</a:t>
              </a:r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宋体" panose="02010600030101010101" pitchFamily="2" charset="-122"/>
                </a:rPr>
                <a:t>-</a:t>
              </a:r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200" b="1">
                  <a:latin typeface="宋体" panose="02010600030101010101" pitchFamily="2" charset="-122"/>
                </a:rPr>
                <a:t>+1=0</a:t>
              </a:r>
              <a:r>
                <a:rPr lang="zh-CN" altLang="en-US" sz="3200" b="1">
                  <a:latin typeface="宋体" panose="02010600030101010101" pitchFamily="2" charset="-122"/>
                </a:rPr>
                <a:t>与              相交于</a:t>
              </a:r>
              <a:r>
                <a:rPr lang="en-US" altLang="zh-CN" sz="3200" b="1">
                  <a:latin typeface="宋体" panose="02010600030101010101" pitchFamily="2" charset="-122"/>
                </a:rPr>
                <a:t>A</a:t>
              </a:r>
              <a:r>
                <a:rPr lang="zh-CN" altLang="en-US" sz="3200" b="1">
                  <a:latin typeface="宋体" panose="02010600030101010101" pitchFamily="2" charset="-122"/>
                </a:rPr>
                <a:t>、</a:t>
              </a:r>
              <a:r>
                <a:rPr lang="en-US" altLang="zh-CN" sz="3200" b="1">
                  <a:latin typeface="宋体" panose="02010600030101010101" pitchFamily="2" charset="-122"/>
                </a:rPr>
                <a:t>B</a:t>
              </a:r>
              <a:r>
                <a:rPr lang="zh-CN" altLang="en-US" sz="3200" b="1">
                  <a:latin typeface="宋体" panose="02010600030101010101" pitchFamily="2" charset="-122"/>
                </a:rPr>
                <a:t>两点，</a:t>
              </a:r>
              <a:endParaRPr lang="en-US" altLang="zh-CN" sz="3200" b="1"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latin typeface="宋体" panose="02010600030101010101" pitchFamily="2" charset="-122"/>
                </a:rPr>
                <a:t>求</a:t>
              </a:r>
              <a:r>
                <a:rPr lang="en-US" altLang="zh-CN" sz="3200" b="1">
                  <a:latin typeface="宋体" panose="02010600030101010101" pitchFamily="2" charset="-122"/>
                </a:rPr>
                <a:t>|AB|</a:t>
              </a:r>
              <a:r>
                <a:rPr lang="zh-CN" altLang="en-US" sz="3200" b="1">
                  <a:latin typeface="宋体" panose="02010600030101010101" pitchFamily="2" charset="-122"/>
                </a:rPr>
                <a:t>的值</a:t>
              </a:r>
              <a:r>
                <a:rPr lang="en-US" altLang="zh-CN" sz="3200" b="1">
                  <a:latin typeface="宋体" panose="02010600030101010101" pitchFamily="2" charset="-122"/>
                </a:rPr>
                <a:t>.</a:t>
              </a:r>
            </a:p>
          </p:txBody>
        </p:sp>
        <p:sp>
          <p:nvSpPr>
            <p:cNvPr id="311305" name="Object 9">
              <a:extLst>
                <a:ext uri="{FF2B5EF4-FFF2-40B4-BE49-F238E27FC236}">
                  <a16:creationId xmlns:a16="http://schemas.microsoft.com/office/drawing/2014/main" id="{2DE6C5FE-A9F9-42BB-9822-1723831EFFC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386" y="2319"/>
              <a:ext cx="1461" cy="31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6" name="Text Box 2">
            <a:extLst>
              <a:ext uri="{FF2B5EF4-FFF2-40B4-BE49-F238E27FC236}">
                <a16:creationId xmlns:a16="http://schemas.microsoft.com/office/drawing/2014/main" id="{8FC0E7EC-8EB0-43B7-988A-AB99E5D89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9732" name="Text Box 4">
            <a:extLst>
              <a:ext uri="{FF2B5EF4-FFF2-40B4-BE49-F238E27FC236}">
                <a16:creationId xmlns:a16="http://schemas.microsoft.com/office/drawing/2014/main" id="{5738D7BB-84F5-4541-92BB-FBFC2445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80" y="573860"/>
            <a:ext cx="106878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宋体" panose="02010600030101010101" pitchFamily="2" charset="-122"/>
              </a:rPr>
              <a:t>4</a:t>
            </a:r>
            <a:r>
              <a:rPr lang="zh-CN" altLang="en-US" sz="3200" b="1">
                <a:latin typeface="宋体" panose="02010600030101010101" pitchFamily="2" charset="-122"/>
              </a:rPr>
              <a:t>、证明直角三角形斜边的中点到三个顶点的距离相等。</a:t>
            </a:r>
          </a:p>
        </p:txBody>
      </p:sp>
      <p:grpSp>
        <p:nvGrpSpPr>
          <p:cNvPr id="329733" name="Group 5">
            <a:extLst>
              <a:ext uri="{FF2B5EF4-FFF2-40B4-BE49-F238E27FC236}">
                <a16:creationId xmlns:a16="http://schemas.microsoft.com/office/drawing/2014/main" id="{F7AFF827-3721-4D3B-989A-AE15DADB62F5}"/>
              </a:ext>
            </a:extLst>
          </p:cNvPr>
          <p:cNvGrpSpPr/>
          <p:nvPr/>
        </p:nvGrpSpPr>
        <p:grpSpPr>
          <a:xfrm>
            <a:off x="7305673" y="2403011"/>
            <a:ext cx="3772297" cy="2821460"/>
            <a:chOff x="3120" y="1218"/>
            <a:chExt cx="1901" cy="1370"/>
          </a:xfrm>
        </p:grpSpPr>
        <p:sp>
          <p:nvSpPr>
            <p:cNvPr id="329734" name="Line 6">
              <a:extLst>
                <a:ext uri="{FF2B5EF4-FFF2-40B4-BE49-F238E27FC236}">
                  <a16:creationId xmlns:a16="http://schemas.microsoft.com/office/drawing/2014/main" id="{77E39229-4B48-4A52-8C86-BA7990C9B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399"/>
              <a:ext cx="1767" cy="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35" name="Line 7">
              <a:extLst>
                <a:ext uri="{FF2B5EF4-FFF2-40B4-BE49-F238E27FC236}">
                  <a16:creationId xmlns:a16="http://schemas.microsoft.com/office/drawing/2014/main" id="{44D1BE5A-57EF-424E-98D7-74842BBE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1332"/>
              <a:ext cx="0" cy="122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36" name="Text Box 8">
              <a:extLst>
                <a:ext uri="{FF2B5EF4-FFF2-40B4-BE49-F238E27FC236}">
                  <a16:creationId xmlns:a16="http://schemas.microsoft.com/office/drawing/2014/main" id="{7CD47DE7-9A89-4E75-9741-34E418BFC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1218"/>
              <a:ext cx="21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29737" name="Text Box 9">
              <a:extLst>
                <a:ext uri="{FF2B5EF4-FFF2-40B4-BE49-F238E27FC236}">
                  <a16:creationId xmlns:a16="http://schemas.microsoft.com/office/drawing/2014/main" id="{750244B2-D62A-4AA5-A8D4-06A2C4DE7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1" y="2149"/>
              <a:ext cx="24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9738" name="Text Box 10">
              <a:extLst>
                <a:ext uri="{FF2B5EF4-FFF2-40B4-BE49-F238E27FC236}">
                  <a16:creationId xmlns:a16="http://schemas.microsoft.com/office/drawing/2014/main" id="{F1670267-CE16-48AD-A5BC-729328EA9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304"/>
              <a:ext cx="48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29739" name="Group 11">
            <a:extLst>
              <a:ext uri="{FF2B5EF4-FFF2-40B4-BE49-F238E27FC236}">
                <a16:creationId xmlns:a16="http://schemas.microsoft.com/office/drawing/2014/main" id="{12FF41FF-12A1-44B6-B153-DAD581D21867}"/>
              </a:ext>
            </a:extLst>
          </p:cNvPr>
          <p:cNvGrpSpPr/>
          <p:nvPr/>
        </p:nvGrpSpPr>
        <p:grpSpPr>
          <a:xfrm>
            <a:off x="7724773" y="2687216"/>
            <a:ext cx="2992438" cy="2590800"/>
            <a:chOff x="2544" y="1728"/>
            <a:chExt cx="1885" cy="1632"/>
          </a:xfrm>
        </p:grpSpPr>
        <p:sp>
          <p:nvSpPr>
            <p:cNvPr id="329740" name="Freeform 12">
              <a:extLst>
                <a:ext uri="{FF2B5EF4-FFF2-40B4-BE49-F238E27FC236}">
                  <a16:creationId xmlns:a16="http://schemas.microsoft.com/office/drawing/2014/main" id="{6DE1681E-BFAD-48C1-9C4C-BB862C02C1A0}"/>
                </a:ext>
              </a:extLst>
            </p:cNvPr>
            <p:cNvSpPr/>
            <p:nvPr/>
          </p:nvSpPr>
          <p:spPr bwMode="auto">
            <a:xfrm>
              <a:off x="2635" y="2967"/>
              <a:ext cx="158" cy="110"/>
            </a:xfrm>
            <a:custGeom>
              <a:gdLst>
                <a:gd name="T0" fmla="*/ 0 w 158"/>
                <a:gd name="T1" fmla="*/ 0 h 110"/>
                <a:gd name="T2" fmla="*/ 158 w 158"/>
                <a:gd name="T3" fmla="*/ 0 h 110"/>
                <a:gd name="T4" fmla="*/ 158 w 158"/>
                <a:gd name="T5" fmla="*/ 110 h 1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110">
                  <a:moveTo>
                    <a:pt x="0" y="0"/>
                  </a:moveTo>
                  <a:cubicBezTo>
                    <a:pt x="53" y="0"/>
                    <a:pt x="105" y="0"/>
                    <a:pt x="158" y="0"/>
                  </a:cubicBezTo>
                  <a:cubicBezTo>
                    <a:pt x="158" y="37"/>
                    <a:pt x="158" y="73"/>
                    <a:pt x="158" y="110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9741" name="Group 13">
              <a:extLst>
                <a:ext uri="{FF2B5EF4-FFF2-40B4-BE49-F238E27FC236}">
                  <a16:creationId xmlns:a16="http://schemas.microsoft.com/office/drawing/2014/main" id="{65EF1701-E5E7-423C-A6C5-F253C20C34C1}"/>
                </a:ext>
              </a:extLst>
            </p:cNvPr>
            <p:cNvGrpSpPr/>
            <p:nvPr/>
          </p:nvGrpSpPr>
          <p:grpSpPr>
            <a:xfrm>
              <a:off x="2544" y="1728"/>
              <a:ext cx="1885" cy="1632"/>
              <a:chOff x="2544" y="1728"/>
              <a:chExt cx="1885" cy="1632"/>
            </a:xfrm>
          </p:grpSpPr>
          <p:grpSp>
            <p:nvGrpSpPr>
              <p:cNvPr id="329742" name="Group 14">
                <a:extLst>
                  <a:ext uri="{FF2B5EF4-FFF2-40B4-BE49-F238E27FC236}">
                    <a16:creationId xmlns:a16="http://schemas.microsoft.com/office/drawing/2014/main" id="{A6B6166D-F69E-45CB-AB9C-115D57CD7F9C}"/>
                  </a:ext>
                </a:extLst>
              </p:cNvPr>
              <p:cNvGrpSpPr/>
              <p:nvPr/>
            </p:nvGrpSpPr>
            <p:grpSpPr>
              <a:xfrm>
                <a:off x="2640" y="1968"/>
                <a:ext cx="1728" cy="1104"/>
                <a:chOff x="3072" y="1728"/>
                <a:chExt cx="1344" cy="672"/>
              </a:xfrm>
            </p:grpSpPr>
            <p:sp>
              <p:nvSpPr>
                <p:cNvPr id="329743" name="Line 15">
                  <a:extLst>
                    <a:ext uri="{FF2B5EF4-FFF2-40B4-BE49-F238E27FC236}">
                      <a16:creationId xmlns:a16="http://schemas.microsoft.com/office/drawing/2014/main" id="{CF571CAB-0846-495F-A01C-459C17C04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72" y="172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744" name="Line 16">
                  <a:extLst>
                    <a:ext uri="{FF2B5EF4-FFF2-40B4-BE49-F238E27FC236}">
                      <a16:creationId xmlns:a16="http://schemas.microsoft.com/office/drawing/2014/main" id="{B3B61EAC-8487-4159-AD3A-6E9DD389C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400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745" name="Line 17">
                  <a:extLst>
                    <a:ext uri="{FF2B5EF4-FFF2-40B4-BE49-F238E27FC236}">
                      <a16:creationId xmlns:a16="http://schemas.microsoft.com/office/drawing/2014/main" id="{E69CDB09-A3AE-4D77-91EF-141AA49D6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1728"/>
                  <a:ext cx="1344" cy="67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746" name="Rectangle 18">
                <a:extLst>
                  <a:ext uri="{FF2B5EF4-FFF2-40B4-BE49-F238E27FC236}">
                    <a16:creationId xmlns:a16="http://schemas.microsoft.com/office/drawing/2014/main" id="{4C41D67D-3A58-44EB-88D8-2BB556F7A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9747" name="Rectangle 19">
                <a:extLst>
                  <a:ext uri="{FF2B5EF4-FFF2-40B4-BE49-F238E27FC236}">
                    <a16:creationId xmlns:a16="http://schemas.microsoft.com/office/drawing/2014/main" id="{44345D06-DA0D-46EA-A1FB-91B897D00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033"/>
                <a:ext cx="3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C</a:t>
                </a:r>
              </a:p>
            </p:txBody>
          </p:sp>
          <p:sp>
            <p:nvSpPr>
              <p:cNvPr id="329748" name="Rectangle 20">
                <a:extLst>
                  <a:ext uri="{FF2B5EF4-FFF2-40B4-BE49-F238E27FC236}">
                    <a16:creationId xmlns:a16="http://schemas.microsoft.com/office/drawing/2014/main" id="{DB2B16FA-7602-4AF8-AE84-C1175737E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" y="3033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pSp>
        <p:nvGrpSpPr>
          <p:cNvPr id="329749" name="Group 21">
            <a:extLst>
              <a:ext uri="{FF2B5EF4-FFF2-40B4-BE49-F238E27FC236}">
                <a16:creationId xmlns:a16="http://schemas.microsoft.com/office/drawing/2014/main" id="{0205A45A-5827-42EB-A99B-783F47B985D1}"/>
              </a:ext>
            </a:extLst>
          </p:cNvPr>
          <p:cNvGrpSpPr/>
          <p:nvPr/>
        </p:nvGrpSpPr>
        <p:grpSpPr>
          <a:xfrm>
            <a:off x="9263061" y="3539704"/>
            <a:ext cx="595312" cy="519112"/>
            <a:chOff x="2688" y="2553"/>
            <a:chExt cx="375" cy="327"/>
          </a:xfrm>
        </p:grpSpPr>
        <p:sp>
          <p:nvSpPr>
            <p:cNvPr id="329750" name="Oval 22">
              <a:extLst>
                <a:ext uri="{FF2B5EF4-FFF2-40B4-BE49-F238E27FC236}">
                  <a16:creationId xmlns:a16="http://schemas.microsoft.com/office/drawing/2014/main" id="{704C219D-7F6E-40F0-AB0E-2675FD14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7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51" name="Rectangle 23">
              <a:extLst>
                <a:ext uri="{FF2B5EF4-FFF2-40B4-BE49-F238E27FC236}">
                  <a16:creationId xmlns:a16="http://schemas.microsoft.com/office/drawing/2014/main" id="{A0E06A52-498E-4A24-BEB2-A33566E8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329752" name="Line 24">
            <a:extLst>
              <a:ext uri="{FF2B5EF4-FFF2-40B4-BE49-F238E27FC236}">
                <a16:creationId xmlns:a16="http://schemas.microsoft.com/office/drawing/2014/main" id="{F80E0956-C5A8-4EE2-92D1-12E1DD9E6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7173" y="3982616"/>
            <a:ext cx="1371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753" name="Rectangle 25">
            <a:extLst>
              <a:ext uri="{FF2B5EF4-FFF2-40B4-BE49-F238E27FC236}">
                <a16:creationId xmlns:a16="http://schemas.microsoft.com/office/drawing/2014/main" id="{5D7225C1-D40B-4E70-AC95-4F0D8DAC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4" y="4744617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(0,0)</a:t>
            </a:r>
          </a:p>
        </p:txBody>
      </p:sp>
      <p:sp>
        <p:nvSpPr>
          <p:cNvPr id="329754" name="Rectangle 26">
            <a:extLst>
              <a:ext uri="{FF2B5EF4-FFF2-40B4-BE49-F238E27FC236}">
                <a16:creationId xmlns:a16="http://schemas.microsoft.com/office/drawing/2014/main" id="{101FC9CB-38D5-4A4B-AB0D-6B049154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836" y="4796860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,0)</a:t>
            </a:r>
          </a:p>
        </p:txBody>
      </p:sp>
      <p:sp>
        <p:nvSpPr>
          <p:cNvPr id="329755" name="Rectangle 27">
            <a:extLst>
              <a:ext uri="{FF2B5EF4-FFF2-40B4-BE49-F238E27FC236}">
                <a16:creationId xmlns:a16="http://schemas.microsoft.com/office/drawing/2014/main" id="{7EC61035-9255-44E3-9B39-86697905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4" y="2701504"/>
            <a:ext cx="887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(0,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29756" name="Object 28">
            <a:extLst>
              <a:ext uri="{FF2B5EF4-FFF2-40B4-BE49-F238E27FC236}">
                <a16:creationId xmlns:a16="http://schemas.microsoft.com/office/drawing/2014/main" id="{7EED164B-7FAE-466A-8D44-6A614D024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57535"/>
              </p:ext>
            </p:extLst>
          </p:nvPr>
        </p:nvGraphicFramePr>
        <p:xfrm>
          <a:off x="9718673" y="3261892"/>
          <a:ext cx="1358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" progId="Equation.3">
                  <p:embed/>
                </p:oleObj>
              </mc:Choice>
              <mc:Fallback>
                <p:oleObj name="Equation" r:id="rId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718673" y="3261892"/>
                        <a:ext cx="1358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760" name="Group 32">
            <a:extLst>
              <a:ext uri="{FF2B5EF4-FFF2-40B4-BE49-F238E27FC236}">
                <a16:creationId xmlns:a16="http://schemas.microsoft.com/office/drawing/2014/main" id="{2A22A11C-6EF0-419A-93A0-D802900FE137}"/>
              </a:ext>
            </a:extLst>
          </p:cNvPr>
          <p:cNvGrpSpPr/>
          <p:nvPr/>
        </p:nvGrpSpPr>
        <p:grpSpPr>
          <a:xfrm>
            <a:off x="686722" y="1065778"/>
            <a:ext cx="11128598" cy="995363"/>
            <a:chOff x="-527" y="671"/>
            <a:chExt cx="5120" cy="627"/>
          </a:xfrm>
        </p:grpSpPr>
        <p:sp>
          <p:nvSpPr>
            <p:cNvPr id="329758" name="Text Box 30">
              <a:extLst>
                <a:ext uri="{FF2B5EF4-FFF2-40B4-BE49-F238E27FC236}">
                  <a16:creationId xmlns:a16="http://schemas.microsoft.com/office/drawing/2014/main" id="{3668ADE8-F2DF-4D32-A202-7A5703136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27" y="802"/>
              <a:ext cx="50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宋体" panose="02010600030101010101" pitchFamily="2" charset="-122"/>
                </a:rPr>
                <a:t>已知</a:t>
              </a:r>
              <a:r>
                <a:rPr kumimoji="1" lang="en-US" altLang="zh-CN" sz="3600">
                  <a:latin typeface="宋体" panose="02010600030101010101" pitchFamily="2" charset="-122"/>
                </a:rPr>
                <a:t>:Rt△ABC</a:t>
              </a:r>
              <a:r>
                <a:rPr kumimoji="1" lang="zh-CN" altLang="en-US" sz="3600">
                  <a:latin typeface="宋体" panose="02010600030101010101" pitchFamily="2" charset="-122"/>
                </a:rPr>
                <a:t>中，</a:t>
              </a:r>
              <a:r>
                <a:rPr kumimoji="1" lang="en-US" altLang="zh-CN" sz="3600">
                  <a:latin typeface="宋体" panose="02010600030101010101" pitchFamily="2" charset="-122"/>
                </a:rPr>
                <a:t>D</a:t>
              </a:r>
              <a:r>
                <a:rPr kumimoji="1" lang="zh-CN" altLang="en-US" sz="3600">
                  <a:latin typeface="宋体" panose="02010600030101010101" pitchFamily="2" charset="-122"/>
                </a:rPr>
                <a:t>是斜边</a:t>
              </a:r>
              <a:r>
                <a:rPr kumimoji="1" lang="en-US" altLang="zh-CN" sz="3600">
                  <a:latin typeface="宋体" panose="02010600030101010101" pitchFamily="2" charset="-122"/>
                </a:rPr>
                <a:t>BC</a:t>
              </a:r>
              <a:r>
                <a:rPr kumimoji="1" lang="zh-CN" altLang="en-US" sz="3600">
                  <a:latin typeface="宋体" panose="02010600030101010101" pitchFamily="2" charset="-122"/>
                </a:rPr>
                <a:t>上的中点</a:t>
              </a:r>
              <a:r>
                <a:rPr kumimoji="1" lang="en-US" altLang="zh-CN" sz="3600">
                  <a:latin typeface="宋体" panose="02010600030101010101" pitchFamily="2" charset="-122"/>
                </a:rPr>
                <a:t>.</a:t>
              </a:r>
              <a:r>
                <a:rPr kumimoji="1" lang="zh-CN" altLang="en-US" sz="3600">
                  <a:latin typeface="宋体" panose="02010600030101010101" pitchFamily="2" charset="-122"/>
                </a:rPr>
                <a:t>求证</a:t>
              </a:r>
              <a:r>
                <a:rPr kumimoji="1" lang="en-US" altLang="zh-CN" sz="3600">
                  <a:latin typeface="宋体" panose="02010600030101010101" pitchFamily="2" charset="-122"/>
                </a:rPr>
                <a:t>:AD=     .</a:t>
              </a:r>
            </a:p>
          </p:txBody>
        </p:sp>
        <p:sp>
          <p:nvSpPr>
            <p:cNvPr id="329759" name="Object 31">
              <a:extLst>
                <a:ext uri="{FF2B5EF4-FFF2-40B4-BE49-F238E27FC236}">
                  <a16:creationId xmlns:a16="http://schemas.microsoft.com/office/drawing/2014/main" id="{4D1F9644-ACF6-4243-B474-554A49C0DAF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41" y="671"/>
              <a:ext cx="652" cy="62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31" name="Text Box 2">
            <a:extLst>
              <a:ext uri="{FF2B5EF4-FFF2-40B4-BE49-F238E27FC236}">
                <a16:creationId xmlns:a16="http://schemas.microsoft.com/office/drawing/2014/main" id="{B570368E-9398-4070-8AFB-E85E04D82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3" grpId="0"/>
      <p:bldP spid="329754" grpId="1"/>
      <p:bldP spid="32975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4851" name="Rectangle 3">
            <a:extLst>
              <a:ext uri="{FF2B5EF4-FFF2-40B4-BE49-F238E27FC236}">
                <a16:creationId xmlns:a16="http://schemas.microsoft.com/office/drawing/2014/main" id="{E4A28C54-D625-4B49-ACFA-DFACBC64B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052513"/>
            <a:ext cx="8153400" cy="62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两点间距离公式</a:t>
            </a:r>
          </a:p>
          <a:p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4852" name="Rectangle 4">
            <a:extLst>
              <a:ext uri="{FF2B5EF4-FFF2-40B4-BE49-F238E27FC236}">
                <a16:creationId xmlns:a16="http://schemas.microsoft.com/office/drawing/2014/main" id="{E58BA8FA-403B-4D88-A86F-BCF378D50D5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93901" y="3108325"/>
            <a:ext cx="82137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坐标法</a:t>
            </a:r>
          </a:p>
        </p:txBody>
      </p:sp>
      <p:sp>
        <p:nvSpPr>
          <p:cNvPr id="334853" name="Rectangle 5">
            <a:extLst>
              <a:ext uri="{FF2B5EF4-FFF2-40B4-BE49-F238E27FC236}">
                <a16:creationId xmlns:a16="http://schemas.microsoft.com/office/drawing/2014/main" id="{302E4634-3806-4438-A780-10B5500A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962401"/>
            <a:ext cx="715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第一步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建立坐标系，用坐标表示有关的量</a:t>
            </a:r>
            <a:r>
              <a:rPr lang="zh-CN" altLang="en-US" sz="2800" b="1"/>
              <a:t>。</a:t>
            </a:r>
          </a:p>
        </p:txBody>
      </p:sp>
      <p:sp>
        <p:nvSpPr>
          <p:cNvPr id="334854" name="Rectangle 6">
            <a:extLst>
              <a:ext uri="{FF2B5EF4-FFF2-40B4-BE49-F238E27FC236}">
                <a16:creationId xmlns:a16="http://schemas.microsoft.com/office/drawing/2014/main" id="{034D167D-8532-40B5-9313-93C8F6FA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4465638"/>
            <a:ext cx="429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第二步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进行有关代数运算</a:t>
            </a:r>
          </a:p>
        </p:txBody>
      </p:sp>
      <p:sp>
        <p:nvSpPr>
          <p:cNvPr id="334855" name="Rectangle 7">
            <a:extLst>
              <a:ext uri="{FF2B5EF4-FFF2-40B4-BE49-F238E27FC236}">
                <a16:creationId xmlns:a16="http://schemas.microsoft.com/office/drawing/2014/main" id="{F3DC03AA-F6E5-4869-A1E5-7C204B8F8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5032376"/>
            <a:ext cx="679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第三步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把代数运算结果翻译成几何关系。</a:t>
            </a:r>
          </a:p>
        </p:txBody>
      </p:sp>
      <p:sp>
        <p:nvSpPr>
          <p:cNvPr id="334856" name="Object 8">
            <a:extLst>
              <a:ext uri="{FF2B5EF4-FFF2-40B4-BE49-F238E27FC236}">
                <a16:creationId xmlns:a16="http://schemas.microsoft.com/office/drawing/2014/main" id="{BD10AA8E-927D-4072-B784-86B57B4F338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51584" y="1818770"/>
            <a:ext cx="6624736" cy="860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9EB59A29-8439-4899-A784-FBDC23F6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课堂小结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/>
      <p:bldP spid="334854" grpId="1"/>
      <p:bldP spid="33485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4920" name="Text Box 8">
            <a:extLst>
              <a:ext uri="{FF2B5EF4-FFF2-40B4-BE49-F238E27FC236}">
                <a16:creationId xmlns:a16="http://schemas.microsoft.com/office/drawing/2014/main" id="{89EB404F-3E66-4538-9FAE-B7715926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765175"/>
            <a:ext cx="84248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800" b="1">
                <a:latin typeface="宋体" panose="02010600030101010101" pitchFamily="2" charset="-122"/>
              </a:rPr>
              <a:t>作业</a:t>
            </a:r>
            <a:endParaRPr lang="zh-CN" altLang="en-US" sz="4800" b="1">
              <a:solidFill>
                <a:srgbClr val="66FF33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4800" b="1">
                <a:latin typeface="宋体" panose="02010600030101010101" pitchFamily="2" charset="-122"/>
              </a:rPr>
              <a:t>P79</a:t>
            </a:r>
            <a:r>
              <a:rPr lang="zh-CN" altLang="en-US" sz="4800" b="1">
                <a:latin typeface="宋体" panose="02010600030101010101" pitchFamily="2" charset="-122"/>
              </a:rPr>
              <a:t>习题</a:t>
            </a:r>
            <a:r>
              <a:rPr lang="en-US" altLang="zh-CN" sz="4800" b="1">
                <a:latin typeface="宋体" panose="02010600030101010101" pitchFamily="2" charset="-122"/>
              </a:rPr>
              <a:t>2.3  </a:t>
            </a:r>
            <a:r>
              <a:rPr lang="zh-CN" altLang="en-US" sz="4800" b="1">
                <a:latin typeface="宋体" panose="02010600030101010101" pitchFamily="2" charset="-122"/>
              </a:rPr>
              <a:t>第</a:t>
            </a:r>
            <a:r>
              <a:rPr lang="en-US" altLang="zh-CN" sz="4800" b="1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4800" b="1">
                <a:latin typeface="宋体" panose="02010600030101010101" pitchFamily="2" charset="-122"/>
              </a:rPr>
              <a:t>和</a:t>
            </a:r>
            <a:r>
              <a:rPr lang="en-US" altLang="zh-CN" sz="4800" b="1">
                <a:solidFill>
                  <a:srgbClr val="FF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4800" b="1">
                <a:latin typeface="宋体" panose="02010600030101010101" pitchFamily="2" charset="-122"/>
              </a:rPr>
              <a:t>题</a:t>
            </a:r>
            <a:endParaRPr lang="en-US" altLang="zh-CN" sz="4800" b="1">
              <a:latin typeface="宋体" panose="02010600030101010101" pitchFamily="2" charset="-122"/>
            </a:endParaRPr>
          </a:p>
        </p:txBody>
      </p:sp>
      <p:sp>
        <p:nvSpPr>
          <p:cNvPr id="294921" name="Text Box 9">
            <a:extLst>
              <a:ext uri="{FF2B5EF4-FFF2-40B4-BE49-F238E27FC236}">
                <a16:creationId xmlns:a16="http://schemas.microsoft.com/office/drawing/2014/main" id="{E5C7D66B-B5AB-41A3-8FA0-30D78083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838334"/>
            <a:ext cx="8153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思考题：用坐标法证明：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         三角形内，重心到三个顶点的距离的平方和最小。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101B16F-C060-445B-99B7-DF179387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pic>
        <p:nvPicPr>
          <p:cNvPr id="29492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734800" y="12077700"/>
            <a:ext cx="355600" cy="2540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3106" name="Group 2">
            <a:extLst>
              <a:ext uri="{FF2B5EF4-FFF2-40B4-BE49-F238E27FC236}">
                <a16:creationId xmlns:a16="http://schemas.microsoft.com/office/drawing/2014/main" id="{B845BD16-4724-4E5A-8EE6-7AA915ED37CE}"/>
              </a:ext>
            </a:extLst>
          </p:cNvPr>
          <p:cNvGrpSpPr/>
          <p:nvPr/>
        </p:nvGrpSpPr>
        <p:grpSpPr>
          <a:xfrm>
            <a:off x="1415257" y="647700"/>
            <a:ext cx="8697913" cy="5562599"/>
            <a:chOff x="137" y="672"/>
            <a:chExt cx="5479" cy="3504"/>
          </a:xfrm>
        </p:grpSpPr>
        <p:sp>
          <p:nvSpPr>
            <p:cNvPr id="303107" name="Rectangle 3">
              <a:extLst>
                <a:ext uri="{FF2B5EF4-FFF2-40B4-BE49-F238E27FC236}">
                  <a16:creationId xmlns:a16="http://schemas.microsoft.com/office/drawing/2014/main" id="{5EA60154-4338-484F-95BD-1CEB637B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20"/>
              <a:ext cx="5472" cy="34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3110" name="Line 6">
              <a:extLst>
                <a:ext uri="{FF2B5EF4-FFF2-40B4-BE49-F238E27FC236}">
                  <a16:creationId xmlns:a16="http://schemas.microsoft.com/office/drawing/2014/main" id="{0DA149FF-6F2E-4754-9927-109B068F1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584"/>
              <a:ext cx="54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1" name="Line 7">
              <a:extLst>
                <a:ext uri="{FF2B5EF4-FFF2-40B4-BE49-F238E27FC236}">
                  <a16:creationId xmlns:a16="http://schemas.microsoft.com/office/drawing/2014/main" id="{A3B0C1BB-FFDF-4AA7-BC1E-1105EDE66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016"/>
              <a:ext cx="54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2" name="Line 8">
              <a:extLst>
                <a:ext uri="{FF2B5EF4-FFF2-40B4-BE49-F238E27FC236}">
                  <a16:creationId xmlns:a16="http://schemas.microsoft.com/office/drawing/2014/main" id="{D533FD4E-9A62-4367-BC6E-8853894CB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832"/>
              <a:ext cx="54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3" name="Line 9">
              <a:extLst>
                <a:ext uri="{FF2B5EF4-FFF2-40B4-BE49-F238E27FC236}">
                  <a16:creationId xmlns:a16="http://schemas.microsoft.com/office/drawing/2014/main" id="{E9A397CC-58F4-42B6-8F4B-0CEE69C52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720"/>
              <a:ext cx="0" cy="3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4" name="Line 10">
              <a:extLst>
                <a:ext uri="{FF2B5EF4-FFF2-40B4-BE49-F238E27FC236}">
                  <a16:creationId xmlns:a16="http://schemas.microsoft.com/office/drawing/2014/main" id="{3430E6A0-95B0-4BC2-BAB6-23138B975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720"/>
              <a:ext cx="0" cy="3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5" name="Line 11">
              <a:extLst>
                <a:ext uri="{FF2B5EF4-FFF2-40B4-BE49-F238E27FC236}">
                  <a16:creationId xmlns:a16="http://schemas.microsoft.com/office/drawing/2014/main" id="{C2EE9D5F-8650-41E6-BA6A-CE1445070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672"/>
              <a:ext cx="0" cy="3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6" name="Line 12">
              <a:extLst>
                <a:ext uri="{FF2B5EF4-FFF2-40B4-BE49-F238E27FC236}">
                  <a16:creationId xmlns:a16="http://schemas.microsoft.com/office/drawing/2014/main" id="{2970E7C1-6057-4449-B2E7-72063090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152"/>
              <a:ext cx="54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7" name="Text Box 13">
              <a:extLst>
                <a:ext uri="{FF2B5EF4-FFF2-40B4-BE49-F238E27FC236}">
                  <a16:creationId xmlns:a16="http://schemas.microsoft.com/office/drawing/2014/main" id="{642E0529-57D2-49E2-AA30-74AA5FA0B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04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名称</a:t>
              </a:r>
            </a:p>
          </p:txBody>
        </p:sp>
        <p:sp>
          <p:nvSpPr>
            <p:cNvPr id="303118" name="Text Box 14">
              <a:extLst>
                <a:ext uri="{FF2B5EF4-FFF2-40B4-BE49-F238E27FC236}">
                  <a16:creationId xmlns:a16="http://schemas.microsoft.com/office/drawing/2014/main" id="{1D6BF5EC-A9E8-47ED-8CC7-15D2F5E1E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8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方程的形式</a:t>
              </a:r>
            </a:p>
          </p:txBody>
        </p:sp>
        <p:sp>
          <p:nvSpPr>
            <p:cNvPr id="303119" name="Text Box 15">
              <a:extLst>
                <a:ext uri="{FF2B5EF4-FFF2-40B4-BE49-F238E27FC236}">
                  <a16:creationId xmlns:a16="http://schemas.microsoft.com/office/drawing/2014/main" id="{B5887009-9723-48E2-9282-FA2E31D8A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816"/>
              <a:ext cx="1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已知条件</a:t>
              </a:r>
            </a:p>
          </p:txBody>
        </p:sp>
        <p:sp>
          <p:nvSpPr>
            <p:cNvPr id="303120" name="Text Box 16">
              <a:extLst>
                <a:ext uri="{FF2B5EF4-FFF2-40B4-BE49-F238E27FC236}">
                  <a16:creationId xmlns:a16="http://schemas.microsoft.com/office/drawing/2014/main" id="{4A55FA03-B4AA-4477-BBDF-91265138F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方程直线的局限性</a:t>
              </a:r>
            </a:p>
          </p:txBody>
        </p:sp>
        <p:sp>
          <p:nvSpPr>
            <p:cNvPr id="303121" name="Text Box 17">
              <a:extLst>
                <a:ext uri="{FF2B5EF4-FFF2-40B4-BE49-F238E27FC236}">
                  <a16:creationId xmlns:a16="http://schemas.microsoft.com/office/drawing/2014/main" id="{4361D5C3-17E2-4132-9F2E-80BFEE772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792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一般式</a:t>
              </a:r>
            </a:p>
          </p:txBody>
        </p:sp>
        <p:sp>
          <p:nvSpPr>
            <p:cNvPr id="303122" name="Text Box 18">
              <a:extLst>
                <a:ext uri="{FF2B5EF4-FFF2-40B4-BE49-F238E27FC236}">
                  <a16:creationId xmlns:a16="http://schemas.microsoft.com/office/drawing/2014/main" id="{2FF6E5BB-81B3-4C25-963D-47628657C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20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点斜式</a:t>
              </a:r>
            </a:p>
          </p:txBody>
        </p:sp>
        <p:sp>
          <p:nvSpPr>
            <p:cNvPr id="303123" name="Text Box 19">
              <a:extLst>
                <a:ext uri="{FF2B5EF4-FFF2-40B4-BE49-F238E27FC236}">
                  <a16:creationId xmlns:a16="http://schemas.microsoft.com/office/drawing/2014/main" id="{65816C87-B894-4F9E-960A-8E4A59D38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8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斜截式</a:t>
              </a:r>
            </a:p>
          </p:txBody>
        </p:sp>
        <p:sp>
          <p:nvSpPr>
            <p:cNvPr id="303124" name="Text Box 20">
              <a:extLst>
                <a:ext uri="{FF2B5EF4-FFF2-40B4-BE49-F238E27FC236}">
                  <a16:creationId xmlns:a16="http://schemas.microsoft.com/office/drawing/2014/main" id="{4E50EE89-AA90-486F-8948-FD07B2769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5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两点式</a:t>
              </a:r>
            </a:p>
          </p:txBody>
        </p:sp>
        <p:sp>
          <p:nvSpPr>
            <p:cNvPr id="303125" name="Text Box 21">
              <a:extLst>
                <a:ext uri="{FF2B5EF4-FFF2-40B4-BE49-F238E27FC236}">
                  <a16:creationId xmlns:a16="http://schemas.microsoft.com/office/drawing/2014/main" id="{37C1F193-B2BF-4B29-AEA0-4BDA6054B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2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截距式</a:t>
              </a:r>
            </a:p>
          </p:txBody>
        </p:sp>
        <p:sp>
          <p:nvSpPr>
            <p:cNvPr id="303126" name="Line 22">
              <a:extLst>
                <a:ext uri="{FF2B5EF4-FFF2-40B4-BE49-F238E27FC236}">
                  <a16:creationId xmlns:a16="http://schemas.microsoft.com/office/drawing/2014/main" id="{5897623D-BB18-496D-91A8-12BC32EF8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0" cy="3504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7" name="Line 23">
              <a:extLst>
                <a:ext uri="{FF2B5EF4-FFF2-40B4-BE49-F238E27FC236}">
                  <a16:creationId xmlns:a16="http://schemas.microsoft.com/office/drawing/2014/main" id="{470EE472-CCBC-429A-AA1B-DD080B5C8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672"/>
              <a:ext cx="0" cy="3504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8" name="Line 24">
              <a:extLst>
                <a:ext uri="{FF2B5EF4-FFF2-40B4-BE49-F238E27FC236}">
                  <a16:creationId xmlns:a16="http://schemas.microsoft.com/office/drawing/2014/main" id="{A24B3773-E7FC-47DB-9BB7-0FB8F16F5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672"/>
              <a:ext cx="5479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9" name="Line 25">
              <a:extLst>
                <a:ext uri="{FF2B5EF4-FFF2-40B4-BE49-F238E27FC236}">
                  <a16:creationId xmlns:a16="http://schemas.microsoft.com/office/drawing/2014/main" id="{28549F3B-E75B-4C1F-A806-4D9B5EA74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176"/>
              <a:ext cx="547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30" name="Line 26">
              <a:extLst>
                <a:ext uri="{FF2B5EF4-FFF2-40B4-BE49-F238E27FC236}">
                  <a16:creationId xmlns:a16="http://schemas.microsoft.com/office/drawing/2014/main" id="{C5E28E7C-226A-49D3-B719-0FD97F780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600"/>
              <a:ext cx="54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31" name="Object 27">
            <a:extLst>
              <a:ext uri="{FF2B5EF4-FFF2-40B4-BE49-F238E27FC236}">
                <a16:creationId xmlns:a16="http://schemas.microsoft.com/office/drawing/2014/main" id="{6DFCA9D8-221A-42A8-8310-28860794504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740025" y="1568450"/>
            <a:ext cx="2147888" cy="431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03132" name="Text Box 28">
            <a:extLst>
              <a:ext uri="{FF2B5EF4-FFF2-40B4-BE49-F238E27FC236}">
                <a16:creationId xmlns:a16="http://schemas.microsoft.com/office/drawing/2014/main" id="{E94E17C5-B2DE-4AA1-8BFC-E511C4AA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4922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</a:rPr>
              <a:t>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zh-CN" sz="2000">
                <a:latin typeface="Times New Roman" panose="02020603050405020304" pitchFamily="18" charset="0"/>
              </a:rPr>
              <a:t>是直线上一点，</a:t>
            </a:r>
            <a:r>
              <a:rPr kumimoji="1" lang="en-US" altLang="zh-CN" sz="2000">
                <a:latin typeface="Times New Roman" panose="02020603050405020304" pitchFamily="18" charset="0"/>
              </a:rPr>
              <a:t>k</a:t>
            </a:r>
            <a:r>
              <a:rPr kumimoji="1" lang="zh-CN" altLang="zh-CN" sz="2000">
                <a:latin typeface="Times New Roman" panose="02020603050405020304" pitchFamily="18" charset="0"/>
              </a:rPr>
              <a:t>是斜率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03133" name="Text Box 29">
            <a:extLst>
              <a:ext uri="{FF2B5EF4-FFF2-40B4-BE49-F238E27FC236}">
                <a16:creationId xmlns:a16="http://schemas.microsoft.com/office/drawing/2014/main" id="{FC2CE29E-D1D7-4E91-BFA6-C2195CAAD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1780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k</a:t>
            </a:r>
            <a:r>
              <a:rPr kumimoji="1" lang="zh-CN" altLang="zh-CN" sz="2000">
                <a:latin typeface="Times New Roman" panose="02020603050405020304" pitchFamily="18" charset="0"/>
              </a:rPr>
              <a:t>是斜率，</a:t>
            </a:r>
            <a:r>
              <a:rPr kumimoji="1" lang="en-US" altLang="zh-CN" sz="2000">
                <a:latin typeface="Times New Roman" panose="02020603050405020304" pitchFamily="18" charset="0"/>
              </a:rPr>
              <a:t>b</a:t>
            </a:r>
            <a:r>
              <a:rPr kumimoji="1" lang="zh-CN" altLang="en-US" sz="2000">
                <a:latin typeface="Times New Roman" panose="02020603050405020304" pitchFamily="18" charset="0"/>
              </a:rPr>
              <a:t>是直线在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zh-CN" altLang="en-US" sz="2000">
                <a:latin typeface="Times New Roman" panose="02020603050405020304" pitchFamily="18" charset="0"/>
              </a:rPr>
              <a:t>轴上的截距</a:t>
            </a:r>
            <a:endParaRPr kumimoji="1"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303134" name="Text Box 30">
            <a:extLst>
              <a:ext uri="{FF2B5EF4-FFF2-40B4-BE49-F238E27FC236}">
                <a16:creationId xmlns:a16="http://schemas.microsoft.com/office/drawing/2014/main" id="{01E89BF7-93ED-4A7F-B357-D2EA9EEA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14922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不包括与</a:t>
            </a:r>
            <a:r>
              <a:rPr kumimoji="1" lang="en-US" altLang="zh-CN" sz="2000">
                <a:latin typeface="Times New Roman" panose="02020603050405020304" pitchFamily="18" charset="0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</a:rPr>
              <a:t>轴垂直的直线</a:t>
            </a:r>
          </a:p>
        </p:txBody>
      </p:sp>
      <p:sp>
        <p:nvSpPr>
          <p:cNvPr id="303135" name="Object 31">
            <a:extLst>
              <a:ext uri="{FF2B5EF4-FFF2-40B4-BE49-F238E27FC236}">
                <a16:creationId xmlns:a16="http://schemas.microsoft.com/office/drawing/2014/main" id="{FEC48FF5-A064-4C7F-A74D-AFE01828724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197225" y="2254250"/>
            <a:ext cx="1277938" cy="406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03136" name="Text Box 32">
            <a:extLst>
              <a:ext uri="{FF2B5EF4-FFF2-40B4-BE49-F238E27FC236}">
                <a16:creationId xmlns:a16="http://schemas.microsoft.com/office/drawing/2014/main" id="{268AEC85-1FB6-4505-B3E6-34CA1E48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4240213"/>
            <a:ext cx="2209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a</a:t>
            </a:r>
            <a:r>
              <a:rPr kumimoji="1" lang="zh-CN" altLang="en-US" sz="2000">
                <a:latin typeface="Times New Roman" panose="02020603050405020304" pitchFamily="18" charset="0"/>
              </a:rPr>
              <a:t>是直线在</a:t>
            </a:r>
            <a:r>
              <a:rPr kumimoji="1" lang="en-US" altLang="zh-CN" sz="2000">
                <a:latin typeface="Times New Roman" panose="02020603050405020304" pitchFamily="18" charset="0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</a:rPr>
              <a:t>轴上的截距</a:t>
            </a:r>
            <a:r>
              <a:rPr kumimoji="1" lang="zh-CN" altLang="zh-CN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b</a:t>
            </a:r>
            <a:r>
              <a:rPr kumimoji="1" lang="zh-CN" altLang="en-US" sz="2000">
                <a:latin typeface="Times New Roman" panose="02020603050405020304" pitchFamily="18" charset="0"/>
              </a:rPr>
              <a:t>是直线在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zh-CN" altLang="en-US" sz="2000">
                <a:latin typeface="Times New Roman" panose="02020603050405020304" pitchFamily="18" charset="0"/>
              </a:rPr>
              <a:t>轴上的截距</a:t>
            </a:r>
          </a:p>
        </p:txBody>
      </p:sp>
      <p:sp>
        <p:nvSpPr>
          <p:cNvPr id="303137" name="Text Box 33">
            <a:extLst>
              <a:ext uri="{FF2B5EF4-FFF2-40B4-BE49-F238E27FC236}">
                <a16:creationId xmlns:a16="http://schemas.microsoft.com/office/drawing/2014/main" id="{0AF05188-3343-4DE9-8BAA-AC8D8B52C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30924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(x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000" baseline="-25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(x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000" baseline="-25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en-US" sz="2000">
                <a:latin typeface="Times New Roman" panose="02020603050405020304" pitchFamily="18" charset="0"/>
              </a:rPr>
              <a:t>是直线上两点</a:t>
            </a:r>
          </a:p>
        </p:txBody>
      </p:sp>
      <p:sp>
        <p:nvSpPr>
          <p:cNvPr id="303138" name="Text Box 34">
            <a:extLst>
              <a:ext uri="{FF2B5EF4-FFF2-40B4-BE49-F238E27FC236}">
                <a16:creationId xmlns:a16="http://schemas.microsoft.com/office/drawing/2014/main" id="{FC5A0DCD-C8B2-4F69-AECC-2CE7A8F88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21780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不包括与</a:t>
            </a:r>
            <a:r>
              <a:rPr kumimoji="1" lang="en-US" altLang="zh-CN" sz="2000">
                <a:latin typeface="Times New Roman" panose="02020603050405020304" pitchFamily="18" charset="0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</a:rPr>
              <a:t>轴垂直的直线</a:t>
            </a:r>
          </a:p>
        </p:txBody>
      </p:sp>
      <p:sp>
        <p:nvSpPr>
          <p:cNvPr id="303139" name="Text Box 35">
            <a:extLst>
              <a:ext uri="{FF2B5EF4-FFF2-40B4-BE49-F238E27FC236}">
                <a16:creationId xmlns:a16="http://schemas.microsoft.com/office/drawing/2014/main" id="{86BAFD68-F350-4546-818D-568784F4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30162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不包括与坐标轴垂直的直线</a:t>
            </a:r>
          </a:p>
        </p:txBody>
      </p:sp>
      <p:sp>
        <p:nvSpPr>
          <p:cNvPr id="303140" name="Object 36">
            <a:extLst>
              <a:ext uri="{FF2B5EF4-FFF2-40B4-BE49-F238E27FC236}">
                <a16:creationId xmlns:a16="http://schemas.microsoft.com/office/drawing/2014/main" id="{28102F37-0D9A-49B9-A798-5FDEF0E80C3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44825" y="4006851"/>
            <a:ext cx="1195388" cy="1268413"/>
          </a:xfrm>
          <a:prstGeom prst="rect">
            <a:avLst/>
          </a:prstGeom>
          <a:blipFill>
            <a:blip r:embed="rId5"/>
            <a:stretch>
              <a:fillRect l="-1523" r="0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03141" name="Text Box 37">
            <a:extLst>
              <a:ext uri="{FF2B5EF4-FFF2-40B4-BE49-F238E27FC236}">
                <a16:creationId xmlns:a16="http://schemas.microsoft.com/office/drawing/2014/main" id="{0692A891-3CCE-4639-B178-011D85D0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5454650"/>
            <a:ext cx="2438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Ax+By+C=0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(A</a:t>
            </a:r>
            <a:r>
              <a:rPr kumimoji="1" lang="zh-CN" altLang="en-US" sz="2000">
                <a:latin typeface="Times New Roman" panose="02020603050405020304" pitchFamily="18" charset="0"/>
              </a:rPr>
              <a:t>、</a:t>
            </a:r>
            <a:r>
              <a:rPr kumimoji="1" lang="en-US" altLang="zh-CN" sz="2000">
                <a:latin typeface="Times New Roman" panose="02020603050405020304" pitchFamily="18" charset="0"/>
              </a:rPr>
              <a:t>B</a:t>
            </a:r>
            <a:r>
              <a:rPr kumimoji="1" lang="zh-CN" altLang="en-US" sz="2000">
                <a:latin typeface="Times New Roman" panose="02020603050405020304" pitchFamily="18" charset="0"/>
              </a:rPr>
              <a:t>不同时为零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03142" name="Text Box 38">
            <a:extLst>
              <a:ext uri="{FF2B5EF4-FFF2-40B4-BE49-F238E27FC236}">
                <a16:creationId xmlns:a16="http://schemas.microsoft.com/office/drawing/2014/main" id="{61B4E3A1-0AD0-4D9A-8DE3-7207C41BC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560705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A</a:t>
            </a:r>
            <a:r>
              <a:rPr kumimoji="1" lang="zh-CN" altLang="en-US" sz="2000">
                <a:latin typeface="Times New Roman" panose="02020603050405020304" pitchFamily="18" charset="0"/>
              </a:rPr>
              <a:t>、</a:t>
            </a:r>
            <a:r>
              <a:rPr kumimoji="1" lang="en-US" altLang="zh-CN" sz="2000">
                <a:latin typeface="Times New Roman" panose="02020603050405020304" pitchFamily="18" charset="0"/>
              </a:rPr>
              <a:t>B</a:t>
            </a:r>
            <a:r>
              <a:rPr kumimoji="1" lang="zh-CN" altLang="en-US" sz="2000">
                <a:latin typeface="Times New Roman" panose="02020603050405020304" pitchFamily="18" charset="0"/>
              </a:rPr>
              <a:t>、</a:t>
            </a:r>
            <a:r>
              <a:rPr kumimoji="1" lang="en-US" altLang="zh-CN" sz="2000">
                <a:latin typeface="Times New Roman" panose="02020603050405020304" pitchFamily="18" charset="0"/>
              </a:rPr>
              <a:t>C</a:t>
            </a:r>
            <a:r>
              <a:rPr kumimoji="1" lang="zh-CN" altLang="en-US" sz="2000">
                <a:latin typeface="Times New Roman" panose="02020603050405020304" pitchFamily="18" charset="0"/>
              </a:rPr>
              <a:t>为常数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3143" name="Text Box 39">
            <a:extLst>
              <a:ext uri="{FF2B5EF4-FFF2-40B4-BE49-F238E27FC236}">
                <a16:creationId xmlns:a16="http://schemas.microsoft.com/office/drawing/2014/main" id="{CFBD01A9-C8A9-433B-9FC0-ACBEE303B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553085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任何位置的直线</a:t>
            </a:r>
          </a:p>
        </p:txBody>
      </p:sp>
      <p:sp>
        <p:nvSpPr>
          <p:cNvPr id="303144" name="Text Box 40">
            <a:extLst>
              <a:ext uri="{FF2B5EF4-FFF2-40B4-BE49-F238E27FC236}">
                <a16:creationId xmlns:a16="http://schemas.microsoft.com/office/drawing/2014/main" id="{7F461DF2-DD71-4C14-AC8F-DBA8F9538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4235450"/>
            <a:ext cx="2209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不包括与坐标轴垂直的直线，不包括过原点的直线。</a:t>
            </a:r>
          </a:p>
        </p:txBody>
      </p:sp>
      <p:sp>
        <p:nvSpPr>
          <p:cNvPr id="303149" name="Object 45">
            <a:extLst>
              <a:ext uri="{FF2B5EF4-FFF2-40B4-BE49-F238E27FC236}">
                <a16:creationId xmlns:a16="http://schemas.microsoft.com/office/drawing/2014/main" id="{37512B86-8C14-452A-B4DC-E1AF3C71BA7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19375" y="2800350"/>
            <a:ext cx="2108200" cy="1320800"/>
          </a:xfrm>
          <a:prstGeom prst="rect">
            <a:avLst/>
          </a:prstGeom>
          <a:blipFill>
            <a:blip r:embed="rId6"/>
            <a:stretch>
              <a:fillRect l="-867" r="0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736270D3-B396-4D67-A572-2FC21FFDA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回顾引入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E5EC20DB-77E9-47E6-A079-732F4FD3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69" y="0"/>
            <a:ext cx="3255963" cy="461962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/>
              <a:t>直线方程的五种形式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2" grpId="0"/>
      <p:bldP spid="303133" grpId="1"/>
      <p:bldP spid="303134" grpId="2"/>
      <p:bldP spid="303136" grpId="3"/>
      <p:bldP spid="303137" grpId="4"/>
      <p:bldP spid="303138" grpId="5"/>
      <p:bldP spid="303139" grpId="6"/>
      <p:bldP spid="303141" grpId="7"/>
      <p:bldP spid="303142" grpId="8"/>
      <p:bldP spid="303143" grpId="9"/>
      <p:bldP spid="303144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692668B2-4F63-480F-8434-B284FCF2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92E61BAC-9589-4102-9017-EC2E2233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42033" name="Group 17">
            <a:extLst>
              <a:ext uri="{FF2B5EF4-FFF2-40B4-BE49-F238E27FC236}">
                <a16:creationId xmlns:a16="http://schemas.microsoft.com/office/drawing/2014/main" id="{5567C25F-2390-489D-A60B-C9A84C14A526}"/>
              </a:ext>
            </a:extLst>
          </p:cNvPr>
          <p:cNvGrpSpPr/>
          <p:nvPr/>
        </p:nvGrpSpPr>
        <p:grpSpPr>
          <a:xfrm>
            <a:off x="1524000" y="5032375"/>
            <a:ext cx="7559675" cy="830263"/>
            <a:chOff x="672" y="2400"/>
            <a:chExt cx="4762" cy="523"/>
          </a:xfrm>
        </p:grpSpPr>
        <p:sp>
          <p:nvSpPr>
            <p:cNvPr id="5136" name="Text Box 18">
              <a:extLst>
                <a:ext uri="{FF2B5EF4-FFF2-40B4-BE49-F238E27FC236}">
                  <a16:creationId xmlns:a16="http://schemas.microsoft.com/office/drawing/2014/main" id="{3A1C2E3B-8E6F-4CE1-AB23-868734799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96"/>
              <a:ext cx="4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当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—— = —— = ——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时，两条直线重合。</a:t>
              </a:r>
            </a:p>
          </p:txBody>
        </p:sp>
        <p:sp>
          <p:nvSpPr>
            <p:cNvPr id="5137" name="Text Box 19">
              <a:extLst>
                <a:ext uri="{FF2B5EF4-FFF2-40B4-BE49-F238E27FC236}">
                  <a16:creationId xmlns:a16="http://schemas.microsoft.com/office/drawing/2014/main" id="{672C7A9D-17D6-4E6D-B105-6C8513155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13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B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C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B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C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42036" name="Rectangle 20">
            <a:extLst>
              <a:ext uri="{FF2B5EF4-FFF2-40B4-BE49-F238E27FC236}">
                <a16:creationId xmlns:a16="http://schemas.microsoft.com/office/drawing/2014/main" id="{1B02A1D6-62C5-43F7-8E9B-DE45CD495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444500"/>
            <a:ext cx="11880850" cy="5857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latin typeface="+mn-ea"/>
                <a:ea typeface="+mn-ea"/>
              </a:rPr>
              <a:t>两条直线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baseline="-25000">
                <a:latin typeface="+mn-ea"/>
                <a:ea typeface="+mn-ea"/>
              </a:rPr>
              <a:t>1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+mn-ea"/>
                <a:ea typeface="+mn-ea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baseline="-25000">
                <a:latin typeface="+mn-ea"/>
                <a:ea typeface="+mn-ea"/>
              </a:rPr>
              <a:t>1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+mn-ea"/>
                <a:ea typeface="+mn-ea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25000">
                <a:latin typeface="+mn-ea"/>
                <a:ea typeface="+mn-ea"/>
              </a:rPr>
              <a:t>1</a:t>
            </a:r>
            <a:r>
              <a:rPr kumimoji="1" lang="en-US" altLang="zh-CN" sz="3200" b="1">
                <a:latin typeface="+mn-ea"/>
                <a:ea typeface="+mn-ea"/>
              </a:rPr>
              <a:t>=0</a:t>
            </a:r>
            <a:r>
              <a:rPr kumimoji="1" lang="zh-CN" altLang="en-US" sz="3200" b="1">
                <a:latin typeface="+mn-ea"/>
                <a:ea typeface="+mn-ea"/>
              </a:rPr>
              <a:t>和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baseline="-25000">
                <a:latin typeface="+mn-ea"/>
                <a:ea typeface="+mn-ea"/>
              </a:rPr>
              <a:t>2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+mn-ea"/>
                <a:ea typeface="+mn-ea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baseline="-25000">
                <a:latin typeface="+mn-ea"/>
                <a:ea typeface="+mn-ea"/>
              </a:rPr>
              <a:t>2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+mn-ea"/>
                <a:ea typeface="+mn-ea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25000">
                <a:latin typeface="+mn-ea"/>
                <a:ea typeface="+mn-ea"/>
              </a:rPr>
              <a:t>2</a:t>
            </a:r>
            <a:r>
              <a:rPr kumimoji="1" lang="en-US" altLang="zh-CN" sz="3200" b="1">
                <a:latin typeface="+mn-ea"/>
                <a:ea typeface="+mn-ea"/>
              </a:rPr>
              <a:t>=0</a:t>
            </a:r>
            <a:r>
              <a:rPr kumimoji="1" lang="zh-CN" altLang="en-US" sz="3200" b="1">
                <a:latin typeface="+mn-ea"/>
                <a:ea typeface="+mn-ea"/>
              </a:rPr>
              <a:t>的位置关系与系数的关系？</a:t>
            </a:r>
          </a:p>
        </p:txBody>
      </p:sp>
      <p:sp>
        <p:nvSpPr>
          <p:cNvPr id="5126" name="Rectangle 21">
            <a:extLst>
              <a:ext uri="{FF2B5EF4-FFF2-40B4-BE49-F238E27FC236}">
                <a16:creationId xmlns:a16="http://schemas.microsoft.com/office/drawing/2014/main" id="{03F50F7A-E4C0-4FB9-8D27-8EDFD1BB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497013"/>
            <a:ext cx="1319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i="1">
                <a:latin typeface="Times New Roman" panose="02020603050405020304" pitchFamily="18" charset="0"/>
              </a:rPr>
              <a:t>l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latin typeface="Times New Roman" panose="02020603050405020304" pitchFamily="18" charset="0"/>
              </a:rPr>
              <a:t>⊥</a:t>
            </a:r>
            <a:r>
              <a:rPr lang="en-US" altLang="zh-CN" sz="4000" b="1" i="1">
                <a:latin typeface="Times New Roman" panose="02020603050405020304" pitchFamily="18" charset="0"/>
              </a:rPr>
              <a:t>l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2038" name="Text Box 22">
            <a:extLst>
              <a:ext uri="{FF2B5EF4-FFF2-40B4-BE49-F238E27FC236}">
                <a16:creationId xmlns:a16="http://schemas.microsoft.com/office/drawing/2014/main" id="{7B872C66-FA6E-488E-8A62-FCF91D0DE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1420813"/>
            <a:ext cx="3024187" cy="771525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+B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=0</a:t>
            </a:r>
          </a:p>
        </p:txBody>
      </p:sp>
      <p:sp>
        <p:nvSpPr>
          <p:cNvPr id="5128" name="Object 23">
            <a:extLst>
              <a:ext uri="{FF2B5EF4-FFF2-40B4-BE49-F238E27FC236}">
                <a16:creationId xmlns:a16="http://schemas.microsoft.com/office/drawing/2014/main" id="{69A38AD2-A04F-4C9E-9753-53413433E76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97163" y="1593850"/>
            <a:ext cx="828675" cy="584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129" name="Rectangle 24">
            <a:extLst>
              <a:ext uri="{FF2B5EF4-FFF2-40B4-BE49-F238E27FC236}">
                <a16:creationId xmlns:a16="http://schemas.microsoft.com/office/drawing/2014/main" id="{E1161337-A68B-4324-91B8-68DFC914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714625"/>
            <a:ext cx="109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i="1">
                <a:latin typeface="Times New Roman" panose="02020603050405020304" pitchFamily="18" charset="0"/>
              </a:rPr>
              <a:t>l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latin typeface="Times New Roman" panose="02020603050405020304" pitchFamily="18" charset="0"/>
              </a:rPr>
              <a:t>//</a:t>
            </a:r>
            <a:r>
              <a:rPr lang="en-US" altLang="zh-CN" sz="4000" b="1" i="1">
                <a:latin typeface="Times New Roman" panose="02020603050405020304" pitchFamily="18" charset="0"/>
              </a:rPr>
              <a:t>l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30" name="Object 25">
            <a:extLst>
              <a:ext uri="{FF2B5EF4-FFF2-40B4-BE49-F238E27FC236}">
                <a16:creationId xmlns:a16="http://schemas.microsoft.com/office/drawing/2014/main" id="{1D2EF44A-E574-451D-89C9-3B1DA8B49D2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6188" y="2787650"/>
            <a:ext cx="828675" cy="584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42042" name="Text Box 26">
            <a:extLst>
              <a:ext uri="{FF2B5EF4-FFF2-40B4-BE49-F238E27FC236}">
                <a16:creationId xmlns:a16="http://schemas.microsoft.com/office/drawing/2014/main" id="{2A711485-846B-4CE0-B861-ECD2BF16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2273300"/>
            <a:ext cx="7848600" cy="1447800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-A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=0</a:t>
            </a:r>
          </a:p>
          <a:p>
            <a:pPr eaLnBrk="1" hangingPunct="1"/>
            <a:r>
              <a:rPr lang="zh-CN" altLang="en-US" sz="4400">
                <a:solidFill>
                  <a:srgbClr val="CC3300"/>
                </a:solidFill>
                <a:latin typeface="宋体" panose="02010600030101010101" pitchFamily="2" charset="-122"/>
              </a:rPr>
              <a:t>且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-A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≠0</a:t>
            </a:r>
            <a:r>
              <a:rPr lang="zh-CN" altLang="en-US" sz="4400">
                <a:solidFill>
                  <a:srgbClr val="CC3300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-B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≠0</a:t>
            </a:r>
          </a:p>
        </p:txBody>
      </p:sp>
      <p:sp>
        <p:nvSpPr>
          <p:cNvPr id="342043" name="Text Box 27">
            <a:extLst>
              <a:ext uri="{FF2B5EF4-FFF2-40B4-BE49-F238E27FC236}">
                <a16:creationId xmlns:a16="http://schemas.microsoft.com/office/drawing/2014/main" id="{30AC55F3-C095-4B65-B1C5-9551570D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851275"/>
            <a:ext cx="4103688" cy="771525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-A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4400" baseline="-2500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≠</a:t>
            </a:r>
            <a:r>
              <a:rPr lang="en-US" altLang="zh-CN"/>
              <a:t> </a:t>
            </a:r>
            <a:r>
              <a:rPr lang="en-US" altLang="zh-CN" sz="4400">
                <a:solidFill>
                  <a:srgbClr val="CC33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5133" name="Object 28">
            <a:extLst>
              <a:ext uri="{FF2B5EF4-FFF2-40B4-BE49-F238E27FC236}">
                <a16:creationId xmlns:a16="http://schemas.microsoft.com/office/drawing/2014/main" id="{23501878-5071-4D74-956B-5FF3AE2C300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49675" y="3995738"/>
            <a:ext cx="828675" cy="584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134" name="Rectangle 29">
            <a:extLst>
              <a:ext uri="{FF2B5EF4-FFF2-40B4-BE49-F238E27FC236}">
                <a16:creationId xmlns:a16="http://schemas.microsoft.com/office/drawing/2014/main" id="{CFBD0DBE-D911-4FE9-833F-17C761A1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3851275"/>
            <a:ext cx="2338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i="1">
                <a:latin typeface="Times New Roman" panose="02020603050405020304" pitchFamily="18" charset="0"/>
              </a:rPr>
              <a:t>l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4000" b="1">
                <a:latin typeface="Times New Roman" panose="02020603050405020304" pitchFamily="18" charset="0"/>
              </a:rPr>
              <a:t>与</a:t>
            </a:r>
            <a:r>
              <a:rPr lang="en-US" altLang="zh-CN" sz="4000" b="1" i="1">
                <a:latin typeface="Times New Roman" panose="02020603050405020304" pitchFamily="18" charset="0"/>
              </a:rPr>
              <a:t>l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4000" b="1">
                <a:latin typeface="Times New Roman" panose="02020603050405020304" pitchFamily="18" charset="0"/>
              </a:rPr>
              <a:t>相交</a:t>
            </a:r>
          </a:p>
        </p:txBody>
      </p:sp>
      <p:sp>
        <p:nvSpPr>
          <p:cNvPr id="5135" name="Text Box 2">
            <a:extLst>
              <a:ext uri="{FF2B5EF4-FFF2-40B4-BE49-F238E27FC236}">
                <a16:creationId xmlns:a16="http://schemas.microsoft.com/office/drawing/2014/main" id="{DF6E9AD0-EA63-4B25-AC57-85780E82B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回顾引入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8" grpId="0"/>
      <p:bldP spid="342042" grpId="1"/>
      <p:bldP spid="34204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8CD7AF0-EDA1-471A-B563-3ED2AA83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363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）对于直线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y+C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y+C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≠0,A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≠0),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有方程组</a:t>
            </a:r>
            <a:endParaRPr lang="zh-CN" altLang="en-US" sz="2800" b="1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CE6C25-2B76-41F2-BF78-C37F91E2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4222750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/>
              <a:t> </a:t>
            </a:r>
            <a:endParaRPr lang="en-US" altLang="zh-CN"/>
          </a:p>
        </p:txBody>
      </p:sp>
      <p:sp>
        <p:nvSpPr>
          <p:cNvPr id="364548" name="Object 4">
            <a:extLst>
              <a:ext uri="{FF2B5EF4-FFF2-40B4-BE49-F238E27FC236}">
                <a16:creationId xmlns:a16="http://schemas.microsoft.com/office/drawing/2014/main" id="{F744ED57-23F2-4C70-9FE0-2DD364D8D66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24000" y="1341438"/>
            <a:ext cx="8964613" cy="23796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7A6FD0C-7DB0-4E5A-99C3-E20B39F0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4222750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/>
              <a:t> </a:t>
            </a:r>
            <a:endParaRPr lang="en-US" altLang="zh-CN"/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7A21E82D-DB3D-4DAC-9ACD-5F49B89D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60800"/>
            <a:ext cx="9144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）过交点的直线系</a:t>
            </a:r>
            <a:r>
              <a:rPr lang="zh-CN" altLang="en-US" sz="2800" b="1">
                <a:latin typeface="宋体" panose="02010600030101010101" pitchFamily="2" charset="-122"/>
              </a:rPr>
              <a:t>经过两相交直线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x+B</a:t>
            </a:r>
            <a:r>
              <a:rPr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y+C</a:t>
            </a:r>
            <a:r>
              <a:rPr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x+B</a:t>
            </a:r>
            <a:r>
              <a:rPr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y+C</a:t>
            </a:r>
            <a:r>
              <a:rPr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800" b="1">
                <a:latin typeface="宋体" panose="02010600030101010101" pitchFamily="2" charset="-122"/>
              </a:rPr>
              <a:t>的交点的直线系方程可表示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</p:txBody>
      </p:sp>
      <p:sp>
        <p:nvSpPr>
          <p:cNvPr id="364552" name="Rectangle 8">
            <a:extLst>
              <a:ext uri="{FF2B5EF4-FFF2-40B4-BE49-F238E27FC236}">
                <a16:creationId xmlns:a16="http://schemas.microsoft.com/office/drawing/2014/main" id="{ABCB91D0-229A-42F8-94FA-19A3983B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868863"/>
            <a:ext cx="7100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m(A</a:t>
            </a:r>
            <a:r>
              <a:rPr lang="en-US" altLang="zh-CN" sz="40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x+B</a:t>
            </a:r>
            <a:r>
              <a:rPr lang="en-US" altLang="zh-CN" sz="40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y+C</a:t>
            </a:r>
            <a:r>
              <a:rPr lang="en-US" altLang="zh-CN" sz="40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)+n(A</a:t>
            </a:r>
            <a:r>
              <a:rPr lang="en-US" altLang="zh-CN" sz="40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x+B</a:t>
            </a:r>
            <a:r>
              <a:rPr lang="en-US" altLang="zh-CN" sz="40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y+C</a:t>
            </a:r>
            <a:r>
              <a:rPr lang="en-US" altLang="zh-CN" sz="40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)=0</a:t>
            </a:r>
          </a:p>
        </p:txBody>
      </p:sp>
      <p:sp>
        <p:nvSpPr>
          <p:cNvPr id="364553" name="Rectangle 9">
            <a:extLst>
              <a:ext uri="{FF2B5EF4-FFF2-40B4-BE49-F238E27FC236}">
                <a16:creationId xmlns:a16="http://schemas.microsoft.com/office/drawing/2014/main" id="{098C6812-ECA3-4110-A649-F2343455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5734050"/>
            <a:ext cx="821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4000" b="1" baseline="-25000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x+B</a:t>
            </a:r>
            <a:r>
              <a:rPr kumimoji="1" lang="en-US" altLang="zh-CN" sz="4000" b="1" baseline="-25000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y+C</a:t>
            </a:r>
            <a:r>
              <a:rPr kumimoji="1" lang="en-US" altLang="zh-CN" sz="4000" b="1" baseline="-25000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+λ</a:t>
            </a:r>
            <a:r>
              <a:rPr kumimoji="1" lang="zh-CN" altLang="en-US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4000" b="1" baseline="-25000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x+B</a:t>
            </a:r>
            <a:r>
              <a:rPr kumimoji="1" lang="en-US" altLang="zh-CN" sz="4000" b="1" baseline="-25000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y+C</a:t>
            </a:r>
            <a:r>
              <a:rPr kumimoji="1" lang="en-US" altLang="zh-CN" sz="4000" b="1" baseline="-25000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4000" b="1">
                <a:solidFill>
                  <a:srgbClr val="E40B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27657" name="Text Box 2">
            <a:extLst>
              <a:ext uri="{FF2B5EF4-FFF2-40B4-BE49-F238E27FC236}">
                <a16:creationId xmlns:a16="http://schemas.microsoft.com/office/drawing/2014/main" id="{08002AC1-A8C3-4058-9BD5-1B19E97F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复习引入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/>
      <p:bldP spid="36455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637" name="Text Box 13">
            <a:extLst>
              <a:ext uri="{FF2B5EF4-FFF2-40B4-BE49-F238E27FC236}">
                <a16:creationId xmlns:a16="http://schemas.microsoft.com/office/drawing/2014/main" id="{38B4AA9A-E8C2-4F5A-A6DF-2183202D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61963"/>
            <a:ext cx="115212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latin typeface="宋体" panose="02010600030101010101" pitchFamily="2" charset="-122"/>
              </a:rPr>
              <a:t>1.</a:t>
            </a:r>
            <a:r>
              <a:rPr lang="zh-CN" altLang="en-US" sz="4000" b="1">
                <a:latin typeface="宋体" panose="02010600030101010101" pitchFamily="2" charset="-122"/>
              </a:rPr>
              <a:t>在平面直角坐标系中，根据直线的方程可以确定两直线平行、垂直等位置关系，以及求两相交直线的交点坐标，我们同样可以根据点的坐标确定点与点之间的相对位置关系</a:t>
            </a:r>
            <a:r>
              <a:rPr lang="en-US" altLang="zh-CN" sz="40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C3143790-5AE6-4E4B-B703-51ADDF4D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3185855"/>
            <a:ext cx="1144927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latin typeface="宋体" panose="02010600030101010101" pitchFamily="2" charset="-122"/>
              </a:rPr>
              <a:t>2.</a:t>
            </a:r>
            <a:r>
              <a:rPr lang="zh-CN" altLang="en-US" sz="4000" b="1">
                <a:latin typeface="宋体" panose="02010600030101010101" pitchFamily="2" charset="-122"/>
              </a:rPr>
              <a:t>平面上点与点之间的相对位置关系一般通过什么数量关系来反映？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E3A82E5-4A85-4BFE-9EBA-E8489537D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499B533-AF04-449F-B4AA-B0C866E91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191"/>
            <a:ext cx="4464496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/>
              <a:t>向量法推导两点间的距离公式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EB8D4B6-3C80-4420-986D-B5470DFC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04027E-8848-45FE-AA68-22FC5424BEDE}"/>
              </a:ext>
            </a:extLst>
          </p:cNvPr>
          <p:cNvSpPr/>
          <p:nvPr/>
        </p:nvSpPr>
        <p:spPr>
          <a:xfrm>
            <a:off x="191344" y="548680"/>
            <a:ext cx="11377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已知平面上两点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),</a:t>
            </a:r>
            <a:r>
              <a:rPr lang="zh-CN" altLang="en-US" sz="2800" b="1">
                <a:latin typeface="宋体" panose="02010600030101010101" pitchFamily="2" charset="-122"/>
              </a:rPr>
              <a:t>能否求出两点间的距离</a:t>
            </a:r>
            <a:r>
              <a:rPr lang="en-US" altLang="zh-CN" sz="2800" b="1">
                <a:latin typeface="宋体" panose="02010600030101010101" pitchFamily="2" charset="-122"/>
              </a:rPr>
              <a:t>|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|</a:t>
            </a:r>
            <a:r>
              <a:rPr lang="zh-CN" altLang="en-US" sz="2800" b="1">
                <a:latin typeface="宋体" panose="02010600030101010101" pitchFamily="2" charset="-122"/>
              </a:rPr>
              <a:t>？</a:t>
            </a:r>
            <a:endParaRPr lang="zh-CN" altLang="en-US" sz="28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4C1BAC-406C-465A-B172-276A0763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1076356"/>
            <a:ext cx="2057400" cy="213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1C445F-D4CC-4FB0-BB3F-8CD53F107AC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1340768"/>
            <a:ext cx="4013484" cy="552331"/>
          </a:xfrm>
          <a:prstGeom prst="rect">
            <a:avLst/>
          </a:prstGeom>
          <a:blipFill>
            <a:blip r:embed="rId4"/>
            <a:stretch>
              <a:fillRect t="-17582" b="-4175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88C21-BA62-4E7A-B04D-592D540292C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3977" y="2201266"/>
            <a:ext cx="5669668" cy="1002134"/>
          </a:xfrm>
          <a:prstGeom prst="rect">
            <a:avLst/>
          </a:prstGeom>
          <a:blipFill>
            <a:blip r:embed="rId5"/>
            <a:stretch>
              <a:fillRect b="-61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28B095-0372-4C8B-A7BA-91FA395FA255}"/>
              </a:ext>
            </a:extLst>
          </p:cNvPr>
          <p:cNvSpPr/>
          <p:nvPr/>
        </p:nvSpPr>
        <p:spPr>
          <a:xfrm>
            <a:off x="335360" y="3637034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由此得出两点间的距离</a:t>
            </a:r>
            <a:endParaRPr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043D2D-8954-433B-87B0-B405F670E24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52159" y="3337188"/>
            <a:ext cx="5669668" cy="100213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7C1EE8D-FCBE-4598-A0E8-445C28C1C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6" y="4636492"/>
            <a:ext cx="10490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3200" b="1">
                <a:latin typeface="宋体" panose="02010600030101010101" pitchFamily="2" charset="-122"/>
              </a:rPr>
              <a:t>特别地，点</a:t>
            </a:r>
            <a:r>
              <a:rPr lang="en-US" altLang="zh-CN" sz="3200" b="1">
                <a:latin typeface="宋体" panose="02010600030101010101" pitchFamily="2" charset="-122"/>
              </a:rPr>
              <a:t>P(x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y)</a:t>
            </a:r>
            <a:r>
              <a:rPr lang="zh-CN" altLang="en-US" sz="3200" b="1">
                <a:latin typeface="宋体" panose="02010600030101010101" pitchFamily="2" charset="-122"/>
              </a:rPr>
              <a:t>与坐标原点的距离是什么？</a:t>
            </a:r>
            <a:r>
              <a:rPr lang="zh-CN" altLang="en-US" sz="32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98DAA-CC47-43F9-940A-E714E9D2185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6583" y="5322888"/>
            <a:ext cx="4075346" cy="83779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FB12F-B42A-47FE-9D82-19B81BB79198}"/>
              </a:ext>
            </a:extLst>
          </p:cNvPr>
          <p:cNvCxnSpPr/>
          <p:nvPr/>
        </p:nvCxnSpPr>
        <p:spPr bwMode="auto">
          <a:xfrm flipV="1">
            <a:off x="10056440" y="1268760"/>
            <a:ext cx="1224136" cy="1934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0412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  <p:bldP spid="8" grpId="2"/>
      <p:bldP spid="9" grpId="3"/>
      <p:bldP spid="10" grpId="4"/>
      <p:bldP spid="11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Text Box 4">
            <a:extLst>
              <a:ext uri="{FF2B5EF4-FFF2-40B4-BE49-F238E27FC236}">
                <a16:creationId xmlns:a16="http://schemas.microsoft.com/office/drawing/2014/main" id="{931B6549-4EF0-4630-B0E0-647266E3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76" y="461963"/>
            <a:ext cx="1192864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1:</a:t>
            </a:r>
            <a:r>
              <a:rPr lang="zh-CN" altLang="en-US" sz="3200" b="1">
                <a:latin typeface="宋体" panose="02010600030101010101" pitchFamily="2" charset="-122"/>
              </a:rPr>
              <a:t>在平面直角坐标系中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latin typeface="宋体" panose="02010600030101010101" pitchFamily="2" charset="-122"/>
              </a:rPr>
              <a:t>已知点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(2,-1)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(-3,2),</a:t>
            </a:r>
            <a:r>
              <a:rPr lang="zh-CN" altLang="en-US" sz="3200" b="1">
                <a:latin typeface="宋体" panose="02010600030101010101" pitchFamily="2" charset="-122"/>
              </a:rPr>
              <a:t>如何计算点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的距离？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963255D6-ED54-4754-80BD-A3AF74CA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C34F7444-6BD7-4ACE-94A0-F72ADD8B8F70}"/>
              </a:ext>
            </a:extLst>
          </p:cNvPr>
          <p:cNvGrpSpPr/>
          <p:nvPr/>
        </p:nvGrpSpPr>
        <p:grpSpPr>
          <a:xfrm>
            <a:off x="7546466" y="908720"/>
            <a:ext cx="4537075" cy="3081337"/>
            <a:chOff x="1383" y="945"/>
            <a:chExt cx="2858" cy="1941"/>
          </a:xfrm>
        </p:grpSpPr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54516BE0-0FEA-4C6B-BF6C-F670E92F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115"/>
              <a:ext cx="2676" cy="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E562364-DB2D-4169-B818-4C585AD78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117"/>
              <a:ext cx="0" cy="17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61A923AA-AD23-4316-B259-89736E066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41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A5A9F75D-A0DF-4D56-B6D4-CF2B75678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945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D2C0AFF3-B146-4BA3-A57F-0A6C5DBA1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968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o</a:t>
              </a: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CDC783AB-075F-4A1C-B081-6285547E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570"/>
              <a:ext cx="1633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8E8D4D8B-A393-4721-836C-A08BC3A88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115"/>
              <a:ext cx="4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>
                  <a:latin typeface="宋体" panose="02010600030101010101" pitchFamily="2" charset="-122"/>
                </a:rPr>
                <a:t>P</a:t>
              </a:r>
              <a:r>
                <a:rPr lang="en-US" altLang="zh-CN" sz="4000" b="1" baseline="-2500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83C322FD-240C-4022-944B-25DE66BD0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17"/>
              <a:ext cx="4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>
                  <a:latin typeface="宋体" panose="02010600030101010101" pitchFamily="2" charset="-122"/>
                </a:rPr>
                <a:t>P</a:t>
              </a:r>
              <a:r>
                <a:rPr lang="en-US" altLang="zh-CN" sz="4000" b="1" baseline="-25000">
                  <a:latin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D9E5EDF4-29F6-4F2E-A47A-0F329251A832}"/>
              </a:ext>
            </a:extLst>
          </p:cNvPr>
          <p:cNvGrpSpPr/>
          <p:nvPr/>
        </p:nvGrpSpPr>
        <p:grpSpPr>
          <a:xfrm>
            <a:off x="7475027" y="1900907"/>
            <a:ext cx="3024188" cy="1782763"/>
            <a:chOff x="1338" y="1570"/>
            <a:chExt cx="1905" cy="1123"/>
          </a:xfrm>
        </p:grpSpPr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C8EDB528-8A79-43CC-9780-EB816A19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1570"/>
              <a:ext cx="0" cy="771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367E9E0B-E317-45B1-A571-BEEC761E3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2341"/>
              <a:ext cx="163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E00C08FE-BC64-4437-AD3D-2A08D9DED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3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>
                  <a:latin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30" name="Text Box 3">
            <a:extLst>
              <a:ext uri="{FF2B5EF4-FFF2-40B4-BE49-F238E27FC236}">
                <a16:creationId xmlns:a16="http://schemas.microsoft.com/office/drawing/2014/main" id="{FBFAACD2-0FF3-452E-9ABA-23B17ADB5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52" y="3724498"/>
            <a:ext cx="117372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2:</a:t>
            </a:r>
            <a:r>
              <a:rPr lang="zh-CN" altLang="en-US" sz="3200" b="1">
                <a:latin typeface="宋体" panose="02010600030101010101" pitchFamily="2" charset="-122"/>
              </a:rPr>
              <a:t>一般地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latin typeface="宋体" panose="02010600030101010101" pitchFamily="2" charset="-122"/>
              </a:rPr>
              <a:t>已知平面上两点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),</a:t>
            </a:r>
            <a:r>
              <a:rPr lang="zh-CN" altLang="en-US" sz="3200" b="1">
                <a:latin typeface="宋体" panose="02010600030101010101" pitchFamily="2" charset="-122"/>
              </a:rPr>
              <a:t>利用上述方法求点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的距离可得什么结论？</a:t>
            </a:r>
            <a:endParaRPr lang="zh-CN" altLang="en-US" sz="3200"/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0E017547-BFDC-4403-8CE0-19460A048D28}"/>
              </a:ext>
            </a:extLst>
          </p:cNvPr>
          <p:cNvGrpSpPr/>
          <p:nvPr/>
        </p:nvGrpSpPr>
        <p:grpSpPr>
          <a:xfrm>
            <a:off x="8498163" y="5168364"/>
            <a:ext cx="2248769" cy="1256525"/>
            <a:chOff x="1338" y="1570"/>
            <a:chExt cx="1905" cy="1123"/>
          </a:xfrm>
        </p:grpSpPr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127B528D-F32A-4B4D-8448-8E23C9D85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1570"/>
              <a:ext cx="0" cy="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0B363B4E-36EB-40CE-BF86-C12B29BE9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2341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23717A5-40CD-4E7E-A35C-1C6121B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3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>
                  <a:latin typeface="宋体" panose="02010600030101010101" pitchFamily="2" charset="-122"/>
                </a:rPr>
                <a:t>M</a:t>
              </a:r>
            </a:p>
          </p:txBody>
        </p:sp>
      </p:grpSp>
      <p:grpSp>
        <p:nvGrpSpPr>
          <p:cNvPr id="54" name="Group 6">
            <a:extLst>
              <a:ext uri="{FF2B5EF4-FFF2-40B4-BE49-F238E27FC236}">
                <a16:creationId xmlns:a16="http://schemas.microsoft.com/office/drawing/2014/main" id="{82789081-61A8-41F0-915F-6C1C1FBD0C1F}"/>
              </a:ext>
            </a:extLst>
          </p:cNvPr>
          <p:cNvGrpSpPr/>
          <p:nvPr/>
        </p:nvGrpSpPr>
        <p:grpSpPr>
          <a:xfrm>
            <a:off x="8554893" y="4473533"/>
            <a:ext cx="3373748" cy="2165597"/>
            <a:chOff x="1383" y="945"/>
            <a:chExt cx="2858" cy="1941"/>
          </a:xfrm>
        </p:grpSpPr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5D4CE405-B94E-4095-A578-6ADC09352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115"/>
              <a:ext cx="2676" cy="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8">
              <a:extLst>
                <a:ext uri="{FF2B5EF4-FFF2-40B4-BE49-F238E27FC236}">
                  <a16:creationId xmlns:a16="http://schemas.microsoft.com/office/drawing/2014/main" id="{ED208CB0-5946-4AAF-83F0-040CFE023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117"/>
              <a:ext cx="0" cy="17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824D24E-CFBC-4CE4-A07D-33107820D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41"/>
              <a:ext cx="363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D14460B2-CD66-4D86-9DD4-CA299CBA3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945"/>
              <a:ext cx="363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9" name="Text Box 11">
              <a:extLst>
                <a:ext uri="{FF2B5EF4-FFF2-40B4-BE49-F238E27FC236}">
                  <a16:creationId xmlns:a16="http://schemas.microsoft.com/office/drawing/2014/main" id="{01F3EB01-7EA7-4856-8B0C-C0949EC2C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968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o</a:t>
              </a:r>
            </a:p>
          </p:txBody>
        </p:sp>
        <p:sp>
          <p:nvSpPr>
            <p:cNvPr id="60" name="Line 12">
              <a:extLst>
                <a:ext uri="{FF2B5EF4-FFF2-40B4-BE49-F238E27FC236}">
                  <a16:creationId xmlns:a16="http://schemas.microsoft.com/office/drawing/2014/main" id="{E55703D7-ACCF-48A8-9C7A-EABE98BCC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570"/>
              <a:ext cx="1633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2A058C0F-1CA1-4EC9-89FD-F6BA5F0A4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115"/>
              <a:ext cx="771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P</a:t>
              </a:r>
              <a:r>
                <a:rPr lang="en-US" altLang="zh-CN" sz="3200" b="1" baseline="-2500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65256B10-0E4A-4261-80DC-C561E6D9A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17"/>
              <a:ext cx="770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P</a:t>
              </a:r>
              <a:r>
                <a:rPr lang="en-US" altLang="zh-CN" sz="3200" b="1" baseline="-25000">
                  <a:latin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9C78505-AF44-4699-B7A7-79F388A06E8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8492" y="5167113"/>
            <a:ext cx="7097840" cy="7632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7216BD-CA99-4ACD-8690-8223C7C305B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3249" y="1814198"/>
            <a:ext cx="7019679" cy="6347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1"/>
      <p:bldP spid="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619E2EEC-C1E1-4B81-B2A8-0255FED6C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EA76FE-0123-4B10-95D1-E9DF44A42C4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7368" y="481013"/>
            <a:ext cx="11593288" cy="1123384"/>
          </a:xfrm>
          <a:prstGeom prst="rect">
            <a:avLst/>
          </a:prstGeom>
          <a:blipFill>
            <a:blip r:embed="rId3"/>
            <a:stretch>
              <a:fillRect l="-1367" t="-4891" r="-526" b="-1521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EE73E1-15D5-40C0-B6D0-1E382D29E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4" y="1578194"/>
            <a:ext cx="10644653" cy="36510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3588" name="Text Box 4">
            <a:extLst>
              <a:ext uri="{FF2B5EF4-FFF2-40B4-BE49-F238E27FC236}">
                <a16:creationId xmlns:a16="http://schemas.microsoft.com/office/drawing/2014/main" id="{43C6F02E-8DBF-4B62-A017-C6DBC989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620688"/>
            <a:ext cx="561662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、求下列两点间的距离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A(6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0),B(-2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0)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C(0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-4),D(0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P(6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0),Q(0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-2)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M(2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1),N(5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</p:txBody>
      </p:sp>
      <p:sp>
        <p:nvSpPr>
          <p:cNvPr id="323589" name="Text Box 5">
            <a:extLst>
              <a:ext uri="{FF2B5EF4-FFF2-40B4-BE49-F238E27FC236}">
                <a16:creationId xmlns:a16="http://schemas.microsoft.com/office/drawing/2014/main" id="{9352964B-A812-4AAD-8E7D-67F81A1BA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908" y="0"/>
            <a:ext cx="3168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课本第</a:t>
            </a:r>
            <a:r>
              <a:rPr lang="en-US" altLang="zh-CN" sz="2400"/>
              <a:t>74</a:t>
            </a:r>
            <a:r>
              <a:rPr lang="zh-CN" altLang="en-US" sz="2400"/>
              <a:t>页第</a:t>
            </a:r>
            <a:r>
              <a:rPr lang="en-US" altLang="zh-CN" sz="2400"/>
              <a:t>1</a:t>
            </a:r>
            <a:r>
              <a:rPr lang="zh-CN" altLang="en-US" sz="2400"/>
              <a:t>题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EC0BD9F-FC65-4042-9724-B700882E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" y="1905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177</Paragraphs>
  <Slides>19</Slides>
  <Notes>10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20">
      <vt:lpstr>1_自定义设计方案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例2.证明平行四边形四条边的平方和和等于两条对角线的平方和。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2020-09-24T09:13:00.543</cp:lastPrinted>
  <dcterms:created xsi:type="dcterms:W3CDTF">2020-09-24T09:13:00Z</dcterms:created>
  <dcterms:modified xsi:type="dcterms:W3CDTF">2020-09-24T01:13:03Z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