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9"/>
  </p:notesMasterIdLst>
  <p:sldIdLst>
    <p:sldId id="257" r:id="rId3"/>
    <p:sldId id="3176" r:id="rId4"/>
    <p:sldId id="258" r:id="rId5"/>
    <p:sldId id="261" r:id="rId6"/>
    <p:sldId id="279" r:id="rId7"/>
    <p:sldId id="259" r:id="rId8"/>
    <p:sldId id="3177" r:id="rId9"/>
    <p:sldId id="268" r:id="rId10"/>
    <p:sldId id="264" r:id="rId11"/>
    <p:sldId id="271" r:id="rId12"/>
    <p:sldId id="276" r:id="rId13"/>
    <p:sldId id="3178" r:id="rId14"/>
    <p:sldId id="3182" r:id="rId15"/>
    <p:sldId id="3180" r:id="rId16"/>
    <p:sldId id="3179" r:id="rId17"/>
    <p:sldId id="267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770EDB9-C601-4981-8310-1EACA259C9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B74B4D0-B81A-427E-A7CA-38A37DF4A2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25F53CB6-3C6D-412D-98B4-D93A0D7793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F8D4F0DA-253B-4295-9B79-07B6CB31AA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79DE203-C2DD-4364-9631-4F44FF703C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EF0396C0-B837-4BEC-A895-C311C21E5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BE1C8F4-FE16-47F6-95EF-2799146AF2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C922-C908-4AC4-B48D-DC2CDA48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BDFE5-FCFD-4960-B595-8420DECE4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2417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1BCFB-0EFC-4A71-A95F-304A1249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27ABB-071E-4917-B114-6B4763CD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040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967374-226D-421E-A847-7F4F06177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1CEA3-813C-4E15-BC70-2FE0549F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746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5B6BC-D539-4655-88B5-3EB6B9E77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3CCFF-0149-4677-AF6A-61E1F6B0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5324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11DF-EDF9-4BBB-A4D7-6F35B701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C4AA8-6EF5-4B8F-B683-05D49925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3962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55DE0-3B22-45D1-8594-D06FA750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7B031-4B0B-4D7A-878B-09427B663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9139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75F26-A30F-4001-9316-6205076E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80394-C3B0-4FB4-BD29-57B8D669E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CD867-8A9E-4B4C-85CC-6850089D5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240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E2289-A9F5-4DC6-B823-197F555C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3DFDA-FC45-4F24-9EC5-1BA0D643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3F5BC-8606-4503-A38E-0E008D030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DED344-06A1-477A-838B-EF93DDB43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280B2F-CD84-43C8-9D02-14BD4B9AA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2005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33FB-828E-40C0-ABD9-6047B8E7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0293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19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A8786-8CC6-4E20-BA2D-0971FCDD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9AA40-4A3F-4137-998E-3D5397DB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F7F812-7FF3-40A1-8DB4-0E93BFB7D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2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88E3-C614-4F22-9B6C-48E5D05F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959E2-2A92-471C-A2E2-DB2E4D45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3881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93F20-AA08-4A9F-935A-78B2E43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D1681-9318-4418-AD43-620DF81E8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E3846-A449-4B53-A429-6BF9BA87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7789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01FD-9765-4B5F-AD39-925A27DF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9A48E-831A-4AF6-93DB-2AD605B4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21407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A8EDAE-EC99-4A10-83A9-D454BDF1F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69DAF-A83C-4E1C-96B3-7F2A5D651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2815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C027D-495D-4D9E-A8F5-1851E3FB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45EC9-C7CB-4334-ABDF-2A5E604C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670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607E8-42B6-40C3-A5A1-6EC6A523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134E9-3A2D-4310-9C69-0CE521F32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30874-6FB8-4628-83A5-84E9AEB5E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891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C8FF7-906C-4397-9CCA-C3A71A8E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276B8-A927-43BE-A434-749A9A24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197264-251B-458A-A3FD-408A2ABF8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44BF5-373D-4D19-8848-38C499288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EF236A-AE65-4138-8E65-F85805480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44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74740-86E6-44C0-B4E5-F1B84BFC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58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9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B0C21-59ED-433C-B634-D112794A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91DCC-9139-4791-BD6A-DD4E7222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BCA5B-8CF8-45AE-80AF-70DF36C4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43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C714B-63C4-4EE5-B08A-D20859A9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342A8F-95B6-47DA-9632-4495CC84B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51751-F22A-42F6-9480-5156F966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197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29A7666D-8D43-43E6-82E4-AF02DE118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1" y="5867400"/>
            <a:ext cx="307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800">
                <a:solidFill>
                  <a:srgbClr val="99CCFF"/>
                </a:solidFill>
              </a:rPr>
              <a:t>讲课人：邢启强</a:t>
            </a:r>
          </a:p>
        </p:txBody>
      </p:sp>
      <p:sp>
        <p:nvSpPr>
          <p:cNvPr id="23555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70E746AD-65B1-4764-995D-DE42E63BB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8" y="6661150"/>
            <a:ext cx="2544233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30B3F4-E59A-4DAC-91D6-C31CE9BC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233" y="6669088"/>
            <a:ext cx="2590800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24B7F87-3484-45DF-B5C7-8AF9CB65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4" y="6669088"/>
            <a:ext cx="2783417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3E07D859-2D2E-42A0-A325-4241B485D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76EE4F4-E4D3-4F07-9DB6-BF763A3595A3}" type="slidenum">
              <a:rPr lang="en-US" altLang="zh-CN" sz="1400"/>
              <a:pPr algn="r"/>
              <a:t>‹#›</a:t>
            </a:fld>
            <a:endParaRPr lang="en-US" altLang="zh-CN" sz="1400"/>
          </a:p>
        </p:txBody>
      </p:sp>
      <p:sp>
        <p:nvSpPr>
          <p:cNvPr id="23559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D64F2AA-228F-4073-A942-5EBFAD0C7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2" y="6669088"/>
            <a:ext cx="2305049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E00D106-A863-49DE-A466-53F8E42B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0" y="6669088"/>
            <a:ext cx="21590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5.docx"/><Relationship Id="rId3" Type="http://schemas.openxmlformats.org/officeDocument/2006/relationships/image" Target="../media/image41.png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.docx"/><Relationship Id="rId9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B3E0CCB0-16CA-485C-A7CA-671339FC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1556792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800" b="1" dirty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5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§2.3.3</a:t>
            </a:r>
            <a:r>
              <a:rPr lang="zh-CN" altLang="en-US" sz="5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点到直线的距离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9" name="Group 11">
            <a:extLst>
              <a:ext uri="{FF2B5EF4-FFF2-40B4-BE49-F238E27FC236}">
                <a16:creationId xmlns:a16="http://schemas.microsoft.com/office/drawing/2014/main" id="{A69D5947-CA5B-4FEA-B60A-AE4FD0A0762C}"/>
              </a:ext>
            </a:extLst>
          </p:cNvPr>
          <p:cNvGrpSpPr>
            <a:grpSpLocks/>
          </p:cNvGrpSpPr>
          <p:nvPr/>
        </p:nvGrpSpPr>
        <p:grpSpPr bwMode="auto">
          <a:xfrm>
            <a:off x="911424" y="461665"/>
            <a:ext cx="8763000" cy="2366963"/>
            <a:chOff x="48" y="2496"/>
            <a:chExt cx="5520" cy="1491"/>
          </a:xfrm>
        </p:grpSpPr>
        <p:sp>
          <p:nvSpPr>
            <p:cNvPr id="27661" name="Rectangle 13">
              <a:extLst>
                <a:ext uri="{FF2B5EF4-FFF2-40B4-BE49-F238E27FC236}">
                  <a16:creationId xmlns:a16="http://schemas.microsoft.com/office/drawing/2014/main" id="{636FF531-5C7D-4B1A-8843-E0B92BC75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" y="3619"/>
              <a:ext cx="530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3.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求点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r>
                <a:rPr lang="en-US" altLang="zh-CN" sz="3200" b="1" baseline="-25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0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-1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）到直线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2x+y-10=0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的距离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  <p:sp>
          <p:nvSpPr>
            <p:cNvPr id="27662" name="Rectangle 14">
              <a:extLst>
                <a:ext uri="{FF2B5EF4-FFF2-40B4-BE49-F238E27FC236}">
                  <a16:creationId xmlns:a16="http://schemas.microsoft.com/office/drawing/2014/main" id="{BAB399B8-1051-4046-9887-D6FA64872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" y="2496"/>
              <a:ext cx="51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1.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求点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-2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）到直线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3x+4y+3=0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的距离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  <p:sp>
          <p:nvSpPr>
            <p:cNvPr id="27663" name="Rectangle 15">
              <a:extLst>
                <a:ext uri="{FF2B5EF4-FFF2-40B4-BE49-F238E27FC236}">
                  <a16:creationId xmlns:a16="http://schemas.microsoft.com/office/drawing/2014/main" id="{0FAAD70F-A863-4E1A-991B-3DC0883F7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976"/>
              <a:ext cx="552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4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kumimoji="1"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求</a:t>
              </a:r>
              <a:r>
                <a:rPr kumimoji="1"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点</a:t>
              </a:r>
              <a:r>
                <a:rPr kumimoji="1"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B</a:t>
              </a:r>
              <a:r>
                <a:rPr kumimoji="1"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-5</a:t>
              </a:r>
              <a:r>
                <a:rPr kumimoji="1"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7</a:t>
              </a:r>
              <a:r>
                <a:rPr kumimoji="1"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）到直线</a:t>
              </a:r>
              <a:r>
                <a:rPr kumimoji="1"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12x+5y+3=0</a:t>
              </a:r>
              <a:r>
                <a:rPr kumimoji="1"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的距离</a:t>
              </a:r>
              <a:r>
                <a:rPr kumimoji="1" lang="en-US" altLang="zh-CN" sz="32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27666" name="Text Box 18">
            <a:extLst>
              <a:ext uri="{FF2B5EF4-FFF2-40B4-BE49-F238E27FC236}">
                <a16:creationId xmlns:a16="http://schemas.microsoft.com/office/drawing/2014/main" id="{77D80F85-279C-444D-87A5-9C14AEFC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99" y="3203568"/>
            <a:ext cx="912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3200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—3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）到直线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x+2y+4= 0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的距离是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_______</a:t>
            </a:r>
          </a:p>
        </p:txBody>
      </p:sp>
      <p:graphicFrame>
        <p:nvGraphicFramePr>
          <p:cNvPr id="27669" name="Object 21">
            <a:extLst>
              <a:ext uri="{FF2B5EF4-FFF2-40B4-BE49-F238E27FC236}">
                <a16:creationId xmlns:a16="http://schemas.microsoft.com/office/drawing/2014/main" id="{6DE8054E-2712-4216-B38E-F10C99811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3185"/>
              </p:ext>
            </p:extLst>
          </p:nvPr>
        </p:nvGraphicFramePr>
        <p:xfrm>
          <a:off x="9117212" y="2554079"/>
          <a:ext cx="520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3" imgW="304560" imgH="228600" progId="Equation.3">
                  <p:embed/>
                </p:oleObj>
              </mc:Choice>
              <mc:Fallback>
                <p:oleObj name="Equation" r:id="rId3" imgW="30456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7212" y="2554079"/>
                        <a:ext cx="5207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2" name="Text Box 24">
            <a:extLst>
              <a:ext uri="{FF2B5EF4-FFF2-40B4-BE49-F238E27FC236}">
                <a16:creationId xmlns:a16="http://schemas.microsoft.com/office/drawing/2014/main" id="{0DC8572E-1EB1-47BC-9F00-C3FDBA48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761" y="3213006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EE02A6BA-DC6E-4DBF-B862-3943EEE58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巩固练习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24EA9C2F-F56E-48E9-8643-489A64144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19" y="4157946"/>
            <a:ext cx="9144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kumimoji="1" lang="en-US" altLang="zh-CN" sz="3200" dirty="0">
                <a:latin typeface="宋体" panose="02010600030101010101" pitchFamily="2" charset="-122"/>
              </a:rPr>
              <a:t>5.</a:t>
            </a:r>
            <a:r>
              <a:rPr kumimoji="1" lang="zh-CN" altLang="en-US" sz="3200" dirty="0">
                <a:latin typeface="宋体" panose="02010600030101010101" pitchFamily="2" charset="-122"/>
              </a:rPr>
              <a:t>点</a:t>
            </a:r>
            <a:r>
              <a:rPr kumimoji="1" lang="en-US" altLang="zh-CN" sz="3200" dirty="0">
                <a:latin typeface="宋体" panose="02010600030101010101" pitchFamily="2" charset="-122"/>
              </a:rPr>
              <a:t>P(-1,2)</a:t>
            </a:r>
            <a:r>
              <a:rPr kumimoji="1" lang="zh-CN" altLang="en-US" sz="3200" dirty="0">
                <a:latin typeface="宋体" panose="02010600030101010101" pitchFamily="2" charset="-122"/>
              </a:rPr>
              <a:t>到直线</a:t>
            </a:r>
            <a:r>
              <a:rPr kumimoji="1" lang="en-US" altLang="zh-CN" sz="3200" dirty="0">
                <a:latin typeface="宋体" panose="02010600030101010101" pitchFamily="2" charset="-122"/>
              </a:rPr>
              <a:t>3x=2</a:t>
            </a:r>
            <a:r>
              <a:rPr kumimoji="1" lang="zh-CN" altLang="en-US" sz="3200" dirty="0">
                <a:latin typeface="宋体" panose="02010600030101010101" pitchFamily="2" charset="-122"/>
              </a:rPr>
              <a:t>的距离是</a:t>
            </a:r>
            <a:r>
              <a:rPr kumimoji="1" lang="en-US" altLang="zh-CN" sz="3200" dirty="0">
                <a:latin typeface="宋体" panose="02010600030101010101" pitchFamily="2" charset="-122"/>
              </a:rPr>
              <a:t>______.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32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latin typeface="宋体" panose="02010600030101010101" pitchFamily="2" charset="-122"/>
              </a:rPr>
              <a:t>6.</a:t>
            </a:r>
            <a:r>
              <a:rPr kumimoji="1" lang="zh-CN" altLang="en-US" sz="3200" dirty="0">
                <a:latin typeface="宋体" panose="02010600030101010101" pitchFamily="2" charset="-122"/>
              </a:rPr>
              <a:t>点</a:t>
            </a:r>
            <a:r>
              <a:rPr kumimoji="1" lang="en-US" altLang="zh-CN" sz="3200" dirty="0">
                <a:latin typeface="宋体" panose="02010600030101010101" pitchFamily="2" charset="-122"/>
              </a:rPr>
              <a:t>P(-1,2)</a:t>
            </a:r>
            <a:r>
              <a:rPr kumimoji="1" lang="zh-CN" altLang="en-US" sz="3200" dirty="0">
                <a:latin typeface="宋体" panose="02010600030101010101" pitchFamily="2" charset="-122"/>
              </a:rPr>
              <a:t>到直线</a:t>
            </a:r>
            <a:r>
              <a:rPr kumimoji="1" lang="en-US" altLang="zh-CN" sz="3200" dirty="0">
                <a:latin typeface="宋体" panose="02010600030101010101" pitchFamily="2" charset="-122"/>
              </a:rPr>
              <a:t>3y=2</a:t>
            </a:r>
            <a:r>
              <a:rPr kumimoji="1" lang="zh-CN" altLang="en-US" sz="3200" dirty="0">
                <a:latin typeface="宋体" panose="02010600030101010101" pitchFamily="2" charset="-122"/>
              </a:rPr>
              <a:t>的距离是</a:t>
            </a:r>
            <a:r>
              <a:rPr kumimoji="1" lang="en-US" altLang="zh-CN" sz="3200" dirty="0">
                <a:latin typeface="宋体" panose="02010600030101010101" pitchFamily="2" charset="-122"/>
              </a:rPr>
              <a:t>______.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15C9F990-BAEF-4708-824A-0092BECCB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36700"/>
              </p:ext>
            </p:extLst>
          </p:nvPr>
        </p:nvGraphicFramePr>
        <p:xfrm>
          <a:off x="7190219" y="3472146"/>
          <a:ext cx="447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5" imgW="133200" imgH="381160" progId="Equation.3">
                  <p:embed/>
                </p:oleObj>
              </mc:Choice>
              <mc:Fallback>
                <p:oleObj name="Equation" r:id="rId5" imgW="133200" imgH="38116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4170E49C-7D2A-448D-8B7E-C5DC61803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0219" y="3472146"/>
                        <a:ext cx="44767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19C03655-A259-4B3B-A402-8305BA25A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927849"/>
              </p:ext>
            </p:extLst>
          </p:nvPr>
        </p:nvGraphicFramePr>
        <p:xfrm>
          <a:off x="7245782" y="4951696"/>
          <a:ext cx="4889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7" imgW="142920" imgH="381160" progId="Equation.3">
                  <p:embed/>
                </p:oleObj>
              </mc:Choice>
              <mc:Fallback>
                <p:oleObj name="Equation" r:id="rId7" imgW="142920" imgH="381160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BC85F589-B8C6-456C-8692-5EC2F7600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782" y="4951696"/>
                        <a:ext cx="48895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>
            <a:extLst>
              <a:ext uri="{FF2B5EF4-FFF2-40B4-BE49-F238E27FC236}">
                <a16:creationId xmlns:a16="http://schemas.microsoft.com/office/drawing/2014/main" id="{DB9E6D05-5A66-4761-87B4-896F9C91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52" y="370166"/>
            <a:ext cx="11809312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：用解析法证明：等腰三角形底边上任意一点到两腰的距离之和等于一腰上的高。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E500255F-89DD-4E46-9721-734D000CA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3" y="1330496"/>
            <a:ext cx="85153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证明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: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建立如图直角坐标系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P 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,0),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∈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           )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B66DF97A-449D-4517-A72A-A093A49BB91A}"/>
              </a:ext>
            </a:extLst>
          </p:cNvPr>
          <p:cNvGrpSpPr>
            <a:grpSpLocks/>
          </p:cNvGrpSpPr>
          <p:nvPr/>
        </p:nvGrpSpPr>
        <p:grpSpPr bwMode="auto">
          <a:xfrm>
            <a:off x="7974809" y="3098963"/>
            <a:ext cx="3667126" cy="3006724"/>
            <a:chOff x="205" y="1075"/>
            <a:chExt cx="2310" cy="1894"/>
          </a:xfrm>
        </p:grpSpPr>
        <p:grpSp>
          <p:nvGrpSpPr>
            <p:cNvPr id="32775" name="Group 7">
              <a:extLst>
                <a:ext uri="{FF2B5EF4-FFF2-40B4-BE49-F238E27FC236}">
                  <a16:creationId xmlns:a16="http://schemas.microsoft.com/office/drawing/2014/main" id="{A8F1467C-BCEA-4106-BA7D-4A5E0CE8E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1075"/>
              <a:ext cx="2310" cy="1894"/>
              <a:chOff x="205" y="1075"/>
              <a:chExt cx="2310" cy="1894"/>
            </a:xfrm>
          </p:grpSpPr>
          <p:sp>
            <p:nvSpPr>
              <p:cNvPr id="32776" name="Line 8">
                <a:extLst>
                  <a:ext uri="{FF2B5EF4-FFF2-40B4-BE49-F238E27FC236}">
                    <a16:creationId xmlns:a16="http://schemas.microsoft.com/office/drawing/2014/main" id="{EAFE1153-AA35-431D-8706-6F12296A6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2628"/>
                <a:ext cx="18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77" name="Line 9">
                <a:extLst>
                  <a:ext uri="{FF2B5EF4-FFF2-40B4-BE49-F238E27FC236}">
                    <a16:creationId xmlns:a16="http://schemas.microsoft.com/office/drawing/2014/main" id="{BA056F8B-A50E-4168-BB4F-0338F6150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1224"/>
                <a:ext cx="0" cy="16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78" name="Rectangle 10">
                <a:extLst>
                  <a:ext uri="{FF2B5EF4-FFF2-40B4-BE49-F238E27FC236}">
                    <a16:creationId xmlns:a16="http://schemas.microsoft.com/office/drawing/2014/main" id="{3544F154-5C10-45CF-9668-17571ABE1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" y="2575"/>
                <a:ext cx="301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32779" name="Line 11">
                <a:extLst>
                  <a:ext uri="{FF2B5EF4-FFF2-40B4-BE49-F238E27FC236}">
                    <a16:creationId xmlns:a16="http://schemas.microsoft.com/office/drawing/2014/main" id="{DCE060B9-4462-455B-BEED-99E5B4856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0" y="1464"/>
                <a:ext cx="744" cy="1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80" name="Line 12">
                <a:extLst>
                  <a:ext uri="{FF2B5EF4-FFF2-40B4-BE49-F238E27FC236}">
                    <a16:creationId xmlns:a16="http://schemas.microsoft.com/office/drawing/2014/main" id="{11631DC6-3E7D-4B8A-90ED-BF071A30E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44" y="1464"/>
                <a:ext cx="744" cy="1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81" name="Rectangle 13">
                <a:extLst>
                  <a:ext uri="{FF2B5EF4-FFF2-40B4-BE49-F238E27FC236}">
                    <a16:creationId xmlns:a16="http://schemas.microsoft.com/office/drawing/2014/main" id="{5E9F29A0-3A3A-4992-A762-1B341522A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2599"/>
                <a:ext cx="659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,0)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2" name="Rectangle 14">
                <a:extLst>
                  <a:ext uri="{FF2B5EF4-FFF2-40B4-BE49-F238E27FC236}">
                    <a16:creationId xmlns:a16="http://schemas.microsoft.com/office/drawing/2014/main" id="{749463F4-C6C5-4F6A-A8C4-7D418021D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" y="2563"/>
                <a:ext cx="723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C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(-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400" b="1">
                    <a:latin typeface="Times New Roman" panose="02020603050405020304" pitchFamily="18" charset="0"/>
                  </a:rPr>
                  <a:t>,0)</a:t>
                </a:r>
                <a:endParaRPr kumimoji="1" lang="en-US" altLang="zh-CN" sz="32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3" name="Rectangle 15">
                <a:extLst>
                  <a:ext uri="{FF2B5EF4-FFF2-40B4-BE49-F238E27FC236}">
                    <a16:creationId xmlns:a16="http://schemas.microsoft.com/office/drawing/2014/main" id="{05B89A13-C0A6-425C-87AB-C8AE0E991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1279"/>
                <a:ext cx="782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3200" b="1">
                    <a:latin typeface="Times New Roman" panose="02020603050405020304" pitchFamily="18" charset="0"/>
                  </a:rPr>
                  <a:t>(0,</a:t>
                </a: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3200" b="1">
                    <a:latin typeface="Times New Roman" panose="02020603050405020304" pitchFamily="18" charset="0"/>
                  </a:rPr>
                  <a:t>)</a:t>
                </a:r>
                <a:endParaRPr kumimoji="1" lang="en-US" altLang="zh-CN" sz="32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4" name="Rectangle 16">
                <a:extLst>
                  <a:ext uri="{FF2B5EF4-FFF2-40B4-BE49-F238E27FC236}">
                    <a16:creationId xmlns:a16="http://schemas.microsoft.com/office/drawing/2014/main" id="{AF89C201-D167-4DF7-9C67-E54F9EF89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2395"/>
                <a:ext cx="244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2785" name="Rectangle 17">
                <a:extLst>
                  <a:ext uri="{FF2B5EF4-FFF2-40B4-BE49-F238E27FC236}">
                    <a16:creationId xmlns:a16="http://schemas.microsoft.com/office/drawing/2014/main" id="{5359C574-D2B3-4D96-A859-C19FA02EB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1075"/>
                <a:ext cx="230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32786" name="Line 18">
              <a:extLst>
                <a:ext uri="{FF2B5EF4-FFF2-40B4-BE49-F238E27FC236}">
                  <a16:creationId xmlns:a16="http://schemas.microsoft.com/office/drawing/2014/main" id="{88E686A7-CC24-492D-B886-F7161EB72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2" y="2364"/>
              <a:ext cx="336" cy="2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Line 19">
              <a:extLst>
                <a:ext uri="{FF2B5EF4-FFF2-40B4-BE49-F238E27FC236}">
                  <a16:creationId xmlns:a16="http://schemas.microsoft.com/office/drawing/2014/main" id="{A33DE86F-E7C4-4B88-A9B4-C444A161B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2064"/>
              <a:ext cx="624" cy="5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Rectangle 20">
              <a:extLst>
                <a:ext uri="{FF2B5EF4-FFF2-40B4-BE49-F238E27FC236}">
                  <a16:creationId xmlns:a16="http://schemas.microsoft.com/office/drawing/2014/main" id="{D3263882-50E9-4CFF-A19C-86B8E4523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2131"/>
              <a:ext cx="28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2789" name="Rectangle 21">
              <a:extLst>
                <a:ext uri="{FF2B5EF4-FFF2-40B4-BE49-F238E27FC236}">
                  <a16:creationId xmlns:a16="http://schemas.microsoft.com/office/drawing/2014/main" id="{884D95C0-85FE-40C1-8235-55AF550B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1831"/>
              <a:ext cx="28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2790" name="Rectangle 22">
              <a:extLst>
                <a:ext uri="{FF2B5EF4-FFF2-40B4-BE49-F238E27FC236}">
                  <a16:creationId xmlns:a16="http://schemas.microsoft.com/office/drawing/2014/main" id="{BBC21BA4-6A5A-4670-82FF-9CB06621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2563"/>
              <a:ext cx="27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791" name="Line 23">
              <a:extLst>
                <a:ext uri="{FF2B5EF4-FFF2-40B4-BE49-F238E27FC236}">
                  <a16:creationId xmlns:a16="http://schemas.microsoft.com/office/drawing/2014/main" id="{032B16FB-E887-4272-9D6D-8DECAB7FF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0" y="2340"/>
              <a:ext cx="48" cy="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2" name="Line 24">
              <a:extLst>
                <a:ext uri="{FF2B5EF4-FFF2-40B4-BE49-F238E27FC236}">
                  <a16:creationId xmlns:a16="http://schemas.microsoft.com/office/drawing/2014/main" id="{1A8594F0-4CF1-41B8-AE90-78F357CE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0" y="2292"/>
              <a:ext cx="60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3" name="Line 25">
              <a:extLst>
                <a:ext uri="{FF2B5EF4-FFF2-40B4-BE49-F238E27FC236}">
                  <a16:creationId xmlns:a16="http://schemas.microsoft.com/office/drawing/2014/main" id="{F6054E27-9C74-4BB4-8FE2-507CFDC40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004"/>
              <a:ext cx="72" cy="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4" name="Line 26">
              <a:extLst>
                <a:ext uri="{FF2B5EF4-FFF2-40B4-BE49-F238E27FC236}">
                  <a16:creationId xmlns:a16="http://schemas.microsoft.com/office/drawing/2014/main" id="{D5267274-085E-44C1-B345-57EE12C60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052"/>
              <a:ext cx="48" cy="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795" name="Text Box 27">
            <a:extLst>
              <a:ext uri="{FF2B5EF4-FFF2-40B4-BE49-F238E27FC236}">
                <a16:creationId xmlns:a16="http://schemas.microsoft.com/office/drawing/2014/main" id="{C4747C4D-D4DF-4DD5-884A-C3DAE111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078" y="2068115"/>
            <a:ext cx="507572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可求得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3200" b="1" i="1" baseline="-25000" dirty="0">
                <a:latin typeface="Times New Roman" panose="02020603050405020304" pitchFamily="18" charset="0"/>
              </a:rPr>
              <a:t>AB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: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                           )</a:t>
            </a:r>
            <a:endParaRPr kumimoji="1" lang="en-US" altLang="zh-CN" sz="32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2796" name="Rectangle 28">
            <a:extLst>
              <a:ext uri="{FF2B5EF4-FFF2-40B4-BE49-F238E27FC236}">
                <a16:creationId xmlns:a16="http://schemas.microsoft.com/office/drawing/2014/main" id="{D1B8EC51-25C7-4DB1-AFFD-4A5C3A0A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266" y="2082403"/>
            <a:ext cx="383981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i="1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3200" b="1" i="1" baseline="-25000" dirty="0">
                <a:latin typeface="Times New Roman" panose="02020603050405020304" pitchFamily="18" charset="0"/>
              </a:rPr>
              <a:t>CB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: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                           )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2797" name="Text Box 29">
            <a:extLst>
              <a:ext uri="{FF2B5EF4-FFF2-40B4-BE49-F238E27FC236}">
                <a16:creationId xmlns:a16="http://schemas.microsoft.com/office/drawing/2014/main" id="{D6454723-BD46-4A96-982D-E0089145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078" y="3083841"/>
            <a:ext cx="364905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|PE|=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                      )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2798" name="Text Box 30">
            <a:extLst>
              <a:ext uri="{FF2B5EF4-FFF2-40B4-BE49-F238E27FC236}">
                <a16:creationId xmlns:a16="http://schemas.microsoft.com/office/drawing/2014/main" id="{BEC20C7B-B950-4116-AED7-56E513B90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69" y="3084675"/>
            <a:ext cx="362500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|PF|=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                      )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2799" name="Text Box 31">
            <a:extLst>
              <a:ext uri="{FF2B5EF4-FFF2-40B4-BE49-F238E27FC236}">
                <a16:creationId xmlns:a16="http://schemas.microsoft.com/office/drawing/2014/main" id="{529F2F53-D730-40A0-A6C2-38A2438A2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743" y="4363928"/>
            <a:ext cx="523282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zh-CN" sz="3200" b="1" dirty="0">
                <a:latin typeface="Times New Roman" panose="02020603050405020304" pitchFamily="18" charset="0"/>
              </a:rPr>
              <a:t>到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BC</a:t>
            </a:r>
            <a:r>
              <a:rPr kumimoji="1" lang="zh-CN" altLang="zh-CN" sz="3200" b="1" dirty="0">
                <a:latin typeface="Times New Roman" panose="02020603050405020304" pitchFamily="18" charset="0"/>
              </a:rPr>
              <a:t>的距离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h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                  )</a:t>
            </a:r>
          </a:p>
        </p:txBody>
      </p:sp>
      <p:sp>
        <p:nvSpPr>
          <p:cNvPr id="32800" name="Text Box 32">
            <a:extLst>
              <a:ext uri="{FF2B5EF4-FFF2-40B4-BE49-F238E27FC236}">
                <a16:creationId xmlns:a16="http://schemas.microsoft.com/office/drawing/2014/main" id="{DABB474D-2976-4EBA-BAF3-EC6112B4E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177" y="5117991"/>
            <a:ext cx="67925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因为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|PE|+|PF|=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h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，所以原命题得证。</a:t>
            </a:r>
            <a:endParaRPr kumimoji="1" lang="zh-CN" altLang="en-US" sz="32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801" name="Object 33">
            <a:extLst>
              <a:ext uri="{FF2B5EF4-FFF2-40B4-BE49-F238E27FC236}">
                <a16:creationId xmlns:a16="http://schemas.microsoft.com/office/drawing/2014/main" id="{F9028536-B00E-4722-A3A6-EFD8060BF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3860"/>
              </p:ext>
            </p:extLst>
          </p:nvPr>
        </p:nvGraphicFramePr>
        <p:xfrm>
          <a:off x="3479354" y="2135373"/>
          <a:ext cx="27273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公式" r:id="rId3" imgW="1041120" imgH="203040" progId="Equation.3">
                  <p:embed/>
                </p:oleObj>
              </mc:Choice>
              <mc:Fallback>
                <p:oleObj name="公式" r:id="rId3" imgW="1041120" imgH="203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354" y="2135373"/>
                        <a:ext cx="27273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2" name="Object 34">
            <a:extLst>
              <a:ext uri="{FF2B5EF4-FFF2-40B4-BE49-F238E27FC236}">
                <a16:creationId xmlns:a16="http://schemas.microsoft.com/office/drawing/2014/main" id="{4E4D3AB0-ECCB-48BD-BA29-536D60F0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046493"/>
              </p:ext>
            </p:extLst>
          </p:nvPr>
        </p:nvGraphicFramePr>
        <p:xfrm>
          <a:off x="7304088" y="2141538"/>
          <a:ext cx="2727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2" name="公式" r:id="rId5" imgW="1041120" imgH="203040" progId="Equation.3">
                  <p:embed/>
                </p:oleObj>
              </mc:Choice>
              <mc:Fallback>
                <p:oleObj name="公式" r:id="rId5" imgW="1041120" imgH="203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2141538"/>
                        <a:ext cx="27273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3" name="Object 35">
            <a:extLst>
              <a:ext uri="{FF2B5EF4-FFF2-40B4-BE49-F238E27FC236}">
                <a16:creationId xmlns:a16="http://schemas.microsoft.com/office/drawing/2014/main" id="{984E3FCB-C92D-4981-8663-A106AC86D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072065"/>
              </p:ext>
            </p:extLst>
          </p:nvPr>
        </p:nvGraphicFramePr>
        <p:xfrm>
          <a:off x="2803323" y="2822488"/>
          <a:ext cx="15430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公式" r:id="rId7" imgW="647640" imgH="482400" progId="Equation.3">
                  <p:embed/>
                </p:oleObj>
              </mc:Choice>
              <mc:Fallback>
                <p:oleObj name="公式" r:id="rId7" imgW="647640" imgH="482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323" y="2822488"/>
                        <a:ext cx="15430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4" name="Object 36">
            <a:extLst>
              <a:ext uri="{FF2B5EF4-FFF2-40B4-BE49-F238E27FC236}">
                <a16:creationId xmlns:a16="http://schemas.microsoft.com/office/drawing/2014/main" id="{21FB8A3B-0355-4F05-A8AD-B5F5CBD74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96655"/>
              </p:ext>
            </p:extLst>
          </p:nvPr>
        </p:nvGraphicFramePr>
        <p:xfrm>
          <a:off x="6819535" y="2861422"/>
          <a:ext cx="15430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公式" r:id="rId9" imgW="647640" imgH="482400" progId="Equation.3">
                  <p:embed/>
                </p:oleObj>
              </mc:Choice>
              <mc:Fallback>
                <p:oleObj name="公式" r:id="rId9" imgW="647640" imgH="482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535" y="2861422"/>
                        <a:ext cx="15430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5" name="Object 37">
            <a:extLst>
              <a:ext uri="{FF2B5EF4-FFF2-40B4-BE49-F238E27FC236}">
                <a16:creationId xmlns:a16="http://schemas.microsoft.com/office/drawing/2014/main" id="{76502B3F-1E03-4B4D-80B5-022909509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865397"/>
              </p:ext>
            </p:extLst>
          </p:nvPr>
        </p:nvGraphicFramePr>
        <p:xfrm>
          <a:off x="7681434" y="1483480"/>
          <a:ext cx="10461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公式" r:id="rId11" imgW="380880" imgH="164880" progId="Equation.3">
                  <p:embed/>
                </p:oleObj>
              </mc:Choice>
              <mc:Fallback>
                <p:oleObj name="公式" r:id="rId11" imgW="380880" imgH="1648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434" y="1483480"/>
                        <a:ext cx="10461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6" name="Object 38">
            <a:extLst>
              <a:ext uri="{FF2B5EF4-FFF2-40B4-BE49-F238E27FC236}">
                <a16:creationId xmlns:a16="http://schemas.microsoft.com/office/drawing/2014/main" id="{A969CEE1-4F0A-4304-A342-FBF7A33D1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17308"/>
              </p:ext>
            </p:extLst>
          </p:nvPr>
        </p:nvGraphicFramePr>
        <p:xfrm>
          <a:off x="4534579" y="4091462"/>
          <a:ext cx="154305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6" name="公式" r:id="rId13" imgW="647640" imgH="457200" progId="Equation.3">
                  <p:embed/>
                </p:oleObj>
              </mc:Choice>
              <mc:Fallback>
                <p:oleObj name="公式" r:id="rId13" imgW="64764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579" y="4091462"/>
                        <a:ext cx="154305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">
            <a:extLst>
              <a:ext uri="{FF2B5EF4-FFF2-40B4-BE49-F238E27FC236}">
                <a16:creationId xmlns:a16="http://schemas.microsoft.com/office/drawing/2014/main" id="{9B429766-336A-4331-9B68-82D939C15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9B6DAB-FBCF-455F-B397-1B101E25920E}"/>
              </a:ext>
            </a:extLst>
          </p:cNvPr>
          <p:cNvSpPr/>
          <p:nvPr/>
        </p:nvSpPr>
        <p:spPr>
          <a:xfrm>
            <a:off x="1416050" y="0"/>
            <a:ext cx="104405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已知直线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经过点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1,2),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(2,3),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4,5)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两点到直线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的距离相等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求直线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C4FADC7-6130-4560-A7B2-113563B8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93C04A-EDAC-4C89-B331-B84FA1CA0658}"/>
              </a:ext>
            </a:extLst>
          </p:cNvPr>
          <p:cNvGrpSpPr/>
          <p:nvPr/>
        </p:nvGrpSpPr>
        <p:grpSpPr>
          <a:xfrm>
            <a:off x="839416" y="1196752"/>
            <a:ext cx="10440590" cy="4592732"/>
            <a:chOff x="839416" y="1196752"/>
            <a:chExt cx="10440590" cy="45927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1F33A1E-2D44-4024-B1DA-DBDA1DB5A55F}"/>
                </a:ext>
              </a:extLst>
            </p:cNvPr>
            <p:cNvSpPr/>
            <p:nvPr/>
          </p:nvSpPr>
          <p:spPr>
            <a:xfrm>
              <a:off x="839416" y="1196752"/>
              <a:ext cx="10440590" cy="4592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400" dirty="0">
                  <a:ea typeface="黑体" pitchFamily="2" charset="-122"/>
                  <a:cs typeface="Times New Roman" pitchFamily="18" charset="0"/>
                </a:rPr>
                <a:t>解</a:t>
              </a:r>
              <a:r>
                <a:rPr lang="en-US" altLang="zh-CN" sz="2400" dirty="0">
                  <a:ea typeface="黑体" pitchFamily="2" charset="-122"/>
                  <a:cs typeface="Times New Roman" pitchFamily="18" charset="0"/>
                </a:rPr>
                <a:t>: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zh-CN" sz="2400" dirty="0">
                  <a:solidFill>
                    <a:srgbClr val="FF0000"/>
                  </a:solidFill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方法一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当过点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1,2)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的直线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的斜率不存在时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直线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的方程为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x=-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1,</a:t>
              </a:r>
              <a:endParaRPr lang="zh-CN" altLang="zh-CN" sz="24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恰好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(2,3),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4,5)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两点到直线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的距离相等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故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x=-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满足题意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;</a:t>
              </a:r>
              <a:endParaRPr lang="zh-CN" altLang="zh-CN" sz="24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当过点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1,2)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的直线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的斜率存在时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,</a:t>
              </a:r>
              <a:endParaRPr lang="zh-CN" altLang="zh-CN" sz="24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设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的方程为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y-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=k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x+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1),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即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kx-y+k+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0,</a:t>
              </a:r>
              <a:endParaRPr lang="zh-CN" altLang="zh-CN" sz="24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由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(2,3)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与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4,5)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两点到直线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的距离相等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得</a:t>
              </a:r>
              <a:endParaRPr lang="zh-CN" altLang="zh-CN" sz="24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endParaRPr lang="en-US" altLang="zh-CN" sz="24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endParaRPr lang="en-US" altLang="zh-CN" sz="24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endParaRPr lang="en-US" altLang="zh-CN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即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x+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y-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zh-CN" sz="24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综上所述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直线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的方程为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x=-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或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x+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y-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E40BF20C-9979-492A-AD4B-333BFCBB6E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44287"/>
                </p:ext>
              </p:extLst>
            </p:nvPr>
          </p:nvGraphicFramePr>
          <p:xfrm>
            <a:off x="1055439" y="3493118"/>
            <a:ext cx="5665803" cy="1304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2" name="Document" r:id="rId3" imgW="7058645" imgH="1627659" progId="Word.Document.12">
                    <p:embed/>
                  </p:oleObj>
                </mc:Choice>
                <mc:Fallback>
                  <p:oleObj name="Document" r:id="rId3" imgW="7058645" imgH="1627659" progId="Word.Document.12">
                    <p:embed/>
                    <p:pic>
                      <p:nvPicPr>
                        <p:cNvPr id="4" name="对象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5439" y="3493118"/>
                          <a:ext cx="5665803" cy="13040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0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9B6DAB-FBCF-455F-B397-1B101E25920E}"/>
              </a:ext>
            </a:extLst>
          </p:cNvPr>
          <p:cNvSpPr/>
          <p:nvPr/>
        </p:nvSpPr>
        <p:spPr>
          <a:xfrm>
            <a:off x="1416050" y="0"/>
            <a:ext cx="104405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已知直线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经过点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1,2),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(2,3),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4,5)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两点到直线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的距离相等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求直线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C4FADC7-6130-4560-A7B2-113563B8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EE2EB0E-558B-4903-B461-62E68D5A845B}"/>
              </a:ext>
            </a:extLst>
          </p:cNvPr>
          <p:cNvGrpSpPr/>
          <p:nvPr/>
        </p:nvGrpSpPr>
        <p:grpSpPr>
          <a:xfrm>
            <a:off x="983432" y="1196752"/>
            <a:ext cx="10009112" cy="3664465"/>
            <a:chOff x="1271464" y="1077218"/>
            <a:chExt cx="9925891" cy="366446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E7DC25-CEEF-41C5-9A70-6068DB11B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1464" y="1077218"/>
              <a:ext cx="9925891" cy="3664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Aft>
                  <a:spcPct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zh-CN" sz="3200" dirty="0">
                  <a:solidFill>
                    <a:srgbClr val="FF0000"/>
                  </a:solidFill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方法二</a:t>
              </a:r>
              <a:r>
                <a:rPr lang="en-US" altLang="zh-CN" sz="3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由题意得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3200" dirty="0">
                  <a:latin typeface="NEU-BZ-S92"/>
                  <a:cs typeface="宋体" panose="02010600030101010101" pitchFamily="2" charset="-122"/>
                </a:rPr>
                <a:t>∥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或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过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的中点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zh-CN" sz="32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spcAft>
                  <a:spcPct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当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3200" dirty="0">
                  <a:latin typeface="NEU-BZ-S92"/>
                  <a:cs typeface="宋体" panose="02010600030101010101" pitchFamily="2" charset="-122"/>
                </a:rPr>
                <a:t>∥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时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设直线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的斜率为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3200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,</a:t>
              </a:r>
              <a:endParaRPr lang="zh-CN" altLang="zh-CN" sz="32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spcAft>
                  <a:spcPct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endParaRPr lang="en-US" altLang="zh-CN" sz="36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spcAft>
                  <a:spcPct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en-US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                                                       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即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x+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y-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zh-CN" sz="32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spcAft>
                  <a:spcPct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当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过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的中点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1,4)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时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直线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的方程为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x=-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zh-CN" sz="32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  <a:p>
              <a:pPr>
                <a:lnSpc>
                  <a:spcPct val="120000"/>
                </a:lnSpc>
                <a:spcAft>
                  <a:spcPct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综上所述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直线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的方程为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x=-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3200" dirty="0">
                  <a:latin typeface="Times New Roman" pitchFamily="18" charset="0"/>
                  <a:ea typeface="楷体" panose="02010609060101010101" pitchFamily="49" charset="-122"/>
                  <a:cs typeface="Times New Roman" pitchFamily="18" charset="0"/>
                </a:rPr>
                <a:t>或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x+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y-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zh-CN" sz="3200" dirty="0">
                <a:latin typeface="NEU-BZ-S92"/>
                <a:ea typeface="方正书宋_GBK" panose="03000509000000000000" pitchFamily="65" charset="-122"/>
                <a:cs typeface="Times New Roman" pitchFamily="18" charset="0"/>
              </a:endParaRP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08EA7861-58EC-4A02-A86E-204DAFCE5B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2734368"/>
                </p:ext>
              </p:extLst>
            </p:nvPr>
          </p:nvGraphicFramePr>
          <p:xfrm>
            <a:off x="1416050" y="2204864"/>
            <a:ext cx="6407964" cy="141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7" name="Document" r:id="rId3" imgW="7859373" imgH="1741912" progId="Word.Document.12">
                    <p:embed/>
                  </p:oleObj>
                </mc:Choice>
                <mc:Fallback>
                  <p:oleObj name="Document" r:id="rId3" imgW="7859373" imgH="1741912" progId="Word.Document.12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16050" y="2204864"/>
                          <a:ext cx="6407964" cy="141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93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12ED02-6D44-4B71-A218-FD229C314E0E}"/>
              </a:ext>
            </a:extLst>
          </p:cNvPr>
          <p:cNvSpPr/>
          <p:nvPr/>
        </p:nvSpPr>
        <p:spPr>
          <a:xfrm>
            <a:off x="1513656" y="0"/>
            <a:ext cx="91646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求经过点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3,5),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且与原点距离等于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的直线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endParaRPr lang="zh-CN" altLang="en-US" sz="3200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C36E38F-7731-49C7-A4B4-BD1B7EC7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D808D92-4B32-4612-8706-932F8FE20369}"/>
                  </a:ext>
                </a:extLst>
              </p:cNvPr>
              <p:cNvSpPr/>
              <p:nvPr/>
            </p:nvSpPr>
            <p:spPr>
              <a:xfrm>
                <a:off x="708025" y="836712"/>
                <a:ext cx="10297144" cy="3543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800" dirty="0">
                    <a:ea typeface="黑体" pitchFamily="2" charset="-122"/>
                    <a:cs typeface="Times New Roman" pitchFamily="18" charset="0"/>
                  </a:rPr>
                  <a:t>解</a:t>
                </a:r>
                <a:r>
                  <a:rPr lang="en-US" altLang="zh-CN" sz="2800" dirty="0">
                    <a:ea typeface="黑体" pitchFamily="2" charset="-122"/>
                    <a:cs typeface="Times New Roman" pitchFamily="18" charset="0"/>
                  </a:rPr>
                  <a:t>: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当直线的斜率存在时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设所求直线方程为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y-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=k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x+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3),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整理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>
                  <a:lnSpc>
                    <a:spcPct val="120000"/>
                  </a:lnSpc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en-US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    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得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kx-y+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k+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800" dirty="0">
                  <a:latin typeface="NEU-BZ-S92"/>
                  <a:ea typeface="方正书宋_GBK" panose="03000509000000000000" pitchFamily="65" charset="-122"/>
                  <a:cs typeface="Times New Roman" pitchFamily="18" charset="0"/>
                </a:endParaRPr>
              </a:p>
              <a:p>
                <a:r>
                  <a:rPr lang="zh-CN" altLang="zh-CN" sz="2800" dirty="0"/>
                  <a:t>所以原点到该直线的距离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/>
                          <m:t>|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m:rPr>
                            <m:nor/>
                          </m:rPr>
                          <a:rPr lang="en-US" altLang="zh-CN" sz="2800"/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800" i="1" dirty="0"/>
                  <a:t>=</a:t>
                </a:r>
                <a:r>
                  <a:rPr lang="en-US" altLang="zh-CN" sz="2800" dirty="0"/>
                  <a:t>3</a:t>
                </a:r>
                <a:r>
                  <a:rPr lang="en-US" altLang="zh-CN" sz="2800" i="1" dirty="0"/>
                  <a:t>.</a:t>
                </a:r>
                <a:endParaRPr lang="zh-CN" altLang="zh-CN" sz="2800" dirty="0"/>
              </a:p>
              <a:p>
                <a:r>
                  <a:rPr lang="zh-CN" altLang="zh-CN" sz="2800" dirty="0"/>
                  <a:t>所以</a:t>
                </a:r>
                <a:r>
                  <a:rPr lang="en-US" altLang="zh-CN" sz="2800" dirty="0"/>
                  <a:t>15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i="1" dirty="0"/>
                  <a:t>+</a:t>
                </a:r>
                <a:r>
                  <a:rPr lang="en-US" altLang="zh-CN" sz="2800" dirty="0"/>
                  <a:t>8</a:t>
                </a:r>
                <a:r>
                  <a:rPr lang="en-US" altLang="zh-CN" sz="2800" i="1" dirty="0"/>
                  <a:t>=</a:t>
                </a:r>
                <a:r>
                  <a:rPr lang="en-US" altLang="zh-CN" sz="2800" dirty="0"/>
                  <a:t>0</a:t>
                </a:r>
                <a:r>
                  <a:rPr lang="en-US" altLang="zh-CN" sz="2800" i="1" dirty="0"/>
                  <a:t>.</a:t>
                </a:r>
                <a:r>
                  <a:rPr lang="zh-CN" altLang="zh-CN" sz="2800" dirty="0"/>
                  <a:t>所以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i="1" dirty="0"/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800" i="1" dirty="0"/>
                  <a:t>.</a:t>
                </a:r>
                <a:r>
                  <a:rPr lang="zh-CN" altLang="zh-CN" sz="2800" dirty="0"/>
                  <a:t>故所求直线方程为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800" i="1" dirty="0"/>
                  <a:t>-</a:t>
                </a:r>
                <a:r>
                  <a:rPr lang="en-US" altLang="zh-CN" sz="2800" dirty="0"/>
                  <a:t>5</a:t>
                </a:r>
                <a:r>
                  <a:rPr lang="en-US" altLang="zh-CN" sz="2800" i="1" dirty="0"/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i="1" dirty="0"/>
                  <a:t>+</a:t>
                </a:r>
                <a:r>
                  <a:rPr lang="en-US" altLang="zh-CN" sz="2800" dirty="0"/>
                  <a:t>3),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即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x+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y-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51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当直线的斜率不存在时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直线方程为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x=-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也满足题意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故满足题意的直线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的方程为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x+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y-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51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zh-CN" sz="2800" dirty="0">
                    <a:latin typeface="Times New Roman" pitchFamily="18" charset="0"/>
                    <a:ea typeface="楷体" panose="02010609060101010101" pitchFamily="49" charset="-122"/>
                    <a:cs typeface="Times New Roman" pitchFamily="18" charset="0"/>
                  </a:rPr>
                  <a:t>或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x=-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zh-CN" sz="2800" dirty="0">
                  <a:latin typeface="NEU-BZ-S92"/>
                  <a:ea typeface="方正书宋_GBK" panose="03000509000000000000" pitchFamily="65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D808D92-4B32-4612-8706-932F8FE20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5" y="836712"/>
                <a:ext cx="10297144" cy="3543471"/>
              </a:xfrm>
              <a:prstGeom prst="rect">
                <a:avLst/>
              </a:prstGeom>
              <a:blipFill>
                <a:blip r:embed="rId2"/>
                <a:stretch>
                  <a:fillRect l="-1184" t="-1203" b="-3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FC8AF746-E27E-4175-B3B7-1A6A0D7BF612}"/>
              </a:ext>
            </a:extLst>
          </p:cNvPr>
          <p:cNvSpPr/>
          <p:nvPr/>
        </p:nvSpPr>
        <p:spPr>
          <a:xfrm>
            <a:off x="674489" y="4820959"/>
            <a:ext cx="10297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在根据距离确定直线方程时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易忽略直线斜率不存在的情况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避免这种错误的方法是当用点斜式或斜截式表示直线方程时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应首先考虑斜率不存在的情况是否符合题设条件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然后再求解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C5734BA-346C-415D-A60C-8370478DB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7C5788-BC92-48A4-848E-B5BD4E51AE0B}"/>
              </a:ext>
            </a:extLst>
          </p:cNvPr>
          <p:cNvSpPr/>
          <p:nvPr/>
        </p:nvSpPr>
        <p:spPr>
          <a:xfrm>
            <a:off x="263352" y="461665"/>
            <a:ext cx="11089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100" dirty="0">
                <a:latin typeface="Times New Roman"/>
                <a:ea typeface="华文细黑"/>
                <a:cs typeface="Times New Roman"/>
              </a:rPr>
              <a:t>1.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已知直线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(3,4)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且与点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2,2)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等距离，则直线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的方程为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_____________________________.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37BB19-9297-4604-B153-A1515F43FCAF}"/>
              </a:ext>
            </a:extLst>
          </p:cNvPr>
          <p:cNvSpPr/>
          <p:nvPr/>
        </p:nvSpPr>
        <p:spPr>
          <a:xfrm>
            <a:off x="2999656" y="848292"/>
            <a:ext cx="476925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solidFill>
                <a:srgbClr val="C00000"/>
              </a:solidFill>
              <a:latin typeface="宋体"/>
              <a:cs typeface="Courier New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22889E-B62A-4F5D-9853-7D508C256015}"/>
              </a:ext>
            </a:extLst>
          </p:cNvPr>
          <p:cNvSpPr/>
          <p:nvPr/>
        </p:nvSpPr>
        <p:spPr>
          <a:xfrm>
            <a:off x="335360" y="1700808"/>
            <a:ext cx="10513168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上到点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(2,1)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距离最近的点的坐标是</a:t>
            </a:r>
            <a:r>
              <a:rPr lang="zh-CN" altLang="zh-CN" sz="28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i="1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8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8F7B83-B292-4C4E-9D0B-3F2EB519AE68}"/>
              </a:ext>
            </a:extLst>
          </p:cNvPr>
          <p:cNvSpPr/>
          <p:nvPr/>
        </p:nvSpPr>
        <p:spPr>
          <a:xfrm>
            <a:off x="623392" y="2239556"/>
            <a:ext cx="10369152" cy="50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 dirty="0"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400" dirty="0"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4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由题意知过点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作直线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的垂线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设垂足为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|MP|</a:t>
            </a:r>
            <a:r>
              <a:rPr lang="zh-CN" altLang="zh-CN" sz="24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最小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400" dirty="0"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1BEB41-F7CC-4A22-9B90-F199A069096E}"/>
                  </a:ext>
                </a:extLst>
              </p:cNvPr>
              <p:cNvSpPr/>
              <p:nvPr/>
            </p:nvSpPr>
            <p:spPr>
              <a:xfrm>
                <a:off x="839416" y="2636912"/>
                <a:ext cx="10009112" cy="1842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直线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</a:t>
                </a: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的方程为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y-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2),</a:t>
                </a: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解方程组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27=0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),</m:t>
                              </m:r>
                            </m:e>
                          </m:mr>
                        </m:m>
                      </m:e>
                    </m:d>
                    <m:r>
                      <a:rPr lang="zh-CN" altLang="zh-CN" sz="24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得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=5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2400" dirty="0">
                  <a:solidFill>
                    <a:schemeClr val="tx1"/>
                  </a:solidFill>
                  <a:latin typeface="NEU-BZ-S92"/>
                  <a:ea typeface="方正书宋_GBK" panose="0300050900000000000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400" dirty="0">
                    <a:solidFill>
                      <a:schemeClr val="tx1"/>
                    </a:solidFill>
                    <a:latin typeface="NEU-BZ-S92"/>
                    <a:cs typeface="宋体" panose="02010600030101010101" pitchFamily="2" charset="-122"/>
                  </a:rPr>
                  <a:t>∴</a:t>
                </a: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所求点的坐标为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400" dirty="0">
                  <a:solidFill>
                    <a:schemeClr val="tx1"/>
                  </a:solidFill>
                  <a:latin typeface="NEU-BZ-S92"/>
                  <a:ea typeface="方正书宋_GBK" panose="0300050900000000000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1BEB41-F7CC-4A22-9B90-F199A0690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2636912"/>
                <a:ext cx="10009112" cy="1842107"/>
              </a:xfrm>
              <a:prstGeom prst="rect">
                <a:avLst/>
              </a:prstGeom>
              <a:blipFill>
                <a:blip r:embed="rId3"/>
                <a:stretch>
                  <a:fillRect l="-974" b="-6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74E7BD6B-854A-4FD1-A3A4-16E537683A93}"/>
              </a:ext>
            </a:extLst>
          </p:cNvPr>
          <p:cNvSpPr/>
          <p:nvPr/>
        </p:nvSpPr>
        <p:spPr>
          <a:xfrm>
            <a:off x="365028" y="4479019"/>
            <a:ext cx="11275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到直线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的距离不大于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______.</a:t>
            </a:r>
            <a:endParaRPr lang="zh-CN" altLang="en-US" sz="28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268F87E-FF13-41E6-B0A9-2AC5F6EB1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108653"/>
              </p:ext>
            </p:extLst>
          </p:nvPr>
        </p:nvGraphicFramePr>
        <p:xfrm>
          <a:off x="623392" y="5046241"/>
          <a:ext cx="47561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4" imgW="4756934" imgH="1345663" progId="Word.Document.12">
                  <p:embed/>
                </p:oleObj>
              </mc:Choice>
              <mc:Fallback>
                <p:oleObj name="Document" r:id="rId4" imgW="4756934" imgH="1345663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1FE6461-1100-4936-A6FF-678DC5C3A2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392" y="5046241"/>
                        <a:ext cx="4756150" cy="133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AC8F6BD-A2FC-4BB2-AEAF-3C7346FAC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96303"/>
              </p:ext>
            </p:extLst>
          </p:nvPr>
        </p:nvGraphicFramePr>
        <p:xfrm>
          <a:off x="5159811" y="5156572"/>
          <a:ext cx="24987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文档" r:id="rId6" imgW="2498320" imgH="1079731" progId="Word.Document.12">
                  <p:embed/>
                </p:oleObj>
              </mc:Choice>
              <mc:Fallback>
                <p:oleObj name="文档" r:id="rId6" imgW="2498320" imgH="107973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38FC4B9-43DB-41DE-9B34-51C2645A10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9811" y="5156572"/>
                        <a:ext cx="2498725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D938554-6702-49F0-894C-DEB45CAB9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6715"/>
              </p:ext>
            </p:extLst>
          </p:nvPr>
        </p:nvGraphicFramePr>
        <p:xfrm>
          <a:off x="7095902" y="5107589"/>
          <a:ext cx="4521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文档" r:id="rId8" imgW="4521757" imgH="1113922" progId="Word.Document.12">
                  <p:embed/>
                </p:oleObj>
              </mc:Choice>
              <mc:Fallback>
                <p:oleObj name="文档" r:id="rId8" imgW="4521757" imgH="1113922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6EBB415-2901-48B1-9C21-BB3C15DA58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95902" y="5107589"/>
                        <a:ext cx="452120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E8346534-B15E-4D1B-A8B5-0A7DE26A5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780734"/>
              </p:ext>
            </p:extLst>
          </p:nvPr>
        </p:nvGraphicFramePr>
        <p:xfrm>
          <a:off x="1343472" y="1296393"/>
          <a:ext cx="36242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3" imgW="1244520" imgH="469800" progId="Equation.3">
                  <p:embed/>
                </p:oleObj>
              </mc:Choice>
              <mc:Fallback>
                <p:oleObj name="Equation" r:id="rId3" imgW="124452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296393"/>
                        <a:ext cx="3624262" cy="9493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0">
            <a:extLst>
              <a:ext uri="{FF2B5EF4-FFF2-40B4-BE49-F238E27FC236}">
                <a16:creationId xmlns:a16="http://schemas.microsoft.com/office/drawing/2014/main" id="{68C29144-14C8-4948-8F23-D1BD9C58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21" y="404664"/>
            <a:ext cx="114195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宋体" panose="02010600030101010101" pitchFamily="2" charset="-122"/>
              </a:rPr>
              <a:t>1.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平面内一点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P(x</a:t>
            </a:r>
            <a:r>
              <a:rPr kumimoji="1" lang="en-US" altLang="zh-CN" sz="3200" b="1" baseline="-25000" dirty="0">
                <a:latin typeface="宋体" panose="02010600030101010101" pitchFamily="2" charset="-122"/>
              </a:rPr>
              <a:t>0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,y</a:t>
            </a:r>
            <a:r>
              <a:rPr kumimoji="1" lang="en-US" altLang="zh-CN" sz="3200" b="1" baseline="-25000" dirty="0">
                <a:latin typeface="宋体" panose="02010600030101010101" pitchFamily="2" charset="-122"/>
              </a:rPr>
              <a:t>0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)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到直线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Ax+By+C=0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的距离公式是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8CAFA1CE-8482-488A-A7FF-989E7DF7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912" y="1481336"/>
            <a:ext cx="612068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kumimoji="1" lang="en-US" altLang="zh-CN" sz="3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A=0</a:t>
            </a:r>
            <a:r>
              <a:rPr kumimoji="1" lang="zh-CN" altLang="en-US" sz="3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kumimoji="1" lang="en-US" altLang="zh-CN" sz="3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B=0</a:t>
            </a:r>
            <a:r>
              <a:rPr kumimoji="1" lang="zh-CN" altLang="en-US" sz="3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kumimoji="1" lang="en-US" altLang="zh-CN" sz="3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1" lang="zh-CN" altLang="en-US" sz="3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公式仍然成立</a:t>
            </a:r>
            <a:r>
              <a:rPr kumimoji="1" lang="en-US" altLang="zh-CN" sz="3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7A43A4-3CF9-484A-9B97-B5394FCFA462}"/>
              </a:ext>
            </a:extLst>
          </p:cNvPr>
          <p:cNvSpPr/>
          <p:nvPr/>
        </p:nvSpPr>
        <p:spPr>
          <a:xfrm>
            <a:off x="528123" y="2613073"/>
            <a:ext cx="10873208" cy="331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zh-CN" sz="3200" kern="100" dirty="0">
                <a:latin typeface="+mn-ea"/>
                <a:cs typeface="Courier New"/>
              </a:rPr>
              <a:t>2.</a:t>
            </a:r>
            <a:r>
              <a:rPr lang="zh-CN" altLang="zh-CN" sz="3200" kern="100" dirty="0">
                <a:latin typeface="+mn-ea"/>
                <a:cs typeface="Times New Roman"/>
              </a:rPr>
              <a:t>点到直线的距离即是点与直线上点连线的距离的最小值，利用点到直线的距离公式，解题时要注意把直线方程化为一般式</a:t>
            </a:r>
            <a:r>
              <a:rPr lang="en-US" altLang="zh-CN" sz="3200" kern="100" dirty="0">
                <a:latin typeface="+mn-ea"/>
                <a:cs typeface="Courier New"/>
              </a:rPr>
              <a:t>.</a:t>
            </a:r>
            <a:r>
              <a:rPr lang="zh-CN" altLang="zh-CN" sz="3200" kern="100" dirty="0">
                <a:latin typeface="+mn-ea"/>
                <a:cs typeface="Times New Roman"/>
              </a:rPr>
              <a:t> </a:t>
            </a:r>
            <a:endParaRPr lang="en-US" altLang="zh-CN" sz="3200" kern="100" dirty="0">
              <a:latin typeface="+mn-ea"/>
              <a:cs typeface="Times New Roman"/>
            </a:endParaRPr>
          </a:p>
          <a:p>
            <a:pPr algn="just">
              <a:lnSpc>
                <a:spcPct val="135000"/>
              </a:lnSpc>
            </a:pPr>
            <a:r>
              <a:rPr lang="en-US" altLang="zh-CN" sz="3200" kern="100" dirty="0">
                <a:latin typeface="+mn-ea"/>
                <a:cs typeface="Courier New"/>
              </a:rPr>
              <a:t>3.</a:t>
            </a:r>
            <a:r>
              <a:rPr lang="zh-CN" altLang="zh-CN" sz="3200" kern="100" dirty="0">
                <a:latin typeface="+mn-ea"/>
                <a:cs typeface="Times New Roman"/>
              </a:rPr>
              <a:t>利用点到直线的距离公式可求直线的方程，有时需结合图形，数形结合，使问题更清晰</a:t>
            </a:r>
            <a:r>
              <a:rPr lang="en-US" altLang="zh-CN" sz="3200" kern="100" dirty="0">
                <a:latin typeface="+mn-ea"/>
                <a:cs typeface="Courier New"/>
              </a:rPr>
              <a:t>.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23B4F1A9-1701-40B4-AAB8-E18A18922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课堂小结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2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7408" y="4293096"/>
            <a:ext cx="1011172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ts val="4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在公路附近有一家乡村饭馆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现在需要铺设一条连接饭馆和公路的道路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请同学们帮助设计一下：在理论上怎样铺路可以使这条连接道路的长度最短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7528" y="6870"/>
            <a:ext cx="7662150" cy="4070201"/>
          </a:xfrm>
          <a:prstGeom prst="rect">
            <a:avLst/>
          </a:prstGeom>
        </p:spPr>
      </p:pic>
      <p:cxnSp>
        <p:nvCxnSpPr>
          <p:cNvPr id="4" name="直接连接符 3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196114" y="1340768"/>
            <a:ext cx="2556070" cy="360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3" name="Text Box 19">
            <a:extLst>
              <a:ext uri="{FF2B5EF4-FFF2-40B4-BE49-F238E27FC236}">
                <a16:creationId xmlns:a16="http://schemas.microsoft.com/office/drawing/2014/main" id="{82518D3C-F082-4239-8FF9-14FB2A65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32" y="2564904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39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Times New Roman" panose="02020603050405020304" pitchFamily="18" charset="0"/>
              </a:rPr>
              <a:t>Q</a:t>
            </a:r>
          </a:p>
        </p:txBody>
      </p:sp>
      <p:grpSp>
        <p:nvGrpSpPr>
          <p:cNvPr id="6171" name="Group 27">
            <a:extLst>
              <a:ext uri="{FF2B5EF4-FFF2-40B4-BE49-F238E27FC236}">
                <a16:creationId xmlns:a16="http://schemas.microsoft.com/office/drawing/2014/main" id="{9502AB7B-17EF-4DCC-85DC-03CCB68C9CDE}"/>
              </a:ext>
            </a:extLst>
          </p:cNvPr>
          <p:cNvGrpSpPr>
            <a:grpSpLocks/>
          </p:cNvGrpSpPr>
          <p:nvPr/>
        </p:nvGrpSpPr>
        <p:grpSpPr bwMode="auto">
          <a:xfrm>
            <a:off x="8626010" y="1182848"/>
            <a:ext cx="3100388" cy="2789237"/>
            <a:chOff x="2135" y="1680"/>
            <a:chExt cx="1953" cy="1757"/>
          </a:xfrm>
        </p:grpSpPr>
        <p:sp>
          <p:nvSpPr>
            <p:cNvPr id="6158" name="Text Box 14">
              <a:extLst>
                <a:ext uri="{FF2B5EF4-FFF2-40B4-BE49-F238E27FC236}">
                  <a16:creationId xmlns:a16="http://schemas.microsoft.com/office/drawing/2014/main" id="{9A03DEDF-9E6E-48E6-B031-D5D55B9B6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886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153" name="Line 9">
              <a:extLst>
                <a:ext uri="{FF2B5EF4-FFF2-40B4-BE49-F238E27FC236}">
                  <a16:creationId xmlns:a16="http://schemas.microsoft.com/office/drawing/2014/main" id="{408D7EF7-5FEF-44D5-B904-3363FA223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3" y="3168"/>
              <a:ext cx="177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" name="Line 10">
              <a:extLst>
                <a:ext uri="{FF2B5EF4-FFF2-40B4-BE49-F238E27FC236}">
                  <a16:creationId xmlns:a16="http://schemas.microsoft.com/office/drawing/2014/main" id="{0BAB6F19-BEC2-43A0-8629-5AF112B46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3" y="1907"/>
              <a:ext cx="0" cy="141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" name="Text Box 11">
              <a:extLst>
                <a:ext uri="{FF2B5EF4-FFF2-40B4-BE49-F238E27FC236}">
                  <a16:creationId xmlns:a16="http://schemas.microsoft.com/office/drawing/2014/main" id="{AFCE67AB-8159-4AE3-B2BB-B156C1438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1680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156" name="Text Box 12">
              <a:extLst>
                <a:ext uri="{FF2B5EF4-FFF2-40B4-BE49-F238E27FC236}">
                  <a16:creationId xmlns:a16="http://schemas.microsoft.com/office/drawing/2014/main" id="{4158E54F-D98F-474C-A4C6-A8B6CEDD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" y="282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157" name="Text Box 13">
              <a:extLst>
                <a:ext uri="{FF2B5EF4-FFF2-40B4-BE49-F238E27FC236}">
                  <a16:creationId xmlns:a16="http://schemas.microsoft.com/office/drawing/2014/main" id="{D1B89937-14D9-4E55-905C-AF1CDF82C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72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159" name="Line 15">
              <a:extLst>
                <a:ext uri="{FF2B5EF4-FFF2-40B4-BE49-F238E27FC236}">
                  <a16:creationId xmlns:a16="http://schemas.microsoft.com/office/drawing/2014/main" id="{4A3CD978-671D-40E2-9610-17060AF5F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2248"/>
              <a:ext cx="1547" cy="893"/>
            </a:xfrm>
            <a:prstGeom prst="line">
              <a:avLst/>
            </a:prstGeom>
            <a:noFill/>
            <a:ln w="34925">
              <a:solidFill>
                <a:srgbClr val="66FF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02873841-5CA9-4B03-A966-42763E71B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2329"/>
              <a:ext cx="28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164" name="Oval 20">
              <a:extLst>
                <a:ext uri="{FF2B5EF4-FFF2-40B4-BE49-F238E27FC236}">
                  <a16:creationId xmlns:a16="http://schemas.microsoft.com/office/drawing/2014/main" id="{AB600CEC-4BCE-4F3E-A660-76A28D0B4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253"/>
              <a:ext cx="48" cy="4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C20A85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5" name="Rectangle 21">
            <a:extLst>
              <a:ext uri="{FF2B5EF4-FFF2-40B4-BE49-F238E27FC236}">
                <a16:creationId xmlns:a16="http://schemas.microsoft.com/office/drawing/2014/main" id="{D1C225AC-8D67-4866-9D5E-4C155ED35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10" y="1442955"/>
            <a:ext cx="80873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已知点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 dirty="0">
                <a:solidFill>
                  <a:srgbClr val="080808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080808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 dirty="0">
                <a:solidFill>
                  <a:srgbClr val="080808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和直线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=0, </a:t>
            </a:r>
            <a:r>
              <a:rPr lang="zh-CN" altLang="en-US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怎样求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点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到直线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的距离</a:t>
            </a:r>
            <a:r>
              <a:rPr lang="zh-CN" altLang="en-US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呢</a:t>
            </a:r>
            <a:r>
              <a:rPr lang="en-US" altLang="zh-CN" sz="3200" b="1" dirty="0">
                <a:solidFill>
                  <a:srgbClr val="080808"/>
                </a:solidFill>
                <a:latin typeface="宋体" panose="02010600030101010101" pitchFamily="2" charset="-122"/>
              </a:rPr>
              <a:t>?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4E92328D-FBD2-49E5-916D-FBED3E81B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2585"/>
            <a:ext cx="2350323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点到直线的距离</a:t>
            </a:r>
          </a:p>
        </p:txBody>
      </p:sp>
      <p:grpSp>
        <p:nvGrpSpPr>
          <p:cNvPr id="6170" name="Group 26">
            <a:extLst>
              <a:ext uri="{FF2B5EF4-FFF2-40B4-BE49-F238E27FC236}">
                <a16:creationId xmlns:a16="http://schemas.microsoft.com/office/drawing/2014/main" id="{020C45DC-8431-4BD7-8AE5-171A44CBF7C9}"/>
              </a:ext>
            </a:extLst>
          </p:cNvPr>
          <p:cNvGrpSpPr>
            <a:grpSpLocks/>
          </p:cNvGrpSpPr>
          <p:nvPr/>
        </p:nvGrpSpPr>
        <p:grpSpPr bwMode="auto">
          <a:xfrm>
            <a:off x="9623022" y="2152015"/>
            <a:ext cx="469772" cy="641351"/>
            <a:chOff x="3072" y="2093"/>
            <a:chExt cx="528" cy="739"/>
          </a:xfrm>
        </p:grpSpPr>
        <p:sp>
          <p:nvSpPr>
            <p:cNvPr id="6161" name="Line 17">
              <a:extLst>
                <a:ext uri="{FF2B5EF4-FFF2-40B4-BE49-F238E27FC236}">
                  <a16:creationId xmlns:a16="http://schemas.microsoft.com/office/drawing/2014/main" id="{FC20A262-F624-4FD3-921F-933A6DB83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93"/>
              <a:ext cx="399" cy="69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" name="Freeform 18">
              <a:extLst>
                <a:ext uri="{FF2B5EF4-FFF2-40B4-BE49-F238E27FC236}">
                  <a16:creationId xmlns:a16="http://schemas.microsoft.com/office/drawing/2014/main" id="{4E65B4D3-BCBF-4564-A381-C7B53BE64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688"/>
              <a:ext cx="144" cy="104"/>
            </a:xfrm>
            <a:custGeom>
              <a:avLst/>
              <a:gdLst>
                <a:gd name="T0" fmla="*/ 0 w 144"/>
                <a:gd name="T1" fmla="*/ 56 h 104"/>
                <a:gd name="T2" fmla="*/ 96 w 144"/>
                <a:gd name="T3" fmla="*/ 8 h 104"/>
                <a:gd name="T4" fmla="*/ 144 w 144"/>
                <a:gd name="T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04">
                  <a:moveTo>
                    <a:pt x="0" y="56"/>
                  </a:moveTo>
                  <a:cubicBezTo>
                    <a:pt x="36" y="28"/>
                    <a:pt x="72" y="0"/>
                    <a:pt x="96" y="8"/>
                  </a:cubicBezTo>
                  <a:cubicBezTo>
                    <a:pt x="120" y="16"/>
                    <a:pt x="132" y="60"/>
                    <a:pt x="144" y="104"/>
                  </a:cubicBezTo>
                </a:path>
              </a:pathLst>
            </a:custGeom>
            <a:noFill/>
            <a:ln w="34925" cap="flat" cmpd="sng">
              <a:solidFill>
                <a:srgbClr val="3333CC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9" name="Oval 25">
              <a:extLst>
                <a:ext uri="{FF2B5EF4-FFF2-40B4-BE49-F238E27FC236}">
                  <a16:creationId xmlns:a16="http://schemas.microsoft.com/office/drawing/2014/main" id="{6B0F952F-6FAA-488E-99DA-566EF8FB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84"/>
              <a:ext cx="48" cy="4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C20A85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72" name="Rectangle 28">
            <a:extLst>
              <a:ext uri="{FF2B5EF4-FFF2-40B4-BE49-F238E27FC236}">
                <a16:creationId xmlns:a16="http://schemas.microsoft.com/office/drawing/2014/main" id="{25F233F3-D594-4FE6-BE0A-88E8C276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476549"/>
            <a:ext cx="117373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如图，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到直线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宋体" panose="02010600030101010101" pitchFamily="2" charset="-122"/>
              </a:rPr>
              <a:t>的距离，就是指从点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到直线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垂线段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zh-CN" altLang="en-US" sz="2800" b="1" dirty="0">
                <a:latin typeface="宋体" panose="02010600030101010101" pitchFamily="2" charset="-122"/>
              </a:rPr>
              <a:t>的长度，其中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宋体" panose="02010600030101010101" pitchFamily="2" charset="-122"/>
              </a:rPr>
              <a:t>是垂足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DB684EB8-0163-420B-8F09-B973EA0B7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6A320F-0E91-47CB-87AA-3B9C48C35ED1}"/>
              </a:ext>
            </a:extLst>
          </p:cNvPr>
          <p:cNvSpPr/>
          <p:nvPr/>
        </p:nvSpPr>
        <p:spPr>
          <a:xfrm>
            <a:off x="227950" y="2621479"/>
            <a:ext cx="838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直线方程为</a:t>
            </a:r>
            <a:r>
              <a:rPr lang="en-US" altLang="zh-CN" sz="3200" b="1" i="1" dirty="0">
                <a:solidFill>
                  <a:srgbClr val="C20A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C20A85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3200" b="1" i="1" dirty="0">
                <a:solidFill>
                  <a:srgbClr val="C20A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 dirty="0">
                <a:solidFill>
                  <a:srgbClr val="C20A85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3200" b="1" i="1" dirty="0">
                <a:solidFill>
                  <a:srgbClr val="C20A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C20A85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3200" b="1" i="1" dirty="0">
                <a:solidFill>
                  <a:srgbClr val="C20A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C20A85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的形式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22" name="Text Box 1044">
            <a:extLst>
              <a:ext uri="{FF2B5EF4-FFF2-40B4-BE49-F238E27FC236}">
                <a16:creationId xmlns:a16="http://schemas.microsoft.com/office/drawing/2014/main" id="{5C6C0186-88A3-4650-84DF-E25C78F23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481" y="4509120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Q</a:t>
            </a:r>
          </a:p>
        </p:txBody>
      </p:sp>
      <p:grpSp>
        <p:nvGrpSpPr>
          <p:cNvPr id="23" name="Group 1065">
            <a:extLst>
              <a:ext uri="{FF2B5EF4-FFF2-40B4-BE49-F238E27FC236}">
                <a16:creationId xmlns:a16="http://schemas.microsoft.com/office/drawing/2014/main" id="{384EA790-C20D-45E8-90CB-E9D1CA334413}"/>
              </a:ext>
            </a:extLst>
          </p:cNvPr>
          <p:cNvGrpSpPr>
            <a:grpSpLocks/>
          </p:cNvGrpSpPr>
          <p:nvPr/>
        </p:nvGrpSpPr>
        <p:grpSpPr bwMode="auto">
          <a:xfrm>
            <a:off x="986768" y="3143929"/>
            <a:ext cx="3116263" cy="2582863"/>
            <a:chOff x="534" y="1123"/>
            <a:chExt cx="1963" cy="1627"/>
          </a:xfrm>
        </p:grpSpPr>
        <p:grpSp>
          <p:nvGrpSpPr>
            <p:cNvPr id="24" name="Group 1060">
              <a:extLst>
                <a:ext uri="{FF2B5EF4-FFF2-40B4-BE49-F238E27FC236}">
                  <a16:creationId xmlns:a16="http://schemas.microsoft.com/office/drawing/2014/main" id="{EE7C057A-166F-4EA8-A8DB-856A60E98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" y="1123"/>
              <a:ext cx="1963" cy="1627"/>
              <a:chOff x="534" y="1123"/>
              <a:chExt cx="1963" cy="1627"/>
            </a:xfrm>
          </p:grpSpPr>
          <p:sp>
            <p:nvSpPr>
              <p:cNvPr id="26" name="Line 1028">
                <a:extLst>
                  <a:ext uri="{FF2B5EF4-FFF2-40B4-BE49-F238E27FC236}">
                    <a16:creationId xmlns:a16="http://schemas.microsoft.com/office/drawing/2014/main" id="{944CB6BA-2BE7-4FBB-B1FF-67FEAA7EB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495"/>
                <a:ext cx="14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029">
                <a:extLst>
                  <a:ext uri="{FF2B5EF4-FFF2-40B4-BE49-F238E27FC236}">
                    <a16:creationId xmlns:a16="http://schemas.microsoft.com/office/drawing/2014/main" id="{54225FF9-8F09-4147-A6F8-2982AB086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3" y="1152"/>
                <a:ext cx="1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Text Box 1030">
                <a:extLst>
                  <a:ext uri="{FF2B5EF4-FFF2-40B4-BE49-F238E27FC236}">
                    <a16:creationId xmlns:a16="http://schemas.microsoft.com/office/drawing/2014/main" id="{2D26A69B-04D9-40B2-B54D-D4AA111BA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123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 b="1" i="1" dirty="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9" name="Text Box 1031">
                <a:extLst>
                  <a:ext uri="{FF2B5EF4-FFF2-40B4-BE49-F238E27FC236}">
                    <a16:creationId xmlns:a16="http://schemas.microsoft.com/office/drawing/2014/main" id="{C3B78BF1-412D-401E-A782-7A2DDF0CE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2367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30" name="Line 1038">
                <a:extLst>
                  <a:ext uri="{FF2B5EF4-FFF2-40B4-BE49-F238E27FC236}">
                    <a16:creationId xmlns:a16="http://schemas.microsoft.com/office/drawing/2014/main" id="{0CD874B2-2EA3-493A-BAF4-82EFF6083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14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Text Box 1040">
                <a:extLst>
                  <a:ext uri="{FF2B5EF4-FFF2-40B4-BE49-F238E27FC236}">
                    <a16:creationId xmlns:a16="http://schemas.microsoft.com/office/drawing/2014/main" id="{E2FB55AA-62FA-40A2-8572-525DE1D60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" y="1849"/>
                <a:ext cx="64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 b="1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kumimoji="1"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kumimoji="1" lang="en-US" altLang="zh-CN" sz="3200" b="1" i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kumimoji="1" lang="en-US" altLang="zh-CN" sz="3200" b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" name="Text Box 1046">
                <a:extLst>
                  <a:ext uri="{FF2B5EF4-FFF2-40B4-BE49-F238E27FC236}">
                    <a16:creationId xmlns:a16="http://schemas.microsoft.com/office/drawing/2014/main" id="{F23D2329-9344-4CD7-8A20-461550A00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9" y="1394"/>
                <a:ext cx="10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 b="1" dirty="0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3200" b="1" i="1" dirty="0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3200" b="1" baseline="-25000" dirty="0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</a:rPr>
                  <a:t>,</a:t>
                </a:r>
                <a:r>
                  <a:rPr kumimoji="1" lang="en-US" altLang="zh-CN" sz="3200" b="1" i="1" dirty="0">
                    <a:latin typeface="Times New Roman" panose="02020603050405020304" pitchFamily="18" charset="0"/>
                  </a:rPr>
                  <a:t>y</a:t>
                </a:r>
                <a:r>
                  <a:rPr kumimoji="1" lang="en-US" altLang="zh-CN" sz="3200" b="1" baseline="-25000" dirty="0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3200" b="1" dirty="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3" name="Text Box 1050">
                <a:extLst>
                  <a:ext uri="{FF2B5EF4-FFF2-40B4-BE49-F238E27FC236}">
                    <a16:creationId xmlns:a16="http://schemas.microsoft.com/office/drawing/2014/main" id="{FE3EE288-E501-4B1B-B521-DE83623EF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6" y="2382"/>
                <a:ext cx="34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 b="1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4" name="Oval 1051">
                <a:extLst>
                  <a:ext uri="{FF2B5EF4-FFF2-40B4-BE49-F238E27FC236}">
                    <a16:creationId xmlns:a16="http://schemas.microsoft.com/office/drawing/2014/main" id="{6200876A-9879-428B-B782-7559CB9B4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" y="1725"/>
                <a:ext cx="34" cy="29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rgbClr val="FF33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25" name="Text Box 1052">
              <a:extLst>
                <a:ext uri="{FF2B5EF4-FFF2-40B4-BE49-F238E27FC236}">
                  <a16:creationId xmlns:a16="http://schemas.microsoft.com/office/drawing/2014/main" id="{F8049A20-A821-46FB-8C63-924633477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423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35" name="Group 1061">
            <a:extLst>
              <a:ext uri="{FF2B5EF4-FFF2-40B4-BE49-F238E27FC236}">
                <a16:creationId xmlns:a16="http://schemas.microsoft.com/office/drawing/2014/main" id="{62084D01-5480-4AC9-B1C2-EC8B94C8818F}"/>
              </a:ext>
            </a:extLst>
          </p:cNvPr>
          <p:cNvGrpSpPr>
            <a:grpSpLocks/>
          </p:cNvGrpSpPr>
          <p:nvPr/>
        </p:nvGrpSpPr>
        <p:grpSpPr bwMode="auto">
          <a:xfrm>
            <a:off x="2402462" y="4145815"/>
            <a:ext cx="161925" cy="793750"/>
            <a:chOff x="2250" y="1756"/>
            <a:chExt cx="102" cy="500"/>
          </a:xfrm>
        </p:grpSpPr>
        <p:sp>
          <p:nvSpPr>
            <p:cNvPr id="36" name="Line 1042">
              <a:extLst>
                <a:ext uri="{FF2B5EF4-FFF2-40B4-BE49-F238E27FC236}">
                  <a16:creationId xmlns:a16="http://schemas.microsoft.com/office/drawing/2014/main" id="{5BE54AD1-7D1D-4FC4-8B95-42A737624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756"/>
              <a:ext cx="6" cy="5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" name="Group 1054">
              <a:extLst>
                <a:ext uri="{FF2B5EF4-FFF2-40B4-BE49-F238E27FC236}">
                  <a16:creationId xmlns:a16="http://schemas.microsoft.com/office/drawing/2014/main" id="{6C6B8F29-856F-46EB-94BF-A914544AF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160"/>
              <a:ext cx="96" cy="96"/>
              <a:chOff x="2256" y="2160"/>
              <a:chExt cx="96" cy="96"/>
            </a:xfrm>
          </p:grpSpPr>
          <p:sp>
            <p:nvSpPr>
              <p:cNvPr id="38" name="Line 1055">
                <a:extLst>
                  <a:ext uri="{FF2B5EF4-FFF2-40B4-BE49-F238E27FC236}">
                    <a16:creationId xmlns:a16="http://schemas.microsoft.com/office/drawing/2014/main" id="{8094E3C8-07E2-47BB-9300-3FD686AD7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1056">
                <a:extLst>
                  <a:ext uri="{FF2B5EF4-FFF2-40B4-BE49-F238E27FC236}">
                    <a16:creationId xmlns:a16="http://schemas.microsoft.com/office/drawing/2014/main" id="{4A5EA429-B3BD-458F-B66B-274874235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0" name="Rectangle 1067">
            <a:extLst>
              <a:ext uri="{FF2B5EF4-FFF2-40B4-BE49-F238E27FC236}">
                <a16:creationId xmlns:a16="http://schemas.microsoft.com/office/drawing/2014/main" id="{2A1ADBD0-A22B-4267-91FC-7A9AB518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080" y="4435389"/>
            <a:ext cx="979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,y</a:t>
            </a:r>
            <a:r>
              <a:rPr kumimoji="1"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1" name="Object 1048">
            <a:extLst>
              <a:ext uri="{FF2B5EF4-FFF2-40B4-BE49-F238E27FC236}">
                <a16:creationId xmlns:a16="http://schemas.microsoft.com/office/drawing/2014/main" id="{5C0A5A50-18C0-40CF-BADC-7C8448745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27557"/>
              </p:ext>
            </p:extLst>
          </p:nvPr>
        </p:nvGraphicFramePr>
        <p:xfrm>
          <a:off x="1471229" y="5731553"/>
          <a:ext cx="2258319" cy="69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863280" imgH="266400" progId="Equation.3">
                  <p:embed/>
                </p:oleObj>
              </mc:Choice>
              <mc:Fallback>
                <p:oleObj name="Equation" r:id="rId3" imgW="863280" imgH="266400" progId="Equation.3">
                  <p:embed/>
                  <p:pic>
                    <p:nvPicPr>
                      <p:cNvPr id="11288" name="Object 1048">
                        <a:extLst>
                          <a:ext uri="{FF2B5EF4-FFF2-40B4-BE49-F238E27FC236}">
                            <a16:creationId xmlns:a16="http://schemas.microsoft.com/office/drawing/2014/main" id="{623B0D31-A8CB-4BD3-96EC-AD0E2863C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229" y="5731553"/>
                        <a:ext cx="2258319" cy="697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045">
            <a:extLst>
              <a:ext uri="{FF2B5EF4-FFF2-40B4-BE49-F238E27FC236}">
                <a16:creationId xmlns:a16="http://schemas.microsoft.com/office/drawing/2014/main" id="{589E92EA-BDB6-4365-97DA-AC373BCA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823" y="3840047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Q</a:t>
            </a:r>
          </a:p>
        </p:txBody>
      </p:sp>
      <p:grpSp>
        <p:nvGrpSpPr>
          <p:cNvPr id="43" name="Group 1066">
            <a:extLst>
              <a:ext uri="{FF2B5EF4-FFF2-40B4-BE49-F238E27FC236}">
                <a16:creationId xmlns:a16="http://schemas.microsoft.com/office/drawing/2014/main" id="{1B15420C-6513-4F6E-8D02-3E29E201ACA0}"/>
              </a:ext>
            </a:extLst>
          </p:cNvPr>
          <p:cNvGrpSpPr>
            <a:grpSpLocks/>
          </p:cNvGrpSpPr>
          <p:nvPr/>
        </p:nvGrpSpPr>
        <p:grpSpPr bwMode="auto">
          <a:xfrm>
            <a:off x="5193835" y="3552708"/>
            <a:ext cx="2924175" cy="2085975"/>
            <a:chOff x="3599" y="1499"/>
            <a:chExt cx="1842" cy="1314"/>
          </a:xfrm>
        </p:grpSpPr>
        <p:sp>
          <p:nvSpPr>
            <p:cNvPr id="44" name="Oval 1037">
              <a:extLst>
                <a:ext uri="{FF2B5EF4-FFF2-40B4-BE49-F238E27FC236}">
                  <a16:creationId xmlns:a16="http://schemas.microsoft.com/office/drawing/2014/main" id="{6F86EB8B-C88A-441F-916F-BBBE2D9A0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1776"/>
              <a:ext cx="69" cy="6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" name="Group 1063">
              <a:extLst>
                <a:ext uri="{FF2B5EF4-FFF2-40B4-BE49-F238E27FC236}">
                  <a16:creationId xmlns:a16="http://schemas.microsoft.com/office/drawing/2014/main" id="{CFF3D7A9-AF0F-4702-AD17-6537B0277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9" y="1499"/>
              <a:ext cx="1842" cy="1314"/>
              <a:chOff x="3599" y="1499"/>
              <a:chExt cx="1842" cy="1314"/>
            </a:xfrm>
          </p:grpSpPr>
          <p:grpSp>
            <p:nvGrpSpPr>
              <p:cNvPr id="46" name="Group 1062">
                <a:extLst>
                  <a:ext uri="{FF2B5EF4-FFF2-40B4-BE49-F238E27FC236}">
                    <a16:creationId xmlns:a16="http://schemas.microsoft.com/office/drawing/2014/main" id="{ACF843E2-9BBD-4725-B5FE-390A65B27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9" y="1499"/>
                <a:ext cx="1550" cy="1314"/>
                <a:chOff x="3599" y="1499"/>
                <a:chExt cx="1550" cy="1314"/>
              </a:xfrm>
            </p:grpSpPr>
            <p:sp>
              <p:nvSpPr>
                <p:cNvPr id="48" name="Line 1032">
                  <a:extLst>
                    <a:ext uri="{FF2B5EF4-FFF2-40B4-BE49-F238E27FC236}">
                      <a16:creationId xmlns:a16="http://schemas.microsoft.com/office/drawing/2014/main" id="{B088BE0D-C6E0-4EC6-81CB-A3995A95F3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51" y="2521"/>
                  <a:ext cx="149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9" name="Line 1033">
                  <a:extLst>
                    <a:ext uri="{FF2B5EF4-FFF2-40B4-BE49-F238E27FC236}">
                      <a16:creationId xmlns:a16="http://schemas.microsoft.com/office/drawing/2014/main" id="{7612A9A6-4266-496F-82A0-7EB11399C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9" y="1499"/>
                  <a:ext cx="0" cy="12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" name="Text Box 1034">
                  <a:extLst>
                    <a:ext uri="{FF2B5EF4-FFF2-40B4-BE49-F238E27FC236}">
                      <a16:creationId xmlns:a16="http://schemas.microsoft.com/office/drawing/2014/main" id="{639AFFBB-71BF-4A91-85A7-74291188CC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90" y="2376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3200" b="1" i="1" dirty="0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1" name="Text Box 1035">
                  <a:extLst>
                    <a:ext uri="{FF2B5EF4-FFF2-40B4-BE49-F238E27FC236}">
                      <a16:creationId xmlns:a16="http://schemas.microsoft.com/office/drawing/2014/main" id="{C44AF946-C85A-4A42-A4CC-5E8CAF60C6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39" y="1507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3200" b="1" i="1" dirty="0"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2" name="Text Box 1036">
                  <a:extLst>
                    <a:ext uri="{FF2B5EF4-FFF2-40B4-BE49-F238E27FC236}">
                      <a16:creationId xmlns:a16="http://schemas.microsoft.com/office/drawing/2014/main" id="{AD1D6EEB-8519-4412-9CAC-FAB5027A00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9" y="2448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3200" b="1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53" name="Line 1039">
                  <a:extLst>
                    <a:ext uri="{FF2B5EF4-FFF2-40B4-BE49-F238E27FC236}">
                      <a16:creationId xmlns:a16="http://schemas.microsoft.com/office/drawing/2014/main" id="{8C3A49AC-C5D2-4A6A-8478-82513AB6D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632"/>
                  <a:ext cx="0" cy="10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" name="Text Box 1041">
                  <a:extLst>
                    <a:ext uri="{FF2B5EF4-FFF2-40B4-BE49-F238E27FC236}">
                      <a16:creationId xmlns:a16="http://schemas.microsoft.com/office/drawing/2014/main" id="{16776628-7E6D-408B-897D-88BC6D5BDC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4" y="2408"/>
                  <a:ext cx="72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3200" b="1" i="1" dirty="0">
                      <a:solidFill>
                        <a:srgbClr val="C20A85"/>
                      </a:solidFill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sz="3200" b="1" dirty="0">
                      <a:solidFill>
                        <a:srgbClr val="C20A85"/>
                      </a:solidFill>
                      <a:latin typeface="Times New Roman" panose="02020603050405020304" pitchFamily="18" charset="0"/>
                    </a:rPr>
                    <a:t>=</a:t>
                  </a:r>
                  <a:r>
                    <a:rPr kumimoji="1" lang="en-US" altLang="zh-CN" sz="3200" b="1" i="1" dirty="0">
                      <a:solidFill>
                        <a:srgbClr val="C20A85"/>
                      </a:solidFill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sz="3200" b="1" baseline="-25000" dirty="0">
                      <a:solidFill>
                        <a:srgbClr val="C20A85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47" name="Text Box 1047">
                <a:extLst>
                  <a:ext uri="{FF2B5EF4-FFF2-40B4-BE49-F238E27FC236}">
                    <a16:creationId xmlns:a16="http://schemas.microsoft.com/office/drawing/2014/main" id="{8406DC8F-EAEE-4441-B80F-C783CDF4C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776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P(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 dirty="0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,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</a:rPr>
                  <a:t>y</a:t>
                </a:r>
                <a:r>
                  <a:rPr kumimoji="1" lang="en-US" altLang="zh-CN" sz="2400" b="1" baseline="-25000" dirty="0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)</a:t>
                </a:r>
              </a:p>
            </p:txBody>
          </p:sp>
        </p:grpSp>
      </p:grpSp>
      <p:grpSp>
        <p:nvGrpSpPr>
          <p:cNvPr id="55" name="Group 1064">
            <a:extLst>
              <a:ext uri="{FF2B5EF4-FFF2-40B4-BE49-F238E27FC236}">
                <a16:creationId xmlns:a16="http://schemas.microsoft.com/office/drawing/2014/main" id="{04D8282C-C9BD-4225-95CF-8C08F96FF655}"/>
              </a:ext>
            </a:extLst>
          </p:cNvPr>
          <p:cNvGrpSpPr>
            <a:grpSpLocks/>
          </p:cNvGrpSpPr>
          <p:nvPr/>
        </p:nvGrpSpPr>
        <p:grpSpPr bwMode="auto">
          <a:xfrm>
            <a:off x="6186023" y="4068646"/>
            <a:ext cx="1219200" cy="152400"/>
            <a:chOff x="4224" y="1824"/>
            <a:chExt cx="768" cy="96"/>
          </a:xfrm>
        </p:grpSpPr>
        <p:sp>
          <p:nvSpPr>
            <p:cNvPr id="56" name="Line 1043">
              <a:extLst>
                <a:ext uri="{FF2B5EF4-FFF2-40B4-BE49-F238E27FC236}">
                  <a16:creationId xmlns:a16="http://schemas.microsoft.com/office/drawing/2014/main" id="{B4B67E6E-6298-4D45-9130-919CA4348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824"/>
              <a:ext cx="76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7" name="Group 1057">
              <a:extLst>
                <a:ext uri="{FF2B5EF4-FFF2-40B4-BE49-F238E27FC236}">
                  <a16:creationId xmlns:a16="http://schemas.microsoft.com/office/drawing/2014/main" id="{DA381CFF-C82F-40AB-B329-AEBCCBD22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824"/>
              <a:ext cx="96" cy="96"/>
              <a:chOff x="4224" y="1824"/>
              <a:chExt cx="96" cy="96"/>
            </a:xfrm>
          </p:grpSpPr>
          <p:sp>
            <p:nvSpPr>
              <p:cNvPr id="58" name="Line 1058">
                <a:extLst>
                  <a:ext uri="{FF2B5EF4-FFF2-40B4-BE49-F238E27FC236}">
                    <a16:creationId xmlns:a16="http://schemas.microsoft.com/office/drawing/2014/main" id="{C631DC7B-2867-4011-B0A1-FC4004361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8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059">
                <a:extLst>
                  <a:ext uri="{FF2B5EF4-FFF2-40B4-BE49-F238E27FC236}">
                    <a16:creationId xmlns:a16="http://schemas.microsoft.com/office/drawing/2014/main" id="{6AF0378A-9304-4BE8-8D6A-6C79CC0A0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1068">
            <a:extLst>
              <a:ext uri="{FF2B5EF4-FFF2-40B4-BE49-F238E27FC236}">
                <a16:creationId xmlns:a16="http://schemas.microsoft.com/office/drawing/2014/main" id="{2D220D87-147B-4C3C-BE13-951D82F6B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098" y="3260610"/>
            <a:ext cx="1242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1" name="Object 1049">
            <a:extLst>
              <a:ext uri="{FF2B5EF4-FFF2-40B4-BE49-F238E27FC236}">
                <a16:creationId xmlns:a16="http://schemas.microsoft.com/office/drawing/2014/main" id="{656F6ED4-48B1-4AC9-A30C-6841911D7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1539"/>
              </p:ext>
            </p:extLst>
          </p:nvPr>
        </p:nvGraphicFramePr>
        <p:xfrm>
          <a:off x="5257335" y="5706400"/>
          <a:ext cx="2273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5" imgW="876240" imgH="266400" progId="Equation.3">
                  <p:embed/>
                </p:oleObj>
              </mc:Choice>
              <mc:Fallback>
                <p:oleObj name="Equation" r:id="rId5" imgW="876240" imgH="266400" progId="Equation.3">
                  <p:embed/>
                  <p:pic>
                    <p:nvPicPr>
                      <p:cNvPr id="11289" name="Object 1049">
                        <a:extLst>
                          <a:ext uri="{FF2B5EF4-FFF2-40B4-BE49-F238E27FC236}">
                            <a16:creationId xmlns:a16="http://schemas.microsoft.com/office/drawing/2014/main" id="{DB8C699D-F71C-4C1A-B3FA-470702C32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335" y="5706400"/>
                        <a:ext cx="22733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3" grpId="0" autoUpdateAnimBg="0"/>
      <p:bldP spid="6165" grpId="0" autoUpdateAnimBg="0"/>
      <p:bldP spid="6172" grpId="0" autoUpdateAnimBg="0"/>
      <p:bldP spid="2" grpId="0"/>
      <p:bldP spid="22" grpId="0" autoUpdateAnimBg="0"/>
      <p:bldP spid="40" grpId="0" autoUpdateAnimBg="0"/>
      <p:bldP spid="42" grpId="0" autoUpdateAnimBg="0"/>
      <p:bldP spid="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A1FE2AE5-73DE-4897-B7AF-C0169ED0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482025"/>
            <a:ext cx="106211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宋体" panose="02010600030101010101" pitchFamily="2" charset="-122"/>
              </a:rPr>
              <a:t>下面设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A≠0,B ≠0,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我们进一步探求点到直线的距离公式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8AD7C82-25FD-4B33-9F1C-ED3CA769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066800"/>
            <a:ext cx="2057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C20A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sz="4000" dirty="0">
                <a:solidFill>
                  <a:srgbClr val="C20A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思路一</a:t>
            </a:r>
            <a:r>
              <a:rPr lang="en-US" altLang="zh-CN" sz="4000" dirty="0">
                <a:solidFill>
                  <a:srgbClr val="C20A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B7F6B39E-21A5-43AC-9D9C-C70D5C0EC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4" y="1134269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利用两点间距离公式</a:t>
            </a:r>
            <a:r>
              <a:rPr kumimoji="1" lang="en-US" altLang="zh-CN" sz="3200" b="1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9239" name="Group 23">
            <a:extLst>
              <a:ext uri="{FF2B5EF4-FFF2-40B4-BE49-F238E27FC236}">
                <a16:creationId xmlns:a16="http://schemas.microsoft.com/office/drawing/2014/main" id="{1F8DBEA1-9830-4E3D-B301-43D21BF221F6}"/>
              </a:ext>
            </a:extLst>
          </p:cNvPr>
          <p:cNvGrpSpPr>
            <a:grpSpLocks/>
          </p:cNvGrpSpPr>
          <p:nvPr/>
        </p:nvGrpSpPr>
        <p:grpSpPr bwMode="auto">
          <a:xfrm>
            <a:off x="361815" y="1713707"/>
            <a:ext cx="3073400" cy="2640013"/>
            <a:chOff x="2135" y="1884"/>
            <a:chExt cx="1936" cy="1663"/>
          </a:xfrm>
        </p:grpSpPr>
        <p:sp>
          <p:nvSpPr>
            <p:cNvPr id="9240" name="Text Box 24">
              <a:extLst>
                <a:ext uri="{FF2B5EF4-FFF2-40B4-BE49-F238E27FC236}">
                  <a16:creationId xmlns:a16="http://schemas.microsoft.com/office/drawing/2014/main" id="{1D0ADEBB-0B3E-4CB9-814C-8AC09C465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" y="2009"/>
              <a:ext cx="42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A1E9971A-368B-4D89-AB37-8C5DE9319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168"/>
              <a:ext cx="185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Line 26">
              <a:extLst>
                <a:ext uri="{FF2B5EF4-FFF2-40B4-BE49-F238E27FC236}">
                  <a16:creationId xmlns:a16="http://schemas.microsoft.com/office/drawing/2014/main" id="{C774CCCA-5B9A-4EB3-893B-AFCA0CCE4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3" y="1907"/>
              <a:ext cx="0" cy="16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Text Box 27">
              <a:extLst>
                <a:ext uri="{FF2B5EF4-FFF2-40B4-BE49-F238E27FC236}">
                  <a16:creationId xmlns:a16="http://schemas.microsoft.com/office/drawing/2014/main" id="{6F806B25-25FA-40A3-AD36-EC4663CBC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" y="1884"/>
              <a:ext cx="2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244" name="Text Box 28">
              <a:extLst>
                <a:ext uri="{FF2B5EF4-FFF2-40B4-BE49-F238E27FC236}">
                  <a16:creationId xmlns:a16="http://schemas.microsoft.com/office/drawing/2014/main" id="{6F0BEFA7-C933-4607-8044-B09506105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3060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245" name="Text Box 29">
              <a:extLst>
                <a:ext uri="{FF2B5EF4-FFF2-40B4-BE49-F238E27FC236}">
                  <a16:creationId xmlns:a16="http://schemas.microsoft.com/office/drawing/2014/main" id="{E52C3AB1-B128-4F22-9124-34C84B93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72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9246" name="Line 30">
              <a:extLst>
                <a:ext uri="{FF2B5EF4-FFF2-40B4-BE49-F238E27FC236}">
                  <a16:creationId xmlns:a16="http://schemas.microsoft.com/office/drawing/2014/main" id="{99A526CA-A7D5-4CA8-A6AE-82A6C7CC9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5" y="2457"/>
              <a:ext cx="1820" cy="1090"/>
            </a:xfrm>
            <a:prstGeom prst="line">
              <a:avLst/>
            </a:prstGeom>
            <a:noFill/>
            <a:ln w="34925">
              <a:solidFill>
                <a:srgbClr val="66FF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" name="Text Box 31">
              <a:extLst>
                <a:ext uri="{FF2B5EF4-FFF2-40B4-BE49-F238E27FC236}">
                  <a16:creationId xmlns:a16="http://schemas.microsoft.com/office/drawing/2014/main" id="{CBABDE38-C533-402D-BD5E-87581A09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2229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9248" name="Oval 32">
              <a:extLst>
                <a:ext uri="{FF2B5EF4-FFF2-40B4-BE49-F238E27FC236}">
                  <a16:creationId xmlns:a16="http://schemas.microsoft.com/office/drawing/2014/main" id="{EC973688-6B26-4C11-A021-8BC153B4D8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2" y="2323"/>
              <a:ext cx="44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C20A85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4" name="Group 38">
            <a:extLst>
              <a:ext uri="{FF2B5EF4-FFF2-40B4-BE49-F238E27FC236}">
                <a16:creationId xmlns:a16="http://schemas.microsoft.com/office/drawing/2014/main" id="{E5F14691-A1BA-4F61-9E9E-E57D0A1AF08B}"/>
              </a:ext>
            </a:extLst>
          </p:cNvPr>
          <p:cNvGrpSpPr>
            <a:grpSpLocks/>
          </p:cNvGrpSpPr>
          <p:nvPr/>
        </p:nvGrpSpPr>
        <p:grpSpPr bwMode="auto">
          <a:xfrm>
            <a:off x="1117466" y="1838337"/>
            <a:ext cx="1313644" cy="2321708"/>
            <a:chOff x="2966" y="1869"/>
            <a:chExt cx="874" cy="1500"/>
          </a:xfrm>
        </p:grpSpPr>
        <p:grpSp>
          <p:nvGrpSpPr>
            <p:cNvPr id="9253" name="Group 37">
              <a:extLst>
                <a:ext uri="{FF2B5EF4-FFF2-40B4-BE49-F238E27FC236}">
                  <a16:creationId xmlns:a16="http://schemas.microsoft.com/office/drawing/2014/main" id="{C4D9B057-E3C6-495A-8F44-5BA8918E8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6" y="1869"/>
              <a:ext cx="874" cy="1500"/>
              <a:chOff x="2966" y="1869"/>
              <a:chExt cx="874" cy="1500"/>
            </a:xfrm>
          </p:grpSpPr>
          <p:sp>
            <p:nvSpPr>
              <p:cNvPr id="9238" name="Text Box 22">
                <a:extLst>
                  <a:ext uri="{FF2B5EF4-FFF2-40B4-BE49-F238E27FC236}">
                    <a16:creationId xmlns:a16="http://schemas.microsoft.com/office/drawing/2014/main" id="{FD5E734A-CC12-420F-A864-6FB630ADD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39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600" b="1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9250" name="Line 34">
                <a:extLst>
                  <a:ext uri="{FF2B5EF4-FFF2-40B4-BE49-F238E27FC236}">
                    <a16:creationId xmlns:a16="http://schemas.microsoft.com/office/drawing/2014/main" id="{7FC838DB-013E-4EAB-AFA0-9FC91774B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6" y="1869"/>
                <a:ext cx="828" cy="150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51" name="Freeform 35">
                <a:extLst>
                  <a:ext uri="{FF2B5EF4-FFF2-40B4-BE49-F238E27FC236}">
                    <a16:creationId xmlns:a16="http://schemas.microsoft.com/office/drawing/2014/main" id="{C0A6A712-7C0B-4E80-9D2B-8BF9A5498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2688"/>
                <a:ext cx="144" cy="104"/>
              </a:xfrm>
              <a:custGeom>
                <a:avLst/>
                <a:gdLst>
                  <a:gd name="T0" fmla="*/ 0 w 144"/>
                  <a:gd name="T1" fmla="*/ 56 h 104"/>
                  <a:gd name="T2" fmla="*/ 96 w 144"/>
                  <a:gd name="T3" fmla="*/ 8 h 104"/>
                  <a:gd name="T4" fmla="*/ 144 w 144"/>
                  <a:gd name="T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104">
                    <a:moveTo>
                      <a:pt x="0" y="56"/>
                    </a:moveTo>
                    <a:cubicBezTo>
                      <a:pt x="36" y="28"/>
                      <a:pt x="72" y="0"/>
                      <a:pt x="96" y="8"/>
                    </a:cubicBezTo>
                    <a:cubicBezTo>
                      <a:pt x="120" y="16"/>
                      <a:pt x="132" y="60"/>
                      <a:pt x="144" y="104"/>
                    </a:cubicBezTo>
                  </a:path>
                </a:pathLst>
              </a:custGeom>
              <a:noFill/>
              <a:ln w="34925" cap="flat" cmpd="sng">
                <a:solidFill>
                  <a:srgbClr val="3333CC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252" name="Oval 36">
              <a:extLst>
                <a:ext uri="{FF2B5EF4-FFF2-40B4-BE49-F238E27FC236}">
                  <a16:creationId xmlns:a16="http://schemas.microsoft.com/office/drawing/2014/main" id="{08465A80-7DF9-4774-B697-F0B60F3CF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84"/>
              <a:ext cx="48" cy="4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C20A85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2">
            <a:extLst>
              <a:ext uri="{FF2B5EF4-FFF2-40B4-BE49-F238E27FC236}">
                <a16:creationId xmlns:a16="http://schemas.microsoft.com/office/drawing/2014/main" id="{6ECBDEF0-605D-4B21-90C7-99ED0BCC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A92D9C-35B7-49E4-95EE-1FB7740914C5}"/>
              </a:ext>
            </a:extLst>
          </p:cNvPr>
          <p:cNvSpPr/>
          <p:nvPr/>
        </p:nvSpPr>
        <p:spPr>
          <a:xfrm>
            <a:off x="3568565" y="1748634"/>
            <a:ext cx="8216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点P到直线/的距离，就是从点P到直线/的垂线段PQ的长度，其中Q是垂足(如右图).因此，求出垂足Q的坐标，利用两点间的距离公式求出</a:t>
            </a:r>
            <a:r>
              <a:rPr lang="en-US" altLang="zh-CN" dirty="0"/>
              <a:t>|</a:t>
            </a:r>
            <a:r>
              <a:rPr lang="zh-CN" altLang="en-US" dirty="0"/>
              <a:t>PQ</a:t>
            </a:r>
            <a:r>
              <a:rPr lang="en-US" altLang="zh-CN" dirty="0"/>
              <a:t>|</a:t>
            </a:r>
            <a:r>
              <a:rPr lang="zh-CN" altLang="en-US" dirty="0"/>
              <a:t>,就可以得到点</a:t>
            </a:r>
            <a:r>
              <a:rPr lang="en-US" altLang="zh-CN" dirty="0"/>
              <a:t>P</a:t>
            </a:r>
            <a:r>
              <a:rPr lang="zh-CN" altLang="en-US" dirty="0"/>
              <a:t>到直线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的距离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D4E68E-54F2-43FC-86FC-A928948D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238" y="2623345"/>
            <a:ext cx="7903197" cy="923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77C140-DCEF-4A18-A6CC-833E14A94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3" y="4995865"/>
            <a:ext cx="6181463" cy="1208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94D90A-D147-421D-A4AD-98C41F321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731" y="3558582"/>
            <a:ext cx="4169151" cy="76183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746C867-F8F7-4F2C-9D7E-A0BF565394D1}"/>
              </a:ext>
            </a:extLst>
          </p:cNvPr>
          <p:cNvSpPr/>
          <p:nvPr/>
        </p:nvSpPr>
        <p:spPr>
          <a:xfrm>
            <a:off x="520565" y="4360705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得直线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与PQ的交点坐标，即垂足Q的坐标为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8BA707-623D-4048-9962-F65F3ADEF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144" y="4326957"/>
            <a:ext cx="4439232" cy="6424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2FF706-C799-40CE-BBA4-1C3F7825E862}"/>
              </a:ext>
            </a:extLst>
          </p:cNvPr>
          <p:cNvSpPr/>
          <p:nvPr/>
        </p:nvSpPr>
        <p:spPr>
          <a:xfrm>
            <a:off x="1853948" y="6191309"/>
            <a:ext cx="467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因此，点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aseline="-25000" dirty="0"/>
              <a:t>o</a:t>
            </a:r>
            <a:r>
              <a:rPr lang="zh-CN" altLang="en-US" dirty="0"/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baseline="-25000" dirty="0"/>
              <a:t>o</a:t>
            </a:r>
            <a:r>
              <a:rPr lang="zh-CN" altLang="en-US" dirty="0"/>
              <a:t>)到直线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:Ax</a:t>
            </a:r>
            <a:r>
              <a:rPr lang="zh-CN" altLang="en-US" dirty="0"/>
              <a:t>+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dirty="0"/>
              <a:t>+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/>
              <a:t>=0的距离</a:t>
            </a:r>
          </a:p>
        </p:txBody>
      </p:sp>
      <p:graphicFrame>
        <p:nvGraphicFramePr>
          <p:cNvPr id="30" name="Object 10">
            <a:extLst>
              <a:ext uri="{FF2B5EF4-FFF2-40B4-BE49-F238E27FC236}">
                <a16:creationId xmlns:a16="http://schemas.microsoft.com/office/drawing/2014/main" id="{960FF059-C494-4CE4-BD1A-7F24E65A9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24661"/>
              </p:ext>
            </p:extLst>
          </p:nvPr>
        </p:nvGraphicFramePr>
        <p:xfrm>
          <a:off x="6420174" y="5947945"/>
          <a:ext cx="2472680" cy="84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7" imgW="1257120" imgH="431640" progId="Equation.3">
                  <p:embed/>
                </p:oleObj>
              </mc:Choice>
              <mc:Fallback>
                <p:oleObj name="Equation" r:id="rId7" imgW="1257120" imgH="431640" progId="Equation.3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78344089-19A9-4561-B329-F6B37705B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174" y="5947945"/>
                        <a:ext cx="2472680" cy="84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002447B-C022-4E1A-8CD2-D510D2CBEA2A}"/>
              </a:ext>
            </a:extLst>
          </p:cNvPr>
          <p:cNvSpPr/>
          <p:nvPr/>
        </p:nvSpPr>
        <p:spPr>
          <a:xfrm>
            <a:off x="9116599" y="5909130"/>
            <a:ext cx="2730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可以验证，当A=0,或B=0时，上述公式仍然成立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utoUpdateAnimBg="0"/>
      <p:bldP spid="9225" grpId="0" autoUpdateAnimBg="0"/>
      <p:bldP spid="2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A1FE2AE5-73DE-4897-B7AF-C0169ED0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482025"/>
            <a:ext cx="106211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宋体" panose="02010600030101010101" pitchFamily="2" charset="-122"/>
              </a:rPr>
              <a:t>下面设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A≠0,B ≠0,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我们进一步探求点到直线的距离公式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8AD7C82-25FD-4B33-9F1C-ED3CA769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066800"/>
            <a:ext cx="2057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C20A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sz="4000" dirty="0">
                <a:solidFill>
                  <a:srgbClr val="C20A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思路二</a:t>
            </a:r>
            <a:r>
              <a:rPr lang="en-US" altLang="zh-CN" sz="4000" dirty="0">
                <a:solidFill>
                  <a:srgbClr val="C20A8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B7F6B39E-21A5-43AC-9D9C-C70D5C0EC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4" y="1134269"/>
            <a:ext cx="61581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利用两点间距离公式，设而不求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9239" name="Group 23">
            <a:extLst>
              <a:ext uri="{FF2B5EF4-FFF2-40B4-BE49-F238E27FC236}">
                <a16:creationId xmlns:a16="http://schemas.microsoft.com/office/drawing/2014/main" id="{1F8DBEA1-9830-4E3D-B301-43D21BF221F6}"/>
              </a:ext>
            </a:extLst>
          </p:cNvPr>
          <p:cNvGrpSpPr>
            <a:grpSpLocks/>
          </p:cNvGrpSpPr>
          <p:nvPr/>
        </p:nvGrpSpPr>
        <p:grpSpPr bwMode="auto">
          <a:xfrm>
            <a:off x="361815" y="1713707"/>
            <a:ext cx="3073400" cy="2640013"/>
            <a:chOff x="2135" y="1884"/>
            <a:chExt cx="1936" cy="1663"/>
          </a:xfrm>
        </p:grpSpPr>
        <p:sp>
          <p:nvSpPr>
            <p:cNvPr id="9240" name="Text Box 24">
              <a:extLst>
                <a:ext uri="{FF2B5EF4-FFF2-40B4-BE49-F238E27FC236}">
                  <a16:creationId xmlns:a16="http://schemas.microsoft.com/office/drawing/2014/main" id="{1D0ADEBB-0B3E-4CB9-814C-8AC09C465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" y="2009"/>
              <a:ext cx="42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 i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A1E9971A-368B-4D89-AB37-8C5DE9319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168"/>
              <a:ext cx="185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Line 26">
              <a:extLst>
                <a:ext uri="{FF2B5EF4-FFF2-40B4-BE49-F238E27FC236}">
                  <a16:creationId xmlns:a16="http://schemas.microsoft.com/office/drawing/2014/main" id="{C774CCCA-5B9A-4EB3-893B-AFCA0CCE4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3" y="1907"/>
              <a:ext cx="0" cy="16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Text Box 27">
              <a:extLst>
                <a:ext uri="{FF2B5EF4-FFF2-40B4-BE49-F238E27FC236}">
                  <a16:creationId xmlns:a16="http://schemas.microsoft.com/office/drawing/2014/main" id="{6F806B25-25FA-40A3-AD36-EC4663CBC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" y="1884"/>
              <a:ext cx="2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244" name="Text Box 28">
              <a:extLst>
                <a:ext uri="{FF2B5EF4-FFF2-40B4-BE49-F238E27FC236}">
                  <a16:creationId xmlns:a16="http://schemas.microsoft.com/office/drawing/2014/main" id="{6F0BEFA7-C933-4607-8044-B09506105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3060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245" name="Text Box 29">
              <a:extLst>
                <a:ext uri="{FF2B5EF4-FFF2-40B4-BE49-F238E27FC236}">
                  <a16:creationId xmlns:a16="http://schemas.microsoft.com/office/drawing/2014/main" id="{E52C3AB1-B128-4F22-9124-34C84B93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72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9246" name="Line 30">
              <a:extLst>
                <a:ext uri="{FF2B5EF4-FFF2-40B4-BE49-F238E27FC236}">
                  <a16:creationId xmlns:a16="http://schemas.microsoft.com/office/drawing/2014/main" id="{99A526CA-A7D5-4CA8-A6AE-82A6C7CC9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5" y="2457"/>
              <a:ext cx="1820" cy="1090"/>
            </a:xfrm>
            <a:prstGeom prst="line">
              <a:avLst/>
            </a:prstGeom>
            <a:noFill/>
            <a:ln w="34925">
              <a:solidFill>
                <a:srgbClr val="66FF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7" name="Text Box 31">
              <a:extLst>
                <a:ext uri="{FF2B5EF4-FFF2-40B4-BE49-F238E27FC236}">
                  <a16:creationId xmlns:a16="http://schemas.microsoft.com/office/drawing/2014/main" id="{CBABDE38-C533-402D-BD5E-87581A09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2229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9248" name="Oval 32">
              <a:extLst>
                <a:ext uri="{FF2B5EF4-FFF2-40B4-BE49-F238E27FC236}">
                  <a16:creationId xmlns:a16="http://schemas.microsoft.com/office/drawing/2014/main" id="{EC973688-6B26-4C11-A021-8BC153B4D8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2" y="2323"/>
              <a:ext cx="44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C20A85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4" name="Group 38">
            <a:extLst>
              <a:ext uri="{FF2B5EF4-FFF2-40B4-BE49-F238E27FC236}">
                <a16:creationId xmlns:a16="http://schemas.microsoft.com/office/drawing/2014/main" id="{E5F14691-A1BA-4F61-9E9E-E57D0A1AF08B}"/>
              </a:ext>
            </a:extLst>
          </p:cNvPr>
          <p:cNvGrpSpPr>
            <a:grpSpLocks/>
          </p:cNvGrpSpPr>
          <p:nvPr/>
        </p:nvGrpSpPr>
        <p:grpSpPr bwMode="auto">
          <a:xfrm>
            <a:off x="1117466" y="1838337"/>
            <a:ext cx="1313644" cy="2321708"/>
            <a:chOff x="2966" y="1869"/>
            <a:chExt cx="874" cy="1500"/>
          </a:xfrm>
        </p:grpSpPr>
        <p:grpSp>
          <p:nvGrpSpPr>
            <p:cNvPr id="9253" name="Group 37">
              <a:extLst>
                <a:ext uri="{FF2B5EF4-FFF2-40B4-BE49-F238E27FC236}">
                  <a16:creationId xmlns:a16="http://schemas.microsoft.com/office/drawing/2014/main" id="{C4D9B057-E3C6-495A-8F44-5BA8918E8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6" y="1869"/>
              <a:ext cx="874" cy="1500"/>
              <a:chOff x="2966" y="1869"/>
              <a:chExt cx="874" cy="1500"/>
            </a:xfrm>
          </p:grpSpPr>
          <p:sp>
            <p:nvSpPr>
              <p:cNvPr id="9238" name="Text Box 22">
                <a:extLst>
                  <a:ext uri="{FF2B5EF4-FFF2-40B4-BE49-F238E27FC236}">
                    <a16:creationId xmlns:a16="http://schemas.microsoft.com/office/drawing/2014/main" id="{FD5E734A-CC12-420F-A864-6FB630ADD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39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600" b="1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9250" name="Line 34">
                <a:extLst>
                  <a:ext uri="{FF2B5EF4-FFF2-40B4-BE49-F238E27FC236}">
                    <a16:creationId xmlns:a16="http://schemas.microsoft.com/office/drawing/2014/main" id="{7FC838DB-013E-4EAB-AFA0-9FC91774B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6" y="1869"/>
                <a:ext cx="828" cy="150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51" name="Freeform 35">
                <a:extLst>
                  <a:ext uri="{FF2B5EF4-FFF2-40B4-BE49-F238E27FC236}">
                    <a16:creationId xmlns:a16="http://schemas.microsoft.com/office/drawing/2014/main" id="{C0A6A712-7C0B-4E80-9D2B-8BF9A5498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2688"/>
                <a:ext cx="144" cy="104"/>
              </a:xfrm>
              <a:custGeom>
                <a:avLst/>
                <a:gdLst>
                  <a:gd name="T0" fmla="*/ 0 w 144"/>
                  <a:gd name="T1" fmla="*/ 56 h 104"/>
                  <a:gd name="T2" fmla="*/ 96 w 144"/>
                  <a:gd name="T3" fmla="*/ 8 h 104"/>
                  <a:gd name="T4" fmla="*/ 144 w 144"/>
                  <a:gd name="T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104">
                    <a:moveTo>
                      <a:pt x="0" y="56"/>
                    </a:moveTo>
                    <a:cubicBezTo>
                      <a:pt x="36" y="28"/>
                      <a:pt x="72" y="0"/>
                      <a:pt x="96" y="8"/>
                    </a:cubicBezTo>
                    <a:cubicBezTo>
                      <a:pt x="120" y="16"/>
                      <a:pt x="132" y="60"/>
                      <a:pt x="144" y="104"/>
                    </a:cubicBezTo>
                  </a:path>
                </a:pathLst>
              </a:custGeom>
              <a:noFill/>
              <a:ln w="34925" cap="flat" cmpd="sng">
                <a:solidFill>
                  <a:srgbClr val="3333CC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252" name="Oval 36">
              <a:extLst>
                <a:ext uri="{FF2B5EF4-FFF2-40B4-BE49-F238E27FC236}">
                  <a16:creationId xmlns:a16="http://schemas.microsoft.com/office/drawing/2014/main" id="{08465A80-7DF9-4774-B697-F0B60F3CF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84"/>
              <a:ext cx="48" cy="4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C20A85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2">
            <a:extLst>
              <a:ext uri="{FF2B5EF4-FFF2-40B4-BE49-F238E27FC236}">
                <a16:creationId xmlns:a16="http://schemas.microsoft.com/office/drawing/2014/main" id="{6ECBDEF0-605D-4B21-90C7-99ED0BCC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A92D9C-35B7-49E4-95EE-1FB7740914C5}"/>
              </a:ext>
            </a:extLst>
          </p:cNvPr>
          <p:cNvSpPr/>
          <p:nvPr/>
        </p:nvSpPr>
        <p:spPr>
          <a:xfrm>
            <a:off x="3568565" y="1748634"/>
            <a:ext cx="8216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点P到直线/的距离，就是从点P到直线/的垂线段PQ的长度，其中Q是垂足(如右图).因此，求出垂足Q的坐标，利用两点间的距离公式求出</a:t>
            </a:r>
            <a:r>
              <a:rPr lang="en-US" altLang="zh-CN" dirty="0"/>
              <a:t>|</a:t>
            </a:r>
            <a:r>
              <a:rPr lang="zh-CN" altLang="en-US" dirty="0"/>
              <a:t>PQ</a:t>
            </a:r>
            <a:r>
              <a:rPr lang="en-US" altLang="zh-CN" dirty="0"/>
              <a:t>|</a:t>
            </a:r>
            <a:r>
              <a:rPr lang="zh-CN" altLang="en-US" dirty="0"/>
              <a:t>,就可以得到点</a:t>
            </a:r>
            <a:r>
              <a:rPr lang="en-US" altLang="zh-CN" dirty="0"/>
              <a:t>P</a:t>
            </a:r>
            <a:r>
              <a:rPr lang="zh-CN" altLang="en-US" dirty="0"/>
              <a:t>到直线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的距离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2FF706-C799-40CE-BBA4-1C3F7825E862}"/>
              </a:ext>
            </a:extLst>
          </p:cNvPr>
          <p:cNvSpPr/>
          <p:nvPr/>
        </p:nvSpPr>
        <p:spPr>
          <a:xfrm>
            <a:off x="1853948" y="6191309"/>
            <a:ext cx="467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因此，点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aseline="-25000" dirty="0"/>
              <a:t>o</a:t>
            </a:r>
            <a:r>
              <a:rPr lang="zh-CN" altLang="en-US" dirty="0"/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baseline="-25000" dirty="0"/>
              <a:t>o</a:t>
            </a:r>
            <a:r>
              <a:rPr lang="zh-CN" altLang="en-US" dirty="0"/>
              <a:t>)到直线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:Ax</a:t>
            </a:r>
            <a:r>
              <a:rPr lang="zh-CN" altLang="en-US" dirty="0"/>
              <a:t>+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dirty="0"/>
              <a:t>+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/>
              <a:t>=0的距离</a:t>
            </a:r>
          </a:p>
        </p:txBody>
      </p:sp>
      <p:graphicFrame>
        <p:nvGraphicFramePr>
          <p:cNvPr id="30" name="Object 10">
            <a:extLst>
              <a:ext uri="{FF2B5EF4-FFF2-40B4-BE49-F238E27FC236}">
                <a16:creationId xmlns:a16="http://schemas.microsoft.com/office/drawing/2014/main" id="{960FF059-C494-4CE4-BD1A-7F24E65A9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0174" y="5947945"/>
          <a:ext cx="2472680" cy="84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1257120" imgH="431640" progId="Equation.3">
                  <p:embed/>
                </p:oleObj>
              </mc:Choice>
              <mc:Fallback>
                <p:oleObj name="Equation" r:id="rId3" imgW="1257120" imgH="431640" progId="Equation.3">
                  <p:embed/>
                  <p:pic>
                    <p:nvPicPr>
                      <p:cNvPr id="30" name="Object 10">
                        <a:extLst>
                          <a:ext uri="{FF2B5EF4-FFF2-40B4-BE49-F238E27FC236}">
                            <a16:creationId xmlns:a16="http://schemas.microsoft.com/office/drawing/2014/main" id="{960FF059-C494-4CE4-BD1A-7F24E65A9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174" y="5947945"/>
                        <a:ext cx="2472680" cy="84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002447B-C022-4E1A-8CD2-D510D2CBEA2A}"/>
              </a:ext>
            </a:extLst>
          </p:cNvPr>
          <p:cNvSpPr/>
          <p:nvPr/>
        </p:nvSpPr>
        <p:spPr>
          <a:xfrm>
            <a:off x="9116599" y="5909130"/>
            <a:ext cx="2730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可以验证，当A=0,或B=0时，上述公式仍然成立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9E19973-D8A9-4056-91DE-22CE1D8E4FCD}"/>
                  </a:ext>
                </a:extLst>
              </p:cNvPr>
              <p:cNvSpPr/>
              <p:nvPr/>
            </p:nvSpPr>
            <p:spPr>
              <a:xfrm>
                <a:off x="3611601" y="2671964"/>
                <a:ext cx="3506088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由方程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组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        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9E19973-D8A9-4056-91DE-22CE1D8E4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601" y="2671964"/>
                <a:ext cx="350608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ED33DF-F680-423D-A4A9-AC111FD51772}"/>
                  </a:ext>
                </a:extLst>
              </p:cNvPr>
              <p:cNvSpPr txBox="1"/>
              <p:nvPr/>
            </p:nvSpPr>
            <p:spPr>
              <a:xfrm>
                <a:off x="3640548" y="3387274"/>
                <a:ext cx="5676735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=−(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                                 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ED33DF-F680-423D-A4A9-AC111FD51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48" y="3387274"/>
                <a:ext cx="5676735" cy="710194"/>
              </a:xfrm>
              <a:prstGeom prst="rect">
                <a:avLst/>
              </a:prstGeom>
              <a:blipFill>
                <a:blip r:embed="rId6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BE5CC91-31E2-46C4-A4BE-A67DA853E778}"/>
              </a:ext>
            </a:extLst>
          </p:cNvPr>
          <p:cNvSpPr txBox="1"/>
          <p:nvPr/>
        </p:nvSpPr>
        <p:spPr>
          <a:xfrm>
            <a:off x="863465" y="430518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(1)(2)</a:t>
            </a:r>
            <a:r>
              <a:rPr lang="zh-CN" altLang="en-US" dirty="0"/>
              <a:t>两边平方后相加，得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329E74-CAFA-4641-969A-75E411C267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752" y="4280406"/>
            <a:ext cx="7363941" cy="4141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F5AEDB-9889-4A5B-910E-1FEFB8F64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4813" y="4740672"/>
            <a:ext cx="5673557" cy="11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92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utoUpdateAnimBg="0"/>
      <p:bldP spid="9225" grpId="0" autoUpdateAnimBg="0"/>
      <p:bldP spid="2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0" name="Group 42">
            <a:extLst>
              <a:ext uri="{FF2B5EF4-FFF2-40B4-BE49-F238E27FC236}">
                <a16:creationId xmlns:a16="http://schemas.microsoft.com/office/drawing/2014/main" id="{21B2A94B-E633-4867-AB10-8E13E6882289}"/>
              </a:ext>
            </a:extLst>
          </p:cNvPr>
          <p:cNvGrpSpPr>
            <a:grpSpLocks/>
          </p:cNvGrpSpPr>
          <p:nvPr/>
        </p:nvGrpSpPr>
        <p:grpSpPr bwMode="auto">
          <a:xfrm>
            <a:off x="-96837" y="415926"/>
            <a:ext cx="6954837" cy="769938"/>
            <a:chOff x="-1021" y="262"/>
            <a:chExt cx="4381" cy="485"/>
          </a:xfrm>
        </p:grpSpPr>
        <p:sp>
          <p:nvSpPr>
            <p:cNvPr id="7197" name="Rectangle 29">
              <a:extLst>
                <a:ext uri="{FF2B5EF4-FFF2-40B4-BE49-F238E27FC236}">
                  <a16:creationId xmlns:a16="http://schemas.microsoft.com/office/drawing/2014/main" id="{9F3ACA97-F8BF-486D-A1F0-C10DBC7D9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21" y="262"/>
              <a:ext cx="1433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4400" b="1" dirty="0">
                  <a:solidFill>
                    <a:srgbClr val="C20A85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[</a:t>
              </a:r>
              <a:r>
                <a:rPr lang="zh-CN" altLang="en-US" sz="4400" b="1" dirty="0">
                  <a:solidFill>
                    <a:srgbClr val="C20A85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思路三</a:t>
              </a:r>
              <a:r>
                <a:rPr lang="en-US" altLang="zh-CN" sz="4400" b="1" dirty="0">
                  <a:solidFill>
                    <a:srgbClr val="C20A85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]</a:t>
              </a:r>
            </a:p>
          </p:txBody>
        </p:sp>
        <p:sp>
          <p:nvSpPr>
            <p:cNvPr id="7199" name="Rectangle 31">
              <a:extLst>
                <a:ext uri="{FF2B5EF4-FFF2-40B4-BE49-F238E27FC236}">
                  <a16:creationId xmlns:a16="http://schemas.microsoft.com/office/drawing/2014/main" id="{F378D33B-16D0-4D78-9B79-62D0B929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299"/>
              <a:ext cx="3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36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构造直角三角形求其高</a:t>
              </a:r>
              <a:r>
                <a:rPr lang="en-US" altLang="zh-CN" sz="36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</a:p>
          </p:txBody>
        </p:sp>
      </p:grpSp>
      <p:sp>
        <p:nvSpPr>
          <p:cNvPr id="31" name="Text Box 2">
            <a:extLst>
              <a:ext uri="{FF2B5EF4-FFF2-40B4-BE49-F238E27FC236}">
                <a16:creationId xmlns:a16="http://schemas.microsoft.com/office/drawing/2014/main" id="{DFB15DD6-7627-49DA-9E50-A8CFB1583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2" name="Picture 2" descr="3-55">
            <a:extLst>
              <a:ext uri="{FF2B5EF4-FFF2-40B4-BE49-F238E27FC236}">
                <a16:creationId xmlns:a16="http://schemas.microsoft.com/office/drawing/2014/main" id="{F1466C5C-A48C-4370-8AF9-15BE42EB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76728"/>
            <a:ext cx="4196379" cy="20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369CEC3-E8A9-46E0-B499-5A3A0299B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76813"/>
              </p:ext>
            </p:extLst>
          </p:nvPr>
        </p:nvGraphicFramePr>
        <p:xfrm>
          <a:off x="3746501" y="1203029"/>
          <a:ext cx="20383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Document" r:id="rId4" imgW="2044650" imgH="1135087" progId="Word.Document.12">
                  <p:embed/>
                </p:oleObj>
              </mc:Choice>
              <mc:Fallback>
                <p:oleObj name="Document" r:id="rId4" imgW="2044650" imgH="1135087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6501" y="1203029"/>
                        <a:ext cx="203835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42">
            <a:extLst>
              <a:ext uri="{FF2B5EF4-FFF2-40B4-BE49-F238E27FC236}">
                <a16:creationId xmlns:a16="http://schemas.microsoft.com/office/drawing/2014/main" id="{5EDBD395-ED48-45AF-888B-89E49DA2A6D4}"/>
              </a:ext>
            </a:extLst>
          </p:cNvPr>
          <p:cNvGrpSpPr>
            <a:grpSpLocks/>
          </p:cNvGrpSpPr>
          <p:nvPr/>
        </p:nvGrpSpPr>
        <p:grpSpPr bwMode="auto">
          <a:xfrm>
            <a:off x="0" y="2298746"/>
            <a:ext cx="7462839" cy="769938"/>
            <a:chOff x="-1021" y="-376"/>
            <a:chExt cx="4701" cy="485"/>
          </a:xfrm>
        </p:grpSpPr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9D52C99E-EC48-46C1-B941-C6350CDC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21" y="-376"/>
              <a:ext cx="1433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4400" b="1" dirty="0">
                  <a:solidFill>
                    <a:srgbClr val="C20A85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[</a:t>
              </a:r>
              <a:r>
                <a:rPr lang="zh-CN" altLang="en-US" sz="4400" b="1" dirty="0">
                  <a:solidFill>
                    <a:srgbClr val="C20A85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思路四</a:t>
              </a:r>
              <a:r>
                <a:rPr lang="en-US" altLang="zh-CN" sz="4400" b="1" dirty="0">
                  <a:solidFill>
                    <a:srgbClr val="C20A85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]</a:t>
              </a:r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7C76416D-9E57-41E3-AFCC-BEEFE8359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-342"/>
              <a:ext cx="339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36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向量法求点到直线的距离</a:t>
              </a:r>
              <a:r>
                <a:rPr lang="en-US" altLang="zh-CN" sz="36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709D871-5CD8-4301-BB42-16A365BA8CD8}"/>
              </a:ext>
            </a:extLst>
          </p:cNvPr>
          <p:cNvSpPr/>
          <p:nvPr/>
        </p:nvSpPr>
        <p:spPr>
          <a:xfrm>
            <a:off x="251792" y="2955148"/>
            <a:ext cx="11940207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我们知道，向量是解决距离、角度问题的有力工具</a:t>
            </a:r>
            <a:r>
              <a:rPr lang="en-US" altLang="zh-CN" sz="2400" dirty="0"/>
              <a:t>.</a:t>
            </a:r>
            <a:r>
              <a:rPr lang="zh-CN" altLang="en-US" sz="2400" dirty="0"/>
              <a:t>能否用向量方法求点到直线的距离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AF5286D-35DB-41FB-9F22-147912B06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264" y="3536203"/>
            <a:ext cx="3367750" cy="24610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F3107D-C337-43D3-8223-FA8AC63B8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4" y="3654504"/>
            <a:ext cx="7477125" cy="1362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6E643A-E508-498D-9B61-F8EFD3BBB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986" y="5227861"/>
            <a:ext cx="8064896" cy="4040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DEA7F3D-DA1D-4762-A096-1DA588B1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" y="461665"/>
            <a:ext cx="12011025" cy="4438650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F5B7571A-2FF8-4C90-AD9A-435591C1E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C59DDD-56A3-42C3-B7AF-8DEEAA13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917" y="3408412"/>
            <a:ext cx="3367750" cy="24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8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8">
            <a:extLst>
              <a:ext uri="{FF2B5EF4-FFF2-40B4-BE49-F238E27FC236}">
                <a16:creationId xmlns:a16="http://schemas.microsoft.com/office/drawing/2014/main" id="{7D2AB4FC-432B-45E0-ABFF-6CCCF056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4720" y="612479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P</a:t>
            </a:r>
            <a:r>
              <a:rPr lang="en-US" altLang="zh-CN" sz="32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(x</a:t>
            </a:r>
            <a:r>
              <a:rPr lang="en-US" altLang="zh-CN" sz="32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32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到直线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l:Ax+By+C=0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的距离：</a:t>
            </a:r>
          </a:p>
        </p:txBody>
      </p:sp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78344089-19A9-4561-B329-F6B37705B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99430"/>
              </p:ext>
            </p:extLst>
          </p:nvPr>
        </p:nvGraphicFramePr>
        <p:xfrm>
          <a:off x="7320136" y="230832"/>
          <a:ext cx="40386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3" imgW="1257120" imgH="431640" progId="Equation.3">
                  <p:embed/>
                </p:oleObj>
              </mc:Choice>
              <mc:Fallback>
                <p:oleObj name="Equation" r:id="rId3" imgW="12571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230832"/>
                        <a:ext cx="403860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>
            <a:extLst>
              <a:ext uri="{FF2B5EF4-FFF2-40B4-BE49-F238E27FC236}">
                <a16:creationId xmlns:a16="http://schemas.microsoft.com/office/drawing/2014/main" id="{99DFC970-E064-4B81-B02B-28095800F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0" y="0"/>
            <a:ext cx="2819399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点到直线的距离：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DAA34D0D-F2AF-45AA-AB53-71C092AC7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28" y="1451677"/>
            <a:ext cx="67730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）分子是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点坐标代入直线方程；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F3BB5217-D724-455C-8FAC-B51985CDD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54" y="2143153"/>
            <a:ext cx="103067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）分母是直线未知数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系数平方和的算术根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68FBB7CF-CE4A-4630-947A-239D8408C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543" y="2832745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类似于勾股定理求斜边的长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9A0E764-8714-4D3F-B4F2-85ADE1B5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859E11-A817-449A-9BFA-DFF967F4CDD2}"/>
              </a:ext>
            </a:extLst>
          </p:cNvPr>
          <p:cNvSpPr/>
          <p:nvPr/>
        </p:nvSpPr>
        <p:spPr>
          <a:xfrm>
            <a:off x="634764" y="3522337"/>
            <a:ext cx="11365892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200" dirty="0">
                <a:latin typeface="宋体" panose="02010600030101010101" pitchFamily="2" charset="-122"/>
                <a:cs typeface="Times New Roman" pitchFamily="18" charset="0"/>
              </a:rPr>
              <a:t>(3)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运用此公式时要注意直线方程必须是一般式</a:t>
            </a:r>
            <a:r>
              <a:rPr lang="en-US" altLang="zh-CN" sz="3200" dirty="0">
                <a:latin typeface="宋体" panose="02010600030101010101" pitchFamily="2" charset="-122"/>
                <a:cs typeface="Times New Roman" pitchFamily="18" charset="0"/>
              </a:rPr>
              <a:t>,</a:t>
            </a:r>
          </a:p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200" dirty="0">
                <a:latin typeface="宋体" panose="02010600030101010101" pitchFamily="2" charset="-122"/>
                <a:cs typeface="Times New Roman" pitchFamily="18" charset="0"/>
              </a:rPr>
              <a:t>    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若给出其他形式</a:t>
            </a:r>
            <a:r>
              <a:rPr lang="en-US" altLang="zh-CN" sz="3200" dirty="0">
                <a:latin typeface="宋体" panose="02010600030101010101" pitchFamily="2" charset="-122"/>
                <a:cs typeface="Times New Roman" pitchFamily="18" charset="0"/>
              </a:rPr>
              <a:t>,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应先化成一般式再用公式</a:t>
            </a:r>
            <a:r>
              <a:rPr lang="en-US" altLang="zh-CN" sz="3200" i="1" dirty="0">
                <a:latin typeface="宋体" panose="02010600030101010101" pitchFamily="2" charset="-122"/>
                <a:cs typeface="Times New Roman" pitchFamily="18" charset="0"/>
              </a:rPr>
              <a:t>.</a:t>
            </a:r>
            <a:endParaRPr lang="zh-CN" altLang="zh-CN" sz="32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宋体" panose="02010600030101010101" pitchFamily="2" charset="-122"/>
              </a:rPr>
              <a:t>(4)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当点</a:t>
            </a:r>
            <a:r>
              <a:rPr lang="en-US" altLang="zh-CN" sz="3200" i="1" dirty="0">
                <a:latin typeface="宋体" panose="02010600030101010101" pitchFamily="2" charset="-122"/>
              </a:rPr>
              <a:t>P</a:t>
            </a:r>
            <a:r>
              <a:rPr lang="en-US" altLang="zh-CN" sz="3200" baseline="-25000" dirty="0">
                <a:latin typeface="宋体" panose="02010600030101010101" pitchFamily="2" charset="-122"/>
              </a:rPr>
              <a:t>0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在直线</a:t>
            </a:r>
            <a:r>
              <a:rPr lang="en-US" altLang="zh-CN" sz="3200" i="1" dirty="0">
                <a:latin typeface="宋体" panose="02010600030101010101" pitchFamily="2" charset="-122"/>
              </a:rPr>
              <a:t>l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上时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点到直线的距离为零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公式仍然适用</a:t>
            </a:r>
            <a:r>
              <a:rPr lang="en-US" altLang="zh-CN" sz="3200" i="1" dirty="0">
                <a:latin typeface="宋体" panose="02010600030101010101" pitchFamily="2" charset="-122"/>
              </a:rPr>
              <a:t>.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utoUpdateAnimBg="0"/>
      <p:bldP spid="17422" grpId="0" autoUpdateAnimBg="0"/>
      <p:bldP spid="174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9" name="Group 101">
            <a:extLst>
              <a:ext uri="{FF2B5EF4-FFF2-40B4-BE49-F238E27FC236}">
                <a16:creationId xmlns:a16="http://schemas.microsoft.com/office/drawing/2014/main" id="{6F6FC4C9-0BDB-40BA-BF71-AFC045CC7246}"/>
              </a:ext>
            </a:extLst>
          </p:cNvPr>
          <p:cNvGrpSpPr>
            <a:grpSpLocks/>
          </p:cNvGrpSpPr>
          <p:nvPr/>
        </p:nvGrpSpPr>
        <p:grpSpPr bwMode="auto">
          <a:xfrm>
            <a:off x="6729412" y="1792067"/>
            <a:ext cx="1905000" cy="1447800"/>
            <a:chOff x="3456" y="1872"/>
            <a:chExt cx="1200" cy="912"/>
          </a:xfrm>
        </p:grpSpPr>
        <p:sp>
          <p:nvSpPr>
            <p:cNvPr id="12386" name="Line 98">
              <a:extLst>
                <a:ext uri="{FF2B5EF4-FFF2-40B4-BE49-F238E27FC236}">
                  <a16:creationId xmlns:a16="http://schemas.microsoft.com/office/drawing/2014/main" id="{7E8B273A-68FE-4378-9CA7-35F27CC80C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920"/>
              <a:ext cx="576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7" name="Line 99">
              <a:extLst>
                <a:ext uri="{FF2B5EF4-FFF2-40B4-BE49-F238E27FC236}">
                  <a16:creationId xmlns:a16="http://schemas.microsoft.com/office/drawing/2014/main" id="{A9A1A9AD-4089-4C66-AE4A-1B93E7529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872"/>
              <a:ext cx="624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8" name="Line 100">
              <a:extLst>
                <a:ext uri="{FF2B5EF4-FFF2-40B4-BE49-F238E27FC236}">
                  <a16:creationId xmlns:a16="http://schemas.microsoft.com/office/drawing/2014/main" id="{1175C48F-6A70-4F6C-A0F1-CD69BA5DC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448"/>
              <a:ext cx="120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3C54622E-F8D2-4CA3-8263-12CA61F0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4" y="50801"/>
            <a:ext cx="99910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1: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已知点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A(1,3),B(3,1),C(-1,0)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，求</a:t>
            </a:r>
            <a:r>
              <a:rPr lang="en-US" altLang="zh-CN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△ABC</a:t>
            </a:r>
            <a:r>
              <a:rPr lang="zh-CN" altLang="en-US" sz="32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的面积</a:t>
            </a:r>
          </a:p>
        </p:txBody>
      </p:sp>
      <p:grpSp>
        <p:nvGrpSpPr>
          <p:cNvPr id="12378" name="Group 90">
            <a:extLst>
              <a:ext uri="{FF2B5EF4-FFF2-40B4-BE49-F238E27FC236}">
                <a16:creationId xmlns:a16="http://schemas.microsoft.com/office/drawing/2014/main" id="{430E2490-A1F9-4D2A-986A-2018E4E1148D}"/>
              </a:ext>
            </a:extLst>
          </p:cNvPr>
          <p:cNvGrpSpPr>
            <a:grpSpLocks/>
          </p:cNvGrpSpPr>
          <p:nvPr/>
        </p:nvGrpSpPr>
        <p:grpSpPr bwMode="auto">
          <a:xfrm>
            <a:off x="6272212" y="725267"/>
            <a:ext cx="3810000" cy="3200400"/>
            <a:chOff x="3168" y="1200"/>
            <a:chExt cx="2400" cy="2016"/>
          </a:xfrm>
        </p:grpSpPr>
        <p:sp>
          <p:nvSpPr>
            <p:cNvPr id="12312" name="Line 24">
              <a:extLst>
                <a:ext uri="{FF2B5EF4-FFF2-40B4-BE49-F238E27FC236}">
                  <a16:creationId xmlns:a16="http://schemas.microsoft.com/office/drawing/2014/main" id="{93D4C75F-C74A-4F09-B9E1-71887CDBB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68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5">
              <a:extLst>
                <a:ext uri="{FF2B5EF4-FFF2-40B4-BE49-F238E27FC236}">
                  <a16:creationId xmlns:a16="http://schemas.microsoft.com/office/drawing/2014/main" id="{E5010342-5494-4438-AC1D-61AA91815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328"/>
              <a:ext cx="0" cy="1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14" name="Group 26">
              <a:extLst>
                <a:ext uri="{FF2B5EF4-FFF2-40B4-BE49-F238E27FC236}">
                  <a16:creationId xmlns:a16="http://schemas.microsoft.com/office/drawing/2014/main" id="{99F1C14F-C7BB-4BC5-BE97-585F30132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20"/>
              <a:ext cx="288" cy="48"/>
              <a:chOff x="2880" y="2784"/>
              <a:chExt cx="288" cy="48"/>
            </a:xfrm>
          </p:grpSpPr>
          <p:sp>
            <p:nvSpPr>
              <p:cNvPr id="12315" name="Line 27">
                <a:extLst>
                  <a:ext uri="{FF2B5EF4-FFF2-40B4-BE49-F238E27FC236}">
                    <a16:creationId xmlns:a16="http://schemas.microsoft.com/office/drawing/2014/main" id="{7A9980EC-D99C-42DF-A907-8CA5568AC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28">
                <a:extLst>
                  <a:ext uri="{FF2B5EF4-FFF2-40B4-BE49-F238E27FC236}">
                    <a16:creationId xmlns:a16="http://schemas.microsoft.com/office/drawing/2014/main" id="{9E6B39F5-F07A-49F5-AC18-81A3271E1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29">
                <a:extLst>
                  <a:ext uri="{FF2B5EF4-FFF2-40B4-BE49-F238E27FC236}">
                    <a16:creationId xmlns:a16="http://schemas.microsoft.com/office/drawing/2014/main" id="{33106DC3-6924-469F-B31A-39BED8E0B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18" name="Group 30">
              <a:extLst>
                <a:ext uri="{FF2B5EF4-FFF2-40B4-BE49-F238E27FC236}">
                  <a16:creationId xmlns:a16="http://schemas.microsoft.com/office/drawing/2014/main" id="{CA24EB0B-4342-4A41-BBE8-7F1394260B6B}"/>
                </a:ext>
              </a:extLst>
            </p:cNvPr>
            <p:cNvGrpSpPr>
              <a:grpSpLocks/>
            </p:cNvGrpSpPr>
            <p:nvPr/>
          </p:nvGrpSpPr>
          <p:grpSpPr bwMode="auto">
            <a:xfrm rot="5376746">
              <a:off x="3672" y="1736"/>
              <a:ext cx="288" cy="48"/>
              <a:chOff x="2880" y="2784"/>
              <a:chExt cx="288" cy="48"/>
            </a:xfrm>
          </p:grpSpPr>
          <p:sp>
            <p:nvSpPr>
              <p:cNvPr id="12319" name="Line 31">
                <a:extLst>
                  <a:ext uri="{FF2B5EF4-FFF2-40B4-BE49-F238E27FC236}">
                    <a16:creationId xmlns:a16="http://schemas.microsoft.com/office/drawing/2014/main" id="{6A072558-5C8D-47A3-8519-B64E39CCC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Line 32">
                <a:extLst>
                  <a:ext uri="{FF2B5EF4-FFF2-40B4-BE49-F238E27FC236}">
                    <a16:creationId xmlns:a16="http://schemas.microsoft.com/office/drawing/2014/main" id="{F4A91B36-F5BB-4A58-9B14-B55C11675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Line 33">
                <a:extLst>
                  <a:ext uri="{FF2B5EF4-FFF2-40B4-BE49-F238E27FC236}">
                    <a16:creationId xmlns:a16="http://schemas.microsoft.com/office/drawing/2014/main" id="{6F6874CC-B1B7-4898-98E3-D476CF9D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34" name="Group 46">
              <a:extLst>
                <a:ext uri="{FF2B5EF4-FFF2-40B4-BE49-F238E27FC236}">
                  <a16:creationId xmlns:a16="http://schemas.microsoft.com/office/drawing/2014/main" id="{C4909275-979A-4F92-BDAF-26A727B895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720"/>
              <a:ext cx="288" cy="48"/>
              <a:chOff x="2880" y="2784"/>
              <a:chExt cx="288" cy="48"/>
            </a:xfrm>
          </p:grpSpPr>
          <p:sp>
            <p:nvSpPr>
              <p:cNvPr id="12335" name="Line 47">
                <a:extLst>
                  <a:ext uri="{FF2B5EF4-FFF2-40B4-BE49-F238E27FC236}">
                    <a16:creationId xmlns:a16="http://schemas.microsoft.com/office/drawing/2014/main" id="{5D23AE6A-165B-4C16-88DD-A139D2065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Line 48">
                <a:extLst>
                  <a:ext uri="{FF2B5EF4-FFF2-40B4-BE49-F238E27FC236}">
                    <a16:creationId xmlns:a16="http://schemas.microsoft.com/office/drawing/2014/main" id="{02C48C83-F6A0-449D-B9C3-19AF3F96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7" name="Line 49">
                <a:extLst>
                  <a:ext uri="{FF2B5EF4-FFF2-40B4-BE49-F238E27FC236}">
                    <a16:creationId xmlns:a16="http://schemas.microsoft.com/office/drawing/2014/main" id="{A97A19BE-EEA3-4B96-85E3-BD98C16D9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38" name="Group 50">
              <a:extLst>
                <a:ext uri="{FF2B5EF4-FFF2-40B4-BE49-F238E27FC236}">
                  <a16:creationId xmlns:a16="http://schemas.microsoft.com/office/drawing/2014/main" id="{E6DBF8F0-CFDB-4427-B2C0-A5BEAD99A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720"/>
              <a:ext cx="288" cy="48"/>
              <a:chOff x="2880" y="2784"/>
              <a:chExt cx="288" cy="48"/>
            </a:xfrm>
          </p:grpSpPr>
          <p:sp>
            <p:nvSpPr>
              <p:cNvPr id="12339" name="Line 51">
                <a:extLst>
                  <a:ext uri="{FF2B5EF4-FFF2-40B4-BE49-F238E27FC236}">
                    <a16:creationId xmlns:a16="http://schemas.microsoft.com/office/drawing/2014/main" id="{F1A36469-D817-4DBB-B578-234F962CD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Line 52">
                <a:extLst>
                  <a:ext uri="{FF2B5EF4-FFF2-40B4-BE49-F238E27FC236}">
                    <a16:creationId xmlns:a16="http://schemas.microsoft.com/office/drawing/2014/main" id="{409686CE-5ACD-448B-9666-0AC229763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1" name="Line 53">
                <a:extLst>
                  <a:ext uri="{FF2B5EF4-FFF2-40B4-BE49-F238E27FC236}">
                    <a16:creationId xmlns:a16="http://schemas.microsoft.com/office/drawing/2014/main" id="{973AC6D1-A1CE-47D4-B329-BD3E671EE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42" name="Group 54">
              <a:extLst>
                <a:ext uri="{FF2B5EF4-FFF2-40B4-BE49-F238E27FC236}">
                  <a16:creationId xmlns:a16="http://schemas.microsoft.com/office/drawing/2014/main" id="{16206B24-CA6C-4B9A-84AA-8D1FFC997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720"/>
              <a:ext cx="288" cy="48"/>
              <a:chOff x="2880" y="2784"/>
              <a:chExt cx="288" cy="48"/>
            </a:xfrm>
          </p:grpSpPr>
          <p:sp>
            <p:nvSpPr>
              <p:cNvPr id="12343" name="Line 55">
                <a:extLst>
                  <a:ext uri="{FF2B5EF4-FFF2-40B4-BE49-F238E27FC236}">
                    <a16:creationId xmlns:a16="http://schemas.microsoft.com/office/drawing/2014/main" id="{D629E5E7-A204-428E-B7F4-4B36E5A05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4" name="Line 56">
                <a:extLst>
                  <a:ext uri="{FF2B5EF4-FFF2-40B4-BE49-F238E27FC236}">
                    <a16:creationId xmlns:a16="http://schemas.microsoft.com/office/drawing/2014/main" id="{7A3DE3B0-8670-4AFE-9FEE-3E5C2C44B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5" name="Line 57">
                <a:extLst>
                  <a:ext uri="{FF2B5EF4-FFF2-40B4-BE49-F238E27FC236}">
                    <a16:creationId xmlns:a16="http://schemas.microsoft.com/office/drawing/2014/main" id="{5CE53860-2A38-4415-9852-C55AF3AAE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46" name="Group 58">
              <a:extLst>
                <a:ext uri="{FF2B5EF4-FFF2-40B4-BE49-F238E27FC236}">
                  <a16:creationId xmlns:a16="http://schemas.microsoft.com/office/drawing/2014/main" id="{6BC7BCE9-3DA7-44CC-8691-2EA89C890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720"/>
              <a:ext cx="288" cy="48"/>
              <a:chOff x="2880" y="2784"/>
              <a:chExt cx="288" cy="48"/>
            </a:xfrm>
          </p:grpSpPr>
          <p:sp>
            <p:nvSpPr>
              <p:cNvPr id="12347" name="Line 59">
                <a:extLst>
                  <a:ext uri="{FF2B5EF4-FFF2-40B4-BE49-F238E27FC236}">
                    <a16:creationId xmlns:a16="http://schemas.microsoft.com/office/drawing/2014/main" id="{95950B58-34E9-48BF-A133-CC7FE81F3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8" name="Line 60">
                <a:extLst>
                  <a:ext uri="{FF2B5EF4-FFF2-40B4-BE49-F238E27FC236}">
                    <a16:creationId xmlns:a16="http://schemas.microsoft.com/office/drawing/2014/main" id="{73D53146-0D37-48D6-86AA-A0840B017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9" name="Line 61">
                <a:extLst>
                  <a:ext uri="{FF2B5EF4-FFF2-40B4-BE49-F238E27FC236}">
                    <a16:creationId xmlns:a16="http://schemas.microsoft.com/office/drawing/2014/main" id="{177573B5-5D5D-4D38-BBE7-D1D9473AD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58" name="Group 70">
              <a:extLst>
                <a:ext uri="{FF2B5EF4-FFF2-40B4-BE49-F238E27FC236}">
                  <a16:creationId xmlns:a16="http://schemas.microsoft.com/office/drawing/2014/main" id="{EBC37101-7019-4AF4-B21C-EFD06C690549}"/>
                </a:ext>
              </a:extLst>
            </p:cNvPr>
            <p:cNvGrpSpPr>
              <a:grpSpLocks/>
            </p:cNvGrpSpPr>
            <p:nvPr/>
          </p:nvGrpSpPr>
          <p:grpSpPr bwMode="auto">
            <a:xfrm rot="5376746">
              <a:off x="3672" y="2888"/>
              <a:ext cx="288" cy="48"/>
              <a:chOff x="2880" y="2784"/>
              <a:chExt cx="288" cy="48"/>
            </a:xfrm>
          </p:grpSpPr>
          <p:sp>
            <p:nvSpPr>
              <p:cNvPr id="12359" name="Line 71">
                <a:extLst>
                  <a:ext uri="{FF2B5EF4-FFF2-40B4-BE49-F238E27FC236}">
                    <a16:creationId xmlns:a16="http://schemas.microsoft.com/office/drawing/2014/main" id="{9AA4A9F6-7D60-442A-AF01-E7F7AFEA4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0" name="Line 72">
                <a:extLst>
                  <a:ext uri="{FF2B5EF4-FFF2-40B4-BE49-F238E27FC236}">
                    <a16:creationId xmlns:a16="http://schemas.microsoft.com/office/drawing/2014/main" id="{A0D76D8E-FD79-4E4F-AFCB-A32D3036E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1" name="Line 73">
                <a:extLst>
                  <a:ext uri="{FF2B5EF4-FFF2-40B4-BE49-F238E27FC236}">
                    <a16:creationId xmlns:a16="http://schemas.microsoft.com/office/drawing/2014/main" id="{ABA4DD17-1711-4F38-AA19-C1411B5BB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62" name="Group 74">
              <a:extLst>
                <a:ext uri="{FF2B5EF4-FFF2-40B4-BE49-F238E27FC236}">
                  <a16:creationId xmlns:a16="http://schemas.microsoft.com/office/drawing/2014/main" id="{0560B183-A2F1-45D2-8E5B-BDB50731973A}"/>
                </a:ext>
              </a:extLst>
            </p:cNvPr>
            <p:cNvGrpSpPr>
              <a:grpSpLocks/>
            </p:cNvGrpSpPr>
            <p:nvPr/>
          </p:nvGrpSpPr>
          <p:grpSpPr bwMode="auto">
            <a:xfrm rot="5376746">
              <a:off x="3672" y="2024"/>
              <a:ext cx="288" cy="48"/>
              <a:chOff x="2880" y="2784"/>
              <a:chExt cx="288" cy="48"/>
            </a:xfrm>
          </p:grpSpPr>
          <p:sp>
            <p:nvSpPr>
              <p:cNvPr id="12363" name="Line 75">
                <a:extLst>
                  <a:ext uri="{FF2B5EF4-FFF2-40B4-BE49-F238E27FC236}">
                    <a16:creationId xmlns:a16="http://schemas.microsoft.com/office/drawing/2014/main" id="{DC877FE9-75A0-4C43-B034-1BE8D06AB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4" name="Line 76">
                <a:extLst>
                  <a:ext uri="{FF2B5EF4-FFF2-40B4-BE49-F238E27FC236}">
                    <a16:creationId xmlns:a16="http://schemas.microsoft.com/office/drawing/2014/main" id="{F6607405-0573-4FB5-93AB-7C129F328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5" name="Line 77">
                <a:extLst>
                  <a:ext uri="{FF2B5EF4-FFF2-40B4-BE49-F238E27FC236}">
                    <a16:creationId xmlns:a16="http://schemas.microsoft.com/office/drawing/2014/main" id="{7910C883-FE9F-4AFF-85DB-ECA6C40DA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66" name="Group 78">
              <a:extLst>
                <a:ext uri="{FF2B5EF4-FFF2-40B4-BE49-F238E27FC236}">
                  <a16:creationId xmlns:a16="http://schemas.microsoft.com/office/drawing/2014/main" id="{75EC7293-173A-4AE7-B91D-6E42075BF48D}"/>
                </a:ext>
              </a:extLst>
            </p:cNvPr>
            <p:cNvGrpSpPr>
              <a:grpSpLocks/>
            </p:cNvGrpSpPr>
            <p:nvPr/>
          </p:nvGrpSpPr>
          <p:grpSpPr bwMode="auto">
            <a:xfrm rot="5376746">
              <a:off x="3672" y="2312"/>
              <a:ext cx="288" cy="48"/>
              <a:chOff x="2880" y="2784"/>
              <a:chExt cx="288" cy="48"/>
            </a:xfrm>
          </p:grpSpPr>
          <p:sp>
            <p:nvSpPr>
              <p:cNvPr id="12367" name="Line 79">
                <a:extLst>
                  <a:ext uri="{FF2B5EF4-FFF2-40B4-BE49-F238E27FC236}">
                    <a16:creationId xmlns:a16="http://schemas.microsoft.com/office/drawing/2014/main" id="{6A37DE45-3020-4ACD-BD0E-CCB0E3C3B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8" name="Line 80">
                <a:extLst>
                  <a:ext uri="{FF2B5EF4-FFF2-40B4-BE49-F238E27FC236}">
                    <a16:creationId xmlns:a16="http://schemas.microsoft.com/office/drawing/2014/main" id="{E522030F-B04A-496D-AC4F-0557C662E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9" name="Line 81">
                <a:extLst>
                  <a:ext uri="{FF2B5EF4-FFF2-40B4-BE49-F238E27FC236}">
                    <a16:creationId xmlns:a16="http://schemas.microsoft.com/office/drawing/2014/main" id="{45947F27-5A14-44B9-8FA2-E5D1AB987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70" name="Group 82">
              <a:extLst>
                <a:ext uri="{FF2B5EF4-FFF2-40B4-BE49-F238E27FC236}">
                  <a16:creationId xmlns:a16="http://schemas.microsoft.com/office/drawing/2014/main" id="{3CB0524D-2D73-4619-9299-0D2EF9F22E0A}"/>
                </a:ext>
              </a:extLst>
            </p:cNvPr>
            <p:cNvGrpSpPr>
              <a:grpSpLocks/>
            </p:cNvGrpSpPr>
            <p:nvPr/>
          </p:nvGrpSpPr>
          <p:grpSpPr bwMode="auto">
            <a:xfrm rot="5376746">
              <a:off x="3672" y="2600"/>
              <a:ext cx="288" cy="48"/>
              <a:chOff x="2880" y="2784"/>
              <a:chExt cx="288" cy="48"/>
            </a:xfrm>
          </p:grpSpPr>
          <p:sp>
            <p:nvSpPr>
              <p:cNvPr id="12371" name="Line 83">
                <a:extLst>
                  <a:ext uri="{FF2B5EF4-FFF2-40B4-BE49-F238E27FC236}">
                    <a16:creationId xmlns:a16="http://schemas.microsoft.com/office/drawing/2014/main" id="{1A7611F9-83FF-4544-AD1A-EC4C1AC81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2" name="Line 84">
                <a:extLst>
                  <a:ext uri="{FF2B5EF4-FFF2-40B4-BE49-F238E27FC236}">
                    <a16:creationId xmlns:a16="http://schemas.microsoft.com/office/drawing/2014/main" id="{E158235D-9A29-4C2B-82B7-7BC5913DF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3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3" name="Line 85">
                <a:extLst>
                  <a:ext uri="{FF2B5EF4-FFF2-40B4-BE49-F238E27FC236}">
                    <a16:creationId xmlns:a16="http://schemas.microsoft.com/office/drawing/2014/main" id="{D0F677F4-5038-4E1D-9D75-CB4E5F261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74" name="Text Box 86">
              <a:extLst>
                <a:ext uri="{FF2B5EF4-FFF2-40B4-BE49-F238E27FC236}">
                  <a16:creationId xmlns:a16="http://schemas.microsoft.com/office/drawing/2014/main" id="{15E9D13E-277E-4B1D-8D3A-C456148AF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73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12375" name="Text Box 87">
              <a:extLst>
                <a:ext uri="{FF2B5EF4-FFF2-40B4-BE49-F238E27FC236}">
                  <a16:creationId xmlns:a16="http://schemas.microsoft.com/office/drawing/2014/main" id="{2D163461-1D0B-4B25-BBBB-891CC1B34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200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2376" name="Text Box 88">
              <a:extLst>
                <a:ext uri="{FF2B5EF4-FFF2-40B4-BE49-F238E27FC236}">
                  <a16:creationId xmlns:a16="http://schemas.microsoft.com/office/drawing/2014/main" id="{9D9BD508-3A83-4368-973F-EAAB9D156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736"/>
              <a:ext cx="43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latin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2397" name="Group 109">
            <a:extLst>
              <a:ext uri="{FF2B5EF4-FFF2-40B4-BE49-F238E27FC236}">
                <a16:creationId xmlns:a16="http://schemas.microsoft.com/office/drawing/2014/main" id="{9303B88A-49FB-49A9-81DD-D3D72D659E33}"/>
              </a:ext>
            </a:extLst>
          </p:cNvPr>
          <p:cNvGrpSpPr>
            <a:grpSpLocks/>
          </p:cNvGrpSpPr>
          <p:nvPr/>
        </p:nvGrpSpPr>
        <p:grpSpPr bwMode="auto">
          <a:xfrm>
            <a:off x="6424612" y="1258668"/>
            <a:ext cx="2586038" cy="1997075"/>
            <a:chOff x="3264" y="1536"/>
            <a:chExt cx="1629" cy="1258"/>
          </a:xfrm>
        </p:grpSpPr>
        <p:sp>
          <p:nvSpPr>
            <p:cNvPr id="12382" name="Rectangle 94">
              <a:extLst>
                <a:ext uri="{FF2B5EF4-FFF2-40B4-BE49-F238E27FC236}">
                  <a16:creationId xmlns:a16="http://schemas.microsoft.com/office/drawing/2014/main" id="{95697399-7645-4881-AF0B-E49A32075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1536"/>
              <a:ext cx="23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 b="1">
                  <a:latin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2385" name="Group 97">
              <a:extLst>
                <a:ext uri="{FF2B5EF4-FFF2-40B4-BE49-F238E27FC236}">
                  <a16:creationId xmlns:a16="http://schemas.microsoft.com/office/drawing/2014/main" id="{16C1C330-A59D-4354-9722-EC703F5E6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872"/>
              <a:ext cx="1629" cy="922"/>
              <a:chOff x="3264" y="1872"/>
              <a:chExt cx="1629" cy="922"/>
            </a:xfrm>
          </p:grpSpPr>
          <p:sp>
            <p:nvSpPr>
              <p:cNvPr id="12379" name="Oval 91">
                <a:extLst>
                  <a:ext uri="{FF2B5EF4-FFF2-40B4-BE49-F238E27FC236}">
                    <a16:creationId xmlns:a16="http://schemas.microsoft.com/office/drawing/2014/main" id="{29A307BD-E099-49E7-87BB-33B571027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0" name="Oval 92">
                <a:extLst>
                  <a:ext uri="{FF2B5EF4-FFF2-40B4-BE49-F238E27FC236}">
                    <a16:creationId xmlns:a16="http://schemas.microsoft.com/office/drawing/2014/main" id="{A40AA86B-789D-49AC-B7A4-B8531F1A7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872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1" name="Oval 93">
                <a:extLst>
                  <a:ext uri="{FF2B5EF4-FFF2-40B4-BE49-F238E27FC236}">
                    <a16:creationId xmlns:a16="http://schemas.microsoft.com/office/drawing/2014/main" id="{00F16385-1702-460A-AAD3-A22026CD7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83" name="Rectangle 95">
                <a:extLst>
                  <a:ext uri="{FF2B5EF4-FFF2-40B4-BE49-F238E27FC236}">
                    <a16:creationId xmlns:a16="http://schemas.microsoft.com/office/drawing/2014/main" id="{728A78D2-3B29-4D96-9569-0CB036658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23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3000" b="1">
                    <a:latin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2384" name="Rectangle 96">
                <a:extLst>
                  <a:ext uri="{FF2B5EF4-FFF2-40B4-BE49-F238E27FC236}">
                    <a16:creationId xmlns:a16="http://schemas.microsoft.com/office/drawing/2014/main" id="{5AFC6544-173B-4629-8A9F-ECEAC16A2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237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3000" b="1">
                    <a:latin typeface="宋体" panose="02010600030101010101" pitchFamily="2" charset="-122"/>
                  </a:rPr>
                  <a:t>C</a:t>
                </a:r>
              </a:p>
            </p:txBody>
          </p:sp>
        </p:grpSp>
      </p:grpSp>
      <p:grpSp>
        <p:nvGrpSpPr>
          <p:cNvPr id="12396" name="Group 108">
            <a:extLst>
              <a:ext uri="{FF2B5EF4-FFF2-40B4-BE49-F238E27FC236}">
                <a16:creationId xmlns:a16="http://schemas.microsoft.com/office/drawing/2014/main" id="{64204753-2B56-420B-B2E8-6E834E183BBF}"/>
              </a:ext>
            </a:extLst>
          </p:cNvPr>
          <p:cNvGrpSpPr>
            <a:grpSpLocks/>
          </p:cNvGrpSpPr>
          <p:nvPr/>
        </p:nvGrpSpPr>
        <p:grpSpPr bwMode="auto">
          <a:xfrm>
            <a:off x="6729412" y="2020667"/>
            <a:ext cx="1295400" cy="1219200"/>
            <a:chOff x="3456" y="2016"/>
            <a:chExt cx="816" cy="768"/>
          </a:xfrm>
        </p:grpSpPr>
        <p:sp>
          <p:nvSpPr>
            <p:cNvPr id="12390" name="Line 102">
              <a:extLst>
                <a:ext uri="{FF2B5EF4-FFF2-40B4-BE49-F238E27FC236}">
                  <a16:creationId xmlns:a16="http://schemas.microsoft.com/office/drawing/2014/main" id="{5BE312F7-89DF-482B-A882-4776A72C8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016"/>
              <a:ext cx="768" cy="7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4" name="Freeform 106">
              <a:extLst>
                <a:ext uri="{FF2B5EF4-FFF2-40B4-BE49-F238E27FC236}">
                  <a16:creationId xmlns:a16="http://schemas.microsoft.com/office/drawing/2014/main" id="{D6128586-ACF3-4632-A220-246CD8242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064"/>
              <a:ext cx="240" cy="96"/>
            </a:xfrm>
            <a:custGeom>
              <a:avLst/>
              <a:gdLst>
                <a:gd name="T0" fmla="*/ 332 w 972"/>
                <a:gd name="T1" fmla="*/ 252 h 492"/>
                <a:gd name="T2" fmla="*/ 616 w 972"/>
                <a:gd name="T3" fmla="*/ 410 h 492"/>
                <a:gd name="T4" fmla="*/ 774 w 972"/>
                <a:gd name="T5" fmla="*/ 426 h 492"/>
                <a:gd name="T6" fmla="*/ 972 w 972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2" h="492">
                  <a:moveTo>
                    <a:pt x="332" y="252"/>
                  </a:moveTo>
                  <a:cubicBezTo>
                    <a:pt x="600" y="347"/>
                    <a:pt x="0" y="78"/>
                    <a:pt x="616" y="410"/>
                  </a:cubicBezTo>
                  <a:cubicBezTo>
                    <a:pt x="643" y="428"/>
                    <a:pt x="720" y="492"/>
                    <a:pt x="774" y="426"/>
                  </a:cubicBezTo>
                  <a:lnTo>
                    <a:pt x="97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5" name="Rectangle 107">
              <a:extLst>
                <a:ext uri="{FF2B5EF4-FFF2-40B4-BE49-F238E27FC236}">
                  <a16:creationId xmlns:a16="http://schemas.microsoft.com/office/drawing/2014/main" id="{76B05F05-F9F5-4323-97AC-E645DD98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02"/>
              <a:ext cx="23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000" b="1">
                  <a:latin typeface="宋体" panose="02010600030101010101" pitchFamily="2" charset="-122"/>
                </a:rPr>
                <a:t>h</a:t>
              </a:r>
            </a:p>
          </p:txBody>
        </p:sp>
      </p:grpSp>
      <p:graphicFrame>
        <p:nvGraphicFramePr>
          <p:cNvPr id="12404" name="Object 116">
            <a:extLst>
              <a:ext uri="{FF2B5EF4-FFF2-40B4-BE49-F238E27FC236}">
                <a16:creationId xmlns:a16="http://schemas.microsoft.com/office/drawing/2014/main" id="{7024A1A8-8E47-42C5-8D58-229DB029B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026992"/>
              </p:ext>
            </p:extLst>
          </p:nvPr>
        </p:nvGraphicFramePr>
        <p:xfrm>
          <a:off x="10110787" y="622477"/>
          <a:ext cx="1854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0787" y="622477"/>
                        <a:ext cx="1854200" cy="868363"/>
                      </a:xfrm>
                      <a:prstGeom prst="rect">
                        <a:avLst/>
                      </a:prstGeom>
                      <a:solidFill>
                        <a:schemeClr val="tx2">
                          <a:alpha val="19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5" name="Text Box 117">
            <a:extLst>
              <a:ext uri="{FF2B5EF4-FFF2-40B4-BE49-F238E27FC236}">
                <a16:creationId xmlns:a16="http://schemas.microsoft.com/office/drawing/2014/main" id="{41767433-A5A0-4ECF-93AB-638FC4BF8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75" y="903863"/>
            <a:ext cx="435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解：设</a:t>
            </a:r>
            <a:r>
              <a:rPr lang="en-US" altLang="zh-CN" sz="2800" b="1" dirty="0">
                <a:ea typeface="黑体" panose="02010609060101010101" pitchFamily="49" charset="-122"/>
              </a:rPr>
              <a:t>AB</a:t>
            </a:r>
            <a:r>
              <a:rPr lang="zh-CN" altLang="en-US" sz="2800" b="1" dirty="0">
                <a:ea typeface="黑体" panose="02010609060101010101" pitchFamily="49" charset="-122"/>
              </a:rPr>
              <a:t>边上的高为</a:t>
            </a:r>
            <a:r>
              <a:rPr lang="en-US" altLang="zh-CN" sz="2800" b="1" dirty="0">
                <a:ea typeface="黑体" panose="02010609060101010101" pitchFamily="49" charset="-122"/>
              </a:rPr>
              <a:t>h</a:t>
            </a:r>
          </a:p>
        </p:txBody>
      </p:sp>
      <p:graphicFrame>
        <p:nvGraphicFramePr>
          <p:cNvPr id="12406" name="Object 118">
            <a:extLst>
              <a:ext uri="{FF2B5EF4-FFF2-40B4-BE49-F238E27FC236}">
                <a16:creationId xmlns:a16="http://schemas.microsoft.com/office/drawing/2014/main" id="{38490950-31E6-4665-9146-A79AEDFFEE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181230"/>
              </p:ext>
            </p:extLst>
          </p:nvPr>
        </p:nvGraphicFramePr>
        <p:xfrm>
          <a:off x="1131887" y="1579562"/>
          <a:ext cx="40846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5" imgW="1981080" imgH="279360" progId="Equation.DSMT4">
                  <p:embed/>
                </p:oleObj>
              </mc:Choice>
              <mc:Fallback>
                <p:oleObj name="Equation" r:id="rId5" imgW="1981080" imgH="27936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1579562"/>
                        <a:ext cx="40846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7" name="Object 119">
            <a:extLst>
              <a:ext uri="{FF2B5EF4-FFF2-40B4-BE49-F238E27FC236}">
                <a16:creationId xmlns:a16="http://schemas.microsoft.com/office/drawing/2014/main" id="{C5BC273D-FC44-4728-A673-E002B8F99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8615"/>
              </p:ext>
            </p:extLst>
          </p:nvPr>
        </p:nvGraphicFramePr>
        <p:xfrm>
          <a:off x="1419226" y="2227262"/>
          <a:ext cx="2181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7" imgW="977760" imgH="393480" progId="Equation.DSMT4">
                  <p:embed/>
                </p:oleObj>
              </mc:Choice>
              <mc:Fallback>
                <p:oleObj name="Equation" r:id="rId7" imgW="977760" imgH="393480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6" y="2227262"/>
                        <a:ext cx="21812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8" name="Text Box 120">
            <a:extLst>
              <a:ext uri="{FF2B5EF4-FFF2-40B4-BE49-F238E27FC236}">
                <a16:creationId xmlns:a16="http://schemas.microsoft.com/office/drawing/2014/main" id="{CF5C3D61-6941-4A2B-81A3-CD62EDD97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3163886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AB</a:t>
            </a:r>
            <a:r>
              <a:rPr lang="zh-CN" altLang="en-US" sz="2400" b="1" dirty="0">
                <a:ea typeface="黑体" panose="02010609060101010101" pitchFamily="49" charset="-122"/>
              </a:rPr>
              <a:t>的方程为</a:t>
            </a:r>
          </a:p>
        </p:txBody>
      </p:sp>
      <p:graphicFrame>
        <p:nvGraphicFramePr>
          <p:cNvPr id="12409" name="Object 121">
            <a:extLst>
              <a:ext uri="{FF2B5EF4-FFF2-40B4-BE49-F238E27FC236}">
                <a16:creationId xmlns:a16="http://schemas.microsoft.com/office/drawing/2014/main" id="{95C13156-A9C4-447D-9809-01AE28451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270355"/>
              </p:ext>
            </p:extLst>
          </p:nvPr>
        </p:nvGraphicFramePr>
        <p:xfrm>
          <a:off x="2932113" y="3090863"/>
          <a:ext cx="2784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9" imgW="1079280" imgH="203040" progId="Equation.DSMT4">
                  <p:embed/>
                </p:oleObj>
              </mc:Choice>
              <mc:Fallback>
                <p:oleObj name="Equation" r:id="rId9" imgW="1079280" imgH="20304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3090863"/>
                        <a:ext cx="27844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0" name="Text Box 122">
            <a:extLst>
              <a:ext uri="{FF2B5EF4-FFF2-40B4-BE49-F238E27FC236}">
                <a16:creationId xmlns:a16="http://schemas.microsoft.com/office/drawing/2014/main" id="{20835894-C5AA-4E1A-8DFA-4A99A949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3811587"/>
            <a:ext cx="288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化为一般式</a:t>
            </a:r>
          </a:p>
        </p:txBody>
      </p:sp>
      <p:graphicFrame>
        <p:nvGraphicFramePr>
          <p:cNvPr id="12411" name="Object 123">
            <a:extLst>
              <a:ext uri="{FF2B5EF4-FFF2-40B4-BE49-F238E27FC236}">
                <a16:creationId xmlns:a16="http://schemas.microsoft.com/office/drawing/2014/main" id="{563B839A-E98A-4ADE-92BD-46C226C71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10966"/>
              </p:ext>
            </p:extLst>
          </p:nvPr>
        </p:nvGraphicFramePr>
        <p:xfrm>
          <a:off x="3076575" y="3883025"/>
          <a:ext cx="20875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11" imgW="787320" imgH="203040" progId="Equation.DSMT4">
                  <p:embed/>
                </p:oleObj>
              </mc:Choice>
              <mc:Fallback>
                <p:oleObj name="Equation" r:id="rId11" imgW="787320" imgH="20304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3883025"/>
                        <a:ext cx="20875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2" name="Object 124">
            <a:extLst>
              <a:ext uri="{FF2B5EF4-FFF2-40B4-BE49-F238E27FC236}">
                <a16:creationId xmlns:a16="http://schemas.microsoft.com/office/drawing/2014/main" id="{07054148-643C-46E4-80E2-1E856C473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26510"/>
              </p:ext>
            </p:extLst>
          </p:nvPr>
        </p:nvGraphicFramePr>
        <p:xfrm>
          <a:off x="1131887" y="4459286"/>
          <a:ext cx="1917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Equation" r:id="rId13" imgW="965160" imgH="431640" progId="Equation.DSMT4">
                  <p:embed/>
                </p:oleObj>
              </mc:Choice>
              <mc:Fallback>
                <p:oleObj name="Equation" r:id="rId13" imgW="965160" imgH="43164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4459286"/>
                        <a:ext cx="19177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3" name="Line 125">
            <a:extLst>
              <a:ext uri="{FF2B5EF4-FFF2-40B4-BE49-F238E27FC236}">
                <a16:creationId xmlns:a16="http://schemas.microsoft.com/office/drawing/2014/main" id="{AA4F2999-E051-40C4-9B83-DE6DF2477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6" y="1850806"/>
            <a:ext cx="14287" cy="1368425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12414" name="Line 126">
            <a:extLst>
              <a:ext uri="{FF2B5EF4-FFF2-40B4-BE49-F238E27FC236}">
                <a16:creationId xmlns:a16="http://schemas.microsoft.com/office/drawing/2014/main" id="{059485F4-35AD-468F-BE70-20FBFF295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2350" y="2714406"/>
            <a:ext cx="0" cy="504825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12415" name="AutoShape 127">
            <a:extLst>
              <a:ext uri="{FF2B5EF4-FFF2-40B4-BE49-F238E27FC236}">
                <a16:creationId xmlns:a16="http://schemas.microsoft.com/office/drawing/2014/main" id="{E9A9264E-0C9D-48C4-878D-9B0D8AC824B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970964" y="4886543"/>
            <a:ext cx="2789237" cy="1157287"/>
          </a:xfrm>
          <a:prstGeom prst="wedgeEllipseCallout">
            <a:avLst>
              <a:gd name="adj1" fmla="val 91319"/>
              <a:gd name="adj2" fmla="val 1774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/>
            <a:r>
              <a:rPr lang="zh-CN" altLang="en-US" sz="2400" b="1">
                <a:ea typeface="黑体" panose="02010609060101010101" pitchFamily="49" charset="-122"/>
              </a:rPr>
              <a:t>还有其他方法吗</a:t>
            </a:r>
            <a:r>
              <a:rPr lang="zh-CN" altLang="en-US"/>
              <a:t>？</a:t>
            </a:r>
          </a:p>
        </p:txBody>
      </p:sp>
      <p:graphicFrame>
        <p:nvGraphicFramePr>
          <p:cNvPr id="12416" name="Object 128">
            <a:extLst>
              <a:ext uri="{FF2B5EF4-FFF2-40B4-BE49-F238E27FC236}">
                <a16:creationId xmlns:a16="http://schemas.microsoft.com/office/drawing/2014/main" id="{F298BFC1-E33E-4E8A-BC27-4B9080462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034011"/>
              </p:ext>
            </p:extLst>
          </p:nvPr>
        </p:nvGraphicFramePr>
        <p:xfrm>
          <a:off x="3049587" y="4611685"/>
          <a:ext cx="26495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4" name="Equation" r:id="rId15" imgW="1333440" imgH="419040" progId="Equation.DSMT4">
                  <p:embed/>
                </p:oleObj>
              </mc:Choice>
              <mc:Fallback>
                <p:oleObj name="Equation" r:id="rId15" imgW="1333440" imgH="41904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7" y="4611685"/>
                        <a:ext cx="2649537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2">
            <a:extLst>
              <a:ext uri="{FF2B5EF4-FFF2-40B4-BE49-F238E27FC236}">
                <a16:creationId xmlns:a16="http://schemas.microsoft.com/office/drawing/2014/main" id="{FADDECA0-FDF5-409D-BAFE-A7EA22A1D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5" grpId="0"/>
      <p:bldP spid="12408" grpId="0"/>
      <p:bldP spid="12410" grpId="0"/>
      <p:bldP spid="124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邢启强设计模板</Template>
  <TotalTime>968</TotalTime>
  <Words>1677</Words>
  <Application>Microsoft Office PowerPoint</Application>
  <PresentationFormat>宽屏</PresentationFormat>
  <Paragraphs>155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NEU-BZ-S92</vt:lpstr>
      <vt:lpstr>华文行楷</vt:lpstr>
      <vt:lpstr>华文楷体</vt:lpstr>
      <vt:lpstr>华文新魏</vt:lpstr>
      <vt:lpstr>楷体_GB2312</vt:lpstr>
      <vt:lpstr>宋体</vt:lpstr>
      <vt:lpstr>Arial</vt:lpstr>
      <vt:lpstr>Cambria Math</vt:lpstr>
      <vt:lpstr>Times New Roman</vt:lpstr>
      <vt:lpstr>1_自定义设计方案</vt:lpstr>
      <vt:lpstr>自定义设计方案</vt:lpstr>
      <vt:lpstr>Equation</vt:lpstr>
      <vt:lpstr>Document</vt:lpstr>
      <vt:lpstr>公式</vt:lpstr>
      <vt:lpstr>Microsoft Word 文档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3</cp:revision>
  <dcterms:created xsi:type="dcterms:W3CDTF">2003-10-22T14:57:39Z</dcterms:created>
  <dcterms:modified xsi:type="dcterms:W3CDTF">2020-09-24T13:54:18Z</dcterms:modified>
</cp:coreProperties>
</file>