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20"/>
  </p:notesMasterIdLst>
  <p:sldIdLst>
    <p:sldId id="257" r:id="rId3"/>
    <p:sldId id="268" r:id="rId4"/>
    <p:sldId id="3258" r:id="rId5"/>
    <p:sldId id="272" r:id="rId6"/>
    <p:sldId id="273" r:id="rId7"/>
    <p:sldId id="269" r:id="rId8"/>
    <p:sldId id="275" r:id="rId9"/>
    <p:sldId id="3225" r:id="rId10"/>
    <p:sldId id="3220" r:id="rId11"/>
    <p:sldId id="3222" r:id="rId12"/>
    <p:sldId id="3257" r:id="rId13"/>
    <p:sldId id="3224" r:id="rId14"/>
    <p:sldId id="3256" r:id="rId15"/>
    <p:sldId id="3259" r:id="rId16"/>
    <p:sldId id="3260" r:id="rId17"/>
    <p:sldId id="3261" r:id="rId18"/>
    <p:sldId id="267" r:id="rId1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98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4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CD90BBA-6A62-46C4-A1D4-A16FCDE959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DF4A3DB-F845-482D-A606-6A614BE349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8E185C3-3922-46F8-86D8-3A73D8C711B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D73F293F-2F68-45F4-BD8A-A6BF38AA4D7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D17E6B8-BC62-40D9-87AE-C16A0DC53E4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EA121E6F-F732-47C2-B200-D056D9D555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4C5D793-8060-48AA-9DF9-AF0C93308D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0531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2712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87911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65434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900408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6985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72059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25430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46103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9802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0179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7930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3372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457133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9878559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2748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5279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7613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0383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3895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12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3534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6468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>
            <a:extLst>
              <a:ext uri="{FF2B5EF4-FFF2-40B4-BE49-F238E27FC236}">
                <a16:creationId xmlns:a16="http://schemas.microsoft.com/office/drawing/2014/main" id="{43B29217-E688-42E9-8517-8805C96D2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3" y="5867400"/>
            <a:ext cx="307975" cy="990600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800">
                <a:solidFill>
                  <a:srgbClr val="99CCFF"/>
                </a:solidFill>
              </a:rPr>
              <a:t>讲课人：邢启强</a:t>
            </a:r>
          </a:p>
        </p:txBody>
      </p:sp>
      <p:sp>
        <p:nvSpPr>
          <p:cNvPr id="1027" name="AutoShape 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65800726-410C-4E11-88E9-25CC03ACC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8" y="6661150"/>
            <a:ext cx="2544762" cy="196850"/>
          </a:xfrm>
          <a:prstGeom prst="actionButtonEnd">
            <a:avLst/>
          </a:prstGeom>
          <a:solidFill>
            <a:srgbClr val="FFFF99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28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4343A50-7826-48E2-9F0A-EFE9694CE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763" y="6669088"/>
            <a:ext cx="2590800" cy="188912"/>
          </a:xfrm>
          <a:prstGeom prst="actionButtonForwardNext">
            <a:avLst/>
          </a:prstGeom>
          <a:solidFill>
            <a:srgbClr val="FFFF99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AutoShape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0E74CBA-0177-4B06-90A1-88CE683B1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6669088"/>
            <a:ext cx="2782887" cy="188912"/>
          </a:xfrm>
          <a:prstGeom prst="actionButtonBackPrevious">
            <a:avLst/>
          </a:prstGeom>
          <a:solidFill>
            <a:srgbClr val="FFFF99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C836F96-16B3-4A15-8433-ACDCA68E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200" y="6381750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fld id="{50C051FF-3311-4B64-B4C3-229552018C8A}" type="slidenum">
              <a:rPr lang="en-US" altLang="zh-CN" sz="1400" smtClean="0"/>
              <a:pPr algn="r">
                <a:defRPr/>
              </a:pPr>
              <a:t>‹#›</a:t>
            </a:fld>
            <a:endParaRPr lang="en-US" altLang="zh-CN" sz="1400"/>
          </a:p>
        </p:txBody>
      </p:sp>
      <p:sp>
        <p:nvSpPr>
          <p:cNvPr id="1031" name="AutoShape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582B182-5259-4DFC-88DD-A257F8F16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950" y="6669088"/>
            <a:ext cx="2305050" cy="188912"/>
          </a:xfrm>
          <a:prstGeom prst="actionButtonBeginning">
            <a:avLst/>
          </a:prstGeom>
          <a:solidFill>
            <a:srgbClr val="FFFF99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32" name="AutoShape 8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EFDB77BA-3E25-4F69-A8FD-1FAC2186A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0" y="6669088"/>
            <a:ext cx="2159000" cy="188912"/>
          </a:xfrm>
          <a:prstGeom prst="actionButtonReturn">
            <a:avLst/>
          </a:prstGeom>
          <a:solidFill>
            <a:srgbClr val="FFFF99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5" Type="http://schemas.openxmlformats.org/officeDocument/2006/relationships/oleObject" Target="../embeddings/Microsoft_Word_97_-_2003_Document3.doc"/><Relationship Id="rId4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tags" Target="../tags/tag12.xml"/><Relationship Id="rId7" Type="http://schemas.openxmlformats.org/officeDocument/2006/relationships/oleObject" Target="../embeddings/Microsoft_Word_97_-_2003_Document5.doc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emf"/><Relationship Id="rId5" Type="http://schemas.openxmlformats.org/officeDocument/2006/relationships/oleObject" Target="../embeddings/Microsoft_Word_97_-_2003_Document4.doc"/><Relationship Id="rId4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package" Target="../embeddings/Microsoft_Word_Document2.docx"/><Relationship Id="rId7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Word_Document3.docx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package" Target="../embeddings/Microsoft_Word_Document5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6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9.docx"/><Relationship Id="rId13" Type="http://schemas.openxmlformats.org/officeDocument/2006/relationships/image" Target="../media/image32.emf"/><Relationship Id="rId3" Type="http://schemas.openxmlformats.org/officeDocument/2006/relationships/image" Target="../media/image33.png"/><Relationship Id="rId7" Type="http://schemas.openxmlformats.org/officeDocument/2006/relationships/image" Target="../media/image29.emf"/><Relationship Id="rId12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package" Target="../embeddings/Microsoft_Word_Document8.docx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0" Type="http://schemas.openxmlformats.org/officeDocument/2006/relationships/package" Target="../embeddings/Microsoft_Word_Document10.docx"/><Relationship Id="rId4" Type="http://schemas.openxmlformats.org/officeDocument/2006/relationships/package" Target="../embeddings/Microsoft_Word_Document7.docx"/><Relationship Id="rId9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12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oleObject" Target="../embeddings/Microsoft_Word_97_-_2003_Document1.doc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image" Target="XTB163-40.TIF" TargetMode="External"/><Relationship Id="rId2" Type="http://schemas.openxmlformats.org/officeDocument/2006/relationships/tags" Target="../tags/tag1.xml"/><Relationship Id="rId1" Type="http://schemas.openxmlformats.org/officeDocument/2006/relationships/vmlDrawing" Target="../drawings/vmlDrawing6.vml"/><Relationship Id="rId6" Type="http://schemas.openxmlformats.org/officeDocument/2006/relationships/tags" Target="../tags/tag5.xml"/><Relationship Id="rId11" Type="http://schemas.openxmlformats.org/officeDocument/2006/relationships/image" Target="../media/image16.png"/><Relationship Id="rId5" Type="http://schemas.openxmlformats.org/officeDocument/2006/relationships/tags" Target="../tags/tag4.xml"/><Relationship Id="rId10" Type="http://schemas.openxmlformats.org/officeDocument/2006/relationships/image" Target="../media/image14.emf"/><Relationship Id="rId4" Type="http://schemas.openxmlformats.org/officeDocument/2006/relationships/tags" Target="../tags/tag3.xml"/><Relationship Id="rId9" Type="http://schemas.openxmlformats.org/officeDocument/2006/relationships/oleObject" Target="../embeddings/Microsoft_Word_97_-_2003_Document.doc"/><Relationship Id="rId1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emf"/><Relationship Id="rId5" Type="http://schemas.openxmlformats.org/officeDocument/2006/relationships/oleObject" Target="../embeddings/Microsoft_Word_97_-_2003_Document2.doc"/><Relationship Id="rId4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CB60C0A0-5B53-4E0F-9101-53428FA45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1557338"/>
            <a:ext cx="9793088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4800" b="1" dirty="0">
                <a:solidFill>
                  <a:srgbClr val="33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56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§2.3.4</a:t>
            </a:r>
            <a:r>
              <a:rPr lang="zh-CN" altLang="en-US" sz="56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两条平行直线间的距离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对象 644097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64074902"/>
              </p:ext>
            </p:extLst>
          </p:nvPr>
        </p:nvGraphicFramePr>
        <p:xfrm>
          <a:off x="395288" y="615950"/>
          <a:ext cx="11501437" cy="3965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Document" r:id="rId5" imgW="10953940" imgH="3624892" progId="Word.Document.8">
                  <p:embed/>
                </p:oleObj>
              </mc:Choice>
              <mc:Fallback>
                <p:oleObj name="Document" r:id="rId5" imgW="10953940" imgH="3624892" progId="Word.Document.8">
                  <p:embed/>
                  <p:pic>
                    <p:nvPicPr>
                      <p:cNvPr id="15362" name="对象 64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288" y="615950"/>
                        <a:ext cx="11501437" cy="3965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12"/>
          <p:cNvSpPr txBox="1"/>
          <p:nvPr>
            <p:custDataLst>
              <p:tags r:id="rId3"/>
            </p:custDataLst>
          </p:nvPr>
        </p:nvSpPr>
        <p:spPr>
          <a:xfrm>
            <a:off x="13420" y="19050"/>
            <a:ext cx="1422184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归纳总结</a:t>
            </a:r>
          </a:p>
        </p:txBody>
      </p:sp>
    </p:spTree>
    <p:extLst>
      <p:ext uri="{BB962C8B-B14F-4D97-AF65-F5344CB8AC3E}">
        <p14:creationId xmlns:p14="http://schemas.microsoft.com/office/powerpoint/2010/main" val="311213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/>
        </p:nvSpPr>
        <p:spPr>
          <a:xfrm>
            <a:off x="263352" y="461665"/>
            <a:ext cx="10866342" cy="1226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若直线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3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x+my+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3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:(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m-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y+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m=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互相平行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的值为</a:t>
            </a:r>
            <a:r>
              <a:rPr lang="zh-CN" altLang="zh-CN" sz="3200" i="1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　　　　　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它们之间的距离为</a:t>
            </a:r>
            <a:r>
              <a:rPr lang="zh-CN" altLang="zh-CN" sz="3200" i="1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　　　　　</a:t>
            </a:r>
            <a:r>
              <a:rPr lang="en-US" altLang="zh-CN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3200" i="1" dirty="0">
                <a:solidFill>
                  <a:srgbClr val="000000"/>
                </a:solidFill>
                <a:latin typeface="宋体" pitchFamily="2" charset="-122"/>
                <a:ea typeface="方正书宋_GBK" panose="03000509000000000000" pitchFamily="65" charset="-122"/>
                <a:cs typeface="Times New Roman" pitchFamily="18" charset="0"/>
              </a:rPr>
              <a:t> </a:t>
            </a:r>
            <a:endParaRPr lang="zh-CN" altLang="zh-CN" sz="32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542275"/>
              </p:ext>
            </p:extLst>
          </p:nvPr>
        </p:nvGraphicFramePr>
        <p:xfrm>
          <a:off x="515757" y="2124308"/>
          <a:ext cx="11160486" cy="589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Document" r:id="rId3" imgW="11230174" imgH="631166" progId="Word.Document.12">
                  <p:embed/>
                </p:oleObj>
              </mc:Choice>
              <mc:Fallback>
                <p:oleObj name="Document" r:id="rId3" imgW="11230174" imgH="631166" progId="Word.Document.12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757" y="2124308"/>
                        <a:ext cx="11160486" cy="589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07368" y="1688539"/>
            <a:ext cx="10163545" cy="46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 dirty="0">
                <a:latin typeface="Arial" pitchFamily="34" charset="0"/>
                <a:ea typeface="黑体" pitchFamily="2" charset="-122"/>
                <a:cs typeface="Times New Roman" pitchFamily="18" charset="0"/>
              </a:rPr>
              <a:t>解析</a:t>
            </a:r>
            <a:r>
              <a:rPr lang="en-US" altLang="zh-CN" sz="2200" dirty="0">
                <a:latin typeface="Arial" pitchFamily="34" charset="0"/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zh-CN" sz="2200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由</a:t>
            </a: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m-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zh-CN" altLang="zh-CN" sz="2200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解得</a:t>
            </a: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m=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200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或</a:t>
            </a: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经过验证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m=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200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时两条直线重合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200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舍去</a:t>
            </a: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2200" dirty="0">
                <a:latin typeface="NEU-BZ-S92"/>
                <a:cs typeface="宋体" panose="02010600030101010101" pitchFamily="2" charset="-122"/>
              </a:rPr>
              <a:t>∴</a:t>
            </a: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m=-</a:t>
            </a: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2200" dirty="0"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0A11174-3AAC-41AC-B41F-67A04ED58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11312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C00F4"/>
                </a:solidFill>
                <a:latin typeface="Times New Roman" panose="02020603050405020304" pitchFamily="18" charset="0"/>
              </a:rPr>
              <a:t>巩固练习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621B8D-BCB1-4ADB-AC36-B5B238E32823}"/>
              </a:ext>
            </a:extLst>
          </p:cNvPr>
          <p:cNvSpPr/>
          <p:nvPr/>
        </p:nvSpPr>
        <p:spPr>
          <a:xfrm>
            <a:off x="256486" y="2852936"/>
            <a:ext cx="108732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已知直线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是分别经过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(1,1),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(0,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1)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两点的两条平行直线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间的距离最大时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直线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的方程是</a:t>
            </a:r>
            <a:r>
              <a:rPr lang="zh-CN" altLang="zh-CN" sz="2400" i="1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226E0CF-8ED5-4738-BA7A-4954B6C1213A}"/>
                  </a:ext>
                </a:extLst>
              </p:cNvPr>
              <p:cNvSpPr/>
              <p:nvPr/>
            </p:nvSpPr>
            <p:spPr>
              <a:xfrm>
                <a:off x="304564" y="3878614"/>
                <a:ext cx="10369152" cy="1719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  <a:tabLst>
                    <a:tab pos="1029335" algn="l"/>
                    <a:tab pos="1850390" algn="l"/>
                    <a:tab pos="2538095" algn="l"/>
                    <a:tab pos="3221990" algn="l"/>
                  </a:tabLst>
                </a:pPr>
                <a:r>
                  <a:rPr lang="zh-CN" altLang="zh-CN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当两条平行直线与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zh-CN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两点的连线垂直时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zh-CN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两条平行直线间的距离最大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zh-CN" sz="2400" dirty="0">
                  <a:solidFill>
                    <a:schemeClr val="tx1"/>
                  </a:solidFill>
                  <a:latin typeface="NEU-BZ-S92"/>
                  <a:ea typeface="方正书宋_GBK" panose="0300050900000000000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0"/>
                  </a:spcAft>
                  <a:tabLst>
                    <a:tab pos="1029335" algn="l"/>
                    <a:tab pos="1850390" algn="l"/>
                    <a:tab pos="2538095" algn="l"/>
                    <a:tab pos="3221990" algn="l"/>
                  </a:tabLst>
                </a:pPr>
                <a:r>
                  <a:rPr lang="zh-CN" altLang="zh-CN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因为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(1,1),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zh-CN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400" 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zh-CN" altLang="zh-CN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所以两条平行直线的斜率为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lnSpc>
                    <a:spcPct val="115000"/>
                  </a:lnSpc>
                  <a:spcAft>
                    <a:spcPts val="0"/>
                  </a:spcAft>
                  <a:tabLst>
                    <a:tab pos="1029335" algn="l"/>
                    <a:tab pos="1850390" algn="l"/>
                    <a:tab pos="2538095" algn="l"/>
                    <a:tab pos="3221990" algn="l"/>
                  </a:tabLst>
                </a:pPr>
                <a:r>
                  <a:rPr lang="zh-CN" altLang="zh-CN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所以直线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的方程为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y-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x-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1),</a:t>
                </a:r>
                <a:r>
                  <a:rPr lang="zh-CN" altLang="zh-CN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y-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zh-CN" sz="2400" dirty="0">
                  <a:solidFill>
                    <a:schemeClr val="tx1"/>
                  </a:solidFill>
                  <a:latin typeface="NEU-BZ-S92"/>
                  <a:ea typeface="方正书宋_GBK" panose="0300050900000000000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226E0CF-8ED5-4738-BA7A-4954B6C121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64" y="3878614"/>
                <a:ext cx="10369152" cy="1719317"/>
              </a:xfrm>
              <a:prstGeom prst="rect">
                <a:avLst/>
              </a:prstGeom>
              <a:blipFill>
                <a:blip r:embed="rId5"/>
                <a:stretch>
                  <a:fillRect l="-941" t="-2837" b="-2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06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对象 642049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96675127"/>
              </p:ext>
            </p:extLst>
          </p:nvPr>
        </p:nvGraphicFramePr>
        <p:xfrm>
          <a:off x="695400" y="3448422"/>
          <a:ext cx="10029825" cy="290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Document" r:id="rId5" imgW="9536032" imgH="2761172" progId="Word.Document.8">
                  <p:embed/>
                </p:oleObj>
              </mc:Choice>
              <mc:Fallback>
                <p:oleObj name="Document" r:id="rId5" imgW="9536032" imgH="2761172" progId="Word.Document.8">
                  <p:embed/>
                  <p:pic>
                    <p:nvPicPr>
                      <p:cNvPr id="17410" name="对象 64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5400" y="3448422"/>
                        <a:ext cx="10029825" cy="290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E8F45B0F-6D18-4F9B-A502-5328FF398997}"/>
              </a:ext>
            </a:extLst>
          </p:cNvPr>
          <p:cNvSpPr/>
          <p:nvPr/>
        </p:nvSpPr>
        <p:spPr>
          <a:xfrm>
            <a:off x="461562" y="439217"/>
            <a:ext cx="112688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直线</a:t>
            </a:r>
            <a:r>
              <a:rPr lang="en-US" altLang="zh-CN" sz="2800" i="1" kern="100" dirty="0">
                <a:latin typeface="Times New Roman" panose="02020603050405020304" pitchFamily="18" charset="0"/>
              </a:rPr>
              <a:t>l</a:t>
            </a:r>
            <a:r>
              <a:rPr lang="en-US" altLang="zh-CN" sz="2800" kern="100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过点</a:t>
            </a:r>
            <a:r>
              <a:rPr lang="en-US" altLang="zh-CN" sz="2800" i="1" kern="100" dirty="0">
                <a:latin typeface="Times New Roman" panose="02020603050405020304" pitchFamily="18" charset="0"/>
              </a:rPr>
              <a:t>A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(0,1)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 dirty="0">
                <a:latin typeface="Times New Roman" panose="02020603050405020304" pitchFamily="18" charset="0"/>
              </a:rPr>
              <a:t>l</a:t>
            </a:r>
            <a:r>
              <a:rPr lang="en-US" altLang="zh-CN" sz="2800" kern="100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过点</a:t>
            </a:r>
            <a:r>
              <a:rPr lang="en-US" altLang="zh-CN" sz="2800" i="1" kern="100" dirty="0">
                <a:latin typeface="Times New Roman" panose="02020603050405020304" pitchFamily="18" charset="0"/>
              </a:rPr>
              <a:t>B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(5,0)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</a:t>
            </a:r>
            <a:r>
              <a:rPr lang="en-US" altLang="zh-CN" sz="2800" i="1" kern="100" dirty="0">
                <a:latin typeface="Times New Roman" panose="02020603050405020304" pitchFamily="18" charset="0"/>
              </a:rPr>
              <a:t>l</a:t>
            </a:r>
            <a:r>
              <a:rPr lang="en-US" altLang="zh-CN" sz="2800" kern="1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∥</a:t>
            </a:r>
            <a:r>
              <a:rPr lang="en-US" altLang="zh-CN" sz="2800" i="1" kern="100" dirty="0">
                <a:latin typeface="Times New Roman" panose="02020603050405020304" pitchFamily="18" charset="0"/>
              </a:rPr>
              <a:t>l</a:t>
            </a:r>
            <a:r>
              <a:rPr lang="en-US" altLang="zh-CN" sz="2800" kern="100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sz="2800" i="1" kern="100" dirty="0">
                <a:latin typeface="Times New Roman" panose="02020603050405020304" pitchFamily="18" charset="0"/>
              </a:rPr>
              <a:t>l</a:t>
            </a:r>
            <a:r>
              <a:rPr lang="en-US" altLang="zh-CN" sz="2800" kern="100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i="1" kern="100" dirty="0">
                <a:latin typeface="Times New Roman" panose="02020603050405020304" pitchFamily="18" charset="0"/>
              </a:rPr>
              <a:t>l</a:t>
            </a:r>
            <a:r>
              <a:rPr lang="en-US" altLang="zh-CN" sz="2800" kern="100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间的距离为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5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</a:t>
            </a:r>
            <a:r>
              <a:rPr lang="en-US" altLang="zh-CN" sz="2800" i="1" kern="100" dirty="0">
                <a:latin typeface="Times New Roman" panose="02020603050405020304" pitchFamily="18" charset="0"/>
              </a:rPr>
              <a:t>l</a:t>
            </a:r>
            <a:r>
              <a:rPr lang="en-US" altLang="zh-CN" sz="2800" kern="100" baseline="-25000" dirty="0">
                <a:latin typeface="Times New Roman" panose="02020603050405020304" pitchFamily="18" charset="0"/>
              </a:rPr>
              <a:t>1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 dirty="0">
                <a:latin typeface="Times New Roman" panose="02020603050405020304" pitchFamily="18" charset="0"/>
              </a:rPr>
              <a:t>l</a:t>
            </a:r>
            <a:r>
              <a:rPr lang="en-US" altLang="zh-CN" sz="2800" kern="100" baseline="-25000" dirty="0">
                <a:latin typeface="Times New Roman" panose="02020603050405020304" pitchFamily="18" charset="0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的方程．</a:t>
            </a:r>
            <a:endParaRPr lang="zh-CN" altLang="en-US" sz="2800" dirty="0"/>
          </a:p>
        </p:txBody>
      </p:sp>
      <p:graphicFrame>
        <p:nvGraphicFramePr>
          <p:cNvPr id="4" name="对象 643074">
            <a:extLst>
              <a:ext uri="{FF2B5EF4-FFF2-40B4-BE49-F238E27FC236}">
                <a16:creationId xmlns:a16="http://schemas.microsoft.com/office/drawing/2014/main" id="{A51A82C0-6A98-446C-B05D-EA5680B97D19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64394373"/>
              </p:ext>
            </p:extLst>
          </p:nvPr>
        </p:nvGraphicFramePr>
        <p:xfrm>
          <a:off x="335360" y="1349400"/>
          <a:ext cx="11780838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Document" r:id="rId7" imgW="11218649" imgH="2011392" progId="Word.Document.8">
                  <p:embed/>
                </p:oleObj>
              </mc:Choice>
              <mc:Fallback>
                <p:oleObj name="Document" r:id="rId7" imgW="11218649" imgH="2011392" progId="Word.Document.8">
                  <p:embed/>
                  <p:pic>
                    <p:nvPicPr>
                      <p:cNvPr id="8" name="对象 643074">
                        <a:extLst>
                          <a:ext uri="{FF2B5EF4-FFF2-40B4-BE49-F238E27FC236}">
                            <a16:creationId xmlns:a16="http://schemas.microsoft.com/office/drawing/2014/main" id="{53678CC7-8667-4BDE-9115-CFCE0F6878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360" y="1349400"/>
                        <a:ext cx="11780838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8">
            <a:extLst>
              <a:ext uri="{FF2B5EF4-FFF2-40B4-BE49-F238E27FC236}">
                <a16:creationId xmlns:a16="http://schemas.microsoft.com/office/drawing/2014/main" id="{E52F3EDD-B267-4252-B774-A1203A74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11312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C00F4"/>
                </a:solidFill>
                <a:latin typeface="Times New Roman" panose="02020603050405020304" pitchFamily="18" charset="0"/>
              </a:rPr>
              <a:t>巩固练习</a:t>
            </a:r>
          </a:p>
        </p:txBody>
      </p:sp>
    </p:spTree>
    <p:extLst>
      <p:ext uri="{BB962C8B-B14F-4D97-AF65-F5344CB8AC3E}">
        <p14:creationId xmlns:p14="http://schemas.microsoft.com/office/powerpoint/2010/main" val="189438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归纳总结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589C70-4464-408C-8722-F536C899B4DA}"/>
              </a:ext>
            </a:extLst>
          </p:cNvPr>
          <p:cNvSpPr/>
          <p:nvPr/>
        </p:nvSpPr>
        <p:spPr>
          <a:xfrm>
            <a:off x="1055440" y="332656"/>
            <a:ext cx="92170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371600">
              <a:spcAft>
                <a:spcPts val="0"/>
              </a:spcAft>
              <a:tabLst>
                <a:tab pos="4800600" algn="l"/>
              </a:tabLst>
            </a:pP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距离公式综合应用的三种常用类型</a:t>
            </a:r>
            <a:endParaRPr lang="en-US" altLang="zh-CN" sz="1050" kern="100" dirty="0">
              <a:solidFill>
                <a:srgbClr val="FF0000"/>
              </a:solidFill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4800600" algn="l"/>
              </a:tabLst>
            </a:pP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>
                <a:latin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最值问题</a:t>
            </a:r>
            <a:r>
              <a:rPr lang="en-US" altLang="zh-CN" sz="2400" kern="100" dirty="0">
                <a:latin typeface="宋体" panose="02010600030101010101" pitchFamily="2" charset="-122"/>
                <a:cs typeface="Courier New" panose="02070309020205020404" pitchFamily="49" charset="0"/>
              </a:rPr>
              <a:t>.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Font typeface="宋体" panose="02010600030101010101" pitchFamily="2" charset="-122"/>
              <a:buAutoNum type="circleNumDbPlain"/>
              <a:tabLst>
                <a:tab pos="914400" algn="l"/>
                <a:tab pos="4800600" algn="l"/>
              </a:tabLst>
            </a:pPr>
            <a:r>
              <a:rPr lang="zh-CN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利用对称转化为两点之间的距离问题</a:t>
            </a:r>
            <a:r>
              <a:rPr lang="en-US" altLang="zh-CN" sz="2400" kern="100" dirty="0">
                <a:latin typeface="宋体" panose="02010600030101010101" pitchFamily="2" charset="-122"/>
                <a:cs typeface="Courier New" panose="02070309020205020404" pitchFamily="49" charset="0"/>
              </a:rPr>
              <a:t>.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Font typeface="宋体" panose="02010600030101010101" pitchFamily="2" charset="-122"/>
              <a:buAutoNum type="circleNumDbPlain"/>
              <a:tabLst>
                <a:tab pos="914400" algn="l"/>
                <a:tab pos="4800600" algn="l"/>
              </a:tabLst>
            </a:pPr>
            <a:r>
              <a:rPr lang="zh-CN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利用所求式子的几何意义转化为点到直线的距离</a:t>
            </a:r>
            <a:r>
              <a:rPr lang="en-US" altLang="zh-CN" sz="2400" kern="100" dirty="0">
                <a:latin typeface="宋体" panose="02010600030101010101" pitchFamily="2" charset="-122"/>
                <a:cs typeface="Courier New" panose="02070309020205020404" pitchFamily="49" charset="0"/>
              </a:rPr>
              <a:t>.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lvl="0" indent="-342900">
              <a:spcAft>
                <a:spcPts val="0"/>
              </a:spcAft>
              <a:buFont typeface="宋体" panose="02010600030101010101" pitchFamily="2" charset="-122"/>
              <a:buAutoNum type="circleNumDbPlain"/>
              <a:tabLst>
                <a:tab pos="914400" algn="l"/>
                <a:tab pos="4800600" algn="l"/>
              </a:tabLst>
            </a:pPr>
            <a:r>
              <a:rPr lang="zh-CN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利用距离公式将问题转化为一元二次函数的最值问题，通过配方求最值</a:t>
            </a:r>
            <a:r>
              <a:rPr lang="en-US" altLang="zh-CN" sz="2400" kern="100" dirty="0">
                <a:latin typeface="宋体" panose="02010600030101010101" pitchFamily="2" charset="-122"/>
                <a:cs typeface="Courier New" panose="02070309020205020404" pitchFamily="49" charset="0"/>
              </a:rPr>
              <a:t>.</a:t>
            </a:r>
            <a:endParaRPr lang="zh-CN" altLang="zh-CN" sz="1050" kern="100" dirty="0">
              <a:effectLst/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D6594E-3AF3-4A77-AB62-F8F35178130C}"/>
              </a:ext>
            </a:extLst>
          </p:cNvPr>
          <p:cNvSpPr/>
          <p:nvPr/>
        </p:nvSpPr>
        <p:spPr>
          <a:xfrm>
            <a:off x="587388" y="2640360"/>
            <a:ext cx="110172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800600" algn="l"/>
              </a:tabLst>
            </a:pPr>
            <a:r>
              <a:rPr lang="en-US" altLang="zh-CN" sz="28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kern="100" dirty="0">
                <a:latin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28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求参数问题</a:t>
            </a:r>
            <a:r>
              <a:rPr lang="en-US" altLang="zh-CN" sz="2800" kern="100" dirty="0">
                <a:latin typeface="宋体" panose="02010600030101010101" pitchFamily="2" charset="-122"/>
                <a:cs typeface="Courier New" panose="02070309020205020404" pitchFamily="49" charset="0"/>
              </a:rPr>
              <a:t>.</a:t>
            </a:r>
            <a:endParaRPr lang="zh-CN" altLang="zh-CN" sz="1100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marL="609600" algn="just">
              <a:spcAft>
                <a:spcPts val="0"/>
              </a:spcAft>
              <a:tabLst>
                <a:tab pos="4800600" algn="l"/>
              </a:tabLst>
            </a:pPr>
            <a:r>
              <a:rPr lang="zh-CN" altLang="zh-CN" sz="28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利用距离公式建立关于参数的方程或方程组，通过解方程或方程组求值</a:t>
            </a:r>
            <a:r>
              <a:rPr lang="en-US" altLang="zh-CN" sz="2800" kern="100" dirty="0">
                <a:latin typeface="宋体" panose="02010600030101010101" pitchFamily="2" charset="-122"/>
                <a:cs typeface="Courier New" panose="02070309020205020404" pitchFamily="49" charset="0"/>
              </a:rPr>
              <a:t>.</a:t>
            </a:r>
            <a:endParaRPr lang="zh-CN" altLang="zh-CN" sz="1100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marL="74613" indent="-74613" algn="just">
              <a:spcAft>
                <a:spcPts val="0"/>
              </a:spcAft>
              <a:tabLst>
                <a:tab pos="4800600" algn="l"/>
              </a:tabLst>
            </a:pPr>
            <a:r>
              <a:rPr lang="en-US" altLang="zh-CN" sz="28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kern="100" dirty="0">
                <a:latin typeface="宋体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en-US" altLang="zh-CN" sz="28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求方程的问题</a:t>
            </a:r>
            <a:r>
              <a:rPr lang="en-US" altLang="zh-CN" sz="2800" kern="100" dirty="0">
                <a:latin typeface="宋体" panose="02010600030101010101" pitchFamily="2" charset="-122"/>
                <a:cs typeface="Courier New" panose="02070309020205020404" pitchFamily="49" charset="0"/>
              </a:rPr>
              <a:t>.</a:t>
            </a:r>
            <a:endParaRPr lang="zh-CN" altLang="zh-CN" sz="1100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marL="609600" algn="just">
              <a:spcAft>
                <a:spcPts val="0"/>
              </a:spcAft>
              <a:tabLst>
                <a:tab pos="4800600" algn="l"/>
              </a:tabLst>
            </a:pPr>
            <a:r>
              <a:rPr lang="zh-CN" altLang="zh-CN" sz="28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立足确定直线的几何要素</a:t>
            </a:r>
            <a:r>
              <a:rPr lang="en-US" altLang="zh-CN" sz="2800" kern="100" dirty="0">
                <a:latin typeface="宋体" panose="02010600030101010101" pitchFamily="2" charset="-122"/>
                <a:cs typeface="Courier New" panose="02070309020205020404" pitchFamily="49" charset="0"/>
              </a:rPr>
              <a:t>——</a:t>
            </a:r>
            <a:r>
              <a:rPr lang="zh-CN" altLang="zh-CN" sz="28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点和方向，利用直线方程的各种形式，结合直线的位置关系</a:t>
            </a:r>
            <a:r>
              <a:rPr lang="en-US" altLang="zh-CN" sz="28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8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平行直线系、垂直直线系及过交点的直线系</a:t>
            </a:r>
            <a:r>
              <a:rPr lang="en-US" altLang="zh-CN" sz="28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，巧设直线方程，在此基础上借助三种距离公式求解</a:t>
            </a:r>
            <a:r>
              <a:rPr lang="en-US" altLang="zh-CN" sz="2800" kern="100" dirty="0">
                <a:latin typeface="宋体" panose="02010600030101010101" pitchFamily="2" charset="-122"/>
                <a:cs typeface="Courier New" panose="02070309020205020404" pitchFamily="49" charset="0"/>
              </a:rPr>
              <a:t>.)</a:t>
            </a:r>
            <a:endParaRPr lang="zh-CN" altLang="zh-CN" sz="1100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51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F2440B0-2775-4754-8DCE-3B760D3B1FD9}"/>
              </a:ext>
            </a:extLst>
          </p:cNvPr>
          <p:cNvSpPr/>
          <p:nvPr/>
        </p:nvSpPr>
        <p:spPr>
          <a:xfrm>
            <a:off x="299356" y="461665"/>
            <a:ext cx="115932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3200" b="1" kern="100" dirty="0">
                <a:solidFill>
                  <a:srgbClr val="0000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微软雅黑"/>
                <a:cs typeface="Courier New"/>
              </a:rPr>
              <a:t>4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求点</a:t>
            </a:r>
            <a:r>
              <a:rPr lang="en-US" altLang="zh-CN" sz="32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32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3200" kern="100" dirty="0">
                <a:latin typeface="Times New Roman"/>
                <a:ea typeface="华文细黑"/>
                <a:cs typeface="Courier New"/>
              </a:rPr>
              <a:t>5,13)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关于直线</a:t>
            </a:r>
            <a:r>
              <a:rPr lang="en-US" altLang="zh-CN" sz="3200" i="1" kern="100" dirty="0">
                <a:latin typeface="Times New Roman"/>
                <a:ea typeface="华文细黑"/>
                <a:cs typeface="Courier New"/>
              </a:rPr>
              <a:t>l:</a:t>
            </a:r>
            <a:r>
              <a:rPr lang="en-US" altLang="zh-CN" sz="32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2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32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32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32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32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的对称点</a:t>
            </a:r>
            <a:r>
              <a:rPr lang="en-US" altLang="zh-CN" sz="32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3200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zh-CN" altLang="zh-CN" sz="3200" kern="100" dirty="0">
                <a:latin typeface="Times New Roman"/>
                <a:ea typeface="华文细黑"/>
                <a:cs typeface="Times New Roman"/>
              </a:rPr>
              <a:t>的坐标</a:t>
            </a:r>
            <a:r>
              <a:rPr lang="en-US" altLang="zh-CN" sz="32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100" kern="100" dirty="0">
              <a:latin typeface="宋体"/>
              <a:cs typeface="Courier New"/>
            </a:endParaRP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2228F413-8381-4F2B-9983-4D38A25B2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11312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C00F4"/>
                </a:solidFill>
                <a:latin typeface="Times New Roman" panose="02020603050405020304" pitchFamily="18" charset="0"/>
              </a:rPr>
              <a:t>典型例题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455DA9-39A4-41BD-A2C7-78AE21C47923}"/>
              </a:ext>
            </a:extLst>
          </p:cNvPr>
          <p:cNvSpPr/>
          <p:nvPr/>
        </p:nvSpPr>
        <p:spPr>
          <a:xfrm>
            <a:off x="396743" y="1403144"/>
            <a:ext cx="8107674" cy="6577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799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解</a:t>
            </a: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　设</a:t>
            </a:r>
            <a:r>
              <a:rPr lang="en-US" altLang="zh-CN" sz="2799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799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的坐标为</a:t>
            </a:r>
            <a:r>
              <a:rPr lang="en-US" altLang="zh-CN" sz="2799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799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799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799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799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799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799" kern="100" dirty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7AF4AEE-BBA0-417F-90C1-D9F31D8BB0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480175"/>
              </p:ext>
            </p:extLst>
          </p:nvPr>
        </p:nvGraphicFramePr>
        <p:xfrm>
          <a:off x="531157" y="1833974"/>
          <a:ext cx="7491266" cy="1247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文档" r:id="rId3" imgW="7506141" imgH="1247449" progId="Word.Document.12">
                  <p:embed/>
                </p:oleObj>
              </mc:Choice>
              <mc:Fallback>
                <p:oleObj name="文档" r:id="rId3" imgW="7506141" imgH="1247449" progId="Word.Document.12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1157" y="1833974"/>
                        <a:ext cx="7491266" cy="1247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30E4928-86F6-40C5-9CCE-1711089C34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416952"/>
              </p:ext>
            </p:extLst>
          </p:nvPr>
        </p:nvGraphicFramePr>
        <p:xfrm>
          <a:off x="432162" y="2715023"/>
          <a:ext cx="626680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Document" r:id="rId5" imgW="7477903" imgH="1171366" progId="Word.Document.12">
                  <p:embed/>
                </p:oleObj>
              </mc:Choice>
              <mc:Fallback>
                <p:oleObj name="Document" r:id="rId5" imgW="7477903" imgH="1171366" progId="Word.Document.12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2162" y="2715023"/>
                        <a:ext cx="6266805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37CDDBD0-4DEB-4C79-87DE-2CC4D91FD552}"/>
              </a:ext>
            </a:extLst>
          </p:cNvPr>
          <p:cNvSpPr/>
          <p:nvPr/>
        </p:nvSpPr>
        <p:spPr>
          <a:xfrm>
            <a:off x="7091888" y="2715023"/>
            <a:ext cx="4704115" cy="656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799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799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799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799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799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799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799" kern="100" dirty="0">
                <a:latin typeface="Times New Roman"/>
                <a:ea typeface="华文细黑"/>
                <a:cs typeface="Courier New"/>
              </a:rPr>
              <a:t>55</a:t>
            </a: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799" kern="100" dirty="0">
                <a:latin typeface="Times New Roman"/>
                <a:ea typeface="华文细黑"/>
                <a:cs typeface="Courier New"/>
              </a:rPr>
              <a:t>0.        ①</a:t>
            </a:r>
            <a:endParaRPr lang="zh-CN" altLang="zh-CN" sz="2799" kern="100" dirty="0"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197C7BE-A6BF-4612-9BB7-2C8AE2FCCF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878132"/>
              </p:ext>
            </p:extLst>
          </p:nvPr>
        </p:nvGraphicFramePr>
        <p:xfrm>
          <a:off x="527765" y="3563567"/>
          <a:ext cx="6986885" cy="10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Document" r:id="rId7" imgW="7818707" imgH="1261472" progId="Word.Document.12">
                  <p:embed/>
                </p:oleObj>
              </mc:Choice>
              <mc:Fallback>
                <p:oleObj name="Document" r:id="rId7" imgW="7818707" imgH="1261472" progId="Word.Document.12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7765" y="3563567"/>
                        <a:ext cx="6986885" cy="1008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7E69F1D3-CC84-46E0-BE2F-67FF251BB305}"/>
              </a:ext>
            </a:extLst>
          </p:cNvPr>
          <p:cNvSpPr/>
          <p:nvPr/>
        </p:nvSpPr>
        <p:spPr>
          <a:xfrm>
            <a:off x="7295169" y="3575692"/>
            <a:ext cx="4297554" cy="656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799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799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799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799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799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799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799" kern="100" dirty="0">
                <a:latin typeface="Times New Roman"/>
                <a:ea typeface="华文细黑"/>
                <a:cs typeface="Courier New"/>
              </a:rPr>
              <a:t>11</a:t>
            </a: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799" kern="100" dirty="0">
                <a:latin typeface="Times New Roman"/>
                <a:ea typeface="华文细黑"/>
                <a:cs typeface="Courier New"/>
              </a:rPr>
              <a:t>0.	</a:t>
            </a:r>
            <a:r>
              <a:rPr lang="en-US" altLang="zh-CN" sz="2799" kern="100" dirty="0">
                <a:latin typeface="宋体"/>
                <a:ea typeface="华文细黑"/>
                <a:cs typeface="Times New Roman"/>
              </a:rPr>
              <a:t>②</a:t>
            </a:r>
            <a:endParaRPr lang="zh-CN" altLang="zh-CN" sz="2799" kern="100" dirty="0">
              <a:latin typeface="宋体"/>
              <a:cs typeface="Courier New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CB89367-7DAF-475B-8CC0-5E3F981E0A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811056"/>
              </p:ext>
            </p:extLst>
          </p:nvPr>
        </p:nvGraphicFramePr>
        <p:xfrm>
          <a:off x="479376" y="4365104"/>
          <a:ext cx="4401118" cy="134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Document" r:id="rId9" imgW="4406382" imgH="1412008" progId="Word.Document.12">
                  <p:embed/>
                </p:oleObj>
              </mc:Choice>
              <mc:Fallback>
                <p:oleObj name="Document" r:id="rId9" imgW="4406382" imgH="1412008" progId="Word.Document.12">
                  <p:embed/>
                  <p:pic>
                    <p:nvPicPr>
                      <p:cNvPr id="21" name="对象 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9376" y="4365104"/>
                        <a:ext cx="4401118" cy="1349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D7EFD21E-C4A1-4FCC-A94F-58E31A136E66}"/>
              </a:ext>
            </a:extLst>
          </p:cNvPr>
          <p:cNvSpPr/>
          <p:nvPr/>
        </p:nvSpPr>
        <p:spPr>
          <a:xfrm>
            <a:off x="4550190" y="4624447"/>
            <a:ext cx="4297554" cy="656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799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799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799" kern="100" dirty="0">
                <a:latin typeface="宋体"/>
                <a:ea typeface="华文细黑"/>
                <a:cs typeface="Times New Roman"/>
              </a:rPr>
              <a:t>′</a:t>
            </a: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的坐标为</a:t>
            </a:r>
            <a:r>
              <a:rPr lang="en-US" altLang="zh-CN" sz="2799" kern="100" dirty="0">
                <a:latin typeface="Times New Roman"/>
                <a:ea typeface="华文细黑"/>
                <a:cs typeface="Courier New"/>
              </a:rPr>
              <a:t>(11</a:t>
            </a: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799" kern="100" dirty="0">
                <a:latin typeface="Times New Roman"/>
                <a:ea typeface="华文细黑"/>
                <a:cs typeface="Courier New"/>
              </a:rPr>
              <a:t>11).</a:t>
            </a:r>
            <a:endParaRPr lang="zh-CN" altLang="zh-CN" sz="2799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643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8E5B24-3644-495F-B45B-D48F976B0E73}"/>
              </a:ext>
            </a:extLst>
          </p:cNvPr>
          <p:cNvSpPr/>
          <p:nvPr/>
        </p:nvSpPr>
        <p:spPr>
          <a:xfrm>
            <a:off x="292303" y="3902472"/>
            <a:ext cx="11678789" cy="2625984"/>
          </a:xfrm>
          <a:prstGeom prst="rect">
            <a:avLst/>
          </a:prstGeom>
        </p:spPr>
        <p:txBody>
          <a:bodyPr wrap="square" lIns="121870" tIns="60934" rIns="121870" bIns="60934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799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直线关于直线的对称的求法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求直线</a:t>
            </a:r>
            <a:r>
              <a:rPr lang="en-US" altLang="zh-CN" sz="2799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799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799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799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799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799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799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799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799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799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799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关于直线</a:t>
            </a:r>
            <a:r>
              <a:rPr lang="en-US" altLang="zh-CN" sz="2799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799" i="1" kern="100" dirty="0">
                <a:latin typeface="Times New Roman"/>
                <a:ea typeface="华文细黑"/>
                <a:cs typeface="Courier New"/>
              </a:rPr>
              <a:t>Ax</a:t>
            </a: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799" i="1" kern="100" dirty="0">
                <a:latin typeface="Times New Roman"/>
                <a:ea typeface="华文细黑"/>
                <a:cs typeface="Courier New"/>
              </a:rPr>
              <a:t>By</a:t>
            </a: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799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799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对称的直线</a:t>
            </a:r>
            <a:r>
              <a:rPr lang="en-US" altLang="zh-CN" sz="2799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799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的方程的方法是转化为点关于直线对称，在</a:t>
            </a:r>
            <a:r>
              <a:rPr lang="en-US" altLang="zh-CN" sz="2799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799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上任取两点</a:t>
            </a:r>
            <a:r>
              <a:rPr lang="en-US" altLang="zh-CN" sz="2799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799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799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799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，求出</a:t>
            </a:r>
            <a:r>
              <a:rPr lang="en-US" altLang="zh-CN" sz="2799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799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799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799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关于直线</a:t>
            </a:r>
            <a:r>
              <a:rPr lang="en-US" altLang="zh-CN" sz="2799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的对称点，再用两点式求出</a:t>
            </a:r>
            <a:r>
              <a:rPr lang="en-US" altLang="zh-CN" sz="2799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799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799" kern="100" dirty="0">
                <a:latin typeface="Times New Roman"/>
                <a:ea typeface="华文细黑"/>
                <a:cs typeface="Times New Roman"/>
              </a:rPr>
              <a:t>的方程</a:t>
            </a:r>
            <a:r>
              <a:rPr lang="en-US" altLang="zh-CN" sz="2799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2A75A81-27F3-4502-B16B-C270399BE9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1853"/>
              </p:ext>
            </p:extLst>
          </p:nvPr>
        </p:nvGraphicFramePr>
        <p:xfrm>
          <a:off x="436285" y="476672"/>
          <a:ext cx="11319430" cy="392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文档" r:id="rId4" imgW="11562478" imgH="4028630" progId="Word.Document.12">
                  <p:embed/>
                </p:oleObj>
              </mc:Choice>
              <mc:Fallback>
                <p:oleObj name="文档" r:id="rId4" imgW="11562478" imgH="4028630" progId="Word.Document.12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6285" y="476672"/>
                        <a:ext cx="11319430" cy="392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12">
            <a:extLst>
              <a:ext uri="{FF2B5EF4-FFF2-40B4-BE49-F238E27FC236}">
                <a16:creationId xmlns:a16="http://schemas.microsoft.com/office/drawing/2014/main" id="{D3FC7A94-5D1A-472D-A5D9-E11579E3059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4680" y="0"/>
            <a:ext cx="1422184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归纳总结</a:t>
            </a:r>
          </a:p>
        </p:txBody>
      </p:sp>
    </p:spTree>
    <p:extLst>
      <p:ext uri="{BB962C8B-B14F-4D97-AF65-F5344CB8AC3E}">
        <p14:creationId xmlns:p14="http://schemas.microsoft.com/office/powerpoint/2010/main" val="3968830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C8B8EFE-A749-4D37-83D1-110438CDED3A}"/>
              </a:ext>
            </a:extLst>
          </p:cNvPr>
          <p:cNvSpPr/>
          <p:nvPr/>
        </p:nvSpPr>
        <p:spPr>
          <a:xfrm>
            <a:off x="-178033" y="260648"/>
            <a:ext cx="12385376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一束光线从原点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(0,0)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出发</a:t>
            </a: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经过直线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: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25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反射后通过点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4,3)</a:t>
            </a:r>
            <a:r>
              <a:rPr lang="en-US" altLang="zh-CN" sz="2400" kern="100" dirty="0">
                <a:latin typeface="Times New Roman"/>
                <a:ea typeface="华文细黑"/>
                <a:cs typeface="Times New Roman"/>
              </a:rPr>
              <a:t>,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求反射光线的方程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00" kern="100" dirty="0">
              <a:latin typeface="宋体"/>
              <a:cs typeface="Courier New"/>
            </a:endParaRP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F28318B7-8ECB-44B3-A8DC-A4220CD53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11312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C00F4"/>
                </a:solidFill>
                <a:latin typeface="Times New Roman" panose="02020603050405020304" pitchFamily="18" charset="0"/>
              </a:rPr>
              <a:t>巩固练习</a:t>
            </a:r>
          </a:p>
        </p:txBody>
      </p:sp>
      <p:pic>
        <p:nvPicPr>
          <p:cNvPr id="5" name="Picture 3" descr="3-58">
            <a:extLst>
              <a:ext uri="{FF2B5EF4-FFF2-40B4-BE49-F238E27FC236}">
                <a16:creationId xmlns:a16="http://schemas.microsoft.com/office/drawing/2014/main" id="{3BDAC169-8556-4475-9C9F-AAEDD9D3B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368" y="980728"/>
            <a:ext cx="2499837" cy="183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EC92BAA-1283-4158-B565-F5C2D5BB9EB0}"/>
              </a:ext>
            </a:extLst>
          </p:cNvPr>
          <p:cNvSpPr/>
          <p:nvPr/>
        </p:nvSpPr>
        <p:spPr>
          <a:xfrm>
            <a:off x="551384" y="836896"/>
            <a:ext cx="63367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解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　设原点关于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的对称点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的坐标为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00" kern="100" dirty="0">
              <a:latin typeface="宋体"/>
              <a:cs typeface="Courier New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由直线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OA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垂直和线段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AO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的中点在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上得</a:t>
            </a:r>
            <a:endParaRPr lang="zh-CN" altLang="zh-CN" sz="1000" kern="100" dirty="0">
              <a:latin typeface="宋体"/>
              <a:cs typeface="Courier New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35D10EB-7277-4ECF-8CFB-46A3125A5D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493820"/>
              </p:ext>
            </p:extLst>
          </p:nvPr>
        </p:nvGraphicFramePr>
        <p:xfrm>
          <a:off x="805656" y="1667893"/>
          <a:ext cx="3233738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Document" r:id="rId4" imgW="3229475" imgH="1984240" progId="Word.Document.12">
                  <p:embed/>
                </p:oleObj>
              </mc:Choice>
              <mc:Fallback>
                <p:oleObj name="Document" r:id="rId4" imgW="3229475" imgH="1984240" progId="Word.Document.12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5656" y="1667893"/>
                        <a:ext cx="3233738" cy="1944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3668F5-193E-4181-8FC2-47F7250A67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466570"/>
              </p:ext>
            </p:extLst>
          </p:nvPr>
        </p:nvGraphicFramePr>
        <p:xfrm>
          <a:off x="3830096" y="2135599"/>
          <a:ext cx="2159446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Document" r:id="rId6" imgW="2459987" imgH="1413451" progId="Word.Document.12">
                  <p:embed/>
                </p:oleObj>
              </mc:Choice>
              <mc:Fallback>
                <p:oleObj name="Document" r:id="rId6" imgW="2459987" imgH="1413451" progId="Word.Document.12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30096" y="2135599"/>
                        <a:ext cx="2159446" cy="1077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8B56BFCB-7026-48B2-ACE8-065C408C26EA}"/>
              </a:ext>
            </a:extLst>
          </p:cNvPr>
          <p:cNvSpPr/>
          <p:nvPr/>
        </p:nvSpPr>
        <p:spPr>
          <a:xfrm>
            <a:off x="5499824" y="2336050"/>
            <a:ext cx="2978701" cy="608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的坐标为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(4,3).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08BD14-7888-454C-8A2C-41AB86943560}"/>
              </a:ext>
            </a:extLst>
          </p:cNvPr>
          <p:cNvSpPr/>
          <p:nvPr/>
        </p:nvSpPr>
        <p:spPr>
          <a:xfrm>
            <a:off x="726641" y="3410280"/>
            <a:ext cx="10657184" cy="103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反射光线的反向延长线过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(4,3)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，又由反射光线过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4,3)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400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两点纵坐标相等，</a:t>
            </a:r>
            <a:r>
              <a:rPr lang="zh-CN" altLang="zh-CN" sz="2400" dirty="0">
                <a:latin typeface="Times New Roman"/>
                <a:ea typeface="华文细黑"/>
                <a:cs typeface="Times New Roman"/>
              </a:rPr>
              <a:t>故反射光线所在直线方程为</a:t>
            </a:r>
            <a:r>
              <a:rPr lang="en-US" altLang="zh-CN" sz="2400" i="1" dirty="0">
                <a:latin typeface="Times New Roman"/>
                <a:ea typeface="华文细黑"/>
              </a:rPr>
              <a:t>y</a:t>
            </a:r>
            <a:r>
              <a:rPr lang="zh-CN" altLang="zh-CN" sz="24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dirty="0">
                <a:latin typeface="Times New Roman"/>
                <a:ea typeface="华文细黑"/>
              </a:rPr>
              <a:t>3.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B911AF8-81F0-4286-9516-396224FE9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422794"/>
              </p:ext>
            </p:extLst>
          </p:nvPr>
        </p:nvGraphicFramePr>
        <p:xfrm>
          <a:off x="884755" y="4426925"/>
          <a:ext cx="4005923" cy="1507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文档" r:id="rId8" imgW="4049997" imgH="1523140" progId="Word.Document.12">
                  <p:embed/>
                </p:oleObj>
              </mc:Choice>
              <mc:Fallback>
                <p:oleObj name="文档" r:id="rId8" imgW="4049997" imgH="1523140" progId="Word.Document.12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4755" y="4426925"/>
                        <a:ext cx="4005923" cy="1507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7FD26B6-5FAD-4D3F-A9D3-4A772F064B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926645"/>
              </p:ext>
            </p:extLst>
          </p:nvPr>
        </p:nvGraphicFramePr>
        <p:xfrm>
          <a:off x="4943872" y="4376261"/>
          <a:ext cx="2498147" cy="1774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文档" r:id="rId10" imgW="2498320" imgH="1775078" progId="Word.Document.12">
                  <p:embed/>
                </p:oleObj>
              </mc:Choice>
              <mc:Fallback>
                <p:oleObj name="文档" r:id="rId10" imgW="2498320" imgH="1775078" progId="Word.Document.12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43872" y="4376261"/>
                        <a:ext cx="2498147" cy="17744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890642D-2255-4BAF-A3F0-1CE801ACDA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918339"/>
              </p:ext>
            </p:extLst>
          </p:nvPr>
        </p:nvGraphicFramePr>
        <p:xfrm>
          <a:off x="837190" y="5574745"/>
          <a:ext cx="9218066" cy="988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文档" r:id="rId12" imgW="9316278" imgH="1080809" progId="Word.Document.12">
                  <p:embed/>
                </p:oleObj>
              </mc:Choice>
              <mc:Fallback>
                <p:oleObj name="文档" r:id="rId12" imgW="9316278" imgH="1080809" progId="Word.Document.12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7190" y="5574745"/>
                        <a:ext cx="9218066" cy="988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148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BA2C724-B0BB-4FB3-984A-1DA9997B75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808846"/>
              </p:ext>
            </p:extLst>
          </p:nvPr>
        </p:nvGraphicFramePr>
        <p:xfrm>
          <a:off x="335360" y="836712"/>
          <a:ext cx="11368431" cy="3388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Document" r:id="rId4" imgW="9246832" imgH="2769798" progId="Word.Document.12">
                  <p:embed/>
                </p:oleObj>
              </mc:Choice>
              <mc:Fallback>
                <p:oleObj name="Document" r:id="rId4" imgW="9246832" imgH="2769798" progId="Word.Document.12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360" y="836712"/>
                        <a:ext cx="11368431" cy="3388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12">
            <a:extLst>
              <a:ext uri="{FF2B5EF4-FFF2-40B4-BE49-F238E27FC236}">
                <a16:creationId xmlns:a16="http://schemas.microsoft.com/office/drawing/2014/main" id="{37EE151B-B026-410B-8E4A-EED7FD50DC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4680" y="0"/>
            <a:ext cx="1422184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课堂小结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>
            <a:extLst>
              <a:ext uri="{FF2B5EF4-FFF2-40B4-BE49-F238E27FC236}">
                <a16:creationId xmlns:a16="http://schemas.microsoft.com/office/drawing/2014/main" id="{9732A924-DB3E-4224-9B51-91A2788C9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91" y="565944"/>
            <a:ext cx="6798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宋体" panose="02010600030101010101" pitchFamily="2" charset="-122"/>
              </a:rPr>
              <a:t>P</a:t>
            </a:r>
            <a:r>
              <a:rPr lang="en-US" altLang="zh-CN" sz="3200" b="1" baseline="-25000" dirty="0">
                <a:latin typeface="宋体" panose="02010600030101010101" pitchFamily="2" charset="-122"/>
              </a:rPr>
              <a:t>0</a:t>
            </a:r>
            <a:r>
              <a:rPr lang="en-US" altLang="zh-CN" sz="3200" b="1" dirty="0">
                <a:latin typeface="宋体" panose="02010600030101010101" pitchFamily="2" charset="-122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宋体" panose="02010600030101010101" pitchFamily="2" charset="-122"/>
              </a:rPr>
              <a:t>0</a:t>
            </a:r>
            <a:r>
              <a:rPr lang="en-US" altLang="zh-CN" sz="3200" b="1" dirty="0">
                <a:latin typeface="宋体" panose="02010600030101010101" pitchFamily="2" charset="-122"/>
              </a:rPr>
              <a:t>,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b="1" baseline="-25000" dirty="0">
                <a:latin typeface="宋体" panose="02010600030101010101" pitchFamily="2" charset="-122"/>
              </a:rPr>
              <a:t>0</a:t>
            </a:r>
            <a:r>
              <a:rPr lang="en-US" altLang="zh-CN" sz="3200" b="1" dirty="0">
                <a:latin typeface="宋体" panose="02010600030101010101" pitchFamily="2" charset="-122"/>
              </a:rPr>
              <a:t>)</a:t>
            </a:r>
            <a:r>
              <a:rPr lang="zh-CN" altLang="en-US" sz="3200" b="1" dirty="0">
                <a:latin typeface="宋体" panose="02010600030101010101" pitchFamily="2" charset="-122"/>
              </a:rPr>
              <a:t>到直线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="1" dirty="0">
                <a:latin typeface="宋体" panose="02010600030101010101" pitchFamily="2" charset="-122"/>
              </a:rPr>
              <a:t>: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3200" b="1" dirty="0">
                <a:latin typeface="宋体" panose="02010600030101010101" pitchFamily="2" charset="-122"/>
              </a:rPr>
              <a:t>+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zh-CN" sz="3200" b="1" dirty="0">
                <a:latin typeface="宋体" panose="02010600030101010101" pitchFamily="2" charset="-122"/>
              </a:rPr>
              <a:t>+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b="1" dirty="0">
                <a:latin typeface="宋体" panose="02010600030101010101" pitchFamily="2" charset="-122"/>
              </a:rPr>
              <a:t>=0</a:t>
            </a:r>
            <a:r>
              <a:rPr lang="zh-CN" altLang="en-US" sz="3200" b="1" dirty="0">
                <a:latin typeface="宋体" panose="02010600030101010101" pitchFamily="2" charset="-122"/>
              </a:rPr>
              <a:t>的距离：</a:t>
            </a:r>
          </a:p>
        </p:txBody>
      </p:sp>
      <p:graphicFrame>
        <p:nvGraphicFramePr>
          <p:cNvPr id="9219" name="Object 10">
            <a:extLst>
              <a:ext uri="{FF2B5EF4-FFF2-40B4-BE49-F238E27FC236}">
                <a16:creationId xmlns:a16="http://schemas.microsoft.com/office/drawing/2014/main" id="{E7759215-38FA-49DE-A440-0E884D666B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008228"/>
              </p:ext>
            </p:extLst>
          </p:nvPr>
        </p:nvGraphicFramePr>
        <p:xfrm>
          <a:off x="7032104" y="162719"/>
          <a:ext cx="403860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3" imgW="1238400" imgH="409675" progId="Equation.3">
                  <p:embed/>
                </p:oleObj>
              </mc:Choice>
              <mc:Fallback>
                <p:oleObj name="Equation" r:id="rId3" imgW="1238400" imgH="40967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104" y="162719"/>
                        <a:ext cx="4038600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>
            <a:extLst>
              <a:ext uri="{FF2B5EF4-FFF2-40B4-BE49-F238E27FC236}">
                <a16:creationId xmlns:a16="http://schemas.microsoft.com/office/drawing/2014/main" id="{6B006DEA-D9A3-49D8-AED3-C344930BF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16050" cy="461963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anose="02020603050405020304" pitchFamily="18" charset="0"/>
              </a:rPr>
              <a:t>回顾引入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DE75D1E1-CBB3-4D6D-AD7F-F45B6759A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28" y="1451677"/>
            <a:ext cx="67730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zh-CN" altLang="en-US" sz="3200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）分子是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P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点坐标代入直线方程；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71A86C8F-C383-4D30-81FA-96DF1BBCD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754" y="2143153"/>
            <a:ext cx="103067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）分母是直线未知数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y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系数平方和的算术根</a:t>
            </a:r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7D6458DF-B551-4CB3-B2F6-D0EE92DB8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543" y="2832745"/>
            <a:ext cx="51090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zh-CN" altLang="en-US" sz="3200" dirty="0">
                <a:latin typeface="Times New Roman" panose="02020603050405020304" pitchFamily="18" charset="0"/>
              </a:rPr>
              <a:t>类似于勾股定理求斜边的长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1318B7-EBC1-4725-A241-153934F107AB}"/>
              </a:ext>
            </a:extLst>
          </p:cNvPr>
          <p:cNvSpPr/>
          <p:nvPr/>
        </p:nvSpPr>
        <p:spPr>
          <a:xfrm>
            <a:off x="634764" y="3522337"/>
            <a:ext cx="11365892" cy="1786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3200" dirty="0">
                <a:latin typeface="宋体" panose="02010600030101010101" pitchFamily="2" charset="-122"/>
                <a:cs typeface="Times New Roman" pitchFamily="18" charset="0"/>
              </a:rPr>
              <a:t>(3)</a:t>
            </a:r>
            <a:r>
              <a:rPr lang="zh-CN" altLang="zh-CN" sz="3200" dirty="0">
                <a:latin typeface="宋体" panose="02010600030101010101" pitchFamily="2" charset="-122"/>
                <a:cs typeface="Times New Roman" pitchFamily="18" charset="0"/>
              </a:rPr>
              <a:t>运用此公式时要注意直线方程必须是一般式</a:t>
            </a:r>
            <a:r>
              <a:rPr lang="en-US" altLang="zh-CN" sz="3200" dirty="0">
                <a:latin typeface="宋体" panose="02010600030101010101" pitchFamily="2" charset="-122"/>
                <a:cs typeface="Times New Roman" pitchFamily="18" charset="0"/>
              </a:rPr>
              <a:t>,</a:t>
            </a:r>
          </a:p>
          <a:p>
            <a:pPr>
              <a:lnSpc>
                <a:spcPct val="120000"/>
              </a:lnSpc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3200" dirty="0">
                <a:latin typeface="宋体" panose="02010600030101010101" pitchFamily="2" charset="-122"/>
                <a:cs typeface="Times New Roman" pitchFamily="18" charset="0"/>
              </a:rPr>
              <a:t>    </a:t>
            </a:r>
            <a:r>
              <a:rPr lang="zh-CN" altLang="zh-CN" sz="3200" dirty="0">
                <a:latin typeface="宋体" panose="02010600030101010101" pitchFamily="2" charset="-122"/>
                <a:cs typeface="Times New Roman" pitchFamily="18" charset="0"/>
              </a:rPr>
              <a:t>若给出其他形式</a:t>
            </a:r>
            <a:r>
              <a:rPr lang="en-US" altLang="zh-CN" sz="3200" dirty="0">
                <a:latin typeface="宋体" panose="02010600030101010101" pitchFamily="2" charset="-122"/>
                <a:cs typeface="Times New Roman" pitchFamily="18" charset="0"/>
              </a:rPr>
              <a:t>,</a:t>
            </a:r>
            <a:r>
              <a:rPr lang="zh-CN" altLang="zh-CN" sz="3200" dirty="0">
                <a:latin typeface="宋体" panose="02010600030101010101" pitchFamily="2" charset="-122"/>
                <a:cs typeface="Times New Roman" pitchFamily="18" charset="0"/>
              </a:rPr>
              <a:t>应先化成一般式再用公式</a:t>
            </a:r>
            <a:r>
              <a:rPr lang="en-US" altLang="zh-CN" sz="3200" i="1" dirty="0">
                <a:latin typeface="宋体" panose="02010600030101010101" pitchFamily="2" charset="-122"/>
                <a:cs typeface="Times New Roman" pitchFamily="18" charset="0"/>
              </a:rPr>
              <a:t>.</a:t>
            </a:r>
            <a:endParaRPr lang="zh-CN" altLang="zh-CN" sz="32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宋体" panose="02010600030101010101" pitchFamily="2" charset="-122"/>
              </a:rPr>
              <a:t>(4)</a:t>
            </a:r>
            <a:r>
              <a:rPr lang="zh-CN" altLang="zh-CN" sz="3200" dirty="0">
                <a:latin typeface="宋体" panose="02010600030101010101" pitchFamily="2" charset="-122"/>
                <a:cs typeface="Times New Roman" pitchFamily="18" charset="0"/>
              </a:rPr>
              <a:t>当点</a:t>
            </a:r>
            <a:r>
              <a:rPr lang="en-US" altLang="zh-CN" sz="3200" i="1" dirty="0">
                <a:latin typeface="宋体" panose="02010600030101010101" pitchFamily="2" charset="-122"/>
              </a:rPr>
              <a:t>P</a:t>
            </a:r>
            <a:r>
              <a:rPr lang="en-US" altLang="zh-CN" sz="3200" baseline="-25000" dirty="0">
                <a:latin typeface="宋体" panose="02010600030101010101" pitchFamily="2" charset="-122"/>
              </a:rPr>
              <a:t>0</a:t>
            </a:r>
            <a:r>
              <a:rPr lang="zh-CN" altLang="zh-CN" sz="3200" dirty="0">
                <a:latin typeface="宋体" panose="02010600030101010101" pitchFamily="2" charset="-122"/>
                <a:cs typeface="Times New Roman" pitchFamily="18" charset="0"/>
              </a:rPr>
              <a:t>在直线</a:t>
            </a:r>
            <a:r>
              <a:rPr lang="en-US" altLang="zh-CN" sz="3200" i="1" dirty="0">
                <a:latin typeface="宋体" panose="02010600030101010101" pitchFamily="2" charset="-122"/>
              </a:rPr>
              <a:t>l</a:t>
            </a:r>
            <a:r>
              <a:rPr lang="zh-CN" altLang="zh-CN" sz="3200" dirty="0">
                <a:latin typeface="宋体" panose="02010600030101010101" pitchFamily="2" charset="-122"/>
                <a:cs typeface="Times New Roman" pitchFamily="18" charset="0"/>
              </a:rPr>
              <a:t>上时</a:t>
            </a:r>
            <a:r>
              <a:rPr lang="en-US" altLang="zh-CN" sz="3200" dirty="0">
                <a:latin typeface="宋体" panose="02010600030101010101" pitchFamily="2" charset="-122"/>
              </a:rPr>
              <a:t>,</a:t>
            </a:r>
            <a:r>
              <a:rPr lang="zh-CN" altLang="zh-CN" sz="3200" dirty="0">
                <a:latin typeface="宋体" panose="02010600030101010101" pitchFamily="2" charset="-122"/>
                <a:cs typeface="Times New Roman" pitchFamily="18" charset="0"/>
              </a:rPr>
              <a:t>点到直线的距离为零</a:t>
            </a:r>
            <a:r>
              <a:rPr lang="en-US" altLang="zh-CN" sz="3200" dirty="0">
                <a:latin typeface="宋体" panose="02010600030101010101" pitchFamily="2" charset="-122"/>
              </a:rPr>
              <a:t>,</a:t>
            </a:r>
            <a:r>
              <a:rPr lang="zh-CN" altLang="zh-CN" sz="3200" dirty="0">
                <a:latin typeface="宋体" panose="02010600030101010101" pitchFamily="2" charset="-122"/>
                <a:cs typeface="Times New Roman" pitchFamily="18" charset="0"/>
              </a:rPr>
              <a:t>公式仍然适用</a:t>
            </a:r>
            <a:r>
              <a:rPr lang="en-US" altLang="zh-CN" sz="3200" i="1" dirty="0">
                <a:latin typeface="宋体" panose="02010600030101010101" pitchFamily="2" charset="-122"/>
              </a:rPr>
              <a:t>.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2E195CC-7B09-4E96-A879-734B814D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745" y="332656"/>
            <a:ext cx="7802509" cy="5090407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2656074C-4CFB-41E3-AD44-59B70BB0A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416050" cy="461963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latin typeface="Times New Roman" panose="02020603050405020304" pitchFamily="18" charset="0"/>
              </a:rPr>
              <a:t>新课引入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93D3D3-6D4A-449C-A96C-DD431A724610}"/>
              </a:ext>
            </a:extLst>
          </p:cNvPr>
          <p:cNvSpPr/>
          <p:nvPr/>
        </p:nvSpPr>
        <p:spPr>
          <a:xfrm>
            <a:off x="1055440" y="5733256"/>
            <a:ext cx="10369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A.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两平行线的距离  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B.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点到直线的距离   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C. 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点到点的距离</a:t>
            </a:r>
          </a:p>
        </p:txBody>
      </p:sp>
    </p:spTree>
    <p:extLst>
      <p:ext uri="{BB962C8B-B14F-4D97-AF65-F5344CB8AC3E}">
        <p14:creationId xmlns:p14="http://schemas.microsoft.com/office/powerpoint/2010/main" val="237873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E9464880-E39C-408E-B6A2-F23971C0D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714625"/>
            <a:ext cx="1752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1" lang="zh-CN" altLang="zh-CN" sz="3600">
              <a:latin typeface="Times New Roman" panose="02020603050405020304" pitchFamily="18" charset="0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CE7C177-4EC5-4699-863C-EFF2EB243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219" y="7938"/>
            <a:ext cx="7777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dirty="0">
                <a:latin typeface="Times New Roman" panose="02020603050405020304" pitchFamily="18" charset="0"/>
              </a:rPr>
              <a:t>求平行直线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-7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+8=0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和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-7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-6=0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的距离。</a:t>
            </a:r>
          </a:p>
        </p:txBody>
      </p:sp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223B325D-015F-4165-A1C6-25D3A2182E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210481"/>
              </p:ext>
            </p:extLst>
          </p:nvPr>
        </p:nvGraphicFramePr>
        <p:xfrm>
          <a:off x="4679157" y="4255364"/>
          <a:ext cx="1981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Equation" r:id="rId3" imgW="583947" imgH="431613" progId="Equation.3">
                  <p:embed/>
                </p:oleObj>
              </mc:Choice>
              <mc:Fallback>
                <p:oleObj name="Equation" r:id="rId3" imgW="583947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157" y="4255364"/>
                        <a:ext cx="1981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5">
            <a:extLst>
              <a:ext uri="{FF2B5EF4-FFF2-40B4-BE49-F238E27FC236}">
                <a16:creationId xmlns:a16="http://schemas.microsoft.com/office/drawing/2014/main" id="{2D6AEAA1-79E8-4D7E-8DA9-8BC6E3A88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52" y="1515558"/>
            <a:ext cx="8820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dirty="0">
                <a:latin typeface="Times New Roman" panose="02020603050405020304" pitchFamily="18" charset="0"/>
              </a:rPr>
              <a:t>解：在直线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－ 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7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y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－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6=0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上任取一点，如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P(3,0)</a:t>
            </a: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9BE02BAF-C0CE-422B-82A6-8B5B91171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2183607"/>
            <a:ext cx="105851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latin typeface="Times New Roman" panose="02020603050405020304" pitchFamily="18" charset="0"/>
              </a:rPr>
              <a:t>则两平行线的距离就是点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P(3,0)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到直线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－ 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7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+8=0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的距离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.</a:t>
            </a:r>
            <a:endParaRPr kumimoji="1"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8679" name="Text Box 7">
            <a:extLst>
              <a:ext uri="{FF2B5EF4-FFF2-40B4-BE49-F238E27FC236}">
                <a16:creationId xmlns:a16="http://schemas.microsoft.com/office/drawing/2014/main" id="{441C26FE-C18C-4E30-8806-1829272D9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26" y="3109913"/>
            <a:ext cx="2667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600" dirty="0">
                <a:latin typeface="Times New Roman" panose="02020603050405020304" pitchFamily="18" charset="0"/>
              </a:rPr>
              <a:t>因此，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d=</a:t>
            </a:r>
          </a:p>
        </p:txBody>
      </p:sp>
      <p:graphicFrame>
        <p:nvGraphicFramePr>
          <p:cNvPr id="28680" name="Object 8">
            <a:extLst>
              <a:ext uri="{FF2B5EF4-FFF2-40B4-BE49-F238E27FC236}">
                <a16:creationId xmlns:a16="http://schemas.microsoft.com/office/drawing/2014/main" id="{765BB025-E880-4469-B1F8-96B22CE66C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250025"/>
              </p:ext>
            </p:extLst>
          </p:nvPr>
        </p:nvGraphicFramePr>
        <p:xfrm>
          <a:off x="3386138" y="2845594"/>
          <a:ext cx="2438400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Equation" r:id="rId5" imgW="977476" imgH="495085" progId="Equation.3">
                  <p:embed/>
                </p:oleObj>
              </mc:Choice>
              <mc:Fallback>
                <p:oleObj name="Equation" r:id="rId5" imgW="977476" imgH="49508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2845594"/>
                        <a:ext cx="2438400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>
            <a:extLst>
              <a:ext uri="{FF2B5EF4-FFF2-40B4-BE49-F238E27FC236}">
                <a16:creationId xmlns:a16="http://schemas.microsoft.com/office/drawing/2014/main" id="{5C7E01BA-03C2-4519-9323-C13A813C25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858562"/>
              </p:ext>
            </p:extLst>
          </p:nvPr>
        </p:nvGraphicFramePr>
        <p:xfrm>
          <a:off x="2951748" y="4199442"/>
          <a:ext cx="1828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Equation" r:id="rId7" imgW="444307" imgH="418918" progId="Equation.3">
                  <p:embed/>
                </p:oleObj>
              </mc:Choice>
              <mc:Fallback>
                <p:oleObj name="Equation" r:id="rId7" imgW="444307" imgH="41891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748" y="4199442"/>
                        <a:ext cx="1828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Line 10">
            <a:extLst>
              <a:ext uri="{FF2B5EF4-FFF2-40B4-BE49-F238E27FC236}">
                <a16:creationId xmlns:a16="http://schemas.microsoft.com/office/drawing/2014/main" id="{8801A30D-52A3-4107-A979-EE7EB44DBB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3465" y="3735103"/>
            <a:ext cx="2438400" cy="14478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2299" name="Group 11">
            <a:extLst>
              <a:ext uri="{FF2B5EF4-FFF2-40B4-BE49-F238E27FC236}">
                <a16:creationId xmlns:a16="http://schemas.microsoft.com/office/drawing/2014/main" id="{00B42058-BE4C-4BB6-B8A7-66F253683D85}"/>
              </a:ext>
            </a:extLst>
          </p:cNvPr>
          <p:cNvGrpSpPr>
            <a:grpSpLocks/>
          </p:cNvGrpSpPr>
          <p:nvPr/>
        </p:nvGrpSpPr>
        <p:grpSpPr bwMode="auto">
          <a:xfrm>
            <a:off x="8256240" y="3019141"/>
            <a:ext cx="3048000" cy="2438400"/>
            <a:chOff x="3456" y="1968"/>
            <a:chExt cx="1920" cy="1536"/>
          </a:xfrm>
        </p:grpSpPr>
        <p:sp>
          <p:nvSpPr>
            <p:cNvPr id="12303" name="Line 13">
              <a:extLst>
                <a:ext uri="{FF2B5EF4-FFF2-40B4-BE49-F238E27FC236}">
                  <a16:creationId xmlns:a16="http://schemas.microsoft.com/office/drawing/2014/main" id="{2B81617B-0ACF-4CE0-A861-E7022A509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736"/>
              <a:ext cx="1728" cy="0"/>
            </a:xfrm>
            <a:prstGeom prst="line">
              <a:avLst/>
            </a:prstGeom>
            <a:noFill/>
            <a:ln w="22225">
              <a:solidFill>
                <a:srgbClr val="FF0066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4" name="Line 14">
              <a:extLst>
                <a:ext uri="{FF2B5EF4-FFF2-40B4-BE49-F238E27FC236}">
                  <a16:creationId xmlns:a16="http://schemas.microsoft.com/office/drawing/2014/main" id="{AEC46DCE-C49A-4697-A952-D516C9FD7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1968"/>
              <a:ext cx="0" cy="15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5" name="Line 15">
              <a:extLst>
                <a:ext uri="{FF2B5EF4-FFF2-40B4-BE49-F238E27FC236}">
                  <a16:creationId xmlns:a16="http://schemas.microsoft.com/office/drawing/2014/main" id="{4E4050E8-E9A2-49A0-9E13-9D3E96BC09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2016"/>
              <a:ext cx="1536" cy="912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6" name="Text Box 16">
              <a:extLst>
                <a:ext uri="{FF2B5EF4-FFF2-40B4-BE49-F238E27FC236}">
                  <a16:creationId xmlns:a16="http://schemas.microsoft.com/office/drawing/2014/main" id="{89DBE547-E4DD-4AC1-9315-46BA63723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640"/>
              <a:ext cx="3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600" dirty="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2307" name="Line 17">
              <a:extLst>
                <a:ext uri="{FF2B5EF4-FFF2-40B4-BE49-F238E27FC236}">
                  <a16:creationId xmlns:a16="http://schemas.microsoft.com/office/drawing/2014/main" id="{9D330490-2428-4C37-9344-C1A5A6016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0" y="2304"/>
              <a:ext cx="240" cy="432"/>
            </a:xfrm>
            <a:prstGeom prst="line">
              <a:avLst/>
            </a:prstGeom>
            <a:noFill/>
            <a:ln w="44450">
              <a:solidFill>
                <a:srgbClr val="33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300" name="Rectangle 18">
            <a:extLst>
              <a:ext uri="{FF2B5EF4-FFF2-40B4-BE49-F238E27FC236}">
                <a16:creationId xmlns:a16="http://schemas.microsoft.com/office/drawing/2014/main" id="{EA5BE410-D1B0-470B-BCB9-49BA483B9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11312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C00F4"/>
                </a:solidFill>
                <a:latin typeface="Times New Roman" panose="02020603050405020304" pitchFamily="18" charset="0"/>
              </a:rPr>
              <a:t>尝试练习</a:t>
            </a:r>
          </a:p>
        </p:txBody>
      </p:sp>
      <p:sp>
        <p:nvSpPr>
          <p:cNvPr id="28691" name="Rectangle 19">
            <a:extLst>
              <a:ext uri="{FF2B5EF4-FFF2-40B4-BE49-F238E27FC236}">
                <a16:creationId xmlns:a16="http://schemas.microsoft.com/office/drawing/2014/main" id="{966BA51D-3C1C-4D32-AFFE-567BEDF0B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692150"/>
            <a:ext cx="11809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宋体" panose="02010600030101010101" pitchFamily="2" charset="-122"/>
              </a:rPr>
              <a:t>两条平行直线间的距离是指夹在两条平行直线间的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公垂线段</a:t>
            </a:r>
            <a:r>
              <a:rPr lang="zh-CN" altLang="en-US" sz="3200" b="1" dirty="0">
                <a:latin typeface="宋体" panose="02010600030101010101" pitchFamily="2" charset="-122"/>
              </a:rPr>
              <a:t>的长</a:t>
            </a:r>
            <a:r>
              <a:rPr lang="en-US" altLang="zh-CN" sz="3200" b="1" dirty="0">
                <a:latin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7" grpId="0" autoUpdateAnimBg="0"/>
      <p:bldP spid="28678" grpId="0" autoUpdateAnimBg="0"/>
      <p:bldP spid="28679" grpId="0" autoUpdateAnimBg="0"/>
      <p:bldP spid="2869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>
            <a:extLst>
              <a:ext uri="{FF2B5EF4-FFF2-40B4-BE49-F238E27FC236}">
                <a16:creationId xmlns:a16="http://schemas.microsoft.com/office/drawing/2014/main" id="{DC5E35F1-BF0B-4B1E-A359-59AE7D1FF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1" y="28496"/>
            <a:ext cx="92090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两条平行直线的距离是否有公式可以推出呢？</a:t>
            </a:r>
          </a:p>
        </p:txBody>
      </p:sp>
      <p:sp>
        <p:nvSpPr>
          <p:cNvPr id="13337" name="Text Box 6">
            <a:extLst>
              <a:ext uri="{FF2B5EF4-FFF2-40B4-BE49-F238E27FC236}">
                <a16:creationId xmlns:a16="http://schemas.microsoft.com/office/drawing/2014/main" id="{6CE5B49E-C761-4E87-9736-15FCAFFC8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269" y="1176949"/>
            <a:ext cx="61229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kumimoji="1" lang="zh-CN" altLang="en-US" sz="3600" dirty="0">
                <a:latin typeface="Times New Roman" panose="02020603050405020304" pitchFamily="18" charset="0"/>
              </a:rPr>
              <a:t>求两条平行直线</a:t>
            </a:r>
            <a:r>
              <a:rPr kumimoji="1" lang="en-US" altLang="zh-CN" sz="3600" i="1" dirty="0">
                <a:latin typeface="Times New Roman" panose="02020603050405020304" pitchFamily="18" charset="0"/>
              </a:rPr>
              <a:t>Ax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+</a:t>
            </a:r>
            <a:r>
              <a:rPr kumimoji="1" lang="en-US" altLang="zh-CN" sz="3600" i="1" dirty="0">
                <a:latin typeface="Times New Roman" panose="02020603050405020304" pitchFamily="18" charset="0"/>
              </a:rPr>
              <a:t>By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+</a:t>
            </a:r>
            <a:r>
              <a:rPr kumimoji="1" lang="en-US" altLang="zh-CN" sz="3600" i="1" dirty="0">
                <a:latin typeface="Times New Roman" panose="02020603050405020304" pitchFamily="18" charset="0"/>
              </a:rPr>
              <a:t>C</a:t>
            </a:r>
            <a:r>
              <a:rPr kumimoji="1" lang="en-US" altLang="zh-CN" sz="3600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=0</a:t>
            </a:r>
          </a:p>
          <a:p>
            <a:pPr eaLnBrk="1" hangingPunct="1">
              <a:spcBef>
                <a:spcPts val="0"/>
              </a:spcBef>
            </a:pPr>
            <a:r>
              <a:rPr kumimoji="1" lang="zh-CN" altLang="en-US" sz="3600" dirty="0">
                <a:latin typeface="Times New Roman" panose="02020603050405020304" pitchFamily="18" charset="0"/>
              </a:rPr>
              <a:t>与</a:t>
            </a:r>
            <a:r>
              <a:rPr kumimoji="1" lang="en-US" altLang="zh-CN" sz="3600" i="1" dirty="0">
                <a:latin typeface="Times New Roman" panose="02020603050405020304" pitchFamily="18" charset="0"/>
              </a:rPr>
              <a:t>Ax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+</a:t>
            </a:r>
            <a:r>
              <a:rPr kumimoji="1" lang="en-US" altLang="zh-CN" sz="3600" i="1" dirty="0">
                <a:latin typeface="Times New Roman" panose="02020603050405020304" pitchFamily="18" charset="0"/>
              </a:rPr>
              <a:t>By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+</a:t>
            </a:r>
            <a:r>
              <a:rPr kumimoji="1" lang="en-US" altLang="zh-CN" sz="3600" i="1" dirty="0">
                <a:latin typeface="Times New Roman" panose="02020603050405020304" pitchFamily="18" charset="0"/>
              </a:rPr>
              <a:t>C</a:t>
            </a:r>
            <a:r>
              <a:rPr kumimoji="1" lang="en-US" altLang="zh-CN" sz="3600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=0</a:t>
            </a:r>
            <a:r>
              <a:rPr kumimoji="1" lang="zh-CN" altLang="en-US" sz="3600" dirty="0">
                <a:latin typeface="Times New Roman" panose="02020603050405020304" pitchFamily="18" charset="0"/>
              </a:rPr>
              <a:t>的距离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.</a:t>
            </a:r>
            <a:endParaRPr kumimoji="1"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3317" name="Rectangle 9">
            <a:extLst>
              <a:ext uri="{FF2B5EF4-FFF2-40B4-BE49-F238E27FC236}">
                <a16:creationId xmlns:a16="http://schemas.microsoft.com/office/drawing/2014/main" id="{7DFBB278-4212-4EBF-A90C-6E127BB4D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846" y="645088"/>
            <a:ext cx="117068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两条平行直线间的距离是指夹在两条平行直线间的</a:t>
            </a:r>
            <a:r>
              <a:rPr lang="zh-CN" altLang="en-US" sz="3200" b="1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公垂线段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的长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</p:txBody>
      </p:sp>
      <p:grpSp>
        <p:nvGrpSpPr>
          <p:cNvPr id="13318" name="Group 10">
            <a:extLst>
              <a:ext uri="{FF2B5EF4-FFF2-40B4-BE49-F238E27FC236}">
                <a16:creationId xmlns:a16="http://schemas.microsoft.com/office/drawing/2014/main" id="{507F4428-163F-4F6C-B937-A4A70638C3BB}"/>
              </a:ext>
            </a:extLst>
          </p:cNvPr>
          <p:cNvGrpSpPr>
            <a:grpSpLocks/>
          </p:cNvGrpSpPr>
          <p:nvPr/>
        </p:nvGrpSpPr>
        <p:grpSpPr bwMode="auto">
          <a:xfrm>
            <a:off x="8906688" y="1416819"/>
            <a:ext cx="2791322" cy="2592388"/>
            <a:chOff x="3224" y="671"/>
            <a:chExt cx="1775" cy="1633"/>
          </a:xfrm>
        </p:grpSpPr>
        <p:sp>
          <p:nvSpPr>
            <p:cNvPr id="13328" name="Line 11">
              <a:extLst>
                <a:ext uri="{FF2B5EF4-FFF2-40B4-BE49-F238E27FC236}">
                  <a16:creationId xmlns:a16="http://schemas.microsoft.com/office/drawing/2014/main" id="{EAD32E90-E153-4B09-9F82-34CB108969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4" y="864"/>
              <a:ext cx="1448" cy="864"/>
            </a:xfrm>
            <a:prstGeom prst="line">
              <a:avLst/>
            </a:prstGeom>
            <a:noFill/>
            <a:ln w="34925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9" name="Line 12">
              <a:extLst>
                <a:ext uri="{FF2B5EF4-FFF2-40B4-BE49-F238E27FC236}">
                  <a16:creationId xmlns:a16="http://schemas.microsoft.com/office/drawing/2014/main" id="{A90216F4-E87B-4888-BAE1-23BC313E1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4" y="1920"/>
              <a:ext cx="135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0" name="Line 13">
              <a:extLst>
                <a:ext uri="{FF2B5EF4-FFF2-40B4-BE49-F238E27FC236}">
                  <a16:creationId xmlns:a16="http://schemas.microsoft.com/office/drawing/2014/main" id="{3C03975E-B9B5-45E1-B735-6022D52D52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781"/>
              <a:ext cx="0" cy="1523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1" name="Text Box 14">
              <a:extLst>
                <a:ext uri="{FF2B5EF4-FFF2-40B4-BE49-F238E27FC236}">
                  <a16:creationId xmlns:a16="http://schemas.microsoft.com/office/drawing/2014/main" id="{E37F2827-743C-4A9B-B103-562320D75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6" y="731"/>
              <a:ext cx="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39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i="1" dirty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3332" name="Text Box 15">
              <a:extLst>
                <a:ext uri="{FF2B5EF4-FFF2-40B4-BE49-F238E27FC236}">
                  <a16:creationId xmlns:a16="http://schemas.microsoft.com/office/drawing/2014/main" id="{2CB7D0B0-93EA-451E-91BE-F8A53192A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5" y="1798"/>
              <a:ext cx="41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39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i="1" dirty="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3333" name="Text Box 16">
              <a:extLst>
                <a:ext uri="{FF2B5EF4-FFF2-40B4-BE49-F238E27FC236}">
                  <a16:creationId xmlns:a16="http://schemas.microsoft.com/office/drawing/2014/main" id="{F7A0049E-9F3E-4D28-8401-91E405765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4" y="1833"/>
              <a:ext cx="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39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3334" name="Line 17">
              <a:extLst>
                <a:ext uri="{FF2B5EF4-FFF2-40B4-BE49-F238E27FC236}">
                  <a16:creationId xmlns:a16="http://schemas.microsoft.com/office/drawing/2014/main" id="{7CAAF550-E51A-405D-AF1C-399B6CC8EF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4" y="1407"/>
              <a:ext cx="1448" cy="864"/>
            </a:xfrm>
            <a:prstGeom prst="line">
              <a:avLst/>
            </a:prstGeom>
            <a:noFill/>
            <a:ln w="34925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5" name="Text Box 18">
              <a:extLst>
                <a:ext uri="{FF2B5EF4-FFF2-40B4-BE49-F238E27FC236}">
                  <a16:creationId xmlns:a16="http://schemas.microsoft.com/office/drawing/2014/main" id="{F502C50B-262D-4BE3-A861-125B80608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9" y="1122"/>
              <a:ext cx="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39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i="1" dirty="0">
                  <a:latin typeface="Times New Roman" panose="02020603050405020304" pitchFamily="18" charset="0"/>
                </a:rPr>
                <a:t>l</a:t>
              </a:r>
              <a:r>
                <a:rPr kumimoji="1" lang="en-US" altLang="zh-CN" sz="3200" baseline="-25000" dirty="0">
                  <a:latin typeface="Times New Roman" panose="02020603050405020304" pitchFamily="18" charset="0"/>
                </a:rPr>
                <a:t>2</a:t>
              </a:r>
              <a:endParaRPr kumimoji="1" lang="en-US" altLang="zh-CN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13336" name="Text Box 19">
              <a:extLst>
                <a:ext uri="{FF2B5EF4-FFF2-40B4-BE49-F238E27FC236}">
                  <a16:creationId xmlns:a16="http://schemas.microsoft.com/office/drawing/2014/main" id="{2E591041-8A93-4080-A554-1BFEDA8D2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" y="671"/>
              <a:ext cx="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39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i="1" dirty="0">
                  <a:latin typeface="Times New Roman" panose="02020603050405020304" pitchFamily="18" charset="0"/>
                </a:rPr>
                <a:t>l</a:t>
              </a:r>
              <a:r>
                <a:rPr kumimoji="1" lang="en-US" altLang="zh-CN" sz="3200" baseline="-25000" dirty="0">
                  <a:latin typeface="Times New Roman" panose="02020603050405020304" pitchFamily="18" charset="0"/>
                </a:rPr>
                <a:t>1</a:t>
              </a:r>
              <a:endParaRPr kumimoji="1" lang="en-US" altLang="zh-CN" sz="32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9716" name="Group 20">
            <a:extLst>
              <a:ext uri="{FF2B5EF4-FFF2-40B4-BE49-F238E27FC236}">
                <a16:creationId xmlns:a16="http://schemas.microsoft.com/office/drawing/2014/main" id="{5472599B-2EB1-4EEB-9D2B-9C81C879C6B6}"/>
              </a:ext>
            </a:extLst>
          </p:cNvPr>
          <p:cNvGrpSpPr>
            <a:grpSpLocks/>
          </p:cNvGrpSpPr>
          <p:nvPr/>
        </p:nvGrpSpPr>
        <p:grpSpPr bwMode="auto">
          <a:xfrm>
            <a:off x="10499497" y="2150243"/>
            <a:ext cx="762000" cy="1189038"/>
            <a:chOff x="4272" y="1133"/>
            <a:chExt cx="528" cy="793"/>
          </a:xfrm>
        </p:grpSpPr>
        <p:sp>
          <p:nvSpPr>
            <p:cNvPr id="13323" name="Text Box 21">
              <a:extLst>
                <a:ext uri="{FF2B5EF4-FFF2-40B4-BE49-F238E27FC236}">
                  <a16:creationId xmlns:a16="http://schemas.microsoft.com/office/drawing/2014/main" id="{5FF590A0-1E46-4A6E-A462-64D1E6FB4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5" y="1536"/>
              <a:ext cx="335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39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 dirty="0">
                  <a:latin typeface="Times New Roman" panose="02020603050405020304" pitchFamily="18" charset="0"/>
                </a:rPr>
                <a:t>Q</a:t>
              </a:r>
            </a:p>
          </p:txBody>
        </p:sp>
        <p:grpSp>
          <p:nvGrpSpPr>
            <p:cNvPr id="13324" name="Group 22">
              <a:extLst>
                <a:ext uri="{FF2B5EF4-FFF2-40B4-BE49-F238E27FC236}">
                  <a16:creationId xmlns:a16="http://schemas.microsoft.com/office/drawing/2014/main" id="{F833CB2C-2265-4FC5-8D14-DC59A1BAEF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1133"/>
              <a:ext cx="336" cy="499"/>
              <a:chOff x="3072" y="2093"/>
              <a:chExt cx="528" cy="739"/>
            </a:xfrm>
          </p:grpSpPr>
          <p:sp>
            <p:nvSpPr>
              <p:cNvPr id="13325" name="Line 23">
                <a:extLst>
                  <a:ext uri="{FF2B5EF4-FFF2-40B4-BE49-F238E27FC236}">
                    <a16:creationId xmlns:a16="http://schemas.microsoft.com/office/drawing/2014/main" id="{E73E49F7-356C-4FB2-80FF-54D9B09EF3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093"/>
                <a:ext cx="399" cy="69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26" name="Freeform 24">
                <a:extLst>
                  <a:ext uri="{FF2B5EF4-FFF2-40B4-BE49-F238E27FC236}">
                    <a16:creationId xmlns:a16="http://schemas.microsoft.com/office/drawing/2014/main" id="{7A697D56-4F56-4882-9CFC-FB5F915332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" y="2688"/>
                <a:ext cx="144" cy="104"/>
              </a:xfrm>
              <a:custGeom>
                <a:avLst/>
                <a:gdLst>
                  <a:gd name="T0" fmla="*/ 0 w 144"/>
                  <a:gd name="T1" fmla="*/ 56 h 104"/>
                  <a:gd name="T2" fmla="*/ 96 w 144"/>
                  <a:gd name="T3" fmla="*/ 8 h 104"/>
                  <a:gd name="T4" fmla="*/ 144 w 144"/>
                  <a:gd name="T5" fmla="*/ 104 h 10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4" h="104">
                    <a:moveTo>
                      <a:pt x="0" y="56"/>
                    </a:moveTo>
                    <a:cubicBezTo>
                      <a:pt x="36" y="28"/>
                      <a:pt x="72" y="0"/>
                      <a:pt x="96" y="8"/>
                    </a:cubicBezTo>
                    <a:cubicBezTo>
                      <a:pt x="120" y="16"/>
                      <a:pt x="132" y="60"/>
                      <a:pt x="144" y="104"/>
                    </a:cubicBezTo>
                  </a:path>
                </a:pathLst>
              </a:custGeom>
              <a:noFill/>
              <a:ln w="34925" cap="flat" cmpd="sng">
                <a:solidFill>
                  <a:srgbClr val="3333CC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27" name="Oval 25">
                <a:extLst>
                  <a:ext uri="{FF2B5EF4-FFF2-40B4-BE49-F238E27FC236}">
                    <a16:creationId xmlns:a16="http://schemas.microsoft.com/office/drawing/2014/main" id="{A8ACA8FF-663E-416E-8B2D-C6D020147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784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28575">
                <a:solidFill>
                  <a:srgbClr val="C20A85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29722" name="Group 26">
            <a:extLst>
              <a:ext uri="{FF2B5EF4-FFF2-40B4-BE49-F238E27FC236}">
                <a16:creationId xmlns:a16="http://schemas.microsoft.com/office/drawing/2014/main" id="{913BC3B0-CE1B-4507-8427-B29686065CB7}"/>
              </a:ext>
            </a:extLst>
          </p:cNvPr>
          <p:cNvGrpSpPr>
            <a:grpSpLocks/>
          </p:cNvGrpSpPr>
          <p:nvPr/>
        </p:nvGrpSpPr>
        <p:grpSpPr bwMode="auto">
          <a:xfrm>
            <a:off x="10013726" y="1616844"/>
            <a:ext cx="733425" cy="641350"/>
            <a:chOff x="3966" y="797"/>
            <a:chExt cx="462" cy="404"/>
          </a:xfrm>
        </p:grpSpPr>
        <p:sp>
          <p:nvSpPr>
            <p:cNvPr id="13321" name="Text Box 27">
              <a:extLst>
                <a:ext uri="{FF2B5EF4-FFF2-40B4-BE49-F238E27FC236}">
                  <a16:creationId xmlns:a16="http://schemas.microsoft.com/office/drawing/2014/main" id="{00FFE5A6-D26B-49B9-9C00-375A45BDC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6" y="797"/>
              <a:ext cx="46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39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600" b="1" dirty="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3322" name="Oval 28">
              <a:extLst>
                <a:ext uri="{FF2B5EF4-FFF2-40B4-BE49-F238E27FC236}">
                  <a16:creationId xmlns:a16="http://schemas.microsoft.com/office/drawing/2014/main" id="{371C856A-F991-4A66-8B99-F1823A54B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109"/>
              <a:ext cx="42" cy="43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8" name="Rectangle 18">
            <a:extLst>
              <a:ext uri="{FF2B5EF4-FFF2-40B4-BE49-F238E27FC236}">
                <a16:creationId xmlns:a16="http://schemas.microsoft.com/office/drawing/2014/main" id="{2BDC37CC-F161-446B-99ED-3F0AE99E3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11312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C00F4"/>
                </a:solidFill>
                <a:latin typeface="Times New Roman" panose="02020603050405020304" pitchFamily="18" charset="0"/>
              </a:rPr>
              <a:t>学习新知</a:t>
            </a:r>
          </a:p>
        </p:txBody>
      </p:sp>
      <p:sp>
        <p:nvSpPr>
          <p:cNvPr id="29" name="Text Box 6">
            <a:extLst>
              <a:ext uri="{FF2B5EF4-FFF2-40B4-BE49-F238E27FC236}">
                <a16:creationId xmlns:a16="http://schemas.microsoft.com/office/drawing/2014/main" id="{BB46B85C-D090-414D-99B6-D3918333F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016" y="2377278"/>
            <a:ext cx="77501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latin typeface="Times New Roman" panose="02020603050405020304" pitchFamily="18" charset="0"/>
              </a:rPr>
              <a:t>解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: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在直线上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Ax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+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By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+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C</a:t>
            </a:r>
            <a:r>
              <a:rPr kumimoji="1" lang="en-US" altLang="zh-CN" sz="3200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=0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任取一点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如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aseline="-25000" dirty="0">
                <a:latin typeface="Times New Roman" panose="02020603050405020304" pitchFamily="18" charset="0"/>
              </a:rPr>
              <a:t>0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3200" baseline="-25000" dirty="0">
                <a:latin typeface="Times New Roman" panose="02020603050405020304" pitchFamily="18" charset="0"/>
              </a:rPr>
              <a:t>0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0" name="Text Box 7">
            <a:extLst>
              <a:ext uri="{FF2B5EF4-FFF2-40B4-BE49-F238E27FC236}">
                <a16:creationId xmlns:a16="http://schemas.microsoft.com/office/drawing/2014/main" id="{3BEB2BD4-86B0-4E58-8115-33420D836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304" y="2909139"/>
            <a:ext cx="661799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则两平行线的距离就是点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P(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aseline="-25000" dirty="0">
                <a:latin typeface="Times New Roman" panose="02020603050405020304" pitchFamily="18" charset="0"/>
              </a:rPr>
              <a:t>0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800" baseline="-25000" dirty="0">
                <a:latin typeface="Times New Roman" panose="02020603050405020304" pitchFamily="18" charset="0"/>
              </a:rPr>
              <a:t>0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到直线</a:t>
            </a:r>
            <a:r>
              <a:rPr kumimoji="1" lang="en-US" altLang="zh-CN" sz="3600" i="1" dirty="0">
                <a:latin typeface="Times New Roman" panose="02020603050405020304" pitchFamily="18" charset="0"/>
              </a:rPr>
              <a:t>Ax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+</a:t>
            </a:r>
            <a:r>
              <a:rPr kumimoji="1" lang="en-US" altLang="zh-CN" sz="3600" i="1" dirty="0">
                <a:latin typeface="Times New Roman" panose="02020603050405020304" pitchFamily="18" charset="0"/>
              </a:rPr>
              <a:t>By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+</a:t>
            </a:r>
            <a:r>
              <a:rPr kumimoji="1" lang="en-US" altLang="zh-CN" sz="3600" i="1" dirty="0">
                <a:latin typeface="Times New Roman" panose="02020603050405020304" pitchFamily="18" charset="0"/>
              </a:rPr>
              <a:t>C</a:t>
            </a:r>
            <a:r>
              <a:rPr kumimoji="1" lang="en-US" altLang="zh-CN" sz="3600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3600" dirty="0">
                <a:latin typeface="Times New Roman" panose="02020603050405020304" pitchFamily="18" charset="0"/>
              </a:rPr>
              <a:t>=0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的距离。（如图）</a:t>
            </a:r>
          </a:p>
        </p:txBody>
      </p:sp>
      <p:sp>
        <p:nvSpPr>
          <p:cNvPr id="31" name="Text Box 8">
            <a:extLst>
              <a:ext uri="{FF2B5EF4-FFF2-40B4-BE49-F238E27FC236}">
                <a16:creationId xmlns:a16="http://schemas.microsoft.com/office/drawing/2014/main" id="{BE04BCDF-6D38-4611-BFF5-A3705C268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296" y="4337765"/>
            <a:ext cx="18071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因此，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d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=</a:t>
            </a:r>
          </a:p>
        </p:txBody>
      </p:sp>
      <p:graphicFrame>
        <p:nvGraphicFramePr>
          <p:cNvPr id="32" name="Object 9">
            <a:extLst>
              <a:ext uri="{FF2B5EF4-FFF2-40B4-BE49-F238E27FC236}">
                <a16:creationId xmlns:a16="http://schemas.microsoft.com/office/drawing/2014/main" id="{1082F04E-C05E-42B7-9377-0D48604FC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257381"/>
              </p:ext>
            </p:extLst>
          </p:nvPr>
        </p:nvGraphicFramePr>
        <p:xfrm>
          <a:off x="2135560" y="4124245"/>
          <a:ext cx="2338320" cy="100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Equation" r:id="rId3" imgW="1016000" imgH="457200" progId="Equation.3">
                  <p:embed/>
                </p:oleObj>
              </mc:Choice>
              <mc:Fallback>
                <p:oleObj name="Equation" r:id="rId3" imgW="1016000" imgH="457200" progId="Equation.3">
                  <p:embed/>
                  <p:pic>
                    <p:nvPicPr>
                      <p:cNvPr id="30729" name="Object 9">
                        <a:extLst>
                          <a:ext uri="{FF2B5EF4-FFF2-40B4-BE49-F238E27FC236}">
                            <a16:creationId xmlns:a16="http://schemas.microsoft.com/office/drawing/2014/main" id="{973B702B-B4DF-4DC3-90ED-B26F680294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4124245"/>
                        <a:ext cx="2338320" cy="10045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>
            <a:extLst>
              <a:ext uri="{FF2B5EF4-FFF2-40B4-BE49-F238E27FC236}">
                <a16:creationId xmlns:a16="http://schemas.microsoft.com/office/drawing/2014/main" id="{4A5A16FD-E083-4FF2-B915-E119EE308C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259452"/>
              </p:ext>
            </p:extLst>
          </p:nvPr>
        </p:nvGraphicFramePr>
        <p:xfrm>
          <a:off x="4429164" y="4009207"/>
          <a:ext cx="1667822" cy="1278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5" imgW="787400" imgH="457200" progId="Equation.3">
                  <p:embed/>
                </p:oleObj>
              </mc:Choice>
              <mc:Fallback>
                <p:oleObj name="Equation" r:id="rId5" imgW="787400" imgH="457200" progId="Equation.3">
                  <p:embed/>
                  <p:pic>
                    <p:nvPicPr>
                      <p:cNvPr id="30732" name="Object 12">
                        <a:extLst>
                          <a:ext uri="{FF2B5EF4-FFF2-40B4-BE49-F238E27FC236}">
                            <a16:creationId xmlns:a16="http://schemas.microsoft.com/office/drawing/2014/main" id="{B8367EB9-8061-4D45-B83E-772F0F7CCD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64" y="4009207"/>
                        <a:ext cx="1667822" cy="1278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">
            <a:extLst>
              <a:ext uri="{FF2B5EF4-FFF2-40B4-BE49-F238E27FC236}">
                <a16:creationId xmlns:a16="http://schemas.microsoft.com/office/drawing/2014/main" id="{4C7A724B-23EE-42FB-96F7-67A1A183CF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28132"/>
              </p:ext>
            </p:extLst>
          </p:nvPr>
        </p:nvGraphicFramePr>
        <p:xfrm>
          <a:off x="6017044" y="4005659"/>
          <a:ext cx="2622510" cy="1308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7" imgW="787400" imgH="457200" progId="Equation.3">
                  <p:embed/>
                </p:oleObj>
              </mc:Choice>
              <mc:Fallback>
                <p:oleObj name="Equation" r:id="rId7" imgW="787400" imgH="457200" progId="Equation.3">
                  <p:embed/>
                  <p:pic>
                    <p:nvPicPr>
                      <p:cNvPr id="30723" name="Object 3">
                        <a:extLst>
                          <a:ext uri="{FF2B5EF4-FFF2-40B4-BE49-F238E27FC236}">
                            <a16:creationId xmlns:a16="http://schemas.microsoft.com/office/drawing/2014/main" id="{048DA208-4D92-45BB-931F-DD1F47C072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7044" y="4005659"/>
                        <a:ext cx="2622510" cy="1308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  <p:bldP spid="30" grpId="0" autoUpdateAnimBg="0"/>
      <p:bldP spid="3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>
            <a:extLst>
              <a:ext uri="{FF2B5EF4-FFF2-40B4-BE49-F238E27FC236}">
                <a16:creationId xmlns:a16="http://schemas.microsoft.com/office/drawing/2014/main" id="{BE973F49-1DF0-4D39-8456-2D00DACCA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73" y="798"/>
            <a:ext cx="3686239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两条平行直线间的距离：</a:t>
            </a:r>
          </a:p>
        </p:txBody>
      </p:sp>
      <p:graphicFrame>
        <p:nvGraphicFramePr>
          <p:cNvPr id="15363" name="Object 5">
            <a:extLst>
              <a:ext uri="{FF2B5EF4-FFF2-40B4-BE49-F238E27FC236}">
                <a16:creationId xmlns:a16="http://schemas.microsoft.com/office/drawing/2014/main" id="{59303F24-54DF-4806-95D0-D209C344D1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774133"/>
              </p:ext>
            </p:extLst>
          </p:nvPr>
        </p:nvGraphicFramePr>
        <p:xfrm>
          <a:off x="4223792" y="1497013"/>
          <a:ext cx="2592388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公式" r:id="rId3" imgW="914400" imgH="457200" progId="Equation.3">
                  <p:embed/>
                </p:oleObj>
              </mc:Choice>
              <mc:Fallback>
                <p:oleObj name="公式" r:id="rId3" imgW="914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792" y="1497013"/>
                        <a:ext cx="2592388" cy="129698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C20A85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28">
            <a:extLst>
              <a:ext uri="{FF2B5EF4-FFF2-40B4-BE49-F238E27FC236}">
                <a16:creationId xmlns:a16="http://schemas.microsoft.com/office/drawing/2014/main" id="{CBBC471E-1831-488F-850B-B8F65A6C71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705211"/>
              </p:ext>
            </p:extLst>
          </p:nvPr>
        </p:nvGraphicFramePr>
        <p:xfrm>
          <a:off x="4943872" y="624388"/>
          <a:ext cx="6170894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5" imgW="2171700" imgH="228600" progId="Equation.DSMT4">
                  <p:embed/>
                </p:oleObj>
              </mc:Choice>
              <mc:Fallback>
                <p:oleObj name="Equation" r:id="rId5" imgW="2171700" imgH="228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872" y="624388"/>
                        <a:ext cx="6170894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29">
            <a:extLst>
              <a:ext uri="{FF2B5EF4-FFF2-40B4-BE49-F238E27FC236}">
                <a16:creationId xmlns:a16="http://schemas.microsoft.com/office/drawing/2014/main" id="{8295DD09-9B20-4C88-8209-19057A17A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644525"/>
            <a:ext cx="487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dirty="0"/>
              <a:t>已知两条平行直线方程为</a:t>
            </a:r>
            <a:r>
              <a:rPr lang="en-US" altLang="zh-CN" sz="3200" dirty="0"/>
              <a:t>:</a:t>
            </a:r>
          </a:p>
        </p:txBody>
      </p:sp>
      <p:sp>
        <p:nvSpPr>
          <p:cNvPr id="15366" name="Text Box 30">
            <a:extLst>
              <a:ext uri="{FF2B5EF4-FFF2-40B4-BE49-F238E27FC236}">
                <a16:creationId xmlns:a16="http://schemas.microsoft.com/office/drawing/2014/main" id="{A1DD48F9-93D9-44CA-8A06-B167BB336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44" y="1811041"/>
            <a:ext cx="4176464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dirty="0"/>
              <a:t>则它们之间的距离为</a:t>
            </a:r>
            <a:r>
              <a:rPr lang="en-US" altLang="zh-CN" sz="3200" dirty="0"/>
              <a:t>:</a:t>
            </a: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2CED1A9B-0AE1-467C-9C6D-D2D6CFFB9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11312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C00F4"/>
                </a:solidFill>
                <a:latin typeface="Times New Roman" panose="02020603050405020304" pitchFamily="18" charset="0"/>
              </a:rPr>
              <a:t>学习新知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28E008-F20F-44E6-A16F-F1320C1F97E7}"/>
              </a:ext>
            </a:extLst>
          </p:cNvPr>
          <p:cNvSpPr/>
          <p:nvPr/>
        </p:nvSpPr>
        <p:spPr>
          <a:xfrm>
            <a:off x="745022" y="3067051"/>
            <a:ext cx="10247522" cy="2628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注意</a:t>
            </a:r>
            <a:endParaRPr lang="en-US" altLang="zh-CN" sz="2800" dirty="0">
              <a:solidFill>
                <a:srgbClr val="FF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800" dirty="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把直线方程化为直线的一般式方程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800" dirty="0">
              <a:solidFill>
                <a:srgbClr val="FF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800" dirty="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两条直线方程中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zh-CN" sz="2800" dirty="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的系数必须分别相等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；</a:t>
            </a:r>
            <a:endParaRPr lang="en-US" altLang="zh-CN" sz="28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(3)</a:t>
            </a:r>
            <a:r>
              <a:rPr lang="zh-CN" altLang="zh-CN" sz="2800" dirty="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两平行线间的距离是一条直线上任一点到另一条直线的距离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,</a:t>
            </a:r>
            <a:r>
              <a:rPr lang="zh-CN" altLang="zh-CN" sz="2800" dirty="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也可以看作是两条直线上各取一点的最短距离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仿宋" panose="02010609060101010101" pitchFamily="49" charset="-122"/>
                <a:cs typeface="Times New Roman" pitchFamily="18" charset="0"/>
              </a:rPr>
              <a:t>.</a:t>
            </a:r>
            <a:endParaRPr lang="zh-CN" altLang="zh-CN" sz="2800" dirty="0">
              <a:solidFill>
                <a:srgbClr val="FF0000"/>
              </a:solidFill>
              <a:latin typeface="Times New Roman" pitchFamily="18" charset="0"/>
              <a:ea typeface="仿宋" panose="02010609060101010101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FBCEAC9-064C-4C13-A199-2F6A52AEE03E}"/>
              </a:ext>
            </a:extLst>
          </p:cNvPr>
          <p:cNvSpPr/>
          <p:nvPr/>
        </p:nvSpPr>
        <p:spPr>
          <a:xfrm>
            <a:off x="263352" y="461665"/>
            <a:ext cx="11377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已知两平行直线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:3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y+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:6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y+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间的距离为</a:t>
            </a:r>
            <a:r>
              <a:rPr lang="zh-CN" altLang="zh-CN" sz="2400" i="1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　　　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400" i="1" dirty="0">
                <a:solidFill>
                  <a:srgbClr val="000000"/>
                </a:solidFill>
                <a:latin typeface="宋体" pitchFamily="2" charset="-122"/>
                <a:ea typeface="方正书宋_GBK" panose="03000509000000000000" pitchFamily="65" charset="-122"/>
                <a:cs typeface="Times New Roman" pitchFamily="18" charset="0"/>
              </a:rPr>
              <a:t> </a:t>
            </a:r>
            <a:endParaRPr lang="zh-CN" altLang="zh-CN" sz="24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直线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x+y-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和直线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x+my-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平行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则它们之间的距离为</a:t>
            </a:r>
            <a:r>
              <a:rPr lang="zh-CN" altLang="zh-CN" sz="2400" i="1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　　　　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400" i="1" dirty="0">
                <a:solidFill>
                  <a:srgbClr val="000000"/>
                </a:solidFill>
                <a:latin typeface="宋体" pitchFamily="2" charset="-122"/>
                <a:ea typeface="方正书宋_GBK" panose="03000509000000000000" pitchFamily="65" charset="-122"/>
                <a:cs typeface="Times New Roman" pitchFamily="18" charset="0"/>
              </a:rPr>
              <a:t> </a:t>
            </a:r>
            <a:endParaRPr lang="zh-CN" altLang="zh-CN" sz="24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  <a:p>
            <a:pPr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已知直线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与两直线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:2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x-y+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:2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x-y-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间的距离相等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则直线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的方程为</a:t>
            </a:r>
            <a:r>
              <a:rPr lang="zh-CN" altLang="zh-CN" sz="2400" i="1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400" i="1" dirty="0">
                <a:solidFill>
                  <a:srgbClr val="000000"/>
                </a:solidFill>
                <a:latin typeface="宋体" pitchFamily="2" charset="-122"/>
                <a:ea typeface="方正书宋_GBK" panose="03000509000000000000" pitchFamily="65" charset="-122"/>
                <a:cs typeface="Times New Roman" pitchFamily="18" charset="0"/>
              </a:rPr>
              <a:t> </a:t>
            </a:r>
            <a:endParaRPr lang="zh-CN" altLang="zh-CN" sz="2400" dirty="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itchFamily="18" charset="0"/>
            </a:endParaRP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2D16A79C-6602-4949-AA8C-A6E7ED4E8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11312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C00F4"/>
                </a:solidFill>
                <a:latin typeface="Times New Roman" panose="02020603050405020304" pitchFamily="18" charset="0"/>
              </a:rPr>
              <a:t>典型例题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76D5DF4-C0B5-4207-A50E-AE03989C90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523667"/>
              </p:ext>
            </p:extLst>
          </p:nvPr>
        </p:nvGraphicFramePr>
        <p:xfrm>
          <a:off x="568325" y="1762125"/>
          <a:ext cx="10606088" cy="346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Document" r:id="rId3" imgW="12001974" imgH="3935083" progId="Word.Document.12">
                  <p:embed/>
                </p:oleObj>
              </mc:Choice>
              <mc:Fallback>
                <p:oleObj name="Document" r:id="rId3" imgW="12001974" imgH="3935083" progId="Word.Document.12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8325" y="1762125"/>
                        <a:ext cx="10606088" cy="346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935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42086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" y="2970415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endParaRPr lang="zh-CN" altLang="en-US" sz="2434"/>
          </a:p>
        </p:txBody>
      </p:sp>
      <p:sp>
        <p:nvSpPr>
          <p:cNvPr id="18436" name="矩形 42087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3404155"/>
            <a:ext cx="285656" cy="48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eaLnBrk="0" hangingPunct="0"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 sz="23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r>
              <a:rPr lang="zh-CN" altLang="en-US" sz="2539" b="0">
                <a:solidFill>
                  <a:schemeClr val="tx1"/>
                </a:solidFill>
                <a:latin typeface="Calibri" panose="020F0502020204030204" pitchFamily="34" charset="0"/>
                <a:ea typeface="楷体_GB2312" pitchFamily="49" charset="-122"/>
              </a:rPr>
              <a:t> </a:t>
            </a:r>
            <a:r>
              <a:rPr lang="zh-CN" altLang="en-US" sz="952" b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zh-CN" altLang="en-US" sz="1905" b="0">
              <a:solidFill>
                <a:schemeClr val="tx1"/>
              </a:solidFill>
              <a:latin typeface="Calibri" pitchFamily="34" charset="0"/>
            </a:endParaRPr>
          </a:p>
        </p:txBody>
      </p:sp>
      <p:graphicFrame>
        <p:nvGraphicFramePr>
          <p:cNvPr id="7" name="对象 641025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00288057"/>
              </p:ext>
            </p:extLst>
          </p:nvPr>
        </p:nvGraphicFramePr>
        <p:xfrm>
          <a:off x="551384" y="1358172"/>
          <a:ext cx="5528252" cy="1422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Document" r:id="rId9" imgW="4964963" imgH="1278235" progId="Word.Document.8">
                  <p:embed/>
                </p:oleObj>
              </mc:Choice>
              <mc:Fallback>
                <p:oleObj name="Document" r:id="rId9" imgW="4964963" imgH="1278235" progId="Word.Document.8">
                  <p:embed/>
                  <p:pic>
                    <p:nvPicPr>
                      <p:cNvPr id="7" name="对象 64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1384" y="1358172"/>
                        <a:ext cx="5528252" cy="1422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0135" name="Picture 7" descr="XTB163-40.TIF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r:link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07433" y="949250"/>
            <a:ext cx="3217306" cy="269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2"/>
          <p:cNvSpPr txBox="1"/>
          <p:nvPr>
            <p:custDataLst>
              <p:tags r:id="rId6"/>
            </p:custDataLst>
          </p:nvPr>
        </p:nvSpPr>
        <p:spPr>
          <a:xfrm>
            <a:off x="18956" y="0"/>
            <a:ext cx="1422184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C00F4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典例解析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0B7189B-6208-4B01-BE67-A4DD5CE56956}"/>
              </a:ext>
            </a:extLst>
          </p:cNvPr>
          <p:cNvSpPr/>
          <p:nvPr/>
        </p:nvSpPr>
        <p:spPr>
          <a:xfrm>
            <a:off x="142828" y="426328"/>
            <a:ext cx="114977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800600" algn="l"/>
              </a:tabLst>
            </a:pPr>
            <a:r>
              <a:rPr lang="zh-CN" altLang="zh-CN" sz="2400" kern="1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例</a:t>
            </a:r>
            <a:r>
              <a:rPr lang="en-US" altLang="zh-CN" sz="2400" kern="100" dirty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2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zh-CN" altLang="zh-CN" sz="2400" kern="1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两条互相平行的直线分别过点</a:t>
            </a:r>
            <a:r>
              <a:rPr lang="en-US" altLang="zh-CN" sz="2400" i="1" kern="100" dirty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A</a:t>
            </a:r>
            <a:r>
              <a:rPr lang="en-US" altLang="zh-CN" sz="2400" kern="100" dirty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(6,2)</a:t>
            </a:r>
            <a:r>
              <a:rPr lang="zh-CN" altLang="zh-CN" sz="2400" kern="1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和</a:t>
            </a:r>
            <a:r>
              <a:rPr lang="en-US" altLang="zh-CN" sz="2400" i="1" kern="100" dirty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B</a:t>
            </a:r>
            <a:r>
              <a:rPr lang="en-US" altLang="zh-CN" sz="2400" kern="100" dirty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(</a:t>
            </a:r>
            <a:r>
              <a:rPr lang="zh-CN" altLang="zh-CN" sz="2400" kern="1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－</a:t>
            </a:r>
            <a:r>
              <a:rPr lang="en-US" altLang="zh-CN" sz="2400" kern="100" dirty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3</a:t>
            </a:r>
            <a:r>
              <a:rPr lang="zh-CN" altLang="zh-CN" sz="2400" kern="1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，－</a:t>
            </a:r>
            <a:r>
              <a:rPr lang="en-US" altLang="zh-CN" sz="2400" kern="100" dirty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1)</a:t>
            </a:r>
            <a:r>
              <a:rPr lang="zh-CN" altLang="zh-CN" sz="2400" kern="1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，并且各自绕着</a:t>
            </a:r>
            <a:r>
              <a:rPr lang="en-US" altLang="zh-CN" sz="2400" i="1" kern="100" dirty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A</a:t>
            </a:r>
            <a:r>
              <a:rPr lang="zh-CN" altLang="zh-CN" sz="2400" kern="1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sz="2400" i="1" kern="100" dirty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B</a:t>
            </a:r>
            <a:r>
              <a:rPr lang="zh-CN" altLang="zh-CN" sz="2400" kern="1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旋转，如果两条平行直线间的距离为</a:t>
            </a:r>
            <a:r>
              <a:rPr lang="en-US" altLang="zh-CN" sz="2400" i="1" kern="100" dirty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d</a:t>
            </a:r>
            <a:r>
              <a:rPr lang="en-US" altLang="zh-CN" sz="2400" kern="100" dirty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.</a:t>
            </a:r>
            <a:r>
              <a:rPr lang="zh-CN" altLang="zh-CN" sz="2400" kern="1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你能求出</a:t>
            </a:r>
            <a:r>
              <a:rPr lang="en-US" altLang="zh-CN" sz="2400" i="1" kern="100" dirty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d</a:t>
            </a:r>
            <a:r>
              <a:rPr lang="zh-CN" altLang="zh-CN" sz="2400" kern="1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的取值范围吗？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BE77BC-3CBC-4CF6-87CC-EDD43E65A3F1}"/>
              </a:ext>
            </a:extLst>
          </p:cNvPr>
          <p:cNvSpPr/>
          <p:nvPr/>
        </p:nvSpPr>
        <p:spPr>
          <a:xfrm>
            <a:off x="258594" y="2763277"/>
            <a:ext cx="838157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4800600" algn="l"/>
              </a:tabLst>
            </a:pP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变式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zh-CN" sz="2400" kern="1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上述问题中，当</a:t>
            </a:r>
            <a:r>
              <a:rPr lang="en-US" altLang="zh-CN" sz="2400" i="1" kern="100" dirty="0">
                <a:latin typeface="Times New Roman" panose="02020603050405020304" pitchFamily="18" charset="0"/>
                <a:ea typeface="楷体_GB2312"/>
                <a:cs typeface="Courier New" panose="02070309020205020404" pitchFamily="49" charset="0"/>
              </a:rPr>
              <a:t>d</a:t>
            </a:r>
            <a:r>
              <a:rPr lang="zh-CN" altLang="zh-CN" sz="2400" kern="100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取最大值时，请求出两条直线的方程．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10" name="对象 640002">
            <a:extLst>
              <a:ext uri="{FF2B5EF4-FFF2-40B4-BE49-F238E27FC236}">
                <a16:creationId xmlns:a16="http://schemas.microsoft.com/office/drawing/2014/main" id="{9BAC436C-5172-4F4F-A316-FF9FD4F72A38}"/>
              </a:ext>
            </a:extLst>
          </p:cNvPr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99924797"/>
              </p:ext>
            </p:extLst>
          </p:nvPr>
        </p:nvGraphicFramePr>
        <p:xfrm>
          <a:off x="333091" y="3529850"/>
          <a:ext cx="11117262" cy="249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Document" r:id="rId13" imgW="8870630" imgH="1993125" progId="Word.Document.8">
                  <p:embed/>
                </p:oleObj>
              </mc:Choice>
              <mc:Fallback>
                <p:oleObj name="Document" r:id="rId13" imgW="8870630" imgH="1993125" progId="Word.Document.8">
                  <p:embed/>
                  <p:pic>
                    <p:nvPicPr>
                      <p:cNvPr id="20483" name="对象 6400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3091" y="3529850"/>
                        <a:ext cx="11117262" cy="249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468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2"/>
          <p:cNvSpPr txBox="1"/>
          <p:nvPr>
            <p:custDataLst>
              <p:tags r:id="rId2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典例解析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F996A70A-879D-4243-986B-EE31CC773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11312" cy="461665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C00F4"/>
                </a:solidFill>
                <a:latin typeface="Times New Roman" panose="02020603050405020304" pitchFamily="18" charset="0"/>
              </a:rPr>
              <a:t>典型例题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49BCFBE-8DB0-4051-9E72-235CCF1D96C0}"/>
              </a:ext>
            </a:extLst>
          </p:cNvPr>
          <p:cNvSpPr/>
          <p:nvPr/>
        </p:nvSpPr>
        <p:spPr>
          <a:xfrm>
            <a:off x="263352" y="404664"/>
            <a:ext cx="114492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800600" algn="l"/>
              </a:tabLst>
            </a:pP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kern="100" dirty="0">
                <a:latin typeface="Times New Roman" panose="02020603050405020304" pitchFamily="18" charset="0"/>
                <a:cs typeface="Courier New" panose="02070309020205020404" pitchFamily="49" charset="0"/>
              </a:rPr>
              <a:t>3.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已知直线</a:t>
            </a:r>
            <a:r>
              <a:rPr lang="en-US" altLang="zh-CN" sz="2800" i="1" kern="100" dirty="0">
                <a:latin typeface="Times New Roman" panose="02020603050405020304" pitchFamily="18" charset="0"/>
                <a:cs typeface="Courier New" panose="02070309020205020404" pitchFamily="49" charset="0"/>
              </a:rPr>
              <a:t>l</a:t>
            </a:r>
            <a:r>
              <a:rPr lang="en-US" altLang="zh-CN" sz="2800" kern="100" baseline="-25000" dirty="0">
                <a:latin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kern="100" dirty="0">
                <a:latin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altLang="zh-CN" sz="2800" i="1" kern="100" dirty="0">
                <a:latin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kern="100" dirty="0">
                <a:latin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altLang="zh-CN" sz="2800" i="1" kern="100" dirty="0">
                <a:latin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kern="100" dirty="0">
                <a:latin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 dirty="0">
                <a:latin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i="1" kern="100" dirty="0">
                <a:latin typeface="Times New Roman" panose="02020603050405020304" pitchFamily="18" charset="0"/>
                <a:cs typeface="Courier New" panose="02070309020205020404" pitchFamily="49" charset="0"/>
              </a:rPr>
              <a:t>l</a:t>
            </a:r>
            <a:r>
              <a:rPr lang="en-US" altLang="zh-CN" sz="2800" kern="100" baseline="-25000" dirty="0">
                <a:latin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kern="100" dirty="0">
                <a:latin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lang="en-US" altLang="zh-CN" sz="2800" i="1" kern="100" dirty="0">
                <a:latin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kern="100" dirty="0">
                <a:latin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altLang="zh-CN" sz="2800" i="1" kern="100" dirty="0">
                <a:latin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kern="100" dirty="0">
                <a:latin typeface="Times New Roman" panose="02020603050405020304" pitchFamily="18" charset="0"/>
                <a:cs typeface="Courier New" panose="02070309020205020404" pitchFamily="49" charset="0"/>
              </a:rPr>
              <a:t>13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 dirty="0">
                <a:latin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，直线</a:t>
            </a:r>
            <a:r>
              <a:rPr lang="en-US" altLang="zh-CN" sz="2800" i="1" kern="100" dirty="0">
                <a:latin typeface="Times New Roman" panose="02020603050405020304" pitchFamily="18" charset="0"/>
                <a:cs typeface="Courier New" panose="02070309020205020404" pitchFamily="49" charset="0"/>
              </a:rPr>
              <a:t>l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i="1" kern="100" dirty="0">
                <a:latin typeface="Times New Roman" panose="02020603050405020304" pitchFamily="18" charset="0"/>
                <a:cs typeface="Courier New" panose="02070309020205020404" pitchFamily="49" charset="0"/>
              </a:rPr>
              <a:t>l</a:t>
            </a:r>
            <a:r>
              <a:rPr lang="en-US" altLang="zh-CN" sz="2800" kern="100" baseline="-25000" dirty="0">
                <a:latin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 dirty="0">
                <a:latin typeface="Times New Roman" panose="02020603050405020304" pitchFamily="18" charset="0"/>
                <a:cs typeface="Courier New" panose="02070309020205020404" pitchFamily="49" charset="0"/>
              </a:rPr>
              <a:t>l</a:t>
            </a:r>
            <a:r>
              <a:rPr lang="en-US" altLang="zh-CN" sz="2800" kern="100" baseline="-25000" dirty="0">
                <a:latin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的距离分别是</a:t>
            </a:r>
            <a:r>
              <a:rPr lang="en-US" altLang="zh-CN" sz="2800" i="1" kern="100" dirty="0">
                <a:latin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altLang="zh-CN" sz="2800" kern="100" baseline="-25000" dirty="0">
                <a:latin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kern="100" dirty="0">
                <a:latin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altLang="zh-CN" sz="2800" kern="100" baseline="-25000" dirty="0">
                <a:latin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</a:t>
            </a:r>
            <a:r>
              <a:rPr lang="en-US" altLang="zh-CN" sz="2800" i="1" kern="100" dirty="0">
                <a:latin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altLang="zh-CN" sz="2800" kern="100" baseline="-25000" dirty="0">
                <a:latin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altLang="zh-CN" sz="28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∶</a:t>
            </a:r>
            <a:r>
              <a:rPr lang="en-US" altLang="zh-CN" sz="2800" i="1" kern="100" dirty="0">
                <a:latin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lang="en-US" altLang="zh-CN" sz="2800" kern="100" baseline="-25000" dirty="0">
                <a:latin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kern="100" dirty="0">
                <a:latin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altLang="zh-CN" sz="28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∶</a:t>
            </a:r>
            <a:r>
              <a:rPr lang="en-US" altLang="zh-CN" sz="2800" kern="100" dirty="0">
                <a:latin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，求直线</a:t>
            </a:r>
            <a:r>
              <a:rPr lang="en-US" altLang="zh-CN" sz="2800" i="1" kern="100" dirty="0">
                <a:latin typeface="Times New Roman" panose="02020603050405020304" pitchFamily="18" charset="0"/>
                <a:cs typeface="Courier New" panose="02070309020205020404" pitchFamily="49" charset="0"/>
              </a:rPr>
              <a:t>l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的方程</a:t>
            </a:r>
            <a:r>
              <a:rPr lang="en-US" altLang="zh-CN" sz="2800" kern="100" dirty="0">
                <a:latin typeface="Times New Roman" panose="02020603050405020304" pitchFamily="18" charset="0"/>
                <a:cs typeface="Courier New" panose="02070309020205020404" pitchFamily="49" charset="0"/>
              </a:rPr>
              <a:t>. </a:t>
            </a:r>
            <a:endParaRPr lang="zh-CN" altLang="zh-CN" sz="1100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05E654-139D-41DF-B4BA-47BD3AE467F9}"/>
              </a:ext>
            </a:extLst>
          </p:cNvPr>
          <p:cNvSpPr/>
          <p:nvPr/>
        </p:nvSpPr>
        <p:spPr>
          <a:xfrm>
            <a:off x="335360" y="1358771"/>
            <a:ext cx="11089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800600" algn="l"/>
              </a:tabLst>
            </a:pP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思路探究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：</a:t>
            </a:r>
            <a:r>
              <a:rPr lang="zh-CN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由题设知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kern="100" baseline="-25000" dirty="0">
                <a:latin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∥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kern="100" baseline="-25000" dirty="0">
                <a:latin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zh-CN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，故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∥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∥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，设出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的方程，利用距离公式表示出</a:t>
            </a:r>
            <a:r>
              <a:rPr lang="en-US" altLang="zh-CN" sz="2400" i="1" kern="100" dirty="0">
                <a:latin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en-US" altLang="zh-CN" sz="2400" kern="100" baseline="-25000" dirty="0">
                <a:latin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zh-CN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kern="100" dirty="0">
                <a:latin typeface="宋体" panose="02010600030101010101" pitchFamily="2" charset="-122"/>
                <a:cs typeface="Courier New" panose="02070309020205020404" pitchFamily="49" charset="0"/>
              </a:rPr>
              <a:t>d</a:t>
            </a:r>
            <a:r>
              <a:rPr lang="en-US" altLang="zh-CN" sz="2400" kern="100" baseline="-25000" dirty="0">
                <a:latin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en-US" altLang="zh-CN" sz="2400" kern="100" dirty="0">
                <a:latin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zh-CN" altLang="zh-CN" sz="24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进而求出直线方程</a:t>
            </a:r>
            <a:r>
              <a:rPr lang="zh-CN" altLang="zh-CN" sz="2400" kern="1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．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8" name="对象 430081">
            <a:extLst>
              <a:ext uri="{FF2B5EF4-FFF2-40B4-BE49-F238E27FC236}">
                <a16:creationId xmlns:a16="http://schemas.microsoft.com/office/drawing/2014/main" id="{B342EC8C-231B-42DD-A973-1AA09C8CEB40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03790248"/>
              </p:ext>
            </p:extLst>
          </p:nvPr>
        </p:nvGraphicFramePr>
        <p:xfrm>
          <a:off x="479376" y="2203088"/>
          <a:ext cx="10588625" cy="336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Document" r:id="rId5" imgW="10085620" imgH="3195368" progId="Word.Document.8">
                  <p:embed/>
                </p:oleObj>
              </mc:Choice>
              <mc:Fallback>
                <p:oleObj name="Document" r:id="rId5" imgW="10085620" imgH="3195368" progId="Word.Document.8">
                  <p:embed/>
                  <p:pic>
                    <p:nvPicPr>
                      <p:cNvPr id="14338" name="对象 430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376" y="2203088"/>
                        <a:ext cx="10588625" cy="336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990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"/>
</p:tagLst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10800000"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10800000"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10800000"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10800000"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邢启强设计模板</Template>
  <TotalTime>694</TotalTime>
  <Words>1349</Words>
  <Application>Microsoft Office PowerPoint</Application>
  <PresentationFormat>宽屏</PresentationFormat>
  <Paragraphs>91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NEU-BZ-S92</vt:lpstr>
      <vt:lpstr>黑体</vt:lpstr>
      <vt:lpstr>华文行楷</vt:lpstr>
      <vt:lpstr>华文楷体</vt:lpstr>
      <vt:lpstr>华文新魏</vt:lpstr>
      <vt:lpstr>宋体</vt:lpstr>
      <vt:lpstr>Arial</vt:lpstr>
      <vt:lpstr>Calibri</vt:lpstr>
      <vt:lpstr>Cambria Math</vt:lpstr>
      <vt:lpstr>Times New Roman</vt:lpstr>
      <vt:lpstr>1_自定义设计方案</vt:lpstr>
      <vt:lpstr>自定义设计方案</vt:lpstr>
      <vt:lpstr>Equation</vt:lpstr>
      <vt:lpstr>公式</vt:lpstr>
      <vt:lpstr>Document</vt:lpstr>
      <vt:lpstr>Microsoft Word 文档</vt:lpstr>
      <vt:lpstr>Microsoft Word 97 - 2003 文档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6</cp:revision>
  <dcterms:created xsi:type="dcterms:W3CDTF">2003-10-22T14:57:39Z</dcterms:created>
  <dcterms:modified xsi:type="dcterms:W3CDTF">2020-09-25T12:50:56Z</dcterms:modified>
</cp:coreProperties>
</file>