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wav" ContentType="audio/x-wav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3"/>
  </p:notesMasterIdLst>
  <p:sldIdLst>
    <p:sldId id="271" r:id="rId4"/>
    <p:sldId id="256" r:id="rId5"/>
    <p:sldId id="257" r:id="rId6"/>
    <p:sldId id="258" r:id="rId7"/>
    <p:sldId id="260" r:id="rId8"/>
    <p:sldId id="3334" r:id="rId9"/>
    <p:sldId id="273" r:id="rId10"/>
    <p:sldId id="263" r:id="rId11"/>
    <p:sldId id="3335" r:id="rId12"/>
    <p:sldId id="3336" r:id="rId13"/>
    <p:sldId id="262" r:id="rId14"/>
    <p:sldId id="261" r:id="rId15"/>
    <p:sldId id="267" r:id="rId16"/>
    <p:sldId id="3333" r:id="rId17"/>
    <p:sldId id="361" r:id="rId18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9900"/>
    <a:srgbClr val="00FF00"/>
    <a:srgbClr val="FFFF99"/>
    <a:srgbClr val="00FF99"/>
    <a:srgbClr val="8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1" autoAdjust="0"/>
  </p:normalViewPr>
  <p:slideViewPr>
    <p:cSldViewPr>
      <p:cViewPr varScale="1">
        <p:scale>
          <a:sx n="104" d="100"/>
          <a:sy n="104" d="100"/>
        </p:scale>
        <p:origin x="1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tags" Target="tags/tag1.xml" /><Relationship Id="rId2" Type="http://schemas.openxmlformats.org/officeDocument/2006/relationships/slideMaster" Target="slideMasters/slideMaster2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4.wmf" /><Relationship Id="rId3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wmf" /><Relationship Id="rId2" Type="http://schemas.openxmlformats.org/officeDocument/2006/relationships/image" Target="../media/image45.wmf" /><Relationship Id="rId3" Type="http://schemas.openxmlformats.org/officeDocument/2006/relationships/image" Target="../media/image46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wmf" /><Relationship Id="rId3" Type="http://schemas.openxmlformats.org/officeDocument/2006/relationships/image" Target="../media/image10.emf" /><Relationship Id="rId4" Type="http://schemas.openxmlformats.org/officeDocument/2006/relationships/image" Target="../media/image11.emf" /><Relationship Id="rId5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20.wmf" /><Relationship Id="rId3" Type="http://schemas.openxmlformats.org/officeDocument/2006/relationships/image" Target="../media/image23.wmf" /><Relationship Id="rId4" Type="http://schemas.openxmlformats.org/officeDocument/2006/relationships/image" Target="../media/image24.wmf" /><Relationship Id="rId5" Type="http://schemas.openxmlformats.org/officeDocument/2006/relationships/image" Target="../media/image25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10" Type="http://schemas.openxmlformats.org/officeDocument/2006/relationships/image" Target="../media/image37.wmf" /><Relationship Id="rId11" Type="http://schemas.openxmlformats.org/officeDocument/2006/relationships/image" Target="../media/image38.wmf" /><Relationship Id="rId12" Type="http://schemas.openxmlformats.org/officeDocument/2006/relationships/image" Target="../media/image39.wmf" /><Relationship Id="rId13" Type="http://schemas.openxmlformats.org/officeDocument/2006/relationships/image" Target="../media/image40.wmf" /><Relationship Id="rId2" Type="http://schemas.openxmlformats.org/officeDocument/2006/relationships/image" Target="../media/image30.wmf" /><Relationship Id="rId3" Type="http://schemas.openxmlformats.org/officeDocument/2006/relationships/image" Target="../media/image31.wmf" /><Relationship Id="rId4" Type="http://schemas.openxmlformats.org/officeDocument/2006/relationships/image" Target="../media/image32.wmf" /><Relationship Id="rId5" Type="http://schemas.openxmlformats.org/officeDocument/2006/relationships/image" Target="../media/image33.wmf" /><Relationship Id="rId6" Type="http://schemas.openxmlformats.org/officeDocument/2006/relationships/image" Target="../media/image34.wmf" /><Relationship Id="rId7" Type="http://schemas.openxmlformats.org/officeDocument/2006/relationships/image" Target="../media/image35.wmf" /><Relationship Id="rId8" Type="http://schemas.openxmlformats.org/officeDocument/2006/relationships/image" Target="../media/image36.wmf" /><Relationship Id="rId9" Type="http://schemas.openxmlformats.org/officeDocument/2006/relationships/image" Target="../media/image8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wmf" /><Relationship Id="rId2" Type="http://schemas.openxmlformats.org/officeDocument/2006/relationships/image" Target="../media/image42.wmf" /><Relationship Id="rId3" Type="http://schemas.openxmlformats.org/officeDocument/2006/relationships/image" Target="../media/image4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A274-9CF8-416A-8AE1-DA2423DC2C1C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0D39E-EEE1-4B92-952C-41ECE6AEF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CB0B-0C81-4514-AE1B-28417EFD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4F7E5-912C-42F5-84B2-2F73B943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9311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B198-5697-4AF7-AEF5-0346B9F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200A3-B4B1-4A80-9E99-F753007F1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0414450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9A667-5627-4086-9ADC-1840F6E0E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DCC04-AFD8-4BD9-BE82-976B6704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2704305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F91D-AF7D-41AD-A377-C83172E6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BF432-C2C1-470B-B470-E6E07A1D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56302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F8D4-C7B7-448F-968D-1F9F88BC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71CF-1628-421D-BEE7-B51B341B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8654523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D8B7-6FC2-4244-B6F4-5595CD9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38B7A-5FB2-471A-BEC9-3D15326E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97573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15BD4-80C9-43E5-A12D-A40D7DBD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66EAD-4CD5-4A65-ACBC-15CCFCC23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ACC4B-57D1-4C03-90F5-72A2CCD1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710467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F22CE-44F6-4437-A23B-BF7B7E6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532CE-DAFC-4035-BA42-AA21B29A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2587E-BD7B-4F2B-B8A5-6EFD4817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2F40F-8B2E-43C1-835E-30462853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983E6-77B9-4E98-886E-2D3D90A0C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45278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0423F-1431-4278-ABA2-B6A33F49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99169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82215629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C3D4-A211-4C44-BCF9-CD8C3D1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6AC55-8669-49CD-A2B4-013C7871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F240E-6CAC-4304-8128-4EB2EEB1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62834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FB0A-99D6-4F69-A737-44A66E0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1C3EE-5100-467E-865E-6C2AD3A5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4486878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57ED-C157-4E43-A6EE-FC9CD34E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18121-E835-40B1-BF43-F8A375010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B5CAF-01CB-4DA7-B462-134AEB15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7918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3466-9E43-46A8-8DC5-4BE625E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D9542-F93B-4955-A582-5846556D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6681023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DEAE3F-73A9-41AE-9E69-B1153E07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8D348-0819-4CC2-9096-EA26EA74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390184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8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7E34-BD16-4DDB-9EBC-8E7E69ED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044CB-0B7F-4325-8802-78FC27B5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6811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EAC1-54C1-48DA-8AC0-9C8FDE6E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4E03D-C6A1-4202-BC8E-FD59150E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9AC2B-803D-44BB-9F04-839B88A4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8586281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E34E-AE3F-41EF-81D4-1BFE449F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41C83-CCF6-47D2-A46E-3AA3A26F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E572-C6A5-40FC-A68B-7EA03592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1FDCB-242D-4C9C-8ABB-7974C435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D9D979-53B7-47CA-AF01-43FC98CA9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1733873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75C7-90A2-466E-8EFE-CB5BD08E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364398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51327423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94957-395D-46F5-A488-5FFF9CE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C2458-6070-47D2-A0A7-47DBB410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0A1EE-E24D-445A-9023-4630688EB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19742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E1F37-C55E-4869-AD4B-DB588D4B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42628-9A14-48E6-A70C-A455E088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840A5-DB07-413D-99CA-1F962A1D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885604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image" Target="../media/image2.png" /><Relationship Id="rId14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0E418A9-F771-485A-840D-21CF914B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23555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91811F55-D7CA-4E96-BF9C-B845DEE2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E731FC93-3BB3-4E7B-9B05-6C1C5F3B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CFC2FEC4-C71E-4AE7-BB43-B8C66630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2EE48AD-E333-45C7-8295-0DBF928C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53A70FF5-7195-432D-BF72-DBDA7A4E5134}" type="slidenum">
              <a:rPr lang="en-US" altLang="zh-CN" sz="1400"/>
              <a:pPr algn="r" eaLnBrk="0" hangingPunct="0"/>
              <a:t>‹#›</a:t>
            </a:fld>
          </a:p>
        </p:txBody>
      </p:sp>
      <p:sp>
        <p:nvSpPr>
          <p:cNvPr id="23559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F05DCF30-2EFC-4E33-82A5-42384BD0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D91963D0-AD2E-464C-B5B8-5CA4A022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32.wmf" /><Relationship Id="rId11" Type="http://schemas.openxmlformats.org/officeDocument/2006/relationships/oleObject" Target="../embeddings/oleObject26.bin" TargetMode="Internal" /><Relationship Id="rId12" Type="http://schemas.openxmlformats.org/officeDocument/2006/relationships/image" Target="../media/image33.wmf" /><Relationship Id="rId13" Type="http://schemas.openxmlformats.org/officeDocument/2006/relationships/oleObject" Target="../embeddings/oleObject27.bin" TargetMode="Internal" /><Relationship Id="rId14" Type="http://schemas.openxmlformats.org/officeDocument/2006/relationships/image" Target="../media/image34.wmf" /><Relationship Id="rId15" Type="http://schemas.openxmlformats.org/officeDocument/2006/relationships/oleObject" Target="../embeddings/oleObject28.bin" TargetMode="Internal" /><Relationship Id="rId16" Type="http://schemas.openxmlformats.org/officeDocument/2006/relationships/image" Target="../media/image35.wmf" /><Relationship Id="rId17" Type="http://schemas.openxmlformats.org/officeDocument/2006/relationships/oleObject" Target="../embeddings/oleObject29.bin" TargetMode="Internal" /><Relationship Id="rId18" Type="http://schemas.openxmlformats.org/officeDocument/2006/relationships/image" Target="../media/image36.wmf" /><Relationship Id="rId19" Type="http://schemas.openxmlformats.org/officeDocument/2006/relationships/oleObject" Target="../embeddings/oleObject30.bin" TargetMode="Internal" /><Relationship Id="rId2" Type="http://schemas.openxmlformats.org/officeDocument/2006/relationships/audio" Target="../media/media1.wav" /><Relationship Id="rId20" Type="http://schemas.openxmlformats.org/officeDocument/2006/relationships/image" Target="../media/image8.wmf" /><Relationship Id="rId21" Type="http://schemas.openxmlformats.org/officeDocument/2006/relationships/oleObject" Target="../embeddings/oleObject31.bin" TargetMode="Internal" /><Relationship Id="rId22" Type="http://schemas.openxmlformats.org/officeDocument/2006/relationships/image" Target="../media/image37.wmf" /><Relationship Id="rId23" Type="http://schemas.openxmlformats.org/officeDocument/2006/relationships/oleObject" Target="../embeddings/oleObject32.bin" TargetMode="Internal" /><Relationship Id="rId24" Type="http://schemas.openxmlformats.org/officeDocument/2006/relationships/image" Target="../media/image38.wmf" /><Relationship Id="rId25" Type="http://schemas.openxmlformats.org/officeDocument/2006/relationships/oleObject" Target="../embeddings/oleObject33.bin" TargetMode="Internal" /><Relationship Id="rId26" Type="http://schemas.openxmlformats.org/officeDocument/2006/relationships/image" Target="../media/image39.wmf" /><Relationship Id="rId27" Type="http://schemas.openxmlformats.org/officeDocument/2006/relationships/oleObject" Target="../embeddings/oleObject34.bin" TargetMode="Internal" /><Relationship Id="rId28" Type="http://schemas.openxmlformats.org/officeDocument/2006/relationships/image" Target="../media/image40.wmf" /><Relationship Id="rId29" Type="http://schemas.openxmlformats.org/officeDocument/2006/relationships/vmlDrawing" Target="../drawings/vmlDrawing8.vml" /><Relationship Id="rId3" Type="http://schemas.openxmlformats.org/officeDocument/2006/relationships/oleObject" Target="../embeddings/oleObject22.bin" TargetMode="Internal" /><Relationship Id="rId4" Type="http://schemas.openxmlformats.org/officeDocument/2006/relationships/image" Target="../media/image29.wmf" /><Relationship Id="rId5" Type="http://schemas.openxmlformats.org/officeDocument/2006/relationships/oleObject" Target="../embeddings/oleObject23.bin" TargetMode="Internal" /><Relationship Id="rId6" Type="http://schemas.openxmlformats.org/officeDocument/2006/relationships/image" Target="../media/image30.wmf" /><Relationship Id="rId7" Type="http://schemas.openxmlformats.org/officeDocument/2006/relationships/oleObject" Target="../embeddings/oleObject24.bin" TargetMode="Internal" /><Relationship Id="rId8" Type="http://schemas.openxmlformats.org/officeDocument/2006/relationships/image" Target="../media/image31.wmf" /><Relationship Id="rId9" Type="http://schemas.openxmlformats.org/officeDocument/2006/relationships/oleObject" Target="../embeddings/oleObject25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41.wmf" /><Relationship Id="rId4" Type="http://schemas.openxmlformats.org/officeDocument/2006/relationships/oleObject" Target="../embeddings/oleObject36.bin" TargetMode="Internal" /><Relationship Id="rId5" Type="http://schemas.openxmlformats.org/officeDocument/2006/relationships/image" Target="../media/image42.wmf" /><Relationship Id="rId6" Type="http://schemas.openxmlformats.org/officeDocument/2006/relationships/oleObject" Target="../embeddings/oleObject37.bin" TargetMode="Internal" /><Relationship Id="rId7" Type="http://schemas.openxmlformats.org/officeDocument/2006/relationships/image" Target="../media/image43.wmf" /><Relationship Id="rId8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audio" Target="../media/media1.wav" /><Relationship Id="rId3" Type="http://schemas.openxmlformats.org/officeDocument/2006/relationships/oleObject" Target="../embeddings/oleObject38.bin" TargetMode="Internal" /><Relationship Id="rId4" Type="http://schemas.openxmlformats.org/officeDocument/2006/relationships/image" Target="../media/image44.wmf" /><Relationship Id="rId5" Type="http://schemas.openxmlformats.org/officeDocument/2006/relationships/oleObject" Target="../embeddings/oleObject39.bin" TargetMode="Internal" /><Relationship Id="rId6" Type="http://schemas.openxmlformats.org/officeDocument/2006/relationships/image" Target="../media/image45.wmf" /><Relationship Id="rId7" Type="http://schemas.openxmlformats.org/officeDocument/2006/relationships/oleObject" Target="../embeddings/oleObject40.bin" TargetMode="Internal" /><Relationship Id="rId8" Type="http://schemas.openxmlformats.org/officeDocument/2006/relationships/image" Target="../media/image46.wmf" /><Relationship Id="rId9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audio" Target="../media/media1.wav" /><Relationship Id="rId3" Type="http://schemas.openxmlformats.org/officeDocument/2006/relationships/package" Target="../embeddings/Microsoft_Word_Document2.docx" TargetMode="Internal" /><Relationship Id="rId4" Type="http://schemas.openxmlformats.org/officeDocument/2006/relationships/image" Target="../media/image47.emf" /><Relationship Id="rId5" Type="http://schemas.openxmlformats.org/officeDocument/2006/relationships/image" Target="../media/image48.png" /><Relationship Id="rId6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4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5.wmf" /><Relationship Id="rId8" Type="http://schemas.openxmlformats.org/officeDocument/2006/relationships/vmlDrawing" Target="../drawings/vmlDrawing1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8.wmf" /><Relationship Id="rId11" Type="http://schemas.openxmlformats.org/officeDocument/2006/relationships/vmlDrawing" Target="../drawings/vmlDrawing2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3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6.bin" TargetMode="Internal" /><Relationship Id="rId7" Type="http://schemas.openxmlformats.org/officeDocument/2006/relationships/oleObject" Target="../embeddings/oleObject7.bin" TargetMode="Internal" /><Relationship Id="rId8" Type="http://schemas.openxmlformats.org/officeDocument/2006/relationships/image" Target="../media/image7.wmf" /><Relationship Id="rId9" Type="http://schemas.openxmlformats.org/officeDocument/2006/relationships/oleObject" Target="../embeddings/oleObject8.bin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12.png" /><Relationship Id="rId11" Type="http://schemas.openxmlformats.org/officeDocument/2006/relationships/oleObject" Target="../embeddings/oleObject13.bin" TargetMode="Internal" /><Relationship Id="rId12" Type="http://schemas.openxmlformats.org/officeDocument/2006/relationships/image" Target="../media/image13.emf" /><Relationship Id="rId13" Type="http://schemas.openxmlformats.org/officeDocument/2006/relationships/vmlDrawing" Target="../drawings/vmlDrawing3.v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8.wmf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9.wmf" /><Relationship Id="rId6" Type="http://schemas.openxmlformats.org/officeDocument/2006/relationships/oleObject" Target="../embeddings/oleObject11.bin" TargetMode="Internal" /><Relationship Id="rId7" Type="http://schemas.openxmlformats.org/officeDocument/2006/relationships/image" Target="../media/image10.emf" /><Relationship Id="rId8" Type="http://schemas.openxmlformats.org/officeDocument/2006/relationships/oleObject" Target="../embeddings/oleObject12.bin" TargetMode="Internal" /><Relationship Id="rId9" Type="http://schemas.openxmlformats.org/officeDocument/2006/relationships/image" Target="../media/image11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15.emf" /><Relationship Id="rId6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package" Target="../embeddings/Microsoft_Word_Document.docx" TargetMode="Internal" /><Relationship Id="rId3" Type="http://schemas.openxmlformats.org/officeDocument/2006/relationships/image" Target="../media/image16.emf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17.emf" /><Relationship Id="rId6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20.bin" TargetMode="Internal" /><Relationship Id="rId11" Type="http://schemas.openxmlformats.org/officeDocument/2006/relationships/image" Target="../media/image24.wmf" /><Relationship Id="rId12" Type="http://schemas.openxmlformats.org/officeDocument/2006/relationships/oleObject" Target="../embeddings/oleObject21.bin" TargetMode="Internal" /><Relationship Id="rId13" Type="http://schemas.openxmlformats.org/officeDocument/2006/relationships/image" Target="../media/image25.wmf" /><Relationship Id="rId14" Type="http://schemas.openxmlformats.org/officeDocument/2006/relationships/vmlDrawing" Target="../drawings/vmlDrawing7.v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19.wmf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0.wmf" /><Relationship Id="rId6" Type="http://schemas.openxmlformats.org/officeDocument/2006/relationships/image" Target="../media/image21.png" /><Relationship Id="rId7" Type="http://schemas.openxmlformats.org/officeDocument/2006/relationships/image" Target="../media/image22.png" /><Relationship Id="rId8" Type="http://schemas.openxmlformats.org/officeDocument/2006/relationships/oleObject" Target="../embeddings/oleObject19.bin" TargetMode="Internal" /><Relationship Id="rId9" Type="http://schemas.openxmlformats.org/officeDocument/2006/relationships/image" Target="../media/image23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98" name="Rectangle 18">
            <a:extLst>
              <a:ext uri="{FF2B5EF4-FFF2-40B4-BE49-F238E27FC236}">
                <a16:creationId xmlns:a16="http://schemas.microsoft.com/office/drawing/2014/main" id="{7DC1FA40-9D8F-4D32-8226-4D910118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1628776"/>
            <a:ext cx="63401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000">
                <a:latin typeface="Times New Roman" panose="02020603050405020304" pitchFamily="18" charset="0"/>
              </a:rPr>
              <a:t>2.4.2</a:t>
            </a:r>
            <a:r>
              <a:rPr kumimoji="1" lang="zh-CN" altLang="en-US" sz="6000">
                <a:latin typeface="Times New Roman" panose="02020603050405020304" pitchFamily="18" charset="0"/>
              </a:rPr>
              <a:t>圆的一般方程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662C6D-548D-45AC-B2EF-137B9659538F}"/>
              </a:ext>
            </a:extLst>
          </p:cNvPr>
          <p:cNvSpPr/>
          <p:nvPr/>
        </p:nvSpPr>
        <p:spPr>
          <a:xfrm>
            <a:off x="803412" y="548680"/>
            <a:ext cx="105851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/>
              <a:t>求圆的方程常用待定系数法，其大致步骤是：</a:t>
            </a:r>
            <a:endParaRPr lang="en-US" altLang="zh-CN" sz="4000"/>
          </a:p>
          <a:p>
            <a:r>
              <a:rPr lang="zh-CN" altLang="en-US" sz="4000"/>
              <a:t>(1)根据题意，选择标准方程或一般方程；</a:t>
            </a:r>
            <a:endParaRPr lang="en-US" altLang="zh-CN" sz="4000"/>
          </a:p>
          <a:p>
            <a:r>
              <a:rPr lang="zh-CN" altLang="en-US" sz="4000"/>
              <a:t>(2)根据条件列出关于a,b,r或D,E,F的方程组；</a:t>
            </a:r>
            <a:endParaRPr lang="en-US" altLang="zh-CN" sz="4000"/>
          </a:p>
          <a:p>
            <a:r>
              <a:rPr lang="zh-CN" altLang="en-US" sz="4000"/>
              <a:t>(3)解出a,b,r或D,E,F,得到标准方程或一般方程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D01F762-4D2B-44C6-BBF0-A34712DF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692" y="3461436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圆的一般方程与圆的标准方程在运用上的比较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787CE27-DF86-4AEF-98D7-D0973022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20" y="4119559"/>
            <a:ext cx="102972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若知道或涉及圆心和半径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我们一般采用圆的标准方程较简单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85F071D-317D-47EB-A5DC-CF528A6E8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70" y="4777682"/>
            <a:ext cx="100812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(2).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若已知三点求圆的方程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我们常常采用圆的一般方程用待定系数法求解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                                                                                     </a:t>
            </a: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10834549-8CC0-40A2-A476-C1FCC1D5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494771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D38C52-0D2F-48ED-AEA3-E719245B42AD}"/>
              </a:ext>
            </a:extLst>
          </p:cNvPr>
          <p:cNvSpPr/>
          <p:nvPr/>
        </p:nvSpPr>
        <p:spPr>
          <a:xfrm>
            <a:off x="391166" y="437970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</a:rPr>
              <a:t>1.</a:t>
            </a:r>
            <a:r>
              <a:rPr kumimoji="1" lang="zh-CN" altLang="en-US" sz="3200">
                <a:latin typeface="Times New Roman" panose="02020603050405020304" pitchFamily="18" charset="0"/>
              </a:rPr>
              <a:t>求下列各圆的一般方程</a:t>
            </a:r>
          </a:p>
          <a:p>
            <a:r>
              <a:rPr kumimoji="1" lang="en-US" altLang="zh-CN" sz="3200">
                <a:latin typeface="Times New Roman" panose="02020603050405020304" pitchFamily="18" charset="0"/>
              </a:rPr>
              <a:t>(1)</a:t>
            </a:r>
            <a:r>
              <a:rPr kumimoji="1" lang="zh-CN" altLang="en-US" sz="3200">
                <a:latin typeface="Times New Roman" panose="02020603050405020304" pitchFamily="18" charset="0"/>
              </a:rPr>
              <a:t>过点              圆心为点</a:t>
            </a:r>
          </a:p>
          <a:p>
            <a:endParaRPr kumimoji="1" lang="en-US" altLang="zh-CN" sz="3200">
              <a:latin typeface="Times New Roman" panose="02020603050405020304" pitchFamily="18" charset="0"/>
            </a:endParaRPr>
          </a:p>
          <a:p>
            <a:r>
              <a:rPr kumimoji="1" lang="en-US" altLang="zh-CN" sz="3200">
                <a:latin typeface="Times New Roman" panose="02020603050405020304" pitchFamily="18" charset="0"/>
              </a:rPr>
              <a:t>(2)</a:t>
            </a:r>
            <a:r>
              <a:rPr kumimoji="1" lang="zh-CN" altLang="en-US" sz="3200">
                <a:latin typeface="Times New Roman" panose="02020603050405020304" pitchFamily="18" charset="0"/>
              </a:rPr>
              <a:t>过三点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090D1D49-A57E-4AD3-B316-92E5185F9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682" y="844926"/>
          <a:ext cx="15128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progId="Equation.3">
                  <p:embed/>
                </p:oleObj>
              </mc:Choice>
              <mc:Fallback>
                <p:oleObj name="Equation" r:id="rId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38682" y="844926"/>
                        <a:ext cx="15128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53856470-B303-4A5E-AD0A-3B340E46F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848" y="851276"/>
          <a:ext cx="1800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progId="Equation.3">
                  <p:embed/>
                </p:oleObj>
              </mc:Choice>
              <mc:Fallback>
                <p:oleObj name="Equation" r:id="rId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7848" y="851276"/>
                        <a:ext cx="18002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F3629071-9DE6-4F44-8291-726ABC37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099" y="1885279"/>
          <a:ext cx="4038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progId="Equation.3">
                  <p:embed/>
                </p:oleObj>
              </mc:Choice>
              <mc:Fallback>
                <p:oleObj name="Equation" r:id="rId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4099" y="1885279"/>
                        <a:ext cx="40386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E43B27D6-FDC7-42F3-ABB0-5316C1BF3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5769" y="675789"/>
          <a:ext cx="3846065" cy="7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progId="Equation.3">
                  <p:embed/>
                </p:oleObj>
              </mc:Choice>
              <mc:Fallback>
                <p:oleObj name="Equation" r:id="rId9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95769" y="675789"/>
                        <a:ext cx="3846065" cy="795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425CE592-A78F-49C4-B07E-BF2875E2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5769" y="1772871"/>
          <a:ext cx="2765945" cy="7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1" progId="Equation.3">
                  <p:embed/>
                </p:oleObj>
              </mc:Choice>
              <mc:Fallback>
                <p:oleObj name="Equation" r:id="rId1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95769" y="1772871"/>
                        <a:ext cx="2765945" cy="79027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8">
            <a:extLst>
              <a:ext uri="{FF2B5EF4-FFF2-40B4-BE49-F238E27FC236}">
                <a16:creationId xmlns:a16="http://schemas.microsoft.com/office/drawing/2014/main" id="{8F168EDC-B226-4177-8EFD-890256AEF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33B151E2-08BF-489E-A7E6-99328FBC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99" y="2864485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(3)</a:t>
            </a:r>
            <a:r>
              <a:rPr kumimoji="1" lang="zh-CN" altLang="en-US" sz="3200">
                <a:latin typeface="Times New Roman" panose="02020603050405020304" pitchFamily="18" charset="0"/>
              </a:rPr>
              <a:t>点            是圆                                  的一条弦的中点</a:t>
            </a:r>
            <a:r>
              <a:rPr kumimoji="1" lang="en-US" altLang="zh-CN" sz="3200">
                <a:latin typeface="Times New Roman" panose="02020603050405020304" pitchFamily="18" charset="0"/>
              </a:rPr>
              <a:t>,</a:t>
            </a:r>
            <a:r>
              <a:rPr kumimoji="1" lang="zh-CN" altLang="en-US" sz="3200">
                <a:latin typeface="Times New Roman" panose="02020603050405020304" pitchFamily="18" charset="0"/>
              </a:rPr>
              <a:t>则这条弦所在的直线方程是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150191A6-362F-4CD1-BAE3-767E40E55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45958"/>
              </p:ext>
            </p:extLst>
          </p:nvPr>
        </p:nvGraphicFramePr>
        <p:xfrm>
          <a:off x="1341849" y="2748597"/>
          <a:ext cx="1219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3" progId="Equation.3">
                  <p:embed/>
                </p:oleObj>
              </mc:Choice>
              <mc:Fallback>
                <p:oleObj name="Equation" r:id="rId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41849" y="2748597"/>
                        <a:ext cx="1219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AC90641B-D1EA-44C5-87EE-87599358F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95937"/>
              </p:ext>
            </p:extLst>
          </p:nvPr>
        </p:nvGraphicFramePr>
        <p:xfrm>
          <a:off x="3357974" y="2677160"/>
          <a:ext cx="3321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5" progId="Equation.3">
                  <p:embed/>
                </p:oleObj>
              </mc:Choice>
              <mc:Fallback>
                <p:oleObj name="Equation" r:id="rId1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57974" y="2677160"/>
                        <a:ext cx="3321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6">
            <a:extLst>
              <a:ext uri="{FF2B5EF4-FFF2-40B4-BE49-F238E27FC236}">
                <a16:creationId xmlns:a16="http://schemas.microsoft.com/office/drawing/2014/main" id="{66AFFABC-7A87-4C57-AE8A-DDDD484F7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599" y="382968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9E457CE6-50BC-4371-B408-7DE539B70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83301"/>
              </p:ext>
            </p:extLst>
          </p:nvPr>
        </p:nvGraphicFramePr>
        <p:xfrm>
          <a:off x="9192344" y="2989840"/>
          <a:ext cx="2522051" cy="81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7" progId="Equation.3">
                  <p:embed/>
                </p:oleObj>
              </mc:Choice>
              <mc:Fallback>
                <p:oleObj name="Equation" r:id="rId1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192344" y="2989840"/>
                        <a:ext cx="2522051" cy="81608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A0EA336-279D-4BD6-88B0-9C30871261D6}"/>
              </a:ext>
            </a:extLst>
          </p:cNvPr>
          <p:cNvSpPr/>
          <p:nvPr/>
        </p:nvSpPr>
        <p:spPr>
          <a:xfrm>
            <a:off x="369361" y="4154691"/>
            <a:ext cx="111022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2.</a:t>
            </a:r>
            <a:r>
              <a:rPr lang="zh-CN" altLang="en-US" sz="2800"/>
              <a:t>已知圆                                         的圆心坐标为 </a:t>
            </a:r>
            <a:r>
              <a:rPr lang="en-US" altLang="zh-CN" sz="2800"/>
              <a:t>(-2,3),</a:t>
            </a:r>
            <a:r>
              <a:rPr lang="zh-CN" altLang="en-US" sz="2800"/>
              <a:t>半径为</a:t>
            </a:r>
            <a:r>
              <a:rPr lang="en-US" altLang="zh-CN" sz="2800"/>
              <a:t>4,</a:t>
            </a:r>
            <a:r>
              <a:rPr lang="zh-CN" altLang="en-US" sz="2800"/>
              <a:t>则</a:t>
            </a:r>
            <a:r>
              <a:rPr lang="en-US" altLang="zh-CN" sz="2800"/>
              <a:t>D,E,F</a:t>
            </a:r>
            <a:r>
              <a:rPr lang="zh-CN" altLang="en-US" sz="2800"/>
              <a:t>分别等于（      ）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CFE51CD2-BB7B-4D54-AFE8-40903C0EB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39263"/>
              </p:ext>
            </p:extLst>
          </p:nvPr>
        </p:nvGraphicFramePr>
        <p:xfrm>
          <a:off x="1738682" y="3947382"/>
          <a:ext cx="4136994" cy="80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9" progId="Equation.3">
                  <p:embed/>
                </p:oleObj>
              </mc:Choice>
              <mc:Fallback>
                <p:oleObj name="Equation" r:id="rId19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38682" y="3947382"/>
                        <a:ext cx="4136994" cy="809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D07A3415-CD3C-4D3F-9CF8-C8EF3BD2A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72342"/>
              </p:ext>
            </p:extLst>
          </p:nvPr>
        </p:nvGraphicFramePr>
        <p:xfrm>
          <a:off x="1282574" y="5143235"/>
          <a:ext cx="1543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1" progId="Equation.3">
                  <p:embed/>
                </p:oleObj>
              </mc:Choice>
              <mc:Fallback>
                <p:oleObj name="Equation" r:id="rId2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82574" y="5143235"/>
                        <a:ext cx="15430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576A2AD8-0E3E-48C4-A113-1F2712EA8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44410"/>
              </p:ext>
            </p:extLst>
          </p:nvPr>
        </p:nvGraphicFramePr>
        <p:xfrm>
          <a:off x="2958974" y="5091593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3" progId="Equation.3">
                  <p:embed/>
                </p:oleObj>
              </mc:Choice>
              <mc:Fallback>
                <p:oleObj name="Equation" r:id="rId2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58974" y="5091593"/>
                        <a:ext cx="190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469194D0-780C-4444-877D-BCF58882B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40801"/>
              </p:ext>
            </p:extLst>
          </p:nvPr>
        </p:nvGraphicFramePr>
        <p:xfrm>
          <a:off x="4863974" y="5067035"/>
          <a:ext cx="2190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5" progId="Equation.3">
                  <p:embed/>
                </p:oleObj>
              </mc:Choice>
              <mc:Fallback>
                <p:oleObj name="Equation" r:id="rId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63974" y="5067035"/>
                        <a:ext cx="21907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725EEBE1-A852-4EC3-B427-8C563FD33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08707"/>
              </p:ext>
            </p:extLst>
          </p:nvPr>
        </p:nvGraphicFramePr>
        <p:xfrm>
          <a:off x="7226174" y="5067035"/>
          <a:ext cx="2025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27" progId="Equation.3">
                  <p:embed/>
                </p:oleObj>
              </mc:Choice>
              <mc:Fallback>
                <p:oleObj name="Equation" r:id="rId2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26174" y="5067035"/>
                        <a:ext cx="20256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41808E8-2CCE-4AB8-853E-851D59B315E0}"/>
              </a:ext>
            </a:extLst>
          </p:cNvPr>
          <p:cNvSpPr txBox="1"/>
          <p:nvPr/>
        </p:nvSpPr>
        <p:spPr>
          <a:xfrm>
            <a:off x="3254699" y="46317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34608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35D2FE84-3116-4575-AF15-30365B326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600" y="385762"/>
          <a:ext cx="7315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95600" y="385762"/>
                        <a:ext cx="7315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0156F508-7E4D-4B2A-ABCC-C797B6EFB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200" y="1281289"/>
          <a:ext cx="48228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progId="Equation.DSMT4">
                  <p:embed/>
                </p:oleObj>
              </mc:Choice>
              <mc:Fallback>
                <p:oleObj name="Equation" r:id="rId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53200" y="1281289"/>
                        <a:ext cx="4822825" cy="156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A2B15FAC-A0E0-4047-B310-1C03FAE49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79799"/>
              </p:ext>
            </p:extLst>
          </p:nvPr>
        </p:nvGraphicFramePr>
        <p:xfrm>
          <a:off x="3251380" y="3546351"/>
          <a:ext cx="7239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progId="Equation.3">
                  <p:embed/>
                </p:oleObj>
              </mc:Choice>
              <mc:Fallback>
                <p:oleObj name="Equation" r:id="rId6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51380" y="3546351"/>
                        <a:ext cx="72390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C432DAEF-77ED-47C3-8140-24CEF1F2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0826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</a:rPr>
              <a:t>对于一般的二元二次方程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BDCD8040-87AE-4D80-93C9-F97DD003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83" y="1633889"/>
            <a:ext cx="564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</a:rPr>
              <a:t>表示圆的充分必要条件是什么</a:t>
            </a:r>
            <a:r>
              <a:rPr kumimoji="1" lang="en-US" altLang="zh-CN" sz="32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2CCA53F1-3719-478A-84A6-9A953595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892301"/>
            <a:ext cx="530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anose="02020603050405020304" pitchFamily="18" charset="0"/>
              </a:rPr>
              <a:t>(</a:t>
            </a:r>
            <a:r>
              <a:rPr kumimoji="1" lang="zh-CN" altLang="en-US" sz="3600">
                <a:latin typeface="Times New Roman" panose="02020603050405020304" pitchFamily="18" charset="0"/>
              </a:rPr>
              <a:t>提示</a:t>
            </a:r>
            <a:r>
              <a:rPr kumimoji="1" lang="en-US" altLang="zh-CN" sz="3600">
                <a:latin typeface="Times New Roman" panose="02020603050405020304" pitchFamily="18" charset="0"/>
              </a:rPr>
              <a:t>)</a:t>
            </a:r>
            <a:r>
              <a:rPr kumimoji="1" lang="zh-CN" altLang="en-US" sz="3600">
                <a:latin typeface="Times New Roman" panose="02020603050405020304" pitchFamily="18" charset="0"/>
              </a:rPr>
              <a:t>此时</a:t>
            </a:r>
            <a:r>
              <a:rPr kumimoji="1" lang="en-US" altLang="zh-CN" sz="3600">
                <a:latin typeface="Times New Roman" panose="02020603050405020304" pitchFamily="18" charset="0"/>
              </a:rPr>
              <a:t>,</a:t>
            </a:r>
            <a:r>
              <a:rPr kumimoji="1" lang="zh-CN" altLang="en-US" sz="3600">
                <a:latin typeface="Times New Roman" panose="02020603050405020304" pitchFamily="18" charset="0"/>
              </a:rPr>
              <a:t>配方可得下式</a:t>
            </a:r>
            <a:r>
              <a:rPr kumimoji="1" lang="en-US" altLang="zh-CN" sz="36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72565191-FCD6-4AD5-8CB6-248E23FF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</p:spTree>
    <p:extLst>
      <p:ext uri="{BB962C8B-B14F-4D97-AF65-F5344CB8AC3E}">
        <p14:creationId xmlns:p14="http://schemas.microsoft.com/office/powerpoint/2010/main" val="2486734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1F92CFC9-8BF5-41B5-B935-DE39CA00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054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若知道或涉及圆心和半径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我们一般采用圆的标准方程较简单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51E28DCA-E4BF-437F-ABC8-0218D38F0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33376"/>
            <a:ext cx="8507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</a:rPr>
              <a:t>本节课的主要内容是圆的一般方程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其表达式为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8D2675D9-3809-4A42-AE4A-0D6817FA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96240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00FF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用配方法求解</a:t>
            </a:r>
            <a:r>
              <a:rPr kumimoji="1" lang="en-US" altLang="zh-CN" sz="2400">
                <a:solidFill>
                  <a:srgbClr val="FF00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AE112501-01CF-4AA6-807A-4DEEF3F5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38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</a:rPr>
              <a:t>(3)</a:t>
            </a:r>
            <a:r>
              <a:rPr kumimoji="1" lang="zh-CN" altLang="en-US" sz="2400">
                <a:latin typeface="Times New Roman" panose="02020603050405020304" pitchFamily="18" charset="0"/>
              </a:rPr>
              <a:t>给出圆的一般方程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</a:rPr>
              <a:t>如何求圆心和半径</a:t>
            </a:r>
            <a:r>
              <a:rPr kumimoji="1" lang="en-US" altLang="zh-CN" sz="2400">
                <a:latin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BF16A1A9-0D99-4DD2-882D-5B5EA4DE2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838200"/>
          <a:ext cx="7010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progId="Equation.3">
                  <p:embed/>
                </p:oleObj>
              </mc:Choice>
              <mc:Fallback>
                <p:oleObj name="Equation" r:id="rId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838200"/>
                        <a:ext cx="7010400" cy="144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>
            <a:extLst>
              <a:ext uri="{FF2B5EF4-FFF2-40B4-BE49-F238E27FC236}">
                <a16:creationId xmlns:a16="http://schemas.microsoft.com/office/drawing/2014/main" id="{F649E809-951F-4C20-8DD6-DCF14264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9718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                                              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ABE7F10F-C95E-452A-89DE-A43AA13EF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667000"/>
          <a:ext cx="147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progId="Equation.3">
                  <p:embed/>
                </p:oleObj>
              </mc:Choice>
              <mc:Fallback>
                <p:oleObj name="Equation" r:id="rId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2667000"/>
                        <a:ext cx="1473200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0D57829B-8634-455E-8223-3AD9419AB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352801"/>
          <a:ext cx="1447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progId="Equation.3">
                  <p:embed/>
                </p:oleObj>
              </mc:Choice>
              <mc:Fallback>
                <p:oleObj name="Equation" r:id="rId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3352801"/>
                        <a:ext cx="1447800" cy="671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CBFF5B9A-66DC-472A-977A-33204CCA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362200"/>
            <a:ext cx="574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</a:rPr>
              <a:t>(2)[</a:t>
            </a:r>
            <a:r>
              <a:rPr kumimoji="1" lang="zh-CN" altLang="en-US" sz="2400">
                <a:latin typeface="Times New Roman" panose="02020603050405020304" pitchFamily="18" charset="0"/>
              </a:rPr>
              <a:t>圆的一般方程与圆的标准方程的联系</a:t>
            </a:r>
            <a:r>
              <a:rPr kumimoji="1" lang="en-US" altLang="zh-CN" sz="24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F4239E84-A483-479B-8857-DDE56F3C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一般方程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0EB3761D-32D1-48E5-9683-B6B90C26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标准方程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latin typeface="Times New Roman" panose="02020603050405020304" pitchFamily="18" charset="0"/>
              </a:rPr>
              <a:t>圆心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</a:rPr>
              <a:t>半径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E9B84781-D42C-45A3-8D74-4D072D3E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572001"/>
            <a:ext cx="6245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(4)</a:t>
            </a:r>
            <a:r>
              <a:rPr kumimoji="1" lang="zh-CN" altLang="en-US" sz="2400">
                <a:latin typeface="Times New Roman" panose="02020603050405020304" pitchFamily="18" charset="0"/>
              </a:rPr>
              <a:t>要学会根据题目条件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</a:rPr>
              <a:t>恰当选择圆方程形式</a:t>
            </a:r>
            <a:r>
              <a:rPr kumimoji="1" lang="en-US" altLang="zh-CN" sz="24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76BDD482-E9AF-4221-AB3A-ECDDE34F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15001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若已知三点求圆的方程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我们常常采用圆的一般方程用待定系数法求解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>
                <a:latin typeface="Times New Roman" panose="02020603050405020304" pitchFamily="18" charset="0"/>
              </a:rPr>
              <a:t>                                                                                      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59295AC8-4A6D-47EE-808D-DBF7F88D9155}"/>
              </a:ext>
            </a:extLst>
          </p:cNvPr>
          <p:cNvSpPr txBox="1"/>
          <p:nvPr/>
        </p:nvSpPr>
        <p:spPr>
          <a:xfrm>
            <a:off x="0" y="9083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121414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9" grpId="1"/>
      <p:bldP spid="13320" grpId="2"/>
      <p:bldP spid="13326" grpId="3"/>
      <p:bldP spid="13327" grpId="4"/>
      <p:bldP spid="13328" grpId="5"/>
      <p:bldP spid="13329" grpId="6"/>
      <p:bldP spid="13330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551384" y="620688"/>
            <a:ext cx="103697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b="1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二元二次方程要想表示圆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需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的系数相同且不为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0,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没有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xy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这样的二次项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b="1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几个常见圆的一般方程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(1)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过原点的圆的方程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+y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+Dx+Ey=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0(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不全为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0),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(2)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轴上的圆的方程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+y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+Ey+F=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0(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F&gt;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0);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(3)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轴上的圆的方程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+y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+Dx+F=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0(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F&gt;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0);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(4)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轴上且过原点的圆的方程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+y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+Dx=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0(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≠0);</a:t>
            </a:r>
            <a:endParaRPr lang="zh-CN" altLang="zh-CN" sz="3200"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(5)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圆心在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zh-CN" sz="320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轴上且过原点的圆的方程</a:t>
            </a:r>
            <a:r>
              <a:rPr lang="en-US" altLang="zh-CN" sz="3200">
                <a:latin typeface="Times New Roman" panose="02020603050405020304" pitchFamily="18" charset="0"/>
              </a:rPr>
              <a:t>: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+y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+Ey=</a:t>
            </a:r>
            <a:r>
              <a:rPr lang="en-US" altLang="zh-CN" sz="3200">
                <a:latin typeface="Times New Roman" panose="02020603050405020304" pitchFamily="18" charset="0"/>
              </a:rPr>
              <a:t>0(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>
                <a:latin typeface="Times New Roman" panose="02020603050405020304" pitchFamily="18" charset="0"/>
              </a:rPr>
              <a:t>≠0)</a:t>
            </a:r>
            <a:r>
              <a:rPr lang="en-US" altLang="zh-CN" sz="3200" i="1">
                <a:latin typeface="Times New Roman" panose="02020603050405020304" pitchFamily="18" charset="0"/>
              </a:rPr>
              <a:t>.</a:t>
            </a:r>
            <a:endParaRPr lang="zh-CN" altLang="en-US" sz="2200"/>
          </a:p>
        </p:txBody>
      </p:sp>
      <p:sp>
        <p:nvSpPr>
          <p:cNvPr id="5" name="TextBox 12"/>
          <p:cNvSpPr txBox="1"/>
          <p:nvPr/>
        </p:nvSpPr>
        <p:spPr>
          <a:xfrm>
            <a:off x="0" y="9083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918935568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551384" y="481658"/>
            <a:ext cx="8888536" cy="87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zh-CN" sz="22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由圆的一般方程判断点与圆的位置关系及与圆有关的轨迹问题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）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和圆的方程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+Dx+Ey+F=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+E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F&gt;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0)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61237"/>
              </p:ext>
            </p:extLst>
          </p:nvPr>
        </p:nvGraphicFramePr>
        <p:xfrm>
          <a:off x="913954" y="1414364"/>
          <a:ext cx="6199187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3" progId="Word.Document.12">
                  <p:embed/>
                </p:oleObj>
              </mc:Choice>
              <mc:Fallback>
                <p:oleObj name="Document" r:id="rId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954" y="1414364"/>
                        <a:ext cx="6199187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>
            <a:off x="456847" y="2674839"/>
            <a:ext cx="11089232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的坐标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满足的</a:t>
            </a:r>
            <a:r>
              <a:rPr lang="zh-CN" altLang="zh-CN" sz="2200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itchFamily="18" charset="0"/>
              </a:rPr>
              <a:t>等量关系式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称为点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求符合某种条件的动点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的轨迹方程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实质上就是利用题设中的几何条件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通过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坐标化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将其转化为关于变量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之间的方程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20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27E85771-9A0A-4E88-A05B-57ADEE82E331}"/>
              </a:ext>
            </a:extLst>
          </p:cNvPr>
          <p:cNvSpPr txBox="1"/>
          <p:nvPr/>
        </p:nvSpPr>
        <p:spPr>
          <a:xfrm>
            <a:off x="0" y="9083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归纳总结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B0CFFC3-451D-4B49-9469-6EFC4F83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7" y="3995665"/>
            <a:ext cx="49910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4</a:t>
            </a:r>
            <a:r>
              <a:rPr kumimoji="1" lang="zh-CN" altLang="en-US" sz="2000">
                <a:latin typeface="Times New Roman" panose="02020603050405020304" pitchFamily="18" charset="0"/>
              </a:rPr>
              <a:t>本节课用的数学方法和数学思想方法</a:t>
            </a:r>
            <a:r>
              <a:rPr kumimoji="1" lang="en-US" altLang="zh-CN" sz="20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998B6D9-CFB0-44F1-9571-C61039CB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797" y="4395775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数学方法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A8D4D65-D7E1-4B95-9C12-37890E5E1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177" y="4850657"/>
            <a:ext cx="2452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数学思想方法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5C23D86B-4E3F-4449-8F27-735211EB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391" y="43957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求圆心和半径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4D7A4FF-F28E-40C1-A5C8-083275A1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576" y="5207585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     (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原则是不重复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不遗漏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A516E56-0FAC-41E8-B2CF-35EE9415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1" y="439461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配方法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A3556FB7-A26F-4742-AD86-786DE3EA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34" y="5207585"/>
            <a:ext cx="460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(ⅰ)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问题转化和分类讨论的思想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086B2A5D-6EB4-487A-ADA3-934D4E64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377" y="5656250"/>
            <a:ext cx="201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(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待定系数法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0B8AFA6-6131-4891-9EC2-C3212273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926" y="5658086"/>
            <a:ext cx="2246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(ⅱ)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方程的思想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226A2E7-DCC3-4426-B5ED-F21348C2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790" y="6097091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(ⅲ)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数形结合的思想</a:t>
            </a:r>
          </a:p>
        </p:txBody>
      </p:sp>
      <p:pic>
        <p:nvPicPr>
          <p:cNvPr id="18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1455400" y="12141200"/>
            <a:ext cx="342900" cy="2540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873471084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1"/>
      <p:bldP spid="10" grpId="2"/>
      <p:bldP spid="11" grpId="3"/>
      <p:bldP spid="12" grpId="4"/>
      <p:bldP spid="13" grpId="5"/>
      <p:bldP spid="14" grpId="6"/>
      <p:bldP spid="16" grpId="7"/>
      <p:bldP spid="17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9" name="Object 11">
            <a:extLst>
              <a:ext uri="{FF2B5EF4-FFF2-40B4-BE49-F238E27FC236}">
                <a16:creationId xmlns:a16="http://schemas.microsoft.com/office/drawing/2014/main" id="{9183A1A9-7951-48B2-9B16-B4C17C8D7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55460"/>
              </p:ext>
            </p:extLst>
          </p:nvPr>
        </p:nvGraphicFramePr>
        <p:xfrm>
          <a:off x="6888088" y="369548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888088" y="369548"/>
                        <a:ext cx="44958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C27A460E-6CC5-41AD-9AB6-701F8812F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32681"/>
              </p:ext>
            </p:extLst>
          </p:nvPr>
        </p:nvGraphicFramePr>
        <p:xfrm>
          <a:off x="5663952" y="1564198"/>
          <a:ext cx="1779983" cy="63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progId="Equation.3">
                  <p:embed/>
                </p:oleObj>
              </mc:Choice>
              <mc:Fallback>
                <p:oleObj name="Equation" r:id="rId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63952" y="1564198"/>
                        <a:ext cx="1779983" cy="6376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13">
            <a:extLst>
              <a:ext uri="{FF2B5EF4-FFF2-40B4-BE49-F238E27FC236}">
                <a16:creationId xmlns:a16="http://schemas.microsoft.com/office/drawing/2014/main" id="{C37A515B-A1C4-4010-9B8E-B6672DF6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628265"/>
            <a:ext cx="658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FF0066"/>
                </a:solidFill>
                <a:latin typeface="Times New Roman" panose="02020603050405020304" pitchFamily="18" charset="0"/>
              </a:rPr>
              <a:t>圆的标准方程的形式是怎样的？</a:t>
            </a:r>
            <a:endParaRPr kumimoji="1" lang="zh-CN" altLang="en-US" sz="32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39AD1FF6-E4ED-4870-A87A-820D378F4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705811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从中可以看出圆心和半径各是什么？</a:t>
            </a:r>
            <a:endParaRPr kumimoji="1" lang="zh-CN" altLang="en-US" sz="20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63" name="Object 15">
            <a:extLst>
              <a:ext uri="{FF2B5EF4-FFF2-40B4-BE49-F238E27FC236}">
                <a16:creationId xmlns:a16="http://schemas.microsoft.com/office/drawing/2014/main" id="{071CC2A7-E576-470B-98CC-284DFEE29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65695"/>
              </p:ext>
            </p:extLst>
          </p:nvPr>
        </p:nvGraphicFramePr>
        <p:xfrm>
          <a:off x="7968208" y="1557032"/>
          <a:ext cx="949182" cy="66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progId="Equation.DSMT4">
                  <p:embed/>
                </p:oleObj>
              </mc:Choice>
              <mc:Fallback>
                <p:oleObj name="Equation" r:id="rId6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968208" y="1557032"/>
                        <a:ext cx="949182" cy="6644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8">
            <a:extLst>
              <a:ext uri="{FF2B5EF4-FFF2-40B4-BE49-F238E27FC236}">
                <a16:creationId xmlns:a16="http://schemas.microsoft.com/office/drawing/2014/main" id="{D634674F-0E4C-4FDA-9531-9688121C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688" y="16817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复习引入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ED5FDC-C35D-45B6-9F38-884709842469}"/>
              </a:ext>
            </a:extLst>
          </p:cNvPr>
          <p:cNvSpPr/>
          <p:nvPr/>
        </p:nvSpPr>
        <p:spPr>
          <a:xfrm>
            <a:off x="518866" y="2410643"/>
            <a:ext cx="10861969" cy="404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圆的标准方程的两种求法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几何法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它是利用图形的几何性质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如圆的性质等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直接求出圆的圆心和半径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代入圆的标准方程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从而得到圆的标准方程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(2)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待定系数法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由三个独立条件得到三个方程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解方程组以得到圆的标准方程中三个参数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从而确定圆的标准方程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它是求圆的方程最常用的方法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一般步骤是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: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——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设所求圆的方程为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x-a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y-b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=r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列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——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由已知条件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建立关于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的方程组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解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——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解方程组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求出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④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代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——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将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代入所设方程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得所求圆的方程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2F36986C-2E88-4E5D-88FD-40AAFB0B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382113"/>
            <a:ext cx="94001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1</a:t>
            </a:r>
            <a:r>
              <a:rPr kumimoji="1" lang="zh-CN" altLang="en-US" sz="3200">
                <a:latin typeface="Times New Roman" panose="02020603050405020304" pitchFamily="18" charset="0"/>
              </a:rPr>
              <a:t>、同学们想一想，若把圆的标准方程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展开后，会得出怎样的形式？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4CFE1FC3-2A38-4888-96D6-69815FF3A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89731"/>
              </p:ext>
            </p:extLst>
          </p:nvPr>
        </p:nvGraphicFramePr>
        <p:xfrm>
          <a:off x="6960096" y="128666"/>
          <a:ext cx="43924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60096" y="128666"/>
                        <a:ext cx="43924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8580C0C9-A3C5-4E9E-B0A1-ED0381349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24781"/>
              </p:ext>
            </p:extLst>
          </p:nvPr>
        </p:nvGraphicFramePr>
        <p:xfrm>
          <a:off x="5735960" y="1023910"/>
          <a:ext cx="5783594" cy="91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progId="Equation.3">
                  <p:embed/>
                </p:oleObj>
              </mc:Choice>
              <mc:Fallback>
                <p:oleObj name="Equation" r:id="rId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35960" y="1023910"/>
                        <a:ext cx="5783594" cy="9169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8">
            <a:extLst>
              <a:ext uri="{FF2B5EF4-FFF2-40B4-BE49-F238E27FC236}">
                <a16:creationId xmlns:a16="http://schemas.microsoft.com/office/drawing/2014/main" id="{75DDABC3-C758-4A32-A040-241E9236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5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9B9C529-0896-42B2-B633-FA2380A7F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322160"/>
            <a:ext cx="8713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</a:rPr>
              <a:t>、那么我们能否将形式写得更简单一点呢？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FA1746F-7217-49DA-B389-2D4A4EA38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88464"/>
              </p:ext>
            </p:extLst>
          </p:nvPr>
        </p:nvGraphicFramePr>
        <p:xfrm>
          <a:off x="1703512" y="2961710"/>
          <a:ext cx="75596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progId="Equation.3">
                  <p:embed/>
                </p:oleObj>
              </mc:Choice>
              <mc:Fallback>
                <p:oleObj name="Equation" r:id="rId6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03512" y="2961710"/>
                        <a:ext cx="7559675" cy="936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0B6579F8-D1E4-4329-B34F-E5F83B9CF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185779"/>
              </p:ext>
            </p:extLst>
          </p:nvPr>
        </p:nvGraphicFramePr>
        <p:xfrm>
          <a:off x="1847528" y="4089079"/>
          <a:ext cx="6286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progId="Equation.3">
                  <p:embed/>
                </p:oleObj>
              </mc:Choice>
              <mc:Fallback>
                <p:oleObj name="Equation" r:id="rId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47528" y="4089079"/>
                        <a:ext cx="6286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486C26C-E222-43F6-9B46-D51D99A1E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53437"/>
              </p:ext>
            </p:extLst>
          </p:nvPr>
        </p:nvGraphicFramePr>
        <p:xfrm>
          <a:off x="2314679" y="5195549"/>
          <a:ext cx="5641381" cy="82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progId="Equation.3">
                  <p:embed/>
                </p:oleObj>
              </mc:Choice>
              <mc:Fallback>
                <p:oleObj name="Equation" r:id="rId9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14679" y="5195549"/>
                        <a:ext cx="5641381" cy="8226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9973097-149E-4ED4-821A-B53052FFCDA9}"/>
              </a:ext>
            </a:extLst>
          </p:cNvPr>
          <p:cNvSpPr txBox="1"/>
          <p:nvPr/>
        </p:nvSpPr>
        <p:spPr>
          <a:xfrm>
            <a:off x="1719644" y="521636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9AD50A29-B509-4891-9214-2310EDBE3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16037"/>
              </p:ext>
            </p:extLst>
          </p:nvPr>
        </p:nvGraphicFramePr>
        <p:xfrm>
          <a:off x="551384" y="875580"/>
          <a:ext cx="4104455" cy="76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1384" y="875580"/>
                        <a:ext cx="4104455" cy="7665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A8301217-4E74-41A0-8B98-5F5B205A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0"/>
            <a:ext cx="498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3</a:t>
            </a:r>
            <a:r>
              <a:rPr kumimoji="1" lang="zh-CN" altLang="en-US" sz="3600">
                <a:latin typeface="Times New Roman" panose="02020603050405020304" pitchFamily="18" charset="0"/>
              </a:rPr>
              <a:t>、反过来想一想，形如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BAC9BA5A-87E4-4DCB-B6C0-2B516CF3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839" y="875580"/>
            <a:ext cx="678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</a:rPr>
              <a:t>的方程的曲线就一定是圆吗？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FE9F56C6-08A0-4F58-AB17-7CB3279F3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DAC8488-0BA6-417C-9582-FB8FF24B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735350"/>
            <a:ext cx="7161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把方程：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Dx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Ey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4FAE9-7A70-4783-BB1E-D57F225FEC67}"/>
              </a:ext>
            </a:extLst>
          </p:cNvPr>
          <p:cNvSpPr/>
          <p:nvPr/>
        </p:nvSpPr>
        <p:spPr>
          <a:xfrm>
            <a:off x="356668" y="2518143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配方可得：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D3E61A07-AED8-463B-9C58-66184B7DB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10376"/>
              </p:ext>
            </p:extLst>
          </p:nvPr>
        </p:nvGraphicFramePr>
        <p:xfrm>
          <a:off x="2309524" y="2376700"/>
          <a:ext cx="4408686" cy="87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progId="Equation.DSMT4">
                  <p:embed/>
                </p:oleObj>
              </mc:Choice>
              <mc:Fallback>
                <p:oleObj name="Equation" r:id="rId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09524" y="2376700"/>
                        <a:ext cx="4408686" cy="8789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BD86317-1E5F-4DA8-B62C-6C29909C7E64}"/>
              </a:ext>
            </a:extLst>
          </p:cNvPr>
          <p:cNvSpPr/>
          <p:nvPr/>
        </p:nvSpPr>
        <p:spPr>
          <a:xfrm>
            <a:off x="27531" y="3524250"/>
            <a:ext cx="12136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）当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kumimoji="1" lang="en-US" altLang="zh-CN" sz="2400" b="1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宋体" panose="02010600030101010101" pitchFamily="2" charset="-122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kumimoji="1" lang="en-US" altLang="zh-CN" sz="2400" b="1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宋体" panose="02010600030101010101" pitchFamily="2" charset="-122"/>
              </a:rPr>
              <a:t>-4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kumimoji="1" lang="en-US" altLang="zh-CN" sz="2400" b="1">
                <a:latin typeface="宋体" panose="02010600030101010101" pitchFamily="2" charset="-122"/>
              </a:rPr>
              <a:t>&gt;0</a:t>
            </a:r>
            <a:r>
              <a:rPr kumimoji="1" lang="zh-CN" altLang="en-US" sz="2400" b="1">
                <a:latin typeface="宋体" panose="02010600030101010101" pitchFamily="2" charset="-122"/>
              </a:rPr>
              <a:t>时，表示以（        ）为圆心，以</a:t>
            </a:r>
            <a:r>
              <a:rPr kumimoji="1" lang="en-US" altLang="zh-CN" sz="2400" b="1">
                <a:latin typeface="宋体" panose="02010600030101010101" pitchFamily="2" charset="-122"/>
              </a:rPr>
              <a:t>(               )</a:t>
            </a:r>
            <a:r>
              <a:rPr kumimoji="1" lang="zh-CN" altLang="en-US" sz="2400" b="1">
                <a:latin typeface="宋体" panose="02010600030101010101" pitchFamily="2" charset="-122"/>
              </a:rPr>
              <a:t>为半径的圆</a:t>
            </a: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C17E3435-7C3E-4E68-A802-32102C7DE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978620"/>
              </p:ext>
            </p:extLst>
          </p:nvPr>
        </p:nvGraphicFramePr>
        <p:xfrm>
          <a:off x="4559178" y="3350475"/>
          <a:ext cx="1325220" cy="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progId="Equation.3">
                  <p:embed/>
                </p:oleObj>
              </mc:Choice>
              <mc:Fallback>
                <p:oleObj name="Equation" r:id="rId6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59178" y="3350475"/>
                        <a:ext cx="1325220" cy="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671363E4-7FA6-4678-AB06-8427AF005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25884"/>
              </p:ext>
            </p:extLst>
          </p:nvPr>
        </p:nvGraphicFramePr>
        <p:xfrm>
          <a:off x="7824192" y="3299898"/>
          <a:ext cx="2304256" cy="82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progId="Equation.3">
                  <p:embed/>
                </p:oleObj>
              </mc:Choice>
              <mc:Fallback>
                <p:oleObj name="Equation" r:id="rId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24192" y="3299898"/>
                        <a:ext cx="2304256" cy="828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C3AD263-E37C-4A2A-BA3E-D1AA9C18651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31" y="4254105"/>
            <a:ext cx="11689697" cy="622286"/>
          </a:xfrm>
          <a:prstGeom prst="rect">
            <a:avLst/>
          </a:prstGeom>
          <a:blipFill>
            <a:blip r:embed="rId10"/>
            <a:stretch>
              <a:fillRect l="-835" r="0" b="-882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6C1EC6C3-68A2-4741-BFB3-6D1843ED0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48510"/>
              </p:ext>
            </p:extLst>
          </p:nvPr>
        </p:nvGraphicFramePr>
        <p:xfrm>
          <a:off x="9192344" y="4109020"/>
          <a:ext cx="1606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progId="Equation.3">
                  <p:embed/>
                </p:oleObj>
              </mc:Choice>
              <mc:Fallback>
                <p:oleObj name="Equation" r:id="rId1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192344" y="4109020"/>
                        <a:ext cx="1606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0E72D8F-9D27-4FA6-A954-5FB04AB8CFA8}"/>
              </a:ext>
            </a:extLst>
          </p:cNvPr>
          <p:cNvSpPr/>
          <p:nvPr/>
        </p:nvSpPr>
        <p:spPr>
          <a:xfrm>
            <a:off x="0" y="5028633"/>
            <a:ext cx="11689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）当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-4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时，方程（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）无实数解，所以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不表示任何图形</a:t>
            </a:r>
            <a:endParaRPr lang="zh-CN" altLang="en-US" sz="2400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7CD31C72-EEF2-4296-AA80-7634A846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56" y="5595252"/>
            <a:ext cx="11593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宋体" panose="02010600030101010101" pitchFamily="2" charset="-122"/>
              </a:rPr>
              <a:t>所以形如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kumimoji="1" lang="en-US" altLang="zh-CN" sz="3200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kumimoji="1" lang="en-US" altLang="zh-CN" sz="3200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itchFamily="18" charset="0"/>
              </a:rPr>
              <a:t>Dx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itchFamily="18" charset="0"/>
              </a:rPr>
              <a:t>Ey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kumimoji="1" lang="en-US" altLang="zh-CN" sz="32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kumimoji="1" lang="en-US" altLang="zh-CN" sz="3200" b="1" baseline="3000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3200" b="1">
                <a:solidFill>
                  <a:srgbClr val="FF3300"/>
                </a:solidFill>
                <a:latin typeface="宋体" panose="02010600030101010101" pitchFamily="2" charset="-122"/>
              </a:rPr>
              <a:t>+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kumimoji="1" lang="en-US" altLang="zh-CN" sz="3200" b="1" baseline="3000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3200" b="1">
                <a:solidFill>
                  <a:srgbClr val="FF3300"/>
                </a:solidFill>
                <a:latin typeface="宋体" panose="02010600030101010101" pitchFamily="2" charset="-122"/>
              </a:rPr>
              <a:t>-4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kumimoji="1" lang="en-US" altLang="zh-CN" sz="3200" b="1">
                <a:solidFill>
                  <a:srgbClr val="FF3300"/>
                </a:solidFill>
                <a:latin typeface="宋体" panose="02010600030101010101" pitchFamily="2" charset="-122"/>
              </a:rPr>
              <a:t>&gt;0)</a:t>
            </a:r>
            <a:r>
              <a:rPr kumimoji="1" lang="zh-CN" altLang="en-US" sz="3200" b="1">
                <a:latin typeface="宋体" panose="02010600030101010101" pitchFamily="2" charset="-122"/>
              </a:rPr>
              <a:t>可表示圆的方程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10" grpId="1"/>
      <p:bldP spid="2" grpId="2"/>
      <p:bldP spid="3" grpId="3"/>
      <p:bldP spid="4" grpId="4"/>
      <p:bldP spid="5" grpId="5"/>
      <p:bldP spid="19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57" name="Text Box 13">
            <a:extLst>
              <a:ext uri="{FF2B5EF4-FFF2-40B4-BE49-F238E27FC236}">
                <a16:creationId xmlns:a16="http://schemas.microsoft.com/office/drawing/2014/main" id="{443443CA-00F9-458F-ABB6-F21F70C20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931" y="40420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zh-CN" altLang="en-US" sz="3600">
                <a:solidFill>
                  <a:srgbClr val="FF0066"/>
                </a:solidFill>
              </a:rPr>
              <a:t>圆的一般方程</a:t>
            </a:r>
            <a:r>
              <a:rPr lang="en-US" altLang="zh-CN" sz="3600">
                <a:solidFill>
                  <a:srgbClr val="FF0066"/>
                </a:solidFill>
              </a:rPr>
              <a:t>:</a:t>
            </a:r>
          </a:p>
        </p:txBody>
      </p:sp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91CC65C2-82B8-4ED0-8332-4C76262A8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0322"/>
              </p:ext>
            </p:extLst>
          </p:nvPr>
        </p:nvGraphicFramePr>
        <p:xfrm>
          <a:off x="1379537" y="699295"/>
          <a:ext cx="8856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" progId="Equation.DSMT4">
                  <p:embed/>
                </p:oleObj>
              </mc:Choice>
              <mc:Fallback>
                <p:oleObj name="Equation" r:id="rId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79537" y="699295"/>
                        <a:ext cx="8856663" cy="712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>
            <a:extLst>
              <a:ext uri="{FF2B5EF4-FFF2-40B4-BE49-F238E27FC236}">
                <a16:creationId xmlns:a16="http://schemas.microsoft.com/office/drawing/2014/main" id="{978E554C-CA75-4EA2-9DB1-957FDD75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71" y="168076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圆的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一般方程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标准方程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的关系：</a:t>
            </a:r>
            <a:endParaRPr kumimoji="1" lang="zh-CN" altLang="en-US" sz="2800" baseline="30000">
              <a:latin typeface="Times New Roman" panose="02020603050405020304" pitchFamily="18" charset="0"/>
            </a:endParaRPr>
          </a:p>
        </p:txBody>
      </p: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CF0E8EE9-6039-4AB1-AE14-8EBBD846DDD4}"/>
              </a:ext>
            </a:extLst>
          </p:cNvPr>
          <p:cNvGrpSpPr/>
          <p:nvPr/>
        </p:nvGrpSpPr>
        <p:grpSpPr>
          <a:xfrm>
            <a:off x="737827" y="2061479"/>
            <a:ext cx="7924800" cy="1041400"/>
            <a:chOff x="285" y="1027"/>
            <a:chExt cx="4992" cy="656"/>
          </a:xfrm>
        </p:grpSpPr>
        <p:sp>
          <p:nvSpPr>
            <p:cNvPr id="6165" name="Text Box 21">
              <a:extLst>
                <a:ext uri="{FF2B5EF4-FFF2-40B4-BE49-F238E27FC236}">
                  <a16:creationId xmlns:a16="http://schemas.microsoft.com/office/drawing/2014/main" id="{D6D7B96E-86F7-4F59-861C-21218F8C3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" y="1205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-D/2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-E/2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        </a:t>
              </a:r>
              <a:endParaRPr kumimoji="1" lang="en-US" altLang="zh-CN" sz="2800" b="1" baseline="30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6" name="Object 22">
              <a:extLst>
                <a:ext uri="{FF2B5EF4-FFF2-40B4-BE49-F238E27FC236}">
                  <a16:creationId xmlns:a16="http://schemas.microsoft.com/office/drawing/2014/main" id="{65F9821B-D4B8-40F8-B0C7-5445A05100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739082"/>
                </p:ext>
              </p:extLst>
            </p:nvPr>
          </p:nvGraphicFramePr>
          <p:xfrm>
            <a:off x="2997" y="1027"/>
            <a:ext cx="18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4" progId="Equation.3">
                    <p:embed/>
                  </p:oleObj>
                </mc:Choice>
                <mc:Fallback>
                  <p:oleObj name="Equation" r:id="rId4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97" y="1027"/>
                          <a:ext cx="18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7" name="Rectangle 23">
            <a:extLst>
              <a:ext uri="{FF2B5EF4-FFF2-40B4-BE49-F238E27FC236}">
                <a16:creationId xmlns:a16="http://schemas.microsoft.com/office/drawing/2014/main" id="{9EEB159C-AEEC-4150-8611-DE6E6462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40" y="4792663"/>
            <a:ext cx="3744267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没有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这样的二次项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E011B666-FA28-4F89-AD92-39F48AE4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45" y="3266788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标准方程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易于看出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圆心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与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半径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BA573AC0-14CA-43D3-A720-DE10AC5E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4264025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一般方程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突出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形式上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的特点：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1FC1EA89-8BB7-424E-9251-6CDCB90C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649" y="4135149"/>
            <a:ext cx="4866778" cy="528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系数相同并且不等于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B06BAD0F-060C-40E5-8C7C-36F07CE7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/>
      <p:bldP spid="6167" grpId="1"/>
      <p:bldP spid="6168" grpId="2"/>
      <p:bldP spid="6169" grpId="3"/>
      <p:bldP spid="617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A5F538-9A3A-4DE9-95D3-06ADC78A0DBD}"/>
              </a:ext>
            </a:extLst>
          </p:cNvPr>
          <p:cNvSpPr/>
          <p:nvPr/>
        </p:nvSpPr>
        <p:spPr>
          <a:xfrm>
            <a:off x="263352" y="426121"/>
            <a:ext cx="11521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【</a:t>
            </a:r>
            <a:r>
              <a:rPr lang="zh-CN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例</a:t>
            </a:r>
            <a:r>
              <a:rPr lang="en-US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1】</a:t>
            </a:r>
            <a:r>
              <a:rPr lang="zh-CN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若方程</a:t>
            </a:r>
            <a:r>
              <a:rPr lang="en-US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  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x</a:t>
            </a:r>
            <a:r>
              <a:rPr lang="en-US" altLang="zh-CN" sz="32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y</a:t>
            </a:r>
            <a:r>
              <a:rPr lang="en-US" altLang="zh-CN" sz="32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32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mx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－</a:t>
            </a:r>
            <a:r>
              <a:rPr lang="en-US" altLang="zh-CN" sz="32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y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m</a:t>
            </a:r>
            <a:r>
              <a:rPr lang="en-US" altLang="zh-CN" sz="32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32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5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m</a:t>
            </a:r>
            <a:r>
              <a:rPr lang="zh-CN" altLang="zh-CN" sz="32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＝</a:t>
            </a:r>
            <a:r>
              <a:rPr lang="en-US" altLang="zh-CN" sz="32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0 </a:t>
            </a:r>
            <a:r>
              <a:rPr lang="zh-CN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表示圆，求实数</a:t>
            </a:r>
            <a:r>
              <a:rPr lang="en-US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 </a:t>
            </a:r>
            <a:r>
              <a:rPr lang="en-US" altLang="zh-CN" sz="32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m</a:t>
            </a:r>
            <a:r>
              <a:rPr lang="en-US" altLang="zh-CN" sz="3200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 </a:t>
            </a:r>
            <a:r>
              <a:rPr lang="zh-CN" altLang="zh-CN" sz="32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的取值范围，并写出圆心坐标和半径</a:t>
            </a:r>
            <a:r>
              <a:rPr lang="en-US" altLang="zh-CN" sz="3200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.</a:t>
            </a:r>
            <a:endParaRPr lang="zh-CN" altLang="en-US" sz="3200"/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5EF79047-D27E-43D4-8E08-BC18EA77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CC96D8-D8DA-4107-92AA-4ACE4D53175F}"/>
              </a:ext>
            </a:extLst>
          </p:cNvPr>
          <p:cNvSpPr/>
          <p:nvPr/>
        </p:nvSpPr>
        <p:spPr>
          <a:xfrm>
            <a:off x="737827" y="1412776"/>
            <a:ext cx="10198626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解</a:t>
            </a:r>
            <a:r>
              <a:rPr lang="en-US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:</a:t>
            </a:r>
            <a:r>
              <a:rPr lang="zh-CN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由表示圆的条件</a:t>
            </a:r>
            <a:r>
              <a:rPr lang="en-US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,</a:t>
            </a:r>
            <a:r>
              <a:rPr lang="zh-CN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得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(2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b="1" kern="100" baseline="30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3200" b="1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＋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3200" b="1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－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2)</a:t>
            </a:r>
            <a:r>
              <a:rPr lang="en-US" altLang="zh-CN" sz="3200" b="1" kern="100" baseline="30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3200" b="1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－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4(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en-US" altLang="zh-CN" sz="3200" b="1" kern="100" baseline="30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3200" b="1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＋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&gt;</a:t>
            </a:r>
            <a:r>
              <a:rPr lang="en-US" altLang="zh-CN" sz="3200" b="1" kern="10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3200" kern="100">
                <a:solidFill>
                  <a:srgbClr val="FF0000"/>
                </a:solidFill>
                <a:latin typeface="宋体" panose="02010600030101010101" pitchFamily="2" charset="-122"/>
                <a:cs typeface="Times New Roman"/>
              </a:rPr>
              <a:t>，</a:t>
            </a:r>
            <a:endParaRPr lang="zh-CN" altLang="en-US" sz="32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E4EA59-F305-44BF-93A0-BF30205D2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93646"/>
              </p:ext>
            </p:extLst>
          </p:nvPr>
        </p:nvGraphicFramePr>
        <p:xfrm>
          <a:off x="1501775" y="2174874"/>
          <a:ext cx="2687868" cy="111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1775" y="2174874"/>
                        <a:ext cx="2687868" cy="111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428BDA-DC4D-4258-9D5C-17A818E88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33846"/>
              </p:ext>
            </p:extLst>
          </p:nvPr>
        </p:nvGraphicFramePr>
        <p:xfrm>
          <a:off x="3935760" y="2348880"/>
          <a:ext cx="7397040" cy="86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progId="Word.Document.12">
                  <p:embed/>
                </p:oleObj>
              </mc:Choice>
              <mc:Fallback>
                <p:oleObj name="Document" r:id="rId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760" y="2348880"/>
                        <a:ext cx="7397040" cy="86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4844B3A-6EEF-43A0-8B8B-9ADEA7C6DFFD}"/>
              </a:ext>
            </a:extLst>
          </p:cNvPr>
          <p:cNvSpPr/>
          <p:nvPr/>
        </p:nvSpPr>
        <p:spPr>
          <a:xfrm>
            <a:off x="737827" y="2995827"/>
            <a:ext cx="10434062" cy="2832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形如</a:t>
            </a:r>
            <a:r>
              <a:rPr lang="en-US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 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x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y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Dx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Ey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F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＝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0 </a:t>
            </a:r>
            <a:r>
              <a:rPr lang="zh-CN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的二元二次方程，判定其是否表示圆时可有如下两种方法：</a:t>
            </a:r>
            <a:endParaRPr lang="zh-CN" altLang="zh-CN" sz="2800" kern="100">
              <a:latin typeface="Times New Roman" panose="02020603050405020304" pitchFamily="18" charset="0"/>
              <a:ea typeface="黑体" pitchFamily="49" charset="-122"/>
              <a:cs typeface="Courier New" panose="02070309020205020404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（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1</a:t>
            </a:r>
            <a:r>
              <a:rPr lang="zh-CN" altLang="en-US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）</a:t>
            </a:r>
            <a:r>
              <a:rPr lang="zh-CN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由圆的一般方程的定义，令</a:t>
            </a:r>
            <a:r>
              <a:rPr lang="en-US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 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D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E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－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4</a:t>
            </a:r>
            <a:r>
              <a:rPr lang="en-US" altLang="zh-CN" sz="2800" b="1" i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F 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&gt; 0 </a:t>
            </a:r>
            <a:r>
              <a:rPr lang="zh-CN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成立，则表示圆，否则不表示圆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altLang="en-US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（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2</a:t>
            </a:r>
            <a:r>
              <a:rPr lang="zh-CN" altLang="en-US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）</a:t>
            </a:r>
            <a:r>
              <a:rPr lang="zh-CN" altLang="zh-CN" sz="2800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将方程配方后，根据圆的标准方程的特征求解</a:t>
            </a:r>
            <a:r>
              <a:rPr lang="en-US" altLang="zh-CN" sz="2800" b="1" kern="100"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CABAFC-96C3-4937-BB26-146E71F7E0F2}"/>
              </a:ext>
            </a:extLst>
          </p:cNvPr>
          <p:cNvSpPr/>
          <p:nvPr/>
        </p:nvSpPr>
        <p:spPr>
          <a:xfrm>
            <a:off x="576916" y="5840021"/>
            <a:ext cx="11207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注意</a:t>
            </a:r>
            <a:r>
              <a:rPr lang="zh-CN" altLang="en-US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：</a:t>
            </a:r>
            <a:r>
              <a:rPr lang="zh-CN" altLang="zh-CN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所给方程是不是</a:t>
            </a:r>
            <a:r>
              <a:rPr lang="en-US" altLang="zh-CN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 </a:t>
            </a:r>
            <a:r>
              <a:rPr lang="en-US" altLang="zh-CN" sz="2400" b="1" i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x</a:t>
            </a:r>
            <a:r>
              <a:rPr lang="en-US" altLang="zh-CN" sz="2400" b="1" kern="100" baseline="300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400" b="1" i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y</a:t>
            </a:r>
            <a:r>
              <a:rPr lang="en-US" altLang="zh-CN" sz="2400" b="1" kern="100" baseline="300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2</a:t>
            </a:r>
            <a:r>
              <a:rPr lang="zh-CN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400" b="1" i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Dx</a:t>
            </a:r>
            <a:r>
              <a:rPr lang="zh-CN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400" b="1" i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Ey</a:t>
            </a:r>
            <a:r>
              <a:rPr lang="zh-CN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＋</a:t>
            </a:r>
            <a:r>
              <a:rPr lang="en-US" altLang="zh-CN" sz="2400" b="1" i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F</a:t>
            </a:r>
            <a:r>
              <a:rPr lang="zh-CN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＝</a:t>
            </a:r>
            <a:r>
              <a:rPr lang="en-US" altLang="zh-CN" sz="2400" b="1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0 </a:t>
            </a:r>
            <a:r>
              <a:rPr lang="zh-CN" altLang="zh-CN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Times New Roman"/>
              </a:rPr>
              <a:t>这种标准形式，若不是，则要化为这种形式再求解</a:t>
            </a:r>
            <a:r>
              <a:rPr lang="en-US" altLang="zh-CN" sz="2400" kern="10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  <a:cs typeface="Courier New" panose="02070309020205020404"/>
              </a:rPr>
              <a:t>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8718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95A8A49D-A4F6-41D9-95E0-3BEC6777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1"/>
            <a:ext cx="101040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判断下列方程能否表示圆的方程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若能写出圆心与半径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F878A93-CF9A-43E0-9CCB-131EC6FC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2" y="808246"/>
            <a:ext cx="488469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>
                <a:latin typeface="Times New Roman" panose="02020603050405020304" pitchFamily="18" charset="0"/>
              </a:rPr>
              <a:t>1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+4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-4=0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0C8645B1-0FEA-45C4-946D-C9E07B449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6" y="1433720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>
                <a:latin typeface="Times New Roman" panose="02020603050405020304" pitchFamily="18" charset="0"/>
              </a:rPr>
              <a:t>2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600" b="1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-12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+4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5CF39D14-AC17-4D73-9BA2-6B9B4B80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6" y="2174875"/>
            <a:ext cx="5230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>
                <a:latin typeface="Times New Roman" panose="02020603050405020304" pitchFamily="18" charset="0"/>
              </a:rPr>
              <a:t>3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-6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+4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-1=0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A1B4F059-AFA8-4DDF-B574-3F40E7370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72" y="3028950"/>
            <a:ext cx="594360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>
                <a:latin typeface="Times New Roman" panose="02020603050405020304" pitchFamily="18" charset="0"/>
              </a:rPr>
              <a:t>4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-12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+6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+50=0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2AC01F14-E06F-41B6-ADB5-2B70185E2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73" y="3920918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>
                <a:latin typeface="Times New Roman" panose="02020603050405020304" pitchFamily="18" charset="0"/>
              </a:rPr>
              <a:t>5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-3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+5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+2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FF0E43A-9F94-484F-A243-0D798FBE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931" y="777082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D06EDB36-1558-41F9-A6C6-35DB38CA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64095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圆心（</a:t>
            </a:r>
            <a:r>
              <a:rPr kumimoji="1" lang="en-US" altLang="zh-CN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1" lang="en-US" altLang="zh-CN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kumimoji="1" lang="zh-CN" altLang="en-US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）半径</a:t>
            </a:r>
            <a:r>
              <a:rPr kumimoji="1" lang="en-US" altLang="zh-CN" sz="2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7BCB4D53-3362-425D-8AC9-546A8A98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931" y="1463457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是</a:t>
            </a:r>
          </a:p>
        </p:txBody>
      </p: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3D7DB6C3-B587-4AF7-B830-0FD1A6E51614}"/>
              </a:ext>
            </a:extLst>
          </p:cNvPr>
          <p:cNvGrpSpPr/>
          <p:nvPr/>
        </p:nvGrpSpPr>
        <p:grpSpPr>
          <a:xfrm>
            <a:off x="6600825" y="1462089"/>
            <a:ext cx="3810000" cy="585788"/>
            <a:chOff x="3028" y="597"/>
            <a:chExt cx="2400" cy="369"/>
          </a:xfrm>
        </p:grpSpPr>
        <p:sp>
          <p:nvSpPr>
            <p:cNvPr id="28685" name="Text Box 13">
              <a:extLst>
                <a:ext uri="{FF2B5EF4-FFF2-40B4-BE49-F238E27FC236}">
                  <a16:creationId xmlns:a16="http://schemas.microsoft.com/office/drawing/2014/main" id="{778DAAA7-A404-464E-B44B-C7B6126A3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639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圆心（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-1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）半径</a:t>
              </a:r>
            </a:p>
          </p:txBody>
        </p:sp>
        <p:graphicFrame>
          <p:nvGraphicFramePr>
            <p:cNvPr id="28686" name="Object 14">
              <a:extLst>
                <a:ext uri="{FF2B5EF4-FFF2-40B4-BE49-F238E27FC236}">
                  <a16:creationId xmlns:a16="http://schemas.microsoft.com/office/drawing/2014/main" id="{B4B84E27-6A40-4F0B-9572-8D3C134A91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743845"/>
                </p:ext>
              </p:extLst>
            </p:nvPr>
          </p:nvGraphicFramePr>
          <p:xfrm>
            <a:off x="4948" y="597"/>
            <a:ext cx="4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2" progId="Equation.3">
                    <p:embed/>
                  </p:oleObj>
                </mc:Choice>
                <mc:Fallback>
                  <p:oleObj name="Equation" r:id="rId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8" y="597"/>
                          <a:ext cx="4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Text Box 15">
            <a:extLst>
              <a:ext uri="{FF2B5EF4-FFF2-40B4-BE49-F238E27FC236}">
                <a16:creationId xmlns:a16="http://schemas.microsoft.com/office/drawing/2014/main" id="{455A7596-C607-4A1A-B864-42AA2316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96" y="2241614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10ABAA11-98BA-4ED4-A02F-C95C6C8B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273" y="3076439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A853EDFE-66AE-42DB-98DB-F64DB5F7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273" y="392091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7838C19B-3EAD-4044-957D-79213E1C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2" grpId="1"/>
      <p:bldP spid="28683" grpId="2"/>
      <p:bldP spid="28687" grpId="3"/>
      <p:bldP spid="28688" grpId="4"/>
      <p:bldP spid="2868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5C56A571-9ABE-478B-A7C9-77F1E9110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91143"/>
              </p:ext>
            </p:extLst>
          </p:nvPr>
        </p:nvGraphicFramePr>
        <p:xfrm>
          <a:off x="911424" y="508664"/>
          <a:ext cx="2434144" cy="90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2" progId="Equation.3">
                  <p:embed/>
                </p:oleObj>
              </mc:Choice>
              <mc:Fallback>
                <p:oleObj name="Equation" r:id="rId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11424" y="508664"/>
                        <a:ext cx="2434144" cy="90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3A1D41E1-34D1-4027-A673-6514934A4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18098"/>
              </p:ext>
            </p:extLst>
          </p:nvPr>
        </p:nvGraphicFramePr>
        <p:xfrm>
          <a:off x="855586" y="1818533"/>
          <a:ext cx="7374527" cy="101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progId="Equation.3">
                  <p:embed/>
                </p:oleObj>
              </mc:Choice>
              <mc:Fallback>
                <p:oleObj name="Equation" r:id="rId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55586" y="1818533"/>
                        <a:ext cx="7374527" cy="101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B9F60922-2A32-4843-93C9-6B63D41C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-95465"/>
            <a:ext cx="514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FF0066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FF0066"/>
                </a:solidFill>
                <a:latin typeface="Times New Roman" panose="02020603050405020304" pitchFamily="18" charset="0"/>
              </a:rPr>
              <a:t>下列方程各表示什么图形</a:t>
            </a:r>
            <a:r>
              <a:rPr kumimoji="1" lang="en-US" altLang="zh-CN" sz="3200">
                <a:solidFill>
                  <a:srgbClr val="FF0066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BB23409F-E197-4376-8A29-C5A6B391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763" y="1291329"/>
            <a:ext cx="1784350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FF00FF"/>
                </a:solidFill>
                <a:latin typeface="Times New Roman" panose="02020603050405020304" pitchFamily="18" charset="0"/>
              </a:rPr>
              <a:t>原点</a:t>
            </a:r>
            <a:r>
              <a:rPr kumimoji="1" lang="en-US" altLang="zh-CN" sz="3200">
                <a:solidFill>
                  <a:srgbClr val="FF00FF"/>
                </a:solidFill>
                <a:latin typeface="Times New Roman" panose="02020603050405020304" pitchFamily="18" charset="0"/>
              </a:rPr>
              <a:t>(0,0)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6BE2AE3F-72D1-4690-B42F-232C17C5174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67338" y="1337611"/>
            <a:ext cx="3711897" cy="654025"/>
          </a:xfrm>
          <a:prstGeom prst="rect">
            <a:avLst/>
          </a:prstGeom>
          <a:blipFill>
            <a:blip r:embed="rId6"/>
            <a:stretch>
              <a:fillRect l="-3928" t="-8182" r="0" b="-23636"/>
            </a:stretch>
          </a:blipFill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EDB09015-FB2F-4F88-BCC1-639D943F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417" y="2801379"/>
            <a:ext cx="2178802" cy="584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FF00FF"/>
                </a:solidFill>
                <a:latin typeface="Times New Roman" panose="02020603050405020304" pitchFamily="18" charset="0"/>
              </a:rPr>
              <a:t>圆心</a:t>
            </a:r>
            <a:r>
              <a:rPr kumimoji="1" lang="en-US" altLang="zh-CN" sz="3200">
                <a:solidFill>
                  <a:srgbClr val="FF00FF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200">
                <a:solidFill>
                  <a:srgbClr val="FF00FF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>
                <a:solidFill>
                  <a:srgbClr val="FF00FF"/>
                </a:solidFill>
                <a:latin typeface="Times New Roman" panose="02020603050405020304" pitchFamily="18" charset="0"/>
              </a:rPr>
              <a:t>a,0)</a:t>
            </a:r>
            <a:endParaRPr kumimoji="1" lang="zh-CN" altLang="en-US" sz="320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CBB494AA-CC1F-475C-838E-87B3CB97FD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97666" y="2748174"/>
            <a:ext cx="2782023" cy="645048"/>
          </a:xfrm>
          <a:prstGeom prst="rect">
            <a:avLst/>
          </a:prstGeom>
          <a:blipFill>
            <a:blip r:embed="rId7"/>
            <a:stretch>
              <a:fillRect l="-5459" t="-6481" r="0" b="-24074"/>
            </a:stretch>
          </a:blipFill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B84F5EC6-F7CA-4170-AB04-168714C3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39" y="695454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967D0BC5-433E-4FBE-8841-8A65D56A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657009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B4C86B5-E60A-42F5-B188-E90D7386C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95" y="1926574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98A90CCF-C8CA-486C-9269-A562926CA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76073"/>
              </p:ext>
            </p:extLst>
          </p:nvPr>
        </p:nvGraphicFramePr>
        <p:xfrm>
          <a:off x="4392451" y="583827"/>
          <a:ext cx="3711897" cy="75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progId="Equation.DSMT4">
                  <p:embed/>
                </p:oleObj>
              </mc:Choice>
              <mc:Fallback>
                <p:oleObj name="Equation" r:id="rId8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92451" y="583827"/>
                        <a:ext cx="3711897" cy="753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8">
            <a:extLst>
              <a:ext uri="{FF2B5EF4-FFF2-40B4-BE49-F238E27FC236}">
                <a16:creationId xmlns:a16="http://schemas.microsoft.com/office/drawing/2014/main" id="{2DBAC8C4-8FAB-4B0B-84E3-5DC930B9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EE1BD2-7B4E-4FA9-A4DE-06743B2B4118}"/>
              </a:ext>
            </a:extLst>
          </p:cNvPr>
          <p:cNvSpPr/>
          <p:nvPr/>
        </p:nvSpPr>
        <p:spPr>
          <a:xfrm>
            <a:off x="380654" y="3533538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2.</a:t>
            </a:r>
            <a:r>
              <a:rPr kumimoji="1" lang="zh-CN" altLang="en-US" sz="3200">
                <a:latin typeface="Times New Roman" panose="02020603050405020304" pitchFamily="18" charset="0"/>
              </a:rPr>
              <a:t>求下列各圆的半径和圆心坐标</a:t>
            </a:r>
            <a:r>
              <a:rPr kumimoji="1" lang="en-US" altLang="zh-CN" sz="32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56DFF4-4DAC-41FE-B411-DD0DF53DD63A}"/>
              </a:ext>
            </a:extLst>
          </p:cNvPr>
          <p:cNvSpPr/>
          <p:nvPr/>
        </p:nvSpPr>
        <p:spPr>
          <a:xfrm>
            <a:off x="193225" y="4158403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00645017-BE5B-475B-9D66-3047B57D9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46636"/>
              </p:ext>
            </p:extLst>
          </p:nvPr>
        </p:nvGraphicFramePr>
        <p:xfrm>
          <a:off x="664632" y="3867920"/>
          <a:ext cx="3727819" cy="10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progId="Equation.3">
                  <p:embed/>
                </p:oleObj>
              </mc:Choice>
              <mc:Fallback>
                <p:oleObj name="Equation" r:id="rId1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4632" y="3867920"/>
                        <a:ext cx="3727819" cy="102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>
            <a:extLst>
              <a:ext uri="{FF2B5EF4-FFF2-40B4-BE49-F238E27FC236}">
                <a16:creationId xmlns:a16="http://schemas.microsoft.com/office/drawing/2014/main" id="{AD4C4DE1-78B0-4CC2-A6F0-85AC3FCC1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86" y="4940807"/>
            <a:ext cx="13901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圆心</a:t>
            </a:r>
            <a:r>
              <a:rPr kumimoji="1" lang="en-US" altLang="zh-CN" sz="2400">
                <a:latin typeface="Times New Roman" panose="02020603050405020304" pitchFamily="18" charset="0"/>
              </a:rPr>
              <a:t>(3,0)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D74D9DEC-EF17-4ACF-9BF8-417EFC54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376" y="4897488"/>
            <a:ext cx="1463675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半径为  </a:t>
            </a:r>
            <a:r>
              <a:rPr kumimoji="1" lang="en-US" altLang="zh-CN" sz="3200">
                <a:solidFill>
                  <a:srgbClr val="FF00FF"/>
                </a:solidFill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93822153-D92A-417E-A618-956D4958F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20876"/>
              </p:ext>
            </p:extLst>
          </p:nvPr>
        </p:nvGraphicFramePr>
        <p:xfrm>
          <a:off x="5783839" y="3982831"/>
          <a:ext cx="5688293" cy="979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2" progId="Equation.3">
                  <p:embed/>
                </p:oleObj>
              </mc:Choice>
              <mc:Fallback>
                <p:oleObj name="Equation" r:id="rId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83839" y="3982831"/>
                        <a:ext cx="5688293" cy="979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0">
            <a:extLst>
              <a:ext uri="{FF2B5EF4-FFF2-40B4-BE49-F238E27FC236}">
                <a16:creationId xmlns:a16="http://schemas.microsoft.com/office/drawing/2014/main" id="{BEB9FE36-C3B0-456B-960E-BCB3127D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394" y="4149447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7C0E02B3-B488-4F20-9608-57484246C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137" y="4950846"/>
            <a:ext cx="19271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</a:rPr>
              <a:t>圆心</a:t>
            </a:r>
            <a:r>
              <a:rPr kumimoji="1" lang="en-US" altLang="zh-CN" sz="3200">
                <a:latin typeface="Times New Roman" panose="02020603050405020304" pitchFamily="18" charset="0"/>
              </a:rPr>
              <a:t>(0,-b)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CB6FD7B8-597F-4B7B-B653-B1771D9E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92" y="4977714"/>
            <a:ext cx="1784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</a:rPr>
              <a:t>半径为</a:t>
            </a:r>
            <a:r>
              <a:rPr kumimoji="1" lang="en-US" altLang="zh-CN" sz="3200">
                <a:latin typeface="Times New Roman" panose="02020603050405020304" pitchFamily="18" charset="0"/>
              </a:rPr>
              <a:t>|b|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9232" grpId="1"/>
      <p:bldP spid="9233" grpId="2"/>
      <p:bldP spid="9234" grpId="3"/>
      <p:bldP spid="23" grpId="4"/>
      <p:bldP spid="24" grpId="5"/>
      <p:bldP spid="29" grpId="6"/>
      <p:bldP spid="30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F50A69-F31C-4E1C-955C-A3D0725A72F2}"/>
              </a:ext>
            </a:extLst>
          </p:cNvPr>
          <p:cNvSpPr/>
          <p:nvPr/>
        </p:nvSpPr>
        <p:spPr>
          <a:xfrm>
            <a:off x="1475654" y="0"/>
            <a:ext cx="103089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</a:rPr>
              <a:t>例</a:t>
            </a:r>
            <a:r>
              <a:rPr lang="en-US" altLang="zh-CN" sz="3200">
                <a:latin typeface="宋体" panose="02010600030101010101" pitchFamily="2" charset="-122"/>
              </a:rPr>
              <a:t>2.</a:t>
            </a:r>
            <a:r>
              <a:rPr lang="zh-CN" altLang="en-US" sz="3200">
                <a:latin typeface="宋体" panose="02010600030101010101" pitchFamily="2" charset="-122"/>
              </a:rPr>
              <a:t>求过三点</a:t>
            </a:r>
            <a:r>
              <a:rPr lang="en-US" altLang="zh-CN" sz="3200" i="1">
                <a:latin typeface="Times New Roman" panose="02020603050405020304" pitchFamily="18" charset="0"/>
                <a:cs typeface="Times New Roman" pitchFamily="18" charset="0"/>
              </a:rPr>
              <a:t>O</a:t>
            </a:r>
            <a:r>
              <a:rPr lang="zh-CN" altLang="en-US" sz="3200">
                <a:latin typeface="宋体" panose="02010600030101010101" pitchFamily="2" charset="-122"/>
              </a:rPr>
              <a:t>(0,0),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3200" baseline="-25000">
                <a:latin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</a:rPr>
              <a:t>(1,1),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3200" baseline="-25000">
                <a:latin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</a:rPr>
              <a:t>(4,2)的圆的方程，并求这个圆的圆心坐标和半径</a:t>
            </a:r>
            <a:r>
              <a:rPr lang="en-US" altLang="zh-CN" sz="3200">
                <a:latin typeface="宋体" panose="02010600030101010101" pitchFamily="2" charset="-122"/>
              </a:rPr>
              <a:t>.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D60F8E64-F874-4E11-AF10-A4FF2102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501476-BF0A-48D9-9C87-6A9CCBD8A063}"/>
              </a:ext>
            </a:extLst>
          </p:cNvPr>
          <p:cNvSpPr/>
          <p:nvPr/>
        </p:nvSpPr>
        <p:spPr>
          <a:xfrm>
            <a:off x="623392" y="1077218"/>
            <a:ext cx="10513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分析：将点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O</a:t>
            </a:r>
            <a:r>
              <a:rPr lang="zh-CN" altLang="en-US" sz="24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2400" baseline="-25000"/>
              <a:t>1</a:t>
            </a:r>
            <a:r>
              <a:rPr lang="zh-CN" altLang="en-US" sz="24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2400" baseline="-25000"/>
              <a:t>2</a:t>
            </a:r>
            <a:r>
              <a:rPr lang="zh-CN" altLang="en-US" sz="2400"/>
              <a:t>的坐标分别代入圆的一般方程，可得一个三元一次方程组，解方程组即可求出圆的方程</a:t>
            </a:r>
            <a:r>
              <a:rPr lang="en-US" altLang="zh-CN" sz="2400"/>
              <a:t>.</a:t>
            </a:r>
            <a:endParaRPr lang="zh-CN" altLang="en-US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3457FA-0AE0-4933-8B65-EEFA7D76F8D4}"/>
              </a:ext>
            </a:extLst>
          </p:cNvPr>
          <p:cNvSpPr/>
          <p:nvPr/>
        </p:nvSpPr>
        <p:spPr>
          <a:xfrm>
            <a:off x="623392" y="1949903"/>
            <a:ext cx="1036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解：设圆的方程是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zh-CN" altLang="en-US" sz="2000" baseline="30000"/>
              <a:t>2</a:t>
            </a:r>
            <a:r>
              <a:rPr lang="zh-CN" altLang="en-US" sz="2000"/>
              <a:t>+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zh-CN" altLang="en-US" sz="2000" baseline="30000"/>
              <a:t>2</a:t>
            </a:r>
            <a:r>
              <a:rPr lang="zh-CN" altLang="en-US" sz="2000"/>
              <a:t>+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Dx</a:t>
            </a:r>
            <a:r>
              <a:rPr lang="zh-CN" altLang="en-US" sz="2000"/>
              <a:t>+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Ey</a:t>
            </a:r>
            <a:r>
              <a:rPr lang="zh-CN" altLang="en-US" sz="2000"/>
              <a:t>+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lang="zh-CN" altLang="en-US" sz="2000"/>
              <a:t>=0 ①. 因为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O</a:t>
            </a:r>
            <a:r>
              <a:rPr lang="zh-CN" altLang="en-US" sz="20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2400" baseline="-25000"/>
              <a:t>1</a:t>
            </a:r>
            <a:r>
              <a:rPr lang="zh-CN" altLang="en-US" sz="20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zh-CN" altLang="en-US" sz="2400" baseline="-25000"/>
              <a:t>2</a:t>
            </a:r>
            <a:r>
              <a:rPr lang="zh-CN" altLang="en-US" sz="2000"/>
              <a:t>三点都在圆上，所以它们的坐标都是方程①的解。把它们的坐标依次代入方程①，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得到关于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zh-CN" altLang="en-US" sz="20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zh-CN" altLang="en-US" sz="2000"/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itchFamily="18" charset="0"/>
              </a:rPr>
              <a:t>F</a:t>
            </a:r>
            <a:r>
              <a:rPr lang="zh-CN" altLang="en-US" sz="2000"/>
              <a:t>的一个三元一次方程组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1EE58-CB31-4553-9D53-05D28FC5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827066"/>
            <a:ext cx="2857500" cy="1314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925B87-9CC7-48B9-9C2A-AAE0193F0374}"/>
              </a:ext>
            </a:extLst>
          </p:cNvPr>
          <p:cNvSpPr/>
          <p:nvPr/>
        </p:nvSpPr>
        <p:spPr>
          <a:xfrm>
            <a:off x="534142" y="4258226"/>
            <a:ext cx="98103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所以，所求圆的方程是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zh-CN" altLang="en-US" sz="2800" baseline="30000"/>
              <a:t>2</a:t>
            </a:r>
            <a:r>
              <a:rPr lang="zh-CN" altLang="en-US" sz="2800"/>
              <a:t>+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zh-CN" altLang="en-US" sz="2800" baseline="30000"/>
              <a:t>2</a:t>
            </a:r>
            <a:r>
              <a:rPr lang="zh-CN" altLang="en-US" sz="2800"/>
              <a:t>-8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zh-CN" altLang="en-US" sz="2800"/>
              <a:t>+</a:t>
            </a:r>
            <a:r>
              <a:rPr lang="en-US" altLang="zh-CN" sz="320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zh-CN" altLang="en-US" sz="3200" i="1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zh-CN" altLang="en-US" sz="2800"/>
              <a:t>=</a:t>
            </a:r>
            <a:r>
              <a:rPr lang="en-US" altLang="zh-CN" sz="2800"/>
              <a:t>0</a:t>
            </a:r>
            <a:r>
              <a:rPr lang="zh-CN" altLang="en-US" sz="2800"/>
              <a:t>.</a:t>
            </a:r>
            <a:endParaRPr lang="en-US" altLang="zh-CN" sz="2800"/>
          </a:p>
          <a:p>
            <a:r>
              <a:rPr lang="zh-CN" altLang="en-US" sz="2800"/>
              <a:t>由前面的讨论可知，所求圆的圆心坐标是</a:t>
            </a:r>
            <a:r>
              <a:rPr lang="en-US" altLang="zh-CN" sz="2800"/>
              <a:t>(</a:t>
            </a:r>
            <a:r>
              <a:rPr lang="zh-CN" altLang="en-US" sz="2800"/>
              <a:t>4,-3),</a:t>
            </a:r>
            <a:endParaRPr lang="en-US" altLang="zh-CN" sz="2800"/>
          </a:p>
          <a:p>
            <a:r>
              <a:rPr lang="zh-CN" altLang="en-US" sz="2800"/>
              <a:t>与例2的方法比较，你有什么体会？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0EC360-2427-4756-9CA2-392CF5DA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49" y="2771447"/>
            <a:ext cx="3771900" cy="1352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59DA47-0890-441F-98C4-283571461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206" y="4658394"/>
            <a:ext cx="3781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9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邢启强课件专用模板">
  <a:themeElements>
    <a:clrScheme name="邢启强课件专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邢启强课件专用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邢启强课件专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130</Paragraphs>
  <Slides>15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16">
      <vt:lpstr>邢启强课件专用模板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2020-09-30T16:51:55.446</cp:lastPrinted>
  <dcterms:created xsi:type="dcterms:W3CDTF">2020-09-30T16:51:55Z</dcterms:created>
  <dcterms:modified xsi:type="dcterms:W3CDTF">2020-09-30T08:51:58Z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