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3"/>
  </p:notesMasterIdLst>
  <p:sldIdLst>
    <p:sldId id="271" r:id="rId4"/>
    <p:sldId id="3334" r:id="rId5"/>
    <p:sldId id="274" r:id="rId6"/>
    <p:sldId id="355" r:id="rId7"/>
    <p:sldId id="369" r:id="rId8"/>
    <p:sldId id="356" r:id="rId9"/>
    <p:sldId id="372" r:id="rId10"/>
    <p:sldId id="357" r:id="rId11"/>
    <p:sldId id="374" r:id="rId12"/>
    <p:sldId id="3335" r:id="rId13"/>
    <p:sldId id="3336" r:id="rId14"/>
    <p:sldId id="3337" r:id="rId15"/>
    <p:sldId id="370" r:id="rId16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9900"/>
    <a:srgbClr val="00FF00"/>
    <a:srgbClr val="FFFF99"/>
    <a:srgbClr val="00FF99"/>
    <a:srgbClr val="8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1" autoAdjust="0"/>
  </p:normalViewPr>
  <p:slideViewPr>
    <p:cSldViewPr>
      <p:cViewPr varScale="1">
        <p:scale>
          <a:sx n="87" d="100"/>
          <a:sy n="87" d="100"/>
        </p:scale>
        <p:origin x="114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Relationship Id="rId2" Type="http://schemas.openxmlformats.org/officeDocument/2006/relationships/image" Target="../media/image19.emf" /><Relationship Id="rId3" Type="http://schemas.openxmlformats.org/officeDocument/2006/relationships/image" Target="../media/image2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Relationship Id="rId3" Type="http://schemas.openxmlformats.org/officeDocument/2006/relationships/image" Target="../media/image27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Relationship Id="rId2" Type="http://schemas.openxmlformats.org/officeDocument/2006/relationships/image" Target="../media/image29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9A274-9CF8-416A-8AE1-DA2423DC2C1C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0D39E-EEE1-4B92-952C-41ECE6AEF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D39E-EEE1-4B92-952C-41ECE6AEF0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D39E-EEE1-4B92-952C-41ECE6AEF0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6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0D39E-EEE1-4B92-952C-41ECE6AEF0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6559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ECB0B-0C81-4514-AE1B-28417EFD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54F7E5-912C-42F5-84B2-2F73B943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93111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1B198-5697-4AF7-AEF5-0346B9FB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200A3-B4B1-4A80-9E99-F753007F1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0414450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B9A667-5627-4086-9ADC-1840F6E0E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DCC04-AFD8-4BD9-BE82-976B67048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12704305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1F91D-AF7D-41AD-A377-C83172E6F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6BF432-C2C1-470B-B470-E6E07A1D3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56302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F8D4-C7B7-448F-968D-1F9F88BC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D71CF-1628-421D-BEE7-B51B341B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8654523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3D8B7-6FC2-4244-B6F4-5595CD9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38B7A-5FB2-471A-BEC9-3D15326E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97573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15BD4-80C9-43E5-A12D-A40D7DBD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66EAD-4CD5-4A65-ACBC-15CCFCC23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3ACC4B-57D1-4C03-90F5-72A2CCD1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2710467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F22CE-44F6-4437-A23B-BF7B7E6B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532CE-DAFC-4035-BA42-AA21B29A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2587E-BD7B-4F2B-B8A5-6EFD4817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42F40F-8B2E-43C1-835E-30462853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983E6-77B9-4E98-886E-2D3D90A0C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45278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0423F-1431-4278-ABA2-B6A33F49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99169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82215629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EC3D4-A211-4C44-BCF9-CD8C3D1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6AC55-8669-49CD-A2B4-013C7871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CF240E-6CAC-4304-8128-4EB2EEB13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62834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FB0A-99D6-4F69-A737-44A66E0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1C3EE-5100-467E-865E-6C2AD3A5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4486878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57ED-C157-4E43-A6EE-FC9CD34E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18121-E835-40B1-BF43-F8A375010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B5CAF-01CB-4DA7-B462-134AEB15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7918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F3466-9E43-46A8-8DC5-4BE625EA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D9542-F93B-4955-A582-5846556DE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6681023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DEAE3F-73A9-41AE-9E69-B1153E07A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8D348-0819-4CC2-9096-EA26EA74A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3901845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5115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78634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61219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99136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63156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94001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3651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67E34-BD16-4DDB-9EBC-8E7E69ED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044CB-0B7F-4325-8802-78FC27B52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468112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FEAC1-54C1-48DA-8AC0-9C8FDE6E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4E03D-C6A1-4202-BC8E-FD59150E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9AC2B-803D-44BB-9F04-839B88A46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85862813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7E34E-AE3F-41EF-81D4-1BFE449F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41C83-CCF6-47D2-A46E-3AA3A26F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4E572-C6A5-40FC-A68B-7EA03592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A1FDCB-242D-4C9C-8ABB-7974C4355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D9D979-53B7-47CA-AF01-43FC98CA9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1733873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A75C7-90A2-466E-8EFE-CB5BD08E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3643986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51327423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94957-395D-46F5-A488-5FFF9CE8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C2458-6070-47D2-A0A7-47DBB410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0A1EE-E24D-445A-9023-4630688EB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19742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E1F37-C55E-4869-AD4B-DB588D4B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D42628-9A14-48E6-A70C-A455E088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840A5-DB07-413D-99CA-1F962A1D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885604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jpe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slideLayout" Target="../slideLayouts/slideLayout24.xml" /><Relationship Id="rId14" Type="http://schemas.openxmlformats.org/officeDocument/2006/relationships/slideLayout" Target="../slideLayouts/slideLayout25.xml" /><Relationship Id="rId15" Type="http://schemas.openxmlformats.org/officeDocument/2006/relationships/slideLayout" Target="../slideLayouts/slideLayout26.xml" /><Relationship Id="rId16" Type="http://schemas.openxmlformats.org/officeDocument/2006/relationships/slideLayout" Target="../slideLayouts/slideLayout27.xml" /><Relationship Id="rId17" Type="http://schemas.openxmlformats.org/officeDocument/2006/relationships/slideLayout" Target="../slideLayouts/slideLayout28.xml" /><Relationship Id="rId18" Type="http://schemas.openxmlformats.org/officeDocument/2006/relationships/slideLayout" Target="../slideLayouts/slideLayout29.xml" /><Relationship Id="rId19" Type="http://schemas.openxmlformats.org/officeDocument/2006/relationships/image" Target="../media/image2.png" /><Relationship Id="rId2" Type="http://schemas.openxmlformats.org/officeDocument/2006/relationships/slideLayout" Target="../slideLayouts/slideLayout13.xml" /><Relationship Id="rId20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60E418A9-F771-485A-840D-21CF914B3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1" y="5867400"/>
            <a:ext cx="307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">
                <a:solidFill>
                  <a:srgbClr val="99CCFF"/>
                </a:solidFill>
              </a:rPr>
              <a:t>讲课人：邢启强</a:t>
            </a:r>
          </a:p>
        </p:txBody>
      </p:sp>
      <p:sp>
        <p:nvSpPr>
          <p:cNvPr id="23555" name="AutoShape 3">
            <a:hlinkClick action="ppaction://hlinkshowjump?jump=lastslide" highlightClick="1"/>
            <a:extLst>
              <a:ext uri="{FF2B5EF4-FFF2-40B4-BE49-F238E27FC236}">
                <a16:creationId xmlns:a16="http://schemas.microsoft.com/office/drawing/2014/main" id="{91811F55-D7CA-4E96-BF9C-B845DEE2A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8" y="6661150"/>
            <a:ext cx="2544233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4">
            <a:hlinkClick action="ppaction://hlinkshowjump?jump=nextslide" highlightClick="1"/>
            <a:extLst>
              <a:ext uri="{FF2B5EF4-FFF2-40B4-BE49-F238E27FC236}">
                <a16:creationId xmlns:a16="http://schemas.microsoft.com/office/drawing/2014/main" id="{E731FC93-3BB3-4E7B-9B05-6C1C5F3B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233" y="6669088"/>
            <a:ext cx="2590800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5">
            <a:hlinkClick action="ppaction://hlinkshowjump?jump=previousslide" highlightClick="1"/>
            <a:extLst>
              <a:ext uri="{FF2B5EF4-FFF2-40B4-BE49-F238E27FC236}">
                <a16:creationId xmlns:a16="http://schemas.microsoft.com/office/drawing/2014/main" id="{CFC2FEC4-C71E-4AE7-BB43-B8C66630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4" y="6669088"/>
            <a:ext cx="2783417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A2EE48AD-E333-45C7-8295-0DBF928C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53A70FF5-7195-432D-BF72-DBDA7A4E5134}" type="slidenum">
              <a:rPr lang="en-US" altLang="zh-CN" sz="1400"/>
              <a:pPr algn="r" eaLnBrk="0" hangingPunct="0"/>
              <a:t>‹#›</a:t>
            </a:fld>
          </a:p>
        </p:txBody>
      </p:sp>
      <p:sp>
        <p:nvSpPr>
          <p:cNvPr id="23559" name="AutoShape 7">
            <a:hlinkClick action="ppaction://hlinkshowjump?jump=firstslide" highlightClick="1"/>
            <a:extLst>
              <a:ext uri="{FF2B5EF4-FFF2-40B4-BE49-F238E27FC236}">
                <a16:creationId xmlns:a16="http://schemas.microsoft.com/office/drawing/2014/main" id="{F05DCF30-2EFC-4E33-82A5-42384BD0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2" y="6669088"/>
            <a:ext cx="2305049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8">
            <a:hlinkClick action="ppaction://hlinkshowjump?jump=lastslideviewed" highlightClick="1"/>
            <a:extLst>
              <a:ext uri="{FF2B5EF4-FFF2-40B4-BE49-F238E27FC236}">
                <a16:creationId xmlns:a16="http://schemas.microsoft.com/office/drawing/2014/main" id="{D91963D0-AD2E-464C-B5B8-5CA4A022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0" y="6669088"/>
            <a:ext cx="21590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80" r:id="rId12"/>
    <p:sldLayoutId id="2147483682" r:id="rId13"/>
    <p:sldLayoutId id="2147483683" r:id="rId14"/>
    <p:sldLayoutId id="2147483684" r:id="rId15"/>
    <p:sldLayoutId id="2147483686" r:id="rId16"/>
    <p:sldLayoutId id="2147483688" r:id="rId17"/>
    <p:sldLayoutId id="2147483689" r:id="rId18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3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2.png" /><Relationship Id="rId4" Type="http://schemas.openxmlformats.org/officeDocument/2006/relationships/image" Target="../media/image33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3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image" Target="../media/image11.png" /><Relationship Id="rId11" Type="http://schemas.openxmlformats.org/officeDocument/2006/relationships/image" Target="../media/image12.png" /><Relationship Id="rId12" Type="http://schemas.openxmlformats.org/officeDocument/2006/relationships/image" Target="../media/image13.png" /><Relationship Id="rId2" Type="http://schemas.openxmlformats.org/officeDocument/2006/relationships/image" Target="../media/image3.png" /><Relationship Id="rId3" Type="http://schemas.openxmlformats.org/officeDocument/2006/relationships/image" Target="../media/image4.png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8.png" /><Relationship Id="rId8" Type="http://schemas.openxmlformats.org/officeDocument/2006/relationships/image" Target="../media/image9.png" /><Relationship Id="rId9" Type="http://schemas.openxmlformats.org/officeDocument/2006/relationships/image" Target="../media/image1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4.png" /><Relationship Id="rId4" Type="http://schemas.openxmlformats.org/officeDocument/2006/relationships/image" Target="../media/image15.png" /><Relationship Id="rId5" Type="http://schemas.openxmlformats.org/officeDocument/2006/relationships/image" Target="../media/image16.png" /><Relationship Id="rId6" Type="http://schemas.openxmlformats.org/officeDocument/2006/relationships/image" Target="../media/image17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vmlDrawing" Target="../drawings/vmlDrawing1.vml" /><Relationship Id="rId2" Type="http://schemas.openxmlformats.org/officeDocument/2006/relationships/package" Target="../embeddings/Microsoft_Word_Document.docx" TargetMode="Internal" /><Relationship Id="rId3" Type="http://schemas.openxmlformats.org/officeDocument/2006/relationships/image" Target="../media/image18.emf" /><Relationship Id="rId4" Type="http://schemas.openxmlformats.org/officeDocument/2006/relationships/package" Target="../embeddings/Microsoft_Word_Document1.docx" TargetMode="Internal" /><Relationship Id="rId5" Type="http://schemas.openxmlformats.org/officeDocument/2006/relationships/image" Target="../media/image19.emf" /><Relationship Id="rId6" Type="http://schemas.openxmlformats.org/officeDocument/2006/relationships/image" Target="../media/image20.jpeg" /><Relationship Id="rId7" Type="http://schemas.openxmlformats.org/officeDocument/2006/relationships/image" Target="../media/image21.png" /><Relationship Id="rId8" Type="http://schemas.openxmlformats.org/officeDocument/2006/relationships/package" Target="../embeddings/Microsoft_Word_Document2.docx" TargetMode="Internal" /><Relationship Id="rId9" Type="http://schemas.openxmlformats.org/officeDocument/2006/relationships/image" Target="../media/image22.e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package" Target="../embeddings/Microsoft_Word_Document3.docx" TargetMode="Internal" /><Relationship Id="rId3" Type="http://schemas.openxmlformats.org/officeDocument/2006/relationships/image" Target="../media/image23.emf" /><Relationship Id="rId4" Type="http://schemas.openxmlformats.org/officeDocument/2006/relationships/vmlDrawing" Target="../drawings/vmlDrawing2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package" Target="../embeddings/Microsoft_Word_Document4.docx" TargetMode="Internal" /><Relationship Id="rId3" Type="http://schemas.openxmlformats.org/officeDocument/2006/relationships/image" Target="../media/image24.emf" /><Relationship Id="rId4" Type="http://schemas.openxmlformats.org/officeDocument/2006/relationships/vmlDrawing" Target="../drawings/vmlDrawing3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notesSlide" Target="../notesSlides/notesSlide2.xml" /><Relationship Id="rId3" Type="http://schemas.openxmlformats.org/officeDocument/2006/relationships/package" Target="../embeddings/Microsoft_Word_Document5.docx" TargetMode="Internal" /><Relationship Id="rId4" Type="http://schemas.openxmlformats.org/officeDocument/2006/relationships/image" Target="../media/image25.emf" /><Relationship Id="rId5" Type="http://schemas.openxmlformats.org/officeDocument/2006/relationships/package" Target="../embeddings/Microsoft_Word_Document6.docx" TargetMode="Internal" /><Relationship Id="rId6" Type="http://schemas.openxmlformats.org/officeDocument/2006/relationships/image" Target="../media/image26.emf" /><Relationship Id="rId7" Type="http://schemas.openxmlformats.org/officeDocument/2006/relationships/package" Target="../embeddings/Microsoft_Word_Document7.docx" TargetMode="Internal" /><Relationship Id="rId8" Type="http://schemas.openxmlformats.org/officeDocument/2006/relationships/image" Target="../media/image27.emf" /><Relationship Id="rId9" Type="http://schemas.openxmlformats.org/officeDocument/2006/relationships/vmlDrawing" Target="../drawings/vmlDrawing4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package" Target="../embeddings/Microsoft_Word_Document8.docx" TargetMode="Internal" /><Relationship Id="rId3" Type="http://schemas.openxmlformats.org/officeDocument/2006/relationships/image" Target="../media/image28.emf" /><Relationship Id="rId4" Type="http://schemas.openxmlformats.org/officeDocument/2006/relationships/package" Target="../embeddings/Microsoft_Word_Document9.docx" TargetMode="Internal" /><Relationship Id="rId5" Type="http://schemas.openxmlformats.org/officeDocument/2006/relationships/image" Target="../media/image29.emf" /><Relationship Id="rId6" Type="http://schemas.openxmlformats.org/officeDocument/2006/relationships/vmlDrawing" Target="../drawings/vmlDrawing5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package" Target="../embeddings/Microsoft_Word_Document10.docx" TargetMode="Internal" /><Relationship Id="rId3" Type="http://schemas.openxmlformats.org/officeDocument/2006/relationships/image" Target="../media/image30.emf" /><Relationship Id="rId4" Type="http://schemas.openxmlformats.org/officeDocument/2006/relationships/vmlDrawing" Target="../drawings/vmlDrawing6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98" name="Rectangle 18">
            <a:extLst>
              <a:ext uri="{FF2B5EF4-FFF2-40B4-BE49-F238E27FC236}">
                <a16:creationId xmlns:a16="http://schemas.microsoft.com/office/drawing/2014/main" id="{7DC1FA40-9D8F-4D32-8226-4D910118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1628776"/>
            <a:ext cx="63401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6000">
                <a:latin typeface="Times New Roman" panose="02020603050405020304" pitchFamily="18" charset="0"/>
              </a:rPr>
              <a:t>2.4.2</a:t>
            </a:r>
            <a:r>
              <a:rPr kumimoji="1" lang="zh-CN" altLang="en-US" sz="6000">
                <a:latin typeface="Times New Roman" panose="02020603050405020304" pitchFamily="18" charset="0"/>
              </a:rPr>
              <a:t>圆的一般方程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72DDD0-DA3F-4FE6-8B9F-3EE1A877AE95}"/>
              </a:ext>
            </a:extLst>
          </p:cNvPr>
          <p:cNvSpPr/>
          <p:nvPr/>
        </p:nvSpPr>
        <p:spPr>
          <a:xfrm>
            <a:off x="263352" y="461665"/>
            <a:ext cx="113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4.</a:t>
            </a:r>
            <a:r>
              <a:rPr lang="zh-CN" altLang="en-US" sz="2400"/>
              <a:t>点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/>
              <a:t>(2,0)是圆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aseline="30000"/>
              <a:t>2</a:t>
            </a:r>
            <a:r>
              <a:rPr lang="zh-CN" altLang="en-US" sz="2400"/>
              <a:t>＋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aseline="30000"/>
              <a:t>2</a:t>
            </a:r>
            <a:r>
              <a:rPr lang="zh-CN" altLang="en-US" sz="2400"/>
              <a:t>＝4上的定点，点B(1,1)是圆内一点，P，Q为圆上的动点．</a:t>
            </a:r>
          </a:p>
          <a:p>
            <a:r>
              <a:rPr lang="zh-CN" altLang="en-US" sz="2400"/>
              <a:t>(1)求线段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sz="2400"/>
              <a:t>的中点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/>
              <a:t>的轨迹方程；</a:t>
            </a:r>
          </a:p>
          <a:p>
            <a:r>
              <a:rPr lang="zh-CN" altLang="en-US" sz="2400"/>
              <a:t>(2)若∠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PBQ</a:t>
            </a:r>
            <a:r>
              <a:rPr lang="zh-CN" altLang="en-US" sz="2400"/>
              <a:t>＝90°，求线段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zh-CN" altLang="en-US" sz="2400"/>
              <a:t>的中点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/>
              <a:t>的轨迹方程．</a:t>
            </a:r>
          </a:p>
        </p:txBody>
      </p:sp>
      <p:sp>
        <p:nvSpPr>
          <p:cNvPr id="3" name="Text Box 28">
            <a:extLst>
              <a:ext uri="{FF2B5EF4-FFF2-40B4-BE49-F238E27FC236}">
                <a16:creationId xmlns:a16="http://schemas.microsoft.com/office/drawing/2014/main" id="{27D00AC6-4A42-49D5-972B-53FA7CA4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F8F47-6646-4A51-A75B-A44BCF7F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0" y="1844824"/>
            <a:ext cx="103632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71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D6FECC-7088-4422-B802-FE66797C3B26}"/>
              </a:ext>
            </a:extLst>
          </p:cNvPr>
          <p:cNvSpPr/>
          <p:nvPr/>
        </p:nvSpPr>
        <p:spPr>
          <a:xfrm>
            <a:off x="407368" y="260648"/>
            <a:ext cx="11305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[解](1)设线段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sz="2800"/>
              <a:t>的中点为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/>
              <a:t>(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,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/>
              <a:t>),由中点公式得点P坐标为(2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－2,2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/>
              <a:t>).</a:t>
            </a:r>
          </a:p>
          <a:p>
            <a:r>
              <a:rPr lang="zh-CN" altLang="en-US" sz="2800"/>
              <a:t>       ∵点P在圆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aseline="30000"/>
              <a:t>2</a:t>
            </a:r>
            <a:r>
              <a:rPr lang="zh-CN" altLang="en-US" sz="2800"/>
              <a:t>＋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aseline="30000"/>
              <a:t>2</a:t>
            </a:r>
            <a:r>
              <a:rPr lang="zh-CN" altLang="en-US" sz="2800"/>
              <a:t>＝4上，∴(2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－2)</a:t>
            </a:r>
            <a:r>
              <a:rPr lang="zh-CN" altLang="en-US" sz="2800" baseline="30000"/>
              <a:t>2</a:t>
            </a:r>
            <a:r>
              <a:rPr lang="zh-CN" altLang="en-US" sz="2800"/>
              <a:t>＋(2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/>
              <a:t>)</a:t>
            </a:r>
            <a:r>
              <a:rPr lang="zh-CN" altLang="en-US" sz="2800" baseline="30000"/>
              <a:t>2</a:t>
            </a:r>
            <a:r>
              <a:rPr lang="zh-CN" altLang="en-US" sz="2800"/>
              <a:t>＝4，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58478E-7B83-4C95-BA56-DB6C2EF0FC32}"/>
              </a:ext>
            </a:extLst>
          </p:cNvPr>
          <p:cNvSpPr/>
          <p:nvPr/>
        </p:nvSpPr>
        <p:spPr>
          <a:xfrm>
            <a:off x="911424" y="1340768"/>
            <a:ext cx="9649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(2)设线段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zh-CN" altLang="en-US" sz="2800"/>
              <a:t>的中点为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/>
              <a:t>(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，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/>
              <a:t>)，</a:t>
            </a:r>
          </a:p>
          <a:p>
            <a:r>
              <a:rPr lang="zh-CN" altLang="en-US" sz="2800"/>
              <a:t>在Rt△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PBQ</a:t>
            </a:r>
            <a:r>
              <a:rPr lang="zh-CN" altLang="en-US" sz="2800"/>
              <a:t>中，|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800"/>
              <a:t>|＝|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zh-CN" altLang="en-US" sz="2800"/>
              <a:t>|.</a:t>
            </a:r>
          </a:p>
          <a:p>
            <a:r>
              <a:rPr lang="zh-CN" altLang="en-US" sz="2800"/>
              <a:t>设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/>
              <a:t>为坐标原点，连接ON(图略)，则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800"/>
              <a:t>⊥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zh-CN" altLang="en-US" sz="2800"/>
              <a:t>，</a:t>
            </a:r>
          </a:p>
          <a:p>
            <a:r>
              <a:rPr lang="zh-CN" altLang="en-US" sz="2800"/>
              <a:t>∴|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800"/>
              <a:t>|</a:t>
            </a:r>
            <a:r>
              <a:rPr lang="zh-CN" altLang="en-US" sz="2800" baseline="30000"/>
              <a:t>2</a:t>
            </a:r>
            <a:r>
              <a:rPr lang="zh-CN" altLang="en-US" sz="2800"/>
              <a:t>＝|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800"/>
              <a:t>|</a:t>
            </a:r>
            <a:r>
              <a:rPr lang="zh-CN" altLang="en-US" sz="2800" baseline="30000"/>
              <a:t>2</a:t>
            </a:r>
            <a:r>
              <a:rPr lang="zh-CN" altLang="en-US" sz="2800"/>
              <a:t>＋|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800"/>
              <a:t>|</a:t>
            </a:r>
            <a:r>
              <a:rPr lang="zh-CN" altLang="en-US" sz="2800" baseline="30000"/>
              <a:t>2</a:t>
            </a:r>
            <a:r>
              <a:rPr lang="zh-CN" altLang="en-US" sz="2800"/>
              <a:t>＝|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800"/>
              <a:t>|</a:t>
            </a:r>
            <a:r>
              <a:rPr lang="zh-CN" altLang="en-US" sz="2800" baseline="30000"/>
              <a:t>2</a:t>
            </a:r>
            <a:r>
              <a:rPr lang="zh-CN" altLang="en-US" sz="2800"/>
              <a:t>＋|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zh-CN" altLang="en-US" sz="2800"/>
              <a:t>|</a:t>
            </a:r>
            <a:r>
              <a:rPr lang="zh-CN" altLang="en-US" sz="2800" baseline="30000"/>
              <a:t>2</a:t>
            </a:r>
            <a:r>
              <a:rPr lang="zh-CN" altLang="en-US" sz="2800"/>
              <a:t>，</a:t>
            </a:r>
          </a:p>
          <a:p>
            <a:r>
              <a:rPr lang="zh-CN" altLang="en-US" sz="2800"/>
              <a:t>∴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aseline="30000"/>
              <a:t>2</a:t>
            </a:r>
            <a:r>
              <a:rPr lang="zh-CN" altLang="en-US" sz="2800"/>
              <a:t>＋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aseline="30000"/>
              <a:t>2</a:t>
            </a:r>
            <a:r>
              <a:rPr lang="zh-CN" altLang="en-US" sz="2800"/>
              <a:t>＋(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－1)</a:t>
            </a:r>
            <a:r>
              <a:rPr lang="zh-CN" altLang="en-US" sz="2800" baseline="30000"/>
              <a:t>2</a:t>
            </a:r>
            <a:r>
              <a:rPr lang="zh-CN" altLang="en-US" sz="2800"/>
              <a:t>＋(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/>
              <a:t>－1)</a:t>
            </a:r>
            <a:r>
              <a:rPr lang="zh-CN" altLang="en-US" sz="2800" baseline="30000"/>
              <a:t>2</a:t>
            </a:r>
            <a:r>
              <a:rPr lang="zh-CN" altLang="en-US" sz="2800"/>
              <a:t>＝4，</a:t>
            </a:r>
          </a:p>
          <a:p>
            <a:r>
              <a:rPr lang="zh-CN" altLang="en-US" sz="2800"/>
              <a:t>故线段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zh-CN" altLang="en-US" sz="2800"/>
              <a:t>的中点N的轨迹方程为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aseline="30000"/>
              <a:t>2</a:t>
            </a:r>
            <a:r>
              <a:rPr lang="zh-CN" altLang="en-US" sz="2800"/>
              <a:t>＋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aseline="30000"/>
              <a:t>2</a:t>
            </a:r>
            <a:r>
              <a:rPr lang="zh-CN" altLang="en-US" sz="2800"/>
              <a:t>－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－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/>
              <a:t>－1＝0.</a:t>
            </a:r>
          </a:p>
        </p:txBody>
      </p:sp>
    </p:spTree>
    <p:extLst>
      <p:ext uri="{BB962C8B-B14F-4D97-AF65-F5344CB8AC3E}">
        <p14:creationId xmlns:p14="http://schemas.microsoft.com/office/powerpoint/2010/main" val="1340511176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D5C5ED-A162-4838-980C-E5404DB11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89" y="5007"/>
            <a:ext cx="12192000" cy="29447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29CA5D-3AFA-4CE5-B6BA-31794B37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0" y="2949761"/>
            <a:ext cx="12192000" cy="2942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87AB20-0F6C-4654-9DB4-30EDDB07EA14}"/>
              </a:ext>
            </a:extLst>
          </p:cNvPr>
          <p:cNvSpPr/>
          <p:nvPr/>
        </p:nvSpPr>
        <p:spPr>
          <a:xfrm>
            <a:off x="6888088" y="116632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2DA019-F620-4B94-93E9-98754B297585}"/>
              </a:ext>
            </a:extLst>
          </p:cNvPr>
          <p:cNvSpPr/>
          <p:nvPr/>
        </p:nvSpPr>
        <p:spPr>
          <a:xfrm>
            <a:off x="7117478" y="1772816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D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C91A50-6509-4184-960F-1A324184B234}"/>
              </a:ext>
            </a:extLst>
          </p:cNvPr>
          <p:cNvSpPr/>
          <p:nvPr/>
        </p:nvSpPr>
        <p:spPr>
          <a:xfrm>
            <a:off x="5693980" y="4797152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C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D72258-3DA9-4D91-8D2B-9AE76B6E25DE}"/>
              </a:ext>
            </a:extLst>
          </p:cNvPr>
          <p:cNvSpPr/>
          <p:nvPr/>
        </p:nvSpPr>
        <p:spPr>
          <a:xfrm>
            <a:off x="5693980" y="3573016"/>
            <a:ext cx="324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m=4时，有最小值0</a:t>
            </a:r>
          </a:p>
        </p:txBody>
      </p:sp>
    </p:spTree>
    <p:extLst>
      <p:ext uri="{BB962C8B-B14F-4D97-AF65-F5344CB8AC3E}">
        <p14:creationId xmlns:p14="http://schemas.microsoft.com/office/powerpoint/2010/main" val="2315764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2"/>
      <p:bldP spid="7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E3AADC-CA19-4180-A3D9-BDD0C741771A}"/>
              </a:ext>
            </a:extLst>
          </p:cNvPr>
          <p:cNvSpPr>
            <a:spLocks noChangeAspect="1"/>
          </p:cNvSpPr>
          <p:nvPr/>
        </p:nvSpPr>
        <p:spPr>
          <a:xfrm>
            <a:off x="439265" y="2204864"/>
            <a:ext cx="9603860" cy="21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>
                <a:solidFill>
                  <a:srgbClr val="00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代入法</a:t>
            </a:r>
            <a:r>
              <a:rPr lang="en-US" altLang="zh-CN" sz="2800">
                <a:solidFill>
                  <a:srgbClr val="00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相关点法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解决以下类型的轨迹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的变化而变化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在某条曲线上变化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这时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的表达式代入已知曲线的方程中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即得动点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的轨迹方程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D60A83-C0F9-481F-A32A-17371780C0D2}"/>
              </a:ext>
            </a:extLst>
          </p:cNvPr>
          <p:cNvSpPr>
            <a:spLocks noChangeAspect="1"/>
          </p:cNvSpPr>
          <p:nvPr/>
        </p:nvSpPr>
        <p:spPr>
          <a:xfrm>
            <a:off x="420537" y="692696"/>
            <a:ext cx="9793088" cy="108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>
                <a:solidFill>
                  <a:srgbClr val="00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直接法：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设动点坐标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直接得出坐标所满足的关系式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而求出轨迹方程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这种求轨迹方程的方法称为直接法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87176412-3E37-45DE-A323-196B3CB12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方法总结</a:t>
            </a:r>
          </a:p>
        </p:txBody>
      </p:sp>
      <p:pic>
        <p:nvPicPr>
          <p:cNvPr id="1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99900" y="10756900"/>
            <a:ext cx="355600" cy="266700"/>
          </a:xfrm>
          <a:prstGeom prst="cub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7551AEC-2D7A-4319-9E6C-BDB92C25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27935"/>
              </p:ext>
            </p:extLst>
          </p:nvPr>
        </p:nvGraphicFramePr>
        <p:xfrm>
          <a:off x="479376" y="620688"/>
          <a:ext cx="11305257" cy="5512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179758448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3939285708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341007155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标准方程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一般方程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399021"/>
                  </a:ext>
                </a:extLst>
              </a:tr>
              <a:tr h="833235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方程形式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309328"/>
                  </a:ext>
                </a:extLst>
              </a:tr>
              <a:tr h="833235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圆心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96317"/>
                  </a:ext>
                </a:extLst>
              </a:tr>
              <a:tr h="833235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半径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02711"/>
                  </a:ext>
                </a:extLst>
              </a:tr>
              <a:tr h="833235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点</a:t>
                      </a:r>
                      <a:r>
                        <a:rPr lang="en-US" altLang="zh-CN" i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zh-CN" sz="1800" i="1" kern="12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baseline="-2500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zh-CN" sz="1800" i="1" kern="12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1800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在圆上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501214"/>
                  </a:ext>
                </a:extLst>
              </a:tr>
              <a:tr h="8332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点</a:t>
                      </a:r>
                      <a:r>
                        <a:rPr lang="en-US" altLang="zh-CN" sz="1800" i="1" kern="12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zh-CN" sz="1800" i="1" kern="12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zh-CN" sz="1800" i="1" kern="12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1800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在圆外</a:t>
                      </a:r>
                    </a:p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96113"/>
                  </a:ext>
                </a:extLst>
              </a:tr>
              <a:tr h="833235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点</a:t>
                      </a:r>
                      <a:r>
                        <a:rPr lang="en-US" altLang="zh-CN" sz="1800" i="1" kern="12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zh-CN" sz="1800" i="1" kern="12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zh-CN" sz="1800" i="1" kern="120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1800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zh-CN" altLang="en-US">
                          <a:solidFill>
                            <a:sysClr val="windowText" lastClr="000000"/>
                          </a:solidFill>
                        </a:rPr>
                        <a:t>在圆内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8984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304DFD7-E2B2-4F63-A0CD-B2134CFA32F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3553" y="1089319"/>
            <a:ext cx="4392488" cy="49244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F67665-4A68-457E-AF1A-DE758E4A20A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3553" y="3645843"/>
            <a:ext cx="4392488" cy="430887"/>
          </a:xfrm>
          <a:prstGeom prst="rect">
            <a:avLst/>
          </a:prstGeom>
          <a:blipFill>
            <a:blip r:embed="rId3"/>
            <a:stretch>
              <a:fillRect b="-140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6418C5-7BC7-446E-9E8B-889893085B9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3553" y="4581128"/>
            <a:ext cx="4392488" cy="430887"/>
          </a:xfrm>
          <a:prstGeom prst="rect">
            <a:avLst/>
          </a:prstGeom>
          <a:blipFill>
            <a:blip r:embed="rId4"/>
            <a:stretch>
              <a:fillRect b="-140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D520A-3537-4AE7-B7F9-865B8669BD1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3553" y="5517812"/>
            <a:ext cx="4392488" cy="430887"/>
          </a:xfrm>
          <a:prstGeom prst="rect">
            <a:avLst/>
          </a:prstGeom>
          <a:blipFill>
            <a:blip r:embed="rId5"/>
            <a:stretch>
              <a:fillRect b="-140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150DF2-B436-4D3A-9F87-7A59EB27DDF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72064" y="1037090"/>
            <a:ext cx="4896544" cy="49244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AE8A3F-2B66-472E-BB8E-24856E116E7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56040" y="3645843"/>
            <a:ext cx="5328592" cy="502189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DCEA70-7954-4F25-B136-396A1B61782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56040" y="4609647"/>
            <a:ext cx="5328592" cy="50218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3D293F-5D54-4EF5-88E0-E59F915D457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56040" y="5417991"/>
            <a:ext cx="5328592" cy="50218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F8B414-569C-46BF-A320-65EC6EC4D04A}"/>
              </a:ext>
            </a:extLst>
          </p:cNvPr>
          <p:cNvSpPr txBox="1"/>
          <p:nvPr/>
        </p:nvSpPr>
        <p:spPr>
          <a:xfrm>
            <a:off x="3287688" y="1923629"/>
            <a:ext cx="124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(a,b)</a:t>
            </a:r>
            <a:endParaRPr lang="zh-CN" altLang="en-US" sz="4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978A90-6EEF-4B7C-9CA0-325FC55B8644}"/>
              </a:ext>
            </a:extLst>
          </p:cNvPr>
          <p:cNvSpPr txBox="1"/>
          <p:nvPr/>
        </p:nvSpPr>
        <p:spPr>
          <a:xfrm>
            <a:off x="3552022" y="2753345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/>
              <a:t>r</a:t>
            </a:r>
            <a:endParaRPr lang="zh-CN" altLang="en-US" sz="40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D44DC2-3F32-43E5-9D18-664DE555CC6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40216" y="1923629"/>
            <a:ext cx="1494255" cy="68903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DBB4AA-A88C-4FC6-8438-D1B26D916F2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71037" y="2708920"/>
            <a:ext cx="2653355" cy="784958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F8793CFB-A315-4ABA-BCEF-A7717C162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复习回顾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861A6E-1142-4DE0-9F0E-761279482C91}"/>
              </a:ext>
            </a:extLst>
          </p:cNvPr>
          <p:cNvSpPr txBox="1"/>
          <p:nvPr/>
        </p:nvSpPr>
        <p:spPr>
          <a:xfrm>
            <a:off x="5589703" y="149717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r&gt;0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D8735C-CF6B-4144-B565-710F6DBD73E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63054" y="1476329"/>
            <a:ext cx="1803314" cy="369332"/>
          </a:xfrm>
          <a:prstGeom prst="rect">
            <a:avLst/>
          </a:prstGeom>
          <a:blipFill>
            <a:blip r:embed="rId12"/>
            <a:stretch>
              <a:fillRect t="-8197" r="-2034" b="-2459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576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7" grpId="2"/>
      <p:bldP spid="8" grpId="3"/>
      <p:bldP spid="9" grpId="4"/>
      <p:bldP spid="10" grpId="5"/>
      <p:bldP spid="11" grpId="6"/>
      <p:bldP spid="12" grpId="7"/>
      <p:bldP spid="13" grpId="8"/>
      <p:bldP spid="14" grpId="9"/>
      <p:bldP spid="15" grpId="10"/>
      <p:bldP spid="16" grpId="11"/>
      <p:bldP spid="18" grpId="12"/>
      <p:bldP spid="19" grpId="1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Box 28">
            <a:extLst>
              <a:ext uri="{FF2B5EF4-FFF2-40B4-BE49-F238E27FC236}">
                <a16:creationId xmlns:a16="http://schemas.microsoft.com/office/drawing/2014/main" id="{CBFFB29F-D755-4F37-9CFE-38AA60959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3F4DB3-9496-4AA3-A8BB-D543968085F1}"/>
              </a:ext>
            </a:extLst>
          </p:cNvPr>
          <p:cNvSpPr/>
          <p:nvPr/>
        </p:nvSpPr>
        <p:spPr>
          <a:xfrm>
            <a:off x="335360" y="461665"/>
            <a:ext cx="11305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例</a:t>
            </a:r>
            <a:r>
              <a:rPr lang="en-US" altLang="zh-CN" sz="2800">
                <a:solidFill>
                  <a:srgbClr val="0000FF"/>
                </a:solidFill>
              </a:rPr>
              <a:t>1.</a:t>
            </a:r>
            <a:r>
              <a:rPr lang="zh-CN" altLang="en-US" sz="2800"/>
              <a:t>已知线段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/>
              <a:t>的端点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/>
              <a:t>的坐标是</a:t>
            </a:r>
            <a:r>
              <a:rPr lang="en-US" altLang="zh-CN" sz="2800"/>
              <a:t>(</a:t>
            </a:r>
            <a:r>
              <a:rPr lang="zh-CN" altLang="en-US" sz="2800"/>
              <a:t>4,3),端点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/>
              <a:t>在圆</a:t>
            </a:r>
            <a:r>
              <a:rPr lang="en-US" altLang="zh-CN" sz="2800"/>
              <a:t>(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+1)</a:t>
            </a:r>
            <a:r>
              <a:rPr lang="zh-CN" altLang="en-US" sz="2800" baseline="30000"/>
              <a:t>2</a:t>
            </a:r>
            <a:r>
              <a:rPr lang="zh-CN" altLang="en-US" sz="2800"/>
              <a:t>+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aseline="30000"/>
              <a:t>2</a:t>
            </a:r>
            <a:r>
              <a:rPr lang="zh-CN" altLang="en-US" sz="2800"/>
              <a:t>=4上运动，求线段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/>
              <a:t>的中点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/>
              <a:t>的轨迹方程。</a:t>
            </a:r>
            <a:endParaRPr lang="en-US" altLang="zh-CN" sz="2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2581AB-0339-4798-AE06-8EA9D6FE341F}"/>
              </a:ext>
            </a:extLst>
          </p:cNvPr>
          <p:cNvSpPr/>
          <p:nvPr/>
        </p:nvSpPr>
        <p:spPr>
          <a:xfrm>
            <a:off x="335360" y="1415772"/>
            <a:ext cx="11161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分析：如图,点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/>
              <a:t>运动引起点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/>
              <a:t>运动</a:t>
            </a:r>
            <a:r>
              <a:rPr lang="en-US" altLang="zh-CN" sz="2000"/>
              <a:t>,</a:t>
            </a:r>
            <a:r>
              <a:rPr lang="zh-CN" altLang="en-US" sz="2000"/>
              <a:t>而点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/>
              <a:t>在已知圆上运动</a:t>
            </a:r>
            <a:r>
              <a:rPr lang="en-US" altLang="zh-CN" sz="2000"/>
              <a:t>,</a:t>
            </a:r>
            <a:r>
              <a:rPr lang="zh-CN" altLang="en-US" sz="2000"/>
              <a:t>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/>
              <a:t>的坐标满足方程</a:t>
            </a:r>
            <a:r>
              <a:rPr lang="en-US" altLang="zh-CN" sz="2000"/>
              <a:t>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/>
              <a:t>+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/>
              <a:t>)</a:t>
            </a:r>
            <a:r>
              <a:rPr lang="zh-CN" altLang="en-US" sz="2000" baseline="30000"/>
              <a:t>2</a:t>
            </a:r>
            <a:r>
              <a:rPr lang="zh-CN" altLang="en-US" sz="2000"/>
              <a:t>+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aseline="30000"/>
              <a:t>2</a:t>
            </a:r>
            <a:r>
              <a:rPr lang="zh-CN" altLang="en-US" sz="2000"/>
              <a:t>=4.</a:t>
            </a:r>
            <a:endParaRPr lang="en-US" altLang="zh-CN" sz="2000"/>
          </a:p>
          <a:p>
            <a:r>
              <a:rPr lang="zh-CN" altLang="en-US" sz="2000"/>
              <a:t>建立点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/>
              <a:t>与点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/>
              <a:t>坐标之间的关系，就可以利用点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/>
              <a:t>的坐标所满足的关系式得到点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/>
              <a:t>的坐标满足的关系式，求出点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/>
              <a:t>的轨迹方程</a:t>
            </a:r>
            <a:r>
              <a:rPr lang="en-US" altLang="zh-CN" sz="2000"/>
              <a:t>.</a:t>
            </a:r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7F1C5-D566-443F-9440-D9709D88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344" y="2169141"/>
            <a:ext cx="2867025" cy="22574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E92621-8CA8-48C7-A2F4-FC60ABB0C8EC}"/>
              </a:ext>
            </a:extLst>
          </p:cNvPr>
          <p:cNvSpPr/>
          <p:nvPr/>
        </p:nvSpPr>
        <p:spPr>
          <a:xfrm>
            <a:off x="335360" y="2369879"/>
            <a:ext cx="9145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</a:rPr>
              <a:t>解：设点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宋体" panose="02010600030101010101" pitchFamily="2" charset="-122"/>
              </a:rPr>
              <a:t>的坐标是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宋体" panose="02010600030101010101" pitchFamily="2" charset="-122"/>
              </a:rPr>
              <a:t>,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宋体" panose="02010600030101010101" pitchFamily="2" charset="-122"/>
              </a:rPr>
              <a:t>),点A的坐标是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</a:rPr>
              <a:t>,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>
                <a:latin typeface="宋体" panose="02010600030101010101" pitchFamily="2" charset="-122"/>
              </a:rPr>
              <a:t>0</a:t>
            </a:r>
            <a:r>
              <a:rPr lang="zh-CN" altLang="en-US" sz="2400">
                <a:latin typeface="宋体" panose="02010600030101010101" pitchFamily="2" charset="-122"/>
              </a:rPr>
              <a:t>).由于点B的坐标是</a:t>
            </a:r>
            <a:endParaRPr lang="en-US" altLang="zh-CN" sz="2400">
              <a:latin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</a:rPr>
              <a:t>（4,3),且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宋体" panose="02010600030101010101" pitchFamily="2" charset="-122"/>
              </a:rPr>
              <a:t>是线段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400">
                <a:latin typeface="宋体" panose="02010600030101010101" pitchFamily="2" charset="-122"/>
              </a:rPr>
              <a:t>的中点，所以</a:t>
            </a:r>
            <a:endParaRPr lang="en-US" altLang="zh-CN" sz="2400">
              <a:latin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</a:rPr>
              <a:t>于是有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=2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-4,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=2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-3. ①</a:t>
            </a:r>
            <a:r>
              <a:rPr lang="zh-CN" altLang="en-US" sz="2400">
                <a:latin typeface="宋体" panose="02010600030101010101" pitchFamily="2" charset="-122"/>
              </a:rPr>
              <a:t>因为点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宋体" panose="02010600030101010101" pitchFamily="2" charset="-122"/>
              </a:rPr>
              <a:t>在圆</a:t>
            </a:r>
            <a:r>
              <a:rPr lang="en-US" altLang="zh-CN" sz="2400">
                <a:latin typeface="宋体" panose="02010600030101010101" pitchFamily="2" charset="-122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宋体" panose="02010600030101010101" pitchFamily="2" charset="-122"/>
              </a:rPr>
              <a:t>+1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 baseline="300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+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aseline="300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=4上运动，所以点A的坐标满足圆的方程，即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+1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aseline="300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aseline="300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=4. ②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</a:rPr>
              <a:t>把①代入②，得(2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宋体" panose="02010600030101010101" pitchFamily="2" charset="-122"/>
              </a:rPr>
              <a:t>-4+1)</a:t>
            </a:r>
            <a:r>
              <a:rPr lang="zh-CN" altLang="en-US" sz="2400" baseline="300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+(2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宋体" panose="02010600030101010101" pitchFamily="2" charset="-122"/>
              </a:rPr>
              <a:t>-3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 baseline="300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=4.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5F9D4B-E0C3-4846-A947-09693B0F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2852936"/>
            <a:ext cx="3289736" cy="75255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455B02-1D7D-45A4-B77C-B8C6663846CF}"/>
              </a:ext>
            </a:extLst>
          </p:cNvPr>
          <p:cNvSpPr/>
          <p:nvPr/>
        </p:nvSpPr>
        <p:spPr>
          <a:xfrm>
            <a:off x="347649" y="5986114"/>
            <a:ext cx="11415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点M的轨迹方程是指点M的坐标</a:t>
            </a:r>
            <a:r>
              <a:rPr lang="en-US" altLang="zh-CN" sz="180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)满足的关系式，轨迹是指点在运动变化过程中形成的图形，在解析几何中，我们常常把图形看作点的轨迹（集合）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967D9C-1101-4D4B-B260-477B97CF71DD}"/>
              </a:ext>
            </a:extLst>
          </p:cNvPr>
          <p:cNvSpPr/>
          <p:nvPr/>
        </p:nvSpPr>
        <p:spPr>
          <a:xfrm>
            <a:off x="407368" y="5047535"/>
            <a:ext cx="96490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整理，得 </a:t>
            </a:r>
            <a:endParaRPr lang="en-US" altLang="zh-CN" sz="2000"/>
          </a:p>
          <a:p>
            <a:endParaRPr lang="en-US" altLang="zh-CN" sz="1000"/>
          </a:p>
          <a:p>
            <a:r>
              <a:rPr lang="zh-CN" altLang="en-US" sz="2000"/>
              <a:t>这就是点M的轨迹方程，它表示以              为圆心，半径为1的圆</a:t>
            </a:r>
            <a:r>
              <a:rPr lang="en-US" altLang="zh-CN" sz="2000"/>
              <a:t>.</a:t>
            </a:r>
            <a:endParaRPr lang="zh-CN" altLang="en-US" sz="20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D97C29-03E7-4031-80AC-976BE3D8E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6" y="4991257"/>
            <a:ext cx="2160239" cy="4918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7A7B43-78E6-4279-A5EA-9C609008D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800" y="5417438"/>
            <a:ext cx="936104" cy="5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8132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407368" y="455689"/>
            <a:ext cx="10999712" cy="108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已知等腰三角形的顶点是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(4,2),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底边一个端点是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(3,5),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求另一个端点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的轨迹方程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并说明它的轨迹是什么图形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464982" y="1624372"/>
            <a:ext cx="8128000" cy="4660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设出点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的坐标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|AB|=|AC|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列出方程并化简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429367" y="2125485"/>
            <a:ext cx="9793088" cy="46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设另一端点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的坐标为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依题意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|AC|=|AB|.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由两点间距离公式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11718"/>
              </p:ext>
            </p:extLst>
          </p:nvPr>
        </p:nvGraphicFramePr>
        <p:xfrm>
          <a:off x="911424" y="2675281"/>
          <a:ext cx="56800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2" progId="Word.Document.12">
                  <p:embed/>
                </p:oleObj>
              </mc:Choice>
              <mc:Fallback>
                <p:oleObj name="Document" r:id="rId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1424" y="2675281"/>
                        <a:ext cx="5680075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66064"/>
              </p:ext>
            </p:extLst>
          </p:nvPr>
        </p:nvGraphicFramePr>
        <p:xfrm>
          <a:off x="908200" y="3424020"/>
          <a:ext cx="10827180" cy="46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progId="Word.Document.12">
                  <p:embed/>
                </p:oleObj>
              </mc:Choice>
              <mc:Fallback>
                <p:oleObj name="Document" r:id="rId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8200" y="3424020"/>
                        <a:ext cx="10827180" cy="466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M74.eps" descr="id:2147493117;FounderCES"/>
          <p:cNvPicPr/>
          <p:nvPr/>
        </p:nvPicPr>
        <p:blipFill>
          <a:blip r:embed="rId6"/>
          <a:stretch>
            <a:fillRect/>
          </a:stretch>
        </p:blipFill>
        <p:spPr>
          <a:xfrm>
            <a:off x="9910058" y="1107450"/>
            <a:ext cx="1787059" cy="1571621"/>
          </a:xfrm>
          <a:prstGeom prst="rect">
            <a:avLst/>
          </a:prstGeom>
        </p:spPr>
      </p:pic>
      <p:sp>
        <p:nvSpPr>
          <p:cNvPr id="8" name="Text Box 28">
            <a:extLst>
              <a:ext uri="{FF2B5EF4-FFF2-40B4-BE49-F238E27FC236}">
                <a16:creationId xmlns:a16="http://schemas.microsoft.com/office/drawing/2014/main" id="{8D7A221F-3BB8-4552-A365-0B8AFEF02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4A1C43-FCA8-4DE9-B099-643E5F87F4B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3630" y="3945111"/>
            <a:ext cx="10434937" cy="1091196"/>
          </a:xfrm>
          <a:prstGeom prst="rect">
            <a:avLst/>
          </a:prstGeom>
          <a:blipFill>
            <a:blip r:embed="rId7"/>
            <a:stretch>
              <a:fillRect l="-759" t="-2793" r="0" b="-279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558E697-D201-4B85-96E6-B9EB632F9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972785"/>
              </p:ext>
            </p:extLst>
          </p:nvPr>
        </p:nvGraphicFramePr>
        <p:xfrm>
          <a:off x="871405" y="4932988"/>
          <a:ext cx="105203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8" progId="Word.Document.12">
                  <p:embed/>
                </p:oleObj>
              </mc:Choice>
              <mc:Fallback>
                <p:oleObj name="Document" r:id="rId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1405" y="4932988"/>
                        <a:ext cx="10520363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0A6D607-65C5-49B6-BA55-9F249C6F9E75}"/>
              </a:ext>
            </a:extLst>
          </p:cNvPr>
          <p:cNvSpPr/>
          <p:nvPr/>
        </p:nvSpPr>
        <p:spPr>
          <a:xfrm>
            <a:off x="871405" y="5653283"/>
            <a:ext cx="9508280" cy="1062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求动点的轨迹方程的常用方法</a:t>
            </a:r>
            <a:endParaRPr lang="zh-CN" altLang="zh-CN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直接法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能直接根据题目提供的条件列出方程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代入法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找到所求动点与已知动点的关系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代入已知动点所在的方程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1"/>
      <p:bldP spid="10" grpId="2"/>
      <p:bldP spid="4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335360" y="90331"/>
            <a:ext cx="7585731" cy="567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变式练习：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求本例中线段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的轨迹方程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839416" y="764704"/>
            <a:ext cx="10153128" cy="108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(4,2),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为线段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i="1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 i="1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在圆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≠3,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≠5)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i="1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586254"/>
              </p:ext>
            </p:extLst>
          </p:nvPr>
        </p:nvGraphicFramePr>
        <p:xfrm>
          <a:off x="1227201" y="1916378"/>
          <a:ext cx="9737597" cy="215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2" progId="Word.Document.12">
                  <p:embed/>
                </p:oleObj>
              </mc:Choice>
              <mc:Fallback>
                <p:oleObj name="Document" r:id="rId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7201" y="1916378"/>
                        <a:ext cx="9737597" cy="2151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623392" y="461665"/>
            <a:ext cx="10585176" cy="108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两个定点的距离为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到这两个定点的距离的平方和为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的轨迹方程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626460" y="1561461"/>
            <a:ext cx="11230180" cy="138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以两定点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所在直线为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线段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的中垂线为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建立直角坐标系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3,0),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(3,0),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|MA|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+|MB|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26,</a:t>
            </a:r>
            <a:r>
              <a:rPr lang="zh-CN" altLang="zh-CN" sz="2400" i="1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26,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化简得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点的轨迹方程为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C81A0B02-D598-4FC0-896E-0A6746F43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巩固练习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1E4230-4325-4231-8AF9-DF3AB37B8E0D}"/>
              </a:ext>
            </a:extLst>
          </p:cNvPr>
          <p:cNvSpPr>
            <a:spLocks noChangeAspect="1"/>
          </p:cNvSpPr>
          <p:nvPr/>
        </p:nvSpPr>
        <p:spPr>
          <a:xfrm>
            <a:off x="119336" y="2947866"/>
            <a:ext cx="11593288" cy="46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上动点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轴上定点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(2,0),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延长到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AM=BA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求动点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的轨迹方程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47091B-9F58-45FC-B7B9-C67EA69D2AB9}"/>
              </a:ext>
            </a:extLst>
          </p:cNvPr>
          <p:cNvSpPr>
            <a:spLocks noChangeAspect="1"/>
          </p:cNvSpPr>
          <p:nvPr/>
        </p:nvSpPr>
        <p:spPr>
          <a:xfrm>
            <a:off x="597723" y="3449475"/>
            <a:ext cx="9096316" cy="46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sz="2200" i="1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AM=BA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的延长线上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i="1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为线段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F62E011-7442-4B8E-92E3-52E0AE240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863100"/>
              </p:ext>
            </p:extLst>
          </p:nvPr>
        </p:nvGraphicFramePr>
        <p:xfrm>
          <a:off x="259457" y="3945893"/>
          <a:ext cx="121475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2" progId="Word.Document.12">
                  <p:embed/>
                </p:oleObj>
              </mc:Choice>
              <mc:Fallback>
                <p:oleObj name="Document" r:id="rId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457" y="3945893"/>
                        <a:ext cx="121475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F72735EA-F087-41AA-962F-6C56D483427E}"/>
              </a:ext>
            </a:extLst>
          </p:cNvPr>
          <p:cNvSpPr>
            <a:spLocks noChangeAspect="1"/>
          </p:cNvSpPr>
          <p:nvPr/>
        </p:nvSpPr>
        <p:spPr>
          <a:xfrm>
            <a:off x="407368" y="5063494"/>
            <a:ext cx="8128000" cy="4660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化简得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</a:t>
            </a:r>
            <a:r>
              <a:rPr lang="zh-CN" altLang="zh-CN" sz="2200" i="1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的轨迹方程为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1"/>
      <p:bldP spid="1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433389" y="19891"/>
            <a:ext cx="8128000" cy="8723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已知两点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2,2),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以及一条直线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y=x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设长为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的线段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在直线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上移动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求直线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的交点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的轨迹方程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864437"/>
              </p:ext>
            </p:extLst>
          </p:nvPr>
        </p:nvGraphicFramePr>
        <p:xfrm>
          <a:off x="7896200" y="97671"/>
          <a:ext cx="405908" cy="3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文档" r:id="rId3" progId="Word.Document.12">
                  <p:embed/>
                </p:oleObj>
              </mc:Choice>
              <mc:Fallback>
                <p:oleObj name="文档" r:id="rId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96200" y="97671"/>
                        <a:ext cx="405908" cy="33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80619"/>
              </p:ext>
            </p:extLst>
          </p:nvPr>
        </p:nvGraphicFramePr>
        <p:xfrm>
          <a:off x="699170" y="1021796"/>
          <a:ext cx="9596437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5" progId="Word.Document.12">
                  <p:embed/>
                </p:oleObj>
              </mc:Choice>
              <mc:Fallback>
                <p:oleObj name="Document" r:id="rId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170" y="1021796"/>
                        <a:ext cx="9596437" cy="1443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spect="1"/>
          </p:cNvSpPr>
          <p:nvPr/>
        </p:nvSpPr>
        <p:spPr>
          <a:xfrm>
            <a:off x="678611" y="2404316"/>
            <a:ext cx="8128000" cy="8723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平行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两直线无交点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≠0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PA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QB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相交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设交点为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zh-CN" sz="2200">
                <a:solidFill>
                  <a:srgbClr val="000000"/>
                </a:solidFill>
                <a:cs typeface="宋体" panose="02010600030101010101" pitchFamily="2" charset="-122"/>
              </a:rPr>
              <a:t>②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式可得</a:t>
            </a:r>
            <a:endParaRPr lang="zh-CN" altLang="en-US" sz="220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13425"/>
              </p:ext>
            </p:extLst>
          </p:nvPr>
        </p:nvGraphicFramePr>
        <p:xfrm>
          <a:off x="911424" y="3455550"/>
          <a:ext cx="65643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7" progId="Word.Document.12">
                  <p:embed/>
                </p:oleObj>
              </mc:Choice>
              <mc:Fallback>
                <p:oleObj name="Document" r:id="rId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1424" y="3455550"/>
                        <a:ext cx="6564312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spect="1"/>
          </p:cNvSpPr>
          <p:nvPr/>
        </p:nvSpPr>
        <p:spPr>
          <a:xfrm>
            <a:off x="983432" y="4081025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a=-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a=-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直线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的交点也满足</a:t>
            </a:r>
            <a:r>
              <a:rPr lang="zh-CN" altLang="zh-CN" sz="220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③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200" i="1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所求轨迹方程为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y+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5ACF62-54BE-4995-9346-463DAB7E4370}"/>
              </a:ext>
            </a:extLst>
          </p:cNvPr>
          <p:cNvSpPr>
            <a:spLocks noChangeAspect="1"/>
          </p:cNvSpPr>
          <p:nvPr/>
        </p:nvSpPr>
        <p:spPr>
          <a:xfrm>
            <a:off x="335360" y="5100902"/>
            <a:ext cx="11305256" cy="943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点评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当动点的变化是由某个量的变化决定的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可以设这个量为参数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用参数表示动点坐标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消去参数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就能得到动点轨迹方程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这种方法就是参数法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E3323D5B-6617-40C9-A7DB-9A25F9BC6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典型例题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737826" y="703732"/>
            <a:ext cx="10182709" cy="271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3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y+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表示的轨迹为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圆心为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</a:t>
            </a: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的圆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B.</a:t>
            </a: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圆心为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</a:t>
            </a: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的圆</a:t>
            </a:r>
            <a:endParaRPr lang="zh-CN" altLang="zh-CN" sz="3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圆心为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的圆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D.</a:t>
            </a:r>
            <a:r>
              <a:rPr lang="zh-CN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不表示任何图形</a:t>
            </a:r>
            <a:endParaRPr lang="zh-CN" altLang="zh-CN" sz="3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y+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即方程无解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所以该方程不表示任何图形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故选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3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551383" y="3501557"/>
            <a:ext cx="9505057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若圆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关于直线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x-y+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312"/>
              </p:ext>
            </p:extLst>
          </p:nvPr>
        </p:nvGraphicFramePr>
        <p:xfrm>
          <a:off x="1475655" y="4114959"/>
          <a:ext cx="5772473" cy="7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2" progId="Word.Document.12">
                  <p:embed/>
                </p:oleObj>
              </mc:Choice>
              <mc:Fallback>
                <p:oleObj name="Document" r:id="rId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5" y="4114959"/>
                        <a:ext cx="5772473" cy="757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474528"/>
              </p:ext>
            </p:extLst>
          </p:nvPr>
        </p:nvGraphicFramePr>
        <p:xfrm>
          <a:off x="560303" y="4917771"/>
          <a:ext cx="10681630" cy="56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4" progId="Word.Document.12">
                  <p:embed/>
                </p:oleObj>
              </mc:Choice>
              <mc:Fallback>
                <p:oleObj name="Document" r:id="rId4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303" y="4917771"/>
                        <a:ext cx="10681630" cy="56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spect="1"/>
          </p:cNvSpPr>
          <p:nvPr/>
        </p:nvSpPr>
        <p:spPr>
          <a:xfrm>
            <a:off x="8904312" y="3504928"/>
            <a:ext cx="513282" cy="572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B821E809-8ADB-48BB-BA7B-D7A5D753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巩固练习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737826" y="552577"/>
            <a:ext cx="10830781" cy="108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已知一动点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4,0)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的距离是它到点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(2,0)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的距离的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则动点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的轨迹方程是</a:t>
            </a:r>
            <a:r>
              <a:rPr lang="zh-CN" altLang="zh-CN" sz="28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i="1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i="1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 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646236"/>
              </p:ext>
            </p:extLst>
          </p:nvPr>
        </p:nvGraphicFramePr>
        <p:xfrm>
          <a:off x="737826" y="1637554"/>
          <a:ext cx="102504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2" progId="Word.Document.12">
                  <p:embed/>
                </p:oleObj>
              </mc:Choice>
              <mc:Fallback>
                <p:oleObj name="Document" r:id="rId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826" y="1637554"/>
                        <a:ext cx="1025048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spect="1"/>
          </p:cNvSpPr>
          <p:nvPr/>
        </p:nvSpPr>
        <p:spPr>
          <a:xfrm>
            <a:off x="1271464" y="2256441"/>
            <a:ext cx="10182710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整理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故所求动点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的轨迹方程为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3503712" y="1014395"/>
            <a:ext cx="1577676" cy="4697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  <a:r>
              <a:rPr lang="en-US" altLang="zh-CN" sz="22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zh-CN" altLang="zh-CN" sz="220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id="{AA8F24AE-08B0-48C9-B250-C8F782C2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75655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巩固练习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1"/>
    </p:bldLst>
  </p:timing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邢启强课件专用模板">
  <a:themeElements>
    <a:clrScheme name="邢启强课件专用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邢启强课件专用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邢启强课件专用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83</Paragraphs>
  <Slides>13</Slides>
  <Notes>3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14">
      <vt:lpstr>邢启强课件专用模板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2020-09-30T16:52:01.619</cp:lastPrinted>
  <dcterms:created xsi:type="dcterms:W3CDTF">2020-09-30T16:52:01Z</dcterms:created>
  <dcterms:modified xsi:type="dcterms:W3CDTF">2020-09-30T08:52:05Z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