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docx" ContentType="application/vnd.openxmlformats-officedocument.wordprocessingml.document"/>
  <Default Extension="wdp" ContentType="image/vnd.ms-photo"/>
  <Default Extension="emf" ContentType="image/x-emf"/>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17.6-->
<p:presentation xmlns:r="http://schemas.openxmlformats.org/officeDocument/2006/relationships" xmlns:a="http://schemas.openxmlformats.org/drawingml/2006/main" xmlns:p="http://schemas.openxmlformats.org/presentationml/2006/main" saveSubsetFonts="1">
  <p:sldMasterIdLst>
    <p:sldMasterId id="2147483652" r:id="rId1"/>
    <p:sldMasterId id="2147483653" r:id="rId2"/>
  </p:sldMasterIdLst>
  <p:notesMasterIdLst>
    <p:notesMasterId r:id="rId3"/>
  </p:notesMasterIdLst>
  <p:handoutMasterIdLst>
    <p:handoutMasterId r:id="rId4"/>
  </p:handoutMasterIdLst>
  <p:sldIdLst>
    <p:sldId id="298" r:id="rId5"/>
    <p:sldId id="322" r:id="rId6"/>
    <p:sldId id="320" r:id="rId7"/>
    <p:sldId id="319" r:id="rId8"/>
    <p:sldId id="323" r:id="rId9"/>
    <p:sldId id="327" r:id="rId10"/>
    <p:sldId id="324" r:id="rId11"/>
    <p:sldId id="325" r:id="rId12"/>
    <p:sldId id="328" r:id="rId13"/>
    <p:sldId id="318" r:id="rId14"/>
    <p:sldId id="326" r:id="rId15"/>
    <p:sldId id="321" r:id="rId16"/>
    <p:sldId id="977" r:id="rId17"/>
    <p:sldId id="952" r:id="rId18"/>
    <p:sldId id="978" r:id="rId19"/>
    <p:sldId id="979" r:id="rId20"/>
    <p:sldId id="309" r:id="rId21"/>
    <p:sldId id="951" r:id="rId22"/>
  </p:sldIdLst>
  <p:sldSz cx="12192000" cy="6858000"/>
  <p:notesSz cx="7105650" cy="10236200"/>
  <p:custDataLst>
    <p:tags r:id="rId23"/>
  </p:custDataLst>
  <p:defaultTextStyle>
    <a:defPPr>
      <a:defRPr lang="zh-CN"/>
    </a:defPPr>
    <a:lvl1pPr algn="ctr"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FFFF66"/>
    <a:srgbClr val="FFFFFF"/>
    <a:srgbClr val="800000"/>
    <a:srgbClr val="FFCCCC"/>
    <a:srgbClr val="33CC33"/>
    <a:srgbClr val="008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4" autoAdjust="0"/>
    <p:restoredTop sz="94660" autoAdjust="0"/>
  </p:normalViewPr>
  <p:slideViewPr>
    <p:cSldViewPr>
      <p:cViewPr varScale="1">
        <p:scale>
          <a:sx n="100" d="100"/>
          <a:sy n="100" d="100"/>
        </p:scale>
        <p:origin x="108" y="31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
    </p:cViewPr>
  </p:sorter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6.xml" /><Relationship Id="rId11" Type="http://schemas.openxmlformats.org/officeDocument/2006/relationships/slide" Target="slides/slide7.xml" /><Relationship Id="rId12" Type="http://schemas.openxmlformats.org/officeDocument/2006/relationships/slide" Target="slides/slide8.xml" /><Relationship Id="rId13" Type="http://schemas.openxmlformats.org/officeDocument/2006/relationships/slide" Target="slides/slide9.xml" /><Relationship Id="rId14" Type="http://schemas.openxmlformats.org/officeDocument/2006/relationships/slide" Target="slides/slide10.xml" /><Relationship Id="rId15" Type="http://schemas.openxmlformats.org/officeDocument/2006/relationships/slide" Target="slides/slide11.xml" /><Relationship Id="rId16" Type="http://schemas.openxmlformats.org/officeDocument/2006/relationships/slide" Target="slides/slide12.xml" /><Relationship Id="rId17" Type="http://schemas.openxmlformats.org/officeDocument/2006/relationships/slide" Target="slides/slide13.xml" /><Relationship Id="rId18" Type="http://schemas.openxmlformats.org/officeDocument/2006/relationships/slide" Target="slides/slide14.xml" /><Relationship Id="rId19" Type="http://schemas.openxmlformats.org/officeDocument/2006/relationships/slide" Target="slides/slide15.xml" /><Relationship Id="rId2" Type="http://schemas.openxmlformats.org/officeDocument/2006/relationships/slideMaster" Target="slideMasters/slideMaster2.xml" /><Relationship Id="rId20" Type="http://schemas.openxmlformats.org/officeDocument/2006/relationships/slide" Target="slides/slide16.xml" /><Relationship Id="rId21" Type="http://schemas.openxmlformats.org/officeDocument/2006/relationships/slide" Target="slides/slide17.xml" /><Relationship Id="rId22" Type="http://schemas.openxmlformats.org/officeDocument/2006/relationships/slide" Target="slides/slide18.xml" /><Relationship Id="rId23" Type="http://schemas.openxmlformats.org/officeDocument/2006/relationships/tags" Target="tags/tag1.xml" /><Relationship Id="rId24" Type="http://schemas.openxmlformats.org/officeDocument/2006/relationships/presProps" Target="presProps.xml" /><Relationship Id="rId25" Type="http://schemas.openxmlformats.org/officeDocument/2006/relationships/viewProps" Target="viewProps.xml" /><Relationship Id="rId26" Type="http://schemas.openxmlformats.org/officeDocument/2006/relationships/theme" Target="theme/theme1.xml" /><Relationship Id="rId27" Type="http://schemas.openxmlformats.org/officeDocument/2006/relationships/tableStyles" Target="tableStyles.xml" /><Relationship Id="rId3" Type="http://schemas.openxmlformats.org/officeDocument/2006/relationships/notesMaster" Target="notesMasters/notesMaster1.xml" /><Relationship Id="rId4" Type="http://schemas.openxmlformats.org/officeDocument/2006/relationships/handoutMaster" Target="handoutMasters/handoutMaster1.xml" /><Relationship Id="rId5" Type="http://schemas.openxmlformats.org/officeDocument/2006/relationships/slide" Target="slides/slide1.xml" /><Relationship Id="rId6" Type="http://schemas.openxmlformats.org/officeDocument/2006/relationships/slide" Target="slides/slide2.xml" /><Relationship Id="rId7" Type="http://schemas.openxmlformats.org/officeDocument/2006/relationships/slide" Target="slides/slide3.xml" /><Relationship Id="rId8" Type="http://schemas.openxmlformats.org/officeDocument/2006/relationships/slide" Target="slides/slide4.xml" /><Relationship Id="rId9" Type="http://schemas.openxmlformats.org/officeDocument/2006/relationships/slide" Target="slides/slide5.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5.emf" /><Relationship Id="rId2" Type="http://schemas.openxmlformats.org/officeDocument/2006/relationships/image" Target="../media/image6.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7.emf" /><Relationship Id="rId2" Type="http://schemas.openxmlformats.org/officeDocument/2006/relationships/image" Target="../media/image8.emf" /><Relationship Id="rId3" Type="http://schemas.openxmlformats.org/officeDocument/2006/relationships/image" Target="../media/image9.emf" /><Relationship Id="rId4" Type="http://schemas.openxmlformats.org/officeDocument/2006/relationships/image" Target="../media/image10.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17.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27.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31.emf" /><Relationship Id="rId2" Type="http://schemas.openxmlformats.org/officeDocument/2006/relationships/image" Target="../media/image32.emf" /><Relationship Id="rId3" Type="http://schemas.openxmlformats.org/officeDocument/2006/relationships/image" Target="../media/image33.emf" /><Relationship Id="rId4" Type="http://schemas.openxmlformats.org/officeDocument/2006/relationships/image" Target="../media/image34.emf" /><Relationship Id="rId5" Type="http://schemas.openxmlformats.org/officeDocument/2006/relationships/image" Target="../media/image35.emf" /><Relationship Id="rId6" Type="http://schemas.openxmlformats.org/officeDocument/2006/relationships/image" Target="../media/image36.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39.emf" /><Relationship Id="rId2" Type="http://schemas.openxmlformats.org/officeDocument/2006/relationships/image" Target="../media/image40.emf" /><Relationship Id="rId3" Type="http://schemas.openxmlformats.org/officeDocument/2006/relationships/image" Target="../media/image41.emf" /><Relationship Id="rId4" Type="http://schemas.openxmlformats.org/officeDocument/2006/relationships/image" Target="../media/image42.emf" /><Relationship Id="rId5" Type="http://schemas.openxmlformats.org/officeDocument/2006/relationships/image" Target="../media/image43.emf"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xfrm>
      </p:grpSpPr>
      <p:sp>
        <p:nvSpPr>
          <p:cNvPr id="174082" name="Rectangle 2">
            <a:extLst>
              <a:ext uri="{FF2B5EF4-FFF2-40B4-BE49-F238E27FC236}">
                <a16:creationId xmlns:a16="http://schemas.microsoft.com/office/drawing/2014/main" id="{922A28D3-F61B-4E27-86EF-B7DC574EB7B0}"/>
              </a:ext>
            </a:extLst>
          </p:cNvPr>
          <p:cNvSpPr>
            <a:spLocks noGrp="1" noChangeArrowheads="1"/>
          </p:cNvSpPr>
          <p:nvPr>
            <p:ph type="hdr" sz="quarter"/>
          </p:nvPr>
        </p:nvSpPr>
        <p:spPr bwMode="auto">
          <a:xfrm>
            <a:off x="0" y="0"/>
            <a:ext cx="3079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94" tIns="49547" rIns="99094" bIns="49547" numCol="1" anchor="t" anchorCtr="0" compatLnSpc="1">
            <a:prstTxWarp prst="textNoShape">
              <a:avLst/>
            </a:prstTxWarp>
          </a:bodyPr>
          <a:lstStyle>
            <a:lvl1pPr algn="l" defTabSz="990600">
              <a:defRPr sz="1300" b="0"/>
            </a:lvl1pPr>
          </a:lstStyle>
          <a:p>
            <a:r>
              <a:rPr lang="en-US" altLang="zh-CN"/>
              <a:t>邢启强</a:t>
            </a:r>
          </a:p>
        </p:txBody>
      </p:sp>
      <p:sp>
        <p:nvSpPr>
          <p:cNvPr id="174083" name="Rectangle 3">
            <a:extLst>
              <a:ext uri="{FF2B5EF4-FFF2-40B4-BE49-F238E27FC236}">
                <a16:creationId xmlns:a16="http://schemas.microsoft.com/office/drawing/2014/main" id="{0DF5EE94-FBDA-4481-B92B-E6F13AC90E48}"/>
              </a:ext>
            </a:extLst>
          </p:cNvPr>
          <p:cNvSpPr>
            <a:spLocks noGrp="1" noChangeArrowheads="1"/>
          </p:cNvSpPr>
          <p:nvPr>
            <p:ph type="dt" sz="quarter" idx="1"/>
          </p:nvPr>
        </p:nvSpPr>
        <p:spPr bwMode="auto">
          <a:xfrm>
            <a:off x="4024313" y="0"/>
            <a:ext cx="3079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94" tIns="49547" rIns="99094" bIns="49547" numCol="1" anchor="t" anchorCtr="0" compatLnSpc="1">
            <a:prstTxWarp prst="textNoShape">
              <a:avLst/>
            </a:prstTxWarp>
          </a:bodyPr>
          <a:lstStyle>
            <a:lvl1pPr algn="r" defTabSz="990600">
              <a:defRPr sz="1300" b="0"/>
            </a:lvl1pPr>
          </a:lstStyle>
          <a:p>
            <a:r>
              <a:rPr lang="zh-CN" altLang="en-US"/>
              <a:t>滕州一中</a:t>
            </a:r>
            <a:endParaRPr lang="en-US" altLang="zh-CN"/>
          </a:p>
        </p:txBody>
      </p:sp>
      <p:sp>
        <p:nvSpPr>
          <p:cNvPr id="174084" name="Rectangle 4">
            <a:extLst>
              <a:ext uri="{FF2B5EF4-FFF2-40B4-BE49-F238E27FC236}">
                <a16:creationId xmlns:a16="http://schemas.microsoft.com/office/drawing/2014/main" id="{D44A483A-356F-4F14-8EA6-BACA45E3CBF2}"/>
              </a:ext>
            </a:extLst>
          </p:cNvPr>
          <p:cNvSpPr>
            <a:spLocks noGrp="1" noChangeArrowheads="1"/>
          </p:cNvSpPr>
          <p:nvPr>
            <p:ph type="ftr" sz="quarter" idx="2"/>
          </p:nvPr>
        </p:nvSpPr>
        <p:spPr bwMode="auto">
          <a:xfrm>
            <a:off x="0" y="9721850"/>
            <a:ext cx="307975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94" tIns="49547" rIns="99094" bIns="49547" numCol="1" anchor="b" anchorCtr="0" compatLnSpc="1">
            <a:prstTxWarp prst="textNoShape">
              <a:avLst/>
            </a:prstTxWarp>
          </a:bodyPr>
          <a:lstStyle>
            <a:lvl1pPr algn="l" defTabSz="990600">
              <a:defRPr sz="1300" b="0"/>
            </a:lvl1pPr>
          </a:lstStyle>
          <a:p>
            <a:r>
              <a:rPr lang="en-US" altLang="zh-CN"/>
              <a:t>QQ：250019599</a:t>
            </a:r>
          </a:p>
        </p:txBody>
      </p:sp>
      <p:sp>
        <p:nvSpPr>
          <p:cNvPr id="174085" name="Rectangle 5">
            <a:extLst>
              <a:ext uri="{FF2B5EF4-FFF2-40B4-BE49-F238E27FC236}">
                <a16:creationId xmlns:a16="http://schemas.microsoft.com/office/drawing/2014/main" id="{1B49B0E9-9C09-48E1-BBFA-1B390B76C072}"/>
              </a:ext>
            </a:extLst>
          </p:cNvPr>
          <p:cNvSpPr>
            <a:spLocks noGrp="1" noChangeArrowheads="1"/>
          </p:cNvSpPr>
          <p:nvPr>
            <p:ph type="sldNum" sz="quarter" idx="3"/>
          </p:nvPr>
        </p:nvSpPr>
        <p:spPr bwMode="auto">
          <a:xfrm>
            <a:off x="4024313" y="9721850"/>
            <a:ext cx="307975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94" tIns="49547" rIns="99094" bIns="49547" numCol="1" anchor="b" anchorCtr="0" compatLnSpc="1">
            <a:prstTxWarp prst="textNoShape">
              <a:avLst/>
            </a:prstTxWarp>
          </a:bodyPr>
          <a:lstStyle>
            <a:lvl1pPr algn="r" defTabSz="990600">
              <a:defRPr sz="1300" b="0"/>
            </a:lvl1pPr>
          </a:lstStyle>
          <a:p>
            <a:fld id="{FDF2C2A1-EADB-4A2D-A322-F07206ECF88F}" type="slidenum">
              <a:rPr lang="en-US" altLang="zh-CN"/>
              <a:t>‹#›</a:t>
            </a:fld>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xfrm>
      </p:grpSpPr>
      <p:sp>
        <p:nvSpPr>
          <p:cNvPr id="62466" name="Rectangle 2">
            <a:extLst>
              <a:ext uri="{FF2B5EF4-FFF2-40B4-BE49-F238E27FC236}">
                <a16:creationId xmlns:a16="http://schemas.microsoft.com/office/drawing/2014/main" id="{3CCF4E16-A768-4EA8-8B8B-C3D32B09E7E8}"/>
              </a:ext>
            </a:extLst>
          </p:cNvPr>
          <p:cNvSpPr>
            <a:spLocks noGrp="1" noChangeArrowheads="1"/>
          </p:cNvSpPr>
          <p:nvPr>
            <p:ph type="hdr" sz="quarter"/>
          </p:nvPr>
        </p:nvSpPr>
        <p:spPr bwMode="auto">
          <a:xfrm>
            <a:off x="0" y="0"/>
            <a:ext cx="3079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94" tIns="49547" rIns="99094" bIns="49547" numCol="1" anchor="t" anchorCtr="0" compatLnSpc="1">
            <a:prstTxWarp prst="textNoShape">
              <a:avLst/>
            </a:prstTxWarp>
          </a:bodyPr>
          <a:lstStyle>
            <a:lvl1pPr algn="l" defTabSz="990600">
              <a:defRPr sz="1300" b="0"/>
            </a:lvl1pPr>
          </a:lstStyle>
          <a:p>
            <a:r>
              <a:rPr lang="en-US" altLang="zh-CN"/>
              <a:t>邢启强</a:t>
            </a:r>
          </a:p>
        </p:txBody>
      </p:sp>
      <p:sp>
        <p:nvSpPr>
          <p:cNvPr id="62467" name="Rectangle 3">
            <a:extLst>
              <a:ext uri="{FF2B5EF4-FFF2-40B4-BE49-F238E27FC236}">
                <a16:creationId xmlns:a16="http://schemas.microsoft.com/office/drawing/2014/main" id="{4C32C747-30CA-49CC-9DAA-29ACE06D5F7B}"/>
              </a:ext>
            </a:extLst>
          </p:cNvPr>
          <p:cNvSpPr>
            <a:spLocks noGrp="1" noChangeArrowheads="1"/>
          </p:cNvSpPr>
          <p:nvPr>
            <p:ph type="dt" idx="1"/>
          </p:nvPr>
        </p:nvSpPr>
        <p:spPr bwMode="auto">
          <a:xfrm>
            <a:off x="4024313" y="0"/>
            <a:ext cx="3079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94" tIns="49547" rIns="99094" bIns="49547" numCol="1" anchor="t" anchorCtr="0" compatLnSpc="1">
            <a:prstTxWarp prst="textNoShape">
              <a:avLst/>
            </a:prstTxWarp>
          </a:bodyPr>
          <a:lstStyle>
            <a:lvl1pPr algn="r" defTabSz="990600">
              <a:defRPr sz="1300" b="0"/>
            </a:lvl1pPr>
          </a:lstStyle>
          <a:p>
            <a:r>
              <a:rPr lang="zh-CN" altLang="en-US"/>
              <a:t>滕州一中</a:t>
            </a:r>
            <a:endParaRPr lang="en-US" altLang="zh-CN"/>
          </a:p>
        </p:txBody>
      </p:sp>
      <p:sp>
        <p:nvSpPr>
          <p:cNvPr id="62468" name="Rectangle 4">
            <a:extLst>
              <a:ext uri="{FF2B5EF4-FFF2-40B4-BE49-F238E27FC236}">
                <a16:creationId xmlns:a16="http://schemas.microsoft.com/office/drawing/2014/main" id="{388B919D-4348-4415-8346-B0F52C27C888}"/>
              </a:ext>
            </a:extLst>
          </p:cNvPr>
          <p:cNvSpPr>
            <a:spLocks noGrp="1" noRot="1" noChangeAspect="1" noChangeArrowheads="1" noTextEdit="1"/>
          </p:cNvSpPr>
          <p:nvPr>
            <p:ph type="sldImg" idx="2"/>
          </p:nvPr>
        </p:nvSpPr>
        <p:spPr bwMode="auto">
          <a:xfrm>
            <a:off x="141288" y="768350"/>
            <a:ext cx="6823075" cy="3838575"/>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9" name="Rectangle 5">
            <a:extLst>
              <a:ext uri="{FF2B5EF4-FFF2-40B4-BE49-F238E27FC236}">
                <a16:creationId xmlns:a16="http://schemas.microsoft.com/office/drawing/2014/main" id="{F794F43C-AC30-4D80-9A2E-1D41A1AE71EB}"/>
              </a:ext>
            </a:extLst>
          </p:cNvPr>
          <p:cNvSpPr>
            <a:spLocks noGrp="1" noChangeArrowheads="1"/>
          </p:cNvSpPr>
          <p:nvPr>
            <p:ph type="body" sz="quarter" idx="3"/>
          </p:nvPr>
        </p:nvSpPr>
        <p:spPr bwMode="auto">
          <a:xfrm>
            <a:off x="711200" y="4862513"/>
            <a:ext cx="5683250"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94" tIns="49547" rIns="99094" bIns="49547"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2470" name="Rectangle 6">
            <a:extLst>
              <a:ext uri="{FF2B5EF4-FFF2-40B4-BE49-F238E27FC236}">
                <a16:creationId xmlns:a16="http://schemas.microsoft.com/office/drawing/2014/main" id="{1E69E78D-ED81-4619-85A7-3A9750908B45}"/>
              </a:ext>
            </a:extLst>
          </p:cNvPr>
          <p:cNvSpPr>
            <a:spLocks noGrp="1" noChangeArrowheads="1"/>
          </p:cNvSpPr>
          <p:nvPr>
            <p:ph type="ftr" sz="quarter" idx="4"/>
          </p:nvPr>
        </p:nvSpPr>
        <p:spPr bwMode="auto">
          <a:xfrm>
            <a:off x="0" y="9721850"/>
            <a:ext cx="307975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94" tIns="49547" rIns="99094" bIns="49547" numCol="1" anchor="b" anchorCtr="0" compatLnSpc="1">
            <a:prstTxWarp prst="textNoShape">
              <a:avLst/>
            </a:prstTxWarp>
          </a:bodyPr>
          <a:lstStyle>
            <a:lvl1pPr algn="l" defTabSz="990600">
              <a:defRPr sz="1300" b="0"/>
            </a:lvl1pPr>
          </a:lstStyle>
          <a:p>
            <a:r>
              <a:rPr lang="en-US" altLang="zh-CN"/>
              <a:t>QQ：250019599</a:t>
            </a:r>
          </a:p>
        </p:txBody>
      </p:sp>
      <p:sp>
        <p:nvSpPr>
          <p:cNvPr id="62471" name="Rectangle 7">
            <a:extLst>
              <a:ext uri="{FF2B5EF4-FFF2-40B4-BE49-F238E27FC236}">
                <a16:creationId xmlns:a16="http://schemas.microsoft.com/office/drawing/2014/main" id="{09BC8AB7-6FB1-4E0C-B607-F05A5A9BBC30}"/>
              </a:ext>
            </a:extLst>
          </p:cNvPr>
          <p:cNvSpPr>
            <a:spLocks noGrp="1" noChangeArrowheads="1"/>
          </p:cNvSpPr>
          <p:nvPr>
            <p:ph type="sldNum" sz="quarter" idx="5"/>
          </p:nvPr>
        </p:nvSpPr>
        <p:spPr bwMode="auto">
          <a:xfrm>
            <a:off x="4024313" y="9721850"/>
            <a:ext cx="307975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94" tIns="49547" rIns="99094" bIns="49547" numCol="1" anchor="b" anchorCtr="0" compatLnSpc="1">
            <a:prstTxWarp prst="textNoShape">
              <a:avLst/>
            </a:prstTxWarp>
          </a:bodyPr>
          <a:lstStyle>
            <a:lvl1pPr algn="r" defTabSz="990600">
              <a:defRPr sz="1300" b="0"/>
            </a:lvl1pPr>
          </a:lstStyle>
          <a:p>
            <a:fld id="{6642C439-F0D0-4002-8D21-2CF9C7714B37}" type="slidenum">
              <a:rPr lang="en-US" altLang="zh-CN"/>
              <a:t>‹#›</a:t>
            </a:fld>
          </a:p>
        </p:txBody>
      </p:sp>
    </p:spTree>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xfrm>
      </p:grpSpPr>
      <p:sp>
        <p:nvSpPr>
          <p:cNvPr id="4" name="Rectangle 2">
            <a:extLst>
              <a:ext uri="{FF2B5EF4-FFF2-40B4-BE49-F238E27FC236}">
                <a16:creationId xmlns:a16="http://schemas.microsoft.com/office/drawing/2014/main" id="{B4462B7A-2503-48FE-A0C7-3BD5AEAB3C39}"/>
              </a:ext>
            </a:extLst>
          </p:cNvPr>
          <p:cNvSpPr>
            <a:spLocks noGrp="1" noChangeArrowheads="1"/>
          </p:cNvSpPr>
          <p:nvPr>
            <p:ph type="hdr" sz="quarter"/>
          </p:nvPr>
        </p:nvSpPr>
        <p:spPr/>
        <p:txBody>
          <a:bodyPr/>
          <a:lstStyle/>
          <a:p>
            <a:r>
              <a:rPr lang="en-US" altLang="zh-CN"/>
              <a:t>邢启强</a:t>
            </a:r>
          </a:p>
        </p:txBody>
      </p:sp>
      <p:sp>
        <p:nvSpPr>
          <p:cNvPr id="5" name="Rectangle 3">
            <a:extLst>
              <a:ext uri="{FF2B5EF4-FFF2-40B4-BE49-F238E27FC236}">
                <a16:creationId xmlns:a16="http://schemas.microsoft.com/office/drawing/2014/main" id="{E4823E8A-8438-48CF-89CB-B6FFA7341DF7}"/>
              </a:ext>
            </a:extLst>
          </p:cNvPr>
          <p:cNvSpPr>
            <a:spLocks noGrp="1" noChangeArrowheads="1"/>
          </p:cNvSpPr>
          <p:nvPr>
            <p:ph type="dt" idx="1"/>
          </p:nvPr>
        </p:nvSpPr>
        <p:spPr/>
        <p:txBody>
          <a:bodyPr/>
          <a:lstStyle/>
          <a:p>
            <a:r>
              <a:rPr lang="zh-CN" altLang="en-US"/>
              <a:t>滕州一中</a:t>
            </a:r>
            <a:endParaRPr lang="en-US" altLang="zh-CN"/>
          </a:p>
        </p:txBody>
      </p:sp>
      <p:sp>
        <p:nvSpPr>
          <p:cNvPr id="6" name="Rectangle 6">
            <a:extLst>
              <a:ext uri="{FF2B5EF4-FFF2-40B4-BE49-F238E27FC236}">
                <a16:creationId xmlns:a16="http://schemas.microsoft.com/office/drawing/2014/main" id="{0D2EDDD0-5D5C-430E-9B49-9210F52D843D}"/>
              </a:ext>
            </a:extLst>
          </p:cNvPr>
          <p:cNvSpPr>
            <a:spLocks noGrp="1" noChangeArrowheads="1"/>
          </p:cNvSpPr>
          <p:nvPr>
            <p:ph type="ftr" sz="quarter" idx="4"/>
          </p:nvPr>
        </p:nvSpPr>
        <p:spPr/>
        <p:txBody>
          <a:bodyPr/>
          <a:lstStyle/>
          <a:p>
            <a:r>
              <a:rPr lang="en-US" altLang="zh-CN"/>
              <a:t>QQ：250019599</a:t>
            </a:r>
          </a:p>
        </p:txBody>
      </p:sp>
      <p:sp>
        <p:nvSpPr>
          <p:cNvPr id="7" name="Rectangle 7">
            <a:extLst>
              <a:ext uri="{FF2B5EF4-FFF2-40B4-BE49-F238E27FC236}">
                <a16:creationId xmlns:a16="http://schemas.microsoft.com/office/drawing/2014/main" id="{2CE6AF65-4949-4B5C-B0AB-DDE191D1CCBA}"/>
              </a:ext>
            </a:extLst>
          </p:cNvPr>
          <p:cNvSpPr>
            <a:spLocks noGrp="1" noChangeArrowheads="1"/>
          </p:cNvSpPr>
          <p:nvPr>
            <p:ph type="sldNum" sz="quarter" idx="5"/>
          </p:nvPr>
        </p:nvSpPr>
        <p:spPr/>
        <p:txBody>
          <a:bodyPr/>
          <a:lstStyle/>
          <a:p>
            <a:fld id="{9A6F7ABE-F3CD-404D-B051-FA7E6057EF1D}" type="slidenum">
              <a:rPr lang="en-US" altLang="zh-CN"/>
              <a:t>1</a:t>
            </a:fld>
          </a:p>
        </p:txBody>
      </p:sp>
      <p:sp>
        <p:nvSpPr>
          <p:cNvPr id="177154" name="Rectangle 2">
            <a:extLst>
              <a:ext uri="{FF2B5EF4-FFF2-40B4-BE49-F238E27FC236}">
                <a16:creationId xmlns:a16="http://schemas.microsoft.com/office/drawing/2014/main" id="{109D726E-FDEF-485A-B4D1-90D033E044AB}"/>
              </a:ext>
            </a:extLst>
          </p:cNvPr>
          <p:cNvSpPr>
            <a:spLocks noGrp="1" noRot="1" noChangeAspect="1" noChangeArrowheads="1" noTextEdit="1"/>
          </p:cNvSpPr>
          <p:nvPr>
            <p:ph type="sldImg" idx="6"/>
          </p:nvPr>
        </p:nvSpPr>
        <p:spPr>
          <a:xfrm>
            <a:off x="141288" y="768350"/>
            <a:ext cx="6823075" cy="3838575"/>
          </a:xfrm>
        </p:spPr>
      </p:sp>
      <p:sp>
        <p:nvSpPr>
          <p:cNvPr id="177155" name="Rectangle 3">
            <a:extLst>
              <a:ext uri="{FF2B5EF4-FFF2-40B4-BE49-F238E27FC236}">
                <a16:creationId xmlns:a16="http://schemas.microsoft.com/office/drawing/2014/main" id="{7905345F-21EB-4754-9394-FFDCE640342C}"/>
              </a:ext>
            </a:extLst>
          </p:cNvPr>
          <p:cNvSpPr>
            <a:spLocks noGrp="1" noChangeArrowheads="1"/>
          </p:cNvSpPr>
          <p:nvPr>
            <p:ph type="body" idx="7"/>
          </p:nvPr>
        </p:nvSpPr>
        <p:spPr/>
        <p:txBody>
          <a:bodyPr/>
          <a:lstStyle/>
          <a:p>
            <a:endParaRPr lang="zh-CN" altLang="zh-CN"/>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image" Target="../media/image3.png" /><Relationship Id="rId3" Type="http://schemas.openxmlformats.org/officeDocument/2006/relationships/slideMaster" Target="../slideMasters/slideMaster2.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标题幻灯片">
    <p:spTree>
      <p:nvGrpSpPr>
        <p:cNvPr id="1" name=""/>
        <p:cNvGrpSpPr/>
        <p:nvPr/>
      </p:nvGrpSpPr>
      <p:grpSpPr>
        <a:xfrm>
          <a:off x="0" y="0"/>
          <a:ext cx="0" cy="0"/>
        </a:xfrm>
      </p:grpSpPr>
      <p:sp>
        <p:nvSpPr>
          <p:cNvPr id="2" name="标题 1">
            <a:extLst>
              <a:ext uri="{FF2B5EF4-FFF2-40B4-BE49-F238E27FC236}">
                <a16:creationId xmlns:a16="http://schemas.microsoft.com/office/drawing/2014/main" id="{BAC81B50-5F45-4EAC-914A-C7042676D69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7A5376E-C96D-4186-B5D6-01453DB78D8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702149666"/>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标题和竖排文字">
    <p:spTree>
      <p:nvGrpSpPr>
        <p:cNvPr id="1" name=""/>
        <p:cNvGrpSpPr/>
        <p:nvPr/>
      </p:nvGrpSpPr>
      <p:grpSpPr>
        <a:xfrm>
          <a:off x="0" y="0"/>
          <a:ext cx="0" cy="0"/>
        </a:xfrm>
      </p:grpSpPr>
      <p:sp>
        <p:nvSpPr>
          <p:cNvPr id="2" name="标题 1">
            <a:extLst>
              <a:ext uri="{FF2B5EF4-FFF2-40B4-BE49-F238E27FC236}">
                <a16:creationId xmlns:a16="http://schemas.microsoft.com/office/drawing/2014/main" id="{61A5E160-49D5-43D6-A5FE-D4067DCCE586}"/>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36FC031-AF69-4617-8AC3-6C8ED81AC2BF}"/>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87431426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a:extLst>
              <a:ext uri="{FF2B5EF4-FFF2-40B4-BE49-F238E27FC236}">
                <a16:creationId xmlns:a16="http://schemas.microsoft.com/office/drawing/2014/main" id="{26A6596E-CF5E-467E-A2D9-E8095F61A322}"/>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D789EC-DF1E-4991-A09A-7A611E858539}"/>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05866273"/>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xAndTwoObj">
  <p:cSld name="标题，文本与两项内容">
    <p:spTree>
      <p:nvGrpSpPr>
        <p:cNvPr id="1" name=""/>
        <p:cNvGrpSpPr/>
        <p:nvPr/>
      </p:nvGrpSpPr>
      <p:grpSpPr>
        <a:xfrm>
          <a:off x="0" y="0"/>
          <a:ext cx="0" cy="0"/>
        </a:xfrm>
      </p:grpSpPr>
      <p:sp>
        <p:nvSpPr>
          <p:cNvPr id="2" name="标题 1">
            <a:extLst>
              <a:ext uri="{FF2B5EF4-FFF2-40B4-BE49-F238E27FC236}">
                <a16:creationId xmlns:a16="http://schemas.microsoft.com/office/drawing/2014/main" id="{52AB6F1A-6378-4769-B6C2-F338A7B85459}"/>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5E4767-54AB-4C47-90A6-FFDA0096048D}"/>
              </a:ext>
            </a:extLst>
          </p:cNvPr>
          <p:cNvSpPr>
            <a:spLocks noGrp="1"/>
          </p:cNvSpPr>
          <p:nvPr>
            <p:ph type="body"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3D90985-D137-4F7D-8157-AAAF7279F7B4}"/>
              </a:ext>
            </a:extLst>
          </p:cNvPr>
          <p:cNvSpPr>
            <a:spLocks noGrp="1"/>
          </p:cNvSpPr>
          <p:nvPr>
            <p:ph sz="quarter" idx="2"/>
          </p:nvPr>
        </p:nvSpPr>
        <p:spPr>
          <a:xfrm>
            <a:off x="6197600" y="1825626"/>
            <a:ext cx="5156200" cy="20986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8206AD16-DAD9-4D37-BF55-FCE482F17082}"/>
              </a:ext>
            </a:extLst>
          </p:cNvPr>
          <p:cNvSpPr>
            <a:spLocks noGrp="1"/>
          </p:cNvSpPr>
          <p:nvPr>
            <p:ph sz="quarter" idx="3"/>
          </p:nvPr>
        </p:nvSpPr>
        <p:spPr>
          <a:xfrm>
            <a:off x="6197600" y="4076701"/>
            <a:ext cx="5156200" cy="21002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81692563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标题幻灯片">
    <p:spTree>
      <p:nvGrpSpPr>
        <p:cNvPr id="1" name=""/>
        <p:cNvGrpSpPr/>
        <p:nvPr/>
      </p:nvGrpSpPr>
      <p:grpSpPr>
        <a:xfrm>
          <a:off x="0" y="0"/>
          <a:ext cx="0" cy="0"/>
        </a:xfrm>
      </p:grpSpPr>
      <p:sp>
        <p:nvSpPr>
          <p:cNvPr id="2" name="标题 1">
            <a:extLst>
              <a:ext uri="{FF2B5EF4-FFF2-40B4-BE49-F238E27FC236}">
                <a16:creationId xmlns:a16="http://schemas.microsoft.com/office/drawing/2014/main" id="{A06DAB71-CF4C-421D-973D-F2A821BF4E6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BB2AB3-6290-4207-80B9-D257F8ABA9B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460795257"/>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标题和内容">
    <p:spTree>
      <p:nvGrpSpPr>
        <p:cNvPr id="1" name=""/>
        <p:cNvGrpSpPr/>
        <p:nvPr/>
      </p:nvGrpSpPr>
      <p:grpSpPr>
        <a:xfrm>
          <a:off x="0" y="0"/>
          <a:ext cx="0" cy="0"/>
        </a:xfrm>
      </p:grpSpPr>
      <p:sp>
        <p:nvSpPr>
          <p:cNvPr id="2" name="标题 1">
            <a:extLst>
              <a:ext uri="{FF2B5EF4-FFF2-40B4-BE49-F238E27FC236}">
                <a16:creationId xmlns:a16="http://schemas.microsoft.com/office/drawing/2014/main" id="{C4020121-0B8D-41B8-9759-6F7F3CFDCFBA}"/>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1BB6F4-4667-462B-ADB6-F38D3D873594}"/>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222457817"/>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节标题">
    <p:spTree>
      <p:nvGrpSpPr>
        <p:cNvPr id="1" name=""/>
        <p:cNvGrpSpPr/>
        <p:nvPr/>
      </p:nvGrpSpPr>
      <p:grpSpPr>
        <a:xfrm>
          <a:off x="0" y="0"/>
          <a:ext cx="0" cy="0"/>
        </a:xfrm>
      </p:grpSpPr>
      <p:sp>
        <p:nvSpPr>
          <p:cNvPr id="2" name="标题 1">
            <a:extLst>
              <a:ext uri="{FF2B5EF4-FFF2-40B4-BE49-F238E27FC236}">
                <a16:creationId xmlns:a16="http://schemas.microsoft.com/office/drawing/2014/main" id="{DA8D848D-A765-475A-B7B9-B8DCEB5CF5C9}"/>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46C2FAF-E58F-4CEB-ADA8-2AE7B909E272}"/>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164968330"/>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两栏内容">
    <p:spTree>
      <p:nvGrpSpPr>
        <p:cNvPr id="1" name=""/>
        <p:cNvGrpSpPr/>
        <p:nvPr/>
      </p:nvGrpSpPr>
      <p:grpSpPr>
        <a:xfrm>
          <a:off x="0" y="0"/>
          <a:ext cx="0" cy="0"/>
        </a:xfrm>
      </p:grpSpPr>
      <p:sp>
        <p:nvSpPr>
          <p:cNvPr id="2" name="标题 1">
            <a:extLst>
              <a:ext uri="{FF2B5EF4-FFF2-40B4-BE49-F238E27FC236}">
                <a16:creationId xmlns:a16="http://schemas.microsoft.com/office/drawing/2014/main" id="{1ECF5AF0-8ED5-4E12-B304-868D070FDA79}"/>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91CFCB2-DFE9-467A-933A-61F73E9217ED}"/>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D73A455-7A31-4408-AD35-77BF0EC77ABA}"/>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580416705"/>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比较">
    <p:spTree>
      <p:nvGrpSpPr>
        <p:cNvPr id="1" name=""/>
        <p:cNvGrpSpPr/>
        <p:nvPr/>
      </p:nvGrpSpPr>
      <p:grpSpPr>
        <a:xfrm>
          <a:off x="0" y="0"/>
          <a:ext cx="0" cy="0"/>
        </a:xfrm>
      </p:grpSpPr>
      <p:sp>
        <p:nvSpPr>
          <p:cNvPr id="2" name="标题 1">
            <a:extLst>
              <a:ext uri="{FF2B5EF4-FFF2-40B4-BE49-F238E27FC236}">
                <a16:creationId xmlns:a16="http://schemas.microsoft.com/office/drawing/2014/main" id="{FC1DA3DF-F022-4D0E-8E05-0C410232FB58}"/>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75CC27-A199-4EEA-BACC-8159157169AD}"/>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68FCD1-6258-4133-9106-ED46D7BAD33B}"/>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3FF4B5-85D0-48B6-8700-BB5546F8ACF5}"/>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BC7D696-DB28-4C43-9393-C2C456FC0C0E}"/>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68867064"/>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仅标题">
    <p:spTree>
      <p:nvGrpSpPr>
        <p:cNvPr id="1" name=""/>
        <p:cNvGrpSpPr/>
        <p:nvPr/>
      </p:nvGrpSpPr>
      <p:grpSpPr>
        <a:xfrm>
          <a:off x="0" y="0"/>
          <a:ext cx="0" cy="0"/>
        </a:xfrm>
      </p:grpSpPr>
      <p:sp>
        <p:nvSpPr>
          <p:cNvPr id="2" name="标题 1">
            <a:extLst>
              <a:ext uri="{FF2B5EF4-FFF2-40B4-BE49-F238E27FC236}">
                <a16:creationId xmlns:a16="http://schemas.microsoft.com/office/drawing/2014/main" id="{185D7E1D-5281-49CF-84D5-6E0CF31ED24C}"/>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50827349"/>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xmlns:p14="http://schemas.microsoft.com/office/powerpoint/2010/main" val="4035815673"/>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标题和内容">
    <p:spTree>
      <p:nvGrpSpPr>
        <p:cNvPr id="1" name=""/>
        <p:cNvGrpSpPr/>
        <p:nvPr/>
      </p:nvGrpSpPr>
      <p:grpSpPr>
        <a:xfrm>
          <a:off x="0" y="0"/>
          <a:ext cx="0" cy="0"/>
        </a:xfrm>
      </p:grpSpPr>
      <p:sp>
        <p:nvSpPr>
          <p:cNvPr id="2" name="标题 1">
            <a:extLst>
              <a:ext uri="{FF2B5EF4-FFF2-40B4-BE49-F238E27FC236}">
                <a16:creationId xmlns:a16="http://schemas.microsoft.com/office/drawing/2014/main" id="{05EF4CAA-D3C6-444C-8F07-AE62C3E48CC1}"/>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C6B208-41C1-41E1-8290-6D551CF81D0F}"/>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778001081"/>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内容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AE45E12D-4A7B-42B5-B0C5-E2C095E29E29}"/>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961768-776A-4B89-9E57-D611F7670051}"/>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0E03C2-CEB5-4E8A-85F3-CB166DFDBF44}"/>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920635749"/>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图片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90063798-9236-43E5-A690-E63596389A9C}"/>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E90005-7187-4797-995A-5D6E7D987D03}"/>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94A82E-39A9-48E1-82BE-D16B65BFAB82}"/>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61950888"/>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标题和竖排文字">
    <p:spTree>
      <p:nvGrpSpPr>
        <p:cNvPr id="1" name=""/>
        <p:cNvGrpSpPr/>
        <p:nvPr/>
      </p:nvGrpSpPr>
      <p:grpSpPr>
        <a:xfrm>
          <a:off x="0" y="0"/>
          <a:ext cx="0" cy="0"/>
        </a:xfrm>
      </p:grpSpPr>
      <p:sp>
        <p:nvSpPr>
          <p:cNvPr id="2" name="标题 1">
            <a:extLst>
              <a:ext uri="{FF2B5EF4-FFF2-40B4-BE49-F238E27FC236}">
                <a16:creationId xmlns:a16="http://schemas.microsoft.com/office/drawing/2014/main" id="{53F944E9-3A05-4B1A-BF6D-12FD47E68546}"/>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CEF0B10-ADC4-4D55-A124-0EA7D4E04D75}"/>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601456447"/>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竖排标题与文本">
    <p:spTree>
      <p:nvGrpSpPr>
        <p:cNvPr id="1" name=""/>
        <p:cNvGrpSpPr/>
        <p:nvPr/>
      </p:nvGrpSpPr>
      <p:grpSpPr>
        <a:xfrm>
          <a:off x="0" y="0"/>
          <a:ext cx="0" cy="0"/>
        </a:xfrm>
      </p:grpSpPr>
      <p:sp>
        <p:nvSpPr>
          <p:cNvPr id="2" name="竖排标题 1">
            <a:extLst>
              <a:ext uri="{FF2B5EF4-FFF2-40B4-BE49-F238E27FC236}">
                <a16:creationId xmlns:a16="http://schemas.microsoft.com/office/drawing/2014/main" id="{C73D6D25-8E1E-449E-991C-084A939EF6B5}"/>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451217A-2C1B-46AF-A401-3FC39DA58696}"/>
              </a:ext>
            </a:extLst>
          </p:cNvPr>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576455997"/>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xAndTwoObj" preserve="1">
  <p:cSld name="标题，文本与两项内容">
    <p:spTree>
      <p:nvGrpSpPr>
        <p:cNvPr id="1" name=""/>
        <p:cNvGrpSpPr/>
        <p:nvPr/>
      </p:nvGrpSpPr>
      <p:grpSpPr>
        <a:xfrm>
          <a:off x="0" y="0"/>
          <a:ext cx="0" cy="0"/>
        </a:xfrm>
      </p:grpSpPr>
      <p:sp>
        <p:nvSpPr>
          <p:cNvPr id="2" name="标题 1">
            <a:extLst>
              <a:ext uri="{FF2B5EF4-FFF2-40B4-BE49-F238E27FC236}">
                <a16:creationId xmlns:a16="http://schemas.microsoft.com/office/drawing/2014/main" id="{52AB6F1A-6378-4769-B6C2-F338A7B85459}"/>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5E4767-54AB-4C47-90A6-FFDA0096048D}"/>
              </a:ext>
            </a:extLst>
          </p:cNvPr>
          <p:cNvSpPr>
            <a:spLocks noGrp="1"/>
          </p:cNvSpPr>
          <p:nvPr>
            <p:ph type="body"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3D90985-D137-4F7D-8157-AAAF7279F7B4}"/>
              </a:ext>
            </a:extLst>
          </p:cNvPr>
          <p:cNvSpPr>
            <a:spLocks noGrp="1"/>
          </p:cNvSpPr>
          <p:nvPr>
            <p:ph sz="quarter" idx="2"/>
          </p:nvPr>
        </p:nvSpPr>
        <p:spPr>
          <a:xfrm>
            <a:off x="6197600" y="1825626"/>
            <a:ext cx="5156200" cy="20986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8206AD16-DAD9-4D37-BF55-FCE482F17082}"/>
              </a:ext>
            </a:extLst>
          </p:cNvPr>
          <p:cNvSpPr>
            <a:spLocks noGrp="1"/>
          </p:cNvSpPr>
          <p:nvPr>
            <p:ph sz="quarter" idx="3"/>
          </p:nvPr>
        </p:nvSpPr>
        <p:spPr>
          <a:xfrm>
            <a:off x="6197600" y="4076701"/>
            <a:ext cx="5156200" cy="21002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20093423"/>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showMasterSp="0" userDrawn="1">
  <p:cSld name="1_两栏内容">
    <p:spTree>
      <p:nvGrpSpPr>
        <p:cNvPr id="1" name=""/>
        <p:cNvGrpSpPr/>
        <p:nvPr/>
      </p:nvGrpSpPr>
      <p:grpSpPr>
        <a:xfrm>
          <a:off x="0" y="0"/>
          <a:ext cx="0" cy="0"/>
        </a:xfrm>
      </p:grpSpPr>
      <p:grpSp>
        <p:nvGrpSpPr>
          <p:cNvPr id="2" name="Group 9"/>
          <p:cNvGrpSpPr/>
          <p:nvPr userDrawn="1"/>
        </p:nvGrpSpPr>
        <p:grpSpPr>
          <a:xfrm>
            <a:off x="10775316" y="51436"/>
            <a:ext cx="1416685" cy="473075"/>
            <a:chExt cx="1135203" cy="341359"/>
          </a:xfrm>
        </p:grpSpPr>
        <p:pic>
          <p:nvPicPr>
            <p:cNvPr id="3" name="image3.png"/>
            <p:cNvPicPr/>
            <p:nvPr/>
          </p:nvPicPr>
          <p:blipFill>
            <a:blip r:embed="rId1"/>
            <a:stretch>
              <a:fillRect/>
            </a:stretch>
          </p:blipFill>
          <p:spPr>
            <a:xfrm>
              <a:off x="281542" y="0"/>
              <a:ext cx="490406" cy="177474"/>
            </a:xfrm>
            <a:prstGeom prst="rect">
              <a:avLst/>
            </a:prstGeom>
            <a:ln w="12700" cap="flat">
              <a:noFill/>
              <a:miter lim="400000"/>
            </a:ln>
            <a:effectLst/>
          </p:spPr>
        </p:pic>
        <p:pic>
          <p:nvPicPr>
            <p:cNvPr id="4" name="image4.png"/>
            <p:cNvPicPr/>
            <p:nvPr/>
          </p:nvPicPr>
          <p:blipFill>
            <a:blip r:embed="rId2"/>
            <a:stretch>
              <a:fillRect/>
            </a:stretch>
          </p:blipFill>
          <p:spPr>
            <a:xfrm>
              <a:off x="0" y="187459"/>
              <a:ext cx="1135204" cy="153901"/>
            </a:xfrm>
            <a:prstGeom prst="rect">
              <a:avLst/>
            </a:prstGeom>
            <a:ln w="12700" cap="flat">
              <a:noFill/>
              <a:miter lim="400000"/>
            </a:ln>
            <a:effectLst/>
          </p:spPr>
        </p:pic>
      </p:grpSp>
      <p:cxnSp>
        <p:nvCxnSpPr>
          <p:cNvPr id="5" name="直接箭头连接符 79"/>
          <p:cNvCxnSpPr/>
          <p:nvPr userDrawn="1"/>
        </p:nvCxnSpPr>
        <p:spPr bwMode="auto">
          <a:xfrm>
            <a:off x="5014392" y="408985"/>
            <a:ext cx="6911260" cy="2374"/>
          </a:xfrm>
          <a:prstGeom prst="straightConnector1">
            <a:avLst/>
          </a:prstGeom>
          <a:ln w="63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350874" y="6582976"/>
            <a:ext cx="754939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444856"/>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节标题">
    <p:spTree>
      <p:nvGrpSpPr>
        <p:cNvPr id="1" name=""/>
        <p:cNvGrpSpPr/>
        <p:nvPr/>
      </p:nvGrpSpPr>
      <p:grpSpPr>
        <a:xfrm>
          <a:off x="0" y="0"/>
          <a:ext cx="0" cy="0"/>
        </a:xfrm>
      </p:grpSpPr>
      <p:sp>
        <p:nvSpPr>
          <p:cNvPr id="2" name="标题 1">
            <a:extLst>
              <a:ext uri="{FF2B5EF4-FFF2-40B4-BE49-F238E27FC236}">
                <a16:creationId xmlns:a16="http://schemas.microsoft.com/office/drawing/2014/main" id="{54BD6569-506D-4AF7-A832-16D7777B653E}"/>
              </a:ext>
            </a:extLst>
          </p:cNvPr>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6DAD9D-4026-4259-852C-AD2562303D5F}"/>
              </a:ext>
            </a:extLst>
          </p:cNvPr>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158607425"/>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两栏内容">
    <p:spTree>
      <p:nvGrpSpPr>
        <p:cNvPr id="1" name=""/>
        <p:cNvGrpSpPr/>
        <p:nvPr/>
      </p:nvGrpSpPr>
      <p:grpSpPr>
        <a:xfrm>
          <a:off x="0" y="0"/>
          <a:ext cx="0" cy="0"/>
        </a:xfrm>
      </p:grpSpPr>
      <p:sp>
        <p:nvSpPr>
          <p:cNvPr id="2" name="标题 1">
            <a:extLst>
              <a:ext uri="{FF2B5EF4-FFF2-40B4-BE49-F238E27FC236}">
                <a16:creationId xmlns:a16="http://schemas.microsoft.com/office/drawing/2014/main" id="{5AE40C9F-DBDD-4885-B884-7271A6C7A5B7}"/>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06E571-626F-4DDD-9A06-FA468566E001}"/>
              </a:ext>
            </a:extLst>
          </p:cNvPr>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EC1E90-67DC-4F09-A43D-1568915188EE}"/>
              </a:ext>
            </a:extLst>
          </p:cNvPr>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18578777"/>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比较">
    <p:spTree>
      <p:nvGrpSpPr>
        <p:cNvPr id="1" name=""/>
        <p:cNvGrpSpPr/>
        <p:nvPr/>
      </p:nvGrpSpPr>
      <p:grpSpPr>
        <a:xfrm>
          <a:off x="0" y="0"/>
          <a:ext cx="0" cy="0"/>
        </a:xfrm>
      </p:grpSpPr>
      <p:sp>
        <p:nvSpPr>
          <p:cNvPr id="2" name="标题 1">
            <a:extLst>
              <a:ext uri="{FF2B5EF4-FFF2-40B4-BE49-F238E27FC236}">
                <a16:creationId xmlns:a16="http://schemas.microsoft.com/office/drawing/2014/main" id="{792C809E-B0E9-4BA2-99C8-6C4EC67F8631}"/>
              </a:ext>
            </a:extLst>
          </p:cNvPr>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101A36-B164-4F1A-9F86-F4F706BAD665}"/>
              </a:ext>
            </a:extLst>
          </p:cNvPr>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5B9078-6B08-4C37-AF96-74F34D205D52}"/>
              </a:ext>
            </a:extLst>
          </p:cNvPr>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7DCEC5-B4AF-4481-BCBE-1133E1ADED99}"/>
              </a:ext>
            </a:extLst>
          </p:cNvPr>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0E6144-FC08-4391-B135-2C78561D57A1}"/>
              </a:ext>
            </a:extLst>
          </p:cNvPr>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851909766"/>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仅标题">
    <p:spTree>
      <p:nvGrpSpPr>
        <p:cNvPr id="1" name=""/>
        <p:cNvGrpSpPr/>
        <p:nvPr/>
      </p:nvGrpSpPr>
      <p:grpSpPr>
        <a:xfrm>
          <a:off x="0" y="0"/>
          <a:ext cx="0" cy="0"/>
        </a:xfrm>
      </p:grpSpPr>
      <p:sp>
        <p:nvSpPr>
          <p:cNvPr id="2" name="标题 1">
            <a:extLst>
              <a:ext uri="{FF2B5EF4-FFF2-40B4-BE49-F238E27FC236}">
                <a16:creationId xmlns:a16="http://schemas.microsoft.com/office/drawing/2014/main" id="{04941A39-D7E5-418C-B054-0B5E037D4A2D}"/>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82765176"/>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xmlns:p14="http://schemas.microsoft.com/office/powerpoint/2010/main" val="134606504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内容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45024086-98F0-4270-84AC-70501B6DB618}"/>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8958FB-C09B-4343-8A87-0F5BAB16EF5B}"/>
              </a:ext>
            </a:extLst>
          </p:cNvPr>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82D7B41-14E4-4169-AB7D-244AF627321D}"/>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629014215"/>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图片与标题">
    <p:spTree>
      <p:nvGrpSpPr>
        <p:cNvPr id="1" name=""/>
        <p:cNvGrpSpPr/>
        <p:nvPr/>
      </p:nvGrpSpPr>
      <p:grpSpPr>
        <a:xfrm>
          <a:off x="0" y="0"/>
          <a:ext cx="0" cy="0"/>
        </a:xfrm>
      </p:grpSpPr>
      <p:sp>
        <p:nvSpPr>
          <p:cNvPr id="2" name="标题 1">
            <a:extLst>
              <a:ext uri="{FF2B5EF4-FFF2-40B4-BE49-F238E27FC236}">
                <a16:creationId xmlns:a16="http://schemas.microsoft.com/office/drawing/2014/main" id="{C2C2E18B-3AAC-48AA-B208-2B3586DA15E7}"/>
              </a:ext>
            </a:extLst>
          </p:cNvPr>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5BFB015-03C7-48A1-839C-342BD0A566C7}"/>
              </a:ext>
            </a:extLst>
          </p:cNvPr>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D1A104-3D5A-4AA0-BA08-844F0EA1FE41}"/>
              </a:ext>
            </a:extLst>
          </p:cNvPr>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00241244"/>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image" Target="../media/image1.jpeg" /><Relationship Id="rId14"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3.xml" /><Relationship Id="rId10" Type="http://schemas.openxmlformats.org/officeDocument/2006/relationships/slideLayout" Target="../slideLayouts/slideLayout22.xml" /><Relationship Id="rId11" Type="http://schemas.openxmlformats.org/officeDocument/2006/relationships/slideLayout" Target="../slideLayouts/slideLayout23.xml" /><Relationship Id="rId12" Type="http://schemas.openxmlformats.org/officeDocument/2006/relationships/slideLayout" Target="../slideLayouts/slideLayout24.xml" /><Relationship Id="rId13" Type="http://schemas.openxmlformats.org/officeDocument/2006/relationships/slideLayout" Target="../slideLayouts/slideLayout25.xml" /><Relationship Id="rId14" Type="http://schemas.openxmlformats.org/officeDocument/2006/relationships/image" Target="../media/image4.png" /><Relationship Id="rId15" Type="http://schemas.openxmlformats.org/officeDocument/2006/relationships/theme" Target="../theme/theme2.xml" /><Relationship Id="rId2" Type="http://schemas.openxmlformats.org/officeDocument/2006/relationships/slideLayout" Target="../slideLayouts/slideLayout14.xml" /><Relationship Id="rId3" Type="http://schemas.openxmlformats.org/officeDocument/2006/relationships/slideLayout" Target="../slideLayouts/slideLayout15.xml" /><Relationship Id="rId4" Type="http://schemas.openxmlformats.org/officeDocument/2006/relationships/slideLayout" Target="../slideLayouts/slideLayout16.xml" /><Relationship Id="rId5" Type="http://schemas.openxmlformats.org/officeDocument/2006/relationships/slideLayout" Target="../slideLayouts/slideLayout17.xml" /><Relationship Id="rId6" Type="http://schemas.openxmlformats.org/officeDocument/2006/relationships/slideLayout" Target="../slideLayouts/slideLayout18.xml" /><Relationship Id="rId7" Type="http://schemas.openxmlformats.org/officeDocument/2006/relationships/slideLayout" Target="../slideLayouts/slideLayout19.xml" /><Relationship Id="rId8" Type="http://schemas.openxmlformats.org/officeDocument/2006/relationships/slideLayout" Target="../slideLayouts/slideLayout20.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Pr>
        <a:blipFill dpi="0" rotWithShape="0">
          <a:blip r:embed="rId13"/>
          <a:stretch>
            <a:fillRect/>
          </a:stretch>
        </a:blipFill>
        <a:effectLst/>
      </p:bgPr>
    </p:bg>
    <p:spTree>
      <p:nvGrpSpPr>
        <p:cNvPr id="1" name=""/>
        <p:cNvGrpSpPr/>
        <p:nvPr/>
      </p:nvGrpSpPr>
      <p:grpSpPr>
        <a:xfrm>
          <a:off x="0" y="0"/>
          <a: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77" r:id="rId12"/>
  </p:sldLayoutIdLst>
  <p:transition/>
  <p:timing/>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Pr>
        <a:blipFill dpi="0" rotWithShape="0">
          <a:blip r:embed="rId14"/>
          <a:stretch>
            <a:fillRect/>
          </a:stretch>
        </a:blipFill>
        <a:effectLst/>
      </p:bgPr>
    </p:bg>
    <p:spTree>
      <p:nvGrpSpPr>
        <p:cNvPr id="1" name=""/>
        <p:cNvGrpSpPr/>
        <p:nvPr/>
      </p:nvGrpSpPr>
      <p:grpSpPr>
        <a:xfrm>
          <a:off x="0" y="0"/>
          <a:ext cx="0" cy="0"/>
        </a:xfrm>
      </p:grpSpPr>
      <p:sp>
        <p:nvSpPr>
          <p:cNvPr id="151554" name="Text Box 2">
            <a:extLst>
              <a:ext uri="{FF2B5EF4-FFF2-40B4-BE49-F238E27FC236}">
                <a16:creationId xmlns:a16="http://schemas.microsoft.com/office/drawing/2014/main" id="{F134780B-39C9-402E-A92A-572228CAC9E2}"/>
              </a:ext>
            </a:extLst>
          </p:cNvPr>
          <p:cNvSpPr txBox="1">
            <a:spLocks noChangeArrowheads="1"/>
          </p:cNvSpPr>
          <p:nvPr/>
        </p:nvSpPr>
        <p:spPr bwMode="auto">
          <a:xfrm>
            <a:off x="27583" y="5867400"/>
            <a:ext cx="30777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lgn="l">
              <a:spcBef>
                <a:spcPct val="50000"/>
              </a:spcBef>
            </a:pPr>
            <a:r>
              <a:rPr kumimoji="0" lang="zh-CN" altLang="en-US" sz="800" b="0">
                <a:solidFill>
                  <a:srgbClr val="99CCFF"/>
                </a:solidFill>
                <a:latin typeface="Arial" panose="020b0604020202020204" pitchFamily="34" charset="0"/>
              </a:rPr>
              <a:t>讲课人：邢启强</a:t>
            </a:r>
          </a:p>
        </p:txBody>
      </p:sp>
      <p:sp>
        <p:nvSpPr>
          <p:cNvPr id="151555" name="AutoShape 3">
            <a:hlinkClick action="ppaction://hlinkshowjump?jump=lastslide" highlightClick="1"/>
            <a:extLst>
              <a:ext uri="{FF2B5EF4-FFF2-40B4-BE49-F238E27FC236}">
                <a16:creationId xmlns:a16="http://schemas.microsoft.com/office/drawing/2014/main" id="{ABB1C0EC-260D-41F1-BECF-60BAB562338E}"/>
              </a:ext>
            </a:extLst>
          </p:cNvPr>
          <p:cNvSpPr>
            <a:spLocks noChangeArrowheads="1"/>
          </p:cNvSpPr>
          <p:nvPr/>
        </p:nvSpPr>
        <p:spPr bwMode="auto">
          <a:xfrm>
            <a:off x="46568" y="6661150"/>
            <a:ext cx="2544233" cy="196850"/>
          </a:xfrm>
          <a:prstGeom prst="actionButtonEnd">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51556" name="AutoShape 4">
            <a:hlinkClick action="ppaction://hlinkshowjump?jump=nextslide" highlightClick="1"/>
            <a:extLst>
              <a:ext uri="{FF2B5EF4-FFF2-40B4-BE49-F238E27FC236}">
                <a16:creationId xmlns:a16="http://schemas.microsoft.com/office/drawing/2014/main" id="{729D2AE1-ECEA-4860-99BD-6F2E49767CE7}"/>
              </a:ext>
            </a:extLst>
          </p:cNvPr>
          <p:cNvSpPr>
            <a:spLocks noChangeArrowheads="1"/>
          </p:cNvSpPr>
          <p:nvPr/>
        </p:nvSpPr>
        <p:spPr bwMode="auto">
          <a:xfrm>
            <a:off x="2544233" y="6669088"/>
            <a:ext cx="2590800" cy="188912"/>
          </a:xfrm>
          <a:prstGeom prst="actionButtonForwardNex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51557" name="AutoShape 5">
            <a:hlinkClick action="ppaction://hlinkshowjump?jump=previousslide" highlightClick="1"/>
            <a:extLst>
              <a:ext uri="{FF2B5EF4-FFF2-40B4-BE49-F238E27FC236}">
                <a16:creationId xmlns:a16="http://schemas.microsoft.com/office/drawing/2014/main" id="{D10C8C00-7363-4B42-A043-9BB4A4DD63F3}"/>
              </a:ext>
            </a:extLst>
          </p:cNvPr>
          <p:cNvSpPr>
            <a:spLocks noChangeArrowheads="1"/>
          </p:cNvSpPr>
          <p:nvPr/>
        </p:nvSpPr>
        <p:spPr bwMode="auto">
          <a:xfrm>
            <a:off x="4944534" y="6669088"/>
            <a:ext cx="2783417" cy="188912"/>
          </a:xfrm>
          <a:prstGeom prst="actionButtonBackPrevious">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51558" name="Rectangle 6">
            <a:extLst>
              <a:ext uri="{FF2B5EF4-FFF2-40B4-BE49-F238E27FC236}">
                <a16:creationId xmlns:a16="http://schemas.microsoft.com/office/drawing/2014/main" id="{E99971EC-C075-4A23-A252-EB81AC4AA15F}"/>
              </a:ext>
            </a:extLst>
          </p:cNvPr>
          <p:cNvSpPr>
            <a:spLocks noChangeArrowheads="1"/>
          </p:cNvSpPr>
          <p:nvPr/>
        </p:nvSpPr>
        <p:spPr bwMode="auto">
          <a:xfrm>
            <a:off x="9347200" y="638175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0" hangingPunct="0"/>
            <a:fld id="{B351F55D-5EEE-40EA-AEEF-7C7A80529986}" type="slidenum">
              <a:rPr kumimoji="0" lang="en-US" altLang="zh-CN" sz="1400" b="0">
                <a:latin typeface="Arial" panose="020b0604020202020204" pitchFamily="34" charset="0"/>
              </a:rPr>
              <a:pPr algn="r" eaLnBrk="0" hangingPunct="0"/>
              <a:t>‹#›</a:t>
            </a:fld>
          </a:p>
        </p:txBody>
      </p:sp>
      <p:sp>
        <p:nvSpPr>
          <p:cNvPr id="151559" name="AutoShape 7">
            <a:hlinkClick action="ppaction://hlinkshowjump?jump=firstslide" highlightClick="1"/>
            <a:extLst>
              <a:ext uri="{FF2B5EF4-FFF2-40B4-BE49-F238E27FC236}">
                <a16:creationId xmlns:a16="http://schemas.microsoft.com/office/drawing/2014/main" id="{055096AB-95C0-47E3-99C2-F17B9CA0F0EE}"/>
              </a:ext>
            </a:extLst>
          </p:cNvPr>
          <p:cNvSpPr>
            <a:spLocks noChangeArrowheads="1"/>
          </p:cNvSpPr>
          <p:nvPr/>
        </p:nvSpPr>
        <p:spPr bwMode="auto">
          <a:xfrm>
            <a:off x="7727952" y="6669088"/>
            <a:ext cx="2305049" cy="188912"/>
          </a:xfrm>
          <a:prstGeom prst="actionButtonBeginning">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51560" name="AutoShape 8">
            <a:hlinkClick action="ppaction://hlinkshowjump?jump=lastslideviewed" highlightClick="1"/>
            <a:extLst>
              <a:ext uri="{FF2B5EF4-FFF2-40B4-BE49-F238E27FC236}">
                <a16:creationId xmlns:a16="http://schemas.microsoft.com/office/drawing/2014/main" id="{53F19F94-35CA-4CF4-9E6E-770420799447}"/>
              </a:ext>
            </a:extLst>
          </p:cNvPr>
          <p:cNvSpPr>
            <a:spLocks noChangeArrowheads="1"/>
          </p:cNvSpPr>
          <p:nvPr/>
        </p:nvSpPr>
        <p:spPr bwMode="auto">
          <a:xfrm>
            <a:off x="10033000" y="6669088"/>
            <a:ext cx="2159000" cy="188912"/>
          </a:xfrm>
          <a:prstGeom prst="actionButtonReturn">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8" r:id="rId13"/>
  </p:sldLayoutIdLst>
  <p:transition/>
  <p:timing/>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image" Target="../media/image23.png" /><Relationship Id="rId3" Type="http://schemas.openxmlformats.org/officeDocument/2006/relationships/image" Target="../media/image24.png" /><Relationship Id="rId4" Type="http://schemas.openxmlformats.org/officeDocument/2006/relationships/image" Target="../media/image25.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9.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image" Target="../media/image26.png" /><Relationship Id="rId3" Type="http://schemas.openxmlformats.org/officeDocument/2006/relationships/package" Target="../embeddings/Microsoft_Word_Document7.docx" TargetMode="Internal" /><Relationship Id="rId4" Type="http://schemas.openxmlformats.org/officeDocument/2006/relationships/image" Target="../media/image27.emf" /><Relationship Id="rId5" Type="http://schemas.openxmlformats.org/officeDocument/2006/relationships/image" Target="../media/image28.png" /><Relationship Id="rId6" Type="http://schemas.openxmlformats.org/officeDocument/2006/relationships/image" Target="../media/image29.png" /><Relationship Id="rId7" Type="http://schemas.openxmlformats.org/officeDocument/2006/relationships/vmlDrawing" Target="../drawings/vmlDrawing4.v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9.xml" /><Relationship Id="rId10" Type="http://schemas.openxmlformats.org/officeDocument/2006/relationships/image" Target="../media/image34.emf" /><Relationship Id="rId11" Type="http://schemas.openxmlformats.org/officeDocument/2006/relationships/package" Target="../embeddings/Microsoft_Word_Document12.docx" TargetMode="Internal" /><Relationship Id="rId12" Type="http://schemas.openxmlformats.org/officeDocument/2006/relationships/image" Target="../media/image35.emf" /><Relationship Id="rId13" Type="http://schemas.openxmlformats.org/officeDocument/2006/relationships/package" Target="../embeddings/Microsoft_Word_Document13.docx" TargetMode="Internal" /><Relationship Id="rId14" Type="http://schemas.openxmlformats.org/officeDocument/2006/relationships/image" Target="../media/image36.emf" /><Relationship Id="rId15" Type="http://schemas.openxmlformats.org/officeDocument/2006/relationships/vmlDrawing" Target="../drawings/vmlDrawing5.vml" /><Relationship Id="rId2" Type="http://schemas.openxmlformats.org/officeDocument/2006/relationships/image" Target="../media/image30.png" /><Relationship Id="rId3" Type="http://schemas.openxmlformats.org/officeDocument/2006/relationships/package" Target="../embeddings/Microsoft_Word_Document8.docx" TargetMode="Internal" /><Relationship Id="rId4" Type="http://schemas.openxmlformats.org/officeDocument/2006/relationships/image" Target="../media/image31.emf" /><Relationship Id="rId5" Type="http://schemas.openxmlformats.org/officeDocument/2006/relationships/package" Target="../embeddings/Microsoft_Word_Document9.docx" TargetMode="Internal" /><Relationship Id="rId6" Type="http://schemas.openxmlformats.org/officeDocument/2006/relationships/image" Target="../media/image32.emf" /><Relationship Id="rId7" Type="http://schemas.openxmlformats.org/officeDocument/2006/relationships/package" Target="../embeddings/Microsoft_Word_Document10.docx" TargetMode="Internal" /><Relationship Id="rId8" Type="http://schemas.openxmlformats.org/officeDocument/2006/relationships/image" Target="../media/image33.emf" /><Relationship Id="rId9" Type="http://schemas.openxmlformats.org/officeDocument/2006/relationships/package" Target="../embeddings/Microsoft_Word_Document11.docx" TargetMode="In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image" Target="../media/image37.png" /><Relationship Id="rId3" Type="http://schemas.openxmlformats.org/officeDocument/2006/relationships/image" Target="../media/image38.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9.xml" /><Relationship Id="rId10" Type="http://schemas.openxmlformats.org/officeDocument/2006/relationships/package" Target="../embeddings/Microsoft_Word_Document18.docx" TargetMode="Internal" /><Relationship Id="rId11" Type="http://schemas.openxmlformats.org/officeDocument/2006/relationships/image" Target="../media/image43.emf" /><Relationship Id="rId12" Type="http://schemas.openxmlformats.org/officeDocument/2006/relationships/image" Target="../media/image44.png" /><Relationship Id="rId13" Type="http://schemas.openxmlformats.org/officeDocument/2006/relationships/vmlDrawing" Target="../drawings/vmlDrawing6.vml" /><Relationship Id="rId2" Type="http://schemas.openxmlformats.org/officeDocument/2006/relationships/package" Target="../embeddings/Microsoft_Word_Document14.docx" TargetMode="Internal" /><Relationship Id="rId3" Type="http://schemas.openxmlformats.org/officeDocument/2006/relationships/image" Target="../media/image39.emf" /><Relationship Id="rId4" Type="http://schemas.openxmlformats.org/officeDocument/2006/relationships/package" Target="../embeddings/Microsoft_Word_Document15.docx" TargetMode="Internal" /><Relationship Id="rId5" Type="http://schemas.openxmlformats.org/officeDocument/2006/relationships/image" Target="../media/image40.emf" /><Relationship Id="rId6" Type="http://schemas.openxmlformats.org/officeDocument/2006/relationships/package" Target="../embeddings/Microsoft_Word_Document16.docx" TargetMode="Internal" /><Relationship Id="rId7" Type="http://schemas.openxmlformats.org/officeDocument/2006/relationships/image" Target="../media/image41.emf" /><Relationship Id="rId8" Type="http://schemas.openxmlformats.org/officeDocument/2006/relationships/package" Target="../embeddings/Microsoft_Word_Document17.docx" TargetMode="Internal" /><Relationship Id="rId9" Type="http://schemas.openxmlformats.org/officeDocument/2006/relationships/image" Target="../media/image42.emf"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image" Target="../media/image45.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image" Target="../media/image46.jpe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image" Target="../media/image47.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package" Target="../embeddings/Microsoft_Word_Document.docx" TargetMode="Internal" /><Relationship Id="rId3" Type="http://schemas.openxmlformats.org/officeDocument/2006/relationships/image" Target="../media/image5.emf" /><Relationship Id="rId4" Type="http://schemas.openxmlformats.org/officeDocument/2006/relationships/package" Target="../embeddings/Microsoft_Word_Document1.docx" TargetMode="Internal" /><Relationship Id="rId5" Type="http://schemas.openxmlformats.org/officeDocument/2006/relationships/image" Target="../media/image6.emf" /><Relationship Id="rId6" Type="http://schemas.openxmlformats.org/officeDocument/2006/relationships/vmlDrawing" Target="../drawings/vmlDrawing1.v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9.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9.xml" /><Relationship Id="rId10" Type="http://schemas.openxmlformats.org/officeDocument/2006/relationships/vmlDrawing" Target="../drawings/vmlDrawing2.vml" /><Relationship Id="rId2" Type="http://schemas.openxmlformats.org/officeDocument/2006/relationships/package" Target="../embeddings/Microsoft_Word_Document2.docx" TargetMode="Internal" /><Relationship Id="rId3" Type="http://schemas.openxmlformats.org/officeDocument/2006/relationships/image" Target="../media/image7.emf" /><Relationship Id="rId4" Type="http://schemas.openxmlformats.org/officeDocument/2006/relationships/package" Target="../embeddings/Microsoft_Word_Document3.docx" TargetMode="Internal" /><Relationship Id="rId5" Type="http://schemas.openxmlformats.org/officeDocument/2006/relationships/image" Target="../media/image8.emf" /><Relationship Id="rId6" Type="http://schemas.openxmlformats.org/officeDocument/2006/relationships/package" Target="../embeddings/Microsoft_Word_Document4.docx" TargetMode="Internal" /><Relationship Id="rId7" Type="http://schemas.openxmlformats.org/officeDocument/2006/relationships/image" Target="../media/image9.emf" /><Relationship Id="rId8" Type="http://schemas.openxmlformats.org/officeDocument/2006/relationships/package" Target="../embeddings/Microsoft_Word_Document5.docx" TargetMode="Internal" /><Relationship Id="rId9" Type="http://schemas.openxmlformats.org/officeDocument/2006/relationships/image" Target="../media/image10.emf"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image" Target="../media/image11.png" /><Relationship Id="rId3" Type="http://schemas.openxmlformats.org/officeDocument/2006/relationships/image" Target="../media/image12.png" /><Relationship Id="rId4" Type="http://schemas.openxmlformats.org/officeDocument/2006/relationships/image" Target="../media/image13.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image" Target="../media/image14.png" /><Relationship Id="rId3" Type="http://schemas.openxmlformats.org/officeDocument/2006/relationships/image" Target="../media/image15.png" /><Relationship Id="rId4" Type="http://schemas.microsoft.com/office/2007/relationships/hdphoto" Target="../media/hdphoto1.wdp"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image" Target="../media/image16.png" /><Relationship Id="rId3" Type="http://schemas.openxmlformats.org/officeDocument/2006/relationships/package" Target="../embeddings/Microsoft_Word_Document6.docx" TargetMode="Internal" /><Relationship Id="rId4" Type="http://schemas.openxmlformats.org/officeDocument/2006/relationships/image" Target="../media/image17.emf" /><Relationship Id="rId5" Type="http://schemas.openxmlformats.org/officeDocument/2006/relationships/vmlDrawing" Target="../drawings/vmlDrawing3.v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image" Target="../media/image18.png" /><Relationship Id="rId3" Type="http://schemas.openxmlformats.org/officeDocument/2006/relationships/image" Target="../media/image19.png" /><Relationship Id="rId4" Type="http://schemas.openxmlformats.org/officeDocument/2006/relationships/image" Target="../media/image20.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9.xml" /><Relationship Id="rId2" Type="http://schemas.openxmlformats.org/officeDocument/2006/relationships/image" Target="../media/image21.png" /><Relationship Id="rId3" Type="http://schemas.openxmlformats.org/officeDocument/2006/relationships/image" Target="../media/image22.png" /><Relationship Id="rId4" Type="http://schemas.microsoft.com/office/2007/relationships/hdphoto" Target="../media/hdphoto2.wdp"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19812" name="Rectangle 4">
            <a:extLst>
              <a:ext uri="{FF2B5EF4-FFF2-40B4-BE49-F238E27FC236}">
                <a16:creationId xmlns:a16="http://schemas.microsoft.com/office/drawing/2014/main" id="{74DFB7DE-7687-442A-BE05-6F2676A7153A}"/>
              </a:ext>
            </a:extLst>
          </p:cNvPr>
          <p:cNvSpPr>
            <a:spLocks noChangeArrowheads="1"/>
          </p:cNvSpPr>
          <p:nvPr/>
        </p:nvSpPr>
        <p:spPr bwMode="auto">
          <a:xfrm>
            <a:off x="2631728" y="2204864"/>
            <a:ext cx="648286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4000"/>
              <a:t>2.5.1     </a:t>
            </a:r>
            <a:r>
              <a:rPr lang="zh-CN" altLang="en-US" sz="4000"/>
              <a:t>直线与圆的位置关系</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436DBE48-0D7F-4FCF-9759-A71A1C69F6EC}"/>
              </a:ext>
            </a:extLst>
          </p:cNvPr>
          <p:cNvSpPr>
            <a:spLocks noRot="1" noChangeAspect="1" noMove="1" noResize="1" noEditPoints="1" noAdjustHandles="1" noChangeArrowheads="1" noChangeShapeType="1" noTextEdit="1"/>
          </p:cNvSpPr>
          <p:nvPr/>
        </p:nvSpPr>
        <p:spPr>
          <a:xfrm>
            <a:off x="119336" y="461665"/>
            <a:ext cx="11089232" cy="1938992"/>
          </a:xfrm>
          <a:prstGeom prst="rect">
            <a:avLst/>
          </a:prstGeom>
          <a:blipFill>
            <a:blip r:embed="rId2"/>
            <a:stretch>
              <a:fillRect l="-880" t="-2516" r="0" b="-6289"/>
            </a:stretch>
          </a:blipFill>
        </p:spPr>
        <p:txBody>
          <a:bodyPr/>
          <a:lstStyle/>
          <a:p>
            <a:r>
              <a:rPr lang="zh-CN" altLang="en-US">
                <a:noFill/>
              </a:rPr>
              <a:t> </a:t>
            </a:r>
          </a:p>
        </p:txBody>
      </p:sp>
      <p:sp>
        <p:nvSpPr>
          <p:cNvPr id="3" name="Text Box 28">
            <a:extLst>
              <a:ext uri="{FF2B5EF4-FFF2-40B4-BE49-F238E27FC236}">
                <a16:creationId xmlns:a16="http://schemas.microsoft.com/office/drawing/2014/main" id="{278AF449-0DEE-4DB8-9072-B379C7DFB0C4}"/>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例题讲评</a:t>
            </a:r>
          </a:p>
        </p:txBody>
      </p:sp>
      <p:pic>
        <p:nvPicPr>
          <p:cNvPr id="4" name="图片 3" descr="figure">
            <a:extLst>
              <a:ext uri="{FF2B5EF4-FFF2-40B4-BE49-F238E27FC236}">
                <a16:creationId xmlns:a16="http://schemas.microsoft.com/office/drawing/2014/main" id="{4B51E14C-581B-4FE7-BAC1-C3B0075AE661}"/>
              </a:ext>
            </a:extLst>
          </p:cNvPr>
          <p:cNvPicPr/>
          <p:nvPr/>
        </p:nvPicPr>
        <p:blipFill>
          <a:blip r:embed="rId3"/>
          <a:stretch>
            <a:fillRect/>
          </a:stretch>
        </p:blipFill>
        <p:spPr>
          <a:xfrm>
            <a:off x="10200456" y="1114585"/>
            <a:ext cx="1656184" cy="2314415"/>
          </a:xfrm>
          <a:prstGeom prst="rect">
            <a:avLst/>
          </a:prstGeom>
        </p:spPr>
      </p:pic>
      <p:sp>
        <p:nvSpPr>
          <p:cNvPr id="5" name="矩形 4">
            <a:extLst>
              <a:ext uri="{FF2B5EF4-FFF2-40B4-BE49-F238E27FC236}">
                <a16:creationId xmlns:a16="http://schemas.microsoft.com/office/drawing/2014/main" id="{B56DFAAA-AAC7-486B-B592-209E633E0723}"/>
              </a:ext>
            </a:extLst>
          </p:cNvPr>
          <p:cNvSpPr>
            <a:spLocks noRot="1" noChangeAspect="1" noMove="1" noResize="1" noEditPoints="1" noAdjustHandles="1" noChangeArrowheads="1" noChangeShapeType="1" noTextEdit="1"/>
          </p:cNvSpPr>
          <p:nvPr/>
        </p:nvSpPr>
        <p:spPr>
          <a:xfrm>
            <a:off x="335360" y="2060848"/>
            <a:ext cx="11377264" cy="4573175"/>
          </a:xfrm>
          <a:prstGeom prst="rect">
            <a:avLst/>
          </a:prstGeom>
          <a:blipFill>
            <a:blip r:embed="rId4"/>
            <a:stretch>
              <a:fillRect l="-804" r="0" b="-2133"/>
            </a:stretch>
          </a:blipFill>
        </p:spPr>
        <p:txBody>
          <a:bodyPr/>
          <a:lstStyle/>
          <a:p>
            <a:r>
              <a:rPr lang="zh-CN" altLang="en-US">
                <a:noFill/>
              </a:rPr>
              <a:t> </a:t>
            </a:r>
          </a:p>
        </p:txBody>
      </p:sp>
    </p:spTree>
    <p:extLst>
      <p:ext uri="{BB962C8B-B14F-4D97-AF65-F5344CB8AC3E}">
        <p14:creationId xmlns:p14="http://schemas.microsoft.com/office/powerpoint/2010/main" val="3363069060"/>
      </p:ext>
    </p:extLst>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7E424CB2-0301-456B-A614-9375F9EB7E59}"/>
              </a:ext>
            </a:extLst>
          </p:cNvPr>
          <p:cNvSpPr/>
          <p:nvPr/>
        </p:nvSpPr>
        <p:spPr>
          <a:xfrm>
            <a:off x="191344" y="548680"/>
            <a:ext cx="11161240" cy="3046988"/>
          </a:xfrm>
          <a:prstGeom prst="rect">
            <a:avLst/>
          </a:prstGeom>
        </p:spPr>
        <p:txBody>
          <a:bodyPr wrap="square">
            <a:spAutoFit/>
          </a:bodyPr>
          <a:lstStyle/>
          <a:p>
            <a:pPr algn="l"/>
            <a:r>
              <a:rPr lang="zh-CN" altLang="en-US"/>
              <a:t>          用坐标法解决几何问题时，先用坐标和方程表示相应的几何元素：点、直线、圆，将几何问题转化为代数问题；然后通过代数运算解决代数问题；最后解释代数运算结果的几何含义，得到几何问题的结论，这就是用坐标法解决平面几何问题的“三步曲”：</a:t>
            </a:r>
            <a:endParaRPr lang="en-US" altLang="zh-CN"/>
          </a:p>
          <a:p>
            <a:pPr algn="l"/>
            <a:r>
              <a:rPr lang="zh-CN" altLang="en-US"/>
              <a:t>       第一步：建立适当的平面直角坐标系，用坐标和方程表示问题中的几何要素，如点、直线、圆，把平面几何问题转化为代数问题；</a:t>
            </a:r>
            <a:endParaRPr lang="en-US" altLang="zh-CN"/>
          </a:p>
          <a:p>
            <a:pPr algn="l"/>
            <a:r>
              <a:rPr lang="en-US" altLang="zh-CN"/>
              <a:t>       </a:t>
            </a:r>
            <a:r>
              <a:rPr lang="zh-CN" altLang="en-US"/>
              <a:t>第二步：通过代数运算，解决代数问题；</a:t>
            </a:r>
            <a:endParaRPr lang="en-US" altLang="zh-CN"/>
          </a:p>
          <a:p>
            <a:pPr algn="l"/>
            <a:r>
              <a:rPr lang="zh-CN" altLang="en-US"/>
              <a:t>       第三步：把代数运算的结果“翻译”成几何结论.</a:t>
            </a:r>
          </a:p>
        </p:txBody>
      </p:sp>
      <p:sp>
        <p:nvSpPr>
          <p:cNvPr id="3" name="Text Box 28">
            <a:extLst>
              <a:ext uri="{FF2B5EF4-FFF2-40B4-BE49-F238E27FC236}">
                <a16:creationId xmlns:a16="http://schemas.microsoft.com/office/drawing/2014/main" id="{2476DB8A-5D22-4615-87E4-1C71C84A10BF}"/>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方法总结</a:t>
            </a:r>
          </a:p>
        </p:txBody>
      </p:sp>
      <p:sp>
        <p:nvSpPr>
          <p:cNvPr id="4" name="矩形 3">
            <a:extLst>
              <a:ext uri="{FF2B5EF4-FFF2-40B4-BE49-F238E27FC236}">
                <a16:creationId xmlns:a16="http://schemas.microsoft.com/office/drawing/2014/main" id="{E6D2AE9A-CD2D-4F9A-88C6-6D88B3E7A935}"/>
              </a:ext>
            </a:extLst>
          </p:cNvPr>
          <p:cNvSpPr/>
          <p:nvPr/>
        </p:nvSpPr>
        <p:spPr>
          <a:xfrm>
            <a:off x="479376" y="3682683"/>
            <a:ext cx="8554343" cy="461665"/>
          </a:xfrm>
          <a:prstGeom prst="rect">
            <a:avLst/>
          </a:prstGeom>
        </p:spPr>
        <p:txBody>
          <a:bodyPr wrap="square">
            <a:spAutoFit/>
          </a:bodyPr>
          <a:lstStyle/>
          <a:p>
            <a:r>
              <a:rPr lang="zh-CN" altLang="en-US"/>
              <a:t>比较坐标法与向量法，它们在解决几何问题时，有什么异同点？</a:t>
            </a:r>
          </a:p>
        </p:txBody>
      </p:sp>
      <p:sp>
        <p:nvSpPr>
          <p:cNvPr id="5" name="矩形 4">
            <a:extLst>
              <a:ext uri="{FF2B5EF4-FFF2-40B4-BE49-F238E27FC236}">
                <a16:creationId xmlns:a16="http://schemas.microsoft.com/office/drawing/2014/main" id="{C1C7ACE6-629E-4835-BDF8-0A279B376341}"/>
              </a:ext>
            </a:extLst>
          </p:cNvPr>
          <p:cNvSpPr/>
          <p:nvPr/>
        </p:nvSpPr>
        <p:spPr>
          <a:xfrm>
            <a:off x="416273" y="4231363"/>
            <a:ext cx="11233248" cy="2308324"/>
          </a:xfrm>
          <a:prstGeom prst="rect">
            <a:avLst/>
          </a:prstGeom>
        </p:spPr>
        <p:txBody>
          <a:bodyPr wrap="square">
            <a:spAutoFit/>
          </a:bodyPr>
          <a:lstStyle/>
          <a:p>
            <a:pPr algn="l"/>
            <a:r>
              <a:rPr lang="zh-CN" altLang="en-US">
                <a:solidFill>
                  <a:srgbClr val="FF0000"/>
                </a:solidFill>
              </a:rPr>
              <a:t>向量法是将点、线、面等几何要素用向量表示，对这些向量进行运算，然后把向量运算的结果“翻译”成关于点、线、面的相应结果，由于向量线性运算给向量表示几何要素带来的便利性（由数乘向量和向量加法这两种运算可以把平面内任意向量表示成两个不共线向量的线性组合）,以及向量数量积运算在刻画长度与角度方面的强大功能，使得向量法在解决几何问题中发挥了巨大的作用，使许多问题的解决变得方便且简捷.</a:t>
            </a:r>
          </a:p>
        </p:txBody>
      </p:sp>
    </p:spTree>
    <p:extLst>
      <p:ext uri="{BB962C8B-B14F-4D97-AF65-F5344CB8AC3E}">
        <p14:creationId xmlns:p14="http://schemas.microsoft.com/office/powerpoint/2010/main" val="1214282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pic>
        <p:nvPicPr>
          <p:cNvPr id="2" name="图片 1" descr="figure">
            <a:extLst>
              <a:ext uri="{FF2B5EF4-FFF2-40B4-BE49-F238E27FC236}">
                <a16:creationId xmlns:a16="http://schemas.microsoft.com/office/drawing/2014/main" id="{BD9537A8-2DD8-438F-8E68-FF599C11BCE7}"/>
              </a:ext>
            </a:extLst>
          </p:cNvPr>
          <p:cNvPicPr/>
          <p:nvPr/>
        </p:nvPicPr>
        <p:blipFill>
          <a:blip r:embed="rId2"/>
          <a:stretch>
            <a:fillRect/>
          </a:stretch>
        </p:blipFill>
        <p:spPr>
          <a:xfrm>
            <a:off x="8614305" y="669397"/>
            <a:ext cx="3222095" cy="1785936"/>
          </a:xfrm>
          <a:prstGeom prst="rect">
            <a:avLst/>
          </a:prstGeom>
        </p:spPr>
      </p:pic>
      <p:graphicFrame>
        <p:nvGraphicFramePr>
          <p:cNvPr id="3" name="对象 2">
            <a:extLst>
              <a:ext uri="{FF2B5EF4-FFF2-40B4-BE49-F238E27FC236}">
                <a16:creationId xmlns:a16="http://schemas.microsoft.com/office/drawing/2014/main" id="{C519F1EE-BE24-497D-87C5-81F4D53C7FB7}"/>
              </a:ext>
            </a:extLst>
          </p:cNvPr>
          <p:cNvGraphicFramePr>
            <a:graphicFrameLocks noChangeAspect="1"/>
          </p:cNvGraphicFramePr>
          <p:nvPr>
            <p:extLst>
              <p:ext uri="{D42A27DB-BD31-4B8C-83A1-F6EECF244321}">
                <p14:modId xmlns:p14="http://schemas.microsoft.com/office/powerpoint/2010/main" val="1877659807"/>
              </p:ext>
            </p:extLst>
          </p:nvPr>
        </p:nvGraphicFramePr>
        <p:xfrm>
          <a:off x="254645" y="548680"/>
          <a:ext cx="8142287" cy="727075"/>
        </p:xfrm>
        <a:graphic>
          <a:graphicData uri="http://schemas.openxmlformats.org/presentationml/2006/ole">
            <mc:AlternateContent xmlns:mc="http://schemas.openxmlformats.org/markup-compatibility/2006">
              <mc:Choice xmlns:v="urn:schemas-microsoft-com:vml" Requires="v">
                <p:oleObj spid="_x0000_s1045" name="Document" r:id="rId3" progId="Word.Document.12">
                  <p:embed/>
                </p:oleObj>
              </mc:Choice>
              <mc:Fallback>
                <p:oleObj name="Document" r:id="rId3" progId="Word.Document.12">
                  <p:embed/>
                  <p:pic>
                    <p:nvPicPr>
                      <p:cNvPr id="0" name="OLE substitute image"/>
                      <p:cNvPicPr/>
                      <p:nvPr/>
                    </p:nvPicPr>
                    <p:blipFill>
                      <a:blip r:embed="rId4"/>
                      <a:stretch>
                        <a:fillRect/>
                      </a:stretch>
                    </p:blipFill>
                    <p:spPr>
                      <a:xfrm>
                        <a:off x="254645" y="548680"/>
                        <a:ext cx="8142287" cy="727075"/>
                      </a:xfrm>
                      <a:prstGeom prst="rect">
                        <a:avLst/>
                      </a:prstGeom>
                    </p:spPr>
                  </p:pic>
                </p:oleObj>
              </mc:Fallback>
            </mc:AlternateContent>
          </a:graphicData>
        </a:graphic>
      </p:graphicFrame>
      <p:pic>
        <p:nvPicPr>
          <p:cNvPr id="5" name="图片 4" descr="figure">
            <a:extLst>
              <a:ext uri="{FF2B5EF4-FFF2-40B4-BE49-F238E27FC236}">
                <a16:creationId xmlns:a16="http://schemas.microsoft.com/office/drawing/2014/main" id="{432CB80B-25C5-4652-AB43-CEE03FC1F96B}"/>
              </a:ext>
            </a:extLst>
          </p:cNvPr>
          <p:cNvPicPr/>
          <p:nvPr/>
        </p:nvPicPr>
        <p:blipFill>
          <a:blip r:embed="rId5"/>
          <a:stretch>
            <a:fillRect/>
          </a:stretch>
        </p:blipFill>
        <p:spPr>
          <a:xfrm>
            <a:off x="8760296" y="2708920"/>
            <a:ext cx="2827867" cy="2913592"/>
          </a:xfrm>
          <a:prstGeom prst="rect">
            <a:avLst/>
          </a:prstGeom>
        </p:spPr>
      </p:pic>
      <p:sp>
        <p:nvSpPr>
          <p:cNvPr id="6" name="Text Box 28">
            <a:extLst>
              <a:ext uri="{FF2B5EF4-FFF2-40B4-BE49-F238E27FC236}">
                <a16:creationId xmlns:a16="http://schemas.microsoft.com/office/drawing/2014/main" id="{7B1C3313-49A2-45F4-83A5-BEDC6E1A1C24}"/>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巩固练习</a:t>
            </a:r>
          </a:p>
        </p:txBody>
      </p:sp>
      <p:sp>
        <p:nvSpPr>
          <p:cNvPr id="7" name="矩形 6">
            <a:extLst>
              <a:ext uri="{FF2B5EF4-FFF2-40B4-BE49-F238E27FC236}">
                <a16:creationId xmlns:a16="http://schemas.microsoft.com/office/drawing/2014/main" id="{3406F0BF-D7F2-4E7E-B7ED-8A1D0CD83C35}"/>
              </a:ext>
            </a:extLst>
          </p:cNvPr>
          <p:cNvSpPr>
            <a:spLocks noRot="1" noChangeAspect="1" noMove="1" noResize="1" noEditPoints="1" noAdjustHandles="1" noChangeArrowheads="1" noChangeShapeType="1" noTextEdit="1"/>
          </p:cNvSpPr>
          <p:nvPr/>
        </p:nvSpPr>
        <p:spPr>
          <a:xfrm>
            <a:off x="338882" y="1562365"/>
            <a:ext cx="8245400" cy="4090967"/>
          </a:xfrm>
          <a:prstGeom prst="rect">
            <a:avLst/>
          </a:prstGeom>
          <a:blipFill>
            <a:blip r:embed="rId6"/>
            <a:stretch>
              <a:fillRect l="-1183" t="-1341" r="-5473" b="-2981"/>
            </a:stretch>
          </a:blipFill>
        </p:spPr>
        <p:txBody>
          <a:bodyPr/>
          <a:lstStyle/>
          <a:p>
            <a:r>
              <a:rPr lang="zh-CN" altLang="en-US">
                <a:noFill/>
              </a:rPr>
              <a:t> </a:t>
            </a:r>
          </a:p>
        </p:txBody>
      </p:sp>
    </p:spTree>
    <p:extLst>
      <p:ext uri="{BB962C8B-B14F-4D97-AF65-F5344CB8AC3E}">
        <p14:creationId xmlns:p14="http://schemas.microsoft.com/office/powerpoint/2010/main" val="12496178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indefinite"/>
                            </p:stCondLst>
                          </p:cTn>
                        </p:par>
                        <p:par>
                          <p:cTn id="10" fill="hold" nodeType="after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750"/>
                                        <p:tgtEl>
                                          <p:spTgt spid="7"/>
                                        </p:tgtEl>
                                      </p:cBhvr>
                                    </p:animEffect>
                                  </p:childTnLst>
                                </p:cTn>
                              </p:par>
                            </p:childTnLst>
                          </p:cTn>
                        </p:par>
                      </p:childTnLst>
                    </p:cTn>
                  </p:par>
                  <p:par>
                    <p:cTn id="14" fill="hold" nodeType="clickPar">
                      <p:stCondLst>
                        <p:cond delay="indefinite"/>
                      </p:stCondLst>
                      <p:childTnLst>
                        <p:par>
                          <p:cTn id="15" fill="hold" nodeType="withGroup">
                            <p:stCondLst>
                              <p:cond delay="indefinite"/>
                            </p:stCondLst>
                          </p:cTn>
                        </p:par>
                        <p:par>
                          <p:cTn id="16" fill="hold" nodeType="after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750"/>
                                        <p:tgtEl>
                                          <p:spTgt spid="7"/>
                                        </p:tgtEl>
                                      </p:cBhvr>
                                    </p:animEffect>
                                  </p:childTnLst>
                                </p:cTn>
                              </p:par>
                            </p:childTnLst>
                          </p:cTn>
                        </p:par>
                      </p:childTnLst>
                    </p:cTn>
                  </p:par>
                  <p:par>
                    <p:cTn id="20" fill="hold" nodeType="clickPar">
                      <p:stCondLst>
                        <p:cond delay="indefinite"/>
                      </p:stCondLst>
                      <p:childTnLst>
                        <p:par>
                          <p:cTn id="21" fill="hold" nodeType="withGroup">
                            <p:stCondLst>
                              <p:cond delay="indefinite"/>
                            </p:stCondLst>
                          </p:cTn>
                        </p:par>
                        <p:par>
                          <p:cTn id="22" fill="hold" nodeType="after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750"/>
                                        <p:tgtEl>
                                          <p:spTgt spid="7"/>
                                        </p:tgtEl>
                                      </p:cBhvr>
                                    </p:animEffect>
                                  </p:childTnLst>
                                </p:cTn>
                              </p:par>
                            </p:childTnLst>
                          </p:cTn>
                        </p:par>
                      </p:childTnLst>
                    </p:cTn>
                  </p:par>
                  <p:par>
                    <p:cTn id="26" fill="hold" nodeType="clickPar">
                      <p:stCondLst>
                        <p:cond delay="indefinite"/>
                      </p:stCondLst>
                      <p:childTnLst>
                        <p:par>
                          <p:cTn id="27" fill="hold" nodeType="withGroup">
                            <p:stCondLst>
                              <p:cond delay="indefinite"/>
                            </p:stCondLst>
                          </p:cTn>
                        </p:par>
                        <p:par>
                          <p:cTn id="28" fill="hold" nodeType="after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750"/>
                                        <p:tgtEl>
                                          <p:spTgt spid="7"/>
                                        </p:tgtEl>
                                      </p:cBhvr>
                                    </p:animEffect>
                                  </p:childTnLst>
                                </p:cTn>
                              </p:par>
                            </p:childTnLst>
                          </p:cTn>
                        </p:par>
                      </p:childTnLst>
                    </p:cTn>
                  </p:par>
                  <p:par>
                    <p:cTn id="32" fill="hold" nodeType="clickPar">
                      <p:stCondLst>
                        <p:cond delay="indefinite"/>
                      </p:stCondLst>
                      <p:childTnLst>
                        <p:par>
                          <p:cTn id="33" fill="hold" nodeType="withGroup">
                            <p:stCondLst>
                              <p:cond delay="indefinite"/>
                            </p:stCondLst>
                          </p:cTn>
                        </p:par>
                        <p:par>
                          <p:cTn id="34" fill="hold" nodeType="after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750"/>
                                        <p:tgtEl>
                                          <p:spTgt spid="7"/>
                                        </p:tgtEl>
                                      </p:cBhvr>
                                    </p:animEffect>
                                  </p:childTnLst>
                                </p:cTn>
                              </p:par>
                            </p:childTnLst>
                          </p:cTn>
                        </p:par>
                      </p:childTnLst>
                    </p:cTn>
                  </p:par>
                  <p:par>
                    <p:cTn id="38" fill="hold" nodeType="clickPar">
                      <p:stCondLst>
                        <p:cond delay="indefinite"/>
                      </p:stCondLst>
                      <p:childTnLst>
                        <p:par>
                          <p:cTn id="39" fill="hold" nodeType="withGroup">
                            <p:stCondLst>
                              <p:cond delay="indefinite"/>
                            </p:stCondLst>
                          </p:cTn>
                        </p:par>
                        <p:par>
                          <p:cTn id="40" fill="hold" nodeType="after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750"/>
                                        <p:tgtEl>
                                          <p:spTgt spid="7"/>
                                        </p:tgtEl>
                                      </p:cBhvr>
                                    </p:animEffect>
                                  </p:childTnLst>
                                </p:cTn>
                              </p:par>
                            </p:childTnLst>
                          </p:cTn>
                        </p:par>
                      </p:childTnLst>
                    </p:cTn>
                  </p:par>
                  <p:par>
                    <p:cTn id="44" fill="hold" nodeType="clickPar">
                      <p:stCondLst>
                        <p:cond delay="indefinite"/>
                      </p:stCondLst>
                      <p:childTnLst>
                        <p:par>
                          <p:cTn id="45" fill="hold" nodeType="withGroup">
                            <p:stCondLst>
                              <p:cond delay="indefinite"/>
                            </p:stCondLst>
                          </p:cTn>
                        </p:par>
                        <p:par>
                          <p:cTn id="46" fill="hold" nodeType="after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linds(horizontal)">
                                      <p:cBhvr>
                                        <p:cTn id="49" dur="750"/>
                                        <p:tgtEl>
                                          <p:spTgt spid="7"/>
                                        </p:tgtEl>
                                      </p:cBhvr>
                                    </p:animEffect>
                                  </p:childTnLst>
                                </p:cTn>
                              </p:par>
                            </p:childTnLst>
                          </p:cTn>
                        </p:par>
                      </p:childTnLst>
                    </p:cTn>
                  </p:par>
                  <p:par>
                    <p:cTn id="50" fill="hold" nodeType="clickPar">
                      <p:stCondLst>
                        <p:cond delay="indefinite"/>
                      </p:stCondLst>
                      <p:childTnLst>
                        <p:par>
                          <p:cTn id="51" fill="hold" nodeType="withGroup">
                            <p:stCondLst>
                              <p:cond delay="indefinite"/>
                            </p:stCondLst>
                          </p:cTn>
                        </p:par>
                        <p:par>
                          <p:cTn id="52" fill="hold" nodeType="after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blinds(horizontal)">
                                      <p:cBhvr>
                                        <p:cTn id="5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8" name="TextBox 7"/>
          <p:cNvSpPr txBox="1"/>
          <p:nvPr/>
        </p:nvSpPr>
        <p:spPr>
          <a:xfrm>
            <a:off x="1475655" y="15007"/>
            <a:ext cx="356304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a:solidFill>
                  <a:srgbClr val="0C00F4"/>
                </a:solidFill>
              </a:defRPr>
            </a:lvl1pPr>
          </a:lstStyle>
          <a:p>
            <a:r>
              <a:rPr lang="zh-CN" altLang="zh-CN"/>
              <a:t>坐标法证明几何问题</a:t>
            </a:r>
          </a:p>
        </p:txBody>
      </p:sp>
      <p:sp>
        <p:nvSpPr>
          <p:cNvPr id="11" name="矩形 10"/>
          <p:cNvSpPr/>
          <p:nvPr/>
        </p:nvSpPr>
        <p:spPr>
          <a:xfrm>
            <a:off x="335360" y="431042"/>
            <a:ext cx="11158657" cy="984576"/>
          </a:xfrm>
          <a:prstGeom prst="rect">
            <a:avLst/>
          </a:prstGeom>
        </p:spPr>
        <p:txBody>
          <a:bodyPr wrap="square" lIns="121870" tIns="60934" rIns="121870" bIns="60934">
            <a:spAutoFit/>
          </a:bodyPr>
          <a:lstStyle/>
          <a:p>
            <a:pPr algn="just">
              <a:spcAft>
                <a:spcPct val="0"/>
              </a:spcAft>
            </a:pPr>
            <a:r>
              <a:rPr lang="zh-CN" altLang="zh-CN" sz="2799" kern="100">
                <a:solidFill>
                  <a:srgbClr val="0000FF"/>
                </a:solidFill>
                <a:latin typeface="Times New Roman" charset="0"/>
                <a:ea typeface="微软雅黑"/>
                <a:cs typeface="Times New Roman"/>
              </a:rPr>
              <a:t>例</a:t>
            </a:r>
            <a:r>
              <a:rPr lang="en-US" altLang="zh-CN" sz="2799" kern="100">
                <a:solidFill>
                  <a:srgbClr val="0000FF"/>
                </a:solidFill>
                <a:latin typeface="Times New Roman" charset="0"/>
                <a:ea typeface="微软雅黑"/>
                <a:cs typeface="Courier New"/>
              </a:rPr>
              <a:t>4.</a:t>
            </a:r>
            <a:r>
              <a:rPr lang="zh-CN" altLang="zh-CN" sz="2799" kern="100">
                <a:latin typeface="Times New Roman" charset="0"/>
                <a:ea typeface="华文细黑"/>
                <a:cs typeface="Times New Roman"/>
              </a:rPr>
              <a:t>如图所示，在圆</a:t>
            </a:r>
            <a:r>
              <a:rPr lang="en-US" altLang="zh-CN" sz="2799" i="1" kern="100">
                <a:latin typeface="Times New Roman" charset="0"/>
                <a:ea typeface="华文细黑"/>
                <a:cs typeface="Courier New"/>
              </a:rPr>
              <a:t>O</a:t>
            </a:r>
            <a:r>
              <a:rPr lang="zh-CN" altLang="zh-CN" sz="2799" kern="100">
                <a:latin typeface="Times New Roman" charset="0"/>
                <a:ea typeface="华文细黑"/>
                <a:cs typeface="Times New Roman"/>
              </a:rPr>
              <a:t>上任取</a:t>
            </a:r>
            <a:r>
              <a:rPr lang="en-US" altLang="zh-CN" sz="2799" i="1" kern="100">
                <a:latin typeface="Times New Roman" charset="0"/>
                <a:ea typeface="华文细黑"/>
                <a:cs typeface="Courier New"/>
              </a:rPr>
              <a:t>C</a:t>
            </a:r>
            <a:r>
              <a:rPr lang="zh-CN" altLang="zh-CN" sz="2799" kern="100">
                <a:latin typeface="Times New Roman" charset="0"/>
                <a:ea typeface="华文细黑"/>
                <a:cs typeface="Times New Roman"/>
              </a:rPr>
              <a:t>点为圆心，作圆</a:t>
            </a:r>
            <a:r>
              <a:rPr lang="en-US" altLang="zh-CN" sz="2799" i="1" kern="100">
                <a:latin typeface="Times New Roman" charset="0"/>
                <a:ea typeface="华文细黑"/>
                <a:cs typeface="Courier New"/>
              </a:rPr>
              <a:t>C</a:t>
            </a:r>
            <a:r>
              <a:rPr lang="zh-CN" altLang="zh-CN" sz="2799" kern="100">
                <a:latin typeface="Times New Roman" charset="0"/>
                <a:ea typeface="华文细黑"/>
                <a:cs typeface="Times New Roman"/>
              </a:rPr>
              <a:t>与圆</a:t>
            </a:r>
            <a:r>
              <a:rPr lang="en-US" altLang="zh-CN" sz="2799" i="1" kern="100">
                <a:latin typeface="Times New Roman" charset="0"/>
                <a:ea typeface="华文细黑"/>
                <a:cs typeface="Courier New"/>
              </a:rPr>
              <a:t>O</a:t>
            </a:r>
            <a:r>
              <a:rPr lang="zh-CN" altLang="zh-CN" sz="2799" kern="100">
                <a:latin typeface="Times New Roman" charset="0"/>
                <a:ea typeface="华文细黑"/>
                <a:cs typeface="Times New Roman"/>
              </a:rPr>
              <a:t>的直径</a:t>
            </a:r>
            <a:r>
              <a:rPr lang="en-US" altLang="zh-CN" sz="2799" i="1" kern="100">
                <a:latin typeface="Times New Roman" charset="0"/>
                <a:ea typeface="华文细黑"/>
                <a:cs typeface="Courier New"/>
              </a:rPr>
              <a:t>AB</a:t>
            </a:r>
            <a:r>
              <a:rPr lang="zh-CN" altLang="zh-CN" sz="2799" kern="100">
                <a:latin typeface="Times New Roman" charset="0"/>
                <a:ea typeface="华文细黑"/>
                <a:cs typeface="Times New Roman"/>
              </a:rPr>
              <a:t>相切于</a:t>
            </a:r>
            <a:r>
              <a:rPr lang="en-US" altLang="zh-CN" sz="2799" i="1" kern="100">
                <a:latin typeface="Times New Roman" charset="0"/>
                <a:ea typeface="华文细黑"/>
                <a:cs typeface="Courier New"/>
              </a:rPr>
              <a:t>D</a:t>
            </a:r>
            <a:r>
              <a:rPr lang="zh-CN" altLang="zh-CN" sz="2799" kern="100">
                <a:latin typeface="Times New Roman" charset="0"/>
                <a:ea typeface="华文细黑"/>
                <a:cs typeface="Times New Roman"/>
              </a:rPr>
              <a:t>，圆</a:t>
            </a:r>
            <a:r>
              <a:rPr lang="en-US" altLang="zh-CN" sz="2799" i="1" kern="100">
                <a:latin typeface="Times New Roman" charset="0"/>
                <a:ea typeface="华文细黑"/>
                <a:cs typeface="Courier New"/>
              </a:rPr>
              <a:t>C</a:t>
            </a:r>
            <a:r>
              <a:rPr lang="zh-CN" altLang="zh-CN" sz="2799" kern="100">
                <a:latin typeface="Times New Roman" charset="0"/>
                <a:ea typeface="华文细黑"/>
                <a:cs typeface="Times New Roman"/>
              </a:rPr>
              <a:t>与圆</a:t>
            </a:r>
            <a:r>
              <a:rPr lang="en-US" altLang="zh-CN" sz="2799" i="1" kern="100">
                <a:latin typeface="Times New Roman" charset="0"/>
                <a:ea typeface="华文细黑"/>
                <a:cs typeface="Courier New"/>
              </a:rPr>
              <a:t>O</a:t>
            </a:r>
            <a:r>
              <a:rPr lang="zh-CN" altLang="zh-CN" sz="2799" kern="100">
                <a:latin typeface="Times New Roman" charset="0"/>
                <a:ea typeface="华文细黑"/>
                <a:cs typeface="Times New Roman"/>
              </a:rPr>
              <a:t>交于点</a:t>
            </a:r>
            <a:r>
              <a:rPr lang="en-US" altLang="zh-CN" sz="2799" i="1" kern="100">
                <a:latin typeface="Times New Roman" charset="0"/>
                <a:ea typeface="华文细黑"/>
                <a:cs typeface="Courier New"/>
              </a:rPr>
              <a:t>E</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F</a:t>
            </a:r>
            <a:r>
              <a:rPr lang="zh-CN" altLang="zh-CN" sz="2799" kern="100">
                <a:latin typeface="Times New Roman" charset="0"/>
                <a:ea typeface="华文细黑"/>
                <a:cs typeface="Times New Roman"/>
              </a:rPr>
              <a:t>，且</a:t>
            </a:r>
            <a:r>
              <a:rPr lang="en-US" altLang="zh-CN" sz="2799" i="1" kern="100">
                <a:latin typeface="Times New Roman" charset="0"/>
                <a:ea typeface="华文细黑"/>
                <a:cs typeface="Courier New"/>
              </a:rPr>
              <a:t>EF</a:t>
            </a:r>
            <a:r>
              <a:rPr lang="zh-CN" altLang="zh-CN" sz="2799" kern="100">
                <a:latin typeface="Times New Roman" charset="0"/>
                <a:ea typeface="华文细黑"/>
                <a:cs typeface="Times New Roman"/>
              </a:rPr>
              <a:t>与</a:t>
            </a:r>
            <a:r>
              <a:rPr lang="en-US" altLang="zh-CN" sz="2799" i="1" kern="100">
                <a:latin typeface="Times New Roman" charset="0"/>
                <a:ea typeface="华文细黑"/>
                <a:cs typeface="Courier New"/>
              </a:rPr>
              <a:t>CD</a:t>
            </a:r>
            <a:r>
              <a:rPr lang="zh-CN" altLang="zh-CN" sz="2799" kern="100">
                <a:latin typeface="Times New Roman" charset="0"/>
                <a:ea typeface="华文细黑"/>
                <a:cs typeface="Times New Roman"/>
              </a:rPr>
              <a:t>相交于</a:t>
            </a:r>
            <a:r>
              <a:rPr lang="en-US" altLang="zh-CN" sz="2799" i="1" kern="100">
                <a:latin typeface="Times New Roman" charset="0"/>
                <a:ea typeface="华文细黑"/>
                <a:cs typeface="Courier New"/>
              </a:rPr>
              <a:t>H</a:t>
            </a:r>
            <a:r>
              <a:rPr lang="zh-CN" altLang="zh-CN" sz="2799" kern="100">
                <a:latin typeface="Times New Roman" charset="0"/>
                <a:ea typeface="华文细黑"/>
                <a:cs typeface="Times New Roman"/>
              </a:rPr>
              <a:t>，求证：</a:t>
            </a:r>
            <a:r>
              <a:rPr lang="en-US" altLang="zh-CN" sz="2799" i="1" kern="100">
                <a:latin typeface="Times New Roman" charset="0"/>
                <a:ea typeface="华文细黑"/>
                <a:cs typeface="Courier New"/>
              </a:rPr>
              <a:t>EF</a:t>
            </a:r>
            <a:r>
              <a:rPr lang="zh-CN" altLang="zh-CN" sz="2799" kern="100">
                <a:latin typeface="Times New Roman" charset="0"/>
                <a:ea typeface="华文细黑"/>
                <a:cs typeface="Times New Roman"/>
              </a:rPr>
              <a:t>平分</a:t>
            </a:r>
            <a:r>
              <a:rPr lang="en-US" altLang="zh-CN" sz="2799" i="1" kern="100">
                <a:latin typeface="Times New Roman" charset="0"/>
                <a:ea typeface="华文细黑"/>
                <a:cs typeface="Courier New"/>
              </a:rPr>
              <a:t>CD</a:t>
            </a:r>
            <a:r>
              <a:rPr lang="en-US" altLang="zh-CN" sz="2799" kern="100">
                <a:latin typeface="Times New Roman" charset="0"/>
                <a:ea typeface="华文细黑"/>
                <a:cs typeface="Courier New"/>
              </a:rPr>
              <a:t>.</a:t>
            </a:r>
            <a:endParaRPr lang="zh-CN" altLang="zh-CN" sz="1050" kern="100">
              <a:latin typeface="宋体"/>
              <a:cs typeface="Courier New"/>
            </a:endParaRPr>
          </a:p>
        </p:txBody>
      </p:sp>
      <p:pic>
        <p:nvPicPr>
          <p:cNvPr id="30722" name="Picture 2" descr="4-1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80376" y="1817694"/>
            <a:ext cx="2447539" cy="249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28">
            <a:extLst>
              <a:ext uri="{FF2B5EF4-FFF2-40B4-BE49-F238E27FC236}">
                <a16:creationId xmlns:a16="http://schemas.microsoft.com/office/drawing/2014/main" id="{C28058C3-EA1F-470C-A33D-206366B8467B}"/>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例题讲评</a:t>
            </a:r>
          </a:p>
        </p:txBody>
      </p:sp>
      <p:sp>
        <p:nvSpPr>
          <p:cNvPr id="12" name="矩形 11">
            <a:extLst>
              <a:ext uri="{FF2B5EF4-FFF2-40B4-BE49-F238E27FC236}">
                <a16:creationId xmlns:a16="http://schemas.microsoft.com/office/drawing/2014/main" id="{2589201C-3756-406A-8ECA-31EB695ED109}"/>
              </a:ext>
            </a:extLst>
          </p:cNvPr>
          <p:cNvSpPr/>
          <p:nvPr/>
        </p:nvSpPr>
        <p:spPr>
          <a:xfrm>
            <a:off x="264085" y="1415618"/>
            <a:ext cx="9361040" cy="984576"/>
          </a:xfrm>
          <a:prstGeom prst="rect">
            <a:avLst/>
          </a:prstGeom>
        </p:spPr>
        <p:txBody>
          <a:bodyPr wrap="square" lIns="121870" tIns="60934" rIns="121870" bIns="60934">
            <a:spAutoFit/>
          </a:bodyPr>
          <a:lstStyle/>
          <a:p>
            <a:pPr algn="just">
              <a:spcAft>
                <a:spcPct val="0"/>
              </a:spcAft>
            </a:pPr>
            <a:r>
              <a:rPr lang="zh-CN" altLang="zh-CN" sz="2799" kern="100">
                <a:solidFill>
                  <a:srgbClr val="0000FF"/>
                </a:solidFill>
                <a:latin typeface="Times New Roman" charset="0"/>
                <a:ea typeface="微软雅黑"/>
                <a:cs typeface="Times New Roman"/>
              </a:rPr>
              <a:t>证明</a:t>
            </a:r>
            <a:r>
              <a:rPr lang="zh-CN" altLang="zh-CN" sz="2799" kern="100">
                <a:latin typeface="Times New Roman" charset="0"/>
                <a:ea typeface="华文细黑"/>
                <a:cs typeface="Times New Roman"/>
              </a:rPr>
              <a:t>　以</a:t>
            </a:r>
            <a:r>
              <a:rPr lang="en-US" altLang="zh-CN" sz="2799" i="1" kern="100">
                <a:latin typeface="Times New Roman" charset="0"/>
                <a:ea typeface="华文细黑"/>
                <a:cs typeface="Courier New"/>
              </a:rPr>
              <a:t>AB</a:t>
            </a:r>
            <a:r>
              <a:rPr lang="zh-CN" altLang="zh-CN" sz="2799" kern="100">
                <a:latin typeface="Times New Roman" charset="0"/>
                <a:ea typeface="华文细黑"/>
                <a:cs typeface="Times New Roman"/>
              </a:rPr>
              <a:t>所在直线为</a:t>
            </a:r>
            <a:r>
              <a:rPr lang="en-US" altLang="zh-CN" sz="2799" i="1" kern="100">
                <a:latin typeface="Times New Roman" charset="0"/>
                <a:ea typeface="华文细黑"/>
                <a:cs typeface="Courier New"/>
              </a:rPr>
              <a:t>x</a:t>
            </a:r>
            <a:r>
              <a:rPr lang="zh-CN" altLang="zh-CN" sz="2799" kern="100">
                <a:latin typeface="Times New Roman" charset="0"/>
                <a:ea typeface="华文细黑"/>
                <a:cs typeface="Times New Roman"/>
              </a:rPr>
              <a:t>轴，</a:t>
            </a:r>
            <a:r>
              <a:rPr lang="en-US" altLang="zh-CN" sz="2799" i="1" kern="100">
                <a:latin typeface="Times New Roman" charset="0"/>
                <a:ea typeface="华文细黑"/>
                <a:cs typeface="Courier New"/>
              </a:rPr>
              <a:t>O</a:t>
            </a:r>
            <a:r>
              <a:rPr lang="zh-CN" altLang="zh-CN" sz="2799" kern="100">
                <a:latin typeface="Times New Roman" charset="0"/>
                <a:ea typeface="华文细黑"/>
                <a:cs typeface="Times New Roman"/>
              </a:rPr>
              <a:t>为坐标原点，</a:t>
            </a:r>
            <a:endParaRPr lang="en-US" altLang="zh-CN" sz="2799" kern="100">
              <a:latin typeface="Times New Roman" charset="0"/>
              <a:ea typeface="华文细黑"/>
              <a:cs typeface="Times New Roman"/>
            </a:endParaRPr>
          </a:p>
          <a:p>
            <a:pPr algn="just">
              <a:spcAft>
                <a:spcPct val="0"/>
              </a:spcAft>
            </a:pPr>
            <a:r>
              <a:rPr lang="zh-CN" altLang="zh-CN" sz="2799" kern="100">
                <a:latin typeface="Times New Roman" charset="0"/>
                <a:ea typeface="华文细黑"/>
                <a:cs typeface="Times New Roman"/>
              </a:rPr>
              <a:t>建立平面直角坐标系，如图所示，设</a:t>
            </a:r>
            <a:r>
              <a:rPr lang="en-US" altLang="zh-CN" sz="2799" kern="100">
                <a:latin typeface="Times New Roman" charset="0"/>
                <a:ea typeface="华文细黑"/>
              </a:rPr>
              <a:t>|</a:t>
            </a:r>
            <a:r>
              <a:rPr lang="en-US" altLang="zh-CN" sz="2799" i="1" kern="100">
                <a:latin typeface="Times New Roman" charset="0"/>
                <a:ea typeface="华文细黑"/>
              </a:rPr>
              <a:t>AB</a:t>
            </a:r>
            <a:r>
              <a:rPr lang="en-US" altLang="zh-CN" sz="2799" kern="100">
                <a:latin typeface="Times New Roman" charset="0"/>
                <a:ea typeface="华文细黑"/>
              </a:rPr>
              <a:t>|</a:t>
            </a:r>
            <a:r>
              <a:rPr lang="zh-CN" altLang="zh-CN" sz="2799" kern="100">
                <a:latin typeface="Times New Roman" charset="0"/>
                <a:ea typeface="华文细黑"/>
                <a:cs typeface="Times New Roman"/>
              </a:rPr>
              <a:t>＝</a:t>
            </a:r>
            <a:r>
              <a:rPr lang="en-US" altLang="zh-CN" sz="2799" kern="100">
                <a:latin typeface="Times New Roman" charset="0"/>
                <a:ea typeface="华文细黑"/>
              </a:rPr>
              <a:t>2</a:t>
            </a:r>
            <a:r>
              <a:rPr lang="en-US" altLang="zh-CN" sz="2799" i="1" kern="100">
                <a:latin typeface="Times New Roman" charset="0"/>
                <a:ea typeface="华文细黑"/>
              </a:rPr>
              <a:t>r</a:t>
            </a:r>
            <a:r>
              <a:rPr lang="zh-CN" altLang="zh-CN" sz="2799" kern="100">
                <a:latin typeface="Times New Roman" charset="0"/>
                <a:ea typeface="华文细黑"/>
                <a:cs typeface="Times New Roman"/>
              </a:rPr>
              <a:t>，</a:t>
            </a:r>
            <a:r>
              <a:rPr lang="en-US" altLang="zh-CN" sz="2799" i="1" kern="100">
                <a:latin typeface="Times New Roman" charset="0"/>
                <a:ea typeface="华文细黑"/>
              </a:rPr>
              <a:t>D</a:t>
            </a:r>
            <a:r>
              <a:rPr lang="en-US" altLang="zh-CN" sz="2799" kern="100">
                <a:latin typeface="Times New Roman" charset="0"/>
                <a:ea typeface="华文细黑"/>
              </a:rPr>
              <a:t>(</a:t>
            </a:r>
            <a:r>
              <a:rPr lang="en-US" altLang="zh-CN" sz="2799" i="1" kern="100">
                <a:latin typeface="Times New Roman" charset="0"/>
                <a:ea typeface="华文细黑"/>
              </a:rPr>
              <a:t>a,</a:t>
            </a:r>
            <a:r>
              <a:rPr lang="en-US" altLang="zh-CN" sz="2799" kern="100">
                <a:latin typeface="Times New Roman" charset="0"/>
                <a:ea typeface="华文细黑"/>
              </a:rPr>
              <a:t>0)</a:t>
            </a:r>
            <a:r>
              <a:rPr lang="zh-CN" altLang="zh-CN" sz="2799" kern="100">
                <a:latin typeface="Times New Roman" charset="0"/>
                <a:ea typeface="华文细黑"/>
                <a:cs typeface="Times New Roman"/>
              </a:rPr>
              <a:t>，</a:t>
            </a:r>
            <a:endParaRPr lang="zh-CN" altLang="zh-CN" sz="1050" kern="100">
              <a:latin typeface="宋体"/>
              <a:cs typeface="Courier New"/>
            </a:endParaRPr>
          </a:p>
        </p:txBody>
      </p:sp>
      <p:graphicFrame>
        <p:nvGraphicFramePr>
          <p:cNvPr id="13" name="对象 12">
            <a:extLst>
              <a:ext uri="{FF2B5EF4-FFF2-40B4-BE49-F238E27FC236}">
                <a16:creationId xmlns:a16="http://schemas.microsoft.com/office/drawing/2014/main" id="{28939747-C57B-45A1-A3EA-69F855CFCDCD}"/>
              </a:ext>
            </a:extLst>
          </p:cNvPr>
          <p:cNvGraphicFramePr>
            <a:graphicFrameLocks noChangeAspect="1"/>
          </p:cNvGraphicFramePr>
          <p:nvPr>
            <p:extLst>
              <p:ext uri="{D42A27DB-BD31-4B8C-83A1-F6EECF244321}">
                <p14:modId xmlns:p14="http://schemas.microsoft.com/office/powerpoint/2010/main" val="2859924960"/>
              </p:ext>
            </p:extLst>
          </p:nvPr>
        </p:nvGraphicFramePr>
        <p:xfrm>
          <a:off x="479376" y="2400194"/>
          <a:ext cx="3028950" cy="784101"/>
        </p:xfrm>
        <a:graphic>
          <a:graphicData uri="http://schemas.openxmlformats.org/presentationml/2006/ole">
            <mc:AlternateContent xmlns:mc="http://schemas.openxmlformats.org/markup-compatibility/2006">
              <mc:Choice xmlns:v="urn:schemas-microsoft-com:vml" Requires="v">
                <p:oleObj spid="_x0000_s1046" name="Document" r:id="rId3" progId="Word.Document.12">
                  <p:embed/>
                </p:oleObj>
              </mc:Choice>
              <mc:Fallback>
                <p:oleObj name="Document" r:id="rId3" progId="Word.Document.12">
                  <p:embed/>
                  <p:pic>
                    <p:nvPicPr>
                      <p:cNvPr id="0" name="OLE substitute image"/>
                      <p:cNvPicPr/>
                      <p:nvPr/>
                    </p:nvPicPr>
                    <p:blipFill>
                      <a:blip r:embed="rId4"/>
                      <a:stretch>
                        <a:fillRect/>
                      </a:stretch>
                    </p:blipFill>
                    <p:spPr>
                      <a:xfrm>
                        <a:off x="479376" y="2400194"/>
                        <a:ext cx="3028950" cy="784101"/>
                      </a:xfrm>
                      <a:prstGeom prst="rect">
                        <a:avLst/>
                      </a:prstGeom>
                    </p:spPr>
                  </p:pic>
                </p:oleObj>
              </mc:Fallback>
            </mc:AlternateContent>
          </a:graphicData>
        </a:graphic>
      </p:graphicFrame>
      <p:sp>
        <p:nvSpPr>
          <p:cNvPr id="14" name="矩形 13">
            <a:extLst>
              <a:ext uri="{FF2B5EF4-FFF2-40B4-BE49-F238E27FC236}">
                <a16:creationId xmlns:a16="http://schemas.microsoft.com/office/drawing/2014/main" id="{E212969F-F005-4EC6-B22F-23560C0EA4D1}"/>
              </a:ext>
            </a:extLst>
          </p:cNvPr>
          <p:cNvSpPr/>
          <p:nvPr/>
        </p:nvSpPr>
        <p:spPr>
          <a:xfrm>
            <a:off x="5914688" y="2204864"/>
            <a:ext cx="3455767" cy="688467"/>
          </a:xfrm>
          <a:prstGeom prst="rect">
            <a:avLst/>
          </a:prstGeom>
        </p:spPr>
        <p:txBody>
          <a:bodyPr wrap="square" lIns="121870" tIns="60934" rIns="121870" bIns="60934">
            <a:spAutoFit/>
          </a:bodyPr>
          <a:lstStyle/>
          <a:p>
            <a:pPr algn="just">
              <a:lnSpc>
                <a:spcPct val="150000"/>
              </a:lnSpc>
              <a:spcAft>
                <a:spcPct val="0"/>
              </a:spcAft>
            </a:pPr>
            <a:r>
              <a:rPr lang="en-US" altLang="zh-CN" sz="2799" kern="100">
                <a:latin typeface="宋体"/>
                <a:ea typeface="华文细黑"/>
                <a:cs typeface="Times New Roman"/>
              </a:rPr>
              <a:t>∴</a:t>
            </a:r>
            <a:r>
              <a:rPr lang="zh-CN" altLang="zh-CN" sz="2799" kern="100">
                <a:latin typeface="Times New Roman" charset="0"/>
                <a:ea typeface="华文细黑"/>
                <a:cs typeface="Times New Roman"/>
              </a:rPr>
              <a:t>圆</a:t>
            </a:r>
            <a:r>
              <a:rPr lang="en-US" altLang="zh-CN" sz="2799" i="1" kern="100">
                <a:latin typeface="Times New Roman" charset="0"/>
                <a:ea typeface="华文细黑"/>
                <a:cs typeface="Courier New"/>
              </a:rPr>
              <a:t>O</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x</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y</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r</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endParaRPr lang="zh-CN" altLang="zh-CN" sz="1050" kern="100">
              <a:latin typeface="宋体"/>
              <a:cs typeface="Courier New"/>
            </a:endParaRPr>
          </a:p>
        </p:txBody>
      </p:sp>
      <p:graphicFrame>
        <p:nvGraphicFramePr>
          <p:cNvPr id="15" name="对象 14">
            <a:extLst>
              <a:ext uri="{FF2B5EF4-FFF2-40B4-BE49-F238E27FC236}">
                <a16:creationId xmlns:a16="http://schemas.microsoft.com/office/drawing/2014/main" id="{0EFDDB1B-192B-454F-A1C3-8C966CD626A6}"/>
              </a:ext>
            </a:extLst>
          </p:cNvPr>
          <p:cNvGraphicFramePr>
            <a:graphicFrameLocks noChangeAspect="1"/>
          </p:cNvGraphicFramePr>
          <p:nvPr>
            <p:extLst>
              <p:ext uri="{D42A27DB-BD31-4B8C-83A1-F6EECF244321}">
                <p14:modId xmlns:p14="http://schemas.microsoft.com/office/powerpoint/2010/main" val="3601490653"/>
              </p:ext>
            </p:extLst>
          </p:nvPr>
        </p:nvGraphicFramePr>
        <p:xfrm>
          <a:off x="3406364" y="2349430"/>
          <a:ext cx="2630986" cy="776108"/>
        </p:xfrm>
        <a:graphic>
          <a:graphicData uri="http://schemas.openxmlformats.org/presentationml/2006/ole">
            <mc:AlternateContent xmlns:mc="http://schemas.openxmlformats.org/markup-compatibility/2006">
              <mc:Choice xmlns:v="urn:schemas-microsoft-com:vml" Requires="v">
                <p:oleObj spid="_x0000_s1047" name="文档" r:id="rId5" progId="Word.Document.12">
                  <p:embed/>
                </p:oleObj>
              </mc:Choice>
              <mc:Fallback>
                <p:oleObj name="文档" r:id="rId5" progId="Word.Document.12">
                  <p:embed/>
                  <p:pic>
                    <p:nvPicPr>
                      <p:cNvPr id="0" name="OLE substitute image"/>
                      <p:cNvPicPr/>
                      <p:nvPr/>
                    </p:nvPicPr>
                    <p:blipFill>
                      <a:blip r:embed="rId6"/>
                      <a:stretch>
                        <a:fillRect/>
                      </a:stretch>
                    </p:blipFill>
                    <p:spPr>
                      <a:xfrm>
                        <a:off x="3406364" y="2349430"/>
                        <a:ext cx="2630986" cy="776108"/>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EBE6C22D-AE62-4B10-AC10-B36B29B2F8D2}"/>
              </a:ext>
            </a:extLst>
          </p:cNvPr>
          <p:cNvGraphicFramePr>
            <a:graphicFrameLocks noChangeAspect="1"/>
          </p:cNvGraphicFramePr>
          <p:nvPr>
            <p:extLst>
              <p:ext uri="{D42A27DB-BD31-4B8C-83A1-F6EECF244321}">
                <p14:modId xmlns:p14="http://schemas.microsoft.com/office/powerpoint/2010/main" val="1012161079"/>
              </p:ext>
            </p:extLst>
          </p:nvPr>
        </p:nvGraphicFramePr>
        <p:xfrm>
          <a:off x="525562" y="2925060"/>
          <a:ext cx="6162836" cy="1047508"/>
        </p:xfrm>
        <a:graphic>
          <a:graphicData uri="http://schemas.openxmlformats.org/presentationml/2006/ole">
            <mc:AlternateContent xmlns:mc="http://schemas.openxmlformats.org/markup-compatibility/2006">
              <mc:Choice xmlns:v="urn:schemas-microsoft-com:vml" Requires="v">
                <p:oleObj spid="_x0000_s1048" name="文档" r:id="rId7" progId="Word.Document.12">
                  <p:embed/>
                </p:oleObj>
              </mc:Choice>
              <mc:Fallback>
                <p:oleObj name="文档" r:id="rId7" progId="Word.Document.12">
                  <p:embed/>
                  <p:pic>
                    <p:nvPicPr>
                      <p:cNvPr id="0" name="OLE substitute image"/>
                      <p:cNvPicPr/>
                      <p:nvPr/>
                    </p:nvPicPr>
                    <p:blipFill>
                      <a:blip r:embed="rId8"/>
                      <a:stretch>
                        <a:fillRect/>
                      </a:stretch>
                    </p:blipFill>
                    <p:spPr>
                      <a:xfrm>
                        <a:off x="525562" y="2925060"/>
                        <a:ext cx="6162836" cy="1047508"/>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9FD05410-7697-4CE4-845F-C842F62DCF82}"/>
              </a:ext>
            </a:extLst>
          </p:cNvPr>
          <p:cNvSpPr/>
          <p:nvPr/>
        </p:nvSpPr>
        <p:spPr>
          <a:xfrm>
            <a:off x="6168008" y="4991565"/>
            <a:ext cx="2734970" cy="687441"/>
          </a:xfrm>
          <a:prstGeom prst="rect">
            <a:avLst/>
          </a:prstGeom>
        </p:spPr>
        <p:txBody>
          <a:bodyPr wrap="square" lIns="121870" tIns="60934" rIns="121870" bIns="60934">
            <a:spAutoFit/>
          </a:bodyPr>
          <a:lstStyle/>
          <a:p>
            <a:pPr algn="just">
              <a:lnSpc>
                <a:spcPct val="150000"/>
              </a:lnSpc>
              <a:spcAft>
                <a:spcPct val="0"/>
              </a:spcAft>
            </a:pPr>
            <a:r>
              <a:rPr lang="en-US" altLang="zh-CN" sz="2799" kern="100">
                <a:latin typeface="宋体"/>
                <a:ea typeface="华文细黑"/>
                <a:cs typeface="Times New Roman"/>
              </a:rPr>
              <a:t>∴</a:t>
            </a:r>
            <a:r>
              <a:rPr lang="en-US" altLang="zh-CN" sz="2799" i="1" kern="100">
                <a:latin typeface="Times New Roman" charset="0"/>
                <a:ea typeface="华文细黑"/>
                <a:cs typeface="Courier New"/>
              </a:rPr>
              <a:t>EF</a:t>
            </a:r>
            <a:r>
              <a:rPr lang="zh-CN" altLang="zh-CN" sz="2799" kern="100">
                <a:latin typeface="Times New Roman" charset="0"/>
                <a:ea typeface="华文细黑"/>
                <a:cs typeface="Times New Roman"/>
              </a:rPr>
              <a:t>平分</a:t>
            </a:r>
            <a:r>
              <a:rPr lang="en-US" altLang="zh-CN" sz="2799" i="1" kern="100">
                <a:latin typeface="Times New Roman" charset="0"/>
                <a:ea typeface="华文细黑"/>
                <a:cs typeface="Courier New"/>
              </a:rPr>
              <a:t>CD</a:t>
            </a:r>
            <a:r>
              <a:rPr lang="en-US" altLang="zh-CN" sz="2799" kern="100">
                <a:latin typeface="Times New Roman" charset="0"/>
                <a:ea typeface="华文细黑"/>
                <a:cs typeface="Courier New"/>
              </a:rPr>
              <a:t>.</a:t>
            </a:r>
            <a:endParaRPr lang="zh-CN" altLang="zh-CN" sz="1050" kern="100">
              <a:latin typeface="宋体"/>
              <a:cs typeface="Courier New"/>
            </a:endParaRPr>
          </a:p>
        </p:txBody>
      </p:sp>
      <p:graphicFrame>
        <p:nvGraphicFramePr>
          <p:cNvPr id="18" name="对象 17">
            <a:extLst>
              <a:ext uri="{FF2B5EF4-FFF2-40B4-BE49-F238E27FC236}">
                <a16:creationId xmlns:a16="http://schemas.microsoft.com/office/drawing/2014/main" id="{12CC4D88-4D1F-404C-8C7A-08C2557E3905}"/>
              </a:ext>
            </a:extLst>
          </p:cNvPr>
          <p:cNvGraphicFramePr>
            <a:graphicFrameLocks noChangeAspect="1"/>
          </p:cNvGraphicFramePr>
          <p:nvPr>
            <p:extLst>
              <p:ext uri="{D42A27DB-BD31-4B8C-83A1-F6EECF244321}">
                <p14:modId xmlns:p14="http://schemas.microsoft.com/office/powerpoint/2010/main" val="710826883"/>
              </p:ext>
            </p:extLst>
          </p:nvPr>
        </p:nvGraphicFramePr>
        <p:xfrm>
          <a:off x="525561" y="3572983"/>
          <a:ext cx="9026023" cy="933234"/>
        </p:xfrm>
        <a:graphic>
          <a:graphicData uri="http://schemas.openxmlformats.org/presentationml/2006/ole">
            <mc:AlternateContent xmlns:mc="http://schemas.openxmlformats.org/markup-compatibility/2006">
              <mc:Choice xmlns:v="urn:schemas-microsoft-com:vml" Requires="v">
                <p:oleObj spid="_x0000_s1049" name="文档" r:id="rId9" progId="Word.Document.12">
                  <p:embed/>
                </p:oleObj>
              </mc:Choice>
              <mc:Fallback>
                <p:oleObj name="文档" r:id="rId9" progId="Word.Document.12">
                  <p:embed/>
                  <p:pic>
                    <p:nvPicPr>
                      <p:cNvPr id="0" name="OLE substitute image"/>
                      <p:cNvPicPr/>
                      <p:nvPr/>
                    </p:nvPicPr>
                    <p:blipFill>
                      <a:blip r:embed="rId10"/>
                      <a:stretch>
                        <a:fillRect/>
                      </a:stretch>
                    </p:blipFill>
                    <p:spPr>
                      <a:xfrm>
                        <a:off x="525561" y="3572983"/>
                        <a:ext cx="9026023" cy="933234"/>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B3A9C6DB-A525-4E04-8F4A-4B17B70BC0C8}"/>
              </a:ext>
            </a:extLst>
          </p:cNvPr>
          <p:cNvGraphicFramePr>
            <a:graphicFrameLocks noChangeAspect="1"/>
          </p:cNvGraphicFramePr>
          <p:nvPr>
            <p:extLst>
              <p:ext uri="{D42A27DB-BD31-4B8C-83A1-F6EECF244321}">
                <p14:modId xmlns:p14="http://schemas.microsoft.com/office/powerpoint/2010/main" val="2650048464"/>
              </p:ext>
            </p:extLst>
          </p:nvPr>
        </p:nvGraphicFramePr>
        <p:xfrm>
          <a:off x="499220" y="4110114"/>
          <a:ext cx="4456668" cy="1323669"/>
        </p:xfrm>
        <a:graphic>
          <a:graphicData uri="http://schemas.openxmlformats.org/presentationml/2006/ole">
            <mc:AlternateContent xmlns:mc="http://schemas.openxmlformats.org/markup-compatibility/2006">
              <mc:Choice xmlns:v="urn:schemas-microsoft-com:vml" Requires="v">
                <p:oleObj spid="_x0000_s1050" name="文档" r:id="rId11" progId="Word.Document.12">
                  <p:embed/>
                </p:oleObj>
              </mc:Choice>
              <mc:Fallback>
                <p:oleObj name="文档" r:id="rId11" progId="Word.Document.12">
                  <p:embed/>
                  <p:pic>
                    <p:nvPicPr>
                      <p:cNvPr id="0" name="OLE substitute image"/>
                      <p:cNvPicPr/>
                      <p:nvPr/>
                    </p:nvPicPr>
                    <p:blipFill>
                      <a:blip r:embed="rId12"/>
                      <a:stretch>
                        <a:fillRect/>
                      </a:stretch>
                    </p:blipFill>
                    <p:spPr>
                      <a:xfrm>
                        <a:off x="499220" y="4110114"/>
                        <a:ext cx="4456668" cy="1323669"/>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B005F9D0-64A7-4231-99EA-FF939CB1E3C3}"/>
              </a:ext>
            </a:extLst>
          </p:cNvPr>
          <p:cNvGraphicFramePr>
            <a:graphicFrameLocks noChangeAspect="1"/>
          </p:cNvGraphicFramePr>
          <p:nvPr>
            <p:extLst>
              <p:ext uri="{D42A27DB-BD31-4B8C-83A1-F6EECF244321}">
                <p14:modId xmlns:p14="http://schemas.microsoft.com/office/powerpoint/2010/main" val="4057780010"/>
              </p:ext>
            </p:extLst>
          </p:nvPr>
        </p:nvGraphicFramePr>
        <p:xfrm>
          <a:off x="388431" y="4933301"/>
          <a:ext cx="6035866" cy="1276055"/>
        </p:xfrm>
        <a:graphic>
          <a:graphicData uri="http://schemas.openxmlformats.org/presentationml/2006/ole">
            <mc:AlternateContent xmlns:mc="http://schemas.openxmlformats.org/markup-compatibility/2006">
              <mc:Choice xmlns:v="urn:schemas-microsoft-com:vml" Requires="v">
                <p:oleObj spid="_x0000_s1051" name="文档" r:id="rId13" progId="Word.Document.12">
                  <p:embed/>
                </p:oleObj>
              </mc:Choice>
              <mc:Fallback>
                <p:oleObj name="文档" r:id="rId13" progId="Word.Document.12">
                  <p:embed/>
                  <p:pic>
                    <p:nvPicPr>
                      <p:cNvPr id="0" name="OLE substitute image"/>
                      <p:cNvPicPr/>
                      <p:nvPr/>
                    </p:nvPicPr>
                    <p:blipFill>
                      <a:blip r:embed="rId14"/>
                      <a:stretch>
                        <a:fillRect/>
                      </a:stretch>
                    </p:blipFill>
                    <p:spPr>
                      <a:xfrm>
                        <a:off x="388431" y="4933301"/>
                        <a:ext cx="6035866" cy="1276055"/>
                      </a:xfrm>
                      <a:prstGeom prst="rect">
                        <a:avLst/>
                      </a:prstGeom>
                    </p:spPr>
                  </p:pic>
                </p:oleObj>
              </mc:Fallback>
            </mc:AlternateContent>
          </a:graphicData>
        </a:graphic>
      </p:graphicFrame>
    </p:spTree>
    <p:extLst>
      <p:ext uri="{BB962C8B-B14F-4D97-AF65-F5344CB8AC3E}">
        <p14:creationId xmlns:p14="http://schemas.microsoft.com/office/powerpoint/2010/main" val="6575784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750"/>
                                        <p:tgtEl>
                                          <p:spTgt spid="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linds(horizontal)">
                                      <p:cBhvr>
                                        <p:cTn id="10" dur="750"/>
                                        <p:tgtEl>
                                          <p:spTgt spid="1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750"/>
                                        <p:tgtEl>
                                          <p:spTgt spid="13"/>
                                        </p:tgtEl>
                                      </p:cBhvr>
                                    </p:animEffect>
                                  </p:childTnLst>
                                </p:cTn>
                              </p:par>
                            </p:childTnLst>
                          </p:cTn>
                        </p:par>
                        <p:par>
                          <p:cTn id="14" fill="hold" nodeType="withGroup">
                            <p:stCondLst>
                              <p:cond delay="750"/>
                            </p:stCondLst>
                            <p:childTnLst>
                              <p:par>
                                <p:cTn id="15" presetID="3" presetClass="entr" presetSubtype="10" fill="hold" nodeType="afterEffec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750"/>
                                        <p:tgtEl>
                                          <p:spTgt spid="15"/>
                                        </p:tgtEl>
                                      </p:cBhvr>
                                    </p:animEffect>
                                  </p:childTnLst>
                                </p:cTn>
                              </p:par>
                              <p:par>
                                <p:cTn id="18" presetID="3" presetClass="entr" presetSubtype="10" fill="hold" grpId="0" nodeType="withEffec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750"/>
                                        <p:tgtEl>
                                          <p:spTgt spid="14"/>
                                        </p:tgtEl>
                                      </p:cBhvr>
                                    </p:animEffect>
                                  </p:childTnLst>
                                </p:cTn>
                              </p:par>
                            </p:childTnLst>
                          </p:cTn>
                        </p:par>
                      </p:childTnLst>
                    </p:cTn>
                  </p:par>
                  <p:par>
                    <p:cTn id="21" fill="hold" nodeType="clickPar">
                      <p:stCondLst>
                        <p:cond delay="indefinite"/>
                      </p:stCondLst>
                      <p:childTnLst>
                        <p:par>
                          <p:cTn id="22" fill="hold" nodeType="withGroup">
                            <p:stCondLst>
                              <p:cond delay="indefinite"/>
                            </p:stCondLst>
                          </p:cTn>
                        </p:par>
                        <p:par>
                          <p:cTn id="23" fill="hold" nodeType="after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750"/>
                                        <p:tgtEl>
                                          <p:spTgt spid="16"/>
                                        </p:tgtEl>
                                      </p:cBhvr>
                                    </p:animEffect>
                                  </p:childTnLst>
                                </p:cTn>
                              </p:par>
                            </p:childTnLst>
                          </p:cTn>
                        </p:par>
                      </p:childTnLst>
                    </p:cTn>
                  </p:par>
                  <p:par>
                    <p:cTn id="27" fill="hold" nodeType="clickPar">
                      <p:stCondLst>
                        <p:cond delay="indefinite"/>
                      </p:stCondLst>
                      <p:childTnLst>
                        <p:par>
                          <p:cTn id="28" fill="hold" nodeType="withGroup">
                            <p:stCondLst>
                              <p:cond delay="indefinite"/>
                            </p:stCondLst>
                          </p:cTn>
                        </p:par>
                        <p:par>
                          <p:cTn id="29" fill="hold" nodeType="after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750"/>
                                        <p:tgtEl>
                                          <p:spTgt spid="18"/>
                                        </p:tgtEl>
                                      </p:cBhvr>
                                    </p:animEffect>
                                  </p:childTnLst>
                                </p:cTn>
                              </p:par>
                            </p:childTnLst>
                          </p:cTn>
                        </p:par>
                      </p:childTnLst>
                    </p:cTn>
                  </p:par>
                  <p:par>
                    <p:cTn id="33" fill="hold" nodeType="clickPar">
                      <p:stCondLst>
                        <p:cond delay="indefinite"/>
                      </p:stCondLst>
                      <p:childTnLst>
                        <p:par>
                          <p:cTn id="34" fill="hold" nodeType="withGroup">
                            <p:stCondLst>
                              <p:cond delay="indefinite"/>
                            </p:stCondLst>
                          </p:cTn>
                        </p:par>
                        <p:par>
                          <p:cTn id="35" fill="hold" nodeType="after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750"/>
                                        <p:tgtEl>
                                          <p:spTgt spid="19"/>
                                        </p:tgtEl>
                                      </p:cBhvr>
                                    </p:animEffect>
                                  </p:childTnLst>
                                </p:cTn>
                              </p:par>
                            </p:childTnLst>
                          </p:cTn>
                        </p:par>
                        <p:par>
                          <p:cTn id="39" fill="hold" nodeType="withGroup">
                            <p:stCondLst>
                              <p:cond delay="750"/>
                            </p:stCondLst>
                            <p:childTnLst>
                              <p:par>
                                <p:cTn id="40" presetID="3" presetClass="entr" presetSubtype="10" fill="hold" nodeType="afterEffec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750"/>
                                        <p:tgtEl>
                                          <p:spTgt spid="20"/>
                                        </p:tgtEl>
                                      </p:cBhvr>
                                    </p:animEffect>
                                  </p:childTnLst>
                                </p:cTn>
                              </p:par>
                            </p:childTnLst>
                          </p:cTn>
                        </p:par>
                      </p:childTnLst>
                    </p:cTn>
                  </p:par>
                  <p:par>
                    <p:cTn id="43" fill="hold" nodeType="clickPar">
                      <p:stCondLst>
                        <p:cond delay="indefinite"/>
                      </p:stCondLst>
                      <p:childTnLst>
                        <p:par>
                          <p:cTn id="44" fill="hold" nodeType="withGroup">
                            <p:stCondLst>
                              <p:cond delay="indefinite"/>
                            </p:stCondLst>
                          </p:cTn>
                        </p:par>
                        <p:par>
                          <p:cTn id="45" fill="hold" nodeType="afterGroup">
                            <p:stCondLst>
                              <p:cond delay="0"/>
                            </p:stCondLst>
                            <p:childTnLst>
                              <p:par>
                                <p:cTn id="46" presetID="3" presetClass="entr" presetSubtype="10" fill="hold" grpId="1"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1"/>
    </p:bldLst>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4" name="矩形 13"/>
          <p:cNvSpPr/>
          <p:nvPr/>
        </p:nvSpPr>
        <p:spPr>
          <a:xfrm>
            <a:off x="203641" y="261382"/>
            <a:ext cx="11496776" cy="1979291"/>
          </a:xfrm>
          <a:prstGeom prst="rect">
            <a:avLst/>
          </a:prstGeom>
        </p:spPr>
        <p:txBody>
          <a:bodyPr wrap="square" lIns="121870" tIns="60934" rIns="121870" bIns="60934">
            <a:spAutoFit/>
          </a:bodyPr>
          <a:lstStyle/>
          <a:p>
            <a:pPr algn="just">
              <a:lnSpc>
                <a:spcPct val="150000"/>
              </a:lnSpc>
              <a:spcAft>
                <a:spcPct val="0"/>
              </a:spcAft>
            </a:pPr>
            <a:r>
              <a:rPr lang="zh-CN" altLang="zh-CN" sz="2799" kern="100">
                <a:latin typeface="Times New Roman" charset="0"/>
                <a:ea typeface="华文细黑"/>
                <a:cs typeface="Times New Roman"/>
              </a:rPr>
              <a:t>如图，直角</a:t>
            </a:r>
            <a:r>
              <a:rPr lang="en-US" altLang="zh-CN" sz="2799" kern="100">
                <a:latin typeface="宋体"/>
                <a:ea typeface="华文细黑"/>
                <a:cs typeface="Times New Roman"/>
              </a:rPr>
              <a:t>△</a:t>
            </a:r>
            <a:r>
              <a:rPr lang="en-US" altLang="zh-CN" sz="2799" i="1" kern="100">
                <a:latin typeface="Times New Roman" charset="0"/>
                <a:ea typeface="华文细黑"/>
                <a:cs typeface="Courier New"/>
              </a:rPr>
              <a:t>ABC</a:t>
            </a:r>
            <a:r>
              <a:rPr lang="zh-CN" altLang="zh-CN" sz="2799" kern="100">
                <a:latin typeface="Times New Roman" charset="0"/>
                <a:ea typeface="华文细黑"/>
                <a:cs typeface="Times New Roman"/>
              </a:rPr>
              <a:t>的斜边长为定值</a:t>
            </a:r>
            <a:endParaRPr lang="en-US" altLang="zh-CN" sz="2799" kern="100">
              <a:latin typeface="Times New Roman" charset="0"/>
              <a:ea typeface="华文细黑"/>
              <a:cs typeface="Times New Roman"/>
            </a:endParaRPr>
          </a:p>
          <a:p>
            <a:pPr algn="just">
              <a:lnSpc>
                <a:spcPct val="150000"/>
              </a:lnSpc>
              <a:spcAft>
                <a:spcPct val="0"/>
              </a:spcAft>
            </a:pPr>
            <a:r>
              <a:rPr lang="en-US" altLang="zh-CN" sz="2799" kern="100">
                <a:latin typeface="Times New Roman" charset="0"/>
                <a:ea typeface="华文细黑"/>
                <a:cs typeface="Courier New"/>
              </a:rPr>
              <a:t>2</a:t>
            </a:r>
            <a:r>
              <a:rPr lang="en-US" altLang="zh-CN" sz="2799" i="1" kern="100">
                <a:latin typeface="Times New Roman" charset="0"/>
                <a:ea typeface="华文细黑"/>
                <a:cs typeface="Courier New"/>
              </a:rPr>
              <a:t>m</a:t>
            </a:r>
            <a:r>
              <a:rPr lang="zh-CN" altLang="zh-CN" sz="2799" kern="100">
                <a:latin typeface="Times New Roman" charset="0"/>
                <a:ea typeface="华文细黑"/>
                <a:cs typeface="Times New Roman"/>
              </a:rPr>
              <a:t>，以斜边的中点</a:t>
            </a:r>
            <a:r>
              <a:rPr lang="en-US" altLang="zh-CN" sz="2799" i="1" kern="100">
                <a:latin typeface="Times New Roman" charset="0"/>
                <a:ea typeface="华文细黑"/>
                <a:cs typeface="Courier New"/>
              </a:rPr>
              <a:t>O</a:t>
            </a:r>
            <a:r>
              <a:rPr lang="zh-CN" altLang="zh-CN" sz="2799" kern="100">
                <a:latin typeface="Times New Roman" charset="0"/>
                <a:ea typeface="华文细黑"/>
                <a:cs typeface="Times New Roman"/>
              </a:rPr>
              <a:t>为圆心作半径为</a:t>
            </a:r>
            <a:r>
              <a:rPr lang="en-US" altLang="zh-CN" sz="2799" i="1" kern="100">
                <a:latin typeface="Times New Roman" charset="0"/>
                <a:ea typeface="华文细黑"/>
                <a:cs typeface="Courier New"/>
              </a:rPr>
              <a:t>n</a:t>
            </a:r>
            <a:r>
              <a:rPr lang="zh-CN" altLang="zh-CN" sz="2799" kern="100">
                <a:latin typeface="Times New Roman" charset="0"/>
                <a:ea typeface="华文细黑"/>
                <a:cs typeface="Times New Roman"/>
              </a:rPr>
              <a:t>的圆，直线</a:t>
            </a:r>
            <a:endParaRPr lang="en-US" altLang="zh-CN" sz="2799" kern="100">
              <a:latin typeface="Times New Roman" charset="0"/>
              <a:ea typeface="华文细黑"/>
              <a:cs typeface="Times New Roman"/>
            </a:endParaRPr>
          </a:p>
          <a:p>
            <a:pPr algn="just">
              <a:lnSpc>
                <a:spcPct val="150000"/>
              </a:lnSpc>
              <a:spcAft>
                <a:spcPct val="0"/>
              </a:spcAft>
            </a:pPr>
            <a:r>
              <a:rPr lang="en-US" altLang="zh-CN" sz="2799" i="1" kern="100">
                <a:latin typeface="Times New Roman" charset="0"/>
                <a:ea typeface="华文细黑"/>
                <a:cs typeface="Courier New"/>
              </a:rPr>
              <a:t>BC</a:t>
            </a:r>
            <a:r>
              <a:rPr lang="zh-CN" altLang="zh-CN" sz="2799" kern="100">
                <a:latin typeface="Times New Roman" charset="0"/>
                <a:ea typeface="华文细黑"/>
                <a:cs typeface="Times New Roman"/>
              </a:rPr>
              <a:t>交圆于</a:t>
            </a:r>
            <a:r>
              <a:rPr lang="en-US" altLang="zh-CN" sz="2799" i="1" kern="100">
                <a:latin typeface="Times New Roman" charset="0"/>
                <a:ea typeface="华文细黑"/>
                <a:cs typeface="Courier New"/>
              </a:rPr>
              <a:t>P</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Q</a:t>
            </a:r>
            <a:r>
              <a:rPr lang="zh-CN" altLang="zh-CN" sz="2799" kern="100">
                <a:latin typeface="Times New Roman" charset="0"/>
                <a:ea typeface="华文细黑"/>
                <a:cs typeface="Times New Roman"/>
              </a:rPr>
              <a:t>两点，求证：</a:t>
            </a:r>
            <a:r>
              <a:rPr lang="en-US" altLang="zh-CN" sz="2799" kern="100">
                <a:latin typeface="Times New Roman" charset="0"/>
                <a:ea typeface="华文细黑"/>
                <a:cs typeface="Courier New"/>
              </a:rPr>
              <a:t>|</a:t>
            </a:r>
            <a:r>
              <a:rPr lang="en-US" altLang="zh-CN" sz="2799" i="1" kern="100">
                <a:latin typeface="Times New Roman" charset="0"/>
                <a:ea typeface="华文细黑"/>
                <a:cs typeface="Courier New"/>
              </a:rPr>
              <a:t>AP</a:t>
            </a:r>
            <a:r>
              <a:rPr lang="en-US" altLang="zh-CN" sz="2799" kern="100">
                <a:latin typeface="Times New Roman" charset="0"/>
                <a:ea typeface="华文细黑"/>
                <a:cs typeface="Courier New"/>
              </a:rPr>
              <a:t>|</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kern="100">
                <a:latin typeface="Times New Roman" charset="0"/>
                <a:ea typeface="华文细黑"/>
                <a:cs typeface="Courier New"/>
              </a:rPr>
              <a:t>|</a:t>
            </a:r>
            <a:r>
              <a:rPr lang="en-US" altLang="zh-CN" sz="2799" i="1" kern="100">
                <a:latin typeface="Times New Roman" charset="0"/>
                <a:ea typeface="华文细黑"/>
                <a:cs typeface="Courier New"/>
              </a:rPr>
              <a:t>AQ</a:t>
            </a:r>
            <a:r>
              <a:rPr lang="en-US" altLang="zh-CN" sz="2799" kern="100">
                <a:latin typeface="Times New Roman" charset="0"/>
                <a:ea typeface="华文细黑"/>
                <a:cs typeface="Courier New"/>
              </a:rPr>
              <a:t>|</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kern="100">
                <a:latin typeface="Times New Roman" charset="0"/>
                <a:ea typeface="华文细黑"/>
                <a:cs typeface="Courier New"/>
              </a:rPr>
              <a:t>|</a:t>
            </a:r>
            <a:r>
              <a:rPr lang="en-US" altLang="zh-CN" sz="2799" i="1" kern="100">
                <a:latin typeface="Times New Roman" charset="0"/>
                <a:ea typeface="华文细黑"/>
                <a:cs typeface="Courier New"/>
              </a:rPr>
              <a:t>PQ</a:t>
            </a:r>
            <a:r>
              <a:rPr lang="en-US" altLang="zh-CN" sz="2799" kern="100">
                <a:latin typeface="Times New Roman" charset="0"/>
                <a:ea typeface="华文细黑"/>
                <a:cs typeface="Courier New"/>
              </a:rPr>
              <a:t>|</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为定值</a:t>
            </a:r>
            <a:r>
              <a:rPr lang="en-US" altLang="zh-CN" sz="2799" kern="100">
                <a:latin typeface="Times New Roman" charset="0"/>
                <a:ea typeface="华文细黑"/>
                <a:cs typeface="Courier New"/>
              </a:rPr>
              <a:t>.</a:t>
            </a:r>
            <a:endParaRPr lang="zh-CN" altLang="zh-CN" sz="1050" kern="100">
              <a:latin typeface="宋体"/>
              <a:cs typeface="Courier New"/>
            </a:endParaRPr>
          </a:p>
        </p:txBody>
      </p:sp>
      <p:sp>
        <p:nvSpPr>
          <p:cNvPr id="7" name="矩形 6"/>
          <p:cNvSpPr/>
          <p:nvPr/>
        </p:nvSpPr>
        <p:spPr>
          <a:xfrm>
            <a:off x="203641" y="2277139"/>
            <a:ext cx="11867640" cy="4000145"/>
          </a:xfrm>
          <a:prstGeom prst="rect">
            <a:avLst/>
          </a:prstGeom>
        </p:spPr>
        <p:txBody>
          <a:bodyPr wrap="square" lIns="121870" tIns="60934" rIns="121870" bIns="60934">
            <a:spAutoFit/>
          </a:bodyPr>
          <a:lstStyle/>
          <a:p>
            <a:pPr algn="just">
              <a:lnSpc>
                <a:spcPct val="150000"/>
              </a:lnSpc>
              <a:spcAft>
                <a:spcPct val="0"/>
              </a:spcAft>
            </a:pPr>
            <a:r>
              <a:rPr lang="zh-CN" altLang="zh-CN" sz="2799" kern="100">
                <a:solidFill>
                  <a:srgbClr val="0000FF"/>
                </a:solidFill>
                <a:latin typeface="Times New Roman" charset="0"/>
                <a:ea typeface="微软雅黑"/>
                <a:cs typeface="Times New Roman"/>
              </a:rPr>
              <a:t>证明</a:t>
            </a:r>
            <a:r>
              <a:rPr lang="zh-CN" altLang="zh-CN" sz="2799" kern="100">
                <a:latin typeface="Times New Roman" charset="0"/>
                <a:ea typeface="华文细黑"/>
                <a:cs typeface="Times New Roman"/>
              </a:rPr>
              <a:t>　如图，以</a:t>
            </a:r>
            <a:r>
              <a:rPr lang="en-US" altLang="zh-CN" sz="2799" i="1" kern="100">
                <a:latin typeface="Times New Roman" charset="0"/>
                <a:ea typeface="华文细黑"/>
                <a:cs typeface="Courier New"/>
              </a:rPr>
              <a:t>O</a:t>
            </a:r>
            <a:r>
              <a:rPr lang="zh-CN" altLang="zh-CN" sz="2799" kern="100">
                <a:latin typeface="Times New Roman" charset="0"/>
                <a:ea typeface="华文细黑"/>
                <a:cs typeface="Times New Roman"/>
              </a:rPr>
              <a:t>为坐标原点，以直线</a:t>
            </a:r>
            <a:r>
              <a:rPr lang="en-US" altLang="zh-CN" sz="2799" i="1" kern="100">
                <a:latin typeface="Times New Roman" charset="0"/>
                <a:ea typeface="华文细黑"/>
                <a:cs typeface="Courier New"/>
              </a:rPr>
              <a:t>BC</a:t>
            </a:r>
            <a:r>
              <a:rPr lang="zh-CN" altLang="zh-CN" sz="2799" kern="100">
                <a:latin typeface="Times New Roman" charset="0"/>
                <a:ea typeface="华文细黑"/>
                <a:cs typeface="Times New Roman"/>
              </a:rPr>
              <a:t>为</a:t>
            </a:r>
            <a:r>
              <a:rPr lang="en-US" altLang="zh-CN" sz="2799" i="1" kern="100">
                <a:latin typeface="Times New Roman" charset="0"/>
                <a:ea typeface="华文细黑"/>
                <a:cs typeface="Courier New"/>
              </a:rPr>
              <a:t>x</a:t>
            </a:r>
            <a:r>
              <a:rPr lang="zh-CN" altLang="zh-CN" sz="2799" kern="100">
                <a:latin typeface="Times New Roman" charset="0"/>
                <a:ea typeface="华文细黑"/>
                <a:cs typeface="Times New Roman"/>
              </a:rPr>
              <a:t>轴，建立平面直角坐标系，</a:t>
            </a:r>
            <a:endParaRPr lang="en-US" altLang="zh-CN" sz="2799" kern="100">
              <a:latin typeface="Times New Roman" charset="0"/>
              <a:ea typeface="华文细黑"/>
              <a:cs typeface="Times New Roman"/>
            </a:endParaRPr>
          </a:p>
          <a:p>
            <a:pPr algn="just">
              <a:lnSpc>
                <a:spcPct val="150000"/>
              </a:lnSpc>
              <a:spcAft>
                <a:spcPct val="0"/>
              </a:spcAft>
            </a:pPr>
            <a:r>
              <a:rPr lang="zh-CN" altLang="zh-CN" sz="2799" kern="100">
                <a:latin typeface="Times New Roman" charset="0"/>
                <a:ea typeface="华文细黑"/>
                <a:cs typeface="Times New Roman"/>
              </a:rPr>
              <a:t>于是有</a:t>
            </a:r>
            <a:r>
              <a:rPr lang="en-US" altLang="zh-CN" sz="2799" i="1" kern="100">
                <a:latin typeface="Times New Roman" charset="0"/>
                <a:ea typeface="华文细黑"/>
                <a:cs typeface="Courier New"/>
              </a:rPr>
              <a:t>B</a:t>
            </a:r>
            <a:r>
              <a:rPr lang="en-US" altLang="zh-CN" sz="2799" kern="100">
                <a:latin typeface="Times New Roman" charset="0"/>
                <a:ea typeface="华文细黑"/>
                <a:cs typeface="Courier New"/>
              </a:rPr>
              <a:t>(</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m,</a:t>
            </a:r>
            <a:r>
              <a:rPr lang="en-US" altLang="zh-CN" sz="2799" kern="100">
                <a:latin typeface="Times New Roman" charset="0"/>
                <a:ea typeface="华文细黑"/>
                <a:cs typeface="Courier New"/>
              </a:rPr>
              <a:t>0)</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C</a:t>
            </a:r>
            <a:r>
              <a:rPr lang="en-US" altLang="zh-CN" sz="2799" kern="100">
                <a:latin typeface="Times New Roman" charset="0"/>
                <a:ea typeface="华文细黑"/>
                <a:cs typeface="Courier New"/>
              </a:rPr>
              <a:t>(</a:t>
            </a:r>
            <a:r>
              <a:rPr lang="en-US" altLang="zh-CN" sz="2799" i="1" kern="100">
                <a:latin typeface="Times New Roman" charset="0"/>
                <a:ea typeface="华文细黑"/>
                <a:cs typeface="Courier New"/>
              </a:rPr>
              <a:t>m,</a:t>
            </a:r>
            <a:r>
              <a:rPr lang="en-US" altLang="zh-CN" sz="2799" kern="100">
                <a:latin typeface="Times New Roman" charset="0"/>
                <a:ea typeface="华文细黑"/>
                <a:cs typeface="Courier New"/>
              </a:rPr>
              <a:t>0)</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P</a:t>
            </a:r>
            <a:r>
              <a:rPr lang="en-US" altLang="zh-CN" sz="2799" kern="100">
                <a:latin typeface="Times New Roman" charset="0"/>
                <a:ea typeface="华文细黑"/>
                <a:cs typeface="Courier New"/>
              </a:rPr>
              <a:t>(</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n,</a:t>
            </a:r>
            <a:r>
              <a:rPr lang="en-US" altLang="zh-CN" sz="2799" kern="100">
                <a:latin typeface="Times New Roman" charset="0"/>
                <a:ea typeface="华文细黑"/>
                <a:cs typeface="Courier New"/>
              </a:rPr>
              <a:t>0)</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Q</a:t>
            </a:r>
            <a:r>
              <a:rPr lang="en-US" altLang="zh-CN" sz="2799" kern="100">
                <a:latin typeface="Times New Roman" charset="0"/>
                <a:ea typeface="华文细黑"/>
                <a:cs typeface="Courier New"/>
              </a:rPr>
              <a:t>(</a:t>
            </a:r>
            <a:r>
              <a:rPr lang="en-US" altLang="zh-CN" sz="2799" i="1" kern="100">
                <a:latin typeface="Times New Roman" charset="0"/>
                <a:ea typeface="华文细黑"/>
                <a:cs typeface="Courier New"/>
              </a:rPr>
              <a:t>n,</a:t>
            </a:r>
            <a:r>
              <a:rPr lang="en-US" altLang="zh-CN" sz="2799" kern="100">
                <a:latin typeface="Times New Roman" charset="0"/>
                <a:ea typeface="华文细黑"/>
                <a:cs typeface="Courier New"/>
              </a:rPr>
              <a:t>0).</a:t>
            </a:r>
          </a:p>
          <a:p>
            <a:pPr algn="just">
              <a:lnSpc>
                <a:spcPct val="150000"/>
              </a:lnSpc>
              <a:spcAft>
                <a:spcPct val="0"/>
              </a:spcAft>
            </a:pPr>
            <a:r>
              <a:rPr lang="zh-CN" altLang="zh-CN" sz="2799" kern="100">
                <a:latin typeface="Times New Roman" charset="0"/>
                <a:ea typeface="华文细黑"/>
                <a:cs typeface="Times New Roman"/>
              </a:rPr>
              <a:t>设</a:t>
            </a:r>
            <a:r>
              <a:rPr lang="en-US" altLang="zh-CN" sz="2799" i="1" kern="100">
                <a:latin typeface="Times New Roman" charset="0"/>
                <a:ea typeface="华文细黑"/>
                <a:cs typeface="Courier New"/>
              </a:rPr>
              <a:t>A</a:t>
            </a:r>
            <a:r>
              <a:rPr lang="en-US" altLang="zh-CN" sz="2799" kern="100">
                <a:latin typeface="Times New Roman" charset="0"/>
                <a:ea typeface="华文细黑"/>
                <a:cs typeface="Courier New"/>
              </a:rPr>
              <a:t>(</a:t>
            </a:r>
            <a:r>
              <a:rPr lang="en-US" altLang="zh-CN" sz="2799" i="1" kern="100">
                <a:latin typeface="Times New Roman" charset="0"/>
                <a:ea typeface="华文细黑"/>
                <a:cs typeface="Courier New"/>
              </a:rPr>
              <a:t>x</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y</a:t>
            </a:r>
            <a:r>
              <a:rPr lang="en-US" altLang="zh-CN" sz="2799" kern="100">
                <a:latin typeface="Times New Roman" charset="0"/>
                <a:ea typeface="华文细黑"/>
                <a:cs typeface="Courier New"/>
              </a:rPr>
              <a:t>)</a:t>
            </a:r>
            <a:r>
              <a:rPr lang="zh-CN" altLang="zh-CN" sz="2799" kern="100">
                <a:latin typeface="Times New Roman" charset="0"/>
                <a:ea typeface="华文细黑"/>
                <a:cs typeface="Times New Roman"/>
              </a:rPr>
              <a:t>，由已知，点</a:t>
            </a:r>
            <a:r>
              <a:rPr lang="en-US" altLang="zh-CN" sz="2799" i="1" kern="100">
                <a:latin typeface="Times New Roman" charset="0"/>
                <a:ea typeface="华文细黑"/>
                <a:cs typeface="Courier New"/>
              </a:rPr>
              <a:t>A</a:t>
            </a:r>
            <a:r>
              <a:rPr lang="zh-CN" altLang="zh-CN" sz="2799" kern="100">
                <a:latin typeface="Times New Roman" charset="0"/>
                <a:ea typeface="华文细黑"/>
                <a:cs typeface="Times New Roman"/>
              </a:rPr>
              <a:t>在圆</a:t>
            </a:r>
            <a:r>
              <a:rPr lang="en-US" altLang="zh-CN" sz="2799" i="1" kern="100">
                <a:latin typeface="Times New Roman" charset="0"/>
                <a:ea typeface="华文细黑"/>
                <a:cs typeface="Courier New"/>
              </a:rPr>
              <a:t>x</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y</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m</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上</a:t>
            </a:r>
            <a:r>
              <a:rPr lang="en-US" altLang="zh-CN" sz="2799" kern="100">
                <a:latin typeface="Times New Roman" charset="0"/>
                <a:ea typeface="华文细黑"/>
                <a:cs typeface="Courier New"/>
              </a:rPr>
              <a:t>.</a:t>
            </a:r>
            <a:endParaRPr lang="zh-CN" altLang="zh-CN" sz="1050" kern="100">
              <a:latin typeface="宋体"/>
              <a:cs typeface="Courier New"/>
            </a:endParaRPr>
          </a:p>
          <a:p>
            <a:pPr algn="just">
              <a:lnSpc>
                <a:spcPct val="150000"/>
              </a:lnSpc>
              <a:spcAft>
                <a:spcPct val="0"/>
              </a:spcAft>
            </a:pPr>
            <a:r>
              <a:rPr lang="en-US" altLang="zh-CN" sz="2799" kern="100">
                <a:latin typeface="Times New Roman" charset="0"/>
                <a:ea typeface="华文细黑"/>
                <a:cs typeface="Courier New"/>
              </a:rPr>
              <a:t>|</a:t>
            </a:r>
            <a:r>
              <a:rPr lang="en-US" altLang="zh-CN" sz="2799" i="1" kern="100">
                <a:latin typeface="Times New Roman" charset="0"/>
                <a:ea typeface="华文细黑"/>
                <a:cs typeface="Courier New"/>
              </a:rPr>
              <a:t>AP</a:t>
            </a:r>
            <a:r>
              <a:rPr lang="en-US" altLang="zh-CN" sz="2799" kern="100">
                <a:latin typeface="Times New Roman" charset="0"/>
                <a:ea typeface="华文细黑"/>
                <a:cs typeface="Courier New"/>
              </a:rPr>
              <a:t>|</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kern="100">
                <a:latin typeface="Times New Roman" charset="0"/>
                <a:ea typeface="华文细黑"/>
                <a:cs typeface="Courier New"/>
              </a:rPr>
              <a:t>|</a:t>
            </a:r>
            <a:r>
              <a:rPr lang="en-US" altLang="zh-CN" sz="2799" i="1" kern="100">
                <a:latin typeface="Times New Roman" charset="0"/>
                <a:ea typeface="华文细黑"/>
                <a:cs typeface="Courier New"/>
              </a:rPr>
              <a:t>AQ</a:t>
            </a:r>
            <a:r>
              <a:rPr lang="en-US" altLang="zh-CN" sz="2799" kern="100">
                <a:latin typeface="Times New Roman" charset="0"/>
                <a:ea typeface="华文细黑"/>
                <a:cs typeface="Courier New"/>
              </a:rPr>
              <a:t>|</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kern="100">
                <a:latin typeface="Times New Roman" charset="0"/>
                <a:ea typeface="华文细黑"/>
                <a:cs typeface="Courier New"/>
              </a:rPr>
              <a:t>|</a:t>
            </a:r>
            <a:r>
              <a:rPr lang="en-US" altLang="zh-CN" sz="2799" i="1" kern="100">
                <a:latin typeface="Times New Roman" charset="0"/>
                <a:ea typeface="华文细黑"/>
                <a:cs typeface="Courier New"/>
              </a:rPr>
              <a:t>PQ</a:t>
            </a:r>
            <a:r>
              <a:rPr lang="en-US" altLang="zh-CN" sz="2799" kern="100">
                <a:latin typeface="Times New Roman" charset="0"/>
                <a:ea typeface="华文细黑"/>
                <a:cs typeface="Courier New"/>
              </a:rPr>
              <a:t>|</a:t>
            </a:r>
            <a:r>
              <a:rPr lang="en-US" altLang="zh-CN" sz="2799" kern="100" baseline="30000">
                <a:latin typeface="Times New Roman" charset="0"/>
                <a:ea typeface="华文细黑"/>
                <a:cs typeface="Courier New"/>
              </a:rPr>
              <a:t>2</a:t>
            </a:r>
            <a:endParaRPr lang="zh-CN" altLang="zh-CN" sz="1050" kern="100">
              <a:latin typeface="宋体"/>
              <a:cs typeface="Courier New"/>
            </a:endParaRPr>
          </a:p>
          <a:p>
            <a:pPr algn="just">
              <a:lnSpc>
                <a:spcPct val="150000"/>
              </a:lnSpc>
              <a:spcAft>
                <a:spcPct val="0"/>
              </a:spcAft>
            </a:pPr>
            <a:r>
              <a:rPr lang="zh-CN" altLang="zh-CN" sz="2799" kern="100">
                <a:latin typeface="Times New Roman" charset="0"/>
                <a:ea typeface="华文细黑"/>
                <a:cs typeface="Times New Roman"/>
              </a:rPr>
              <a:t>＝</a:t>
            </a:r>
            <a:r>
              <a:rPr lang="en-US" altLang="zh-CN" sz="2799" kern="100">
                <a:latin typeface="Times New Roman" charset="0"/>
                <a:ea typeface="华文细黑"/>
                <a:cs typeface="Courier New"/>
              </a:rPr>
              <a:t>(</a:t>
            </a:r>
            <a:r>
              <a:rPr lang="en-US" altLang="zh-CN" sz="2799" i="1" kern="100">
                <a:latin typeface="Times New Roman" charset="0"/>
                <a:ea typeface="华文细黑"/>
                <a:cs typeface="Courier New"/>
              </a:rPr>
              <a:t>x</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n</a:t>
            </a:r>
            <a:r>
              <a:rPr lang="en-US" altLang="zh-CN" sz="2799" kern="100">
                <a:latin typeface="Times New Roman" charset="0"/>
                <a:ea typeface="华文细黑"/>
                <a:cs typeface="Courier New"/>
              </a:rPr>
              <a:t>)</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y</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kern="100">
                <a:latin typeface="Times New Roman" charset="0"/>
                <a:ea typeface="华文细黑"/>
                <a:cs typeface="Courier New"/>
              </a:rPr>
              <a:t>(</a:t>
            </a:r>
            <a:r>
              <a:rPr lang="en-US" altLang="zh-CN" sz="2799" i="1" kern="100">
                <a:latin typeface="Times New Roman" charset="0"/>
                <a:ea typeface="华文细黑"/>
                <a:cs typeface="Courier New"/>
              </a:rPr>
              <a:t>x</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n</a:t>
            </a:r>
            <a:r>
              <a:rPr lang="en-US" altLang="zh-CN" sz="2799" kern="100">
                <a:latin typeface="Times New Roman" charset="0"/>
                <a:ea typeface="华文细黑"/>
                <a:cs typeface="Courier New"/>
              </a:rPr>
              <a:t>)</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i="1" kern="100">
                <a:latin typeface="Times New Roman" charset="0"/>
                <a:ea typeface="华文细黑"/>
                <a:cs typeface="Courier New"/>
              </a:rPr>
              <a:t>y</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kern="100">
                <a:latin typeface="Times New Roman" charset="0"/>
                <a:ea typeface="华文细黑"/>
                <a:cs typeface="Courier New"/>
              </a:rPr>
              <a:t>4</a:t>
            </a:r>
            <a:r>
              <a:rPr lang="en-US" altLang="zh-CN" sz="2799" i="1" kern="100">
                <a:latin typeface="Times New Roman" charset="0"/>
                <a:ea typeface="华文细黑"/>
                <a:cs typeface="Courier New"/>
              </a:rPr>
              <a:t>n</a:t>
            </a:r>
            <a:r>
              <a:rPr lang="en-US" altLang="zh-CN" sz="2799" kern="100" baseline="30000">
                <a:latin typeface="Times New Roman" charset="0"/>
                <a:ea typeface="华文细黑"/>
                <a:cs typeface="Courier New"/>
              </a:rPr>
              <a:t>2</a:t>
            </a:r>
            <a:endParaRPr lang="zh-CN" altLang="zh-CN" sz="1050" kern="100">
              <a:latin typeface="宋体"/>
              <a:cs typeface="Courier New"/>
            </a:endParaRPr>
          </a:p>
          <a:p>
            <a:pPr algn="just">
              <a:lnSpc>
                <a:spcPct val="150000"/>
              </a:lnSpc>
              <a:spcAft>
                <a:spcPct val="0"/>
              </a:spcAft>
            </a:pPr>
            <a:r>
              <a:rPr lang="zh-CN" altLang="zh-CN" sz="2799" kern="100">
                <a:latin typeface="Times New Roman" charset="0"/>
                <a:ea typeface="华文细黑"/>
                <a:cs typeface="Times New Roman"/>
              </a:rPr>
              <a:t>＝</a:t>
            </a:r>
            <a:r>
              <a:rPr lang="en-US" altLang="zh-CN" sz="2799" kern="100">
                <a:latin typeface="Times New Roman" charset="0"/>
                <a:ea typeface="华文细黑"/>
                <a:cs typeface="Courier New"/>
              </a:rPr>
              <a:t>2</a:t>
            </a:r>
            <a:r>
              <a:rPr lang="en-US" altLang="zh-CN" sz="2799" i="1" kern="100">
                <a:latin typeface="Times New Roman" charset="0"/>
                <a:ea typeface="华文细黑"/>
                <a:cs typeface="Courier New"/>
              </a:rPr>
              <a:t>x</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kern="100">
                <a:latin typeface="Times New Roman" charset="0"/>
                <a:ea typeface="华文细黑"/>
                <a:cs typeface="Courier New"/>
              </a:rPr>
              <a:t>2</a:t>
            </a:r>
            <a:r>
              <a:rPr lang="en-US" altLang="zh-CN" sz="2799" i="1" kern="100">
                <a:latin typeface="Times New Roman" charset="0"/>
                <a:ea typeface="华文细黑"/>
                <a:cs typeface="Courier New"/>
              </a:rPr>
              <a:t>y</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kern="100">
                <a:latin typeface="Times New Roman" charset="0"/>
                <a:ea typeface="华文细黑"/>
                <a:cs typeface="Courier New"/>
              </a:rPr>
              <a:t>6</a:t>
            </a:r>
            <a:r>
              <a:rPr lang="en-US" altLang="zh-CN" sz="2799" i="1" kern="100">
                <a:latin typeface="Times New Roman" charset="0"/>
                <a:ea typeface="华文细黑"/>
                <a:cs typeface="Courier New"/>
              </a:rPr>
              <a:t>n</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kern="100">
                <a:latin typeface="Times New Roman" charset="0"/>
                <a:ea typeface="华文细黑"/>
                <a:cs typeface="Courier New"/>
              </a:rPr>
              <a:t>2</a:t>
            </a:r>
            <a:r>
              <a:rPr lang="en-US" altLang="zh-CN" sz="2799" i="1" kern="100">
                <a:latin typeface="Times New Roman" charset="0"/>
                <a:ea typeface="华文细黑"/>
                <a:cs typeface="Courier New"/>
              </a:rPr>
              <a:t>m</a:t>
            </a:r>
            <a:r>
              <a:rPr lang="en-US" altLang="zh-CN" sz="2799" kern="100" baseline="30000">
                <a:latin typeface="Times New Roman" charset="0"/>
                <a:ea typeface="华文细黑"/>
                <a:cs typeface="Courier New"/>
              </a:rPr>
              <a:t>2</a:t>
            </a:r>
            <a:r>
              <a:rPr lang="zh-CN" altLang="zh-CN" sz="2799" kern="100">
                <a:latin typeface="Times New Roman" charset="0"/>
                <a:ea typeface="华文细黑"/>
                <a:cs typeface="Times New Roman"/>
              </a:rPr>
              <a:t>＋</a:t>
            </a:r>
            <a:r>
              <a:rPr lang="en-US" altLang="zh-CN" sz="2799" kern="100">
                <a:latin typeface="Times New Roman" charset="0"/>
                <a:ea typeface="华文细黑"/>
                <a:cs typeface="Courier New"/>
              </a:rPr>
              <a:t>6</a:t>
            </a:r>
            <a:r>
              <a:rPr lang="en-US" altLang="zh-CN" sz="2799" i="1" kern="100">
                <a:latin typeface="Times New Roman" charset="0"/>
                <a:ea typeface="华文细黑"/>
                <a:cs typeface="Courier New"/>
              </a:rPr>
              <a:t>n</a:t>
            </a:r>
            <a:r>
              <a:rPr lang="en-US" altLang="zh-CN" sz="2799" kern="100" baseline="30000">
                <a:latin typeface="Times New Roman" charset="0"/>
                <a:ea typeface="华文细黑"/>
                <a:cs typeface="Courier New"/>
              </a:rPr>
              <a:t>2</a:t>
            </a:r>
            <a:r>
              <a:rPr lang="en-US" altLang="zh-CN" sz="2799" kern="100">
                <a:latin typeface="Times New Roman" charset="0"/>
                <a:ea typeface="华文细黑"/>
                <a:cs typeface="Courier New"/>
              </a:rPr>
              <a:t>(</a:t>
            </a:r>
            <a:r>
              <a:rPr lang="zh-CN" altLang="zh-CN" sz="2799" kern="100">
                <a:latin typeface="Times New Roman" charset="0"/>
                <a:ea typeface="华文细黑"/>
                <a:cs typeface="Times New Roman"/>
              </a:rPr>
              <a:t>定值</a:t>
            </a:r>
            <a:r>
              <a:rPr lang="en-US" altLang="zh-CN" sz="2799" kern="100">
                <a:latin typeface="Times New Roman" charset="0"/>
                <a:ea typeface="华文细黑"/>
                <a:cs typeface="Courier New"/>
              </a:rPr>
              <a:t>).</a:t>
            </a:r>
            <a:endParaRPr lang="zh-CN" altLang="zh-CN" sz="1050" kern="100">
              <a:latin typeface="宋体"/>
              <a:cs typeface="Courier New"/>
            </a:endParaRPr>
          </a:p>
        </p:txBody>
      </p:sp>
      <p:pic>
        <p:nvPicPr>
          <p:cNvPr id="32770" name="Picture 2" descr="4-2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03662" y="45407"/>
            <a:ext cx="2771580" cy="226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3" descr="4-2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36205" y="3374144"/>
            <a:ext cx="3018085" cy="275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28">
            <a:extLst>
              <a:ext uri="{FF2B5EF4-FFF2-40B4-BE49-F238E27FC236}">
                <a16:creationId xmlns:a16="http://schemas.microsoft.com/office/drawing/2014/main" id="{FECF44D6-C6B0-4E6B-8B4C-98290ECE12B9}"/>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巩固练习</a:t>
            </a:r>
          </a:p>
        </p:txBody>
      </p:sp>
    </p:spTree>
    <p:extLst>
      <p:ext uri="{BB962C8B-B14F-4D97-AF65-F5344CB8AC3E}">
        <p14:creationId xmlns:p14="http://schemas.microsoft.com/office/powerpoint/2010/main" val="2202070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771"/>
                                        </p:tgtEl>
                                        <p:attrNameLst>
                                          <p:attrName>style.visibility</p:attrName>
                                        </p:attrNameLst>
                                      </p:cBhvr>
                                      <p:to>
                                        <p:strVal val="visible"/>
                                      </p:to>
                                    </p:set>
                                    <p:animEffect transition="in" filter="blinds(horizontal)">
                                      <p:cBhvr>
                                        <p:cTn id="10" dur="500"/>
                                        <p:tgtEl>
                                          <p:spTgt spid="32771"/>
                                        </p:tgtEl>
                                      </p:cBhvr>
                                    </p:animEffect>
                                  </p:childTnLst>
                                </p:cTn>
                              </p:par>
                            </p:childTnLst>
                          </p:cTn>
                        </p:par>
                      </p:childTnLst>
                    </p:cTn>
                  </p:par>
                  <p:par>
                    <p:cTn id="11" fill="hold" nodeType="clickPar">
                      <p:stCondLst>
                        <p:cond delay="indefinite"/>
                      </p:stCondLst>
                      <p:childTnLst>
                        <p:par>
                          <p:cTn id="12" fill="hold" nodeType="withGroup">
                            <p:stCondLst>
                              <p:cond delay="indefinite"/>
                            </p:stCondLst>
                          </p:cTn>
                        </p:par>
                        <p:par>
                          <p:cTn id="13" fill="hold" nodeType="after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blinds(horizontal)">
                                      <p:cBhvr>
                                        <p:cTn id="16" dur="500"/>
                                        <p:tgtEl>
                                          <p:spTgt spid="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indefinite"/>
                            </p:stCondLst>
                          </p:cTn>
                        </p:par>
                        <p:par>
                          <p:cTn id="19" fill="hold" nodeType="after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indefinite"/>
                            </p:stCondLst>
                          </p:cTn>
                        </p:par>
                        <p:par>
                          <p:cTn id="25" fill="hold" nodeType="after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blinds(horizontal)">
                                      <p:cBhvr>
                                        <p:cTn id="28" dur="500"/>
                                        <p:tgtEl>
                                          <p:spTgt spid="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indefinite"/>
                            </p:stCondLst>
                          </p:cTn>
                        </p:par>
                        <p:par>
                          <p:cTn id="31" fill="hold" nodeType="after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blinds(horizontal)">
                                      <p:cBhvr>
                                        <p:cTn id="34" dur="500"/>
                                        <p:tgtEl>
                                          <p:spTgt spid="7">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indefinite"/>
                            </p:stCondLst>
                          </p:cTn>
                        </p:par>
                        <p:par>
                          <p:cTn id="37" fill="hold" nodeType="after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blinds(horizontal)">
                                      <p:cBhvr>
                                        <p:cTn id="4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0AB92C95-A2A5-40BB-9DA0-AAC078C0AEA7}"/>
              </a:ext>
            </a:extLst>
          </p:cNvPr>
          <p:cNvSpPr/>
          <p:nvPr/>
        </p:nvSpPr>
        <p:spPr>
          <a:xfrm>
            <a:off x="95672" y="461665"/>
            <a:ext cx="12000656" cy="1200329"/>
          </a:xfrm>
          <a:prstGeom prst="rect">
            <a:avLst/>
          </a:prstGeom>
        </p:spPr>
        <p:txBody>
          <a:bodyPr wrap="square">
            <a:spAutoFit/>
          </a:bodyPr>
          <a:lstStyle/>
          <a:p>
            <a:pPr algn="l"/>
            <a:r>
              <a:rPr lang="zh-CN" altLang="zh-CN" kern="100">
                <a:latin typeface="宋体" panose="02010600030101010101" pitchFamily="2" charset="-122"/>
                <a:cs typeface="Times New Roman"/>
              </a:rPr>
              <a:t>设半径为</a:t>
            </a:r>
            <a:r>
              <a:rPr lang="en-US" altLang="zh-CN" kern="100">
                <a:latin typeface="宋体" panose="02010600030101010101" pitchFamily="2" charset="-122"/>
                <a:cs typeface="Courier New"/>
              </a:rPr>
              <a:t>3 km</a:t>
            </a:r>
            <a:r>
              <a:rPr lang="zh-CN" altLang="zh-CN" kern="100">
                <a:latin typeface="宋体" panose="02010600030101010101" pitchFamily="2" charset="-122"/>
                <a:cs typeface="Times New Roman"/>
              </a:rPr>
              <a:t>的圆形村落，</a:t>
            </a:r>
            <a:r>
              <a:rPr lang="en-US" altLang="zh-CN" i="1" kern="100">
                <a:latin typeface="宋体" panose="02010600030101010101" pitchFamily="2" charset="-122"/>
                <a:cs typeface="Courier New"/>
              </a:rPr>
              <a:t>A</a:t>
            </a:r>
            <a:r>
              <a:rPr lang="zh-CN" altLang="zh-CN" kern="100">
                <a:latin typeface="宋体" panose="02010600030101010101" pitchFamily="2" charset="-122"/>
                <a:cs typeface="Times New Roman"/>
              </a:rPr>
              <a:t>、</a:t>
            </a:r>
            <a:r>
              <a:rPr lang="en-US" altLang="zh-CN" i="1" kern="100">
                <a:latin typeface="宋体" panose="02010600030101010101" pitchFamily="2" charset="-122"/>
                <a:cs typeface="Courier New"/>
              </a:rPr>
              <a:t>B</a:t>
            </a:r>
            <a:r>
              <a:rPr lang="zh-CN" altLang="zh-CN" kern="100">
                <a:latin typeface="宋体" panose="02010600030101010101" pitchFamily="2" charset="-122"/>
                <a:cs typeface="Times New Roman"/>
              </a:rPr>
              <a:t>两人同时从村落中心出发，</a:t>
            </a:r>
            <a:r>
              <a:rPr lang="en-US" altLang="zh-CN" i="1" kern="100">
                <a:latin typeface="宋体" panose="02010600030101010101" pitchFamily="2" charset="-122"/>
                <a:cs typeface="Courier New"/>
              </a:rPr>
              <a:t>A</a:t>
            </a:r>
            <a:r>
              <a:rPr lang="zh-CN" altLang="zh-CN" kern="100">
                <a:latin typeface="宋体" panose="02010600030101010101" pitchFamily="2" charset="-122"/>
                <a:cs typeface="Times New Roman"/>
              </a:rPr>
              <a:t>向东，</a:t>
            </a:r>
            <a:r>
              <a:rPr lang="en-US" altLang="zh-CN" i="1" kern="100">
                <a:latin typeface="宋体" panose="02010600030101010101" pitchFamily="2" charset="-122"/>
                <a:cs typeface="Courier New"/>
              </a:rPr>
              <a:t>B</a:t>
            </a:r>
            <a:r>
              <a:rPr lang="zh-CN" altLang="zh-CN" kern="100">
                <a:latin typeface="宋体" panose="02010600030101010101" pitchFamily="2" charset="-122"/>
                <a:cs typeface="Times New Roman"/>
              </a:rPr>
              <a:t>向北，</a:t>
            </a:r>
            <a:r>
              <a:rPr lang="en-US" altLang="zh-CN" i="1" kern="100">
                <a:latin typeface="宋体" panose="02010600030101010101" pitchFamily="2" charset="-122"/>
                <a:cs typeface="Courier New"/>
              </a:rPr>
              <a:t>A</a:t>
            </a:r>
            <a:r>
              <a:rPr lang="zh-CN" altLang="zh-CN" kern="100">
                <a:latin typeface="宋体" panose="02010600030101010101" pitchFamily="2" charset="-122"/>
                <a:cs typeface="Times New Roman"/>
              </a:rPr>
              <a:t>出村后不久改变前进方向，斜着沿切于村落圆周的方向前进，后来恰好与</a:t>
            </a:r>
            <a:r>
              <a:rPr lang="en-US" altLang="zh-CN" i="1" kern="100">
                <a:latin typeface="宋体" panose="02010600030101010101" pitchFamily="2" charset="-122"/>
                <a:cs typeface="Courier New"/>
              </a:rPr>
              <a:t>B</a:t>
            </a:r>
            <a:r>
              <a:rPr lang="zh-CN" altLang="zh-CN" kern="100">
                <a:latin typeface="宋体" panose="02010600030101010101" pitchFamily="2" charset="-122"/>
                <a:cs typeface="Times New Roman"/>
              </a:rPr>
              <a:t>相遇，设</a:t>
            </a:r>
            <a:r>
              <a:rPr lang="en-US" altLang="zh-CN" i="1" kern="100">
                <a:latin typeface="宋体" panose="02010600030101010101" pitchFamily="2" charset="-122"/>
                <a:cs typeface="Courier New"/>
              </a:rPr>
              <a:t>A</a:t>
            </a:r>
            <a:r>
              <a:rPr lang="zh-CN" altLang="zh-CN" kern="100">
                <a:latin typeface="宋体" panose="02010600030101010101" pitchFamily="2" charset="-122"/>
                <a:cs typeface="Times New Roman"/>
              </a:rPr>
              <a:t>、</a:t>
            </a:r>
            <a:r>
              <a:rPr lang="en-US" altLang="zh-CN" i="1" kern="100">
                <a:latin typeface="宋体" panose="02010600030101010101" pitchFamily="2" charset="-122"/>
                <a:cs typeface="Courier New"/>
              </a:rPr>
              <a:t>B</a:t>
            </a:r>
            <a:r>
              <a:rPr lang="zh-CN" altLang="zh-CN" kern="100">
                <a:latin typeface="宋体" panose="02010600030101010101" pitchFamily="2" charset="-122"/>
                <a:cs typeface="Times New Roman"/>
              </a:rPr>
              <a:t>两人的速度一定，其比为</a:t>
            </a:r>
            <a:r>
              <a:rPr lang="en-US" altLang="zh-CN" kern="100">
                <a:latin typeface="宋体" panose="02010600030101010101" pitchFamily="2" charset="-122"/>
                <a:cs typeface="Courier New"/>
              </a:rPr>
              <a:t>3</a:t>
            </a:r>
            <a:r>
              <a:rPr lang="en-US" altLang="zh-CN" kern="100">
                <a:latin typeface="宋体" panose="02010600030101010101" pitchFamily="2" charset="-122"/>
                <a:cs typeface="Times New Roman"/>
              </a:rPr>
              <a:t>∶</a:t>
            </a:r>
            <a:r>
              <a:rPr lang="en-US" altLang="zh-CN" kern="100">
                <a:latin typeface="宋体" panose="02010600030101010101" pitchFamily="2" charset="-122"/>
                <a:cs typeface="Courier New"/>
              </a:rPr>
              <a:t>1</a:t>
            </a:r>
            <a:r>
              <a:rPr lang="zh-CN" altLang="zh-CN" kern="100">
                <a:latin typeface="宋体" panose="02010600030101010101" pitchFamily="2" charset="-122"/>
                <a:cs typeface="Times New Roman"/>
              </a:rPr>
              <a:t>，问</a:t>
            </a:r>
            <a:r>
              <a:rPr lang="en-US" altLang="zh-CN" i="1" kern="100">
                <a:latin typeface="宋体" panose="02010600030101010101" pitchFamily="2" charset="-122"/>
                <a:cs typeface="Courier New"/>
              </a:rPr>
              <a:t>A</a:t>
            </a:r>
            <a:r>
              <a:rPr lang="zh-CN" altLang="zh-CN" kern="100">
                <a:latin typeface="宋体" panose="02010600030101010101" pitchFamily="2" charset="-122"/>
                <a:cs typeface="Times New Roman"/>
              </a:rPr>
              <a:t>、</a:t>
            </a:r>
            <a:r>
              <a:rPr lang="en-US" altLang="zh-CN" i="1" kern="100">
                <a:latin typeface="宋体" panose="02010600030101010101" pitchFamily="2" charset="-122"/>
                <a:cs typeface="Courier New"/>
              </a:rPr>
              <a:t>B</a:t>
            </a:r>
            <a:r>
              <a:rPr lang="zh-CN" altLang="zh-CN" kern="100">
                <a:latin typeface="宋体" panose="02010600030101010101" pitchFamily="2" charset="-122"/>
                <a:cs typeface="Times New Roman"/>
              </a:rPr>
              <a:t>两人在何处相遇？</a:t>
            </a:r>
            <a:endParaRPr lang="zh-CN" altLang="en-US">
              <a:latin typeface="宋体" panose="02010600030101010101" pitchFamily="2" charset="-122"/>
            </a:endParaRPr>
          </a:p>
        </p:txBody>
      </p:sp>
      <p:sp>
        <p:nvSpPr>
          <p:cNvPr id="3" name="Text Box 28">
            <a:extLst>
              <a:ext uri="{FF2B5EF4-FFF2-40B4-BE49-F238E27FC236}">
                <a16:creationId xmlns:a16="http://schemas.microsoft.com/office/drawing/2014/main" id="{30FEF712-F70B-45BD-81BD-64C0787DBD58}"/>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巩固练习</a:t>
            </a:r>
          </a:p>
        </p:txBody>
      </p:sp>
      <p:sp>
        <p:nvSpPr>
          <p:cNvPr id="4" name="矩形 3">
            <a:extLst>
              <a:ext uri="{FF2B5EF4-FFF2-40B4-BE49-F238E27FC236}">
                <a16:creationId xmlns:a16="http://schemas.microsoft.com/office/drawing/2014/main" id="{444F2160-66D7-4FBB-A392-5C1F9E3A879A}"/>
              </a:ext>
            </a:extLst>
          </p:cNvPr>
          <p:cNvSpPr/>
          <p:nvPr/>
        </p:nvSpPr>
        <p:spPr>
          <a:xfrm>
            <a:off x="121618" y="1556792"/>
            <a:ext cx="9214742" cy="3139297"/>
          </a:xfrm>
          <a:prstGeom prst="rect">
            <a:avLst/>
          </a:prstGeom>
        </p:spPr>
        <p:txBody>
          <a:bodyPr wrap="square" lIns="121898" tIns="60948" rIns="121898" bIns="60948">
            <a:spAutoFit/>
          </a:bodyPr>
          <a:lstStyle/>
          <a:p>
            <a:pPr algn="just">
              <a:spcAft>
                <a:spcPct val="0"/>
              </a:spcAft>
            </a:pPr>
            <a:r>
              <a:rPr lang="zh-CN" altLang="zh-CN" sz="2800" b="1" kern="100">
                <a:solidFill>
                  <a:srgbClr val="0000FF"/>
                </a:solidFill>
                <a:latin typeface="Times New Roman" charset="0"/>
                <a:ea typeface="微软雅黑"/>
                <a:cs typeface="Times New Roman"/>
              </a:rPr>
              <a:t>解　</a:t>
            </a:r>
            <a:r>
              <a:rPr lang="zh-CN" altLang="zh-CN" sz="2800" kern="100">
                <a:latin typeface="Times New Roman" charset="0"/>
                <a:ea typeface="华文细黑"/>
                <a:cs typeface="Times New Roman"/>
              </a:rPr>
              <a:t>由题意以村中心为原点，正东方向为</a:t>
            </a:r>
            <a:r>
              <a:rPr lang="en-US" altLang="zh-CN" sz="2800" i="1" kern="100">
                <a:latin typeface="Times New Roman" charset="0"/>
                <a:ea typeface="华文细黑"/>
                <a:cs typeface="Courier New"/>
              </a:rPr>
              <a:t>x</a:t>
            </a:r>
            <a:r>
              <a:rPr lang="zh-CN" altLang="zh-CN" sz="2800" kern="100">
                <a:latin typeface="Times New Roman" charset="0"/>
                <a:ea typeface="华文细黑"/>
                <a:cs typeface="Times New Roman"/>
              </a:rPr>
              <a:t>轴的正方向，</a:t>
            </a:r>
            <a:endParaRPr lang="en-US" altLang="zh-CN" sz="2800" kern="100">
              <a:latin typeface="Times New Roman" charset="0"/>
              <a:ea typeface="华文细黑"/>
              <a:cs typeface="Times New Roman"/>
            </a:endParaRPr>
          </a:p>
          <a:p>
            <a:pPr algn="just">
              <a:spcAft>
                <a:spcPct val="0"/>
              </a:spcAft>
            </a:pPr>
            <a:r>
              <a:rPr lang="zh-CN" altLang="zh-CN" sz="2800" kern="100">
                <a:latin typeface="Times New Roman" charset="0"/>
                <a:ea typeface="华文细黑"/>
                <a:cs typeface="Times New Roman"/>
              </a:rPr>
              <a:t>正北方向为</a:t>
            </a:r>
            <a:r>
              <a:rPr lang="en-US" altLang="zh-CN" sz="2800" i="1" kern="100">
                <a:latin typeface="Times New Roman" charset="0"/>
                <a:ea typeface="华文细黑"/>
                <a:cs typeface="Courier New"/>
              </a:rPr>
              <a:t>y</a:t>
            </a:r>
            <a:r>
              <a:rPr lang="zh-CN" altLang="zh-CN" sz="2800" kern="100">
                <a:latin typeface="Times New Roman" charset="0"/>
                <a:ea typeface="华文细黑"/>
                <a:cs typeface="Times New Roman"/>
              </a:rPr>
              <a:t>轴的正方向，建立直角坐标系，如图，</a:t>
            </a:r>
            <a:endParaRPr lang="en-US" altLang="zh-CN" sz="2800" kern="100">
              <a:latin typeface="Times New Roman" charset="0"/>
              <a:ea typeface="华文细黑"/>
              <a:cs typeface="Times New Roman"/>
            </a:endParaRPr>
          </a:p>
          <a:p>
            <a:pPr algn="just">
              <a:spcAft>
                <a:spcPct val="0"/>
              </a:spcAft>
            </a:pPr>
            <a:r>
              <a:rPr lang="zh-CN" altLang="zh-CN" sz="2800" kern="100">
                <a:latin typeface="Times New Roman" charset="0"/>
                <a:ea typeface="华文细黑"/>
                <a:cs typeface="Times New Roman"/>
              </a:rPr>
              <a:t>设</a:t>
            </a:r>
            <a:r>
              <a:rPr lang="en-US" altLang="zh-CN" sz="2800" i="1" kern="100">
                <a:latin typeface="Times New Roman" charset="0"/>
                <a:ea typeface="华文细黑"/>
                <a:cs typeface="Courier New"/>
              </a:rPr>
              <a:t>A</a:t>
            </a:r>
            <a:r>
              <a:rPr lang="zh-CN" altLang="zh-CN" sz="2800" kern="100">
                <a:latin typeface="Times New Roman" charset="0"/>
                <a:ea typeface="华文细黑"/>
                <a:cs typeface="Times New Roman"/>
              </a:rPr>
              <a:t>、</a:t>
            </a:r>
            <a:r>
              <a:rPr lang="en-US" altLang="zh-CN" sz="2800" i="1" kern="100">
                <a:latin typeface="Times New Roman" charset="0"/>
                <a:ea typeface="华文细黑"/>
                <a:cs typeface="Courier New"/>
              </a:rPr>
              <a:t>B</a:t>
            </a:r>
            <a:r>
              <a:rPr lang="zh-CN" altLang="zh-CN" sz="2800" kern="100">
                <a:latin typeface="Times New Roman" charset="0"/>
                <a:ea typeface="华文细黑"/>
                <a:cs typeface="Times New Roman"/>
              </a:rPr>
              <a:t>两人的速度分别为</a:t>
            </a:r>
            <a:r>
              <a:rPr lang="en-US" altLang="zh-CN" sz="2800" kern="100">
                <a:latin typeface="Times New Roman" charset="0"/>
                <a:ea typeface="华文细黑"/>
                <a:cs typeface="Courier New"/>
              </a:rPr>
              <a:t>3</a:t>
            </a:r>
            <a:r>
              <a:rPr lang="en-US" altLang="zh-CN" sz="2800" i="1" kern="100">
                <a:latin typeface="Book Antiqua"/>
                <a:ea typeface="华文细黑"/>
                <a:cs typeface="Times New Roman"/>
              </a:rPr>
              <a:t>v</a:t>
            </a:r>
            <a:r>
              <a:rPr lang="en-US" altLang="zh-CN" sz="2800" kern="100">
                <a:latin typeface="Times New Roman" charset="0"/>
                <a:ea typeface="华文细黑"/>
                <a:cs typeface="Courier New"/>
              </a:rPr>
              <a:t> km</a:t>
            </a:r>
            <a:r>
              <a:rPr lang="en-US" altLang="zh-CN" sz="2800" kern="100">
                <a:latin typeface="IPAPANNEW"/>
                <a:ea typeface="华文细黑"/>
                <a:cs typeface="Times New Roman"/>
              </a:rPr>
              <a:t>/h</a:t>
            </a:r>
            <a:r>
              <a:rPr lang="zh-CN" altLang="zh-CN" sz="2800" kern="100">
                <a:latin typeface="IPAPANNEW"/>
                <a:ea typeface="华文细黑"/>
                <a:cs typeface="Times New Roman"/>
              </a:rPr>
              <a:t>，</a:t>
            </a:r>
            <a:r>
              <a:rPr lang="en-US" altLang="zh-CN" sz="2800" i="1" kern="100">
                <a:latin typeface="Book Antiqua"/>
                <a:ea typeface="华文细黑"/>
                <a:cs typeface="Times New Roman"/>
              </a:rPr>
              <a:t>v</a:t>
            </a:r>
            <a:r>
              <a:rPr lang="en-US" altLang="zh-CN" sz="2800" kern="100">
                <a:latin typeface="Times New Roman" pitchFamily="18" charset="0"/>
                <a:ea typeface="Times New Roman" pitchFamily="18" charset="0"/>
                <a:cs typeface="Times New Roman" pitchFamily="18" charset="0"/>
              </a:rPr>
              <a:t> km/h</a:t>
            </a:r>
            <a:r>
              <a:rPr lang="zh-CN" altLang="zh-CN" sz="2800" kern="100">
                <a:latin typeface="Times New Roman" pitchFamily="18" charset="0"/>
                <a:ea typeface="华文细黑"/>
                <a:cs typeface="Times New Roman" pitchFamily="18" charset="0"/>
              </a:rPr>
              <a:t>，</a:t>
            </a:r>
            <a:endParaRPr lang="en-US" altLang="zh-CN" sz="2800" kern="100">
              <a:latin typeface="Times New Roman" pitchFamily="18" charset="0"/>
              <a:ea typeface="Times New Roman" pitchFamily="18" charset="0"/>
              <a:cs typeface="Times New Roman" pitchFamily="18" charset="0"/>
            </a:endParaRPr>
          </a:p>
          <a:p>
            <a:pPr algn="just">
              <a:spcAft>
                <a:spcPct val="0"/>
              </a:spcAft>
            </a:pPr>
            <a:r>
              <a:rPr lang="zh-CN" altLang="zh-CN" sz="2800" kern="100">
                <a:latin typeface="Times New Roman" charset="0"/>
                <a:ea typeface="华文细黑"/>
                <a:cs typeface="Times New Roman"/>
              </a:rPr>
              <a:t>设</a:t>
            </a:r>
            <a:r>
              <a:rPr lang="en-US" altLang="zh-CN" sz="2800" i="1" kern="100">
                <a:latin typeface="Times New Roman" charset="0"/>
                <a:ea typeface="华文细黑"/>
                <a:cs typeface="Courier New"/>
              </a:rPr>
              <a:t>A</a:t>
            </a:r>
            <a:r>
              <a:rPr lang="zh-CN" altLang="zh-CN" sz="2800" kern="100">
                <a:latin typeface="Times New Roman" charset="0"/>
                <a:ea typeface="华文细黑"/>
                <a:cs typeface="Times New Roman"/>
              </a:rPr>
              <a:t>出发</a:t>
            </a:r>
            <a:r>
              <a:rPr lang="en-US" altLang="zh-CN" sz="2800" i="1" kern="100">
                <a:latin typeface="Times New Roman" charset="0"/>
                <a:ea typeface="华文细黑"/>
                <a:cs typeface="Courier New"/>
              </a:rPr>
              <a:t>a</a:t>
            </a:r>
            <a:r>
              <a:rPr lang="en-US" altLang="zh-CN" sz="2800" kern="100">
                <a:latin typeface="Times New Roman" charset="0"/>
                <a:ea typeface="华文细黑"/>
                <a:cs typeface="Courier New"/>
              </a:rPr>
              <a:t> h</a:t>
            </a:r>
            <a:r>
              <a:rPr lang="zh-CN" altLang="zh-CN" sz="2800" kern="100">
                <a:latin typeface="Times New Roman" charset="0"/>
                <a:ea typeface="华文细黑"/>
                <a:cs typeface="Times New Roman"/>
              </a:rPr>
              <a:t>，在</a:t>
            </a:r>
            <a:r>
              <a:rPr lang="en-US" altLang="zh-CN" sz="2800" i="1" kern="100">
                <a:latin typeface="Times New Roman" charset="0"/>
                <a:ea typeface="华文细黑"/>
                <a:cs typeface="Courier New"/>
              </a:rPr>
              <a:t>P</a:t>
            </a:r>
            <a:r>
              <a:rPr lang="zh-CN" altLang="zh-CN" sz="2800" kern="100">
                <a:latin typeface="Times New Roman" charset="0"/>
                <a:ea typeface="华文细黑"/>
                <a:cs typeface="Times New Roman"/>
              </a:rPr>
              <a:t>处改变方向，又经过</a:t>
            </a:r>
            <a:r>
              <a:rPr lang="en-US" altLang="zh-CN" sz="2800" i="1" kern="100">
                <a:latin typeface="Times New Roman" charset="0"/>
                <a:ea typeface="华文细黑"/>
                <a:cs typeface="Courier New"/>
              </a:rPr>
              <a:t>b</a:t>
            </a:r>
            <a:r>
              <a:rPr lang="en-US" altLang="zh-CN" sz="2800" kern="100">
                <a:latin typeface="Times New Roman" charset="0"/>
                <a:ea typeface="华文细黑"/>
                <a:cs typeface="Courier New"/>
              </a:rPr>
              <a:t> h</a:t>
            </a:r>
            <a:r>
              <a:rPr lang="zh-CN" altLang="zh-CN" sz="2800" kern="100">
                <a:latin typeface="Times New Roman" charset="0"/>
                <a:ea typeface="华文细黑"/>
                <a:cs typeface="Times New Roman"/>
              </a:rPr>
              <a:t>到达相遇点</a:t>
            </a:r>
            <a:r>
              <a:rPr lang="en-US" altLang="zh-CN" sz="2800" i="1" kern="100">
                <a:latin typeface="Times New Roman" charset="0"/>
                <a:ea typeface="华文细黑"/>
                <a:cs typeface="Courier New"/>
              </a:rPr>
              <a:t>Q</a:t>
            </a:r>
            <a:r>
              <a:rPr lang="zh-CN" altLang="zh-CN" sz="2800" kern="100">
                <a:latin typeface="Times New Roman" charset="0"/>
                <a:ea typeface="华文细黑"/>
                <a:cs typeface="Times New Roman"/>
              </a:rPr>
              <a:t>，</a:t>
            </a:r>
            <a:endParaRPr lang="zh-CN" altLang="zh-CN" sz="1050" kern="100">
              <a:latin typeface="宋体"/>
              <a:cs typeface="Courier New"/>
            </a:endParaRPr>
          </a:p>
          <a:p>
            <a:pPr algn="just">
              <a:spcAft>
                <a:spcPct val="0"/>
              </a:spcAft>
            </a:pPr>
            <a:r>
              <a:rPr lang="zh-CN" altLang="zh-CN" sz="2800" kern="100">
                <a:latin typeface="Times New Roman" charset="0"/>
                <a:ea typeface="华文细黑"/>
                <a:cs typeface="Times New Roman"/>
              </a:rPr>
              <a:t>则</a:t>
            </a:r>
            <a:r>
              <a:rPr lang="en-US" altLang="zh-CN" sz="2800" i="1" kern="100">
                <a:latin typeface="Times New Roman" charset="0"/>
                <a:ea typeface="华文细黑"/>
                <a:cs typeface="Courier New"/>
              </a:rPr>
              <a:t>P</a:t>
            </a:r>
            <a:r>
              <a:rPr lang="en-US" altLang="zh-CN" sz="2800" kern="100">
                <a:latin typeface="Times New Roman" charset="0"/>
                <a:ea typeface="华文细黑"/>
                <a:cs typeface="Courier New"/>
              </a:rPr>
              <a:t>(3</a:t>
            </a:r>
            <a:r>
              <a:rPr lang="en-US" altLang="zh-CN" sz="2800" i="1" kern="100">
                <a:latin typeface="Times New Roman" charset="0"/>
                <a:ea typeface="华文细黑"/>
                <a:cs typeface="Courier New"/>
              </a:rPr>
              <a:t>a</a:t>
            </a:r>
            <a:r>
              <a:rPr lang="en-US" altLang="zh-CN" sz="2800" i="1" kern="100">
                <a:latin typeface="Book Antiqua"/>
                <a:ea typeface="华文细黑"/>
                <a:cs typeface="Times New Roman"/>
              </a:rPr>
              <a:t>v</a:t>
            </a:r>
            <a:r>
              <a:rPr lang="en-US" altLang="zh-CN" sz="2800" i="1" kern="100">
                <a:latin typeface="Times New Roman" charset="0"/>
                <a:ea typeface="华文细黑"/>
                <a:cs typeface="Courier New"/>
              </a:rPr>
              <a:t>,</a:t>
            </a:r>
            <a:r>
              <a:rPr lang="en-US" altLang="zh-CN" sz="2800" kern="100">
                <a:latin typeface="Times New Roman" charset="0"/>
                <a:ea typeface="华文细黑"/>
                <a:cs typeface="Courier New"/>
              </a:rPr>
              <a:t>0)</a:t>
            </a:r>
            <a:r>
              <a:rPr lang="zh-CN" altLang="zh-CN" sz="2800" kern="100">
                <a:latin typeface="Times New Roman" charset="0"/>
                <a:ea typeface="华文细黑"/>
                <a:cs typeface="Times New Roman"/>
              </a:rPr>
              <a:t>，</a:t>
            </a:r>
            <a:r>
              <a:rPr lang="en-US" altLang="zh-CN" sz="2800" i="1" kern="100">
                <a:latin typeface="Times New Roman" charset="0"/>
                <a:ea typeface="华文细黑"/>
                <a:cs typeface="Courier New"/>
              </a:rPr>
              <a:t>Q</a:t>
            </a:r>
            <a:r>
              <a:rPr lang="en-US" altLang="zh-CN" sz="2800" kern="100">
                <a:latin typeface="Times New Roman" charset="0"/>
                <a:ea typeface="华文细黑"/>
                <a:cs typeface="Courier New"/>
              </a:rPr>
              <a:t>(0</a:t>
            </a:r>
            <a:r>
              <a:rPr lang="zh-CN" altLang="zh-CN" sz="2800" kern="100">
                <a:latin typeface="Times New Roman" charset="0"/>
                <a:ea typeface="华文细黑"/>
                <a:cs typeface="Times New Roman"/>
              </a:rPr>
              <a:t>，</a:t>
            </a:r>
            <a:r>
              <a:rPr lang="en-US" altLang="zh-CN" sz="2800" kern="100">
                <a:latin typeface="Times New Roman" charset="0"/>
                <a:ea typeface="华文细黑"/>
                <a:cs typeface="Courier New"/>
              </a:rPr>
              <a:t>(</a:t>
            </a:r>
            <a:r>
              <a:rPr lang="en-US" altLang="zh-CN" sz="2800" i="1" kern="100">
                <a:latin typeface="Times New Roman" charset="0"/>
                <a:ea typeface="华文细黑"/>
                <a:cs typeface="Courier New"/>
              </a:rPr>
              <a:t>a</a:t>
            </a:r>
            <a:r>
              <a:rPr lang="zh-CN" altLang="zh-CN" sz="2800" kern="100">
                <a:latin typeface="Times New Roman" charset="0"/>
                <a:ea typeface="华文细黑"/>
                <a:cs typeface="Times New Roman"/>
              </a:rPr>
              <a:t>＋</a:t>
            </a:r>
            <a:r>
              <a:rPr lang="en-US" altLang="zh-CN" sz="2800" i="1" kern="100">
                <a:latin typeface="Times New Roman" charset="0"/>
                <a:ea typeface="华文细黑"/>
                <a:cs typeface="Courier New"/>
              </a:rPr>
              <a:t>b</a:t>
            </a:r>
            <a:r>
              <a:rPr lang="en-US" altLang="zh-CN" sz="2800" kern="100">
                <a:latin typeface="Times New Roman" charset="0"/>
                <a:ea typeface="华文细黑"/>
                <a:cs typeface="Courier New"/>
              </a:rPr>
              <a:t>)</a:t>
            </a:r>
            <a:r>
              <a:rPr lang="en-US" altLang="zh-CN" sz="2800" i="1" kern="100">
                <a:latin typeface="Book Antiqua"/>
                <a:ea typeface="华文细黑"/>
                <a:cs typeface="Times New Roman"/>
              </a:rPr>
              <a:t>v</a:t>
            </a:r>
            <a:r>
              <a:rPr lang="en-US" altLang="zh-CN" sz="2800" kern="100">
                <a:latin typeface="Times New Roman" charset="0"/>
                <a:ea typeface="华文细黑"/>
                <a:cs typeface="Courier New"/>
              </a:rPr>
              <a:t>)</a:t>
            </a:r>
            <a:r>
              <a:rPr lang="zh-CN" altLang="zh-CN" sz="2800" kern="100">
                <a:latin typeface="Times New Roman" charset="0"/>
                <a:ea typeface="华文细黑"/>
                <a:cs typeface="Times New Roman"/>
              </a:rPr>
              <a:t>，</a:t>
            </a:r>
            <a:endParaRPr lang="en-US" altLang="zh-CN" sz="2800" kern="100">
              <a:latin typeface="Times New Roman" charset="0"/>
              <a:ea typeface="华文细黑"/>
              <a:cs typeface="Times New Roman"/>
            </a:endParaRPr>
          </a:p>
          <a:p>
            <a:pPr algn="just">
              <a:spcAft>
                <a:spcPct val="0"/>
              </a:spcAft>
            </a:pPr>
            <a:r>
              <a:rPr lang="zh-CN" altLang="zh-CN" sz="2800" kern="100">
                <a:latin typeface="Times New Roman" charset="0"/>
                <a:ea typeface="华文细黑"/>
                <a:cs typeface="Times New Roman"/>
              </a:rPr>
              <a:t>则</a:t>
            </a:r>
            <a:r>
              <a:rPr lang="en-US" altLang="zh-CN" sz="2800" kern="100">
                <a:latin typeface="Times New Roman" charset="0"/>
                <a:ea typeface="华文细黑"/>
                <a:cs typeface="Courier New"/>
              </a:rPr>
              <a:t>|</a:t>
            </a:r>
            <a:r>
              <a:rPr lang="en-US" altLang="zh-CN" sz="2800" i="1" kern="100">
                <a:latin typeface="Times New Roman" charset="0"/>
                <a:ea typeface="华文细黑"/>
                <a:cs typeface="Courier New"/>
              </a:rPr>
              <a:t>PQ</a:t>
            </a:r>
            <a:r>
              <a:rPr lang="en-US" altLang="zh-CN" sz="2800" kern="100">
                <a:latin typeface="Times New Roman" charset="0"/>
                <a:ea typeface="华文细黑"/>
                <a:cs typeface="Courier New"/>
              </a:rPr>
              <a:t>|</a:t>
            </a:r>
            <a:r>
              <a:rPr lang="zh-CN" altLang="zh-CN" sz="2800" kern="100">
                <a:latin typeface="Times New Roman" charset="0"/>
                <a:ea typeface="华文细黑"/>
                <a:cs typeface="Times New Roman"/>
              </a:rPr>
              <a:t>＝</a:t>
            </a:r>
            <a:r>
              <a:rPr lang="en-US" altLang="zh-CN" sz="2800" kern="100">
                <a:latin typeface="Times New Roman" charset="0"/>
                <a:ea typeface="华文细黑"/>
                <a:cs typeface="Courier New"/>
              </a:rPr>
              <a:t>3</a:t>
            </a:r>
            <a:r>
              <a:rPr lang="en-US" altLang="zh-CN" sz="2800" i="1" kern="100">
                <a:latin typeface="Times New Roman" charset="0"/>
                <a:ea typeface="华文细黑"/>
                <a:cs typeface="Courier New"/>
              </a:rPr>
              <a:t>b</a:t>
            </a:r>
            <a:r>
              <a:rPr lang="en-US" altLang="zh-CN" sz="2800" i="1" kern="100">
                <a:latin typeface="Book Antiqua"/>
                <a:ea typeface="华文细黑"/>
                <a:cs typeface="Times New Roman"/>
              </a:rPr>
              <a:t>v</a:t>
            </a:r>
            <a:r>
              <a:rPr lang="zh-CN" altLang="zh-CN" sz="2800" kern="100">
                <a:latin typeface="Times New Roman" charset="0"/>
                <a:ea typeface="华文细黑"/>
                <a:cs typeface="Times New Roman"/>
              </a:rPr>
              <a:t>，</a:t>
            </a:r>
            <a:r>
              <a:rPr lang="en-US" altLang="zh-CN" sz="2800" kern="100">
                <a:latin typeface="Times New Roman" charset="0"/>
                <a:ea typeface="华文细黑"/>
                <a:cs typeface="Courier New"/>
              </a:rPr>
              <a:t>|</a:t>
            </a:r>
            <a:r>
              <a:rPr lang="en-US" altLang="zh-CN" sz="2800" i="1" kern="100">
                <a:latin typeface="Times New Roman" charset="0"/>
                <a:ea typeface="华文细黑"/>
                <a:cs typeface="Courier New"/>
              </a:rPr>
              <a:t>OP</a:t>
            </a:r>
            <a:r>
              <a:rPr lang="en-US" altLang="zh-CN" sz="2800" kern="100">
                <a:latin typeface="Times New Roman" charset="0"/>
                <a:ea typeface="华文细黑"/>
                <a:cs typeface="Courier New"/>
              </a:rPr>
              <a:t>|</a:t>
            </a:r>
            <a:r>
              <a:rPr lang="zh-CN" altLang="zh-CN" sz="2800" kern="100">
                <a:latin typeface="Times New Roman" charset="0"/>
                <a:ea typeface="华文细黑"/>
                <a:cs typeface="Times New Roman"/>
              </a:rPr>
              <a:t>＝</a:t>
            </a:r>
            <a:r>
              <a:rPr lang="en-US" altLang="zh-CN" sz="2800" kern="100">
                <a:latin typeface="Times New Roman" charset="0"/>
                <a:ea typeface="华文细黑"/>
                <a:cs typeface="Courier New"/>
              </a:rPr>
              <a:t>3</a:t>
            </a:r>
            <a:r>
              <a:rPr lang="en-US" altLang="zh-CN" sz="2800" i="1" kern="100">
                <a:latin typeface="Times New Roman" charset="0"/>
                <a:ea typeface="华文细黑"/>
                <a:cs typeface="Courier New"/>
              </a:rPr>
              <a:t>a</a:t>
            </a:r>
            <a:r>
              <a:rPr lang="en-US" altLang="zh-CN" sz="2800" i="1" kern="100">
                <a:latin typeface="Book Antiqua"/>
                <a:ea typeface="华文细黑"/>
                <a:cs typeface="Times New Roman"/>
              </a:rPr>
              <a:t>v</a:t>
            </a:r>
            <a:r>
              <a:rPr lang="zh-CN" altLang="zh-CN" sz="2800" kern="100">
                <a:latin typeface="Times New Roman" charset="0"/>
                <a:ea typeface="华文细黑"/>
                <a:cs typeface="Times New Roman"/>
              </a:rPr>
              <a:t>，</a:t>
            </a:r>
            <a:r>
              <a:rPr lang="en-US" altLang="zh-CN" sz="2800" kern="100">
                <a:latin typeface="Times New Roman" charset="0"/>
                <a:ea typeface="华文细黑"/>
                <a:cs typeface="Courier New"/>
              </a:rPr>
              <a:t>|</a:t>
            </a:r>
            <a:r>
              <a:rPr lang="en-US" altLang="zh-CN" sz="2800" i="1" kern="100">
                <a:latin typeface="Times New Roman" charset="0"/>
                <a:ea typeface="华文细黑"/>
                <a:cs typeface="Courier New"/>
              </a:rPr>
              <a:t>OQ</a:t>
            </a:r>
            <a:r>
              <a:rPr lang="en-US" altLang="zh-CN" sz="2800" kern="100">
                <a:latin typeface="Times New Roman" charset="0"/>
                <a:ea typeface="华文细黑"/>
                <a:cs typeface="Courier New"/>
              </a:rPr>
              <a:t>|</a:t>
            </a:r>
            <a:r>
              <a:rPr lang="zh-CN" altLang="zh-CN" sz="2800" kern="100">
                <a:latin typeface="Times New Roman" charset="0"/>
                <a:ea typeface="华文细黑"/>
                <a:cs typeface="Times New Roman"/>
              </a:rPr>
              <a:t>＝</a:t>
            </a:r>
            <a:r>
              <a:rPr lang="en-US" altLang="zh-CN" sz="2800" kern="100">
                <a:latin typeface="Times New Roman" charset="0"/>
                <a:ea typeface="华文细黑"/>
                <a:cs typeface="Courier New"/>
              </a:rPr>
              <a:t>(</a:t>
            </a:r>
            <a:r>
              <a:rPr lang="en-US" altLang="zh-CN" sz="2800" i="1" kern="100">
                <a:latin typeface="Times New Roman" charset="0"/>
                <a:ea typeface="华文细黑"/>
                <a:cs typeface="Courier New"/>
              </a:rPr>
              <a:t>a</a:t>
            </a:r>
            <a:r>
              <a:rPr lang="zh-CN" altLang="zh-CN" sz="2800" kern="100">
                <a:latin typeface="Times New Roman" charset="0"/>
                <a:ea typeface="华文细黑"/>
                <a:cs typeface="Times New Roman"/>
              </a:rPr>
              <a:t>＋</a:t>
            </a:r>
            <a:r>
              <a:rPr lang="en-US" altLang="zh-CN" sz="2800" i="1" kern="100">
                <a:latin typeface="Times New Roman" charset="0"/>
                <a:ea typeface="华文细黑"/>
                <a:cs typeface="Courier New"/>
              </a:rPr>
              <a:t>b</a:t>
            </a:r>
            <a:r>
              <a:rPr lang="en-US" altLang="zh-CN" sz="2800" kern="100">
                <a:latin typeface="Times New Roman" charset="0"/>
                <a:ea typeface="华文细黑"/>
                <a:cs typeface="Courier New"/>
              </a:rPr>
              <a:t>)</a:t>
            </a:r>
            <a:r>
              <a:rPr lang="en-US" altLang="zh-CN" sz="2800" i="1" kern="100">
                <a:latin typeface="Book Antiqua"/>
                <a:ea typeface="华文细黑"/>
                <a:cs typeface="Times New Roman"/>
              </a:rPr>
              <a:t>v</a:t>
            </a:r>
            <a:r>
              <a:rPr lang="en-US" altLang="zh-CN" sz="2800" kern="100">
                <a:latin typeface="Times New Roman" charset="0"/>
                <a:ea typeface="华文细黑"/>
                <a:cs typeface="Courier New"/>
              </a:rPr>
              <a:t>.</a:t>
            </a:r>
            <a:endParaRPr lang="en-US" altLang="zh-CN" sz="1050" kern="100">
              <a:latin typeface="宋体"/>
              <a:cs typeface="Courier New"/>
            </a:endParaRPr>
          </a:p>
          <a:p>
            <a:pPr algn="just">
              <a:spcAft>
                <a:spcPct val="0"/>
              </a:spcAft>
            </a:pPr>
            <a:r>
              <a:rPr lang="zh-CN" altLang="zh-CN" sz="2800" kern="100">
                <a:latin typeface="Times New Roman" charset="0"/>
                <a:ea typeface="华文细黑"/>
                <a:cs typeface="Times New Roman"/>
              </a:rPr>
              <a:t>在</a:t>
            </a:r>
            <a:r>
              <a:rPr lang="en-US" altLang="zh-CN" sz="2800" kern="100" err="1">
                <a:latin typeface="Times New Roman" charset="0"/>
                <a:ea typeface="华文细黑"/>
                <a:cs typeface="Courier New"/>
              </a:rPr>
              <a:t>Rt</a:t>
            </a:r>
            <a:r>
              <a:rPr lang="en-US" altLang="zh-CN" sz="2800" kern="100" err="1">
                <a:latin typeface="宋体"/>
                <a:ea typeface="华文细黑"/>
                <a:cs typeface="Times New Roman"/>
              </a:rPr>
              <a:t>△</a:t>
            </a:r>
            <a:r>
              <a:rPr lang="en-US" altLang="zh-CN" sz="2800" i="1" kern="100" err="1">
                <a:latin typeface="Times New Roman" charset="0"/>
                <a:ea typeface="华文细黑"/>
                <a:cs typeface="Courier New"/>
              </a:rPr>
              <a:t>OPQ</a:t>
            </a:r>
            <a:r>
              <a:rPr lang="zh-CN" altLang="zh-CN" sz="2800" kern="100">
                <a:latin typeface="Times New Roman" charset="0"/>
                <a:ea typeface="华文细黑"/>
                <a:cs typeface="Times New Roman"/>
              </a:rPr>
              <a:t>中，</a:t>
            </a:r>
            <a:r>
              <a:rPr lang="en-US" altLang="zh-CN" sz="2800" kern="100">
                <a:latin typeface="Times New Roman" charset="0"/>
                <a:ea typeface="华文细黑"/>
                <a:cs typeface="Courier New"/>
              </a:rPr>
              <a:t>|</a:t>
            </a:r>
            <a:r>
              <a:rPr lang="en-US" altLang="zh-CN" sz="2800" i="1" kern="100">
                <a:latin typeface="Times New Roman" charset="0"/>
                <a:ea typeface="华文细黑"/>
                <a:cs typeface="Courier New"/>
              </a:rPr>
              <a:t>PQ</a:t>
            </a:r>
            <a:r>
              <a:rPr lang="en-US" altLang="zh-CN" sz="2800" kern="100">
                <a:latin typeface="Times New Roman" charset="0"/>
                <a:ea typeface="华文细黑"/>
                <a:cs typeface="Courier New"/>
              </a:rPr>
              <a:t>|</a:t>
            </a:r>
            <a:r>
              <a:rPr lang="en-US" altLang="zh-CN" sz="2800" kern="100" baseline="30000">
                <a:latin typeface="Times New Roman" charset="0"/>
                <a:ea typeface="华文细黑"/>
                <a:cs typeface="Courier New"/>
              </a:rPr>
              <a:t>2</a:t>
            </a:r>
            <a:r>
              <a:rPr lang="zh-CN" altLang="zh-CN" sz="2800" kern="100">
                <a:latin typeface="Times New Roman" charset="0"/>
                <a:ea typeface="华文细黑"/>
                <a:cs typeface="Times New Roman"/>
              </a:rPr>
              <a:t>＝</a:t>
            </a:r>
            <a:r>
              <a:rPr lang="en-US" altLang="zh-CN" sz="2800" kern="100">
                <a:latin typeface="Times New Roman" charset="0"/>
                <a:ea typeface="华文细黑"/>
                <a:cs typeface="Courier New"/>
              </a:rPr>
              <a:t>|</a:t>
            </a:r>
            <a:r>
              <a:rPr lang="en-US" altLang="zh-CN" sz="2800" i="1" kern="100">
                <a:latin typeface="Times New Roman" charset="0"/>
                <a:ea typeface="华文细黑"/>
                <a:cs typeface="Courier New"/>
              </a:rPr>
              <a:t>OP</a:t>
            </a:r>
            <a:r>
              <a:rPr lang="en-US" altLang="zh-CN" sz="2800" kern="100">
                <a:latin typeface="Times New Roman" charset="0"/>
                <a:ea typeface="华文细黑"/>
                <a:cs typeface="Courier New"/>
              </a:rPr>
              <a:t>|</a:t>
            </a:r>
            <a:r>
              <a:rPr lang="en-US" altLang="zh-CN" sz="2800" kern="100" baseline="30000">
                <a:latin typeface="Times New Roman" charset="0"/>
                <a:ea typeface="华文细黑"/>
                <a:cs typeface="Courier New"/>
              </a:rPr>
              <a:t>2</a:t>
            </a:r>
            <a:r>
              <a:rPr lang="zh-CN" altLang="zh-CN" sz="2800" kern="100">
                <a:latin typeface="Times New Roman" charset="0"/>
                <a:ea typeface="华文细黑"/>
                <a:cs typeface="Times New Roman"/>
              </a:rPr>
              <a:t>＋</a:t>
            </a:r>
            <a:r>
              <a:rPr lang="en-US" altLang="zh-CN" sz="2800" kern="100">
                <a:latin typeface="Times New Roman" charset="0"/>
                <a:ea typeface="华文细黑"/>
                <a:cs typeface="Courier New"/>
              </a:rPr>
              <a:t>|</a:t>
            </a:r>
            <a:r>
              <a:rPr lang="en-US" altLang="zh-CN" sz="2800" i="1" kern="100">
                <a:latin typeface="Times New Roman" charset="0"/>
                <a:ea typeface="华文细黑"/>
                <a:cs typeface="Courier New"/>
              </a:rPr>
              <a:t>OQ</a:t>
            </a:r>
            <a:r>
              <a:rPr lang="en-US" altLang="zh-CN" sz="2800" kern="100">
                <a:latin typeface="Times New Roman" charset="0"/>
                <a:ea typeface="华文细黑"/>
                <a:cs typeface="Courier New"/>
              </a:rPr>
              <a:t>|</a:t>
            </a:r>
            <a:r>
              <a:rPr lang="en-US" altLang="zh-CN" sz="2800" kern="100" baseline="30000">
                <a:latin typeface="Times New Roman" charset="0"/>
                <a:ea typeface="华文细黑"/>
                <a:cs typeface="Courier New"/>
              </a:rPr>
              <a:t>2</a:t>
            </a:r>
            <a:r>
              <a:rPr lang="zh-CN" altLang="zh-CN" sz="2800" kern="100">
                <a:latin typeface="Times New Roman" charset="0"/>
                <a:ea typeface="华文细黑"/>
                <a:cs typeface="Times New Roman"/>
              </a:rPr>
              <a:t>得</a:t>
            </a:r>
            <a:r>
              <a:rPr lang="en-US" altLang="zh-CN" sz="2800" kern="100">
                <a:latin typeface="Times New Roman" charset="0"/>
                <a:ea typeface="华文细黑"/>
                <a:cs typeface="Courier New"/>
              </a:rPr>
              <a:t>5</a:t>
            </a:r>
            <a:r>
              <a:rPr lang="en-US" altLang="zh-CN" sz="2800" i="1" kern="100">
                <a:latin typeface="Times New Roman" charset="0"/>
                <a:ea typeface="华文细黑"/>
                <a:cs typeface="Courier New"/>
              </a:rPr>
              <a:t>a</a:t>
            </a:r>
            <a:r>
              <a:rPr lang="zh-CN" altLang="zh-CN" sz="2800" kern="100">
                <a:latin typeface="Times New Roman" charset="0"/>
                <a:ea typeface="华文细黑"/>
                <a:cs typeface="Times New Roman"/>
              </a:rPr>
              <a:t>＝</a:t>
            </a:r>
            <a:r>
              <a:rPr lang="en-US" altLang="zh-CN" sz="2800" kern="100">
                <a:latin typeface="Times New Roman" charset="0"/>
                <a:ea typeface="华文细黑"/>
                <a:cs typeface="Courier New"/>
              </a:rPr>
              <a:t>4</a:t>
            </a:r>
            <a:r>
              <a:rPr lang="en-US" altLang="zh-CN" sz="2800" i="1" kern="100">
                <a:latin typeface="Times New Roman" charset="0"/>
                <a:ea typeface="华文细黑"/>
                <a:cs typeface="Courier New"/>
              </a:rPr>
              <a:t>b</a:t>
            </a:r>
            <a:r>
              <a:rPr lang="en-US" altLang="zh-CN" sz="2800" kern="100">
                <a:latin typeface="Times New Roman" charset="0"/>
                <a:ea typeface="华文细黑"/>
                <a:cs typeface="Courier New"/>
              </a:rPr>
              <a:t>.</a:t>
            </a:r>
            <a:endParaRPr lang="zh-CN" altLang="zh-CN" sz="1050" kern="100">
              <a:effectLst/>
              <a:latin typeface="宋体"/>
              <a:cs typeface="Courier New"/>
            </a:endParaRPr>
          </a:p>
        </p:txBody>
      </p:sp>
      <p:graphicFrame>
        <p:nvGraphicFramePr>
          <p:cNvPr id="5" name="对象 4">
            <a:extLst>
              <a:ext uri="{FF2B5EF4-FFF2-40B4-BE49-F238E27FC236}">
                <a16:creationId xmlns:a16="http://schemas.microsoft.com/office/drawing/2014/main" id="{78D88E4F-65E4-48F5-96B6-F8803359DFA0}"/>
              </a:ext>
            </a:extLst>
          </p:cNvPr>
          <p:cNvGraphicFramePr>
            <a:graphicFrameLocks noChangeAspect="1"/>
          </p:cNvGraphicFramePr>
          <p:nvPr>
            <p:extLst>
              <p:ext uri="{D42A27DB-BD31-4B8C-83A1-F6EECF244321}">
                <p14:modId xmlns:p14="http://schemas.microsoft.com/office/powerpoint/2010/main" val="481180753"/>
              </p:ext>
            </p:extLst>
          </p:nvPr>
        </p:nvGraphicFramePr>
        <p:xfrm>
          <a:off x="10004598" y="3861048"/>
          <a:ext cx="1924050" cy="1177925"/>
        </p:xfrm>
        <a:graphic>
          <a:graphicData uri="http://schemas.openxmlformats.org/presentationml/2006/ole">
            <mc:AlternateContent xmlns:mc="http://schemas.openxmlformats.org/markup-compatibility/2006">
              <mc:Choice xmlns:v="urn:schemas-microsoft-com:vml" Requires="v">
                <p:oleObj spid="_x0000_s1052" name="文档" r:id="rId2" progId="Word.Document.12">
                  <p:embed/>
                </p:oleObj>
              </mc:Choice>
              <mc:Fallback>
                <p:oleObj name="文档" r:id="rId2" progId="Word.Document.12">
                  <p:embed/>
                  <p:pic>
                    <p:nvPicPr>
                      <p:cNvPr id="0" name="OLE substitute image"/>
                      <p:cNvPicPr/>
                      <p:nvPr/>
                    </p:nvPicPr>
                    <p:blipFill>
                      <a:blip r:embed="rId3"/>
                      <a:stretch>
                        <a:fillRect/>
                      </a:stretch>
                    </p:blipFill>
                    <p:spPr>
                      <a:xfrm>
                        <a:off x="10004598" y="3861048"/>
                        <a:ext cx="1924050" cy="117792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3294CAC8-F751-493A-A104-08119454BB98}"/>
              </a:ext>
            </a:extLst>
          </p:cNvPr>
          <p:cNvGraphicFramePr>
            <a:graphicFrameLocks noChangeAspect="1"/>
          </p:cNvGraphicFramePr>
          <p:nvPr>
            <p:extLst>
              <p:ext uri="{D42A27DB-BD31-4B8C-83A1-F6EECF244321}">
                <p14:modId xmlns:p14="http://schemas.microsoft.com/office/powerpoint/2010/main" val="4087848700"/>
              </p:ext>
            </p:extLst>
          </p:nvPr>
        </p:nvGraphicFramePr>
        <p:xfrm>
          <a:off x="7392144" y="3789040"/>
          <a:ext cx="2933700" cy="1360487"/>
        </p:xfrm>
        <a:graphic>
          <a:graphicData uri="http://schemas.openxmlformats.org/presentationml/2006/ole">
            <mc:AlternateContent xmlns:mc="http://schemas.openxmlformats.org/markup-compatibility/2006">
              <mc:Choice xmlns:v="urn:schemas-microsoft-com:vml" Requires="v">
                <p:oleObj spid="_x0000_s1053" name="文档" r:id="rId4" progId="Word.Document.12">
                  <p:embed/>
                </p:oleObj>
              </mc:Choice>
              <mc:Fallback>
                <p:oleObj name="文档" r:id="rId4" progId="Word.Document.12">
                  <p:embed/>
                  <p:pic>
                    <p:nvPicPr>
                      <p:cNvPr id="0" name="OLE substitute image"/>
                      <p:cNvPicPr/>
                      <p:nvPr/>
                    </p:nvPicPr>
                    <p:blipFill>
                      <a:blip r:embed="rId5"/>
                      <a:stretch>
                        <a:fillRect/>
                      </a:stretch>
                    </p:blipFill>
                    <p:spPr>
                      <a:xfrm>
                        <a:off x="7392144" y="3789040"/>
                        <a:ext cx="2933700" cy="1360487"/>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74A5D29D-6238-4622-9E43-89EC2CF0DAA0}"/>
              </a:ext>
            </a:extLst>
          </p:cNvPr>
          <p:cNvGraphicFramePr>
            <a:graphicFrameLocks noChangeAspect="1"/>
          </p:cNvGraphicFramePr>
          <p:nvPr>
            <p:extLst>
              <p:ext uri="{D42A27DB-BD31-4B8C-83A1-F6EECF244321}">
                <p14:modId xmlns:p14="http://schemas.microsoft.com/office/powerpoint/2010/main" val="3490350443"/>
              </p:ext>
            </p:extLst>
          </p:nvPr>
        </p:nvGraphicFramePr>
        <p:xfrm>
          <a:off x="210871" y="4677471"/>
          <a:ext cx="5295900" cy="1190625"/>
        </p:xfrm>
        <a:graphic>
          <a:graphicData uri="http://schemas.openxmlformats.org/presentationml/2006/ole">
            <mc:AlternateContent xmlns:mc="http://schemas.openxmlformats.org/markup-compatibility/2006">
              <mc:Choice xmlns:v="urn:schemas-microsoft-com:vml" Requires="v">
                <p:oleObj spid="_x0000_s1054" name="文档" r:id="rId6" progId="Word.Document.12">
                  <p:embed/>
                </p:oleObj>
              </mc:Choice>
              <mc:Fallback>
                <p:oleObj name="文档" r:id="rId6" progId="Word.Document.12">
                  <p:embed/>
                  <p:pic>
                    <p:nvPicPr>
                      <p:cNvPr id="0" name="OLE substitute image"/>
                      <p:cNvPicPr/>
                      <p:nvPr/>
                    </p:nvPicPr>
                    <p:blipFill>
                      <a:blip r:embed="rId7"/>
                      <a:stretch>
                        <a:fillRect/>
                      </a:stretch>
                    </p:blipFill>
                    <p:spPr>
                      <a:xfrm>
                        <a:off x="210871" y="4677471"/>
                        <a:ext cx="5295900" cy="1190625"/>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9C17FC1D-B982-417B-9703-027821750A12}"/>
              </a:ext>
            </a:extLst>
          </p:cNvPr>
          <p:cNvSpPr/>
          <p:nvPr/>
        </p:nvSpPr>
        <p:spPr>
          <a:xfrm>
            <a:off x="5762278" y="4922557"/>
            <a:ext cx="4273927" cy="656846"/>
          </a:xfrm>
          <a:prstGeom prst="rect">
            <a:avLst/>
          </a:prstGeom>
        </p:spPr>
        <p:txBody>
          <a:bodyPr wrap="none">
            <a:spAutoFit/>
          </a:bodyPr>
          <a:lstStyle/>
          <a:p>
            <a:pPr algn="just">
              <a:lnSpc>
                <a:spcPct val="150000"/>
              </a:lnSpc>
              <a:spcAft>
                <a:spcPct val="0"/>
              </a:spcAft>
            </a:pPr>
            <a:r>
              <a:rPr lang="zh-CN" altLang="zh-CN" sz="2800" kern="100">
                <a:latin typeface="Times New Roman" charset="0"/>
                <a:ea typeface="华文细黑"/>
                <a:cs typeface="Times New Roman"/>
              </a:rPr>
              <a:t>由</a:t>
            </a:r>
            <a:r>
              <a:rPr lang="en-US" altLang="zh-CN" sz="2800" i="1" kern="100">
                <a:latin typeface="Times New Roman" charset="0"/>
                <a:ea typeface="华文细黑"/>
                <a:cs typeface="Courier New"/>
              </a:rPr>
              <a:t>PQ</a:t>
            </a:r>
            <a:r>
              <a:rPr lang="zh-CN" altLang="zh-CN" sz="2800" kern="100">
                <a:latin typeface="Times New Roman" charset="0"/>
                <a:ea typeface="华文细黑"/>
                <a:cs typeface="Times New Roman"/>
              </a:rPr>
              <a:t>与圆</a:t>
            </a:r>
            <a:r>
              <a:rPr lang="en-US" altLang="zh-CN" sz="2800" i="1" kern="100">
                <a:latin typeface="Times New Roman" charset="0"/>
                <a:ea typeface="华文细黑"/>
                <a:cs typeface="Courier New"/>
              </a:rPr>
              <a:t>x</a:t>
            </a:r>
            <a:r>
              <a:rPr lang="en-US" altLang="zh-CN" sz="2800" kern="100" baseline="30000">
                <a:latin typeface="Times New Roman" charset="0"/>
                <a:ea typeface="华文细黑"/>
                <a:cs typeface="Courier New"/>
              </a:rPr>
              <a:t>2</a:t>
            </a:r>
            <a:r>
              <a:rPr lang="zh-CN" altLang="zh-CN" sz="2800" kern="100">
                <a:latin typeface="Times New Roman" charset="0"/>
                <a:ea typeface="华文细黑"/>
                <a:cs typeface="Times New Roman"/>
              </a:rPr>
              <a:t>＋</a:t>
            </a:r>
            <a:r>
              <a:rPr lang="en-US" altLang="zh-CN" sz="2800" i="1" kern="100">
                <a:latin typeface="Times New Roman" charset="0"/>
                <a:ea typeface="华文细黑"/>
                <a:cs typeface="Courier New"/>
              </a:rPr>
              <a:t>y</a:t>
            </a:r>
            <a:r>
              <a:rPr lang="en-US" altLang="zh-CN" sz="2800" kern="100" baseline="30000">
                <a:latin typeface="Times New Roman" charset="0"/>
                <a:ea typeface="华文细黑"/>
                <a:cs typeface="Courier New"/>
              </a:rPr>
              <a:t>2</a:t>
            </a:r>
            <a:r>
              <a:rPr lang="zh-CN" altLang="zh-CN" sz="2800" kern="100">
                <a:latin typeface="Times New Roman" charset="0"/>
                <a:ea typeface="华文细黑"/>
                <a:cs typeface="Times New Roman"/>
              </a:rPr>
              <a:t>＝</a:t>
            </a:r>
            <a:r>
              <a:rPr lang="en-US" altLang="zh-CN" sz="2800" kern="100">
                <a:latin typeface="Times New Roman" charset="0"/>
                <a:ea typeface="华文细黑"/>
                <a:cs typeface="Courier New"/>
              </a:rPr>
              <a:t>9</a:t>
            </a:r>
            <a:r>
              <a:rPr lang="zh-CN" altLang="zh-CN" sz="2800" kern="100">
                <a:latin typeface="Times New Roman" charset="0"/>
                <a:ea typeface="华文细黑"/>
                <a:cs typeface="Times New Roman"/>
              </a:rPr>
              <a:t>相切，</a:t>
            </a:r>
            <a:endParaRPr lang="zh-CN" altLang="zh-CN" sz="2800" kern="100">
              <a:effectLst/>
              <a:latin typeface="宋体"/>
              <a:cs typeface="Courier New"/>
            </a:endParaRPr>
          </a:p>
        </p:txBody>
      </p:sp>
      <p:graphicFrame>
        <p:nvGraphicFramePr>
          <p:cNvPr id="9" name="对象 8">
            <a:extLst>
              <a:ext uri="{FF2B5EF4-FFF2-40B4-BE49-F238E27FC236}">
                <a16:creationId xmlns:a16="http://schemas.microsoft.com/office/drawing/2014/main" id="{22275ECE-57A6-4357-BA23-8B45D2B9053E}"/>
              </a:ext>
            </a:extLst>
          </p:cNvPr>
          <p:cNvGraphicFramePr>
            <a:graphicFrameLocks noChangeAspect="1"/>
          </p:cNvGraphicFramePr>
          <p:nvPr>
            <p:extLst>
              <p:ext uri="{D42A27DB-BD31-4B8C-83A1-F6EECF244321}">
                <p14:modId xmlns:p14="http://schemas.microsoft.com/office/powerpoint/2010/main" val="61137885"/>
              </p:ext>
            </p:extLst>
          </p:nvPr>
        </p:nvGraphicFramePr>
        <p:xfrm>
          <a:off x="255321" y="5417986"/>
          <a:ext cx="4902200" cy="1376362"/>
        </p:xfrm>
        <a:graphic>
          <a:graphicData uri="http://schemas.openxmlformats.org/presentationml/2006/ole">
            <mc:AlternateContent xmlns:mc="http://schemas.openxmlformats.org/markup-compatibility/2006">
              <mc:Choice xmlns:v="urn:schemas-microsoft-com:vml" Requires="v">
                <p:oleObj spid="_x0000_s1055" name="文档" r:id="rId8" progId="Word.Document.12">
                  <p:embed/>
                </p:oleObj>
              </mc:Choice>
              <mc:Fallback>
                <p:oleObj name="文档" r:id="rId8" progId="Word.Document.12">
                  <p:embed/>
                  <p:pic>
                    <p:nvPicPr>
                      <p:cNvPr id="0" name="OLE substitute image"/>
                      <p:cNvPicPr/>
                      <p:nvPr/>
                    </p:nvPicPr>
                    <p:blipFill>
                      <a:blip r:embed="rId9"/>
                      <a:stretch>
                        <a:fillRect/>
                      </a:stretch>
                    </p:blipFill>
                    <p:spPr>
                      <a:xfrm>
                        <a:off x="255321" y="5417986"/>
                        <a:ext cx="4902200" cy="137636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2C602F43-7B6B-4B20-B03C-E8DCAC3FCA7F}"/>
              </a:ext>
            </a:extLst>
          </p:cNvPr>
          <p:cNvGraphicFramePr>
            <a:graphicFrameLocks noChangeAspect="1"/>
          </p:cNvGraphicFramePr>
          <p:nvPr>
            <p:extLst>
              <p:ext uri="{D42A27DB-BD31-4B8C-83A1-F6EECF244321}">
                <p14:modId xmlns:p14="http://schemas.microsoft.com/office/powerpoint/2010/main" val="2115448800"/>
              </p:ext>
            </p:extLst>
          </p:nvPr>
        </p:nvGraphicFramePr>
        <p:xfrm>
          <a:off x="4565650" y="5615668"/>
          <a:ext cx="7626350" cy="1036637"/>
        </p:xfrm>
        <a:graphic>
          <a:graphicData uri="http://schemas.openxmlformats.org/presentationml/2006/ole">
            <mc:AlternateContent xmlns:mc="http://schemas.openxmlformats.org/markup-compatibility/2006">
              <mc:Choice xmlns:v="urn:schemas-microsoft-com:vml" Requires="v">
                <p:oleObj spid="_x0000_s1056" name="文档" r:id="rId10" progId="Word.Document.12">
                  <p:embed/>
                </p:oleObj>
              </mc:Choice>
              <mc:Fallback>
                <p:oleObj name="文档" r:id="rId10" progId="Word.Document.12">
                  <p:embed/>
                  <p:pic>
                    <p:nvPicPr>
                      <p:cNvPr id="0" name="OLE substitute image"/>
                      <p:cNvPicPr/>
                      <p:nvPr/>
                    </p:nvPicPr>
                    <p:blipFill>
                      <a:blip r:embed="rId11"/>
                      <a:stretch>
                        <a:fillRect/>
                      </a:stretch>
                    </p:blipFill>
                    <p:spPr>
                      <a:xfrm>
                        <a:off x="4565650" y="5615668"/>
                        <a:ext cx="7626350" cy="1036637"/>
                      </a:xfrm>
                      <a:prstGeom prst="rect">
                        <a:avLst/>
                      </a:prstGeom>
                    </p:spPr>
                  </p:pic>
                </p:oleObj>
              </mc:Fallback>
            </mc:AlternateContent>
          </a:graphicData>
        </a:graphic>
      </p:graphicFrame>
      <p:pic>
        <p:nvPicPr>
          <p:cNvPr id="11" name="Picture 2" descr="4-25">
            <a:extLst>
              <a:ext uri="{FF2B5EF4-FFF2-40B4-BE49-F238E27FC236}">
                <a16:creationId xmlns:a16="http://schemas.microsoft.com/office/drawing/2014/main" id="{91D0D81C-A300-4735-BC7D-57F199CEBB4F}"/>
              </a:ext>
            </a:extLst>
          </p:cNvPr>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10140913" y="1560465"/>
            <a:ext cx="1651420" cy="201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0923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indefinite"/>
                            </p:stCondLst>
                          </p:cTn>
                        </p:par>
                        <p:par>
                          <p:cTn id="10" fill="hold" nodeType="after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linds(horizontal)">
                                      <p:cBhvr>
                                        <p:cTn id="13" dur="750"/>
                                        <p:tgtEl>
                                          <p:spTgt spid="4">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indefinite"/>
                            </p:stCondLst>
                          </p:cTn>
                        </p:par>
                        <p:par>
                          <p:cTn id="16" fill="hold" nodeType="after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blinds(horizontal)">
                                      <p:cBhvr>
                                        <p:cTn id="19" dur="750"/>
                                        <p:tgtEl>
                                          <p:spTgt spid="4">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indefinite"/>
                            </p:stCondLst>
                          </p:cTn>
                        </p:par>
                        <p:par>
                          <p:cTn id="22" fill="hold" nodeType="after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blinds(horizontal)">
                                      <p:cBhvr>
                                        <p:cTn id="25" dur="750"/>
                                        <p:tgtEl>
                                          <p:spTgt spid="4">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indefinite"/>
                            </p:stCondLst>
                          </p:cTn>
                        </p:par>
                        <p:par>
                          <p:cTn id="28" fill="hold" nodeType="after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blinds(horizontal)">
                                      <p:cBhvr>
                                        <p:cTn id="31" dur="750"/>
                                        <p:tgtEl>
                                          <p:spTgt spid="4">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indefinite"/>
                            </p:stCondLst>
                          </p:cTn>
                        </p:par>
                        <p:par>
                          <p:cTn id="34" fill="hold" nodeType="after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blinds(horizontal)">
                                      <p:cBhvr>
                                        <p:cTn id="37" dur="750"/>
                                        <p:tgtEl>
                                          <p:spTgt spid="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indefinite"/>
                            </p:stCondLst>
                          </p:cTn>
                        </p:par>
                        <p:par>
                          <p:cTn id="40" fill="hold" nodeType="after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blinds(horizontal)">
                                      <p:cBhvr>
                                        <p:cTn id="43" dur="750"/>
                                        <p:tgtEl>
                                          <p:spTgt spid="4">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linds(horizontal)">
                                      <p:cBhvr>
                                        <p:cTn id="46" dur="750"/>
                                        <p:tgtEl>
                                          <p:spTgt spid="6"/>
                                        </p:tgtEl>
                                      </p:cBhvr>
                                    </p:animEffect>
                                  </p:childTnLst>
                                </p:cTn>
                              </p:par>
                              <p:par>
                                <p:cTn id="47" presetID="3" presetClass="entr" presetSubtype="1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linds(horizontal)">
                                      <p:cBhvr>
                                        <p:cTn id="49" dur="750"/>
                                        <p:tgtEl>
                                          <p:spTgt spid="5"/>
                                        </p:tgtEl>
                                      </p:cBhvr>
                                    </p:animEffect>
                                  </p:childTnLst>
                                </p:cTn>
                              </p:par>
                            </p:childTnLst>
                          </p:cTn>
                        </p:par>
                      </p:childTnLst>
                    </p:cTn>
                  </p:par>
                  <p:par>
                    <p:cTn id="50" fill="hold" nodeType="clickPar">
                      <p:stCondLst>
                        <p:cond delay="indefinite"/>
                      </p:stCondLst>
                      <p:childTnLst>
                        <p:par>
                          <p:cTn id="51" fill="hold" nodeType="withGroup">
                            <p:stCondLst>
                              <p:cond delay="indefinite"/>
                            </p:stCondLst>
                          </p:cTn>
                        </p:par>
                        <p:par>
                          <p:cTn id="52" fill="hold" nodeType="after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blinds(horizontal)">
                                      <p:cBhvr>
                                        <p:cTn id="55" dur="750"/>
                                        <p:tgtEl>
                                          <p:spTgt spid="7"/>
                                        </p:tgtEl>
                                      </p:cBhvr>
                                    </p:animEffect>
                                  </p:childTnLst>
                                </p:cTn>
                              </p:par>
                            </p:childTnLst>
                          </p:cTn>
                        </p:par>
                      </p:childTnLst>
                    </p:cTn>
                  </p:par>
                  <p:par>
                    <p:cTn id="56" fill="hold" nodeType="clickPar">
                      <p:stCondLst>
                        <p:cond delay="indefinite"/>
                      </p:stCondLst>
                      <p:childTnLst>
                        <p:par>
                          <p:cTn id="57" fill="hold" nodeType="withGroup">
                            <p:stCondLst>
                              <p:cond delay="indefinite"/>
                            </p:stCondLst>
                          </p:cTn>
                        </p:par>
                        <p:par>
                          <p:cTn id="58" fill="hold" nodeType="after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blinds(horizontal)">
                                      <p:cBhvr>
                                        <p:cTn id="61" dur="750"/>
                                        <p:tgtEl>
                                          <p:spTgt spid="8"/>
                                        </p:tgtEl>
                                      </p:cBhvr>
                                    </p:animEffect>
                                  </p:childTnLst>
                                </p:cTn>
                              </p:par>
                            </p:childTnLst>
                          </p:cTn>
                        </p:par>
                      </p:childTnLst>
                    </p:cTn>
                  </p:par>
                  <p:par>
                    <p:cTn id="62" fill="hold" nodeType="clickPar">
                      <p:stCondLst>
                        <p:cond delay="indefinite"/>
                      </p:stCondLst>
                      <p:childTnLst>
                        <p:par>
                          <p:cTn id="63" fill="hold" nodeType="withGroup">
                            <p:stCondLst>
                              <p:cond delay="indefinite"/>
                            </p:stCondLst>
                          </p:cTn>
                        </p:par>
                        <p:par>
                          <p:cTn id="64" fill="hold" nodeType="after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linds(horizontal)">
                                      <p:cBhvr>
                                        <p:cTn id="67" dur="750"/>
                                        <p:tgtEl>
                                          <p:spTgt spid="9"/>
                                        </p:tgtEl>
                                      </p:cBhvr>
                                    </p:animEffect>
                                  </p:childTnLst>
                                </p:cTn>
                              </p:par>
                            </p:childTnLst>
                          </p:cTn>
                        </p:par>
                      </p:childTnLst>
                    </p:cTn>
                  </p:par>
                  <p:par>
                    <p:cTn id="68" fill="hold" nodeType="clickPar">
                      <p:stCondLst>
                        <p:cond delay="indefinite"/>
                      </p:stCondLst>
                      <p:childTnLst>
                        <p:par>
                          <p:cTn id="69" fill="hold" nodeType="withGroup">
                            <p:stCondLst>
                              <p:cond delay="indefinite"/>
                            </p:stCondLst>
                          </p:cTn>
                        </p:par>
                        <p:par>
                          <p:cTn id="70" fill="hold" nodeType="after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blinds(horizontal)">
                                      <p:cBhvr>
                                        <p:cTn id="73" dur="750"/>
                                        <p:tgtEl>
                                          <p:spTgt spid="10"/>
                                        </p:tgtEl>
                                      </p:cBhvr>
                                    </p:animEffect>
                                  </p:childTnLst>
                                </p:cTn>
                              </p:par>
                              <p:par>
                                <p:cTn id="74" presetID="3" presetClass="entr" presetSubtype="10" fill="hold"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blinds(horizontal)">
                                      <p:cBhvr>
                                        <p:cTn id="76"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11379501-887D-417A-A0D8-0B6705357B60}"/>
              </a:ext>
            </a:extLst>
          </p:cNvPr>
          <p:cNvSpPr/>
          <p:nvPr/>
        </p:nvSpPr>
        <p:spPr>
          <a:xfrm>
            <a:off x="191344" y="461665"/>
            <a:ext cx="8208912" cy="1200329"/>
          </a:xfrm>
          <a:prstGeom prst="rect">
            <a:avLst/>
          </a:prstGeom>
        </p:spPr>
        <p:txBody>
          <a:bodyPr wrap="square">
            <a:spAutoFit/>
          </a:bodyPr>
          <a:lstStyle/>
          <a:p>
            <a:pPr algn="just">
              <a:spcAft>
                <a:spcPct val="0"/>
              </a:spcAft>
            </a:pPr>
            <a:r>
              <a:rPr lang="en-US" altLang="zh-CN" kern="100">
                <a:latin typeface="Times New Roman" charset="0"/>
                <a:ea typeface="华文细黑"/>
                <a:cs typeface="Courier New"/>
              </a:rPr>
              <a:t>1.</a:t>
            </a:r>
            <a:r>
              <a:rPr lang="zh-CN" altLang="zh-CN" kern="100">
                <a:latin typeface="Times New Roman" charset="0"/>
                <a:ea typeface="华文细黑"/>
                <a:cs typeface="Times New Roman"/>
              </a:rPr>
              <a:t>一辆卡车宽</a:t>
            </a:r>
            <a:r>
              <a:rPr lang="en-US" altLang="zh-CN" kern="100">
                <a:latin typeface="Times New Roman" charset="0"/>
                <a:ea typeface="华文细黑"/>
                <a:cs typeface="Courier New"/>
              </a:rPr>
              <a:t>1.6 m</a:t>
            </a:r>
            <a:r>
              <a:rPr lang="zh-CN" altLang="zh-CN" kern="100">
                <a:latin typeface="Times New Roman" charset="0"/>
                <a:ea typeface="华文细黑"/>
                <a:cs typeface="Times New Roman"/>
              </a:rPr>
              <a:t>，要经过一个半圆形隧道</a:t>
            </a:r>
            <a:r>
              <a:rPr lang="en-US" altLang="zh-CN" kern="100">
                <a:latin typeface="Times New Roman" charset="0"/>
                <a:ea typeface="华文细黑"/>
                <a:cs typeface="Courier New"/>
              </a:rPr>
              <a:t>(</a:t>
            </a:r>
            <a:r>
              <a:rPr lang="zh-CN" altLang="zh-CN" kern="100">
                <a:latin typeface="Times New Roman" charset="0"/>
                <a:ea typeface="华文细黑"/>
                <a:cs typeface="Times New Roman"/>
              </a:rPr>
              <a:t>半径为</a:t>
            </a:r>
            <a:r>
              <a:rPr lang="en-US" altLang="zh-CN" kern="100">
                <a:latin typeface="Times New Roman" charset="0"/>
                <a:ea typeface="华文细黑"/>
                <a:cs typeface="Courier New"/>
              </a:rPr>
              <a:t>3.6 m)</a:t>
            </a:r>
            <a:r>
              <a:rPr lang="zh-CN" altLang="zh-CN" kern="100">
                <a:latin typeface="Times New Roman" charset="0"/>
                <a:ea typeface="华文细黑"/>
                <a:cs typeface="Times New Roman"/>
              </a:rPr>
              <a:t>，</a:t>
            </a:r>
            <a:endParaRPr lang="en-US" altLang="zh-CN" kern="100">
              <a:latin typeface="Times New Roman" charset="0"/>
              <a:ea typeface="华文细黑"/>
              <a:cs typeface="Times New Roman"/>
            </a:endParaRPr>
          </a:p>
          <a:p>
            <a:pPr algn="just">
              <a:spcAft>
                <a:spcPct val="0"/>
              </a:spcAft>
            </a:pPr>
            <a:r>
              <a:rPr lang="zh-CN" altLang="zh-CN" kern="100">
                <a:latin typeface="Times New Roman" charset="0"/>
                <a:ea typeface="华文细黑"/>
                <a:cs typeface="Times New Roman"/>
              </a:rPr>
              <a:t>则这辆卡车的平顶车篷篷顶距地面高度不得超过</a:t>
            </a:r>
            <a:r>
              <a:rPr lang="en-US" altLang="zh-CN" kern="100">
                <a:latin typeface="Times New Roman" charset="0"/>
                <a:ea typeface="华文细黑"/>
                <a:cs typeface="Courier New"/>
              </a:rPr>
              <a:t>(</a:t>
            </a:r>
            <a:r>
              <a:rPr lang="zh-CN" altLang="zh-CN" kern="100">
                <a:latin typeface="Times New Roman" charset="0"/>
                <a:ea typeface="华文细黑"/>
                <a:cs typeface="Times New Roman"/>
              </a:rPr>
              <a:t>　　</a:t>
            </a:r>
            <a:r>
              <a:rPr lang="en-US" altLang="zh-CN" kern="100">
                <a:latin typeface="Times New Roman" charset="0"/>
                <a:ea typeface="华文细黑"/>
                <a:cs typeface="Courier New"/>
              </a:rPr>
              <a:t>)</a:t>
            </a:r>
            <a:endParaRPr lang="zh-CN" altLang="zh-CN" sz="1000" kern="100">
              <a:latin typeface="宋体"/>
              <a:cs typeface="Courier New"/>
            </a:endParaRPr>
          </a:p>
          <a:p>
            <a:pPr algn="just">
              <a:spcAft>
                <a:spcPct val="0"/>
              </a:spcAft>
            </a:pPr>
            <a:r>
              <a:rPr lang="en-US" altLang="zh-CN" kern="100">
                <a:latin typeface="Times New Roman" charset="0"/>
                <a:ea typeface="华文细黑"/>
                <a:cs typeface="Courier New"/>
              </a:rPr>
              <a:t>A.1.4 m  	B.3.5 m  	C.3.6 m  	D.2.0 m</a:t>
            </a:r>
            <a:endParaRPr lang="zh-CN" altLang="zh-CN" sz="1000" kern="100">
              <a:latin typeface="宋体"/>
              <a:cs typeface="Courier New"/>
            </a:endParaRPr>
          </a:p>
        </p:txBody>
      </p:sp>
      <p:sp>
        <p:nvSpPr>
          <p:cNvPr id="3" name="Text Box 28">
            <a:extLst>
              <a:ext uri="{FF2B5EF4-FFF2-40B4-BE49-F238E27FC236}">
                <a16:creationId xmlns:a16="http://schemas.microsoft.com/office/drawing/2014/main" id="{7D0D6112-C476-40EA-BD04-DF6BB965332E}"/>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巩固练习</a:t>
            </a:r>
          </a:p>
        </p:txBody>
      </p:sp>
      <p:sp>
        <p:nvSpPr>
          <p:cNvPr id="4" name="矩形 3">
            <a:extLst>
              <a:ext uri="{FF2B5EF4-FFF2-40B4-BE49-F238E27FC236}">
                <a16:creationId xmlns:a16="http://schemas.microsoft.com/office/drawing/2014/main" id="{EAE93234-EB80-43F7-AA65-50FA29F67B8C}"/>
              </a:ext>
            </a:extLst>
          </p:cNvPr>
          <p:cNvSpPr/>
          <p:nvPr/>
        </p:nvSpPr>
        <p:spPr>
          <a:xfrm>
            <a:off x="6960096" y="871485"/>
            <a:ext cx="389850" cy="461665"/>
          </a:xfrm>
          <a:prstGeom prst="rect">
            <a:avLst/>
          </a:prstGeom>
        </p:spPr>
        <p:txBody>
          <a:bodyPr wrap="none">
            <a:spAutoFit/>
          </a:bodyPr>
          <a:lstStyle/>
          <a:p>
            <a:r>
              <a:rPr lang="en-US" altLang="zh-CN" kern="100">
                <a:solidFill>
                  <a:srgbClr val="C00000"/>
                </a:solidFill>
                <a:latin typeface="Times New Roman" charset="0"/>
                <a:ea typeface="华文细黑"/>
                <a:cs typeface="Courier New"/>
              </a:rPr>
              <a:t>B</a:t>
            </a:r>
            <a:endParaRPr lang="zh-CN" altLang="en-US"/>
          </a:p>
        </p:txBody>
      </p:sp>
      <p:sp>
        <p:nvSpPr>
          <p:cNvPr id="5" name="矩形 4">
            <a:extLst>
              <a:ext uri="{FF2B5EF4-FFF2-40B4-BE49-F238E27FC236}">
                <a16:creationId xmlns:a16="http://schemas.microsoft.com/office/drawing/2014/main" id="{7F6CE1D9-3EB3-49E2-9036-28F96389177E}"/>
              </a:ext>
            </a:extLst>
          </p:cNvPr>
          <p:cNvSpPr/>
          <p:nvPr/>
        </p:nvSpPr>
        <p:spPr>
          <a:xfrm>
            <a:off x="158602" y="1681618"/>
            <a:ext cx="11571956" cy="1200329"/>
          </a:xfrm>
          <a:prstGeom prst="rect">
            <a:avLst/>
          </a:prstGeom>
        </p:spPr>
        <p:txBody>
          <a:bodyPr wrap="square">
            <a:spAutoFit/>
          </a:bodyPr>
          <a:lstStyle/>
          <a:p>
            <a:pPr algn="just">
              <a:spcAft>
                <a:spcPct val="0"/>
              </a:spcAft>
            </a:pPr>
            <a:r>
              <a:rPr lang="en-US" altLang="zh-CN" kern="100">
                <a:latin typeface="Times New Roman" charset="0"/>
                <a:ea typeface="华文细黑"/>
                <a:cs typeface="Courier New"/>
              </a:rPr>
              <a:t>2.</a:t>
            </a:r>
            <a:r>
              <a:rPr lang="zh-CN" altLang="zh-CN" kern="100">
                <a:latin typeface="Times New Roman" charset="0"/>
                <a:ea typeface="华文细黑"/>
                <a:cs typeface="Times New Roman"/>
              </a:rPr>
              <a:t>据气象台预报：在</a:t>
            </a:r>
            <a:r>
              <a:rPr lang="en-US" altLang="zh-CN" i="1" kern="100">
                <a:latin typeface="Times New Roman" charset="0"/>
                <a:ea typeface="华文细黑"/>
                <a:cs typeface="Courier New"/>
              </a:rPr>
              <a:t>A</a:t>
            </a:r>
            <a:r>
              <a:rPr lang="zh-CN" altLang="zh-CN" kern="100">
                <a:latin typeface="Times New Roman" charset="0"/>
                <a:ea typeface="华文细黑"/>
                <a:cs typeface="Times New Roman"/>
              </a:rPr>
              <a:t>城正东方</a:t>
            </a:r>
            <a:r>
              <a:rPr lang="en-US" altLang="zh-CN" kern="100">
                <a:latin typeface="Times New Roman" charset="0"/>
                <a:ea typeface="华文细黑"/>
                <a:cs typeface="Courier New"/>
              </a:rPr>
              <a:t>300 km</a:t>
            </a:r>
            <a:r>
              <a:rPr lang="zh-CN" altLang="zh-CN" kern="100">
                <a:latin typeface="Times New Roman" charset="0"/>
                <a:ea typeface="华文细黑"/>
                <a:cs typeface="Times New Roman"/>
              </a:rPr>
              <a:t>的海面</a:t>
            </a:r>
            <a:r>
              <a:rPr lang="en-US" altLang="zh-CN" i="1" kern="100">
                <a:latin typeface="Times New Roman" charset="0"/>
                <a:ea typeface="华文细黑"/>
                <a:cs typeface="Courier New"/>
              </a:rPr>
              <a:t>B</a:t>
            </a:r>
            <a:r>
              <a:rPr lang="zh-CN" altLang="zh-CN" kern="100">
                <a:latin typeface="Times New Roman" charset="0"/>
                <a:ea typeface="华文细黑"/>
                <a:cs typeface="Times New Roman"/>
              </a:rPr>
              <a:t>处有一台风中心，正以每小时</a:t>
            </a:r>
            <a:r>
              <a:rPr lang="en-US" altLang="zh-CN" kern="100">
                <a:latin typeface="Times New Roman" charset="0"/>
                <a:ea typeface="华文细黑"/>
                <a:cs typeface="Courier New"/>
              </a:rPr>
              <a:t>40 km</a:t>
            </a:r>
            <a:r>
              <a:rPr lang="zh-CN" altLang="zh-CN" kern="100">
                <a:latin typeface="Times New Roman" charset="0"/>
                <a:ea typeface="华文细黑"/>
                <a:cs typeface="Times New Roman"/>
              </a:rPr>
              <a:t>的速度向西北方向移动，在距台风中心</a:t>
            </a:r>
            <a:r>
              <a:rPr lang="en-US" altLang="zh-CN" kern="100">
                <a:latin typeface="Times New Roman" charset="0"/>
                <a:ea typeface="华文细黑"/>
                <a:cs typeface="Courier New"/>
              </a:rPr>
              <a:t>250 km</a:t>
            </a:r>
            <a:r>
              <a:rPr lang="zh-CN" altLang="zh-CN" kern="100">
                <a:latin typeface="Times New Roman" charset="0"/>
                <a:ea typeface="华文细黑"/>
                <a:cs typeface="Times New Roman"/>
              </a:rPr>
              <a:t>以内的地区将受其影响</a:t>
            </a:r>
            <a:r>
              <a:rPr lang="en-US" altLang="zh-CN" kern="100">
                <a:latin typeface="Times New Roman" charset="0"/>
                <a:ea typeface="华文细黑"/>
                <a:cs typeface="Courier New"/>
              </a:rPr>
              <a:t>.</a:t>
            </a:r>
            <a:r>
              <a:rPr lang="zh-CN" altLang="zh-CN" kern="100">
                <a:latin typeface="Times New Roman" charset="0"/>
                <a:ea typeface="华文细黑"/>
                <a:cs typeface="Times New Roman"/>
              </a:rPr>
              <a:t>从现在起经过约</a:t>
            </a:r>
            <a:r>
              <a:rPr lang="en-US" altLang="zh-CN" kern="100">
                <a:latin typeface="Times New Roman" charset="0"/>
                <a:ea typeface="华文细黑"/>
                <a:cs typeface="Courier New"/>
              </a:rPr>
              <a:t>________h</a:t>
            </a:r>
            <a:r>
              <a:rPr lang="zh-CN" altLang="zh-CN" kern="100">
                <a:latin typeface="Times New Roman" charset="0"/>
                <a:ea typeface="华文细黑"/>
                <a:cs typeface="Times New Roman"/>
              </a:rPr>
              <a:t>，台风将影响</a:t>
            </a:r>
            <a:r>
              <a:rPr lang="en-US" altLang="zh-CN" i="1" kern="100">
                <a:latin typeface="Times New Roman" charset="0"/>
                <a:ea typeface="华文细黑"/>
                <a:cs typeface="Courier New"/>
              </a:rPr>
              <a:t>A</a:t>
            </a:r>
            <a:r>
              <a:rPr lang="zh-CN" altLang="zh-CN" kern="100">
                <a:latin typeface="Times New Roman" charset="0"/>
                <a:ea typeface="华文细黑"/>
                <a:cs typeface="Times New Roman"/>
              </a:rPr>
              <a:t>城，持续时间约为</a:t>
            </a:r>
            <a:r>
              <a:rPr lang="en-US" altLang="zh-CN" kern="100">
                <a:latin typeface="Times New Roman" charset="0"/>
                <a:ea typeface="华文细黑"/>
                <a:cs typeface="Courier New"/>
              </a:rPr>
              <a:t>________h(</a:t>
            </a:r>
            <a:r>
              <a:rPr lang="zh-CN" altLang="zh-CN" kern="100">
                <a:latin typeface="Times New Roman" charset="0"/>
                <a:ea typeface="华文细黑"/>
                <a:cs typeface="Times New Roman"/>
              </a:rPr>
              <a:t>结果精确到</a:t>
            </a:r>
            <a:r>
              <a:rPr lang="en-US" altLang="zh-CN" kern="100">
                <a:latin typeface="Times New Roman" charset="0"/>
                <a:ea typeface="华文细黑"/>
                <a:cs typeface="Courier New"/>
              </a:rPr>
              <a:t>0.1 h).</a:t>
            </a:r>
            <a:endParaRPr lang="zh-CN" altLang="zh-CN" sz="1000" kern="100">
              <a:latin typeface="宋体"/>
              <a:cs typeface="Courier New"/>
            </a:endParaRPr>
          </a:p>
        </p:txBody>
      </p:sp>
      <p:pic>
        <p:nvPicPr>
          <p:cNvPr id="6" name="Picture 2" descr="4-27">
            <a:extLst>
              <a:ext uri="{FF2B5EF4-FFF2-40B4-BE49-F238E27FC236}">
                <a16:creationId xmlns:a16="http://schemas.microsoft.com/office/drawing/2014/main" id="{8E3D4A40-1EE6-4095-B98F-242C21B6E3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91600" y="35406"/>
            <a:ext cx="2402076" cy="165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558B9E9C-4DD0-4A8C-B759-7099A8A32546}"/>
              </a:ext>
            </a:extLst>
          </p:cNvPr>
          <p:cNvSpPr/>
          <p:nvPr/>
        </p:nvSpPr>
        <p:spPr>
          <a:xfrm>
            <a:off x="2495600" y="2802332"/>
            <a:ext cx="2518638" cy="657872"/>
          </a:xfrm>
          <a:prstGeom prst="rect">
            <a:avLst/>
          </a:prstGeom>
        </p:spPr>
        <p:txBody>
          <a:bodyPr wrap="none">
            <a:spAutoFit/>
          </a:bodyPr>
          <a:lstStyle/>
          <a:p>
            <a:pPr lvl="0" algn="just">
              <a:lnSpc>
                <a:spcPct val="150000"/>
              </a:lnSpc>
            </a:pPr>
            <a:r>
              <a:rPr lang="zh-CN" altLang="zh-CN" sz="2800" b="1" kern="100">
                <a:solidFill>
                  <a:srgbClr val="0000FF"/>
                </a:solidFill>
                <a:latin typeface="Times New Roman" charset="0"/>
                <a:ea typeface="微软雅黑"/>
                <a:cs typeface="Times New Roman"/>
              </a:rPr>
              <a:t>答案</a:t>
            </a:r>
            <a:r>
              <a:rPr lang="zh-CN" altLang="zh-CN" sz="2800" kern="100">
                <a:solidFill>
                  <a:prstClr val="black"/>
                </a:solidFill>
                <a:latin typeface="Times New Roman" charset="0"/>
                <a:ea typeface="华文细黑"/>
                <a:cs typeface="Times New Roman"/>
              </a:rPr>
              <a:t>　</a:t>
            </a:r>
            <a:r>
              <a:rPr lang="en-US" altLang="zh-CN" sz="2800" kern="100">
                <a:latin typeface="Times New Roman" charset="0"/>
                <a:ea typeface="华文细黑"/>
                <a:cs typeface="Courier New"/>
              </a:rPr>
              <a:t>2.0</a:t>
            </a:r>
            <a:r>
              <a:rPr lang="zh-CN" altLang="zh-CN" sz="2800" kern="100">
                <a:latin typeface="Times New Roman" charset="0"/>
                <a:ea typeface="华文细黑"/>
                <a:cs typeface="Times New Roman"/>
              </a:rPr>
              <a:t>　</a:t>
            </a:r>
            <a:r>
              <a:rPr lang="en-US" altLang="zh-CN" sz="2800" kern="100">
                <a:latin typeface="Times New Roman" charset="0"/>
                <a:ea typeface="华文细黑"/>
                <a:cs typeface="Courier New"/>
              </a:rPr>
              <a:t>6.6</a:t>
            </a:r>
            <a:endParaRPr lang="zh-CN" altLang="zh-CN" sz="1050" kern="100">
              <a:latin typeface="宋体"/>
              <a:cs typeface="Courier New"/>
            </a:endParaRPr>
          </a:p>
        </p:txBody>
      </p:sp>
    </p:spTree>
    <p:extLst>
      <p:ext uri="{BB962C8B-B14F-4D97-AF65-F5344CB8AC3E}">
        <p14:creationId xmlns:p14="http://schemas.microsoft.com/office/powerpoint/2010/main" val="1582163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blinds(horizontal)">
                                      <p:cBhvr>
                                        <p:cTn id="9" dur="500"/>
                                        <p:tgtEl>
                                          <p:spTgt spid="6"/>
                                        </p:tgtEl>
                                      </p:cBhvr>
                                    </p:animEffect>
                                  </p:childTnLst>
                                </p:cTn>
                              </p:par>
                            </p:childTnLst>
                          </p:cTn>
                        </p:par>
                      </p:childTnLst>
                    </p:cTn>
                  </p:par>
                  <p:par>
                    <p:cTn id="10" fill="hold" nodeType="clickPar">
                      <p:stCondLst>
                        <p:cond delay="indefinite"/>
                      </p:stCondLst>
                      <p:childTnLst>
                        <p:par>
                          <p:cTn id="11" fill="hold" nodeType="withGroup">
                            <p:stCondLst>
                              <p:cond delay="indefinite"/>
                            </p:stCondLst>
                          </p:cTn>
                        </p:par>
                        <p:par>
                          <p:cTn id="12" fill="hold" nodeType="afterGroup">
                            <p:stCondLst>
                              <p:cond delay="0"/>
                            </p:stCondLst>
                            <p:childTnLst>
                              <p:par>
                                <p:cTn id="13" presetID="3" presetClass="entr" presetSubtype="1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1"/>
    </p:bldLst>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161795" name="Text Box 3">
            <a:extLst>
              <a:ext uri="{FF2B5EF4-FFF2-40B4-BE49-F238E27FC236}">
                <a16:creationId xmlns:a16="http://schemas.microsoft.com/office/drawing/2014/main" id="{DCE51F28-BF9D-4379-AAE5-19AA9E24DEAF}"/>
              </a:ext>
            </a:extLst>
          </p:cNvPr>
          <p:cNvSpPr txBox="1">
            <a:spLocks noChangeArrowheads="1"/>
          </p:cNvSpPr>
          <p:nvPr/>
        </p:nvSpPr>
        <p:spPr bwMode="auto">
          <a:xfrm>
            <a:off x="182452" y="396935"/>
            <a:ext cx="1144927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3200" b="0">
                <a:latin typeface="黑体" panose="02010609060101010101" pitchFamily="49" charset="-122"/>
                <a:ea typeface="黑体" panose="02010609060101010101" pitchFamily="49" charset="-122"/>
              </a:rPr>
              <a:t>一艘轮船在沿直线返回港口的途中，接到气象台的台风预报：台风中心位于轮船正西</a:t>
            </a:r>
            <a:r>
              <a:rPr lang="en-US" altLang="zh-CN" sz="3200" b="0">
                <a:latin typeface="黑体" panose="02010609060101010101" pitchFamily="49" charset="-122"/>
                <a:ea typeface="黑体" panose="02010609060101010101" pitchFamily="49" charset="-122"/>
              </a:rPr>
              <a:t>70km</a:t>
            </a:r>
            <a:r>
              <a:rPr lang="zh-CN" altLang="en-US" sz="3200" b="0">
                <a:latin typeface="黑体" panose="02010609060101010101" pitchFamily="49" charset="-122"/>
                <a:ea typeface="黑体" panose="02010609060101010101" pitchFamily="49" charset="-122"/>
              </a:rPr>
              <a:t>处，受影响的范围是半径长为</a:t>
            </a:r>
            <a:r>
              <a:rPr lang="en-US" altLang="zh-CN" sz="3200" b="0">
                <a:latin typeface="黑体" panose="02010609060101010101" pitchFamily="49" charset="-122"/>
                <a:ea typeface="黑体" panose="02010609060101010101" pitchFamily="49" charset="-122"/>
              </a:rPr>
              <a:t>30km</a:t>
            </a:r>
            <a:r>
              <a:rPr lang="zh-CN" altLang="en-US" sz="3200" b="0">
                <a:latin typeface="黑体" panose="02010609060101010101" pitchFamily="49" charset="-122"/>
                <a:ea typeface="黑体" panose="02010609060101010101" pitchFamily="49" charset="-122"/>
              </a:rPr>
              <a:t>的圆形区域。已知港口位于台风中心正北</a:t>
            </a:r>
            <a:r>
              <a:rPr lang="en-US" altLang="zh-CN" sz="3200" b="0">
                <a:latin typeface="黑体" panose="02010609060101010101" pitchFamily="49" charset="-122"/>
                <a:ea typeface="黑体" panose="02010609060101010101" pitchFamily="49" charset="-122"/>
              </a:rPr>
              <a:t>40km</a:t>
            </a:r>
            <a:r>
              <a:rPr lang="zh-CN" altLang="en-US" sz="3200" b="0">
                <a:latin typeface="黑体" panose="02010609060101010101" pitchFamily="49" charset="-122"/>
                <a:ea typeface="黑体" panose="02010609060101010101" pitchFamily="49" charset="-122"/>
              </a:rPr>
              <a:t>处，如果这艘轮船不改变航线，那么它是否会受到台风的影响？</a:t>
            </a:r>
          </a:p>
        </p:txBody>
      </p:sp>
      <p:sp>
        <p:nvSpPr>
          <p:cNvPr id="161797" name="Oval 5">
            <a:extLst>
              <a:ext uri="{FF2B5EF4-FFF2-40B4-BE49-F238E27FC236}">
                <a16:creationId xmlns:a16="http://schemas.microsoft.com/office/drawing/2014/main" id="{1845CDEE-5448-4C67-B807-043067632C23}"/>
              </a:ext>
            </a:extLst>
          </p:cNvPr>
          <p:cNvSpPr>
            <a:spLocks noChangeArrowheads="1"/>
          </p:cNvSpPr>
          <p:nvPr/>
        </p:nvSpPr>
        <p:spPr bwMode="auto">
          <a:xfrm>
            <a:off x="4800601" y="3500438"/>
            <a:ext cx="2519363" cy="2449512"/>
          </a:xfrm>
          <a:prstGeom prst="ellipse">
            <a:avLst/>
          </a:prstGeom>
          <a:noFill/>
          <a:ln w="28575">
            <a:solidFill>
              <a:srgbClr val="D60093"/>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798" name="Line 6">
            <a:extLst>
              <a:ext uri="{FF2B5EF4-FFF2-40B4-BE49-F238E27FC236}">
                <a16:creationId xmlns:a16="http://schemas.microsoft.com/office/drawing/2014/main" id="{BE1DB182-3A2F-4899-8B60-074233C6920E}"/>
              </a:ext>
            </a:extLst>
          </p:cNvPr>
          <p:cNvSpPr>
            <a:spLocks noChangeShapeType="1"/>
          </p:cNvSpPr>
          <p:nvPr/>
        </p:nvSpPr>
        <p:spPr bwMode="auto">
          <a:xfrm>
            <a:off x="4648200" y="4724400"/>
            <a:ext cx="555148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799" name="Line 7">
            <a:extLst>
              <a:ext uri="{FF2B5EF4-FFF2-40B4-BE49-F238E27FC236}">
                <a16:creationId xmlns:a16="http://schemas.microsoft.com/office/drawing/2014/main" id="{F6A87E85-31F2-47DD-B41D-307AD81949A4}"/>
              </a:ext>
            </a:extLst>
          </p:cNvPr>
          <p:cNvSpPr>
            <a:spLocks noChangeShapeType="1"/>
          </p:cNvSpPr>
          <p:nvPr/>
        </p:nvSpPr>
        <p:spPr bwMode="auto">
          <a:xfrm flipH="1" flipV="1">
            <a:off x="6096000" y="2895600"/>
            <a:ext cx="0" cy="3352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00" name="Text Box 8">
            <a:extLst>
              <a:ext uri="{FF2B5EF4-FFF2-40B4-BE49-F238E27FC236}">
                <a16:creationId xmlns:a16="http://schemas.microsoft.com/office/drawing/2014/main" id="{825CDFFE-C48B-41D1-B6B8-5DDAE9215295}"/>
              </a:ext>
            </a:extLst>
          </p:cNvPr>
          <p:cNvSpPr txBox="1">
            <a:spLocks noChangeArrowheads="1"/>
          </p:cNvSpPr>
          <p:nvPr/>
        </p:nvSpPr>
        <p:spPr bwMode="auto">
          <a:xfrm>
            <a:off x="5943600" y="2895601"/>
            <a:ext cx="685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4800" b="0">
                <a:solidFill>
                  <a:srgbClr val="D60093"/>
                </a:solidFill>
                <a:latin typeface="宋体" panose="02010600030101010101" pitchFamily="2" charset="-122"/>
              </a:rPr>
              <a:t>.</a:t>
            </a:r>
          </a:p>
        </p:txBody>
      </p:sp>
      <p:sp>
        <p:nvSpPr>
          <p:cNvPr id="161801" name="Text Box 9">
            <a:extLst>
              <a:ext uri="{FF2B5EF4-FFF2-40B4-BE49-F238E27FC236}">
                <a16:creationId xmlns:a16="http://schemas.microsoft.com/office/drawing/2014/main" id="{119BFF31-A7D3-4ACD-9636-1EDA52D70CD8}"/>
              </a:ext>
            </a:extLst>
          </p:cNvPr>
          <p:cNvSpPr txBox="1">
            <a:spLocks noChangeArrowheads="1"/>
          </p:cNvSpPr>
          <p:nvPr/>
        </p:nvSpPr>
        <p:spPr bwMode="auto">
          <a:xfrm>
            <a:off x="9551988" y="422116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t>x</a:t>
            </a:r>
          </a:p>
        </p:txBody>
      </p:sp>
      <p:sp>
        <p:nvSpPr>
          <p:cNvPr id="161802" name="Text Box 10">
            <a:extLst>
              <a:ext uri="{FF2B5EF4-FFF2-40B4-BE49-F238E27FC236}">
                <a16:creationId xmlns:a16="http://schemas.microsoft.com/office/drawing/2014/main" id="{77468FD4-0843-4AE1-B8A4-8ADFE31D77F4}"/>
              </a:ext>
            </a:extLst>
          </p:cNvPr>
          <p:cNvSpPr txBox="1">
            <a:spLocks noChangeArrowheads="1"/>
          </p:cNvSpPr>
          <p:nvPr/>
        </p:nvSpPr>
        <p:spPr bwMode="auto">
          <a:xfrm>
            <a:off x="5715000" y="4648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t>O</a:t>
            </a:r>
          </a:p>
        </p:txBody>
      </p:sp>
      <p:sp>
        <p:nvSpPr>
          <p:cNvPr id="161803" name="Text Box 11">
            <a:extLst>
              <a:ext uri="{FF2B5EF4-FFF2-40B4-BE49-F238E27FC236}">
                <a16:creationId xmlns:a16="http://schemas.microsoft.com/office/drawing/2014/main" id="{C945B2E6-5C72-420C-96D7-21049B79282B}"/>
              </a:ext>
            </a:extLst>
          </p:cNvPr>
          <p:cNvSpPr txBox="1">
            <a:spLocks noChangeArrowheads="1"/>
          </p:cNvSpPr>
          <p:nvPr/>
        </p:nvSpPr>
        <p:spPr bwMode="auto">
          <a:xfrm>
            <a:off x="5791200" y="28194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b="0"/>
              <a:t>y</a:t>
            </a:r>
          </a:p>
        </p:txBody>
      </p:sp>
      <p:sp>
        <p:nvSpPr>
          <p:cNvPr id="161804" name="Text Box 12">
            <a:extLst>
              <a:ext uri="{FF2B5EF4-FFF2-40B4-BE49-F238E27FC236}">
                <a16:creationId xmlns:a16="http://schemas.microsoft.com/office/drawing/2014/main" id="{04AA55CA-4506-4FF5-975E-00734D8803A9}"/>
              </a:ext>
            </a:extLst>
          </p:cNvPr>
          <p:cNvSpPr txBox="1">
            <a:spLocks noChangeArrowheads="1"/>
          </p:cNvSpPr>
          <p:nvPr/>
        </p:nvSpPr>
        <p:spPr bwMode="auto">
          <a:xfrm>
            <a:off x="6172200" y="31242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t>港口</a:t>
            </a:r>
          </a:p>
        </p:txBody>
      </p:sp>
      <p:pic>
        <p:nvPicPr>
          <p:cNvPr id="161808" name="Picture 16">
            <a:extLst>
              <a:ext uri="{FF2B5EF4-FFF2-40B4-BE49-F238E27FC236}">
                <a16:creationId xmlns:a16="http://schemas.microsoft.com/office/drawing/2014/main" id="{227AFACC-FBA8-4DE7-A9D0-1D6F3EFF75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2125" y="4581525"/>
            <a:ext cx="928688" cy="757238"/>
          </a:xfrm>
          <a:prstGeom prst="rect">
            <a:avLst/>
          </a:prstGeom>
          <a:noFill/>
          <a:extLst>
            <a:ext uri="{909E8E84-426E-40DD-AFC4-6F175D3DCCD1}">
              <a14:hiddenFill xmlns:a14="http://schemas.microsoft.com/office/drawing/2010/main">
                <a:solidFill>
                  <a:srgbClr val="FFFFFF"/>
                </a:solidFill>
              </a14:hiddenFill>
            </a:ext>
          </a:extLst>
        </p:spPr>
      </p:pic>
      <p:pic>
        <p:nvPicPr>
          <p:cNvPr id="161809" name="Picture 17">
            <a:extLst>
              <a:ext uri="{FF2B5EF4-FFF2-40B4-BE49-F238E27FC236}">
                <a16:creationId xmlns:a16="http://schemas.microsoft.com/office/drawing/2014/main" id="{C64F8D15-BF77-4BB0-83DB-6D2800D9B3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9963" y="4652964"/>
            <a:ext cx="844550" cy="688975"/>
          </a:xfrm>
          <a:prstGeom prst="rect">
            <a:avLst/>
          </a:prstGeom>
          <a:noFill/>
          <a:extLst>
            <a:ext uri="{909E8E84-426E-40DD-AFC4-6F175D3DCCD1}">
              <a14:hiddenFill xmlns:a14="http://schemas.microsoft.com/office/drawing/2010/main">
                <a:solidFill>
                  <a:srgbClr val="FFFFFF"/>
                </a:solidFill>
              </a14:hiddenFill>
            </a:ext>
          </a:extLst>
        </p:spPr>
      </p:pic>
      <p:pic>
        <p:nvPicPr>
          <p:cNvPr id="161810" name="Picture 18">
            <a:extLst>
              <a:ext uri="{FF2B5EF4-FFF2-40B4-BE49-F238E27FC236}">
                <a16:creationId xmlns:a16="http://schemas.microsoft.com/office/drawing/2014/main" id="{65ECDD0C-BA6F-44A1-8A2B-48F6570E96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36088" y="4581525"/>
            <a:ext cx="989012" cy="808038"/>
          </a:xfrm>
          <a:prstGeom prst="rect">
            <a:avLst/>
          </a:prstGeom>
          <a:noFill/>
          <a:extLst>
            <a:ext uri="{909E8E84-426E-40DD-AFC4-6F175D3DCCD1}">
              <a14:hiddenFill xmlns:a14="http://schemas.microsoft.com/office/drawing/2010/main">
                <a:solidFill>
                  <a:srgbClr val="FFFFFF"/>
                </a:solidFill>
              </a14:hiddenFill>
            </a:ext>
          </a:extLst>
        </p:spPr>
      </p:pic>
      <p:sp>
        <p:nvSpPr>
          <p:cNvPr id="161811" name="Line 19">
            <a:extLst>
              <a:ext uri="{FF2B5EF4-FFF2-40B4-BE49-F238E27FC236}">
                <a16:creationId xmlns:a16="http://schemas.microsoft.com/office/drawing/2014/main" id="{9E030CA1-3406-44FD-960D-3E841BD735C3}"/>
              </a:ext>
            </a:extLst>
          </p:cNvPr>
          <p:cNvSpPr>
            <a:spLocks noChangeShapeType="1"/>
          </p:cNvSpPr>
          <p:nvPr/>
        </p:nvSpPr>
        <p:spPr bwMode="auto">
          <a:xfrm flipH="1" flipV="1">
            <a:off x="6096000" y="3284538"/>
            <a:ext cx="3600450" cy="1439862"/>
          </a:xfrm>
          <a:prstGeom prst="line">
            <a:avLst/>
          </a:prstGeom>
          <a:noFill/>
          <a:ln w="38100">
            <a:solidFill>
              <a:srgbClr val="008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61812" name="Text Box 20">
            <a:extLst>
              <a:ext uri="{FF2B5EF4-FFF2-40B4-BE49-F238E27FC236}">
                <a16:creationId xmlns:a16="http://schemas.microsoft.com/office/drawing/2014/main" id="{0960C745-7E17-4482-8758-AD7F8E97FC1F}"/>
              </a:ext>
            </a:extLst>
          </p:cNvPr>
          <p:cNvSpPr txBox="1">
            <a:spLocks noChangeArrowheads="1"/>
          </p:cNvSpPr>
          <p:nvPr/>
        </p:nvSpPr>
        <p:spPr bwMode="auto">
          <a:xfrm>
            <a:off x="8401050" y="4724401"/>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i="1">
                <a:ea typeface="楷体_GB2312" pitchFamily="49" charset="-122"/>
              </a:rPr>
              <a:t>B</a:t>
            </a:r>
          </a:p>
        </p:txBody>
      </p:sp>
      <p:sp>
        <p:nvSpPr>
          <p:cNvPr id="161816" name="Line 24">
            <a:extLst>
              <a:ext uri="{FF2B5EF4-FFF2-40B4-BE49-F238E27FC236}">
                <a16:creationId xmlns:a16="http://schemas.microsoft.com/office/drawing/2014/main" id="{51B25603-86AC-4749-A5C0-076A71ED73E2}"/>
              </a:ext>
            </a:extLst>
          </p:cNvPr>
          <p:cNvSpPr>
            <a:spLocks noChangeShapeType="1"/>
          </p:cNvSpPr>
          <p:nvPr/>
        </p:nvSpPr>
        <p:spPr bwMode="auto">
          <a:xfrm flipH="1" flipV="1">
            <a:off x="6096000" y="3284538"/>
            <a:ext cx="2376488" cy="1439862"/>
          </a:xfrm>
          <a:prstGeom prst="line">
            <a:avLst/>
          </a:prstGeom>
          <a:noFill/>
          <a:ln w="38100">
            <a:solidFill>
              <a:srgbClr val="008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61817" name="Line 25">
            <a:extLst>
              <a:ext uri="{FF2B5EF4-FFF2-40B4-BE49-F238E27FC236}">
                <a16:creationId xmlns:a16="http://schemas.microsoft.com/office/drawing/2014/main" id="{34841904-07EA-4225-B19F-48E6298F56F7}"/>
              </a:ext>
            </a:extLst>
          </p:cNvPr>
          <p:cNvSpPr>
            <a:spLocks noChangeShapeType="1"/>
          </p:cNvSpPr>
          <p:nvPr/>
        </p:nvSpPr>
        <p:spPr bwMode="auto">
          <a:xfrm flipH="1" flipV="1">
            <a:off x="6096000" y="3284538"/>
            <a:ext cx="1512888" cy="1439862"/>
          </a:xfrm>
          <a:prstGeom prst="line">
            <a:avLst/>
          </a:prstGeom>
          <a:noFill/>
          <a:ln w="38100">
            <a:solidFill>
              <a:srgbClr val="008000"/>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61820" name="Text Box 28">
            <a:extLst>
              <a:ext uri="{FF2B5EF4-FFF2-40B4-BE49-F238E27FC236}">
                <a16:creationId xmlns:a16="http://schemas.microsoft.com/office/drawing/2014/main" id="{BF0BD725-D1D4-46E0-AF46-A10694975949}"/>
              </a:ext>
            </a:extLst>
          </p:cNvPr>
          <p:cNvSpPr txBox="1">
            <a:spLocks noChangeArrowheads="1"/>
          </p:cNvSpPr>
          <p:nvPr/>
        </p:nvSpPr>
        <p:spPr bwMode="auto">
          <a:xfrm>
            <a:off x="7391400" y="4724401"/>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i="1">
                <a:ea typeface="楷体_GB2312" pitchFamily="49" charset="-122"/>
              </a:rPr>
              <a:t>C</a:t>
            </a:r>
          </a:p>
        </p:txBody>
      </p:sp>
      <p:sp>
        <p:nvSpPr>
          <p:cNvPr id="161822" name="Text Box 30">
            <a:extLst>
              <a:ext uri="{FF2B5EF4-FFF2-40B4-BE49-F238E27FC236}">
                <a16:creationId xmlns:a16="http://schemas.microsoft.com/office/drawing/2014/main" id="{D31761F5-21AD-4B0B-8B71-6E25DF99F174}"/>
              </a:ext>
            </a:extLst>
          </p:cNvPr>
          <p:cNvSpPr txBox="1">
            <a:spLocks noChangeArrowheads="1"/>
          </p:cNvSpPr>
          <p:nvPr/>
        </p:nvSpPr>
        <p:spPr bwMode="auto">
          <a:xfrm>
            <a:off x="9551988" y="4724401"/>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i="1">
                <a:ea typeface="楷体_GB2312" pitchFamily="49" charset="-122"/>
              </a:rPr>
              <a:t>A</a:t>
            </a:r>
          </a:p>
        </p:txBody>
      </p:sp>
      <p:sp>
        <p:nvSpPr>
          <p:cNvPr id="161823" name="Text Box 31">
            <a:extLst>
              <a:ext uri="{FF2B5EF4-FFF2-40B4-BE49-F238E27FC236}">
                <a16:creationId xmlns:a16="http://schemas.microsoft.com/office/drawing/2014/main" id="{2911DE35-FB83-4906-8C0D-ED02CCA5ACE4}"/>
              </a:ext>
            </a:extLst>
          </p:cNvPr>
          <p:cNvSpPr txBox="1">
            <a:spLocks noChangeArrowheads="1"/>
          </p:cNvSpPr>
          <p:nvPr/>
        </p:nvSpPr>
        <p:spPr bwMode="auto">
          <a:xfrm>
            <a:off x="5519738" y="2924176"/>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i="1">
                <a:ea typeface="楷体_GB2312" pitchFamily="49" charset="-122"/>
              </a:rPr>
              <a:t>D</a:t>
            </a:r>
          </a:p>
        </p:txBody>
      </p:sp>
      <p:sp>
        <p:nvSpPr>
          <p:cNvPr id="21" name="Text Box 28">
            <a:extLst>
              <a:ext uri="{FF2B5EF4-FFF2-40B4-BE49-F238E27FC236}">
                <a16:creationId xmlns:a16="http://schemas.microsoft.com/office/drawing/2014/main" id="{518DBAF4-7017-4DB9-81D8-85AB91415299}"/>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巩固练习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8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49" presetClass="path" presetSubtype="0" accel="50000" decel="50000" fill="hold" nodeType="clickEffect">
                                  <p:stCondLst>
                                    <p:cond delay="0"/>
                                  </p:stCondLst>
                                  <p:childTnLst>
                                    <p:animMotion origin="layout" path="M 0.00243 -0.03356 L -0.40833 -0.24791" pathEditMode="relative" rAng="0" ptsTypes="AA">
                                      <p:cBhvr>
                                        <p:cTn id="11" dur="3000" fill="hold"/>
                                        <p:tgtEl>
                                          <p:spTgt spid="161810"/>
                                        </p:tgtEl>
                                        <p:attrNameLst>
                                          <p:attrName>ppt_x</p:attrName>
                                          <p:attrName>ppt_y</p:attrName>
                                        </p:attrNameLst>
                                      </p:cBhvr>
                                      <p:rCtr x="-20538" y="-10718"/>
                                    </p:animMotion>
                                  </p:childTnLst>
                                </p:cTn>
                              </p:par>
                            </p:childTnLst>
                          </p:cTn>
                        </p:par>
                        <p:par>
                          <p:cTn id="12" fill="hold" nodeType="withGroup">
                            <p:stCondLst>
                              <p:cond delay="3000"/>
                            </p:stCondLst>
                            <p:childTnLst>
                              <p:par>
                                <p:cTn id="13" presetID="22" presetClass="entr" presetSubtype="4" fill="hold" nodeType="afterEffect">
                                  <p:childTnLst>
                                    <p:set>
                                      <p:cBhvr>
                                        <p:cTn id="14" dur="1" fill="hold">
                                          <p:stCondLst>
                                            <p:cond delay="0"/>
                                          </p:stCondLst>
                                        </p:cTn>
                                        <p:tgtEl>
                                          <p:spTgt spid="161811"/>
                                        </p:tgtEl>
                                        <p:attrNameLst>
                                          <p:attrName>style.visibility</p:attrName>
                                        </p:attrNameLst>
                                      </p:cBhvr>
                                      <p:to>
                                        <p:strVal val="visible"/>
                                      </p:to>
                                    </p:set>
                                    <p:animEffect transition="in" filter="wipe(down)">
                                      <p:cBhvr>
                                        <p:cTn id="15" dur="500"/>
                                        <p:tgtEl>
                                          <p:spTgt spid="161811"/>
                                        </p:tgtEl>
                                      </p:cBhvr>
                                    </p:animEffect>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1" presetClass="exit" presetSubtype="0" fill="hold" nodeType="clickEffect">
                                  <p:stCondLst>
                                    <p:cond delay="0"/>
                                  </p:stCondLst>
                                  <p:childTnLst>
                                    <p:set>
                                      <p:cBhvr>
                                        <p:cTn id="20" dur="1" fill="hold">
                                          <p:stCondLst>
                                            <p:cond delay="0"/>
                                          </p:stCondLst>
                                        </p:cTn>
                                        <p:tgtEl>
                                          <p:spTgt spid="161810"/>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indefinite"/>
                            </p:stCondLst>
                          </p:cTn>
                        </p:par>
                        <p:par>
                          <p:cTn id="23" fill="hold" nodeType="after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6180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indefinite"/>
                            </p:stCondLst>
                          </p:cTn>
                        </p:par>
                        <p:par>
                          <p:cTn id="28" fill="hold" nodeType="afterGroup">
                            <p:stCondLst>
                              <p:cond delay="0"/>
                            </p:stCondLst>
                            <p:childTnLst>
                              <p:par>
                                <p:cTn id="29" presetID="49" presetClass="path" presetSubtype="0" accel="50000" decel="50000" fill="hold" nodeType="clickEffect">
                                  <p:stCondLst>
                                    <p:cond delay="0"/>
                                  </p:stCondLst>
                                  <p:childTnLst>
                                    <p:animMotion origin="layout" path="M -5.55556E-07 -0.02338 L -0.28351 -0.26505" pathEditMode="relative" rAng="0" ptsTypes="AA">
                                      <p:cBhvr>
                                        <p:cTn id="30" dur="2000" fill="hold"/>
                                        <p:tgtEl>
                                          <p:spTgt spid="161808"/>
                                        </p:tgtEl>
                                        <p:attrNameLst>
                                          <p:attrName>ppt_x</p:attrName>
                                          <p:attrName>ppt_y</p:attrName>
                                        </p:attrNameLst>
                                      </p:cBhvr>
                                      <p:rCtr x="-14184" y="-12083"/>
                                    </p:animMotion>
                                  </p:childTnLst>
                                </p:cTn>
                              </p:par>
                            </p:childTnLst>
                          </p:cTn>
                        </p:par>
                        <p:par>
                          <p:cTn id="31" fill="hold" nodeType="withGroup">
                            <p:stCondLst>
                              <p:cond delay="2000"/>
                            </p:stCondLst>
                            <p:childTnLst>
                              <p:par>
                                <p:cTn id="32" presetID="22" presetClass="entr" presetSubtype="4" fill="hold" nodeType="afterEffect">
                                  <p:childTnLst>
                                    <p:set>
                                      <p:cBhvr>
                                        <p:cTn id="33" dur="1" fill="hold">
                                          <p:stCondLst>
                                            <p:cond delay="0"/>
                                          </p:stCondLst>
                                        </p:cTn>
                                        <p:tgtEl>
                                          <p:spTgt spid="161816"/>
                                        </p:tgtEl>
                                        <p:attrNameLst>
                                          <p:attrName>style.visibility</p:attrName>
                                        </p:attrNameLst>
                                      </p:cBhvr>
                                      <p:to>
                                        <p:strVal val="visible"/>
                                      </p:to>
                                    </p:set>
                                    <p:animEffect transition="in" filter="wipe(down)">
                                      <p:cBhvr>
                                        <p:cTn id="34" dur="500"/>
                                        <p:tgtEl>
                                          <p:spTgt spid="161816"/>
                                        </p:tgtEl>
                                      </p:cBhvr>
                                    </p:animEffect>
                                  </p:childTnLst>
                                </p:cTn>
                              </p:par>
                            </p:childTnLst>
                          </p:cTn>
                        </p:par>
                      </p:childTnLst>
                    </p:cTn>
                  </p:par>
                  <p:par>
                    <p:cTn id="35" fill="hold" nodeType="clickPar">
                      <p:stCondLst>
                        <p:cond delay="indefinite"/>
                      </p:stCondLst>
                      <p:childTnLst>
                        <p:par>
                          <p:cTn id="36" fill="hold" nodeType="withGroup">
                            <p:stCondLst>
                              <p:cond delay="indefinite"/>
                            </p:stCondLst>
                          </p:cTn>
                        </p:par>
                        <p:par>
                          <p:cTn id="37" fill="hold" nodeType="afterGroup">
                            <p:stCondLst>
                              <p:cond delay="0"/>
                            </p:stCondLst>
                            <p:childTnLst>
                              <p:par>
                                <p:cTn id="38" presetID="1" presetClass="exit" presetSubtype="0" fill="hold" nodeType="clickEffect">
                                  <p:stCondLst>
                                    <p:cond delay="0"/>
                                  </p:stCondLst>
                                  <p:childTnLst>
                                    <p:set>
                                      <p:cBhvr>
                                        <p:cTn id="39" dur="1" fill="hold">
                                          <p:stCondLst>
                                            <p:cond delay="0"/>
                                          </p:stCondLst>
                                        </p:cTn>
                                        <p:tgtEl>
                                          <p:spTgt spid="161808"/>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indefinite"/>
                            </p:stCondLst>
                          </p:cTn>
                        </p:par>
                        <p:par>
                          <p:cTn id="42" fill="hold" nodeType="after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6180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indefinite"/>
                            </p:stCondLst>
                          </p:cTn>
                        </p:par>
                        <p:par>
                          <p:cTn id="47" fill="hold" nodeType="afterGroup">
                            <p:stCondLst>
                              <p:cond delay="0"/>
                            </p:stCondLst>
                            <p:childTnLst>
                              <p:par>
                                <p:cTn id="48" presetID="49" presetClass="path" presetSubtype="0" accel="50000" decel="50000" fill="hold" nodeType="clickEffect">
                                  <p:stCondLst>
                                    <p:cond delay="0"/>
                                  </p:stCondLst>
                                  <p:childTnLst>
                                    <p:animMotion origin="layout" path="M -4.72222E-06 -0.02893 L -0.20468 -0.2706" pathEditMode="relative" rAng="0" ptsTypes="AA">
                                      <p:cBhvr>
                                        <p:cTn id="49" dur="2000" fill="hold"/>
                                        <p:tgtEl>
                                          <p:spTgt spid="161809"/>
                                        </p:tgtEl>
                                        <p:attrNameLst>
                                          <p:attrName>ppt_x</p:attrName>
                                          <p:attrName>ppt_y</p:attrName>
                                        </p:attrNameLst>
                                      </p:cBhvr>
                                      <p:rCtr x="-10243" y="-12083"/>
                                    </p:animMotion>
                                  </p:childTnLst>
                                </p:cTn>
                              </p:par>
                            </p:childTnLst>
                          </p:cTn>
                        </p:par>
                        <p:par>
                          <p:cTn id="50" fill="hold" nodeType="withGroup">
                            <p:stCondLst>
                              <p:cond delay="2000"/>
                            </p:stCondLst>
                            <p:childTnLst>
                              <p:par>
                                <p:cTn id="51" presetID="22" presetClass="entr" presetSubtype="4" fill="hold" nodeType="afterEffect">
                                  <p:childTnLst>
                                    <p:set>
                                      <p:cBhvr>
                                        <p:cTn id="52" dur="1" fill="hold">
                                          <p:stCondLst>
                                            <p:cond delay="0"/>
                                          </p:stCondLst>
                                        </p:cTn>
                                        <p:tgtEl>
                                          <p:spTgt spid="161817"/>
                                        </p:tgtEl>
                                        <p:attrNameLst>
                                          <p:attrName>style.visibility</p:attrName>
                                        </p:attrNameLst>
                                      </p:cBhvr>
                                      <p:to>
                                        <p:strVal val="visible"/>
                                      </p:to>
                                    </p:set>
                                    <p:animEffect transition="in" filter="wipe(down)">
                                      <p:cBhvr>
                                        <p:cTn id="53" dur="500"/>
                                        <p:tgtEl>
                                          <p:spTgt spid="161817"/>
                                        </p:tgtEl>
                                      </p:cBhvr>
                                    </p:animEffect>
                                  </p:childTnLst>
                                </p:cTn>
                              </p:par>
                            </p:childTnLst>
                          </p:cTn>
                        </p:par>
                      </p:childTnLst>
                    </p:cTn>
                  </p:par>
                  <p:par>
                    <p:cTn id="54" fill="hold" nodeType="clickPar">
                      <p:stCondLst>
                        <p:cond delay="indefinite"/>
                      </p:stCondLst>
                      <p:childTnLst>
                        <p:par>
                          <p:cTn id="55" fill="hold" nodeType="withGroup">
                            <p:stCondLst>
                              <p:cond delay="indefinite"/>
                            </p:stCondLst>
                          </p:cTn>
                        </p:par>
                        <p:par>
                          <p:cTn id="56" fill="hold" nodeType="afterGroup">
                            <p:stCondLst>
                              <p:cond delay="0"/>
                            </p:stCondLst>
                            <p:childTnLst>
                              <p:par>
                                <p:cTn id="57" presetID="1" presetClass="exit" presetSubtype="0" fill="hold" nodeType="clickEffect">
                                  <p:stCondLst>
                                    <p:cond delay="0"/>
                                  </p:stCondLst>
                                  <p:childTnLst>
                                    <p:set>
                                      <p:cBhvr>
                                        <p:cTn id="58" dur="1" fill="hold">
                                          <p:stCondLst>
                                            <p:cond delay="0"/>
                                          </p:stCondLst>
                                        </p:cTn>
                                        <p:tgtEl>
                                          <p:spTgt spid="1618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9" name="矩形 8"/>
          <p:cNvSpPr/>
          <p:nvPr/>
        </p:nvSpPr>
        <p:spPr>
          <a:xfrm>
            <a:off x="1271464" y="548680"/>
            <a:ext cx="8950813" cy="6083054"/>
          </a:xfrm>
          <a:prstGeom prst="rect">
            <a:avLst/>
          </a:prstGeom>
        </p:spPr>
        <p:txBody>
          <a:bodyPr wrap="square" lIns="121870" tIns="60934" rIns="121870" bIns="60934">
            <a:spAutoFit/>
          </a:bodyPr>
          <a:lstStyle/>
          <a:p>
            <a:pPr algn="just">
              <a:lnSpc>
                <a:spcPct val="140000"/>
              </a:lnSpc>
              <a:spcAft>
                <a:spcPct val="0"/>
              </a:spcAft>
            </a:pPr>
            <a:r>
              <a:rPr lang="en-US" altLang="zh-CN" sz="2799" kern="100">
                <a:latin typeface="Times New Roman" charset="0"/>
                <a:ea typeface="华文细黑"/>
                <a:cs typeface="Courier New"/>
              </a:rPr>
              <a:t>(1)</a:t>
            </a:r>
            <a:r>
              <a:rPr lang="zh-CN" altLang="zh-CN" sz="2799" kern="100">
                <a:latin typeface="Times New Roman" charset="0"/>
                <a:ea typeface="华文细黑"/>
                <a:cs typeface="Times New Roman"/>
              </a:rPr>
              <a:t>平面几何问题通常要用坐标法来解决，具体步骤如下：</a:t>
            </a:r>
            <a:endParaRPr lang="zh-CN" altLang="zh-CN" sz="1050" kern="100">
              <a:latin typeface="宋体"/>
              <a:cs typeface="Courier New"/>
            </a:endParaRPr>
          </a:p>
          <a:p>
            <a:pPr algn="just">
              <a:lnSpc>
                <a:spcPct val="140000"/>
              </a:lnSpc>
              <a:spcAft>
                <a:spcPct val="0"/>
              </a:spcAft>
            </a:pPr>
            <a:r>
              <a:rPr lang="en-US" altLang="zh-CN" sz="2799" kern="100">
                <a:latin typeface="宋体"/>
                <a:ea typeface="华文细黑"/>
                <a:cs typeface="Times New Roman"/>
              </a:rPr>
              <a:t>①</a:t>
            </a:r>
            <a:r>
              <a:rPr lang="zh-CN" altLang="zh-CN" sz="2799" kern="100">
                <a:latin typeface="Times New Roman" charset="0"/>
                <a:ea typeface="华文细黑"/>
                <a:cs typeface="Times New Roman"/>
              </a:rPr>
              <a:t>建立适当的平面直角坐标系，用坐标和方程表示问题</a:t>
            </a:r>
            <a:endParaRPr lang="en-US" altLang="zh-CN" sz="2799" kern="100">
              <a:latin typeface="Times New Roman" charset="0"/>
              <a:ea typeface="华文细黑"/>
              <a:cs typeface="Times New Roman"/>
            </a:endParaRPr>
          </a:p>
          <a:p>
            <a:pPr algn="just">
              <a:lnSpc>
                <a:spcPct val="140000"/>
              </a:lnSpc>
              <a:spcAft>
                <a:spcPct val="0"/>
              </a:spcAft>
            </a:pPr>
            <a:r>
              <a:rPr lang="zh-CN" altLang="zh-CN" sz="2799" kern="100">
                <a:latin typeface="Times New Roman" charset="0"/>
                <a:ea typeface="华文细黑"/>
                <a:cs typeface="Times New Roman"/>
              </a:rPr>
              <a:t>的几何元素，将实际或平面问题转化为代数问题</a:t>
            </a:r>
            <a:r>
              <a:rPr lang="en-US" altLang="zh-CN" sz="2799" kern="100">
                <a:latin typeface="Times New Roman" charset="0"/>
                <a:ea typeface="华文细黑"/>
                <a:cs typeface="Courier New"/>
              </a:rPr>
              <a:t>.</a:t>
            </a:r>
            <a:endParaRPr lang="zh-CN" altLang="zh-CN" sz="1050" kern="100">
              <a:latin typeface="宋体"/>
              <a:cs typeface="Courier New"/>
            </a:endParaRPr>
          </a:p>
          <a:p>
            <a:pPr algn="just">
              <a:lnSpc>
                <a:spcPct val="140000"/>
              </a:lnSpc>
              <a:spcAft>
                <a:spcPct val="0"/>
              </a:spcAft>
            </a:pPr>
            <a:r>
              <a:rPr lang="en-US" altLang="zh-CN" sz="2799" kern="100">
                <a:latin typeface="宋体"/>
                <a:ea typeface="华文细黑"/>
                <a:cs typeface="Times New Roman"/>
              </a:rPr>
              <a:t>②</a:t>
            </a:r>
            <a:r>
              <a:rPr lang="zh-CN" altLang="zh-CN" sz="2799" kern="100">
                <a:latin typeface="Times New Roman" charset="0"/>
                <a:ea typeface="华文细黑"/>
                <a:cs typeface="Times New Roman"/>
              </a:rPr>
              <a:t>通过代数运算，解决代数问题</a:t>
            </a:r>
            <a:r>
              <a:rPr lang="en-US" altLang="zh-CN" sz="2799" kern="100">
                <a:latin typeface="Times New Roman" charset="0"/>
                <a:ea typeface="华文细黑"/>
                <a:cs typeface="Courier New"/>
              </a:rPr>
              <a:t>.</a:t>
            </a:r>
            <a:endParaRPr lang="zh-CN" altLang="zh-CN" sz="1050" kern="100">
              <a:latin typeface="宋体"/>
              <a:cs typeface="Courier New"/>
            </a:endParaRPr>
          </a:p>
          <a:p>
            <a:pPr algn="just">
              <a:lnSpc>
                <a:spcPct val="140000"/>
              </a:lnSpc>
              <a:spcAft>
                <a:spcPct val="0"/>
              </a:spcAft>
            </a:pPr>
            <a:r>
              <a:rPr lang="en-US" altLang="zh-CN" sz="2799" kern="100">
                <a:latin typeface="宋体"/>
                <a:ea typeface="华文细黑"/>
                <a:cs typeface="Times New Roman"/>
              </a:rPr>
              <a:t>③</a:t>
            </a:r>
            <a:r>
              <a:rPr lang="zh-CN" altLang="zh-CN" sz="2799" kern="100">
                <a:latin typeface="Times New Roman" charset="0"/>
                <a:ea typeface="华文细黑"/>
                <a:cs typeface="Times New Roman"/>
              </a:rPr>
              <a:t>把代数运算结果</a:t>
            </a:r>
            <a:r>
              <a:rPr lang="en-US" altLang="zh-CN" sz="2799" kern="100">
                <a:latin typeface="宋体"/>
                <a:ea typeface="华文细黑"/>
                <a:cs typeface="Times New Roman"/>
              </a:rPr>
              <a:t>“</a:t>
            </a:r>
            <a:r>
              <a:rPr lang="zh-CN" altLang="zh-CN" sz="2799" kern="100">
                <a:latin typeface="Times New Roman" charset="0"/>
                <a:ea typeface="华文细黑"/>
                <a:cs typeface="Times New Roman"/>
              </a:rPr>
              <a:t>翻译</a:t>
            </a:r>
            <a:r>
              <a:rPr lang="en-US" altLang="zh-CN" sz="2799" kern="100">
                <a:latin typeface="宋体"/>
                <a:ea typeface="华文细黑"/>
                <a:cs typeface="Times New Roman"/>
              </a:rPr>
              <a:t>”</a:t>
            </a:r>
            <a:r>
              <a:rPr lang="zh-CN" altLang="zh-CN" sz="2799" kern="100">
                <a:latin typeface="Times New Roman" charset="0"/>
                <a:ea typeface="华文细黑"/>
                <a:cs typeface="Times New Roman"/>
              </a:rPr>
              <a:t>成实际或几何结论</a:t>
            </a:r>
            <a:r>
              <a:rPr lang="en-US" altLang="zh-CN" sz="2799" kern="100">
                <a:latin typeface="Times New Roman" charset="0"/>
                <a:ea typeface="华文细黑"/>
                <a:cs typeface="Courier New"/>
              </a:rPr>
              <a:t>.</a:t>
            </a:r>
            <a:endParaRPr lang="zh-CN" altLang="zh-CN" sz="1050" kern="100">
              <a:latin typeface="宋体"/>
              <a:cs typeface="Courier New"/>
            </a:endParaRPr>
          </a:p>
          <a:p>
            <a:pPr algn="just">
              <a:lnSpc>
                <a:spcPct val="140000"/>
              </a:lnSpc>
              <a:spcAft>
                <a:spcPct val="0"/>
              </a:spcAft>
            </a:pPr>
            <a:r>
              <a:rPr lang="en-US" altLang="zh-CN" sz="2799" kern="100">
                <a:latin typeface="Times New Roman" charset="0"/>
                <a:ea typeface="华文细黑"/>
                <a:cs typeface="Courier New"/>
              </a:rPr>
              <a:t>(2)</a:t>
            </a:r>
            <a:r>
              <a:rPr lang="zh-CN" altLang="zh-CN" sz="2799" kern="100">
                <a:latin typeface="Times New Roman" charset="0"/>
                <a:ea typeface="华文细黑"/>
                <a:cs typeface="Times New Roman"/>
              </a:rPr>
              <a:t>建立适当的直角坐标系应遵循的三个原则：</a:t>
            </a:r>
            <a:endParaRPr lang="zh-CN" altLang="zh-CN" sz="1050" kern="100">
              <a:latin typeface="宋体"/>
              <a:cs typeface="Courier New"/>
            </a:endParaRPr>
          </a:p>
          <a:p>
            <a:pPr algn="just">
              <a:lnSpc>
                <a:spcPct val="140000"/>
              </a:lnSpc>
              <a:spcAft>
                <a:spcPct val="0"/>
              </a:spcAft>
            </a:pPr>
            <a:r>
              <a:rPr lang="en-US" altLang="zh-CN" sz="2799" kern="100">
                <a:latin typeface="宋体"/>
                <a:ea typeface="华文细黑"/>
                <a:cs typeface="Times New Roman"/>
              </a:rPr>
              <a:t>①</a:t>
            </a:r>
            <a:r>
              <a:rPr lang="zh-CN" altLang="zh-CN" sz="2799" kern="100">
                <a:latin typeface="Times New Roman" charset="0"/>
                <a:ea typeface="华文细黑"/>
                <a:cs typeface="Times New Roman"/>
              </a:rPr>
              <a:t>若曲线是轴对称图形，则可选它的对称轴为坐标轴</a:t>
            </a:r>
            <a:r>
              <a:rPr lang="en-US" altLang="zh-CN" sz="2799" kern="100">
                <a:latin typeface="Times New Roman" charset="0"/>
                <a:ea typeface="华文细黑"/>
                <a:cs typeface="Courier New"/>
              </a:rPr>
              <a:t>.</a:t>
            </a:r>
            <a:endParaRPr lang="zh-CN" altLang="zh-CN" sz="1050" kern="100">
              <a:latin typeface="宋体"/>
              <a:cs typeface="Courier New"/>
            </a:endParaRPr>
          </a:p>
          <a:p>
            <a:pPr algn="just">
              <a:lnSpc>
                <a:spcPct val="140000"/>
              </a:lnSpc>
              <a:spcAft>
                <a:spcPct val="0"/>
              </a:spcAft>
            </a:pPr>
            <a:r>
              <a:rPr lang="en-US" altLang="zh-CN" sz="2799" kern="100">
                <a:latin typeface="宋体"/>
                <a:ea typeface="华文细黑"/>
                <a:cs typeface="Times New Roman"/>
              </a:rPr>
              <a:t>②</a:t>
            </a:r>
            <a:r>
              <a:rPr lang="zh-CN" altLang="zh-CN" sz="2799" kern="100">
                <a:latin typeface="Times New Roman" charset="0"/>
                <a:ea typeface="华文细黑"/>
                <a:cs typeface="Times New Roman"/>
              </a:rPr>
              <a:t>常选特殊点作为直角坐标系的原点</a:t>
            </a:r>
            <a:r>
              <a:rPr lang="en-US" altLang="zh-CN" sz="2799" kern="100">
                <a:latin typeface="Times New Roman" charset="0"/>
                <a:ea typeface="华文细黑"/>
                <a:cs typeface="Courier New"/>
              </a:rPr>
              <a:t>.</a:t>
            </a:r>
            <a:endParaRPr lang="zh-CN" altLang="zh-CN" sz="1050" kern="100">
              <a:latin typeface="宋体"/>
              <a:cs typeface="Courier New"/>
            </a:endParaRPr>
          </a:p>
          <a:p>
            <a:pPr algn="just">
              <a:lnSpc>
                <a:spcPct val="140000"/>
              </a:lnSpc>
              <a:spcAft>
                <a:spcPct val="0"/>
              </a:spcAft>
            </a:pPr>
            <a:r>
              <a:rPr lang="en-US" altLang="zh-CN" sz="2799" kern="100">
                <a:latin typeface="宋体"/>
                <a:ea typeface="华文细黑"/>
                <a:cs typeface="Times New Roman"/>
              </a:rPr>
              <a:t>③</a:t>
            </a:r>
            <a:r>
              <a:rPr lang="zh-CN" altLang="zh-CN" sz="2799" kern="100">
                <a:latin typeface="Times New Roman" charset="0"/>
                <a:ea typeface="华文细黑"/>
                <a:cs typeface="Times New Roman"/>
              </a:rPr>
              <a:t>尽量使已知点位于坐标轴上</a:t>
            </a:r>
            <a:r>
              <a:rPr lang="en-US" altLang="zh-CN" sz="2799" kern="100">
                <a:latin typeface="Times New Roman" charset="0"/>
                <a:ea typeface="华文细黑"/>
                <a:cs typeface="Courier New"/>
              </a:rPr>
              <a:t>.</a:t>
            </a:r>
            <a:endParaRPr lang="zh-CN" altLang="zh-CN" sz="1050" kern="100">
              <a:latin typeface="宋体"/>
              <a:cs typeface="Courier New"/>
            </a:endParaRPr>
          </a:p>
          <a:p>
            <a:pPr algn="just">
              <a:lnSpc>
                <a:spcPct val="140000"/>
              </a:lnSpc>
              <a:spcAft>
                <a:spcPct val="0"/>
              </a:spcAft>
            </a:pPr>
            <a:r>
              <a:rPr lang="zh-CN" altLang="zh-CN" sz="2799" kern="100">
                <a:latin typeface="Times New Roman" charset="0"/>
                <a:ea typeface="华文细黑"/>
                <a:cs typeface="Times New Roman"/>
              </a:rPr>
              <a:t>建立适当的直角坐标系，会简化运算过程</a:t>
            </a:r>
            <a:r>
              <a:rPr lang="en-US" altLang="zh-CN" sz="2799" kern="100">
                <a:latin typeface="Times New Roman" charset="0"/>
                <a:ea typeface="华文细黑"/>
                <a:cs typeface="Courier New"/>
              </a:rPr>
              <a:t>.</a:t>
            </a:r>
            <a:endParaRPr lang="zh-CN" altLang="zh-CN" sz="1050" kern="100">
              <a:latin typeface="宋体"/>
              <a:cs typeface="Courier New"/>
            </a:endParaRPr>
          </a:p>
        </p:txBody>
      </p:sp>
      <p:sp>
        <p:nvSpPr>
          <p:cNvPr id="10" name="Text Box 28">
            <a:extLst>
              <a:ext uri="{FF2B5EF4-FFF2-40B4-BE49-F238E27FC236}">
                <a16:creationId xmlns:a16="http://schemas.microsoft.com/office/drawing/2014/main" id="{4457E147-5970-4786-91D3-844514C3292F}"/>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课堂小结</a:t>
            </a:r>
          </a:p>
        </p:txBody>
      </p:sp>
      <p:pic>
        <p:nvPicPr>
          <p:cNvPr id="11" name="New picture"/>
          <p:cNvPicPr/>
          <p:nvPr/>
        </p:nvPicPr>
        <p:blipFill>
          <a:blip r:embed="rId2"/>
          <a:stretch>
            <a:fillRect/>
          </a:stretch>
        </p:blipFill>
        <p:spPr>
          <a:xfrm>
            <a:off x="11645900" y="11950700"/>
            <a:ext cx="317500" cy="241300"/>
          </a:xfrm>
          <a:prstGeom prst="cube">
            <a:avLst/>
          </a:prstGeom>
        </p:spPr>
      </p:pic>
    </p:spTree>
    <p:extLst>
      <p:ext uri="{BB962C8B-B14F-4D97-AF65-F5344CB8AC3E}">
        <p14:creationId xmlns:p14="http://schemas.microsoft.com/office/powerpoint/2010/main" val="3623719699"/>
      </p:ext>
    </p:extLst>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6CF2794A-E558-4521-9B7E-01E900EC20E6}"/>
              </a:ext>
            </a:extLst>
          </p:cNvPr>
          <p:cNvSpPr/>
          <p:nvPr/>
        </p:nvSpPr>
        <p:spPr>
          <a:xfrm>
            <a:off x="370571" y="417997"/>
            <a:ext cx="11161240" cy="691768"/>
          </a:xfrm>
          <a:prstGeom prst="rect">
            <a:avLst/>
          </a:prstGeom>
        </p:spPr>
        <p:txBody>
          <a:bodyPr wrap="square" lIns="121898" tIns="60948" rIns="121898" bIns="60948">
            <a:spAutoFit/>
          </a:bodyPr>
          <a:lstStyle/>
          <a:p>
            <a:pPr algn="just">
              <a:lnSpc>
                <a:spcPct val="150000"/>
              </a:lnSpc>
              <a:spcAft>
                <a:spcPct val="0"/>
              </a:spcAft>
            </a:pPr>
            <a:r>
              <a:rPr lang="zh-CN" altLang="zh-CN" sz="2600" b="1" kern="100">
                <a:solidFill>
                  <a:srgbClr val="C00000"/>
                </a:solidFill>
                <a:latin typeface="Times New Roman" charset="0"/>
                <a:ea typeface="微软雅黑"/>
                <a:cs typeface="Times New Roman"/>
              </a:rPr>
              <a:t>直线</a:t>
            </a:r>
            <a:r>
              <a:rPr lang="en-US" altLang="zh-CN" sz="2800" b="1" i="1" kern="100">
                <a:solidFill>
                  <a:srgbClr val="C00000"/>
                </a:solidFill>
                <a:latin typeface="Times New Roman" charset="0"/>
                <a:ea typeface="华文细黑"/>
              </a:rPr>
              <a:t>Ax</a:t>
            </a:r>
            <a:r>
              <a:rPr lang="zh-CN" altLang="zh-CN" sz="2800" b="1" kern="100">
                <a:solidFill>
                  <a:srgbClr val="C00000"/>
                </a:solidFill>
                <a:latin typeface="Times New Roman" charset="0"/>
                <a:ea typeface="华文细黑"/>
                <a:cs typeface="Times New Roman"/>
              </a:rPr>
              <a:t>＋</a:t>
            </a:r>
            <a:r>
              <a:rPr lang="en-US" altLang="zh-CN" sz="2800" b="1" i="1" kern="100">
                <a:solidFill>
                  <a:srgbClr val="C00000"/>
                </a:solidFill>
                <a:latin typeface="Times New Roman" charset="0"/>
                <a:ea typeface="华文细黑"/>
              </a:rPr>
              <a:t>By</a:t>
            </a:r>
            <a:r>
              <a:rPr lang="zh-CN" altLang="zh-CN" sz="2800" b="1" kern="100">
                <a:solidFill>
                  <a:srgbClr val="C00000"/>
                </a:solidFill>
                <a:latin typeface="Times New Roman" charset="0"/>
                <a:ea typeface="华文细黑"/>
                <a:cs typeface="Times New Roman"/>
              </a:rPr>
              <a:t>＋</a:t>
            </a:r>
            <a:r>
              <a:rPr lang="en-US" altLang="zh-CN" sz="2800" b="1" i="1" kern="100">
                <a:solidFill>
                  <a:srgbClr val="C00000"/>
                </a:solidFill>
                <a:latin typeface="Times New Roman" charset="0"/>
                <a:ea typeface="华文细黑"/>
              </a:rPr>
              <a:t>C</a:t>
            </a:r>
            <a:r>
              <a:rPr lang="zh-CN" altLang="zh-CN" sz="2800" b="1" kern="100">
                <a:solidFill>
                  <a:srgbClr val="C00000"/>
                </a:solidFill>
                <a:latin typeface="Times New Roman" charset="0"/>
                <a:ea typeface="华文细黑"/>
                <a:cs typeface="Times New Roman"/>
              </a:rPr>
              <a:t>＝</a:t>
            </a:r>
            <a:r>
              <a:rPr lang="en-US" altLang="zh-CN" sz="2800" b="1" kern="100">
                <a:solidFill>
                  <a:srgbClr val="C00000"/>
                </a:solidFill>
                <a:latin typeface="Times New Roman" charset="0"/>
                <a:ea typeface="华文细黑"/>
              </a:rPr>
              <a:t>0</a:t>
            </a:r>
            <a:r>
              <a:rPr lang="zh-CN" altLang="zh-CN" sz="2600" b="1" kern="100">
                <a:solidFill>
                  <a:srgbClr val="C00000"/>
                </a:solidFill>
                <a:latin typeface="Times New Roman" charset="0"/>
                <a:ea typeface="微软雅黑"/>
                <a:cs typeface="Times New Roman"/>
              </a:rPr>
              <a:t>与圆</a:t>
            </a:r>
            <a:r>
              <a:rPr lang="en-US" altLang="zh-CN" sz="2800" b="1" kern="100">
                <a:solidFill>
                  <a:srgbClr val="C00000"/>
                </a:solidFill>
                <a:latin typeface="Times New Roman" charset="0"/>
                <a:ea typeface="华文细黑"/>
              </a:rPr>
              <a:t>(</a:t>
            </a:r>
            <a:r>
              <a:rPr lang="en-US" altLang="zh-CN" sz="2800" b="1" i="1" kern="100">
                <a:solidFill>
                  <a:srgbClr val="C00000"/>
                </a:solidFill>
                <a:latin typeface="Times New Roman" charset="0"/>
                <a:ea typeface="华文细黑"/>
              </a:rPr>
              <a:t>x</a:t>
            </a:r>
            <a:r>
              <a:rPr lang="zh-CN" altLang="zh-CN" sz="2800" b="1" kern="100">
                <a:solidFill>
                  <a:srgbClr val="C00000"/>
                </a:solidFill>
                <a:latin typeface="Times New Roman" charset="0"/>
                <a:ea typeface="华文细黑"/>
                <a:cs typeface="Times New Roman"/>
              </a:rPr>
              <a:t>－</a:t>
            </a:r>
            <a:r>
              <a:rPr lang="en-US" altLang="zh-CN" sz="2800" b="1" i="1" kern="100">
                <a:solidFill>
                  <a:srgbClr val="C00000"/>
                </a:solidFill>
                <a:latin typeface="Times New Roman" charset="0"/>
                <a:ea typeface="华文细黑"/>
              </a:rPr>
              <a:t>a</a:t>
            </a:r>
            <a:r>
              <a:rPr lang="en-US" altLang="zh-CN" sz="2800" b="1" kern="100">
                <a:solidFill>
                  <a:srgbClr val="C00000"/>
                </a:solidFill>
                <a:latin typeface="Times New Roman" charset="0"/>
                <a:ea typeface="华文细黑"/>
              </a:rPr>
              <a:t>)</a:t>
            </a:r>
            <a:r>
              <a:rPr lang="en-US" altLang="zh-CN" sz="2800" b="1" kern="100" baseline="30000">
                <a:solidFill>
                  <a:srgbClr val="C00000"/>
                </a:solidFill>
                <a:latin typeface="Times New Roman" charset="0"/>
                <a:ea typeface="华文细黑"/>
              </a:rPr>
              <a:t>2</a:t>
            </a:r>
            <a:r>
              <a:rPr lang="zh-CN" altLang="zh-CN" sz="2800" b="1" kern="100">
                <a:solidFill>
                  <a:srgbClr val="C00000"/>
                </a:solidFill>
                <a:latin typeface="Times New Roman" charset="0"/>
                <a:ea typeface="华文细黑"/>
                <a:cs typeface="Times New Roman"/>
              </a:rPr>
              <a:t>＋</a:t>
            </a:r>
            <a:r>
              <a:rPr lang="en-US" altLang="zh-CN" sz="2800" b="1" kern="100">
                <a:solidFill>
                  <a:srgbClr val="C00000"/>
                </a:solidFill>
                <a:latin typeface="Times New Roman" charset="0"/>
                <a:ea typeface="华文细黑"/>
              </a:rPr>
              <a:t>(</a:t>
            </a:r>
            <a:r>
              <a:rPr lang="en-US" altLang="zh-CN" sz="2800" b="1" i="1" kern="100">
                <a:solidFill>
                  <a:srgbClr val="C00000"/>
                </a:solidFill>
                <a:latin typeface="Times New Roman" charset="0"/>
                <a:ea typeface="华文细黑"/>
              </a:rPr>
              <a:t>y</a:t>
            </a:r>
            <a:r>
              <a:rPr lang="zh-CN" altLang="zh-CN" sz="2800" b="1" kern="100">
                <a:solidFill>
                  <a:srgbClr val="C00000"/>
                </a:solidFill>
                <a:latin typeface="Times New Roman" charset="0"/>
                <a:ea typeface="华文细黑"/>
                <a:cs typeface="Times New Roman"/>
              </a:rPr>
              <a:t>－</a:t>
            </a:r>
            <a:r>
              <a:rPr lang="en-US" altLang="zh-CN" sz="2800" b="1" i="1" kern="100">
                <a:solidFill>
                  <a:srgbClr val="C00000"/>
                </a:solidFill>
                <a:latin typeface="Times New Roman" charset="0"/>
                <a:ea typeface="华文细黑"/>
              </a:rPr>
              <a:t>b</a:t>
            </a:r>
            <a:r>
              <a:rPr lang="en-US" altLang="zh-CN" sz="2800" b="1" kern="100">
                <a:solidFill>
                  <a:srgbClr val="C00000"/>
                </a:solidFill>
                <a:latin typeface="Times New Roman" charset="0"/>
                <a:ea typeface="华文细黑"/>
              </a:rPr>
              <a:t>)</a:t>
            </a:r>
            <a:r>
              <a:rPr lang="en-US" altLang="zh-CN" sz="2800" b="1" kern="100" baseline="30000">
                <a:solidFill>
                  <a:srgbClr val="C00000"/>
                </a:solidFill>
                <a:latin typeface="Times New Roman" charset="0"/>
                <a:ea typeface="华文细黑"/>
              </a:rPr>
              <a:t>2</a:t>
            </a:r>
            <a:r>
              <a:rPr lang="zh-CN" altLang="zh-CN" sz="2800" b="1" kern="100">
                <a:solidFill>
                  <a:srgbClr val="C00000"/>
                </a:solidFill>
                <a:latin typeface="Times New Roman" charset="0"/>
                <a:ea typeface="华文细黑"/>
                <a:cs typeface="Times New Roman"/>
              </a:rPr>
              <a:t>＝</a:t>
            </a:r>
            <a:r>
              <a:rPr lang="en-US" altLang="zh-CN" sz="2800" b="1" i="1" kern="100">
                <a:solidFill>
                  <a:srgbClr val="C00000"/>
                </a:solidFill>
                <a:latin typeface="Times New Roman" charset="0"/>
                <a:ea typeface="华文细黑"/>
              </a:rPr>
              <a:t>r</a:t>
            </a:r>
            <a:r>
              <a:rPr lang="en-US" altLang="zh-CN" sz="2800" b="1" kern="100" baseline="30000">
                <a:solidFill>
                  <a:srgbClr val="C00000"/>
                </a:solidFill>
                <a:latin typeface="Times New Roman" charset="0"/>
                <a:ea typeface="华文细黑"/>
              </a:rPr>
              <a:t>2</a:t>
            </a:r>
            <a:r>
              <a:rPr lang="zh-CN" altLang="zh-CN" sz="2600" b="1" kern="100">
                <a:solidFill>
                  <a:srgbClr val="C00000"/>
                </a:solidFill>
                <a:latin typeface="Times New Roman" charset="0"/>
                <a:ea typeface="微软雅黑"/>
                <a:cs typeface="Times New Roman"/>
              </a:rPr>
              <a:t>的位置关系及判断</a:t>
            </a:r>
          </a:p>
        </p:txBody>
      </p:sp>
      <p:graphicFrame>
        <p:nvGraphicFramePr>
          <p:cNvPr id="5" name="表格 4">
            <a:extLst>
              <a:ext uri="{FF2B5EF4-FFF2-40B4-BE49-F238E27FC236}">
                <a16:creationId xmlns:a16="http://schemas.microsoft.com/office/drawing/2014/main" id="{E8B6836A-3B8D-45D8-8252-65078145F6D6}"/>
              </a:ext>
            </a:extLst>
          </p:cNvPr>
          <p:cNvGraphicFramePr>
            <a:graphicFrameLocks noGrp="1"/>
          </p:cNvGraphicFramePr>
          <p:nvPr>
            <p:extLst>
              <p:ext uri="{D42A27DB-BD31-4B8C-83A1-F6EECF244321}">
                <p14:modId xmlns:p14="http://schemas.microsoft.com/office/powerpoint/2010/main" val="831089669"/>
              </p:ext>
            </p:extLst>
          </p:nvPr>
        </p:nvGraphicFramePr>
        <p:xfrm>
          <a:off x="370571" y="1143352"/>
          <a:ext cx="10801203" cy="4685939"/>
        </p:xfrm>
        <a:graphic>
          <a:graphicData uri="http://schemas.openxmlformats.org/drawingml/2006/table">
            <a:tbl>
              <a:tblPr/>
              <a:tblGrid>
                <a:gridCol w="648072">
                  <a:extLst>
                    <a:ext uri="{9D8B030D-6E8A-4147-A177-3AD203B41FA5}">
                      <a16:colId xmlns:a16="http://schemas.microsoft.com/office/drawing/2014/main" val="20000"/>
                    </a:ext>
                  </a:extLst>
                </a:gridCol>
                <a:gridCol w="7200799">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008116">
                  <a:extLst>
                    <a:ext uri="{9D8B030D-6E8A-4147-A177-3AD203B41FA5}">
                      <a16:colId xmlns:a16="http://schemas.microsoft.com/office/drawing/2014/main" val="20004"/>
                    </a:ext>
                  </a:extLst>
                </a:gridCol>
              </a:tblGrid>
              <a:tr h="746759">
                <a:tc gridSpan="2">
                  <a:txBody>
                    <a:bodyPr/>
                    <a:lstStyle/>
                    <a:p>
                      <a:pPr algn="ctr">
                        <a:lnSpc>
                          <a:spcPct val="150000"/>
                        </a:lnSpc>
                        <a:spcAft>
                          <a:spcPct val="0"/>
                        </a:spcAft>
                      </a:pPr>
                      <a:r>
                        <a:rPr lang="zh-CN" sz="2800" kern="100">
                          <a:effectLst/>
                          <a:latin typeface="Times New Roman" charset="0"/>
                          <a:ea typeface="华文细黑"/>
                          <a:cs typeface="Times New Roman"/>
                        </a:rPr>
                        <a:t>位置关系</a:t>
                      </a:r>
                      <a:endParaRPr lang="zh-CN" sz="2800" kern="100">
                        <a:effectLst/>
                        <a:latin typeface="宋体"/>
                        <a:cs typeface="Courier New"/>
                      </a:endParaRPr>
                    </a:p>
                  </a:txBody>
                  <a:tcPr marL="37315" marR="37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ct val="0"/>
                        </a:spcAft>
                      </a:pPr>
                      <a:r>
                        <a:rPr lang="zh-CN" sz="2800" kern="100">
                          <a:effectLst/>
                          <a:latin typeface="Times New Roman" charset="0"/>
                          <a:ea typeface="华文细黑"/>
                          <a:cs typeface="Times New Roman"/>
                        </a:rPr>
                        <a:t>相交</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pPr>
                      <a:r>
                        <a:rPr lang="zh-CN" sz="2800" kern="100">
                          <a:effectLst/>
                          <a:latin typeface="Times New Roman" charset="0"/>
                          <a:ea typeface="华文细黑"/>
                          <a:cs typeface="Times New Roman"/>
                        </a:rPr>
                        <a:t>相切</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pPr>
                      <a:r>
                        <a:rPr lang="zh-CN" sz="2800" kern="100">
                          <a:effectLst/>
                          <a:latin typeface="Times New Roman" charset="0"/>
                          <a:ea typeface="华文细黑"/>
                          <a:cs typeface="Times New Roman"/>
                        </a:rPr>
                        <a:t>相离</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8780">
                <a:tc gridSpan="2">
                  <a:txBody>
                    <a:bodyPr/>
                    <a:lstStyle/>
                    <a:p>
                      <a:pPr algn="ctr">
                        <a:lnSpc>
                          <a:spcPct val="150000"/>
                        </a:lnSpc>
                        <a:spcAft>
                          <a:spcPct val="0"/>
                        </a:spcAft>
                      </a:pPr>
                      <a:r>
                        <a:rPr lang="zh-CN" sz="2800" kern="100">
                          <a:effectLst/>
                          <a:latin typeface="Times New Roman" charset="0"/>
                          <a:ea typeface="华文细黑"/>
                          <a:cs typeface="Times New Roman"/>
                        </a:rPr>
                        <a:t>公共点个数</a:t>
                      </a:r>
                      <a:endParaRPr lang="zh-CN" sz="2800" kern="100">
                        <a:effectLst/>
                        <a:latin typeface="宋体"/>
                        <a:cs typeface="Courier New"/>
                      </a:endParaRPr>
                    </a:p>
                  </a:txBody>
                  <a:tcPr marL="37315" marR="37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ct val="0"/>
                        </a:spcAft>
                      </a:pPr>
                      <a:r>
                        <a:rPr lang="en-US" sz="2800" kern="100">
                          <a:effectLst/>
                          <a:latin typeface="Times New Roman" charset="0"/>
                          <a:ea typeface="华文细黑"/>
                          <a:cs typeface="Courier New"/>
                        </a:rPr>
                        <a:t>2</a:t>
                      </a:r>
                      <a:r>
                        <a:rPr lang="zh-CN" sz="2800" kern="100">
                          <a:effectLst/>
                          <a:latin typeface="Times New Roman" charset="0"/>
                          <a:ea typeface="华文细黑"/>
                          <a:cs typeface="Times New Roman"/>
                        </a:rPr>
                        <a:t>个</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pPr>
                      <a:r>
                        <a:rPr lang="en-US" sz="2800" kern="100">
                          <a:effectLst/>
                          <a:latin typeface="Times New Roman" charset="0"/>
                          <a:ea typeface="华文细黑"/>
                          <a:cs typeface="Courier New"/>
                        </a:rPr>
                        <a:t>1</a:t>
                      </a:r>
                      <a:r>
                        <a:rPr lang="zh-CN" sz="2800" kern="100">
                          <a:effectLst/>
                          <a:latin typeface="Times New Roman" charset="0"/>
                          <a:ea typeface="华文细黑"/>
                          <a:cs typeface="Times New Roman"/>
                        </a:rPr>
                        <a:t>个</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pPr>
                      <a:r>
                        <a:rPr lang="en-US" sz="2800" kern="100">
                          <a:effectLst/>
                          <a:latin typeface="Times New Roman" charset="0"/>
                          <a:ea typeface="华文细黑"/>
                          <a:cs typeface="Courier New"/>
                        </a:rPr>
                        <a:t>0</a:t>
                      </a:r>
                      <a:r>
                        <a:rPr lang="zh-CN" sz="2800" kern="100">
                          <a:effectLst/>
                          <a:latin typeface="Times New Roman" charset="0"/>
                          <a:ea typeface="华文细黑"/>
                          <a:cs typeface="Times New Roman"/>
                        </a:rPr>
                        <a:t>个</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78860">
                <a:tc rowSpan="2">
                  <a:txBody>
                    <a:bodyPr/>
                    <a:lstStyle/>
                    <a:p>
                      <a:pPr algn="ctr">
                        <a:lnSpc>
                          <a:spcPct val="150000"/>
                        </a:lnSpc>
                        <a:spcAft>
                          <a:spcPct val="0"/>
                        </a:spcAft>
                      </a:pPr>
                      <a:r>
                        <a:rPr lang="zh-CN" sz="2800" kern="100">
                          <a:effectLst/>
                          <a:latin typeface="Times New Roman" charset="0"/>
                          <a:ea typeface="华文细黑"/>
                          <a:cs typeface="Times New Roman"/>
                        </a:rPr>
                        <a:t>判定方法</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ct val="0"/>
                        </a:spcAft>
                      </a:pPr>
                      <a:r>
                        <a:rPr lang="zh-CN" sz="2800" kern="100">
                          <a:effectLst/>
                          <a:latin typeface="Times New Roman" charset="0"/>
                          <a:ea typeface="华文细黑"/>
                          <a:cs typeface="Times New Roman"/>
                        </a:rPr>
                        <a:t>几何法：设圆心到直线的距离</a:t>
                      </a:r>
                      <a:r>
                        <a:rPr lang="en-US" sz="2800" i="1" kern="100">
                          <a:effectLst/>
                          <a:latin typeface="Times New Roman" charset="0"/>
                          <a:ea typeface="华文细黑"/>
                          <a:cs typeface="Courier New"/>
                        </a:rPr>
                        <a:t>d</a:t>
                      </a:r>
                      <a:r>
                        <a:rPr lang="zh-CN" sz="2800" kern="100">
                          <a:effectLst/>
                          <a:latin typeface="Times New Roman" charset="0"/>
                          <a:ea typeface="华文细黑"/>
                          <a:cs typeface="Times New Roman"/>
                        </a:rPr>
                        <a:t>＝</a:t>
                      </a:r>
                      <a:endParaRPr lang="en-US" altLang="zh-CN" sz="2800" kern="100">
                        <a:effectLst/>
                        <a:latin typeface="Times New Roman" charset="0"/>
                        <a:ea typeface="华文细黑"/>
                        <a:cs typeface="Times New Roman"/>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pPr>
                      <a:r>
                        <a:rPr lang="en-US" altLang="zh-CN" sz="2800" kern="100">
                          <a:effectLst/>
                          <a:latin typeface="宋体"/>
                          <a:cs typeface="Courier New"/>
                        </a:rPr>
                        <a:t>____</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pPr>
                      <a:r>
                        <a:rPr lang="en-US" altLang="zh-CN" sz="2800" kern="100">
                          <a:effectLst/>
                          <a:latin typeface="宋体"/>
                          <a:cs typeface="Courier New"/>
                        </a:rPr>
                        <a:t>____</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pPr>
                      <a:r>
                        <a:rPr lang="en-US" altLang="zh-CN" sz="2800" kern="100">
                          <a:effectLst/>
                          <a:latin typeface="宋体"/>
                          <a:cs typeface="Courier New"/>
                        </a:rPr>
                        <a:t>____</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66896">
                <a:tc vMerge="1">
                  <a:txBody>
                    <a:bodyPr/>
                    <a:lstStyle/>
                    <a:p>
                      <a:endParaRPr lang="zh-CN" altLang="en-US"/>
                    </a:p>
                  </a:txBody>
                  <a:tcPr/>
                </a:tc>
                <a:tc>
                  <a:txBody>
                    <a:bodyPr/>
                    <a:lstStyle/>
                    <a:p>
                      <a:pPr algn="l">
                        <a:lnSpc>
                          <a:spcPct val="150000"/>
                        </a:lnSpc>
                        <a:spcAft>
                          <a:spcPct val="0"/>
                        </a:spcAft>
                      </a:pPr>
                      <a:r>
                        <a:rPr lang="zh-CN" sz="2800" kern="100">
                          <a:effectLst/>
                          <a:latin typeface="Times New Roman" charset="0"/>
                          <a:ea typeface="华文细黑"/>
                          <a:cs typeface="Times New Roman"/>
                        </a:rPr>
                        <a:t>代数法：</a:t>
                      </a:r>
                      <a:endParaRPr lang="en-US" altLang="zh-CN" sz="2800" kern="100">
                        <a:effectLst/>
                        <a:latin typeface="Times New Roman" charset="0"/>
                        <a:ea typeface="华文细黑"/>
                        <a:cs typeface="Times New Roman"/>
                      </a:endParaRPr>
                    </a:p>
                    <a:p>
                      <a:pPr algn="l">
                        <a:lnSpc>
                          <a:spcPct val="150000"/>
                        </a:lnSpc>
                        <a:spcAft>
                          <a:spcPct val="0"/>
                        </a:spcAft>
                      </a:pPr>
                      <a:endParaRPr lang="en-US" altLang="zh-CN" sz="2800" kern="100">
                        <a:effectLst/>
                        <a:latin typeface="Times New Roman" charset="0"/>
                        <a:ea typeface="华文细黑"/>
                        <a:cs typeface="Times New Roman"/>
                      </a:endParaRPr>
                    </a:p>
                    <a:p>
                      <a:pPr algn="l">
                        <a:lnSpc>
                          <a:spcPct val="150000"/>
                        </a:lnSpc>
                        <a:spcAft>
                          <a:spcPct val="0"/>
                        </a:spcAft>
                      </a:pPr>
                      <a:r>
                        <a:rPr lang="zh-CN" sz="2800" kern="100">
                          <a:effectLst/>
                          <a:latin typeface="Times New Roman" charset="0"/>
                          <a:ea typeface="华文细黑"/>
                          <a:cs typeface="Times New Roman"/>
                        </a:rPr>
                        <a:t>消元得到一元二次方程的判别式</a:t>
                      </a:r>
                      <a:r>
                        <a:rPr lang="en-US" sz="2800" i="1" kern="100">
                          <a:effectLst/>
                          <a:latin typeface="Times New Roman" charset="0"/>
                          <a:ea typeface="华文细黑"/>
                          <a:cs typeface="Courier New"/>
                        </a:rPr>
                        <a:t>Δ</a:t>
                      </a:r>
                      <a:endParaRPr lang="zh-CN" sz="2800" kern="100">
                        <a:effectLst/>
                        <a:latin typeface="宋体"/>
                        <a:cs typeface="Courier New"/>
                      </a:endParaRPr>
                    </a:p>
                  </a:txBody>
                  <a:tcPr marL="37315" marR="373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pPr>
                      <a:r>
                        <a:rPr lang="en-US" altLang="zh-CN" sz="2800" kern="100">
                          <a:effectLst/>
                          <a:latin typeface="宋体"/>
                          <a:cs typeface="Courier New"/>
                        </a:rPr>
                        <a:t>____</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pPr>
                      <a:r>
                        <a:rPr lang="en-US" altLang="zh-CN" sz="2800" kern="100">
                          <a:effectLst/>
                          <a:latin typeface="宋体"/>
                          <a:cs typeface="Courier New"/>
                        </a:rPr>
                        <a:t>____</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ct val="0"/>
                        </a:spcAft>
                      </a:pPr>
                      <a:r>
                        <a:rPr lang="en-US" altLang="zh-CN" sz="2800" kern="100">
                          <a:effectLst/>
                          <a:latin typeface="宋体"/>
                          <a:cs typeface="Courier New"/>
                        </a:rPr>
                        <a:t>____</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对象 5">
            <a:extLst>
              <a:ext uri="{FF2B5EF4-FFF2-40B4-BE49-F238E27FC236}">
                <a16:creationId xmlns:a16="http://schemas.microsoft.com/office/drawing/2014/main" id="{B528EE44-FC04-4A8B-B131-C426AA007539}"/>
              </a:ext>
            </a:extLst>
          </p:cNvPr>
          <p:cNvGraphicFramePr>
            <a:graphicFrameLocks noChangeAspect="1"/>
          </p:cNvGraphicFramePr>
          <p:nvPr>
            <p:extLst>
              <p:ext uri="{D42A27DB-BD31-4B8C-83A1-F6EECF244321}">
                <p14:modId xmlns:p14="http://schemas.microsoft.com/office/powerpoint/2010/main" val="2660204537"/>
              </p:ext>
            </p:extLst>
          </p:nvPr>
        </p:nvGraphicFramePr>
        <p:xfrm>
          <a:off x="6203219" y="2764141"/>
          <a:ext cx="2227263" cy="1504950"/>
        </p:xfrm>
        <a:graphic>
          <a:graphicData uri="http://schemas.openxmlformats.org/presentationml/2006/ole">
            <mc:AlternateContent xmlns:mc="http://schemas.openxmlformats.org/markup-compatibility/2006">
              <mc:Choice xmlns:v="urn:schemas-microsoft-com:vml" Requires="v">
                <p:oleObj spid="_x0000_s1038" name="文档" r:id="rId2" progId="Word.Document.12">
                  <p:embed/>
                </p:oleObj>
              </mc:Choice>
              <mc:Fallback>
                <p:oleObj name="文档" r:id="rId2" progId="Word.Document.12">
                  <p:embed/>
                  <p:pic>
                    <p:nvPicPr>
                      <p:cNvPr id="0" name="OLE substitute image"/>
                      <p:cNvPicPr/>
                      <p:nvPr/>
                    </p:nvPicPr>
                    <p:blipFill>
                      <a:blip r:embed="rId3"/>
                      <a:stretch>
                        <a:fillRect/>
                      </a:stretch>
                    </p:blipFill>
                    <p:spPr>
                      <a:xfrm>
                        <a:off x="6203219" y="2764141"/>
                        <a:ext cx="2227263" cy="150495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906D9B78-B23E-49EF-8322-08D5AB9C00A9}"/>
              </a:ext>
            </a:extLst>
          </p:cNvPr>
          <p:cNvGraphicFramePr>
            <a:graphicFrameLocks noChangeAspect="1"/>
          </p:cNvGraphicFramePr>
          <p:nvPr>
            <p:extLst>
              <p:ext uri="{D42A27DB-BD31-4B8C-83A1-F6EECF244321}">
                <p14:modId xmlns:p14="http://schemas.microsoft.com/office/powerpoint/2010/main" val="819338413"/>
              </p:ext>
            </p:extLst>
          </p:nvPr>
        </p:nvGraphicFramePr>
        <p:xfrm>
          <a:off x="2597436" y="4053067"/>
          <a:ext cx="3533775" cy="1504950"/>
        </p:xfrm>
        <a:graphic>
          <a:graphicData uri="http://schemas.openxmlformats.org/presentationml/2006/ole">
            <mc:AlternateContent xmlns:mc="http://schemas.openxmlformats.org/markup-compatibility/2006">
              <mc:Choice xmlns:v="urn:schemas-microsoft-com:vml" Requires="v">
                <p:oleObj spid="_x0000_s1039" name="文档" r:id="rId4" progId="Word.Document.12">
                  <p:embed/>
                </p:oleObj>
              </mc:Choice>
              <mc:Fallback>
                <p:oleObj name="文档" r:id="rId4" progId="Word.Document.12">
                  <p:embed/>
                  <p:pic>
                    <p:nvPicPr>
                      <p:cNvPr id="0" name="OLE substitute image"/>
                      <p:cNvPicPr/>
                      <p:nvPr/>
                    </p:nvPicPr>
                    <p:blipFill>
                      <a:blip r:embed="rId5"/>
                      <a:stretch>
                        <a:fillRect/>
                      </a:stretch>
                    </p:blipFill>
                    <p:spPr>
                      <a:xfrm>
                        <a:off x="2597436" y="4053067"/>
                        <a:ext cx="3533775" cy="1504950"/>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D89B4C6A-377A-4011-81F5-7D6872E95A0F}"/>
              </a:ext>
            </a:extLst>
          </p:cNvPr>
          <p:cNvSpPr/>
          <p:nvPr/>
        </p:nvSpPr>
        <p:spPr>
          <a:xfrm>
            <a:off x="8305889" y="2953783"/>
            <a:ext cx="705642" cy="523220"/>
          </a:xfrm>
          <a:prstGeom prst="rect">
            <a:avLst/>
          </a:prstGeom>
        </p:spPr>
        <p:txBody>
          <a:bodyPr wrap="none">
            <a:spAutoFit/>
          </a:bodyPr>
          <a:lstStyle/>
          <a:p>
            <a:r>
              <a:rPr lang="en-US" altLang="zh-CN" sz="2800" i="1" kern="100">
                <a:solidFill>
                  <a:srgbClr val="C00000"/>
                </a:solidFill>
                <a:latin typeface="Times New Roman" charset="0"/>
                <a:ea typeface="华文细黑"/>
                <a:cs typeface="Courier New"/>
              </a:rPr>
              <a:t>d</a:t>
            </a:r>
            <a:r>
              <a:rPr lang="en-US" altLang="zh-CN" sz="2800" kern="100">
                <a:solidFill>
                  <a:srgbClr val="C00000"/>
                </a:solidFill>
                <a:latin typeface="Times New Roman" charset="0"/>
                <a:ea typeface="华文细黑"/>
                <a:cs typeface="Courier New"/>
              </a:rPr>
              <a:t>&lt;</a:t>
            </a:r>
            <a:r>
              <a:rPr lang="en-US" altLang="zh-CN" sz="2800" i="1" kern="100">
                <a:solidFill>
                  <a:srgbClr val="C00000"/>
                </a:solidFill>
                <a:latin typeface="Times New Roman" charset="0"/>
                <a:ea typeface="华文细黑"/>
                <a:cs typeface="Courier New"/>
              </a:rPr>
              <a:t>r</a:t>
            </a:r>
            <a:endParaRPr lang="zh-CN" altLang="en-US">
              <a:solidFill>
                <a:srgbClr val="C00000"/>
              </a:solidFill>
            </a:endParaRPr>
          </a:p>
        </p:txBody>
      </p:sp>
      <p:sp>
        <p:nvSpPr>
          <p:cNvPr id="9" name="矩形 8">
            <a:extLst>
              <a:ext uri="{FF2B5EF4-FFF2-40B4-BE49-F238E27FC236}">
                <a16:creationId xmlns:a16="http://schemas.microsoft.com/office/drawing/2014/main" id="{DAA681FF-1A4A-4313-8F50-A7CB0564073B}"/>
              </a:ext>
            </a:extLst>
          </p:cNvPr>
          <p:cNvSpPr/>
          <p:nvPr/>
        </p:nvSpPr>
        <p:spPr>
          <a:xfrm>
            <a:off x="9228914" y="2815988"/>
            <a:ext cx="862737" cy="661015"/>
          </a:xfrm>
          <a:prstGeom prst="rect">
            <a:avLst/>
          </a:prstGeom>
        </p:spPr>
        <p:txBody>
          <a:bodyPr wrap="none">
            <a:spAutoFit/>
          </a:bodyPr>
          <a:lstStyle/>
          <a:p>
            <a:pPr lvl="0" algn="ctr">
              <a:lnSpc>
                <a:spcPct val="150000"/>
              </a:lnSpc>
            </a:pPr>
            <a:r>
              <a:rPr lang="en-US" altLang="zh-CN" sz="2800" i="1" kern="100">
                <a:solidFill>
                  <a:srgbClr val="C00000"/>
                </a:solidFill>
                <a:latin typeface="Times New Roman" charset="0"/>
                <a:ea typeface="华文细黑"/>
                <a:cs typeface="Courier New"/>
              </a:rPr>
              <a:t>d</a:t>
            </a:r>
            <a:r>
              <a:rPr lang="zh-CN" altLang="en-US" sz="2800" i="1" kern="100">
                <a:solidFill>
                  <a:srgbClr val="C00000"/>
                </a:solidFill>
                <a:latin typeface="Times New Roman" charset="0"/>
                <a:ea typeface="华文细黑"/>
                <a:cs typeface="Courier New"/>
              </a:rPr>
              <a:t>＝</a:t>
            </a:r>
            <a:r>
              <a:rPr lang="en-US" altLang="zh-CN" sz="2800" i="1" kern="100">
                <a:solidFill>
                  <a:srgbClr val="C00000"/>
                </a:solidFill>
                <a:latin typeface="Times New Roman" charset="0"/>
                <a:ea typeface="华文细黑"/>
                <a:cs typeface="Courier New"/>
              </a:rPr>
              <a:t>r</a:t>
            </a:r>
            <a:endParaRPr lang="zh-CN" altLang="en-US" sz="2800" i="1" kern="100">
              <a:solidFill>
                <a:srgbClr val="C00000"/>
              </a:solidFill>
              <a:latin typeface="Times New Roman" charset="0"/>
              <a:ea typeface="华文细黑"/>
              <a:cs typeface="Courier New"/>
            </a:endParaRPr>
          </a:p>
        </p:txBody>
      </p:sp>
      <p:sp>
        <p:nvSpPr>
          <p:cNvPr id="10" name="矩形 9">
            <a:extLst>
              <a:ext uri="{FF2B5EF4-FFF2-40B4-BE49-F238E27FC236}">
                <a16:creationId xmlns:a16="http://schemas.microsoft.com/office/drawing/2014/main" id="{46D9FDA7-C6CF-4238-A678-6FAA357BEC44}"/>
              </a:ext>
            </a:extLst>
          </p:cNvPr>
          <p:cNvSpPr/>
          <p:nvPr/>
        </p:nvSpPr>
        <p:spPr>
          <a:xfrm>
            <a:off x="10282038" y="2815796"/>
            <a:ext cx="745717" cy="661207"/>
          </a:xfrm>
          <a:prstGeom prst="rect">
            <a:avLst/>
          </a:prstGeom>
        </p:spPr>
        <p:txBody>
          <a:bodyPr wrap="none">
            <a:spAutoFit/>
          </a:bodyPr>
          <a:lstStyle/>
          <a:p>
            <a:pPr lvl="0" algn="ctr">
              <a:lnSpc>
                <a:spcPct val="150000"/>
              </a:lnSpc>
            </a:pPr>
            <a:r>
              <a:rPr lang="en-US" altLang="zh-CN" sz="2800" i="1" kern="100">
                <a:solidFill>
                  <a:srgbClr val="C00000"/>
                </a:solidFill>
                <a:latin typeface="Times New Roman" charset="0"/>
                <a:ea typeface="华文细黑"/>
                <a:cs typeface="Courier New"/>
              </a:rPr>
              <a:t>d&gt;r</a:t>
            </a:r>
            <a:endParaRPr lang="zh-CN" altLang="en-US" sz="2800" i="1" kern="100">
              <a:solidFill>
                <a:srgbClr val="C00000"/>
              </a:solidFill>
              <a:latin typeface="Times New Roman" charset="0"/>
              <a:ea typeface="华文细黑"/>
              <a:cs typeface="Courier New"/>
            </a:endParaRPr>
          </a:p>
        </p:txBody>
      </p:sp>
      <p:sp>
        <p:nvSpPr>
          <p:cNvPr id="11" name="矩形 10">
            <a:extLst>
              <a:ext uri="{FF2B5EF4-FFF2-40B4-BE49-F238E27FC236}">
                <a16:creationId xmlns:a16="http://schemas.microsoft.com/office/drawing/2014/main" id="{9B61479F-D144-4F8D-B9FE-0B9E0C2C1C7B}"/>
              </a:ext>
            </a:extLst>
          </p:cNvPr>
          <p:cNvSpPr/>
          <p:nvPr/>
        </p:nvSpPr>
        <p:spPr>
          <a:xfrm>
            <a:off x="8307364" y="4404333"/>
            <a:ext cx="776175" cy="656846"/>
          </a:xfrm>
          <a:prstGeom prst="rect">
            <a:avLst/>
          </a:prstGeom>
        </p:spPr>
        <p:txBody>
          <a:bodyPr wrap="none">
            <a:spAutoFit/>
          </a:bodyPr>
          <a:lstStyle/>
          <a:p>
            <a:pPr lvl="0" algn="ctr">
              <a:lnSpc>
                <a:spcPct val="150000"/>
              </a:lnSpc>
            </a:pPr>
            <a:r>
              <a:rPr lang="en-US" altLang="zh-CN" sz="2800" i="1" kern="100">
                <a:solidFill>
                  <a:srgbClr val="C00000"/>
                </a:solidFill>
                <a:latin typeface="Times New Roman" charset="0"/>
                <a:ea typeface="华文细黑"/>
                <a:cs typeface="Courier New"/>
              </a:rPr>
              <a:t>Δ</a:t>
            </a:r>
            <a:r>
              <a:rPr lang="en-US" altLang="zh-CN" sz="2800" kern="100">
                <a:solidFill>
                  <a:srgbClr val="C00000"/>
                </a:solidFill>
                <a:latin typeface="Times New Roman" charset="0"/>
                <a:ea typeface="华文细黑"/>
                <a:cs typeface="Courier New"/>
              </a:rPr>
              <a:t>&gt;0</a:t>
            </a:r>
            <a:endParaRPr lang="zh-CN" altLang="en-US" sz="2800" kern="100">
              <a:solidFill>
                <a:srgbClr val="C00000"/>
              </a:solidFill>
              <a:latin typeface="宋体"/>
              <a:cs typeface="Courier New"/>
            </a:endParaRPr>
          </a:p>
        </p:txBody>
      </p:sp>
      <p:sp>
        <p:nvSpPr>
          <p:cNvPr id="12" name="矩形 11">
            <a:extLst>
              <a:ext uri="{FF2B5EF4-FFF2-40B4-BE49-F238E27FC236}">
                <a16:creationId xmlns:a16="http://schemas.microsoft.com/office/drawing/2014/main" id="{F9BE2AC9-6CCF-47E6-847C-E485AD489A7C}"/>
              </a:ext>
            </a:extLst>
          </p:cNvPr>
          <p:cNvSpPr/>
          <p:nvPr/>
        </p:nvSpPr>
        <p:spPr>
          <a:xfrm>
            <a:off x="9158382" y="4413107"/>
            <a:ext cx="933269" cy="661015"/>
          </a:xfrm>
          <a:prstGeom prst="rect">
            <a:avLst/>
          </a:prstGeom>
        </p:spPr>
        <p:txBody>
          <a:bodyPr wrap="none">
            <a:spAutoFit/>
          </a:bodyPr>
          <a:lstStyle/>
          <a:p>
            <a:pPr lvl="0" algn="ctr">
              <a:lnSpc>
                <a:spcPct val="150000"/>
              </a:lnSpc>
            </a:pPr>
            <a:r>
              <a:rPr lang="en-US" altLang="zh-CN" sz="2800" i="1" kern="100">
                <a:solidFill>
                  <a:srgbClr val="C00000"/>
                </a:solidFill>
                <a:latin typeface="Times New Roman" charset="0"/>
                <a:ea typeface="华文细黑"/>
                <a:cs typeface="Courier New"/>
              </a:rPr>
              <a:t>Δ</a:t>
            </a:r>
            <a:r>
              <a:rPr lang="zh-CN" altLang="en-US" sz="2800" i="1" kern="100">
                <a:solidFill>
                  <a:srgbClr val="C00000"/>
                </a:solidFill>
                <a:latin typeface="Times New Roman" charset="0"/>
                <a:ea typeface="华文细黑"/>
                <a:cs typeface="Courier New"/>
              </a:rPr>
              <a:t>＝</a:t>
            </a:r>
            <a:r>
              <a:rPr lang="en-US" altLang="zh-CN" sz="2800" i="1" kern="100">
                <a:solidFill>
                  <a:srgbClr val="C00000"/>
                </a:solidFill>
                <a:latin typeface="Times New Roman" charset="0"/>
                <a:ea typeface="华文细黑"/>
                <a:cs typeface="Courier New"/>
              </a:rPr>
              <a:t>0</a:t>
            </a:r>
            <a:endParaRPr lang="zh-CN" altLang="en-US" sz="2800" i="1" kern="100">
              <a:solidFill>
                <a:srgbClr val="C00000"/>
              </a:solidFill>
              <a:latin typeface="Times New Roman" charset="0"/>
              <a:ea typeface="华文细黑"/>
              <a:cs typeface="Courier New"/>
            </a:endParaRPr>
          </a:p>
        </p:txBody>
      </p:sp>
      <p:sp>
        <p:nvSpPr>
          <p:cNvPr id="13" name="矩形 12">
            <a:extLst>
              <a:ext uri="{FF2B5EF4-FFF2-40B4-BE49-F238E27FC236}">
                <a16:creationId xmlns:a16="http://schemas.microsoft.com/office/drawing/2014/main" id="{F69448FF-365A-4B15-945E-46C6F774E2B7}"/>
              </a:ext>
            </a:extLst>
          </p:cNvPr>
          <p:cNvSpPr/>
          <p:nvPr/>
        </p:nvSpPr>
        <p:spPr>
          <a:xfrm>
            <a:off x="10211506" y="4399972"/>
            <a:ext cx="816249" cy="661207"/>
          </a:xfrm>
          <a:prstGeom prst="rect">
            <a:avLst/>
          </a:prstGeom>
        </p:spPr>
        <p:txBody>
          <a:bodyPr wrap="none">
            <a:spAutoFit/>
          </a:bodyPr>
          <a:lstStyle/>
          <a:p>
            <a:pPr lvl="0" algn="ctr">
              <a:lnSpc>
                <a:spcPct val="150000"/>
              </a:lnSpc>
            </a:pPr>
            <a:r>
              <a:rPr lang="en-US" altLang="zh-CN" sz="2800" i="1" kern="100">
                <a:solidFill>
                  <a:srgbClr val="C00000"/>
                </a:solidFill>
                <a:latin typeface="Times New Roman" charset="0"/>
                <a:ea typeface="华文细黑"/>
                <a:cs typeface="Courier New"/>
              </a:rPr>
              <a:t>Δ&lt;0</a:t>
            </a:r>
            <a:endParaRPr lang="zh-CN" altLang="en-US" sz="2800" i="1" kern="100">
              <a:solidFill>
                <a:srgbClr val="C00000"/>
              </a:solidFill>
              <a:latin typeface="Times New Roman" charset="0"/>
              <a:ea typeface="华文细黑"/>
              <a:cs typeface="Courier New"/>
            </a:endParaRPr>
          </a:p>
        </p:txBody>
      </p:sp>
      <p:sp>
        <p:nvSpPr>
          <p:cNvPr id="14" name="矩形 13">
            <a:extLst>
              <a:ext uri="{FF2B5EF4-FFF2-40B4-BE49-F238E27FC236}">
                <a16:creationId xmlns:a16="http://schemas.microsoft.com/office/drawing/2014/main" id="{36E3C8D1-0BFD-4478-AA2D-0EAB90482957}"/>
              </a:ext>
            </a:extLst>
          </p:cNvPr>
          <p:cNvSpPr/>
          <p:nvPr/>
        </p:nvSpPr>
        <p:spPr>
          <a:xfrm>
            <a:off x="1962269" y="4322515"/>
            <a:ext cx="543739" cy="738664"/>
          </a:xfrm>
          <a:prstGeom prst="rect">
            <a:avLst/>
          </a:prstGeom>
        </p:spPr>
        <p:txBody>
          <a:bodyPr wrap="none">
            <a:spAutoFit/>
          </a:bodyPr>
          <a:lstStyle/>
          <a:p>
            <a:pPr lvl="0">
              <a:lnSpc>
                <a:spcPct val="150000"/>
              </a:lnSpc>
            </a:pPr>
            <a:r>
              <a:rPr lang="zh-CN" altLang="en-US" sz="2800" kern="100">
                <a:solidFill>
                  <a:prstClr val="black"/>
                </a:solidFill>
                <a:latin typeface="Times New Roman" charset="0"/>
                <a:ea typeface="华文细黑"/>
                <a:cs typeface="Times New Roman"/>
              </a:rPr>
              <a:t>由</a:t>
            </a:r>
            <a:endParaRPr lang="en-US" altLang="zh-CN" sz="2800" kern="100">
              <a:solidFill>
                <a:prstClr val="black"/>
              </a:solidFill>
              <a:latin typeface="Times New Roman" charset="0"/>
              <a:ea typeface="华文细黑"/>
              <a:cs typeface="Times New Roman"/>
            </a:endParaRPr>
          </a:p>
        </p:txBody>
      </p:sp>
      <p:sp>
        <p:nvSpPr>
          <p:cNvPr id="16" name="Text Box 3">
            <a:extLst>
              <a:ext uri="{FF2B5EF4-FFF2-40B4-BE49-F238E27FC236}">
                <a16:creationId xmlns:a16="http://schemas.microsoft.com/office/drawing/2014/main" id="{E80E5FBD-727E-4A25-92DD-00A9DB61118A}"/>
              </a:ext>
            </a:extLst>
          </p:cNvPr>
          <p:cNvSpPr txBox="1">
            <a:spLocks noChangeArrowheads="1"/>
          </p:cNvSpPr>
          <p:nvPr/>
        </p:nvSpPr>
        <p:spPr bwMode="auto">
          <a:xfrm>
            <a:off x="1505793" y="10716"/>
            <a:ext cx="4822451" cy="463846"/>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a:solidFill>
                  <a:srgbClr val="0C00F4"/>
                </a:solidFill>
              </a:defRPr>
            </a:lvl1pPr>
          </a:lstStyle>
          <a:p>
            <a:r>
              <a:rPr lang="zh-CN" altLang="en-US"/>
              <a:t>直线与圆的位置关系的判定方法：</a:t>
            </a:r>
          </a:p>
        </p:txBody>
      </p:sp>
      <p:sp>
        <p:nvSpPr>
          <p:cNvPr id="17" name="Text Box 28">
            <a:extLst>
              <a:ext uri="{FF2B5EF4-FFF2-40B4-BE49-F238E27FC236}">
                <a16:creationId xmlns:a16="http://schemas.microsoft.com/office/drawing/2014/main" id="{9BB48060-235A-44AE-99DB-2A8E8D280589}"/>
              </a:ext>
            </a:extLst>
          </p:cNvPr>
          <p:cNvSpPr txBox="1">
            <a:spLocks noChangeArrowheads="1"/>
          </p:cNvSpPr>
          <p:nvPr/>
        </p:nvSpPr>
        <p:spPr bwMode="auto">
          <a:xfrm>
            <a:off x="0" y="15007"/>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复习回顾</a:t>
            </a:r>
          </a:p>
        </p:txBody>
      </p:sp>
    </p:spTree>
    <p:extLst>
      <p:ext uri="{BB962C8B-B14F-4D97-AF65-F5344CB8AC3E}">
        <p14:creationId xmlns:p14="http://schemas.microsoft.com/office/powerpoint/2010/main" val="42542374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2"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4"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nodeType="clickPar">
                      <p:stCondLst>
                        <p:cond delay="indefinite"/>
                      </p:stCondLst>
                      <p:childTnLst>
                        <p:par>
                          <p:cTn id="15" fill="hold" nodeType="withGroup">
                            <p:stCondLst>
                              <p:cond delay="indefinite"/>
                            </p:stCondLst>
                          </p:cTn>
                        </p:par>
                        <p:par>
                          <p:cTn id="16" fill="hold" nodeType="afterGroup">
                            <p:stCondLst>
                              <p:cond delay="0"/>
                            </p:stCondLst>
                            <p:childTnLst>
                              <p:par>
                                <p:cTn id="17" presetID="3" presetClass="entr" presetSubtype="10" fill="hold" grpId="6"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8"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1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indefinite"/>
                            </p:stCondLst>
                          </p:cTn>
                        </p:par>
                        <p:par>
                          <p:cTn id="28" fill="hold" nodeType="afterGroup">
                            <p:stCondLst>
                              <p:cond delay="0"/>
                            </p:stCondLst>
                            <p:childTnLst>
                              <p:par>
                                <p:cTn id="29" presetID="10" presetClass="exit" presetSubtype="0" fill="hold" grpId="1" nodeType="click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grpId="3"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grpId="5" nodeType="with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10" presetClass="exit" presetSubtype="0" fill="hold" grpId="7" nodeType="withEffect">
                                  <p:stCondLst>
                                    <p:cond delay="0"/>
                                  </p:stCondLst>
                                  <p:childTnLst>
                                    <p:animEffect transition="out" filter="fade">
                                      <p:cBhvr>
                                        <p:cTn id="39" dur="500"/>
                                        <p:tgtEl>
                                          <p:spTgt spid="11"/>
                                        </p:tgtEl>
                                      </p:cBhvr>
                                    </p:animEffect>
                                    <p:set>
                                      <p:cBhvr>
                                        <p:cTn id="40" dur="1" fill="hold">
                                          <p:stCondLst>
                                            <p:cond delay="499"/>
                                          </p:stCondLst>
                                        </p:cTn>
                                        <p:tgtEl>
                                          <p:spTgt spid="11"/>
                                        </p:tgtEl>
                                        <p:attrNameLst>
                                          <p:attrName>style.visibility</p:attrName>
                                        </p:attrNameLst>
                                      </p:cBhvr>
                                      <p:to>
                                        <p:strVal val="hidden"/>
                                      </p:to>
                                    </p:set>
                                  </p:childTnLst>
                                </p:cTn>
                              </p:par>
                              <p:par>
                                <p:cTn id="41" presetID="10" presetClass="exit" presetSubtype="0" fill="hold" grpId="9" nodeType="withEffect">
                                  <p:stCondLst>
                                    <p:cond delay="0"/>
                                  </p:stCondLst>
                                  <p:childTnLst>
                                    <p:animEffect transition="out" filter="fade">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par>
                                <p:cTn id="44" presetID="10" presetClass="exit" presetSubtype="0" fill="hold" grpId="11"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2"/>
      <p:bldP spid="9" grpId="3"/>
      <p:bldP spid="10" grpId="4"/>
      <p:bldP spid="10" grpId="5"/>
      <p:bldP spid="11" grpId="6"/>
      <p:bldP spid="11" grpId="7"/>
      <p:bldP spid="12" grpId="8"/>
      <p:bldP spid="12" grpId="9"/>
      <p:bldP spid="13" grpId="10"/>
      <p:bldP spid="13" grpId="11"/>
    </p:bldLst>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2CE2742C-D587-47C0-804C-8D528E6A025C}"/>
              </a:ext>
            </a:extLst>
          </p:cNvPr>
          <p:cNvSpPr>
            <a:spLocks noChangeAspect="1"/>
          </p:cNvSpPr>
          <p:nvPr/>
        </p:nvSpPr>
        <p:spPr>
          <a:xfrm>
            <a:off x="407368" y="15007"/>
            <a:ext cx="11233248" cy="5016758"/>
          </a:xfrm>
          <a:prstGeom prst="rect">
            <a:avLst/>
          </a:prstGeom>
        </p:spPr>
        <p:txBody>
          <a:bodyPr wrap="square">
            <a:spAutoFit/>
          </a:bodyPr>
          <a:lstStyle/>
          <a:p>
            <a:pPr algn="l">
              <a:spcAft>
                <a:spcPct val="0"/>
              </a:spcAft>
              <a:tabLst>
                <a:tab pos="1029335"/>
                <a:tab pos="1850390"/>
                <a:tab pos="2538095"/>
                <a:tab pos="3221990"/>
              </a:tabLst>
            </a:pPr>
            <a:r>
              <a:rPr lang="en-US" altLang="zh-CN" sz="3200">
                <a:solidFill>
                  <a:srgbClr val="000000"/>
                </a:solidFill>
                <a:latin typeface="Times New Roman" pitchFamily="18" charset="0"/>
                <a:ea typeface="仿宋" panose="02010609060101010101" pitchFamily="49" charset="-122"/>
                <a:cs typeface="Times New Roman" pitchFamily="18" charset="0"/>
              </a:rPr>
              <a:t>                               </a:t>
            </a:r>
            <a:r>
              <a:rPr lang="zh-CN" altLang="zh-CN" sz="3200" b="1">
                <a:solidFill>
                  <a:srgbClr val="FF0000"/>
                </a:solidFill>
                <a:ea typeface="仿宋" panose="02010609060101010101" pitchFamily="49" charset="-122"/>
                <a:cs typeface="Times New Roman" pitchFamily="18" charset="0"/>
              </a:rPr>
              <a:t>切线方程的求法</a:t>
            </a:r>
            <a:endParaRPr lang="zh-CN" altLang="zh-CN" sz="3200" b="1">
              <a:solidFill>
                <a:srgbClr val="FF0000"/>
              </a:solidFill>
              <a:latin typeface="NEU-BZ-S92"/>
              <a:ea typeface="方正书宋_GBK" pitchFamily="65" charset="-122"/>
              <a:cs typeface="Times New Roman" pitchFamily="18" charset="0"/>
            </a:endParaRPr>
          </a:p>
          <a:p>
            <a:pPr algn="l">
              <a:spcAft>
                <a:spcPct val="0"/>
              </a:spcAft>
              <a:tabLst>
                <a:tab pos="1029335"/>
                <a:tab pos="1850390"/>
                <a:tab pos="2538095"/>
                <a:tab pos="3221990"/>
              </a:tabLst>
            </a:pPr>
            <a:r>
              <a:rPr lang="en-US" altLang="zh-CN" sz="3200" b="1">
                <a:solidFill>
                  <a:srgbClr val="000000"/>
                </a:solidFill>
                <a:latin typeface="Times New Roman" pitchFamily="18" charset="0"/>
                <a:cs typeface="Times New Roman" pitchFamily="18" charset="0"/>
              </a:rPr>
              <a:t>1</a:t>
            </a:r>
            <a:r>
              <a:rPr lang="en-US" altLang="zh-CN" sz="3200" i="1">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求过圆上一点</a:t>
            </a:r>
            <a:r>
              <a:rPr lang="en-US" altLang="zh-CN" sz="3200" i="1">
                <a:solidFill>
                  <a:srgbClr val="000000"/>
                </a:solidFill>
                <a:latin typeface="Times New Roman" pitchFamily="18" charset="0"/>
                <a:cs typeface="Times New Roman" pitchFamily="18" charset="0"/>
              </a:rPr>
              <a:t>P</a:t>
            </a:r>
            <a:r>
              <a:rPr lang="en-US" altLang="zh-CN" sz="3200">
                <a:solidFill>
                  <a:srgbClr val="000000"/>
                </a:solidFill>
                <a:latin typeface="Times New Roman" pitchFamily="18" charset="0"/>
                <a:cs typeface="Times New Roman" pitchFamily="18" charset="0"/>
              </a:rPr>
              <a:t>(</a:t>
            </a:r>
            <a:r>
              <a:rPr lang="en-US" altLang="zh-CN" sz="3200" i="1">
                <a:solidFill>
                  <a:srgbClr val="000000"/>
                </a:solidFill>
                <a:latin typeface="Times New Roman" pitchFamily="18" charset="0"/>
                <a:cs typeface="Times New Roman" pitchFamily="18" charset="0"/>
              </a:rPr>
              <a:t>x</a:t>
            </a:r>
            <a:r>
              <a:rPr lang="en-US" altLang="zh-CN" sz="3200" baseline="-25000">
                <a:solidFill>
                  <a:srgbClr val="000000"/>
                </a:solidFill>
                <a:latin typeface="Times New Roman" pitchFamily="18" charset="0"/>
                <a:cs typeface="Times New Roman" pitchFamily="18" charset="0"/>
              </a:rPr>
              <a:t>0</a:t>
            </a:r>
            <a:r>
              <a:rPr lang="en-US" altLang="zh-CN" sz="3200">
                <a:solidFill>
                  <a:srgbClr val="000000"/>
                </a:solidFill>
                <a:latin typeface="Times New Roman" pitchFamily="18" charset="0"/>
                <a:cs typeface="Times New Roman" pitchFamily="18" charset="0"/>
              </a:rPr>
              <a:t>,</a:t>
            </a:r>
            <a:r>
              <a:rPr lang="en-US" altLang="zh-CN" sz="3200" i="1">
                <a:solidFill>
                  <a:srgbClr val="000000"/>
                </a:solidFill>
                <a:latin typeface="Times New Roman" pitchFamily="18" charset="0"/>
                <a:cs typeface="Times New Roman" pitchFamily="18" charset="0"/>
              </a:rPr>
              <a:t>y</a:t>
            </a:r>
            <a:r>
              <a:rPr lang="en-US" altLang="zh-CN" sz="3200" baseline="-25000">
                <a:solidFill>
                  <a:srgbClr val="000000"/>
                </a:solidFill>
                <a:latin typeface="Times New Roman" pitchFamily="18" charset="0"/>
                <a:cs typeface="Times New Roman" pitchFamily="18" charset="0"/>
              </a:rPr>
              <a:t>0</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的圆的切线方程</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先求切点与圆心连线的斜率</a:t>
            </a:r>
            <a:r>
              <a:rPr lang="en-US" altLang="zh-CN" sz="3200" i="1">
                <a:solidFill>
                  <a:srgbClr val="000000"/>
                </a:solidFill>
                <a:latin typeface="Times New Roman" pitchFamily="18" charset="0"/>
                <a:cs typeface="Times New Roman" pitchFamily="18" charset="0"/>
              </a:rPr>
              <a:t>k</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则由垂直关系</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切线斜率为</a:t>
            </a:r>
            <a:r>
              <a:rPr lang="en-US" altLang="zh-CN" sz="3200" i="1">
                <a:solidFill>
                  <a:srgbClr val="000000"/>
                </a:solidFill>
                <a:latin typeface="Times New Roman" pitchFamily="18" charset="0"/>
                <a:cs typeface="Times New Roman" pitchFamily="18" charset="0"/>
              </a:rPr>
              <a:t>-    </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由点斜式方程可求得切线方程</a:t>
            </a:r>
            <a:r>
              <a:rPr lang="en-US" altLang="zh-CN" sz="3200" i="1">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若</a:t>
            </a:r>
            <a:r>
              <a:rPr lang="en-US" altLang="zh-CN" sz="3200" i="1">
                <a:solidFill>
                  <a:srgbClr val="000000"/>
                </a:solidFill>
                <a:latin typeface="Times New Roman" pitchFamily="18" charset="0"/>
                <a:cs typeface="Times New Roman" pitchFamily="18" charset="0"/>
              </a:rPr>
              <a:t>k=</a:t>
            </a:r>
            <a:r>
              <a:rPr lang="en-US" altLang="zh-CN" sz="3200">
                <a:solidFill>
                  <a:srgbClr val="000000"/>
                </a:solidFill>
                <a:latin typeface="Times New Roman" pitchFamily="18" charset="0"/>
                <a:cs typeface="Times New Roman" pitchFamily="18" charset="0"/>
              </a:rPr>
              <a:t>0</a:t>
            </a:r>
            <a:r>
              <a:rPr lang="zh-CN" altLang="zh-CN" sz="3200">
                <a:solidFill>
                  <a:srgbClr val="000000"/>
                </a:solidFill>
                <a:latin typeface="Times New Roman" pitchFamily="18" charset="0"/>
                <a:ea typeface="仿宋" panose="02010609060101010101" pitchFamily="49" charset="-122"/>
                <a:cs typeface="Times New Roman" pitchFamily="18" charset="0"/>
              </a:rPr>
              <a:t>或斜率不存在</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则由图形可直接得切线方程为</a:t>
            </a:r>
            <a:r>
              <a:rPr lang="en-US" altLang="zh-CN" sz="3200" i="1">
                <a:solidFill>
                  <a:srgbClr val="000000"/>
                </a:solidFill>
                <a:latin typeface="Times New Roman" pitchFamily="18" charset="0"/>
                <a:cs typeface="Times New Roman" pitchFamily="18" charset="0"/>
              </a:rPr>
              <a:t>y=b</a:t>
            </a:r>
            <a:r>
              <a:rPr lang="zh-CN" altLang="zh-CN" sz="3200">
                <a:solidFill>
                  <a:srgbClr val="000000"/>
                </a:solidFill>
                <a:latin typeface="Times New Roman" pitchFamily="18" charset="0"/>
                <a:ea typeface="仿宋" panose="02010609060101010101" pitchFamily="49" charset="-122"/>
                <a:cs typeface="Times New Roman" pitchFamily="18" charset="0"/>
              </a:rPr>
              <a:t>或</a:t>
            </a:r>
            <a:r>
              <a:rPr lang="en-US" altLang="zh-CN" sz="3200" i="1">
                <a:solidFill>
                  <a:srgbClr val="000000"/>
                </a:solidFill>
                <a:latin typeface="Times New Roman" pitchFamily="18" charset="0"/>
                <a:cs typeface="Times New Roman" pitchFamily="18" charset="0"/>
              </a:rPr>
              <a:t>x=a.</a:t>
            </a:r>
            <a:endParaRPr lang="zh-CN" altLang="zh-CN" sz="3200">
              <a:solidFill>
                <a:srgbClr val="000000"/>
              </a:solidFill>
              <a:latin typeface="NEU-BZ-S92"/>
              <a:ea typeface="方正书宋_GBK" pitchFamily="65" charset="-122"/>
              <a:cs typeface="Times New Roman" pitchFamily="18" charset="0"/>
            </a:endParaRPr>
          </a:p>
          <a:p>
            <a:pPr algn="l">
              <a:spcAft>
                <a:spcPct val="0"/>
              </a:spcAft>
              <a:tabLst>
                <a:tab pos="1029335"/>
                <a:tab pos="1850390"/>
                <a:tab pos="2538095"/>
                <a:tab pos="3221990"/>
              </a:tabLst>
            </a:pPr>
            <a:r>
              <a:rPr lang="en-US" altLang="zh-CN" sz="3200" b="1">
                <a:solidFill>
                  <a:srgbClr val="000000"/>
                </a:solidFill>
                <a:latin typeface="Times New Roman" pitchFamily="18" charset="0"/>
                <a:cs typeface="Times New Roman" pitchFamily="18" charset="0"/>
              </a:rPr>
              <a:t>2</a:t>
            </a:r>
            <a:r>
              <a:rPr lang="en-US" altLang="zh-CN" sz="3200" i="1">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求过圆外一点</a:t>
            </a:r>
            <a:r>
              <a:rPr lang="en-US" altLang="zh-CN" sz="3200" i="1">
                <a:solidFill>
                  <a:srgbClr val="000000"/>
                </a:solidFill>
                <a:latin typeface="Times New Roman" pitchFamily="18" charset="0"/>
                <a:cs typeface="Times New Roman" pitchFamily="18" charset="0"/>
              </a:rPr>
              <a:t>P</a:t>
            </a:r>
            <a:r>
              <a:rPr lang="en-US" altLang="zh-CN" sz="3200">
                <a:solidFill>
                  <a:srgbClr val="000000"/>
                </a:solidFill>
                <a:latin typeface="Times New Roman" pitchFamily="18" charset="0"/>
                <a:cs typeface="Times New Roman" pitchFamily="18" charset="0"/>
              </a:rPr>
              <a:t>(</a:t>
            </a:r>
            <a:r>
              <a:rPr lang="en-US" altLang="zh-CN" sz="3200" i="1">
                <a:solidFill>
                  <a:srgbClr val="000000"/>
                </a:solidFill>
                <a:latin typeface="Times New Roman" pitchFamily="18" charset="0"/>
                <a:cs typeface="Times New Roman" pitchFamily="18" charset="0"/>
              </a:rPr>
              <a:t>x</a:t>
            </a:r>
            <a:r>
              <a:rPr lang="en-US" altLang="zh-CN" sz="3200" baseline="-25000">
                <a:solidFill>
                  <a:srgbClr val="000000"/>
                </a:solidFill>
                <a:latin typeface="Times New Roman" pitchFamily="18" charset="0"/>
                <a:cs typeface="Times New Roman" pitchFamily="18" charset="0"/>
              </a:rPr>
              <a:t>0</a:t>
            </a:r>
            <a:r>
              <a:rPr lang="en-US" altLang="zh-CN" sz="3200">
                <a:solidFill>
                  <a:srgbClr val="000000"/>
                </a:solidFill>
                <a:latin typeface="Times New Roman" pitchFamily="18" charset="0"/>
                <a:cs typeface="Times New Roman" pitchFamily="18" charset="0"/>
              </a:rPr>
              <a:t>,</a:t>
            </a:r>
            <a:r>
              <a:rPr lang="en-US" altLang="zh-CN" sz="3200" i="1">
                <a:solidFill>
                  <a:srgbClr val="000000"/>
                </a:solidFill>
                <a:latin typeface="Times New Roman" pitchFamily="18" charset="0"/>
                <a:cs typeface="Times New Roman" pitchFamily="18" charset="0"/>
              </a:rPr>
              <a:t>y</a:t>
            </a:r>
            <a:r>
              <a:rPr lang="en-US" altLang="zh-CN" sz="3200" baseline="-25000">
                <a:solidFill>
                  <a:srgbClr val="000000"/>
                </a:solidFill>
                <a:latin typeface="Times New Roman" pitchFamily="18" charset="0"/>
                <a:cs typeface="Times New Roman" pitchFamily="18" charset="0"/>
              </a:rPr>
              <a:t>0</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的圆的切线时</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常用几何方法求解</a:t>
            </a:r>
            <a:endParaRPr lang="zh-CN" altLang="zh-CN" sz="3200">
              <a:solidFill>
                <a:srgbClr val="000000"/>
              </a:solidFill>
              <a:latin typeface="NEU-BZ-S92"/>
              <a:ea typeface="方正书宋_GBK" pitchFamily="65" charset="-122"/>
              <a:cs typeface="Times New Roman" pitchFamily="18" charset="0"/>
            </a:endParaRPr>
          </a:p>
          <a:p>
            <a:pPr algn="l">
              <a:spcAft>
                <a:spcPct val="0"/>
              </a:spcAft>
              <a:tabLst>
                <a:tab pos="1029335"/>
                <a:tab pos="1850390"/>
                <a:tab pos="2538095"/>
                <a:tab pos="3221990"/>
              </a:tabLst>
            </a:pPr>
            <a:r>
              <a:rPr lang="zh-CN" altLang="zh-CN" sz="3200">
                <a:solidFill>
                  <a:srgbClr val="000000"/>
                </a:solidFill>
                <a:latin typeface="Times New Roman" pitchFamily="18" charset="0"/>
                <a:ea typeface="仿宋" panose="02010609060101010101" pitchFamily="49" charset="-122"/>
                <a:cs typeface="Times New Roman" pitchFamily="18" charset="0"/>
              </a:rPr>
              <a:t>设切线方程为</a:t>
            </a:r>
            <a:r>
              <a:rPr lang="en-US" altLang="zh-CN" sz="3200" i="1">
                <a:solidFill>
                  <a:srgbClr val="000000"/>
                </a:solidFill>
                <a:latin typeface="Times New Roman" pitchFamily="18" charset="0"/>
                <a:cs typeface="Times New Roman" pitchFamily="18" charset="0"/>
              </a:rPr>
              <a:t>y-y</a:t>
            </a:r>
            <a:r>
              <a:rPr lang="en-US" altLang="zh-CN" sz="3200" baseline="-25000">
                <a:solidFill>
                  <a:srgbClr val="000000"/>
                </a:solidFill>
                <a:latin typeface="Times New Roman" pitchFamily="18" charset="0"/>
                <a:cs typeface="Times New Roman" pitchFamily="18" charset="0"/>
              </a:rPr>
              <a:t>0</a:t>
            </a:r>
            <a:r>
              <a:rPr lang="en-US" altLang="zh-CN" sz="3200" i="1">
                <a:solidFill>
                  <a:srgbClr val="000000"/>
                </a:solidFill>
                <a:latin typeface="Times New Roman" pitchFamily="18" charset="0"/>
                <a:cs typeface="Times New Roman" pitchFamily="18" charset="0"/>
              </a:rPr>
              <a:t>=k</a:t>
            </a:r>
            <a:r>
              <a:rPr lang="en-US" altLang="zh-CN" sz="3200">
                <a:solidFill>
                  <a:srgbClr val="000000"/>
                </a:solidFill>
                <a:latin typeface="Times New Roman" pitchFamily="18" charset="0"/>
                <a:cs typeface="Times New Roman" pitchFamily="18" charset="0"/>
              </a:rPr>
              <a:t>(</a:t>
            </a:r>
            <a:r>
              <a:rPr lang="en-US" altLang="zh-CN" sz="3200" i="1">
                <a:solidFill>
                  <a:srgbClr val="000000"/>
                </a:solidFill>
                <a:latin typeface="Times New Roman" pitchFamily="18" charset="0"/>
                <a:cs typeface="Times New Roman" pitchFamily="18" charset="0"/>
              </a:rPr>
              <a:t>x-x</a:t>
            </a:r>
            <a:r>
              <a:rPr lang="en-US" altLang="zh-CN" sz="3200" baseline="-25000">
                <a:solidFill>
                  <a:srgbClr val="000000"/>
                </a:solidFill>
                <a:latin typeface="Times New Roman" pitchFamily="18" charset="0"/>
                <a:cs typeface="Times New Roman" pitchFamily="18" charset="0"/>
              </a:rPr>
              <a:t>0</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即</a:t>
            </a:r>
            <a:r>
              <a:rPr lang="en-US" altLang="zh-CN" sz="3200" i="1">
                <a:solidFill>
                  <a:srgbClr val="000000"/>
                </a:solidFill>
                <a:latin typeface="Times New Roman" pitchFamily="18" charset="0"/>
                <a:cs typeface="Times New Roman" pitchFamily="18" charset="0"/>
              </a:rPr>
              <a:t>kx-y-kx</a:t>
            </a:r>
            <a:r>
              <a:rPr lang="en-US" altLang="zh-CN" sz="3200" baseline="-25000">
                <a:solidFill>
                  <a:srgbClr val="000000"/>
                </a:solidFill>
                <a:latin typeface="Times New Roman" pitchFamily="18" charset="0"/>
                <a:cs typeface="Times New Roman" pitchFamily="18" charset="0"/>
              </a:rPr>
              <a:t>0</a:t>
            </a:r>
            <a:r>
              <a:rPr lang="en-US" altLang="zh-CN" sz="3200" i="1">
                <a:solidFill>
                  <a:srgbClr val="000000"/>
                </a:solidFill>
                <a:latin typeface="Times New Roman" pitchFamily="18" charset="0"/>
                <a:cs typeface="Times New Roman" pitchFamily="18" charset="0"/>
              </a:rPr>
              <a:t>+y</a:t>
            </a:r>
            <a:r>
              <a:rPr lang="en-US" altLang="zh-CN" sz="3200" baseline="-25000">
                <a:solidFill>
                  <a:srgbClr val="000000"/>
                </a:solidFill>
                <a:latin typeface="Times New Roman" pitchFamily="18" charset="0"/>
                <a:cs typeface="Times New Roman" pitchFamily="18" charset="0"/>
              </a:rPr>
              <a:t>0</a:t>
            </a:r>
            <a:r>
              <a:rPr lang="en-US" altLang="zh-CN" sz="3200" i="1">
                <a:solidFill>
                  <a:srgbClr val="000000"/>
                </a:solidFill>
                <a:latin typeface="Times New Roman" pitchFamily="18" charset="0"/>
                <a:cs typeface="Times New Roman" pitchFamily="18" charset="0"/>
              </a:rPr>
              <a:t>=</a:t>
            </a:r>
            <a:r>
              <a:rPr lang="en-US" altLang="zh-CN" sz="3200">
                <a:solidFill>
                  <a:srgbClr val="000000"/>
                </a:solidFill>
                <a:latin typeface="Times New Roman" pitchFamily="18" charset="0"/>
                <a:cs typeface="Times New Roman" pitchFamily="18" charset="0"/>
              </a:rPr>
              <a:t>0,</a:t>
            </a:r>
            <a:r>
              <a:rPr lang="zh-CN" altLang="zh-CN" sz="3200">
                <a:solidFill>
                  <a:srgbClr val="000000"/>
                </a:solidFill>
                <a:latin typeface="Times New Roman" pitchFamily="18" charset="0"/>
                <a:ea typeface="仿宋" panose="02010609060101010101" pitchFamily="49" charset="-122"/>
                <a:cs typeface="Times New Roman" pitchFamily="18" charset="0"/>
              </a:rPr>
              <a:t>由圆心到直线的距离等于半径</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可求得</a:t>
            </a:r>
            <a:r>
              <a:rPr lang="en-US" altLang="zh-CN" sz="3200" i="1">
                <a:solidFill>
                  <a:srgbClr val="000000"/>
                </a:solidFill>
                <a:latin typeface="Times New Roman" pitchFamily="18" charset="0"/>
                <a:cs typeface="Times New Roman" pitchFamily="18" charset="0"/>
              </a:rPr>
              <a:t>k</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进而切线方程即可求出</a:t>
            </a:r>
            <a:r>
              <a:rPr lang="en-US" altLang="zh-CN" sz="3200" i="1">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但要注意</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此时的切线有两条</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若求出的</a:t>
            </a:r>
            <a:r>
              <a:rPr lang="en-US" altLang="zh-CN" sz="3200" i="1">
                <a:solidFill>
                  <a:srgbClr val="000000"/>
                </a:solidFill>
                <a:latin typeface="Times New Roman" pitchFamily="18" charset="0"/>
                <a:cs typeface="Times New Roman" pitchFamily="18" charset="0"/>
              </a:rPr>
              <a:t>k</a:t>
            </a:r>
            <a:r>
              <a:rPr lang="zh-CN" altLang="zh-CN" sz="3200">
                <a:solidFill>
                  <a:srgbClr val="000000"/>
                </a:solidFill>
                <a:latin typeface="Times New Roman" pitchFamily="18" charset="0"/>
                <a:ea typeface="仿宋" panose="02010609060101010101" pitchFamily="49" charset="-122"/>
                <a:cs typeface="Times New Roman" pitchFamily="18" charset="0"/>
              </a:rPr>
              <a:t>值只有一个时</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则另一条切线的斜率一定不存在</a:t>
            </a:r>
            <a:r>
              <a:rPr lang="en-US" altLang="zh-CN" sz="3200">
                <a:solidFill>
                  <a:srgbClr val="000000"/>
                </a:solidFill>
                <a:latin typeface="Times New Roman" pitchFamily="18" charset="0"/>
                <a:cs typeface="Times New Roman" pitchFamily="18" charset="0"/>
              </a:rPr>
              <a:t>,</a:t>
            </a:r>
            <a:r>
              <a:rPr lang="zh-CN" altLang="zh-CN" sz="3200">
                <a:solidFill>
                  <a:srgbClr val="000000"/>
                </a:solidFill>
                <a:latin typeface="Times New Roman" pitchFamily="18" charset="0"/>
                <a:ea typeface="仿宋" panose="02010609060101010101" pitchFamily="49" charset="-122"/>
                <a:cs typeface="Times New Roman" pitchFamily="18" charset="0"/>
              </a:rPr>
              <a:t>可通过数形结合求出</a:t>
            </a:r>
            <a:r>
              <a:rPr lang="en-US" altLang="zh-CN" sz="3200" i="1">
                <a:solidFill>
                  <a:srgbClr val="000000"/>
                </a:solidFill>
                <a:latin typeface="Times New Roman" pitchFamily="18" charset="0"/>
                <a:cs typeface="Times New Roman" pitchFamily="18" charset="0"/>
              </a:rPr>
              <a:t>.</a:t>
            </a:r>
            <a:endParaRPr lang="zh-CN" altLang="zh-CN" sz="3200">
              <a:solidFill>
                <a:srgbClr val="000000"/>
              </a:solidFill>
              <a:latin typeface="NEU-BZ-S92"/>
              <a:ea typeface="方正书宋_GBK" pitchFamily="65" charset="-122"/>
              <a:cs typeface="Times New Roman" pitchFamily="18" charset="0"/>
            </a:endParaRPr>
          </a:p>
        </p:txBody>
      </p:sp>
      <p:sp>
        <p:nvSpPr>
          <p:cNvPr id="3" name="Text Box 28">
            <a:extLst>
              <a:ext uri="{FF2B5EF4-FFF2-40B4-BE49-F238E27FC236}">
                <a16:creationId xmlns:a16="http://schemas.microsoft.com/office/drawing/2014/main" id="{28823346-1EE0-41FE-A75C-F0F4CAC8394B}"/>
              </a:ext>
            </a:extLst>
          </p:cNvPr>
          <p:cNvSpPr txBox="1">
            <a:spLocks noChangeArrowheads="1"/>
          </p:cNvSpPr>
          <p:nvPr/>
        </p:nvSpPr>
        <p:spPr bwMode="auto">
          <a:xfrm>
            <a:off x="0" y="15007"/>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复习回顾</a:t>
            </a:r>
          </a:p>
        </p:txBody>
      </p:sp>
    </p:spTree>
    <p:extLst>
      <p:ext uri="{BB962C8B-B14F-4D97-AF65-F5344CB8AC3E}">
        <p14:creationId xmlns:p14="http://schemas.microsoft.com/office/powerpoint/2010/main" val="1404066516"/>
      </p:ext>
    </p:extLst>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Text Box 28">
            <a:extLst>
              <a:ext uri="{FF2B5EF4-FFF2-40B4-BE49-F238E27FC236}">
                <a16:creationId xmlns:a16="http://schemas.microsoft.com/office/drawing/2014/main" id="{2816C73A-7249-4451-922A-9FEBFFD5DB1B}"/>
              </a:ext>
            </a:extLst>
          </p:cNvPr>
          <p:cNvSpPr txBox="1">
            <a:spLocks noChangeArrowheads="1"/>
          </p:cNvSpPr>
          <p:nvPr/>
        </p:nvSpPr>
        <p:spPr bwMode="auto">
          <a:xfrm>
            <a:off x="0" y="15007"/>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复习回顾</a:t>
            </a:r>
          </a:p>
        </p:txBody>
      </p:sp>
      <p:sp>
        <p:nvSpPr>
          <p:cNvPr id="3" name="矩形 2">
            <a:extLst>
              <a:ext uri="{FF2B5EF4-FFF2-40B4-BE49-F238E27FC236}">
                <a16:creationId xmlns:a16="http://schemas.microsoft.com/office/drawing/2014/main" id="{1F25346A-74C3-443E-9613-A8912179D305}"/>
              </a:ext>
            </a:extLst>
          </p:cNvPr>
          <p:cNvSpPr>
            <a:spLocks noChangeAspect="1"/>
          </p:cNvSpPr>
          <p:nvPr/>
        </p:nvSpPr>
        <p:spPr>
          <a:xfrm>
            <a:off x="360363" y="186161"/>
            <a:ext cx="8128000" cy="1050096"/>
          </a:xfrm>
          <a:prstGeom prst="rect">
            <a:avLst/>
          </a:prstGeom>
        </p:spPr>
        <p:txBody>
          <a:bodyPr>
            <a:spAutoFit/>
          </a:bodyPr>
          <a:lstStyle/>
          <a:p>
            <a:pPr>
              <a:lnSpc>
                <a:spcPct val="150000"/>
              </a:lnSpc>
              <a:spcAft>
                <a:spcPct val="0"/>
              </a:spcAft>
              <a:tabLst>
                <a:tab pos="1029335"/>
                <a:tab pos="1850390"/>
                <a:tab pos="2538095"/>
                <a:tab pos="3221990"/>
              </a:tabLst>
            </a:pPr>
            <a:r>
              <a:rPr lang="en-US" altLang="zh-CN" sz="2200" b="1">
                <a:solidFill>
                  <a:srgbClr val="000000"/>
                </a:solidFill>
                <a:latin typeface="Times New Roman" pitchFamily="18" charset="0"/>
                <a:ea typeface="仿宋" panose="02010609060101010101" pitchFamily="49" charset="-122"/>
                <a:cs typeface="Times New Roman" pitchFamily="18" charset="0"/>
              </a:rPr>
              <a:t>                </a:t>
            </a:r>
            <a:r>
              <a:rPr lang="zh-CN" altLang="zh-CN" sz="2200" b="1">
                <a:solidFill>
                  <a:srgbClr val="FF0000"/>
                </a:solidFill>
                <a:ea typeface="仿宋" panose="02010609060101010101" pitchFamily="49" charset="-122"/>
                <a:cs typeface="Times New Roman" pitchFamily="18" charset="0"/>
              </a:rPr>
              <a:t>求直线与圆相交时弦长的两种方法</a:t>
            </a:r>
            <a:endParaRPr lang="zh-CN" altLang="zh-CN" sz="2200" b="1">
              <a:solidFill>
                <a:srgbClr val="FF0000"/>
              </a:solidFill>
              <a:latin typeface="NEU-BZ-S92"/>
              <a:ea typeface="方正书宋_GBK" pitchFamily="65" charset="-122"/>
              <a:cs typeface="Times New Roman" pitchFamily="18" charset="0"/>
            </a:endParaRPr>
          </a:p>
          <a:p>
            <a:pPr>
              <a:lnSpc>
                <a:spcPct val="150000"/>
              </a:lnSpc>
            </a:pPr>
            <a:r>
              <a:rPr lang="en-US" altLang="zh-CN" sz="2200">
                <a:solidFill>
                  <a:srgbClr val="000000"/>
                </a:solidFill>
                <a:latin typeface="Times New Roman" pitchFamily="18" charset="0"/>
              </a:rPr>
              <a:t>(1)</a:t>
            </a:r>
            <a:r>
              <a:rPr lang="zh-CN" altLang="zh-CN" sz="2200">
                <a:solidFill>
                  <a:srgbClr val="000000"/>
                </a:solidFill>
                <a:latin typeface="Times New Roman" pitchFamily="18" charset="0"/>
                <a:ea typeface="仿宋" panose="02010609060101010101" pitchFamily="49" charset="-122"/>
                <a:cs typeface="Times New Roman" pitchFamily="18" charset="0"/>
              </a:rPr>
              <a:t>几何法</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如图</a:t>
            </a:r>
            <a:r>
              <a:rPr lang="zh-CN" altLang="zh-CN" sz="2200">
                <a:solidFill>
                  <a:srgbClr val="000000"/>
                </a:solidFill>
                <a:cs typeface="宋体" panose="02010600030101010101" pitchFamily="2" charset="-122"/>
              </a:rPr>
              <a:t>①</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直线</a:t>
            </a:r>
            <a:r>
              <a:rPr lang="en-US" altLang="zh-CN" sz="2200" i="1">
                <a:solidFill>
                  <a:srgbClr val="000000"/>
                </a:solidFill>
                <a:latin typeface="Times New Roman" pitchFamily="18" charset="0"/>
              </a:rPr>
              <a:t>l</a:t>
            </a:r>
            <a:r>
              <a:rPr lang="zh-CN" altLang="zh-CN" sz="2200">
                <a:solidFill>
                  <a:srgbClr val="000000"/>
                </a:solidFill>
                <a:latin typeface="Times New Roman" pitchFamily="18" charset="0"/>
                <a:ea typeface="仿宋" panose="02010609060101010101" pitchFamily="49" charset="-122"/>
                <a:cs typeface="Times New Roman" pitchFamily="18" charset="0"/>
              </a:rPr>
              <a:t>与圆</a:t>
            </a:r>
            <a:r>
              <a:rPr lang="en-US" altLang="zh-CN" sz="2200" i="1">
                <a:solidFill>
                  <a:srgbClr val="000000"/>
                </a:solidFill>
                <a:latin typeface="Times New Roman" pitchFamily="18" charset="0"/>
              </a:rPr>
              <a:t>C</a:t>
            </a:r>
            <a:r>
              <a:rPr lang="zh-CN" altLang="zh-CN" sz="2200">
                <a:solidFill>
                  <a:srgbClr val="000000"/>
                </a:solidFill>
                <a:latin typeface="Times New Roman" pitchFamily="18" charset="0"/>
                <a:ea typeface="仿宋" panose="02010609060101010101" pitchFamily="49" charset="-122"/>
                <a:cs typeface="Times New Roman" pitchFamily="18" charset="0"/>
              </a:rPr>
              <a:t>交于</a:t>
            </a:r>
            <a:r>
              <a:rPr lang="en-US" altLang="zh-CN" sz="2200" i="1">
                <a:solidFill>
                  <a:srgbClr val="000000"/>
                </a:solidFill>
                <a:latin typeface="Times New Roman" pitchFamily="18" charset="0"/>
              </a:rPr>
              <a:t>A</a:t>
            </a:r>
            <a:r>
              <a:rPr lang="en-US" altLang="zh-CN" sz="2200">
                <a:solidFill>
                  <a:srgbClr val="000000"/>
                </a:solidFill>
                <a:latin typeface="Times New Roman" pitchFamily="18" charset="0"/>
              </a:rPr>
              <a:t>,</a:t>
            </a:r>
            <a:r>
              <a:rPr lang="en-US" altLang="zh-CN" sz="2200" i="1">
                <a:solidFill>
                  <a:srgbClr val="000000"/>
                </a:solidFill>
                <a:latin typeface="Times New Roman" pitchFamily="18" charset="0"/>
              </a:rPr>
              <a:t>B</a:t>
            </a:r>
            <a:r>
              <a:rPr lang="zh-CN" altLang="zh-CN" sz="2200">
                <a:solidFill>
                  <a:srgbClr val="000000"/>
                </a:solidFill>
                <a:latin typeface="Times New Roman" pitchFamily="18" charset="0"/>
                <a:ea typeface="仿宋" panose="02010609060101010101" pitchFamily="49" charset="-122"/>
                <a:cs typeface="Times New Roman" pitchFamily="18" charset="0"/>
              </a:rPr>
              <a:t>两点</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设弦心距为</a:t>
            </a:r>
            <a:r>
              <a:rPr lang="en-US" altLang="zh-CN" sz="2200" i="1">
                <a:solidFill>
                  <a:srgbClr val="000000"/>
                </a:solidFill>
                <a:latin typeface="Times New Roman" pitchFamily="18" charset="0"/>
              </a:rPr>
              <a:t>d</a:t>
            </a:r>
            <a:r>
              <a:rPr lang="en-US" altLang="zh-CN" sz="2200">
                <a:solidFill>
                  <a:srgbClr val="000000"/>
                </a:solidFill>
                <a:latin typeface="Times New Roman" pitchFamily="18" charset="0"/>
              </a:rPr>
              <a:t>,</a:t>
            </a:r>
            <a:r>
              <a:rPr lang="zh-CN" altLang="zh-CN" sz="2200">
                <a:solidFill>
                  <a:srgbClr val="000000"/>
                </a:solidFill>
                <a:latin typeface="Times New Roman" pitchFamily="18" charset="0"/>
                <a:ea typeface="仿宋" panose="02010609060101010101" pitchFamily="49" charset="-122"/>
                <a:cs typeface="Times New Roman" pitchFamily="18" charset="0"/>
              </a:rPr>
              <a:t>圆的半</a:t>
            </a:r>
            <a:endParaRPr lang="zh-CN" altLang="en-US" sz="2200"/>
          </a:p>
        </p:txBody>
      </p:sp>
      <p:graphicFrame>
        <p:nvGraphicFramePr>
          <p:cNvPr id="4" name="对象 3">
            <a:extLst>
              <a:ext uri="{FF2B5EF4-FFF2-40B4-BE49-F238E27FC236}">
                <a16:creationId xmlns:a16="http://schemas.microsoft.com/office/drawing/2014/main" id="{4371EFEC-0E37-4179-B316-42D733A0E76C}"/>
              </a:ext>
            </a:extLst>
          </p:cNvPr>
          <p:cNvGraphicFramePr>
            <a:graphicFrameLocks noChangeAspect="1"/>
          </p:cNvGraphicFramePr>
          <p:nvPr>
            <p:extLst>
              <p:ext uri="{D42A27DB-BD31-4B8C-83A1-F6EECF244321}">
                <p14:modId xmlns:p14="http://schemas.microsoft.com/office/powerpoint/2010/main" val="787577647"/>
              </p:ext>
            </p:extLst>
          </p:nvPr>
        </p:nvGraphicFramePr>
        <p:xfrm>
          <a:off x="1847528" y="1119724"/>
          <a:ext cx="8128000" cy="687675"/>
        </p:xfrm>
        <a:graphic>
          <a:graphicData uri="http://schemas.openxmlformats.org/presentationml/2006/ole">
            <mc:AlternateContent xmlns:mc="http://schemas.openxmlformats.org/markup-compatibility/2006">
              <mc:Choice xmlns:v="urn:schemas-microsoft-com:vml" Requires="v">
                <p:oleObj spid="_x0000_s1040" name="文档" r:id="rId2" progId="Word.Document.12">
                  <p:embed/>
                </p:oleObj>
              </mc:Choice>
              <mc:Fallback>
                <p:oleObj name="文档" r:id="rId2" progId="Word.Document.12">
                  <p:embed/>
                  <p:pic>
                    <p:nvPicPr>
                      <p:cNvPr id="0" name="OLE substitute image"/>
                      <p:cNvPicPr/>
                      <p:nvPr/>
                    </p:nvPicPr>
                    <p:blipFill>
                      <a:blip r:embed="rId3"/>
                      <a:stretch>
                        <a:fillRect/>
                      </a:stretch>
                    </p:blipFill>
                    <p:spPr>
                      <a:xfrm>
                        <a:off x="1847528" y="1119724"/>
                        <a:ext cx="8128000" cy="68767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EF0C96D6-6B68-4D00-B8BB-3AFCD9D61253}"/>
              </a:ext>
            </a:extLst>
          </p:cNvPr>
          <p:cNvGraphicFramePr>
            <a:graphicFrameLocks noChangeAspect="1"/>
          </p:cNvGraphicFramePr>
          <p:nvPr>
            <p:extLst>
              <p:ext uri="{D42A27DB-BD31-4B8C-83A1-F6EECF244321}">
                <p14:modId xmlns:p14="http://schemas.microsoft.com/office/powerpoint/2010/main" val="5516866"/>
              </p:ext>
            </p:extLst>
          </p:nvPr>
        </p:nvGraphicFramePr>
        <p:xfrm>
          <a:off x="479376" y="2197238"/>
          <a:ext cx="8128000" cy="1737641"/>
        </p:xfrm>
        <a:graphic>
          <a:graphicData uri="http://schemas.openxmlformats.org/presentationml/2006/ole">
            <mc:AlternateContent xmlns:mc="http://schemas.openxmlformats.org/markup-compatibility/2006">
              <mc:Choice xmlns:v="urn:schemas-microsoft-com:vml" Requires="v">
                <p:oleObj spid="_x0000_s1041" name="文档" r:id="rId4" progId="Word.Document.12">
                  <p:embed/>
                </p:oleObj>
              </mc:Choice>
              <mc:Fallback>
                <p:oleObj name="文档" r:id="rId4" progId="Word.Document.12">
                  <p:embed/>
                  <p:pic>
                    <p:nvPicPr>
                      <p:cNvPr id="0" name="OLE substitute image"/>
                      <p:cNvPicPr/>
                      <p:nvPr/>
                    </p:nvPicPr>
                    <p:blipFill>
                      <a:blip r:embed="rId5"/>
                      <a:stretch>
                        <a:fillRect/>
                      </a:stretch>
                    </p:blipFill>
                    <p:spPr>
                      <a:xfrm>
                        <a:off x="479376" y="2197238"/>
                        <a:ext cx="8128000" cy="1737641"/>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AB256B13-9AE3-4FE2-BD2D-C1D28F59CC1D}"/>
              </a:ext>
            </a:extLst>
          </p:cNvPr>
          <p:cNvGraphicFramePr>
            <a:graphicFrameLocks noChangeAspect="1"/>
          </p:cNvGraphicFramePr>
          <p:nvPr>
            <p:extLst>
              <p:ext uri="{D42A27DB-BD31-4B8C-83A1-F6EECF244321}">
                <p14:modId xmlns:p14="http://schemas.microsoft.com/office/powerpoint/2010/main" val="2213771228"/>
              </p:ext>
            </p:extLst>
          </p:nvPr>
        </p:nvGraphicFramePr>
        <p:xfrm>
          <a:off x="6168008" y="2348880"/>
          <a:ext cx="7389091" cy="1887680"/>
        </p:xfrm>
        <a:graphic>
          <a:graphicData uri="http://schemas.openxmlformats.org/presentationml/2006/ole">
            <mc:AlternateContent xmlns:mc="http://schemas.openxmlformats.org/markup-compatibility/2006">
              <mc:Choice xmlns:v="urn:schemas-microsoft-com:vml" Requires="v">
                <p:oleObj spid="_x0000_s1042" name="文档" r:id="rId6" progId="Word.Document.12">
                  <p:embed/>
                </p:oleObj>
              </mc:Choice>
              <mc:Fallback>
                <p:oleObj name="文档" r:id="rId6" progId="Word.Document.12">
                  <p:embed/>
                  <p:pic>
                    <p:nvPicPr>
                      <p:cNvPr id="0" name="OLE substitute image"/>
                      <p:cNvPicPr/>
                      <p:nvPr/>
                    </p:nvPicPr>
                    <p:blipFill>
                      <a:blip r:embed="rId7"/>
                      <a:stretch>
                        <a:fillRect/>
                      </a:stretch>
                    </p:blipFill>
                    <p:spPr>
                      <a:xfrm>
                        <a:off x="6168008" y="2348880"/>
                        <a:ext cx="7389091" cy="188768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CC76EDF7-41BD-4223-9F83-D1610A06E2C4}"/>
              </a:ext>
            </a:extLst>
          </p:cNvPr>
          <p:cNvGraphicFramePr>
            <a:graphicFrameLocks noChangeAspect="1"/>
          </p:cNvGraphicFramePr>
          <p:nvPr>
            <p:extLst>
              <p:ext uri="{D42A27DB-BD31-4B8C-83A1-F6EECF244321}">
                <p14:modId xmlns:p14="http://schemas.microsoft.com/office/powerpoint/2010/main" val="198238671"/>
              </p:ext>
            </p:extLst>
          </p:nvPr>
        </p:nvGraphicFramePr>
        <p:xfrm>
          <a:off x="8448304" y="116470"/>
          <a:ext cx="2536825" cy="1631950"/>
        </p:xfrm>
        <a:graphic>
          <a:graphicData uri="http://schemas.openxmlformats.org/presentationml/2006/ole">
            <mc:AlternateContent xmlns:mc="http://schemas.openxmlformats.org/markup-compatibility/2006">
              <mc:Choice xmlns:v="urn:schemas-microsoft-com:vml" Requires="v">
                <p:oleObj spid="_x0000_s1043" name="Document" r:id="rId8" progId="Word.Document.12">
                  <p:embed/>
                </p:oleObj>
              </mc:Choice>
              <mc:Fallback>
                <p:oleObj name="Document" r:id="rId8" progId="Word.Document.12">
                  <p:embed/>
                  <p:pic>
                    <p:nvPicPr>
                      <p:cNvPr id="0" name="OLE substitute image"/>
                      <p:cNvPicPr/>
                      <p:nvPr/>
                    </p:nvPicPr>
                    <p:blipFill>
                      <a:blip r:embed="rId9"/>
                      <a:stretch>
                        <a:fillRect/>
                      </a:stretch>
                    </p:blipFill>
                    <p:spPr>
                      <a:xfrm>
                        <a:off x="8448304" y="116470"/>
                        <a:ext cx="2536825" cy="1631950"/>
                      </a:xfrm>
                      <a:prstGeom prst="rect">
                        <a:avLst/>
                      </a:prstGeom>
                    </p:spPr>
                  </p:pic>
                </p:oleObj>
              </mc:Fallback>
            </mc:AlternateContent>
          </a:graphicData>
        </a:graphic>
      </p:graphicFrame>
    </p:spTree>
    <p:extLst>
      <p:ext uri="{BB962C8B-B14F-4D97-AF65-F5344CB8AC3E}">
        <p14:creationId xmlns:p14="http://schemas.microsoft.com/office/powerpoint/2010/main" val="165246033"/>
      </p:ext>
    </p:extLst>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D75B90E4-376A-4371-BF77-6647BA3D1EE1}"/>
              </a:ext>
            </a:extLst>
          </p:cNvPr>
          <p:cNvSpPr/>
          <p:nvPr/>
        </p:nvSpPr>
        <p:spPr>
          <a:xfrm>
            <a:off x="119336" y="461665"/>
            <a:ext cx="11449272" cy="830997"/>
          </a:xfrm>
          <a:prstGeom prst="rect">
            <a:avLst/>
          </a:prstGeom>
        </p:spPr>
        <p:txBody>
          <a:bodyPr wrap="square">
            <a:spAutoFit/>
          </a:bodyPr>
          <a:lstStyle/>
          <a:p>
            <a:pPr algn="l"/>
            <a:r>
              <a:rPr lang="zh-CN" altLang="en-US"/>
              <a:t>例</a:t>
            </a:r>
            <a:r>
              <a:rPr lang="en-US" altLang="zh-CN"/>
              <a:t>1.</a:t>
            </a:r>
            <a:r>
              <a:rPr lang="zh-CN" altLang="en-US"/>
              <a:t>如图是某圆拱形桥一孔圆拱的示意图.圆拱跨度</a:t>
            </a:r>
            <a:r>
              <a:rPr lang="zh-CN" altLang="en-US" i="1">
                <a:cs typeface="Times New Roman" pitchFamily="18" charset="0"/>
              </a:rPr>
              <a:t>AB</a:t>
            </a:r>
            <a:r>
              <a:rPr lang="zh-CN" altLang="en-US"/>
              <a:t>=20m,拱高</a:t>
            </a:r>
            <a:r>
              <a:rPr lang="zh-CN" altLang="en-US" i="1">
                <a:cs typeface="Times New Roman" pitchFamily="18" charset="0"/>
              </a:rPr>
              <a:t>OP</a:t>
            </a:r>
            <a:r>
              <a:rPr lang="zh-CN" altLang="en-US"/>
              <a:t>=4m,建造时每间隔4m需要用一根支柱支撑，求支柱</a:t>
            </a:r>
            <a:r>
              <a:rPr lang="zh-CN" altLang="en-US" i="1">
                <a:cs typeface="Times New Roman" pitchFamily="18" charset="0"/>
              </a:rPr>
              <a:t>A</a:t>
            </a:r>
            <a:r>
              <a:rPr lang="zh-CN" altLang="en-US" baseline="-25000"/>
              <a:t>2</a:t>
            </a:r>
            <a:r>
              <a:rPr lang="zh-CN" altLang="en-US" i="1">
                <a:cs typeface="Times New Roman" pitchFamily="18" charset="0"/>
              </a:rPr>
              <a:t>P</a:t>
            </a:r>
            <a:r>
              <a:rPr lang="zh-CN" altLang="en-US" baseline="-25000"/>
              <a:t>2</a:t>
            </a:r>
            <a:r>
              <a:rPr lang="zh-CN" altLang="en-US"/>
              <a:t>的高度（精确到0.01m).</a:t>
            </a:r>
          </a:p>
        </p:txBody>
      </p:sp>
      <p:sp>
        <p:nvSpPr>
          <p:cNvPr id="3" name="Text Box 28">
            <a:extLst>
              <a:ext uri="{FF2B5EF4-FFF2-40B4-BE49-F238E27FC236}">
                <a16:creationId xmlns:a16="http://schemas.microsoft.com/office/drawing/2014/main" id="{B8DFE3D3-2520-4354-8CE0-EC4FF8690B50}"/>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例题讲评</a:t>
            </a:r>
          </a:p>
        </p:txBody>
      </p:sp>
      <p:pic>
        <p:nvPicPr>
          <p:cNvPr id="4" name="图片 3">
            <a:extLst>
              <a:ext uri="{FF2B5EF4-FFF2-40B4-BE49-F238E27FC236}">
                <a16:creationId xmlns:a16="http://schemas.microsoft.com/office/drawing/2014/main" id="{037E334F-3E1C-4DEA-8F3E-CD5B97849BE4}"/>
              </a:ext>
            </a:extLst>
          </p:cNvPr>
          <p:cNvPicPr>
            <a:picLocks noChangeAspect="1"/>
          </p:cNvPicPr>
          <p:nvPr/>
        </p:nvPicPr>
        <p:blipFill>
          <a:blip r:embed="rId2"/>
          <a:stretch>
            <a:fillRect/>
          </a:stretch>
        </p:blipFill>
        <p:spPr>
          <a:xfrm>
            <a:off x="8825713" y="1148972"/>
            <a:ext cx="2847975" cy="1381125"/>
          </a:xfrm>
          <a:prstGeom prst="rect">
            <a:avLst/>
          </a:prstGeom>
        </p:spPr>
      </p:pic>
      <p:sp>
        <p:nvSpPr>
          <p:cNvPr id="5" name="矩形 4">
            <a:extLst>
              <a:ext uri="{FF2B5EF4-FFF2-40B4-BE49-F238E27FC236}">
                <a16:creationId xmlns:a16="http://schemas.microsoft.com/office/drawing/2014/main" id="{6632AB47-6C73-4A6F-9C19-0E5D1E2E80CC}"/>
              </a:ext>
            </a:extLst>
          </p:cNvPr>
          <p:cNvSpPr/>
          <p:nvPr/>
        </p:nvSpPr>
        <p:spPr>
          <a:xfrm>
            <a:off x="166040" y="1220445"/>
            <a:ext cx="8338346" cy="830997"/>
          </a:xfrm>
          <a:prstGeom prst="rect">
            <a:avLst/>
          </a:prstGeom>
        </p:spPr>
        <p:txBody>
          <a:bodyPr wrap="square">
            <a:spAutoFit/>
          </a:bodyPr>
          <a:lstStyle/>
          <a:p>
            <a:pPr algn="l"/>
            <a:r>
              <a:rPr lang="zh-CN" altLang="en-US">
                <a:solidFill>
                  <a:srgbClr val="FF0000"/>
                </a:solidFill>
              </a:rPr>
              <a:t>分析：</a:t>
            </a:r>
            <a:r>
              <a:rPr lang="zh-CN" altLang="en-US"/>
              <a:t>建立如图所示的直角坐标系，要得到支柱</a:t>
            </a:r>
            <a:r>
              <a:rPr lang="zh-CN" altLang="en-US" i="1">
                <a:cs typeface="Times New Roman" pitchFamily="18" charset="0"/>
              </a:rPr>
              <a:t>A</a:t>
            </a:r>
            <a:r>
              <a:rPr lang="zh-CN" altLang="en-US" baseline="-25000"/>
              <a:t>2</a:t>
            </a:r>
            <a:r>
              <a:rPr lang="zh-CN" altLang="en-US" i="1">
                <a:cs typeface="Times New Roman" pitchFamily="18" charset="0"/>
              </a:rPr>
              <a:t>P</a:t>
            </a:r>
            <a:r>
              <a:rPr lang="zh-CN" altLang="en-US" baseline="-25000"/>
              <a:t>2</a:t>
            </a:r>
            <a:r>
              <a:rPr lang="zh-CN" altLang="en-US"/>
              <a:t>的高度，只需求出点</a:t>
            </a:r>
            <a:r>
              <a:rPr lang="zh-CN" altLang="en-US" i="1">
                <a:cs typeface="Times New Roman" pitchFamily="18" charset="0"/>
              </a:rPr>
              <a:t>P</a:t>
            </a:r>
            <a:r>
              <a:rPr lang="zh-CN" altLang="en-US" baseline="-25000"/>
              <a:t>2</a:t>
            </a:r>
            <a:r>
              <a:rPr lang="zh-CN" altLang="en-US"/>
              <a:t>的纵坐标.</a:t>
            </a:r>
          </a:p>
        </p:txBody>
      </p:sp>
      <p:grpSp>
        <p:nvGrpSpPr>
          <p:cNvPr id="13" name="组合 12">
            <a:extLst>
              <a:ext uri="{FF2B5EF4-FFF2-40B4-BE49-F238E27FC236}">
                <a16:creationId xmlns:a16="http://schemas.microsoft.com/office/drawing/2014/main" id="{9D3657CE-72C7-49BE-83D5-52052204F98F}"/>
              </a:ext>
            </a:extLst>
          </p:cNvPr>
          <p:cNvGrpSpPr/>
          <p:nvPr/>
        </p:nvGrpSpPr>
        <p:grpSpPr>
          <a:xfrm>
            <a:off x="8709979" y="689282"/>
            <a:ext cx="3302263" cy="1850281"/>
            <a:chOff x="8616280" y="1290687"/>
            <a:chExt cx="3302263" cy="1850281"/>
          </a:xfrm>
        </p:grpSpPr>
        <p:cxnSp>
          <p:nvCxnSpPr>
            <p:cNvPr id="7" name="直接箭头连接符 6">
              <a:extLst>
                <a:ext uri="{FF2B5EF4-FFF2-40B4-BE49-F238E27FC236}">
                  <a16:creationId xmlns:a16="http://schemas.microsoft.com/office/drawing/2014/main" id="{E8DB8DC9-6617-4966-9013-84A3E19FB43D}"/>
                </a:ext>
              </a:extLst>
            </p:cNvPr>
            <p:cNvCxnSpPr/>
            <p:nvPr/>
          </p:nvCxnSpPr>
          <p:spPr bwMode="auto">
            <a:xfrm>
              <a:off x="8616280" y="2780928"/>
              <a:ext cx="324036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a:extLst>
                <a:ext uri="{FF2B5EF4-FFF2-40B4-BE49-F238E27FC236}">
                  <a16:creationId xmlns:a16="http://schemas.microsoft.com/office/drawing/2014/main" id="{EA8B5461-5E18-4A45-AA81-236918072949}"/>
                </a:ext>
              </a:extLst>
            </p:cNvPr>
            <p:cNvCxnSpPr/>
            <p:nvPr/>
          </p:nvCxnSpPr>
          <p:spPr bwMode="auto">
            <a:xfrm flipH="1" flipV="1">
              <a:off x="10200456" y="1540242"/>
              <a:ext cx="0" cy="1600726"/>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a:extLst>
                <a:ext uri="{FF2B5EF4-FFF2-40B4-BE49-F238E27FC236}">
                  <a16:creationId xmlns:a16="http://schemas.microsoft.com/office/drawing/2014/main" id="{83669B5A-636B-454C-BB01-E98A2B33DDD6}"/>
                </a:ext>
              </a:extLst>
            </p:cNvPr>
            <p:cNvSpPr txBox="1"/>
            <p:nvPr/>
          </p:nvSpPr>
          <p:spPr>
            <a:xfrm>
              <a:off x="11579989" y="2674570"/>
              <a:ext cx="338554" cy="461665"/>
            </a:xfrm>
            <a:prstGeom prst="rect">
              <a:avLst/>
            </a:prstGeom>
            <a:noFill/>
          </p:spPr>
          <p:txBody>
            <a:bodyPr wrap="none" rtlCol="0">
              <a:spAutoFit/>
            </a:bodyPr>
            <a:lstStyle/>
            <a:p>
              <a:r>
                <a:rPr lang="en-US" altLang="zh-CN" i="1"/>
                <a:t>x</a:t>
              </a:r>
              <a:endParaRPr lang="zh-CN" altLang="en-US" i="1"/>
            </a:p>
          </p:txBody>
        </p:sp>
        <p:sp>
          <p:nvSpPr>
            <p:cNvPr id="12" name="文本框 11">
              <a:extLst>
                <a:ext uri="{FF2B5EF4-FFF2-40B4-BE49-F238E27FC236}">
                  <a16:creationId xmlns:a16="http://schemas.microsoft.com/office/drawing/2014/main" id="{A1A2CF5C-696C-45AE-B9AB-2F0285B1FC72}"/>
                </a:ext>
              </a:extLst>
            </p:cNvPr>
            <p:cNvSpPr txBox="1"/>
            <p:nvPr/>
          </p:nvSpPr>
          <p:spPr>
            <a:xfrm>
              <a:off x="10244462" y="1290687"/>
              <a:ext cx="320921" cy="461665"/>
            </a:xfrm>
            <a:prstGeom prst="rect">
              <a:avLst/>
            </a:prstGeom>
            <a:noFill/>
          </p:spPr>
          <p:txBody>
            <a:bodyPr wrap="none" rtlCol="0">
              <a:spAutoFit/>
            </a:bodyPr>
            <a:lstStyle/>
            <a:p>
              <a:r>
                <a:rPr lang="en-US" altLang="zh-CN" i="1"/>
                <a:t>y</a:t>
              </a:r>
              <a:endParaRPr lang="zh-CN" altLang="en-US" i="1"/>
            </a:p>
          </p:txBody>
        </p:sp>
      </p:grpSp>
      <p:sp>
        <p:nvSpPr>
          <p:cNvPr id="14" name="矩形 13">
            <a:extLst>
              <a:ext uri="{FF2B5EF4-FFF2-40B4-BE49-F238E27FC236}">
                <a16:creationId xmlns:a16="http://schemas.microsoft.com/office/drawing/2014/main" id="{F7A5FAEA-9850-4EDB-B7C0-5EDC110DB73C}"/>
              </a:ext>
            </a:extLst>
          </p:cNvPr>
          <p:cNvSpPr/>
          <p:nvPr/>
        </p:nvSpPr>
        <p:spPr>
          <a:xfrm>
            <a:off x="297395" y="2017075"/>
            <a:ext cx="11506339" cy="1200329"/>
          </a:xfrm>
          <a:prstGeom prst="rect">
            <a:avLst/>
          </a:prstGeom>
        </p:spPr>
        <p:txBody>
          <a:bodyPr wrap="square">
            <a:spAutoFit/>
          </a:bodyPr>
          <a:lstStyle/>
          <a:p>
            <a:pPr algn="l"/>
            <a:r>
              <a:rPr lang="zh-CN" altLang="en-US"/>
              <a:t>解：建立如图所示的直角坐标系，使线段</a:t>
            </a:r>
            <a:r>
              <a:rPr lang="zh-CN" altLang="en-US" i="1">
                <a:cs typeface="Times New Roman" pitchFamily="18" charset="0"/>
              </a:rPr>
              <a:t>AB</a:t>
            </a:r>
            <a:r>
              <a:rPr lang="zh-CN" altLang="en-US"/>
              <a:t>所在直线为</a:t>
            </a:r>
            <a:r>
              <a:rPr lang="zh-CN" altLang="en-US" i="1">
                <a:cs typeface="Times New Roman" pitchFamily="18" charset="0"/>
              </a:rPr>
              <a:t>x</a:t>
            </a:r>
            <a:r>
              <a:rPr lang="zh-CN" altLang="en-US"/>
              <a:t>轴，</a:t>
            </a:r>
            <a:endParaRPr lang="en-US" altLang="zh-CN"/>
          </a:p>
          <a:p>
            <a:pPr algn="l"/>
            <a:r>
              <a:rPr lang="zh-CN" altLang="en-US" i="1">
                <a:cs typeface="Times New Roman" pitchFamily="18" charset="0"/>
              </a:rPr>
              <a:t>O</a:t>
            </a:r>
            <a:r>
              <a:rPr lang="zh-CN" altLang="en-US"/>
              <a:t>为坐标原点，圆心在</a:t>
            </a:r>
            <a:r>
              <a:rPr lang="zh-CN" altLang="en-US" i="1">
                <a:cs typeface="Times New Roman" pitchFamily="18" charset="0"/>
              </a:rPr>
              <a:t>y</a:t>
            </a:r>
            <a:r>
              <a:rPr lang="zh-CN" altLang="en-US"/>
              <a:t>轴上，由题意，点</a:t>
            </a:r>
            <a:r>
              <a:rPr lang="zh-CN" altLang="en-US" i="1">
                <a:cs typeface="Times New Roman" pitchFamily="18" charset="0"/>
              </a:rPr>
              <a:t>P,B</a:t>
            </a:r>
            <a:r>
              <a:rPr lang="zh-CN" altLang="en-US"/>
              <a:t>的坐标分别为</a:t>
            </a:r>
            <a:endParaRPr lang="en-US" altLang="zh-CN"/>
          </a:p>
          <a:p>
            <a:pPr algn="l"/>
            <a:r>
              <a:rPr lang="zh-CN" altLang="en-US"/>
              <a:t>（0,4),(10,0),设圆心坐标是</a:t>
            </a:r>
            <a:r>
              <a:rPr lang="en-US" altLang="zh-CN"/>
              <a:t>(</a:t>
            </a:r>
            <a:r>
              <a:rPr lang="zh-CN" altLang="en-US"/>
              <a:t>0,</a:t>
            </a:r>
            <a:r>
              <a:rPr lang="en-US" altLang="zh-CN" i="1"/>
              <a:t>b</a:t>
            </a:r>
            <a:r>
              <a:rPr lang="zh-CN" altLang="en-US"/>
              <a:t>),圆的半径是</a:t>
            </a:r>
            <a:r>
              <a:rPr lang="en-US" altLang="zh-CN" i="1"/>
              <a:t>r</a:t>
            </a:r>
            <a:r>
              <a:rPr lang="zh-CN" altLang="en-US"/>
              <a:t>，那么圆的方程是</a:t>
            </a:r>
            <a:r>
              <a:rPr lang="en-US" altLang="zh-CN" i="1" kern="100">
                <a:cs typeface="Times New Roman" pitchFamily="18" charset="0"/>
              </a:rPr>
              <a:t>x</a:t>
            </a:r>
            <a:r>
              <a:rPr lang="en-US" altLang="zh-CN" kern="100" baseline="30000">
                <a:latin typeface="宋体" panose="02010600030101010101" pitchFamily="2" charset="-122"/>
                <a:cs typeface="Courier New"/>
              </a:rPr>
              <a:t>2</a:t>
            </a:r>
            <a:r>
              <a:rPr lang="zh-CN" altLang="zh-CN" kern="100">
                <a:latin typeface="宋体" panose="02010600030101010101" pitchFamily="2" charset="-122"/>
                <a:cs typeface="Times New Roman"/>
              </a:rPr>
              <a:t>＋</a:t>
            </a:r>
            <a:r>
              <a:rPr lang="en-US" altLang="zh-CN" kern="100">
                <a:latin typeface="宋体" panose="02010600030101010101" pitchFamily="2" charset="-122"/>
                <a:cs typeface="Courier New"/>
              </a:rPr>
              <a:t>(</a:t>
            </a:r>
            <a:r>
              <a:rPr lang="en-US" altLang="zh-CN" i="1" kern="100">
                <a:cs typeface="Times New Roman" pitchFamily="18" charset="0"/>
              </a:rPr>
              <a:t>y</a:t>
            </a:r>
            <a:r>
              <a:rPr lang="zh-CN" altLang="zh-CN" kern="100">
                <a:latin typeface="宋体" panose="02010600030101010101" pitchFamily="2" charset="-122"/>
                <a:cs typeface="Times New Roman"/>
              </a:rPr>
              <a:t>－</a:t>
            </a:r>
            <a:r>
              <a:rPr lang="en-US" altLang="zh-CN" i="1" kern="100">
                <a:cs typeface="Times New Roman" pitchFamily="18" charset="0"/>
              </a:rPr>
              <a:t>b</a:t>
            </a:r>
            <a:r>
              <a:rPr lang="en-US" altLang="zh-CN" kern="100">
                <a:latin typeface="宋体" panose="02010600030101010101" pitchFamily="2" charset="-122"/>
                <a:cs typeface="Courier New"/>
              </a:rPr>
              <a:t>)</a:t>
            </a:r>
            <a:r>
              <a:rPr lang="en-US" altLang="zh-CN" kern="100" baseline="30000">
                <a:latin typeface="宋体" panose="02010600030101010101" pitchFamily="2" charset="-122"/>
                <a:cs typeface="Courier New"/>
              </a:rPr>
              <a:t>2</a:t>
            </a:r>
            <a:r>
              <a:rPr lang="zh-CN" altLang="zh-CN" kern="100">
                <a:latin typeface="宋体" panose="02010600030101010101" pitchFamily="2" charset="-122"/>
                <a:cs typeface="Times New Roman"/>
              </a:rPr>
              <a:t>＝</a:t>
            </a:r>
            <a:r>
              <a:rPr lang="en-US" altLang="zh-CN" i="1" kern="100">
                <a:cs typeface="Times New Roman" pitchFamily="18" charset="0"/>
              </a:rPr>
              <a:t>r</a:t>
            </a:r>
            <a:r>
              <a:rPr lang="en-US" altLang="zh-CN" kern="100" baseline="30000">
                <a:latin typeface="宋体" panose="02010600030101010101" pitchFamily="2" charset="-122"/>
                <a:cs typeface="Courier New"/>
              </a:rPr>
              <a:t>2 </a:t>
            </a:r>
            <a:r>
              <a:rPr lang="en-US" altLang="zh-CN"/>
              <a:t>.</a:t>
            </a:r>
            <a:endParaRPr lang="zh-CN" altLang="en-US"/>
          </a:p>
        </p:txBody>
      </p:sp>
      <p:grpSp>
        <p:nvGrpSpPr>
          <p:cNvPr id="21" name="组合 20">
            <a:extLst>
              <a:ext uri="{FF2B5EF4-FFF2-40B4-BE49-F238E27FC236}">
                <a16:creationId xmlns:a16="http://schemas.microsoft.com/office/drawing/2014/main" id="{34A1C071-838C-4708-B869-31E3DA400698}"/>
              </a:ext>
            </a:extLst>
          </p:cNvPr>
          <p:cNvGrpSpPr/>
          <p:nvPr/>
        </p:nvGrpSpPr>
        <p:grpSpPr>
          <a:xfrm>
            <a:off x="144825" y="3140968"/>
            <a:ext cx="11913705" cy="1763162"/>
            <a:chOff x="297395" y="3361093"/>
            <a:chExt cx="11913705" cy="1763162"/>
          </a:xfrm>
        </p:grpSpPr>
        <p:sp>
          <p:nvSpPr>
            <p:cNvPr id="15" name="矩形 14">
              <a:extLst>
                <a:ext uri="{FF2B5EF4-FFF2-40B4-BE49-F238E27FC236}">
                  <a16:creationId xmlns:a16="http://schemas.microsoft.com/office/drawing/2014/main" id="{85E7A0BE-6192-4AEF-9C5C-80935051FBAE}"/>
                </a:ext>
              </a:extLst>
            </p:cNvPr>
            <p:cNvSpPr/>
            <p:nvPr/>
          </p:nvSpPr>
          <p:spPr>
            <a:xfrm>
              <a:off x="297395" y="3361093"/>
              <a:ext cx="11913705" cy="1569660"/>
            </a:xfrm>
            <a:prstGeom prst="rect">
              <a:avLst/>
            </a:prstGeom>
          </p:spPr>
          <p:txBody>
            <a:bodyPr wrap="square">
              <a:spAutoFit/>
            </a:bodyPr>
            <a:lstStyle/>
            <a:p>
              <a:pPr algn="l"/>
              <a:r>
                <a:rPr lang="zh-CN" altLang="en-US"/>
                <a:t>下面确定</a:t>
              </a:r>
              <a:r>
                <a:rPr lang="en-US" altLang="zh-CN" i="1"/>
                <a:t>b</a:t>
              </a:r>
              <a:r>
                <a:rPr lang="zh-CN" altLang="en-US"/>
                <a:t>和</a:t>
              </a:r>
              <a:r>
                <a:rPr lang="en-US" altLang="zh-CN" i="1"/>
                <a:t>r</a:t>
              </a:r>
              <a:r>
                <a:rPr lang="zh-CN" altLang="en-US"/>
                <a:t>的值</a:t>
              </a:r>
              <a:r>
                <a:rPr lang="en-US" altLang="zh-CN"/>
                <a:t>.</a:t>
              </a:r>
            </a:p>
            <a:p>
              <a:pPr algn="l"/>
              <a:r>
                <a:rPr lang="zh-CN" altLang="en-US"/>
                <a:t>因为</a:t>
              </a:r>
              <a:r>
                <a:rPr lang="zh-CN" altLang="en-US" i="1">
                  <a:cs typeface="Times New Roman" pitchFamily="18" charset="0"/>
                </a:rPr>
                <a:t>P,B</a:t>
              </a:r>
              <a:r>
                <a:rPr lang="zh-CN" altLang="en-US"/>
                <a:t>两点都在圆上，所以它们的坐标</a:t>
              </a:r>
              <a:r>
                <a:rPr lang="en-US" altLang="zh-CN"/>
                <a:t>(</a:t>
              </a:r>
              <a:r>
                <a:rPr lang="zh-CN" altLang="en-US"/>
                <a:t>0</a:t>
              </a:r>
              <a:r>
                <a:rPr lang="en-US" altLang="zh-CN"/>
                <a:t>,</a:t>
              </a:r>
              <a:r>
                <a:rPr lang="zh-CN" altLang="en-US"/>
                <a:t>4),(10</a:t>
              </a:r>
              <a:r>
                <a:rPr lang="en-US" altLang="zh-CN"/>
                <a:t>,</a:t>
              </a:r>
              <a:r>
                <a:rPr lang="zh-CN" altLang="en-US"/>
                <a:t>0)都满足方程</a:t>
              </a:r>
              <a:r>
                <a:rPr lang="en-US" altLang="zh-CN" i="1"/>
                <a:t>x</a:t>
              </a:r>
              <a:r>
                <a:rPr lang="en-US" altLang="zh-CN" baseline="30000"/>
                <a:t>2</a:t>
              </a:r>
              <a:r>
                <a:rPr lang="en-US" altLang="zh-CN"/>
                <a:t>+(</a:t>
              </a:r>
              <a:r>
                <a:rPr lang="en-US" altLang="zh-CN" i="1"/>
                <a:t>y</a:t>
              </a:r>
              <a:r>
                <a:rPr lang="en-US" altLang="zh-CN"/>
                <a:t>-</a:t>
              </a:r>
              <a:r>
                <a:rPr lang="en-US" altLang="zh-CN" i="1"/>
                <a:t>b</a:t>
              </a:r>
              <a:r>
                <a:rPr lang="en-US" altLang="zh-CN"/>
                <a:t>)</a:t>
              </a:r>
              <a:r>
                <a:rPr lang="en-US" altLang="zh-CN" baseline="30000"/>
                <a:t>2</a:t>
              </a:r>
              <a:r>
                <a:rPr lang="en-US" altLang="zh-CN"/>
                <a:t>=</a:t>
              </a:r>
              <a:r>
                <a:rPr lang="en-US" altLang="zh-CN" i="1"/>
                <a:t>r</a:t>
              </a:r>
              <a:r>
                <a:rPr lang="en-US" altLang="zh-CN" baseline="30000"/>
                <a:t>2</a:t>
              </a:r>
              <a:r>
                <a:rPr lang="zh-CN" altLang="en-US"/>
                <a:t>.于是，得</a:t>
              </a:r>
              <a:endParaRPr lang="en-US" altLang="zh-CN"/>
            </a:p>
            <a:p>
              <a:pPr algn="l"/>
              <a:endParaRPr lang="en-US" altLang="zh-CN"/>
            </a:p>
            <a:p>
              <a:pPr algn="l"/>
              <a:r>
                <a:rPr lang="zh-CN" altLang="en-US"/>
                <a:t>到方程组                                      解得</a:t>
              </a:r>
              <a:r>
                <a:rPr lang="en-US" altLang="zh-CN" i="1"/>
                <a:t>b</a:t>
              </a:r>
              <a:r>
                <a:rPr lang="en-US" altLang="zh-CN"/>
                <a:t>=</a:t>
              </a:r>
              <a:r>
                <a:rPr lang="zh-CN" altLang="zh-CN" kern="100">
                  <a:latin typeface="宋体" panose="02010600030101010101" pitchFamily="2" charset="-122"/>
                  <a:cs typeface="Times New Roman"/>
                </a:rPr>
                <a:t>－</a:t>
              </a:r>
              <a:r>
                <a:rPr lang="en-US" altLang="zh-CN"/>
                <a:t>10.5, </a:t>
              </a:r>
              <a:r>
                <a:rPr lang="en-US" altLang="zh-CN" i="1"/>
                <a:t>r</a:t>
              </a:r>
              <a:r>
                <a:rPr lang="en-US" altLang="zh-CN" baseline="30000"/>
                <a:t>2</a:t>
              </a:r>
              <a:r>
                <a:rPr lang="en-US" altLang="zh-CN"/>
                <a:t>=14.5</a:t>
              </a:r>
              <a:r>
                <a:rPr lang="en-US" altLang="zh-CN" baseline="30000"/>
                <a:t>2</a:t>
              </a:r>
              <a:r>
                <a:rPr lang="zh-CN" altLang="en-US"/>
                <a:t>所以</a:t>
              </a:r>
              <a:r>
                <a:rPr lang="en-US" altLang="zh-CN"/>
                <a:t>,</a:t>
              </a:r>
              <a:r>
                <a:rPr lang="zh-CN" altLang="en-US"/>
                <a:t>圆的方程是</a:t>
              </a:r>
              <a:r>
                <a:rPr lang="en-US" altLang="zh-CN" i="1"/>
                <a:t>x</a:t>
              </a:r>
              <a:r>
                <a:rPr lang="en-US" altLang="zh-CN" baseline="30000"/>
                <a:t>2</a:t>
              </a:r>
              <a:r>
                <a:rPr lang="en-US" altLang="zh-CN"/>
                <a:t>+(</a:t>
              </a:r>
              <a:r>
                <a:rPr lang="en-US" altLang="zh-CN" i="1"/>
                <a:t>y+</a:t>
              </a:r>
              <a:r>
                <a:rPr lang="en-US" altLang="zh-CN"/>
                <a:t>10.5)</a:t>
              </a:r>
              <a:r>
                <a:rPr lang="en-US" altLang="zh-CN" baseline="30000"/>
                <a:t>2</a:t>
              </a:r>
              <a:r>
                <a:rPr lang="en-US" altLang="zh-CN"/>
                <a:t>=14.5</a:t>
              </a:r>
              <a:r>
                <a:rPr lang="en-US" altLang="zh-CN" baseline="30000"/>
                <a:t>2</a:t>
              </a:r>
              <a:endParaRPr lang="zh-CN" altLang="en-US"/>
            </a:p>
          </p:txBody>
        </p:sp>
        <p:sp>
          <p:nvSpPr>
            <p:cNvPr id="17" name="文本框 16">
              <a:extLst>
                <a:ext uri="{FF2B5EF4-FFF2-40B4-BE49-F238E27FC236}">
                  <a16:creationId xmlns:a16="http://schemas.microsoft.com/office/drawing/2014/main" id="{895D6644-44F1-4352-A015-95101F1F02C5}"/>
                </a:ext>
              </a:extLst>
            </p:cNvPr>
            <p:cNvSpPr txBox="1">
              <a:spLocks noRot="1" noChangeAspect="1" noMove="1" noResize="1" noEditPoints="1" noAdjustHandles="1" noChangeArrowheads="1" noChangeShapeType="1" noTextEdit="1"/>
            </p:cNvSpPr>
            <p:nvPr/>
          </p:nvSpPr>
          <p:spPr>
            <a:xfrm>
              <a:off x="1631504" y="4165018"/>
              <a:ext cx="2935675" cy="959237"/>
            </a:xfrm>
            <a:prstGeom prst="rect">
              <a:avLst/>
            </a:prstGeom>
            <a:blipFill>
              <a:blip r:embed="rId3"/>
              <a:stretch>
                <a:fillRect/>
              </a:stretch>
            </a:blipFill>
          </p:spPr>
          <p:txBody>
            <a:bodyPr/>
            <a:lstStyle/>
            <a:p>
              <a:r>
                <a:rPr lang="zh-CN" altLang="en-US">
                  <a:noFill/>
                </a:rPr>
                <a:t> </a:t>
              </a:r>
            </a:p>
          </p:txBody>
        </p:sp>
      </p:grpSp>
      <p:sp>
        <p:nvSpPr>
          <p:cNvPr id="19" name="矩形 18">
            <a:extLst>
              <a:ext uri="{FF2B5EF4-FFF2-40B4-BE49-F238E27FC236}">
                <a16:creationId xmlns:a16="http://schemas.microsoft.com/office/drawing/2014/main" id="{C77B8B76-1124-4A86-A068-E9677B706E58}"/>
              </a:ext>
            </a:extLst>
          </p:cNvPr>
          <p:cNvSpPr>
            <a:spLocks noRot="1" noChangeAspect="1" noMove="1" noResize="1" noEditPoints="1" noAdjustHandles="1" noChangeArrowheads="1" noChangeShapeType="1" noTextEdit="1"/>
          </p:cNvSpPr>
          <p:nvPr/>
        </p:nvSpPr>
        <p:spPr>
          <a:xfrm>
            <a:off x="47328" y="4752794"/>
            <a:ext cx="12018048" cy="1356140"/>
          </a:xfrm>
          <a:prstGeom prst="rect">
            <a:avLst/>
          </a:prstGeom>
          <a:blipFill>
            <a:blip r:embed="rId4"/>
            <a:stretch>
              <a:fillRect l="-812" t="-450" r="0" b="-9910"/>
            </a:stretch>
          </a:blipFill>
        </p:spPr>
        <p:txBody>
          <a:bodyPr/>
          <a:lstStyle/>
          <a:p>
            <a:r>
              <a:rPr lang="zh-CN" altLang="en-US">
                <a:noFill/>
              </a:rPr>
              <a:t> </a:t>
            </a:r>
          </a:p>
        </p:txBody>
      </p:sp>
      <p:sp>
        <p:nvSpPr>
          <p:cNvPr id="22" name="矩形 21">
            <a:extLst>
              <a:ext uri="{FF2B5EF4-FFF2-40B4-BE49-F238E27FC236}">
                <a16:creationId xmlns:a16="http://schemas.microsoft.com/office/drawing/2014/main" id="{8185D55C-BA01-42B1-AA39-2F6B74620646}"/>
              </a:ext>
            </a:extLst>
          </p:cNvPr>
          <p:cNvSpPr/>
          <p:nvPr/>
        </p:nvSpPr>
        <p:spPr>
          <a:xfrm>
            <a:off x="414637" y="6108934"/>
            <a:ext cx="11396365" cy="400110"/>
          </a:xfrm>
          <a:prstGeom prst="rect">
            <a:avLst/>
          </a:prstGeom>
        </p:spPr>
        <p:txBody>
          <a:bodyPr wrap="square">
            <a:spAutoFit/>
          </a:bodyPr>
          <a:lstStyle/>
          <a:p>
            <a:pPr algn="l"/>
            <a:r>
              <a:rPr lang="zh-CN" altLang="en-US" sz="2000">
                <a:solidFill>
                  <a:srgbClr val="0070C0"/>
                </a:solidFill>
              </a:rPr>
              <a:t>思考</a:t>
            </a:r>
            <a:r>
              <a:rPr lang="en-US" altLang="zh-CN" sz="2000">
                <a:solidFill>
                  <a:srgbClr val="0070C0"/>
                </a:solidFill>
              </a:rPr>
              <a:t>:</a:t>
            </a:r>
            <a:r>
              <a:rPr lang="zh-CN" altLang="en-US" sz="2000">
                <a:solidFill>
                  <a:srgbClr val="FF0000"/>
                </a:solidFill>
              </a:rPr>
              <a:t>如果不建立平面直角坐标系，你能解决这个问题吗？由此比较综合法和坐标法的特点。</a:t>
            </a:r>
          </a:p>
        </p:txBody>
      </p:sp>
    </p:spTree>
    <p:extLst>
      <p:ext uri="{BB962C8B-B14F-4D97-AF65-F5344CB8AC3E}">
        <p14:creationId xmlns:p14="http://schemas.microsoft.com/office/powerpoint/2010/main" val="7273598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indefinite"/>
                            </p:stCondLst>
                          </p:cTn>
                        </p:par>
                        <p:par>
                          <p:cTn id="14" fill="hold" nodeType="afterGroup">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indefinite"/>
                            </p:stCondLst>
                          </p:cTn>
                        </p:par>
                        <p:par>
                          <p:cTn id="19" fill="hold" nodeType="after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indefinite"/>
                            </p:stCondLst>
                          </p:cTn>
                        </p:par>
                        <p:par>
                          <p:cTn id="24" fill="hold" nodeType="afterGroup">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indefinite"/>
                            </p:stCondLst>
                          </p:cTn>
                        </p:par>
                        <p:par>
                          <p:cTn id="29" fill="hold" nodeType="afterGroup">
                            <p:stCondLst>
                              <p:cond delay="0"/>
                            </p:stCondLst>
                            <p:childTnLst>
                              <p:par>
                                <p:cTn id="30" presetID="1" presetClass="entr" presetSubtype="0" fill="hold" grpId="3" nodeType="click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1"/>
      <p:bldP spid="19" grpId="2"/>
      <p:bldP spid="22" grpId="3"/>
    </p:bldLst>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3" name="矩形 2">
            <a:extLst>
              <a:ext uri="{FF2B5EF4-FFF2-40B4-BE49-F238E27FC236}">
                <a16:creationId xmlns:a16="http://schemas.microsoft.com/office/drawing/2014/main" id="{FFBED10B-9512-4FAD-AF59-8B0035ABE169}"/>
              </a:ext>
            </a:extLst>
          </p:cNvPr>
          <p:cNvSpPr>
            <a:spLocks noRot="1" noChangeAspect="1" noMove="1" noResize="1" noEditPoints="1" noAdjustHandles="1" noChangeArrowheads="1" noChangeShapeType="1" noTextEdit="1"/>
          </p:cNvSpPr>
          <p:nvPr/>
        </p:nvSpPr>
        <p:spPr>
          <a:xfrm>
            <a:off x="479376" y="620688"/>
            <a:ext cx="9793088" cy="3454857"/>
          </a:xfrm>
          <a:prstGeom prst="rect">
            <a:avLst/>
          </a:prstGeom>
          <a:blipFill>
            <a:blip r:embed="rId2"/>
            <a:stretch>
              <a:fillRect l="-996" t="-1940" r="0" b="-3175"/>
            </a:stretch>
          </a:blipFill>
        </p:spPr>
        <p:txBody>
          <a:bodyPr/>
          <a:lstStyle/>
          <a:p>
            <a:r>
              <a:rPr lang="zh-CN" altLang="en-US">
                <a:noFill/>
              </a:rPr>
              <a:t> </a:t>
            </a:r>
          </a:p>
        </p:txBody>
      </p:sp>
      <p:sp>
        <p:nvSpPr>
          <p:cNvPr id="4" name="Text Box 28">
            <a:extLst>
              <a:ext uri="{FF2B5EF4-FFF2-40B4-BE49-F238E27FC236}">
                <a16:creationId xmlns:a16="http://schemas.microsoft.com/office/drawing/2014/main" id="{BE9D83A8-35FD-4277-BA28-66865EA9D3AA}"/>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例题讲评</a:t>
            </a:r>
          </a:p>
        </p:txBody>
      </p:sp>
      <p:pic>
        <p:nvPicPr>
          <p:cNvPr id="5" name="图片 4">
            <a:extLst>
              <a:ext uri="{FF2B5EF4-FFF2-40B4-BE49-F238E27FC236}">
                <a16:creationId xmlns:a16="http://schemas.microsoft.com/office/drawing/2014/main" id="{0DF72F5C-9E16-4287-8BE6-53E9BAF0FB1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8760296" y="26690"/>
            <a:ext cx="3333750" cy="3457575"/>
          </a:xfrm>
          <a:prstGeom prst="rect">
            <a:avLst/>
          </a:prstGeom>
        </p:spPr>
      </p:pic>
    </p:spTree>
    <p:extLst>
      <p:ext uri="{BB962C8B-B14F-4D97-AF65-F5344CB8AC3E}">
        <p14:creationId xmlns:p14="http://schemas.microsoft.com/office/powerpoint/2010/main" val="1271549609"/>
      </p:ext>
    </p:extLst>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EC7CD0C8-C015-4FFD-9A25-6CB2594936FC}"/>
              </a:ext>
            </a:extLst>
          </p:cNvPr>
          <p:cNvSpPr/>
          <p:nvPr/>
        </p:nvSpPr>
        <p:spPr>
          <a:xfrm>
            <a:off x="191344" y="461665"/>
            <a:ext cx="11161240" cy="830997"/>
          </a:xfrm>
          <a:prstGeom prst="rect">
            <a:avLst/>
          </a:prstGeom>
        </p:spPr>
        <p:txBody>
          <a:bodyPr wrap="square">
            <a:spAutoFit/>
          </a:bodyPr>
          <a:lstStyle/>
          <a:p>
            <a:pPr algn="l"/>
            <a:r>
              <a:rPr lang="zh-CN" altLang="zh-CN" kern="100">
                <a:latin typeface="+mn-ea"/>
                <a:ea typeface="+mn-ea"/>
                <a:cs typeface="Times New Roman"/>
              </a:rPr>
              <a:t>某圆拱桥的水面跨度</a:t>
            </a:r>
            <a:r>
              <a:rPr lang="en-US" altLang="zh-CN" kern="100">
                <a:latin typeface="+mn-ea"/>
                <a:ea typeface="+mn-ea"/>
                <a:cs typeface="Courier New"/>
              </a:rPr>
              <a:t>20m</a:t>
            </a:r>
            <a:r>
              <a:rPr lang="zh-CN" altLang="zh-CN" kern="100">
                <a:latin typeface="+mn-ea"/>
                <a:ea typeface="+mn-ea"/>
                <a:cs typeface="Times New Roman"/>
              </a:rPr>
              <a:t>，拱高</a:t>
            </a:r>
            <a:r>
              <a:rPr lang="en-US" altLang="zh-CN" kern="100">
                <a:latin typeface="+mn-ea"/>
                <a:ea typeface="+mn-ea"/>
                <a:cs typeface="Courier New"/>
              </a:rPr>
              <a:t>4m.</a:t>
            </a:r>
            <a:r>
              <a:rPr lang="zh-CN" altLang="zh-CN" kern="100">
                <a:latin typeface="+mn-ea"/>
                <a:ea typeface="+mn-ea"/>
                <a:cs typeface="Times New Roman"/>
              </a:rPr>
              <a:t>现有一船，宽</a:t>
            </a:r>
            <a:r>
              <a:rPr lang="en-US" altLang="zh-CN" kern="100">
                <a:latin typeface="+mn-ea"/>
                <a:ea typeface="+mn-ea"/>
                <a:cs typeface="Courier New"/>
              </a:rPr>
              <a:t>10m</a:t>
            </a:r>
            <a:r>
              <a:rPr lang="zh-CN" altLang="zh-CN" kern="100">
                <a:latin typeface="+mn-ea"/>
                <a:ea typeface="+mn-ea"/>
                <a:cs typeface="Times New Roman"/>
              </a:rPr>
              <a:t>，水面以上高</a:t>
            </a:r>
            <a:r>
              <a:rPr lang="en-US" altLang="zh-CN" kern="100">
                <a:latin typeface="+mn-ea"/>
                <a:ea typeface="+mn-ea"/>
                <a:cs typeface="Courier New"/>
              </a:rPr>
              <a:t>3m</a:t>
            </a:r>
            <a:r>
              <a:rPr lang="zh-CN" altLang="zh-CN" kern="100">
                <a:latin typeface="+mn-ea"/>
                <a:ea typeface="+mn-ea"/>
                <a:cs typeface="Times New Roman"/>
              </a:rPr>
              <a:t>，这条船能否从桥下通过？</a:t>
            </a:r>
            <a:endParaRPr lang="zh-CN" altLang="en-US">
              <a:latin typeface="+mn-ea"/>
              <a:ea typeface="+mn-ea"/>
            </a:endParaRPr>
          </a:p>
        </p:txBody>
      </p:sp>
      <p:sp>
        <p:nvSpPr>
          <p:cNvPr id="3" name="Text Box 28">
            <a:extLst>
              <a:ext uri="{FF2B5EF4-FFF2-40B4-BE49-F238E27FC236}">
                <a16:creationId xmlns:a16="http://schemas.microsoft.com/office/drawing/2014/main" id="{121BB16B-3497-4B77-A466-7736D0E94CB0}"/>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巩固练习</a:t>
            </a:r>
          </a:p>
        </p:txBody>
      </p:sp>
      <p:pic>
        <p:nvPicPr>
          <p:cNvPr id="4" name="Picture 2" descr="4-16">
            <a:extLst>
              <a:ext uri="{FF2B5EF4-FFF2-40B4-BE49-F238E27FC236}">
                <a16:creationId xmlns:a16="http://schemas.microsoft.com/office/drawing/2014/main" id="{9335D3BC-1A99-49D3-856D-A4AFBBB4D0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20336" y="980728"/>
            <a:ext cx="2981879" cy="235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9CC59D59-AC85-4618-96B5-7C8F59227D87}"/>
              </a:ext>
            </a:extLst>
          </p:cNvPr>
          <p:cNvSpPr/>
          <p:nvPr/>
        </p:nvSpPr>
        <p:spPr>
          <a:xfrm>
            <a:off x="194817" y="1177246"/>
            <a:ext cx="3954929" cy="577081"/>
          </a:xfrm>
          <a:prstGeom prst="rect">
            <a:avLst/>
          </a:prstGeom>
        </p:spPr>
        <p:txBody>
          <a:bodyPr wrap="none">
            <a:spAutoFit/>
          </a:bodyPr>
          <a:lstStyle/>
          <a:p>
            <a:pPr algn="just">
              <a:lnSpc>
                <a:spcPct val="150000"/>
              </a:lnSpc>
              <a:spcAft>
                <a:spcPct val="0"/>
              </a:spcAft>
            </a:pPr>
            <a:r>
              <a:rPr lang="zh-CN" altLang="zh-CN" kern="100">
                <a:solidFill>
                  <a:srgbClr val="0000FF"/>
                </a:solidFill>
                <a:latin typeface="Times New Roman" charset="0"/>
                <a:ea typeface="微软雅黑"/>
                <a:cs typeface="Times New Roman"/>
              </a:rPr>
              <a:t>解</a:t>
            </a:r>
            <a:r>
              <a:rPr lang="zh-CN" altLang="zh-CN" kern="100">
                <a:latin typeface="Times New Roman" charset="0"/>
                <a:ea typeface="华文细黑"/>
                <a:cs typeface="Times New Roman"/>
              </a:rPr>
              <a:t>　建立如图所示的坐标系</a:t>
            </a:r>
            <a:r>
              <a:rPr lang="en-US" altLang="zh-CN" kern="100">
                <a:latin typeface="Times New Roman" charset="0"/>
                <a:ea typeface="华文细黑"/>
                <a:cs typeface="Courier New"/>
              </a:rPr>
              <a:t>.</a:t>
            </a:r>
            <a:endParaRPr lang="zh-CN" altLang="zh-CN" sz="1000" kern="100">
              <a:latin typeface="宋体"/>
              <a:cs typeface="Courier New"/>
            </a:endParaRPr>
          </a:p>
        </p:txBody>
      </p:sp>
      <p:sp>
        <p:nvSpPr>
          <p:cNvPr id="6" name="矩形 5">
            <a:extLst>
              <a:ext uri="{FF2B5EF4-FFF2-40B4-BE49-F238E27FC236}">
                <a16:creationId xmlns:a16="http://schemas.microsoft.com/office/drawing/2014/main" id="{05634DA4-5019-4532-BEA1-3ED1F14D4422}"/>
              </a:ext>
            </a:extLst>
          </p:cNvPr>
          <p:cNvSpPr/>
          <p:nvPr/>
        </p:nvSpPr>
        <p:spPr>
          <a:xfrm>
            <a:off x="586330" y="1741366"/>
            <a:ext cx="8534006" cy="830997"/>
          </a:xfrm>
          <a:prstGeom prst="rect">
            <a:avLst/>
          </a:prstGeom>
        </p:spPr>
        <p:txBody>
          <a:bodyPr wrap="square">
            <a:spAutoFit/>
          </a:bodyPr>
          <a:lstStyle/>
          <a:p>
            <a:pPr algn="just">
              <a:spcAft>
                <a:spcPct val="0"/>
              </a:spcAft>
            </a:pPr>
            <a:r>
              <a:rPr lang="zh-CN" altLang="zh-CN" kern="100">
                <a:latin typeface="宋体" panose="02010600030101010101" pitchFamily="2" charset="-122"/>
                <a:cs typeface="Times New Roman"/>
              </a:rPr>
              <a:t>依题意</a:t>
            </a:r>
            <a:r>
              <a:rPr lang="en-US" altLang="zh-CN" kern="100">
                <a:latin typeface="宋体" panose="02010600030101010101" pitchFamily="2" charset="-122"/>
                <a:cs typeface="Times New Roman"/>
              </a:rPr>
              <a:t>,</a:t>
            </a:r>
            <a:r>
              <a:rPr lang="zh-CN" altLang="zh-CN" kern="100">
                <a:latin typeface="宋体" panose="02010600030101010101" pitchFamily="2" charset="-122"/>
                <a:cs typeface="Times New Roman"/>
              </a:rPr>
              <a:t>有</a:t>
            </a:r>
            <a:r>
              <a:rPr lang="en-US" altLang="zh-CN" i="1" kern="100">
                <a:cs typeface="Times New Roman" pitchFamily="18" charset="0"/>
              </a:rPr>
              <a:t>A</a:t>
            </a:r>
            <a:r>
              <a:rPr lang="en-US" altLang="zh-CN" kern="100">
                <a:latin typeface="宋体" panose="02010600030101010101" pitchFamily="2" charset="-122"/>
                <a:cs typeface="Courier New"/>
              </a:rPr>
              <a:t>(</a:t>
            </a:r>
            <a:r>
              <a:rPr lang="zh-CN" altLang="zh-CN" kern="100">
                <a:latin typeface="宋体" panose="02010600030101010101" pitchFamily="2" charset="-122"/>
                <a:cs typeface="Times New Roman"/>
              </a:rPr>
              <a:t>－</a:t>
            </a:r>
            <a:r>
              <a:rPr lang="en-US" altLang="zh-CN" kern="100">
                <a:latin typeface="宋体" panose="02010600030101010101" pitchFamily="2" charset="-122"/>
                <a:cs typeface="Courier New"/>
              </a:rPr>
              <a:t>10,0)</a:t>
            </a:r>
            <a:r>
              <a:rPr lang="en-US" altLang="zh-CN" kern="100">
                <a:latin typeface="宋体" panose="02010600030101010101" pitchFamily="2" charset="-122"/>
                <a:cs typeface="Times New Roman"/>
              </a:rPr>
              <a:t>,</a:t>
            </a:r>
            <a:r>
              <a:rPr lang="en-US" altLang="zh-CN" i="1" kern="100">
                <a:cs typeface="Times New Roman" pitchFamily="18" charset="0"/>
              </a:rPr>
              <a:t>B</a:t>
            </a:r>
            <a:r>
              <a:rPr lang="en-US" altLang="zh-CN" kern="100">
                <a:latin typeface="宋体" panose="02010600030101010101" pitchFamily="2" charset="-122"/>
                <a:cs typeface="Courier New"/>
              </a:rPr>
              <a:t>(10,0)</a:t>
            </a:r>
            <a:r>
              <a:rPr lang="en-US" altLang="zh-CN" kern="100">
                <a:latin typeface="宋体" panose="02010600030101010101" pitchFamily="2" charset="-122"/>
                <a:cs typeface="Times New Roman"/>
              </a:rPr>
              <a:t>,</a:t>
            </a:r>
            <a:r>
              <a:rPr lang="en-US" altLang="zh-CN" i="1" kern="100">
                <a:cs typeface="Times New Roman" pitchFamily="18" charset="0"/>
              </a:rPr>
              <a:t>P</a:t>
            </a:r>
            <a:r>
              <a:rPr lang="en-US" altLang="zh-CN" kern="100">
                <a:latin typeface="宋体" panose="02010600030101010101" pitchFamily="2" charset="-122"/>
                <a:cs typeface="Courier New"/>
              </a:rPr>
              <a:t>(0,4)</a:t>
            </a:r>
            <a:r>
              <a:rPr lang="en-US" altLang="zh-CN" kern="100">
                <a:latin typeface="宋体" panose="02010600030101010101" pitchFamily="2" charset="-122"/>
                <a:cs typeface="Times New Roman"/>
              </a:rPr>
              <a:t>,</a:t>
            </a:r>
            <a:r>
              <a:rPr lang="en-US" altLang="zh-CN" i="1" kern="100">
                <a:cs typeface="Times New Roman" pitchFamily="18" charset="0"/>
              </a:rPr>
              <a:t>D</a:t>
            </a:r>
            <a:r>
              <a:rPr lang="en-US" altLang="zh-CN" kern="100">
                <a:latin typeface="宋体" panose="02010600030101010101" pitchFamily="2" charset="-122"/>
                <a:cs typeface="Courier New"/>
              </a:rPr>
              <a:t>(</a:t>
            </a:r>
            <a:r>
              <a:rPr lang="zh-CN" altLang="zh-CN" kern="100">
                <a:latin typeface="宋体" panose="02010600030101010101" pitchFamily="2" charset="-122"/>
                <a:cs typeface="Times New Roman"/>
              </a:rPr>
              <a:t>－</a:t>
            </a:r>
            <a:r>
              <a:rPr lang="en-US" altLang="zh-CN" kern="100">
                <a:latin typeface="宋体" panose="02010600030101010101" pitchFamily="2" charset="-122"/>
                <a:cs typeface="Courier New"/>
              </a:rPr>
              <a:t>5,0)</a:t>
            </a:r>
            <a:r>
              <a:rPr lang="zh-CN" altLang="zh-CN" kern="100">
                <a:latin typeface="宋体" panose="02010600030101010101" pitchFamily="2" charset="-122"/>
                <a:cs typeface="Times New Roman"/>
              </a:rPr>
              <a:t>，</a:t>
            </a:r>
            <a:r>
              <a:rPr lang="en-US" altLang="zh-CN" i="1" kern="100">
                <a:cs typeface="Times New Roman" pitchFamily="18" charset="0"/>
              </a:rPr>
              <a:t>E</a:t>
            </a:r>
            <a:r>
              <a:rPr lang="en-US" altLang="zh-CN" kern="100">
                <a:latin typeface="宋体" panose="02010600030101010101" pitchFamily="2" charset="-122"/>
                <a:cs typeface="Courier New"/>
              </a:rPr>
              <a:t>(5,0).</a:t>
            </a:r>
            <a:endParaRPr lang="zh-CN" altLang="zh-CN" sz="1000" kern="100">
              <a:latin typeface="宋体" panose="02010600030101010101" pitchFamily="2" charset="-122"/>
              <a:cs typeface="Courier New"/>
            </a:endParaRPr>
          </a:p>
          <a:p>
            <a:pPr algn="just">
              <a:spcAft>
                <a:spcPct val="0"/>
              </a:spcAft>
            </a:pPr>
            <a:r>
              <a:rPr lang="zh-CN" altLang="zh-CN" kern="100">
                <a:latin typeface="宋体" panose="02010600030101010101" pitchFamily="2" charset="-122"/>
                <a:cs typeface="Times New Roman"/>
              </a:rPr>
              <a:t>设所求圆的方程是</a:t>
            </a:r>
            <a:r>
              <a:rPr lang="en-US" altLang="zh-CN" kern="100">
                <a:latin typeface="宋体" panose="02010600030101010101" pitchFamily="2" charset="-122"/>
                <a:cs typeface="Courier New"/>
              </a:rPr>
              <a:t>(</a:t>
            </a:r>
            <a:r>
              <a:rPr lang="en-US" altLang="zh-CN" i="1" kern="100">
                <a:cs typeface="Times New Roman" pitchFamily="18" charset="0"/>
              </a:rPr>
              <a:t>x</a:t>
            </a:r>
            <a:r>
              <a:rPr lang="zh-CN" altLang="zh-CN" kern="100">
                <a:latin typeface="宋体" panose="02010600030101010101" pitchFamily="2" charset="-122"/>
                <a:cs typeface="Times New Roman"/>
              </a:rPr>
              <a:t>－</a:t>
            </a:r>
            <a:r>
              <a:rPr lang="en-US" altLang="zh-CN" i="1" kern="100">
                <a:cs typeface="Times New Roman" pitchFamily="18" charset="0"/>
              </a:rPr>
              <a:t>a</a:t>
            </a:r>
            <a:r>
              <a:rPr lang="en-US" altLang="zh-CN" kern="100">
                <a:latin typeface="宋体" panose="02010600030101010101" pitchFamily="2" charset="-122"/>
                <a:cs typeface="Courier New"/>
              </a:rPr>
              <a:t>)</a:t>
            </a:r>
            <a:r>
              <a:rPr lang="en-US" altLang="zh-CN" kern="100" baseline="30000">
                <a:latin typeface="宋体" panose="02010600030101010101" pitchFamily="2" charset="-122"/>
                <a:cs typeface="Courier New"/>
              </a:rPr>
              <a:t>2</a:t>
            </a:r>
            <a:r>
              <a:rPr lang="zh-CN" altLang="zh-CN" kern="100">
                <a:latin typeface="宋体" panose="02010600030101010101" pitchFamily="2" charset="-122"/>
                <a:cs typeface="Times New Roman"/>
              </a:rPr>
              <a:t>＋</a:t>
            </a:r>
            <a:r>
              <a:rPr lang="en-US" altLang="zh-CN" kern="100">
                <a:latin typeface="宋体" panose="02010600030101010101" pitchFamily="2" charset="-122"/>
                <a:cs typeface="Courier New"/>
              </a:rPr>
              <a:t>(</a:t>
            </a:r>
            <a:r>
              <a:rPr lang="en-US" altLang="zh-CN" i="1" kern="100">
                <a:cs typeface="Times New Roman" pitchFamily="18" charset="0"/>
              </a:rPr>
              <a:t>y</a:t>
            </a:r>
            <a:r>
              <a:rPr lang="zh-CN" altLang="zh-CN" kern="100">
                <a:latin typeface="宋体" panose="02010600030101010101" pitchFamily="2" charset="-122"/>
                <a:cs typeface="Times New Roman"/>
              </a:rPr>
              <a:t>－</a:t>
            </a:r>
            <a:r>
              <a:rPr lang="en-US" altLang="zh-CN" i="1" kern="100">
                <a:cs typeface="Times New Roman" pitchFamily="18" charset="0"/>
              </a:rPr>
              <a:t>b</a:t>
            </a:r>
            <a:r>
              <a:rPr lang="en-US" altLang="zh-CN" kern="100">
                <a:latin typeface="宋体" panose="02010600030101010101" pitchFamily="2" charset="-122"/>
                <a:cs typeface="Courier New"/>
              </a:rPr>
              <a:t>)</a:t>
            </a:r>
            <a:r>
              <a:rPr lang="en-US" altLang="zh-CN" kern="100" baseline="30000">
                <a:latin typeface="宋体" panose="02010600030101010101" pitchFamily="2" charset="-122"/>
                <a:cs typeface="Courier New"/>
              </a:rPr>
              <a:t>2</a:t>
            </a:r>
            <a:r>
              <a:rPr lang="zh-CN" altLang="zh-CN" kern="100">
                <a:latin typeface="宋体" panose="02010600030101010101" pitchFamily="2" charset="-122"/>
                <a:cs typeface="Times New Roman"/>
              </a:rPr>
              <a:t>＝</a:t>
            </a:r>
            <a:r>
              <a:rPr lang="en-US" altLang="zh-CN" i="1" kern="100">
                <a:cs typeface="Times New Roman" pitchFamily="18" charset="0"/>
              </a:rPr>
              <a:t>r</a:t>
            </a:r>
            <a:r>
              <a:rPr lang="en-US" altLang="zh-CN" kern="100" baseline="30000">
                <a:latin typeface="宋体" panose="02010600030101010101" pitchFamily="2" charset="-122"/>
                <a:cs typeface="Courier New"/>
              </a:rPr>
              <a:t>2</a:t>
            </a:r>
            <a:r>
              <a:rPr lang="zh-CN" altLang="zh-CN" kern="100">
                <a:latin typeface="宋体" panose="02010600030101010101" pitchFamily="2" charset="-122"/>
                <a:cs typeface="Times New Roman"/>
              </a:rPr>
              <a:t>，</a:t>
            </a:r>
            <a:endParaRPr lang="zh-CN" altLang="zh-CN" sz="1000" kern="100">
              <a:latin typeface="宋体" panose="02010600030101010101" pitchFamily="2" charset="-122"/>
              <a:cs typeface="Courier New"/>
            </a:endParaRPr>
          </a:p>
        </p:txBody>
      </p:sp>
      <p:graphicFrame>
        <p:nvGraphicFramePr>
          <p:cNvPr id="7" name="对象 6">
            <a:extLst>
              <a:ext uri="{FF2B5EF4-FFF2-40B4-BE49-F238E27FC236}">
                <a16:creationId xmlns:a16="http://schemas.microsoft.com/office/drawing/2014/main" id="{400627F1-BD6B-41A6-8D8F-5762D532A6C4}"/>
              </a:ext>
            </a:extLst>
          </p:cNvPr>
          <p:cNvGraphicFramePr>
            <a:graphicFrameLocks noChangeAspect="1"/>
          </p:cNvGraphicFramePr>
          <p:nvPr>
            <p:extLst>
              <p:ext uri="{D42A27DB-BD31-4B8C-83A1-F6EECF244321}">
                <p14:modId xmlns:p14="http://schemas.microsoft.com/office/powerpoint/2010/main" val="33813696"/>
              </p:ext>
            </p:extLst>
          </p:nvPr>
        </p:nvGraphicFramePr>
        <p:xfrm>
          <a:off x="737827" y="2590665"/>
          <a:ext cx="4370313" cy="1727200"/>
        </p:xfrm>
        <a:graphic>
          <a:graphicData uri="http://schemas.openxmlformats.org/presentationml/2006/ole">
            <mc:AlternateContent xmlns:mc="http://schemas.openxmlformats.org/markup-compatibility/2006">
              <mc:Choice xmlns:v="urn:schemas-microsoft-com:vml" Requires="v">
                <p:oleObj spid="_x0000_s1044" name="Document" r:id="rId3" progId="Word.Document.12">
                  <p:embed/>
                </p:oleObj>
              </mc:Choice>
              <mc:Fallback>
                <p:oleObj name="Document" r:id="rId3" progId="Word.Document.12">
                  <p:embed/>
                  <p:pic>
                    <p:nvPicPr>
                      <p:cNvPr id="0" name="OLE substitute image"/>
                      <p:cNvPicPr/>
                      <p:nvPr/>
                    </p:nvPicPr>
                    <p:blipFill>
                      <a:blip r:embed="rId4"/>
                      <a:stretch>
                        <a:fillRect/>
                      </a:stretch>
                    </p:blipFill>
                    <p:spPr>
                      <a:xfrm>
                        <a:off x="737827" y="2590665"/>
                        <a:ext cx="4370313" cy="1727200"/>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2ED2ACF3-29DB-41E1-81A9-51FE4E5E5F79}"/>
              </a:ext>
            </a:extLst>
          </p:cNvPr>
          <p:cNvSpPr/>
          <p:nvPr/>
        </p:nvSpPr>
        <p:spPr>
          <a:xfrm>
            <a:off x="4039680" y="3004299"/>
            <a:ext cx="6226384" cy="576248"/>
          </a:xfrm>
          <a:prstGeom prst="rect">
            <a:avLst/>
          </a:prstGeom>
        </p:spPr>
        <p:txBody>
          <a:bodyPr wrap="none">
            <a:spAutoFit/>
          </a:bodyPr>
          <a:lstStyle/>
          <a:p>
            <a:pPr lvl="0" algn="just">
              <a:lnSpc>
                <a:spcPct val="150000"/>
              </a:lnSpc>
            </a:pPr>
            <a:r>
              <a:rPr lang="zh-CN" altLang="zh-CN" kern="100">
                <a:solidFill>
                  <a:prstClr val="black"/>
                </a:solidFill>
                <a:latin typeface="宋体" panose="02010600030101010101" pitchFamily="2" charset="-122"/>
                <a:cs typeface="Times New Roman"/>
              </a:rPr>
              <a:t>解此方程组，得</a:t>
            </a:r>
            <a:r>
              <a:rPr lang="en-US" altLang="zh-CN" i="1" kern="100">
                <a:solidFill>
                  <a:prstClr val="black"/>
                </a:solidFill>
                <a:cs typeface="Times New Roman" pitchFamily="18" charset="0"/>
              </a:rPr>
              <a:t>a</a:t>
            </a:r>
            <a:r>
              <a:rPr lang="zh-CN" altLang="zh-CN" kern="100">
                <a:solidFill>
                  <a:prstClr val="black"/>
                </a:solidFill>
                <a:latin typeface="宋体" panose="02010600030101010101" pitchFamily="2" charset="-122"/>
                <a:cs typeface="Times New Roman"/>
              </a:rPr>
              <a:t>＝</a:t>
            </a:r>
            <a:r>
              <a:rPr lang="en-US" altLang="zh-CN" kern="100">
                <a:solidFill>
                  <a:prstClr val="black"/>
                </a:solidFill>
                <a:latin typeface="宋体" panose="02010600030101010101" pitchFamily="2" charset="-122"/>
                <a:cs typeface="Courier New"/>
              </a:rPr>
              <a:t>0</a:t>
            </a:r>
            <a:r>
              <a:rPr lang="zh-CN" altLang="zh-CN" kern="100">
                <a:solidFill>
                  <a:prstClr val="black"/>
                </a:solidFill>
                <a:latin typeface="宋体" panose="02010600030101010101" pitchFamily="2" charset="-122"/>
                <a:cs typeface="Times New Roman"/>
              </a:rPr>
              <a:t>，</a:t>
            </a:r>
            <a:r>
              <a:rPr lang="en-US" altLang="zh-CN" i="1" kern="100">
                <a:solidFill>
                  <a:prstClr val="black"/>
                </a:solidFill>
                <a:cs typeface="Times New Roman" pitchFamily="18" charset="0"/>
              </a:rPr>
              <a:t>b</a:t>
            </a:r>
            <a:r>
              <a:rPr lang="zh-CN" altLang="zh-CN" kern="100">
                <a:solidFill>
                  <a:prstClr val="black"/>
                </a:solidFill>
                <a:latin typeface="宋体" panose="02010600030101010101" pitchFamily="2" charset="-122"/>
                <a:cs typeface="Times New Roman"/>
              </a:rPr>
              <a:t>＝－</a:t>
            </a:r>
            <a:r>
              <a:rPr lang="en-US" altLang="zh-CN" kern="100">
                <a:solidFill>
                  <a:prstClr val="black"/>
                </a:solidFill>
                <a:latin typeface="宋体" panose="02010600030101010101" pitchFamily="2" charset="-122"/>
                <a:cs typeface="Courier New"/>
              </a:rPr>
              <a:t>10.5</a:t>
            </a:r>
            <a:r>
              <a:rPr lang="zh-CN" altLang="zh-CN" kern="100">
                <a:solidFill>
                  <a:prstClr val="black"/>
                </a:solidFill>
                <a:latin typeface="宋体" panose="02010600030101010101" pitchFamily="2" charset="-122"/>
                <a:cs typeface="Times New Roman"/>
              </a:rPr>
              <a:t>，</a:t>
            </a:r>
            <a:r>
              <a:rPr lang="en-US" altLang="zh-CN" i="1" kern="100">
                <a:solidFill>
                  <a:prstClr val="black"/>
                </a:solidFill>
                <a:cs typeface="Times New Roman" pitchFamily="18" charset="0"/>
              </a:rPr>
              <a:t>r</a:t>
            </a:r>
            <a:r>
              <a:rPr lang="zh-CN" altLang="zh-CN" kern="100">
                <a:solidFill>
                  <a:prstClr val="black"/>
                </a:solidFill>
                <a:latin typeface="宋体" panose="02010600030101010101" pitchFamily="2" charset="-122"/>
                <a:cs typeface="Times New Roman"/>
              </a:rPr>
              <a:t>＝</a:t>
            </a:r>
            <a:r>
              <a:rPr lang="en-US" altLang="zh-CN" kern="100">
                <a:solidFill>
                  <a:prstClr val="black"/>
                </a:solidFill>
                <a:latin typeface="宋体" panose="02010600030101010101" pitchFamily="2" charset="-122"/>
                <a:cs typeface="Courier New"/>
              </a:rPr>
              <a:t>14.5.</a:t>
            </a:r>
          </a:p>
        </p:txBody>
      </p:sp>
      <p:sp>
        <p:nvSpPr>
          <p:cNvPr id="9" name="矩形 8">
            <a:extLst>
              <a:ext uri="{FF2B5EF4-FFF2-40B4-BE49-F238E27FC236}">
                <a16:creationId xmlns:a16="http://schemas.microsoft.com/office/drawing/2014/main" id="{A1506052-9A89-44E8-A287-254CE430AF84}"/>
              </a:ext>
            </a:extLst>
          </p:cNvPr>
          <p:cNvSpPr/>
          <p:nvPr/>
        </p:nvSpPr>
        <p:spPr>
          <a:xfrm>
            <a:off x="359062" y="4073147"/>
            <a:ext cx="9265330" cy="1684244"/>
          </a:xfrm>
          <a:prstGeom prst="rect">
            <a:avLst/>
          </a:prstGeom>
        </p:spPr>
        <p:txBody>
          <a:bodyPr wrap="square">
            <a:spAutoFit/>
          </a:bodyPr>
          <a:lstStyle/>
          <a:p>
            <a:pPr algn="just">
              <a:lnSpc>
                <a:spcPct val="150000"/>
              </a:lnSpc>
              <a:spcAft>
                <a:spcPct val="0"/>
              </a:spcAft>
            </a:pPr>
            <a:r>
              <a:rPr lang="zh-CN" altLang="zh-CN" kern="100">
                <a:latin typeface="Times New Roman" charset="0"/>
                <a:ea typeface="华文细黑"/>
                <a:cs typeface="Times New Roman"/>
              </a:rPr>
              <a:t>所以这座圆拱桥的拱圆的方程是</a:t>
            </a:r>
            <a:r>
              <a:rPr lang="en-US" altLang="zh-CN" i="1" kern="100">
                <a:latin typeface="Times New Roman" charset="0"/>
                <a:ea typeface="华文细黑"/>
                <a:cs typeface="Courier New"/>
              </a:rPr>
              <a:t>x</a:t>
            </a:r>
            <a:r>
              <a:rPr lang="en-US" altLang="zh-CN" kern="100" baseline="30000">
                <a:latin typeface="Times New Roman" charset="0"/>
                <a:ea typeface="华文细黑"/>
                <a:cs typeface="Courier New"/>
              </a:rPr>
              <a:t>2</a:t>
            </a:r>
            <a:r>
              <a:rPr lang="zh-CN" altLang="zh-CN" kern="100">
                <a:latin typeface="Times New Roman" charset="0"/>
                <a:ea typeface="华文细黑"/>
                <a:cs typeface="Times New Roman"/>
              </a:rPr>
              <a:t>＋</a:t>
            </a:r>
            <a:r>
              <a:rPr lang="en-US" altLang="zh-CN" kern="100">
                <a:latin typeface="Times New Roman" charset="0"/>
                <a:ea typeface="华文细黑"/>
                <a:cs typeface="Courier New"/>
              </a:rPr>
              <a:t>(</a:t>
            </a:r>
            <a:r>
              <a:rPr lang="en-US" altLang="zh-CN" i="1" kern="100">
                <a:latin typeface="Times New Roman" charset="0"/>
                <a:ea typeface="华文细黑"/>
                <a:cs typeface="Courier New"/>
              </a:rPr>
              <a:t>y</a:t>
            </a:r>
            <a:r>
              <a:rPr lang="zh-CN" altLang="zh-CN" kern="100">
                <a:latin typeface="Times New Roman" charset="0"/>
                <a:ea typeface="华文细黑"/>
                <a:cs typeface="Times New Roman"/>
              </a:rPr>
              <a:t>＋</a:t>
            </a:r>
            <a:r>
              <a:rPr lang="en-US" altLang="zh-CN" kern="100">
                <a:latin typeface="Times New Roman" charset="0"/>
                <a:ea typeface="华文细黑"/>
                <a:cs typeface="Courier New"/>
              </a:rPr>
              <a:t>10.5)</a:t>
            </a:r>
            <a:r>
              <a:rPr lang="en-US" altLang="zh-CN" kern="100" baseline="30000">
                <a:latin typeface="Times New Roman" charset="0"/>
                <a:ea typeface="华文细黑"/>
                <a:cs typeface="Courier New"/>
              </a:rPr>
              <a:t>2</a:t>
            </a:r>
            <a:r>
              <a:rPr lang="zh-CN" altLang="zh-CN" kern="100">
                <a:latin typeface="Times New Roman" charset="0"/>
                <a:ea typeface="华文细黑"/>
                <a:cs typeface="Times New Roman"/>
              </a:rPr>
              <a:t>＝</a:t>
            </a:r>
            <a:r>
              <a:rPr lang="en-US" altLang="zh-CN" kern="100">
                <a:latin typeface="Times New Roman" charset="0"/>
                <a:ea typeface="华文细黑"/>
                <a:cs typeface="Courier New"/>
              </a:rPr>
              <a:t>14.5</a:t>
            </a:r>
            <a:r>
              <a:rPr lang="en-US" altLang="zh-CN" kern="100" baseline="30000">
                <a:latin typeface="Times New Roman" charset="0"/>
                <a:ea typeface="华文细黑"/>
                <a:cs typeface="Courier New"/>
              </a:rPr>
              <a:t>2</a:t>
            </a:r>
            <a:r>
              <a:rPr lang="en-US" altLang="zh-CN" kern="100">
                <a:latin typeface="Times New Roman" charset="0"/>
                <a:ea typeface="华文细黑"/>
                <a:cs typeface="Courier New"/>
              </a:rPr>
              <a:t>(0</a:t>
            </a:r>
            <a:r>
              <a:rPr lang="en-US" altLang="zh-CN" kern="100">
                <a:latin typeface="宋体"/>
                <a:ea typeface="华文细黑"/>
                <a:cs typeface="Times New Roman"/>
              </a:rPr>
              <a:t>≤</a:t>
            </a:r>
            <a:r>
              <a:rPr lang="en-US" altLang="zh-CN" i="1" kern="100">
                <a:latin typeface="Times New Roman" charset="0"/>
                <a:ea typeface="华文细黑"/>
                <a:cs typeface="Courier New"/>
              </a:rPr>
              <a:t>y</a:t>
            </a:r>
            <a:r>
              <a:rPr lang="en-US" altLang="zh-CN" kern="100">
                <a:latin typeface="宋体"/>
                <a:ea typeface="华文细黑"/>
                <a:cs typeface="Times New Roman"/>
              </a:rPr>
              <a:t>≤</a:t>
            </a:r>
            <a:r>
              <a:rPr lang="en-US" altLang="zh-CN" kern="100">
                <a:latin typeface="Times New Roman" charset="0"/>
                <a:ea typeface="华文细黑"/>
                <a:cs typeface="Courier New"/>
              </a:rPr>
              <a:t>4).</a:t>
            </a:r>
            <a:endParaRPr lang="zh-CN" altLang="zh-CN" sz="1000" kern="100">
              <a:latin typeface="宋体"/>
              <a:cs typeface="Courier New"/>
            </a:endParaRPr>
          </a:p>
          <a:p>
            <a:pPr algn="just">
              <a:lnSpc>
                <a:spcPct val="150000"/>
              </a:lnSpc>
              <a:spcAft>
                <a:spcPct val="0"/>
              </a:spcAft>
            </a:pPr>
            <a:r>
              <a:rPr lang="zh-CN" altLang="zh-CN" kern="100">
                <a:latin typeface="Times New Roman" charset="0"/>
                <a:ea typeface="华文细黑"/>
                <a:cs typeface="Times New Roman"/>
              </a:rPr>
              <a:t>把点</a:t>
            </a:r>
            <a:r>
              <a:rPr lang="en-US" altLang="zh-CN" i="1" kern="100">
                <a:latin typeface="Times New Roman" charset="0"/>
                <a:ea typeface="华文细黑"/>
                <a:cs typeface="Courier New"/>
              </a:rPr>
              <a:t>D</a:t>
            </a:r>
            <a:r>
              <a:rPr lang="zh-CN" altLang="zh-CN" kern="100">
                <a:latin typeface="Times New Roman" charset="0"/>
                <a:ea typeface="华文细黑"/>
                <a:cs typeface="Times New Roman"/>
              </a:rPr>
              <a:t>的横坐标</a:t>
            </a:r>
            <a:r>
              <a:rPr lang="en-US" altLang="zh-CN" i="1" kern="100">
                <a:latin typeface="Times New Roman" charset="0"/>
                <a:ea typeface="华文细黑"/>
                <a:cs typeface="Courier New"/>
              </a:rPr>
              <a:t>x</a:t>
            </a:r>
            <a:r>
              <a:rPr lang="zh-CN" altLang="zh-CN" kern="100">
                <a:latin typeface="Times New Roman" charset="0"/>
                <a:ea typeface="华文细黑"/>
                <a:cs typeface="Times New Roman"/>
              </a:rPr>
              <a:t>＝－</a:t>
            </a:r>
            <a:r>
              <a:rPr lang="en-US" altLang="zh-CN" kern="100">
                <a:latin typeface="Times New Roman" charset="0"/>
                <a:ea typeface="华文细黑"/>
                <a:cs typeface="Courier New"/>
              </a:rPr>
              <a:t>5</a:t>
            </a:r>
            <a:r>
              <a:rPr lang="zh-CN" altLang="zh-CN" kern="100">
                <a:latin typeface="Times New Roman" charset="0"/>
                <a:ea typeface="华文细黑"/>
                <a:cs typeface="Times New Roman"/>
              </a:rPr>
              <a:t>代入上式，得</a:t>
            </a:r>
            <a:r>
              <a:rPr lang="en-US" altLang="zh-CN" i="1" kern="100">
                <a:latin typeface="Times New Roman" charset="0"/>
                <a:ea typeface="华文细黑"/>
                <a:cs typeface="Courier New"/>
              </a:rPr>
              <a:t>y</a:t>
            </a:r>
            <a:r>
              <a:rPr lang="en-US" altLang="zh-CN" kern="100">
                <a:latin typeface="宋体"/>
                <a:ea typeface="华文细黑"/>
                <a:cs typeface="Times New Roman"/>
              </a:rPr>
              <a:t>≈</a:t>
            </a:r>
            <a:r>
              <a:rPr lang="en-US" altLang="zh-CN" kern="100">
                <a:latin typeface="Times New Roman" charset="0"/>
                <a:ea typeface="华文细黑"/>
                <a:cs typeface="Courier New"/>
              </a:rPr>
              <a:t>3.1.</a:t>
            </a:r>
            <a:endParaRPr lang="zh-CN" altLang="zh-CN" sz="1000" kern="100">
              <a:latin typeface="宋体"/>
              <a:cs typeface="Courier New"/>
            </a:endParaRPr>
          </a:p>
          <a:p>
            <a:pPr algn="just">
              <a:lnSpc>
                <a:spcPct val="150000"/>
              </a:lnSpc>
              <a:spcAft>
                <a:spcPct val="0"/>
              </a:spcAft>
            </a:pPr>
            <a:r>
              <a:rPr lang="zh-CN" altLang="zh-CN" kern="100">
                <a:latin typeface="Times New Roman" charset="0"/>
                <a:ea typeface="华文细黑"/>
                <a:cs typeface="Times New Roman"/>
              </a:rPr>
              <a:t>由于船在水面以上高</a:t>
            </a:r>
            <a:r>
              <a:rPr lang="en-US" altLang="zh-CN" kern="100">
                <a:latin typeface="Times New Roman" charset="0"/>
                <a:ea typeface="华文细黑"/>
                <a:cs typeface="Courier New"/>
              </a:rPr>
              <a:t>3 m,3</a:t>
            </a:r>
            <a:r>
              <a:rPr lang="zh-CN" altLang="zh-CN" kern="100">
                <a:latin typeface="Times New Roman" charset="0"/>
                <a:ea typeface="华文细黑"/>
                <a:cs typeface="Times New Roman"/>
              </a:rPr>
              <a:t>＜</a:t>
            </a:r>
            <a:r>
              <a:rPr lang="en-US" altLang="zh-CN" kern="100">
                <a:latin typeface="Times New Roman" charset="0"/>
                <a:ea typeface="华文细黑"/>
                <a:cs typeface="Courier New"/>
              </a:rPr>
              <a:t>3.1</a:t>
            </a:r>
            <a:r>
              <a:rPr lang="zh-CN" altLang="zh-CN" kern="100">
                <a:latin typeface="Times New Roman" charset="0"/>
                <a:ea typeface="华文细黑"/>
                <a:cs typeface="Times New Roman"/>
              </a:rPr>
              <a:t>，所以该船可以从桥下通过</a:t>
            </a:r>
            <a:r>
              <a:rPr lang="en-US" altLang="zh-CN" kern="100">
                <a:latin typeface="Times New Roman" charset="0"/>
                <a:ea typeface="华文细黑"/>
                <a:cs typeface="Courier New"/>
              </a:rPr>
              <a:t>.</a:t>
            </a:r>
            <a:endParaRPr lang="zh-CN" altLang="zh-CN" sz="1000" kern="100">
              <a:latin typeface="宋体"/>
              <a:cs typeface="Courier New"/>
            </a:endParaRPr>
          </a:p>
        </p:txBody>
      </p:sp>
    </p:spTree>
    <p:extLst>
      <p:ext uri="{BB962C8B-B14F-4D97-AF65-F5344CB8AC3E}">
        <p14:creationId xmlns:p14="http://schemas.microsoft.com/office/powerpoint/2010/main" val="39090727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childTnLst>
                    </p:cTn>
                  </p:par>
                  <p:par>
                    <p:cTn id="8" fill="hold" nodeType="clickPar">
                      <p:stCondLst>
                        <p:cond delay="indefinite"/>
                        <p:cond evt="onBegin" delay="0">
                          <p:tn val="7"/>
                        </p:cond>
                      </p:stCondLst>
                      <p:childTnLst>
                        <p:par>
                          <p:cTn id="9" fill="hold" nodeType="withGroup">
                            <p:stCondLst>
                              <p:cond delay="indefinite"/>
                            </p:stCondLst>
                          </p:cTn>
                        </p:par>
                        <p:par>
                          <p:cTn id="10" fill="hold" nodeType="after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cond evt="onBegin" delay="0">
                          <p:tn val="12"/>
                        </p:cond>
                      </p:stCondLst>
                      <p:childTnLst>
                        <p:par>
                          <p:cTn id="14" fill="hold" nodeType="withGroup">
                            <p:stCondLst>
                              <p:cond delay="indefinite"/>
                            </p:stCondLst>
                          </p:cTn>
                        </p:par>
                        <p:par>
                          <p:cTn id="15" fill="hold" nodeType="afterGroup">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nodeType="clickPar">
                      <p:stCondLst>
                        <p:cond delay="indefinite"/>
                        <p:cond evt="onBegin" delay="0">
                          <p:tn val="17"/>
                        </p:cond>
                      </p:stCondLst>
                      <p:childTnLst>
                        <p:par>
                          <p:cTn id="19" fill="hold" nodeType="withGroup">
                            <p:stCondLst>
                              <p:cond delay="indefinite"/>
                            </p:stCondLst>
                          </p:cTn>
                        </p:par>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cond evt="onBegin" delay="0">
                          <p:tn val="22"/>
                        </p:cond>
                      </p:stCondLst>
                      <p:childTnLst>
                        <p:par>
                          <p:cTn id="24" fill="hold" nodeType="withGroup">
                            <p:stCondLst>
                              <p:cond delay="indefinite"/>
                            </p:stCondLst>
                          </p:cTn>
                        </p:par>
                        <p:par>
                          <p:cTn id="25" fill="hold" nodeType="afterGroup">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nodeType="clickPar">
                      <p:stCondLst>
                        <p:cond delay="indefinite"/>
                        <p:cond evt="onBegin" delay="0">
                          <p:tn val="27"/>
                        </p:cond>
                      </p:stCondLst>
                      <p:childTnLst>
                        <p:par>
                          <p:cTn id="29" fill="hold" nodeType="withGroup">
                            <p:stCondLst>
                              <p:cond delay="indefinite"/>
                            </p:stCondLst>
                          </p:cTn>
                        </p:par>
                        <p:par>
                          <p:cTn id="30" fill="hold" nodeType="afterGroup">
                            <p:stCondLst>
                              <p:cond delay="0"/>
                            </p:stCondLst>
                            <p:childTnLst>
                              <p:par>
                                <p:cTn id="31" presetID="1" presetClass="entr" presetSubtype="0" fill="hold" grpId="3"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1"/>
      <p:bldP spid="8" grpId="2"/>
      <p:bldP spid="9" grpId="3"/>
    </p:bldLst>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031BAA15-716E-4EDD-BD2A-4989DF9FC42D}"/>
              </a:ext>
            </a:extLst>
          </p:cNvPr>
          <p:cNvSpPr/>
          <p:nvPr/>
        </p:nvSpPr>
        <p:spPr>
          <a:xfrm>
            <a:off x="119336" y="481881"/>
            <a:ext cx="11593288" cy="1200329"/>
          </a:xfrm>
          <a:prstGeom prst="rect">
            <a:avLst/>
          </a:prstGeom>
        </p:spPr>
        <p:txBody>
          <a:bodyPr wrap="square">
            <a:spAutoFit/>
          </a:bodyPr>
          <a:lstStyle/>
          <a:p>
            <a:pPr algn="l"/>
            <a:r>
              <a:rPr lang="zh-CN" altLang="en-US"/>
              <a:t>例4一个小岛的周围有环岛暗礁，暗礁分布在以小岛中心为圆心，半径为20km的圆形区域内，已知小岛中心位于轮船正西40km处，港口位于小岛中心正北30km处</a:t>
            </a:r>
            <a:r>
              <a:rPr lang="en-US" altLang="zh-CN"/>
              <a:t>.</a:t>
            </a:r>
            <a:r>
              <a:rPr lang="zh-CN" altLang="en-US"/>
              <a:t>如果轮船沿直线返港，那么它是否会有触礁危险？</a:t>
            </a:r>
          </a:p>
        </p:txBody>
      </p:sp>
      <p:sp>
        <p:nvSpPr>
          <p:cNvPr id="3" name="Text Box 28">
            <a:extLst>
              <a:ext uri="{FF2B5EF4-FFF2-40B4-BE49-F238E27FC236}">
                <a16:creationId xmlns:a16="http://schemas.microsoft.com/office/drawing/2014/main" id="{9A5E4874-B7E8-4CBB-8CFB-B6E5D262A87A}"/>
              </a:ext>
            </a:extLst>
          </p:cNvPr>
          <p:cNvSpPr txBox="1">
            <a:spLocks noChangeArrowheads="1"/>
          </p:cNvSpPr>
          <p:nvPr/>
        </p:nvSpPr>
        <p:spPr bwMode="auto">
          <a:xfrm>
            <a:off x="0" y="0"/>
            <a:ext cx="1475655" cy="461665"/>
          </a:xfrm>
          <a:prstGeom prst="rect">
            <a:avLst/>
          </a:prstGeom>
          <a:gradFill rotWithShape="0">
            <a:gsLst>
              <a:gs pos="0">
                <a:srgbClr val="FEE7F2"/>
              </a:gs>
              <a:gs pos="17999">
                <a:srgbClr val="FBD49C"/>
              </a:gs>
              <a:gs pos="39000">
                <a:srgbClr val="FBA97D"/>
              </a:gs>
              <a:gs pos="64000">
                <a:srgbClr val="FAC77D"/>
              </a:gs>
              <a:gs pos="82001">
                <a:srgbClr val="FEE7F2"/>
              </a:gs>
              <a:gs pos="100000">
                <a:srgbClr val="FBEAC7"/>
              </a:gs>
            </a:gsLst>
            <a:lin ang="5400000" scaled="1"/>
          </a:gradFill>
          <a:ln w="38100" algn="ctr">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a:defRPr sz="2400" b="1">
                <a:solidFill>
                  <a:srgbClr val="0C00F4"/>
                </a:solidFill>
                <a:latin typeface="Times New Roman" pitchFamily="18" charset="0"/>
              </a:defRPr>
            </a:lvl1pPr>
          </a:lstStyle>
          <a:p>
            <a:r>
              <a:rPr lang="zh-CN" altLang="en-US"/>
              <a:t>例题讲评</a:t>
            </a:r>
          </a:p>
        </p:txBody>
      </p:sp>
      <p:sp>
        <p:nvSpPr>
          <p:cNvPr id="4" name="矩形 3">
            <a:extLst>
              <a:ext uri="{FF2B5EF4-FFF2-40B4-BE49-F238E27FC236}">
                <a16:creationId xmlns:a16="http://schemas.microsoft.com/office/drawing/2014/main" id="{4F9706B6-9C3F-4A7B-9DC6-6F073EB31002}"/>
              </a:ext>
            </a:extLst>
          </p:cNvPr>
          <p:cNvSpPr/>
          <p:nvPr/>
        </p:nvSpPr>
        <p:spPr>
          <a:xfrm>
            <a:off x="302767" y="1682210"/>
            <a:ext cx="8706147" cy="923330"/>
          </a:xfrm>
          <a:prstGeom prst="rect">
            <a:avLst/>
          </a:prstGeom>
        </p:spPr>
        <p:txBody>
          <a:bodyPr wrap="square">
            <a:spAutoFit/>
          </a:bodyPr>
          <a:lstStyle/>
          <a:p>
            <a:pPr algn="l"/>
            <a:r>
              <a:rPr lang="zh-CN" altLang="en-US" sz="1800">
                <a:solidFill>
                  <a:srgbClr val="0070C0"/>
                </a:solidFill>
              </a:rPr>
              <a:t>分析：</a:t>
            </a:r>
            <a:r>
              <a:rPr lang="zh-CN" altLang="en-US" sz="1800">
                <a:solidFill>
                  <a:srgbClr val="FF0000"/>
                </a:solidFill>
              </a:rPr>
              <a:t>先画出示意图</a:t>
            </a:r>
            <a:r>
              <a:rPr lang="en-US" altLang="zh-CN" sz="1800">
                <a:solidFill>
                  <a:srgbClr val="FF0000"/>
                </a:solidFill>
              </a:rPr>
              <a:t>,</a:t>
            </a:r>
            <a:r>
              <a:rPr lang="zh-CN" altLang="en-US" sz="1800">
                <a:solidFill>
                  <a:srgbClr val="FF0000"/>
                </a:solidFill>
              </a:rPr>
              <a:t>了解小岛中心、轮船、港口的方位和距离</a:t>
            </a:r>
            <a:r>
              <a:rPr lang="en-US" altLang="zh-CN" sz="1800">
                <a:solidFill>
                  <a:srgbClr val="FF0000"/>
                </a:solidFill>
              </a:rPr>
              <a:t>,</a:t>
            </a:r>
            <a:r>
              <a:rPr lang="zh-CN" altLang="en-US" sz="1800">
                <a:solidFill>
                  <a:srgbClr val="FF0000"/>
                </a:solidFill>
              </a:rPr>
              <a:t>如图,根据题意，建立适当的平面直角坐标系，求出暗礁所在区域的边缘圆的方程，以及轮船返港直线的方程，利用方程判断直线与圆的位置关系，进而确定轮船是否有触礁危险</a:t>
            </a:r>
            <a:r>
              <a:rPr lang="en-US" altLang="zh-CN" sz="1800">
                <a:solidFill>
                  <a:srgbClr val="FF0000"/>
                </a:solidFill>
              </a:rPr>
              <a:t>.</a:t>
            </a:r>
            <a:endParaRPr lang="zh-CN" altLang="en-US" sz="1800">
              <a:solidFill>
                <a:srgbClr val="FF0000"/>
              </a:solidFill>
            </a:endParaRPr>
          </a:p>
        </p:txBody>
      </p:sp>
      <p:pic>
        <p:nvPicPr>
          <p:cNvPr id="5" name="图片 4">
            <a:extLst>
              <a:ext uri="{FF2B5EF4-FFF2-40B4-BE49-F238E27FC236}">
                <a16:creationId xmlns:a16="http://schemas.microsoft.com/office/drawing/2014/main" id="{E6CF5C02-5B88-4634-8C68-3E200DADDDA0}"/>
              </a:ext>
            </a:extLst>
          </p:cNvPr>
          <p:cNvPicPr>
            <a:picLocks noChangeAspect="1"/>
          </p:cNvPicPr>
          <p:nvPr/>
        </p:nvPicPr>
        <p:blipFill>
          <a:blip r:embed="rId2"/>
          <a:stretch>
            <a:fillRect/>
          </a:stretch>
        </p:blipFill>
        <p:spPr>
          <a:xfrm>
            <a:off x="9192344" y="1412776"/>
            <a:ext cx="2657475" cy="2200275"/>
          </a:xfrm>
          <a:prstGeom prst="rect">
            <a:avLst/>
          </a:prstGeom>
        </p:spPr>
      </p:pic>
      <p:sp>
        <p:nvSpPr>
          <p:cNvPr id="6" name="矩形 5">
            <a:extLst>
              <a:ext uri="{FF2B5EF4-FFF2-40B4-BE49-F238E27FC236}">
                <a16:creationId xmlns:a16="http://schemas.microsoft.com/office/drawing/2014/main" id="{B7348DFA-39EF-4422-859F-39B65F84D0C4}"/>
              </a:ext>
            </a:extLst>
          </p:cNvPr>
          <p:cNvSpPr/>
          <p:nvPr/>
        </p:nvSpPr>
        <p:spPr>
          <a:xfrm>
            <a:off x="342181" y="2570516"/>
            <a:ext cx="8706147" cy="1015663"/>
          </a:xfrm>
          <a:prstGeom prst="rect">
            <a:avLst/>
          </a:prstGeom>
        </p:spPr>
        <p:txBody>
          <a:bodyPr wrap="square">
            <a:spAutoFit/>
          </a:bodyPr>
          <a:lstStyle/>
          <a:p>
            <a:pPr algn="l"/>
            <a:r>
              <a:rPr lang="zh-CN" altLang="en-US" sz="2000"/>
              <a:t>解：以小岛的中心为原点O,东西方向为</a:t>
            </a:r>
            <a:r>
              <a:rPr lang="zh-CN" altLang="en-US" sz="2000" i="1">
                <a:cs typeface="Times New Roman" pitchFamily="18" charset="0"/>
              </a:rPr>
              <a:t>x</a:t>
            </a:r>
            <a:r>
              <a:rPr lang="zh-CN" altLang="en-US" sz="2000"/>
              <a:t>轴，建立如图所示的直角坐标系，为了运算的简便，我们取10km为单位长度，则港口所在位置的坐标为</a:t>
            </a:r>
            <a:r>
              <a:rPr lang="en-US" altLang="zh-CN" sz="2000"/>
              <a:t>(</a:t>
            </a:r>
            <a:r>
              <a:rPr lang="zh-CN" altLang="en-US" sz="2000"/>
              <a:t>0,3),轮船所在位置的坐标为</a:t>
            </a:r>
            <a:r>
              <a:rPr lang="en-US" altLang="zh-CN" sz="2000"/>
              <a:t>(4,0).</a:t>
            </a:r>
            <a:endParaRPr lang="zh-CN" altLang="en-US" sz="2000"/>
          </a:p>
        </p:txBody>
      </p:sp>
      <p:sp>
        <p:nvSpPr>
          <p:cNvPr id="7" name="矩形 6">
            <a:extLst>
              <a:ext uri="{FF2B5EF4-FFF2-40B4-BE49-F238E27FC236}">
                <a16:creationId xmlns:a16="http://schemas.microsoft.com/office/drawing/2014/main" id="{93E439EE-A530-416B-9145-0D8BC6F720BE}"/>
              </a:ext>
            </a:extLst>
          </p:cNvPr>
          <p:cNvSpPr>
            <a:spLocks noRot="1" noChangeAspect="1" noMove="1" noResize="1" noEditPoints="1" noAdjustHandles="1" noChangeArrowheads="1" noChangeShapeType="1" noTextEdit="1"/>
          </p:cNvSpPr>
          <p:nvPr/>
        </p:nvSpPr>
        <p:spPr>
          <a:xfrm>
            <a:off x="342181" y="3493846"/>
            <a:ext cx="9249617" cy="810607"/>
          </a:xfrm>
          <a:prstGeom prst="rect">
            <a:avLst/>
          </a:prstGeom>
          <a:blipFill>
            <a:blip r:embed="rId3"/>
            <a:stretch>
              <a:fillRect l="-659" t="-5263" r="0" b="-3759"/>
            </a:stretch>
          </a:blipFill>
        </p:spPr>
        <p:txBody>
          <a:bodyPr/>
          <a:lstStyle/>
          <a:p>
            <a:r>
              <a:rPr lang="zh-CN" altLang="en-US">
                <a:noFill/>
              </a:rPr>
              <a:t> </a:t>
            </a:r>
          </a:p>
        </p:txBody>
      </p:sp>
      <p:sp>
        <p:nvSpPr>
          <p:cNvPr id="8" name="矩形 7">
            <a:extLst>
              <a:ext uri="{FF2B5EF4-FFF2-40B4-BE49-F238E27FC236}">
                <a16:creationId xmlns:a16="http://schemas.microsoft.com/office/drawing/2014/main" id="{A5F0F3B3-DBBB-4543-B867-225ACE18D080}"/>
              </a:ext>
            </a:extLst>
          </p:cNvPr>
          <p:cNvSpPr>
            <a:spLocks noRot="1" noChangeAspect="1" noMove="1" noResize="1" noEditPoints="1" noAdjustHandles="1" noChangeArrowheads="1" noChangeShapeType="1" noTextEdit="1"/>
          </p:cNvSpPr>
          <p:nvPr/>
        </p:nvSpPr>
        <p:spPr>
          <a:xfrm>
            <a:off x="345604" y="4278904"/>
            <a:ext cx="8235524" cy="784382"/>
          </a:xfrm>
          <a:prstGeom prst="rect">
            <a:avLst/>
          </a:prstGeom>
          <a:blipFill>
            <a:blip r:embed="rId4"/>
            <a:stretch>
              <a:fillRect l="-666" r="-592"/>
            </a:stretch>
          </a:blipFill>
        </p:spPr>
        <p:txBody>
          <a:bodyPr/>
          <a:lstStyle/>
          <a:p>
            <a:r>
              <a:rPr lang="zh-CN" altLang="en-US">
                <a:noFill/>
              </a:rPr>
              <a:t> </a:t>
            </a:r>
          </a:p>
        </p:txBody>
      </p:sp>
      <p:sp>
        <p:nvSpPr>
          <p:cNvPr id="9" name="矩形 8">
            <a:extLst>
              <a:ext uri="{FF2B5EF4-FFF2-40B4-BE49-F238E27FC236}">
                <a16:creationId xmlns:a16="http://schemas.microsoft.com/office/drawing/2014/main" id="{92787420-737B-4EC7-AA48-E4A814D5E625}"/>
              </a:ext>
            </a:extLst>
          </p:cNvPr>
          <p:cNvSpPr/>
          <p:nvPr/>
        </p:nvSpPr>
        <p:spPr>
          <a:xfrm>
            <a:off x="479376" y="5063286"/>
            <a:ext cx="5886547" cy="461665"/>
          </a:xfrm>
          <a:prstGeom prst="rect">
            <a:avLst/>
          </a:prstGeom>
        </p:spPr>
        <p:txBody>
          <a:bodyPr wrap="none">
            <a:spAutoFit/>
          </a:bodyPr>
          <a:lstStyle/>
          <a:p>
            <a:r>
              <a:rPr lang="zh-CN" altLang="en-US"/>
              <a:t>由△=(-72)</a:t>
            </a:r>
            <a:r>
              <a:rPr lang="zh-CN" altLang="en-US" baseline="30000"/>
              <a:t>2</a:t>
            </a:r>
            <a:r>
              <a:rPr lang="zh-CN" altLang="en-US"/>
              <a:t>-4×25×80&lt;0,可知方程组无解.</a:t>
            </a:r>
          </a:p>
        </p:txBody>
      </p:sp>
      <p:sp>
        <p:nvSpPr>
          <p:cNvPr id="10" name="矩形 9">
            <a:extLst>
              <a:ext uri="{FF2B5EF4-FFF2-40B4-BE49-F238E27FC236}">
                <a16:creationId xmlns:a16="http://schemas.microsoft.com/office/drawing/2014/main" id="{D440ACE7-5C1D-48BF-8DE4-B99FEBA9DE34}"/>
              </a:ext>
            </a:extLst>
          </p:cNvPr>
          <p:cNvSpPr/>
          <p:nvPr/>
        </p:nvSpPr>
        <p:spPr>
          <a:xfrm>
            <a:off x="479376" y="5505328"/>
            <a:ext cx="9969823" cy="461665"/>
          </a:xfrm>
          <a:prstGeom prst="rect">
            <a:avLst/>
          </a:prstGeom>
        </p:spPr>
        <p:txBody>
          <a:bodyPr wrap="square">
            <a:spAutoFit/>
          </a:bodyPr>
          <a:lstStyle/>
          <a:p>
            <a:pPr algn="l"/>
            <a:r>
              <a:rPr lang="zh-CN" altLang="en-US"/>
              <a:t>所以直线</a:t>
            </a:r>
            <a:r>
              <a:rPr lang="en-US" altLang="zh-CN" i="1"/>
              <a:t>l</a:t>
            </a:r>
            <a:r>
              <a:rPr lang="zh-CN" altLang="en-US"/>
              <a:t>与圆</a:t>
            </a:r>
            <a:r>
              <a:rPr lang="zh-CN" altLang="en-US" i="1"/>
              <a:t>O</a:t>
            </a:r>
            <a:r>
              <a:rPr lang="zh-CN" altLang="en-US"/>
              <a:t>相离，轮船沿直线返港不会有触礁危险.</a:t>
            </a:r>
          </a:p>
        </p:txBody>
      </p:sp>
      <p:sp>
        <p:nvSpPr>
          <p:cNvPr id="11" name="矩形 10">
            <a:extLst>
              <a:ext uri="{FF2B5EF4-FFF2-40B4-BE49-F238E27FC236}">
                <a16:creationId xmlns:a16="http://schemas.microsoft.com/office/drawing/2014/main" id="{0596154B-F876-4FD7-9D29-B0B865B8EFDA}"/>
              </a:ext>
            </a:extLst>
          </p:cNvPr>
          <p:cNvSpPr/>
          <p:nvPr/>
        </p:nvSpPr>
        <p:spPr>
          <a:xfrm>
            <a:off x="451347" y="6052951"/>
            <a:ext cx="5856090" cy="461665"/>
          </a:xfrm>
          <a:prstGeom prst="rect">
            <a:avLst/>
          </a:prstGeom>
        </p:spPr>
        <p:txBody>
          <a:bodyPr wrap="none">
            <a:spAutoFit/>
          </a:bodyPr>
          <a:lstStyle/>
          <a:p>
            <a:r>
              <a:rPr lang="zh-CN" altLang="en-US">
                <a:solidFill>
                  <a:srgbClr val="FF0000"/>
                </a:solidFill>
              </a:rPr>
              <a:t>思考</a:t>
            </a:r>
            <a:r>
              <a:rPr lang="en-US" altLang="zh-CN">
                <a:solidFill>
                  <a:srgbClr val="FF0000"/>
                </a:solidFill>
              </a:rPr>
              <a:t>:</a:t>
            </a:r>
            <a:r>
              <a:rPr lang="zh-CN" altLang="en-US">
                <a:solidFill>
                  <a:srgbClr val="FF0000"/>
                </a:solidFill>
              </a:rPr>
              <a:t>你还能用其他方法解决上述问题吗？</a:t>
            </a:r>
          </a:p>
        </p:txBody>
      </p:sp>
    </p:spTree>
    <p:extLst>
      <p:ext uri="{BB962C8B-B14F-4D97-AF65-F5344CB8AC3E}">
        <p14:creationId xmlns:p14="http://schemas.microsoft.com/office/powerpoint/2010/main" val="27723045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indefinite"/>
                            </p:stCondLst>
                          </p:cTn>
                        </p:par>
                        <p:par>
                          <p:cTn id="14" fill="hold" nodeType="afterGroup">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indefinite"/>
                            </p:stCondLst>
                          </p:cTn>
                        </p:par>
                        <p:par>
                          <p:cTn id="19" fill="hold" nodeType="afterGroup">
                            <p:stCondLst>
                              <p:cond delay="0"/>
                            </p:stCondLst>
                            <p:childTnLst>
                              <p:par>
                                <p:cTn id="20" presetID="1" presetClass="entr" presetSubtype="0" fill="hold" grpId="2"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indefinite"/>
                            </p:stCondLst>
                          </p:cTn>
                        </p:par>
                        <p:par>
                          <p:cTn id="24" fill="hold" nodeType="afterGroup">
                            <p:stCondLst>
                              <p:cond delay="0"/>
                            </p:stCondLst>
                            <p:childTnLst>
                              <p:par>
                                <p:cTn id="25" presetID="1" presetClass="entr" presetSubtype="0" fill="hold" grpId="3"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indefinite"/>
                            </p:stCondLst>
                          </p:cTn>
                        </p:par>
                        <p:par>
                          <p:cTn id="29" fill="hold" nodeType="afterGroup">
                            <p:stCondLst>
                              <p:cond delay="0"/>
                            </p:stCondLst>
                            <p:childTnLst>
                              <p:par>
                                <p:cTn id="30" presetID="1" presetClass="entr" presetSubtype="0" fill="hold" grpId="4"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indefinite"/>
                            </p:stCondLst>
                          </p:cTn>
                        </p:par>
                        <p:par>
                          <p:cTn id="34" fill="hold" nodeType="afterGroup">
                            <p:stCondLst>
                              <p:cond delay="0"/>
                            </p:stCondLst>
                            <p:childTnLst>
                              <p:par>
                                <p:cTn id="35" presetID="1" presetClass="entr" presetSubtype="0" fill="hold" grpId="5"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indefinite"/>
                            </p:stCondLst>
                          </p:cTn>
                        </p:par>
                        <p:par>
                          <p:cTn id="39" fill="hold" nodeType="afterGroup">
                            <p:stCondLst>
                              <p:cond delay="0"/>
                            </p:stCondLst>
                            <p:childTnLst>
                              <p:par>
                                <p:cTn id="40" presetID="1" presetClass="entr" presetSubtype="0" fill="hold" grpId="6"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1"/>
      <p:bldP spid="7" grpId="2"/>
      <p:bldP spid="8" grpId="3"/>
      <p:bldP spid="9" grpId="4"/>
      <p:bldP spid="10" grpId="5"/>
      <p:bldP spid="11" grpId="6"/>
    </p:bldLst>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矩形 1">
            <a:extLst>
              <a:ext uri="{FF2B5EF4-FFF2-40B4-BE49-F238E27FC236}">
                <a16:creationId xmlns:a16="http://schemas.microsoft.com/office/drawing/2014/main" id="{DB90323C-3658-4C09-B534-1A44BD7EEF36}"/>
              </a:ext>
            </a:extLst>
          </p:cNvPr>
          <p:cNvSpPr>
            <a:spLocks noRot="1" noChangeAspect="1" noMove="1" noResize="1" noEditPoints="1" noAdjustHandles="1" noChangeArrowheads="1" noChangeShapeType="1" noTextEdit="1"/>
          </p:cNvSpPr>
          <p:nvPr/>
        </p:nvSpPr>
        <p:spPr>
          <a:xfrm>
            <a:off x="911424" y="620688"/>
            <a:ext cx="8352928" cy="3139834"/>
          </a:xfrm>
          <a:prstGeom prst="rect">
            <a:avLst/>
          </a:prstGeom>
          <a:blipFill>
            <a:blip r:embed="rId2"/>
            <a:stretch>
              <a:fillRect l="-1168" t="-2136" r="-584" b="-3689"/>
            </a:stretch>
          </a:blipFill>
        </p:spPr>
        <p:txBody>
          <a:bodyPr/>
          <a:lstStyle/>
          <a:p>
            <a:r>
              <a:rPr lang="zh-CN" altLang="en-US">
                <a:noFill/>
              </a:rPr>
              <a:t> </a:t>
            </a:r>
          </a:p>
        </p:txBody>
      </p:sp>
      <p:pic>
        <p:nvPicPr>
          <p:cNvPr id="3" name="图片 2">
            <a:extLst>
              <a:ext uri="{FF2B5EF4-FFF2-40B4-BE49-F238E27FC236}">
                <a16:creationId xmlns:a16="http://schemas.microsoft.com/office/drawing/2014/main" id="{4942774D-0B83-4D71-8722-31C11DD9415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a:fillRect/>
          </a:stretch>
        </p:blipFill>
        <p:spPr>
          <a:xfrm>
            <a:off x="9336360" y="260648"/>
            <a:ext cx="2495550" cy="2447925"/>
          </a:xfrm>
          <a:prstGeom prst="rect">
            <a:avLst/>
          </a:prstGeom>
        </p:spPr>
      </p:pic>
    </p:spTree>
    <p:extLst>
      <p:ext uri="{BB962C8B-B14F-4D97-AF65-F5344CB8AC3E}">
        <p14:creationId xmlns:p14="http://schemas.microsoft.com/office/powerpoint/2010/main" val="130064568"/>
      </p:ext>
    </p:extLst>
  </p:cSld>
  <p:clrMapOvr>
    <a:masterClrMapping/>
  </p:clrMapOvr>
  <p:transition/>
  <p:timing/>
</p:sld>
</file>

<file path=ppt/tags/tag1.xml><?xml version="1.0" encoding="utf-8"?>
<p:tagLst xmlns:p="http://schemas.openxmlformats.org/presentationml/2006/main">
  <p:tag name="AS_OS" val="Unix 3.10 unknown"/>
  <p:tag name="AS_RELEASE_DATE" val="2017.06.20"/>
  <p:tag name="AS_TITLE" val="Aspose.Slides for Java"/>
  <p:tag name="AS_VERSION" val="17.6"/>
</p:tagLst>
</file>

<file path=ppt/theme/theme1.xml><?xml version="1.0" encoding="utf-8"?>
<a:theme xmlns:r="http://schemas.openxmlformats.org/officeDocument/2006/relationships" xmlns:a="http://schemas.openxmlformats.org/drawingml/2006/main" name="邢启强课件专用模板">
  <a:themeElements>
    <a:clrScheme name="邢启强课件专用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邢启强课件专用模板">
      <a:majorFont>
        <a:latin typeface="Arial"/>
        <a:ea typeface="宋体" charset="-122"/>
        <a:cs typeface="Arial"/>
      </a:majorFont>
      <a:minorFont>
        <a:latin typeface="Arial"/>
        <a:ea typeface="宋体" charset="-122"/>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邢启强课件专用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邢启强课件专用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邢启强课件专用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邢启强课件专用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邢启强课件专用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邢启强课件专用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邢启强课件专用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邢启强课件专用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邢启强课件专用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邢启强课件专用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邢启强课件专用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邢启强课件专用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charset="-122"/>
        <a:cs typeface="Arial"/>
      </a:majorFont>
      <a:minorFont>
        <a:latin typeface="Arial"/>
        <a:ea typeface="宋体" charset="-122"/>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122</Paragraphs>
  <Slides>18</Slides>
  <Notes>1</Notes>
  <TotalTime>0</TotalTime>
  <HiddenSlides>0</HiddenSlides>
  <MMClips>0</MMClips>
  <ScaleCrop>0</ScaleCrop>
  <HeadingPairs>
    <vt:vector baseType="variant" size="4">
      <vt:variant>
        <vt:lpstr>Theme</vt:lpstr>
      </vt:variant>
      <vt:variant>
        <vt:i4>1</vt:i4>
      </vt:variant>
      <vt:variant>
        <vt:lpstr>Slide Titles</vt:lpstr>
      </vt:variant>
      <vt:variant>
        <vt:i4>18</vt:i4>
      </vt:variant>
    </vt:vector>
  </HeadingPairs>
  <TitlesOfParts>
    <vt:vector baseType="lpstr" size="19">
      <vt:lpstr>邢启强课件专用模板</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0</LinksUpToDate>
  <SharedDoc>0</SharedDoc>
  <HyperlinksChanged>0</HyperlinksChanged>
  <Application>Aspose.Slides for Java</Application>
  <AppVersion>17.0600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2020-10-14T08:38:51.436</cp:lastPrinted>
  <dcterms:created xsi:type="dcterms:W3CDTF">2020-10-14T08:38:51Z</dcterms:created>
  <dcterms:modified xsi:type="dcterms:W3CDTF">2020-10-14T00:38:52Z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