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wmf" ContentType="image/x-wmf"/>
  <Default Extension="png" ContentType="image/png"/>
  <Default Extension="emf" ContentType="image/x-emf"/>
  <Default Extension="wav" ContentType="audio/x-wav"/>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17.6-->
<p:presentation xmlns:r="http://schemas.openxmlformats.org/officeDocument/2006/relationships" xmlns:a="http://schemas.openxmlformats.org/drawingml/2006/main" xmlns:p="http://schemas.openxmlformats.org/presentationml/2006/main" saveSubsetFonts="1">
  <p:sldMasterIdLst>
    <p:sldMasterId id="2147483653" r:id="rId1"/>
    <p:sldMasterId id="2147483654" r:id="rId2"/>
  </p:sldMasterIdLst>
  <p:notesMasterIdLst>
    <p:notesMasterId r:id="rId3"/>
  </p:notesMasterIdLst>
  <p:sldIdLst>
    <p:sldId id="258" r:id="rId4"/>
    <p:sldId id="302" r:id="rId5"/>
    <p:sldId id="278" r:id="rId6"/>
    <p:sldId id="282" r:id="rId7"/>
    <p:sldId id="284" r:id="rId8"/>
    <p:sldId id="303" r:id="rId9"/>
    <p:sldId id="294" r:id="rId10"/>
    <p:sldId id="295" r:id="rId11"/>
    <p:sldId id="297" r:id="rId12"/>
    <p:sldId id="298" r:id="rId13"/>
    <p:sldId id="304" r:id="rId14"/>
    <p:sldId id="306" r:id="rId15"/>
    <p:sldId id="290" r:id="rId16"/>
    <p:sldId id="307" r:id="rId17"/>
    <p:sldId id="308" r:id="rId18"/>
    <p:sldId id="305" r:id="rId19"/>
    <p:sldId id="301" r:id="rId20"/>
    <p:sldId id="300" r:id="rId21"/>
  </p:sldIdLst>
  <p:sldSz cx="12192000" cy="6858000"/>
  <p:notesSz cx="6858000" cy="9144000"/>
  <p:custDataLst>
    <p:tags r:id="rId22"/>
  </p:custDataLst>
  <p:defaultTextStyle>
    <a:defPPr>
      <a:defRPr lang="zh-CN"/>
    </a:defPPr>
    <a:lvl1pPr algn="l" rtl="0" fontAlgn="base">
      <a:spcBef>
        <a:spcPct val="0"/>
      </a:spcBef>
      <a:spcAft>
        <a:spcPct val="0"/>
      </a:spcAft>
      <a:defRPr kern="1200">
        <a:solidFill>
          <a:schemeClr val="bg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bg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bg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bg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bg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0000"/>
    <a:srgbClr val="FF33CC"/>
    <a:srgbClr val="006666"/>
    <a:srgbClr val="9900FF"/>
    <a:srgbClr val="FF3300"/>
    <a:srgbClr val="CC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p:cViewPr varScale="1">
        <p:scale>
          <a:sx n="104" d="100"/>
          <a:sy n="104" d="100"/>
        </p:scale>
        <p:origin x="198" y="126"/>
      </p:cViewPr>
      <p:guideLst>
        <p:guide orient="horz" pos="2160"/>
        <p:guide pos="384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tags" Target="tags/tag1.xml" /><Relationship Id="rId23" Type="http://schemas.openxmlformats.org/officeDocument/2006/relationships/presProps" Target="presProps.xml" /><Relationship Id="rId24" Type="http://schemas.openxmlformats.org/officeDocument/2006/relationships/viewProps" Target="viewProps.xml" /><Relationship Id="rId25" Type="http://schemas.openxmlformats.org/officeDocument/2006/relationships/theme" Target="theme/theme1.xml" /><Relationship Id="rId26" Type="http://schemas.openxmlformats.org/officeDocument/2006/relationships/tableStyles" Target="tableStyles.xml" /><Relationship Id="rId3" Type="http://schemas.openxmlformats.org/officeDocument/2006/relationships/notesMaster" Target="notesMasters/notes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8.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9.wmf" /><Relationship Id="rId2" Type="http://schemas.openxmlformats.org/officeDocument/2006/relationships/image" Target="../media/image10.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2.wmf" /><Relationship Id="rId2" Type="http://schemas.openxmlformats.org/officeDocument/2006/relationships/image" Target="../media/image13.wmf" /><Relationship Id="rId3" Type="http://schemas.openxmlformats.org/officeDocument/2006/relationships/image" Target="../media/image14.wmf" /><Relationship Id="rId4" Type="http://schemas.openxmlformats.org/officeDocument/2006/relationships/image" Target="../media/image15.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6.emf" /><Relationship Id="rId2" Type="http://schemas.openxmlformats.org/officeDocument/2006/relationships/image" Target="../media/image17.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9.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5.emf" /><Relationship Id="rId2" Type="http://schemas.openxmlformats.org/officeDocument/2006/relationships/image" Target="../media/image26.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7.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xfrm>
      </p:grpSpPr>
      <p:sp>
        <p:nvSpPr>
          <p:cNvPr id="6146" name="Rectangle 2">
            <a:extLst>
              <a:ext uri="{FF2B5EF4-FFF2-40B4-BE49-F238E27FC236}">
                <a16:creationId xmlns:a16="http://schemas.microsoft.com/office/drawing/2014/main" id="{A0170FD8-C1BD-45A1-9F4C-7915E4CDF5A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zh-CN"/>
          </a:p>
        </p:txBody>
      </p:sp>
      <p:sp>
        <p:nvSpPr>
          <p:cNvPr id="6147" name="Rectangle 3">
            <a:extLst>
              <a:ext uri="{FF2B5EF4-FFF2-40B4-BE49-F238E27FC236}">
                <a16:creationId xmlns:a16="http://schemas.microsoft.com/office/drawing/2014/main" id="{58CBB37F-2E53-43F8-9FD0-C9EB891B503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6148" name="Rectangle 4">
            <a:extLst>
              <a:ext uri="{FF2B5EF4-FFF2-40B4-BE49-F238E27FC236}">
                <a16:creationId xmlns:a16="http://schemas.microsoft.com/office/drawing/2014/main" id="{7572AB2F-AA2A-48EE-AA2C-77C0ECCACFB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B4CD6D11-EB8A-49F2-A25E-E2D48E73D63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a:extLst>
              <a:ext uri="{FF2B5EF4-FFF2-40B4-BE49-F238E27FC236}">
                <a16:creationId xmlns:a16="http://schemas.microsoft.com/office/drawing/2014/main" id="{FD7A6499-E214-42C0-BF10-3E903A76744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zh-CN"/>
          </a:p>
        </p:txBody>
      </p:sp>
      <p:sp>
        <p:nvSpPr>
          <p:cNvPr id="6151" name="Rectangle 7">
            <a:extLst>
              <a:ext uri="{FF2B5EF4-FFF2-40B4-BE49-F238E27FC236}">
                <a16:creationId xmlns:a16="http://schemas.microsoft.com/office/drawing/2014/main" id="{F4AEE3DC-56A9-47D3-B050-A0694C67DA4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71BD8A70-4960-4D99-8CAE-ADC6A98E9414}" type="slidenum">
              <a:rPr lang="en-US" altLang="zh-CN"/>
              <a:t>‹#›</a:t>
            </a:fld>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7" name="Rectangle 7">
            <a:extLst>
              <a:ext uri="{FF2B5EF4-FFF2-40B4-BE49-F238E27FC236}">
                <a16:creationId xmlns:a16="http://schemas.microsoft.com/office/drawing/2014/main" id="{C48A6F12-E179-4178-A993-E02DDCAD3BFB}"/>
              </a:ext>
            </a:extLst>
          </p:cNvPr>
          <p:cNvSpPr>
            <a:spLocks noGrp="1" noChangeArrowheads="1"/>
          </p:cNvSpPr>
          <p:nvPr>
            <p:ph type="sldNum" sz="quarter" idx="5"/>
          </p:nvPr>
        </p:nvSpPr>
        <p:spPr/>
        <p:txBody>
          <a:bodyPr/>
          <a:lstStyle/>
          <a:p>
            <a:fld id="{CE459D90-C183-4431-AE86-8023B13C1A6C}" type="slidenum">
              <a:rPr lang="en-US" altLang="zh-CN"/>
              <a:t>3</a:t>
            </a:fld>
          </a:p>
        </p:txBody>
      </p:sp>
      <p:sp>
        <p:nvSpPr>
          <p:cNvPr id="94210" name="Rectangle 2">
            <a:extLst>
              <a:ext uri="{FF2B5EF4-FFF2-40B4-BE49-F238E27FC236}">
                <a16:creationId xmlns:a16="http://schemas.microsoft.com/office/drawing/2014/main" id="{9D86A5BE-0DF7-4AE9-B322-1C29FA9433B7}"/>
              </a:ext>
            </a:extLst>
          </p:cNvPr>
          <p:cNvSpPr>
            <a:spLocks noGrp="1" noRot="1" noChangeAspect="1" noChangeArrowheads="1" noTextEdit="1"/>
          </p:cNvSpPr>
          <p:nvPr>
            <p:ph type="sldImg"/>
          </p:nvPr>
        </p:nvSpPr>
        <p:spPr>
          <a:xfrm>
            <a:off x="381000" y="685800"/>
            <a:ext cx="6096000" cy="3429000"/>
          </a:xfrm>
        </p:spPr>
      </p:sp>
      <p:sp>
        <p:nvSpPr>
          <p:cNvPr id="94211" name="Rectangle 3">
            <a:extLst>
              <a:ext uri="{FF2B5EF4-FFF2-40B4-BE49-F238E27FC236}">
                <a16:creationId xmlns:a16="http://schemas.microsoft.com/office/drawing/2014/main" id="{801551CD-BDF9-456C-8554-DCAE8AE32DDC}"/>
              </a:ext>
            </a:extLst>
          </p:cNvPr>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xfrm>
      </p:grpSpPr>
      <p:sp>
        <p:nvSpPr>
          <p:cNvPr id="7" name="Rectangle 7">
            <a:extLst>
              <a:ext uri="{FF2B5EF4-FFF2-40B4-BE49-F238E27FC236}">
                <a16:creationId xmlns:a16="http://schemas.microsoft.com/office/drawing/2014/main" id="{EC9A0AFC-27CB-42C0-9D37-2EAC67573288}"/>
              </a:ext>
            </a:extLst>
          </p:cNvPr>
          <p:cNvSpPr>
            <a:spLocks noGrp="1" noChangeArrowheads="1"/>
          </p:cNvSpPr>
          <p:nvPr>
            <p:ph type="sldNum" sz="quarter" idx="5"/>
          </p:nvPr>
        </p:nvSpPr>
        <p:spPr/>
        <p:txBody>
          <a:bodyPr/>
          <a:lstStyle/>
          <a:p>
            <a:fld id="{EE8EC41B-CBC2-44D2-AF97-A5B405F79D7B}" type="slidenum">
              <a:rPr lang="en-US" altLang="zh-CN"/>
              <a:t>4</a:t>
            </a:fld>
          </a:p>
        </p:txBody>
      </p:sp>
      <p:sp>
        <p:nvSpPr>
          <p:cNvPr id="100354" name="Rectangle 2">
            <a:extLst>
              <a:ext uri="{FF2B5EF4-FFF2-40B4-BE49-F238E27FC236}">
                <a16:creationId xmlns:a16="http://schemas.microsoft.com/office/drawing/2014/main" id="{9A4BCF33-D395-4B9E-8B58-DDC25E48B2A7}"/>
              </a:ext>
            </a:extLst>
          </p:cNvPr>
          <p:cNvSpPr>
            <a:spLocks noGrp="1" noRot="1" noChangeAspect="1" noChangeArrowheads="1" noTextEdit="1"/>
          </p:cNvSpPr>
          <p:nvPr>
            <p:ph type="sldImg"/>
          </p:nvPr>
        </p:nvSpPr>
        <p:spPr>
          <a:xfrm>
            <a:off x="381000" y="685800"/>
            <a:ext cx="6096000" cy="3429000"/>
          </a:xfrm>
          <a:solidFill>
            <a:srgbClr val="FFFFFF"/>
          </a:solidFill>
        </p:spPr>
      </p:sp>
      <p:sp>
        <p:nvSpPr>
          <p:cNvPr id="100355" name="Rectangle 3">
            <a:extLst>
              <a:ext uri="{FF2B5EF4-FFF2-40B4-BE49-F238E27FC236}">
                <a16:creationId xmlns:a16="http://schemas.microsoft.com/office/drawing/2014/main" id="{FEB53BB8-6271-4DD0-8FFF-A27794D7785A}"/>
              </a:ext>
            </a:extLst>
          </p:cNvPr>
          <p:cNvSpPr txBox="1">
            <a:spLocks noGrp="1" noChangeArrowheads="1"/>
          </p:cNvSpPr>
          <p:nvPr>
            <p:ph type="body" idx="1"/>
          </p:nvPr>
        </p:nvSpPr>
        <p:spPr>
          <a:xfrm>
            <a:off x="914400" y="4343400"/>
            <a:ext cx="5029200" cy="4114800"/>
          </a:xfrm>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xfrm>
      </p:grpSpPr>
      <p:sp>
        <p:nvSpPr>
          <p:cNvPr id="7" name="Rectangle 7">
            <a:extLst>
              <a:ext uri="{FF2B5EF4-FFF2-40B4-BE49-F238E27FC236}">
                <a16:creationId xmlns:a16="http://schemas.microsoft.com/office/drawing/2014/main" id="{AA2660CC-C8F3-4EF9-B0EC-7210CE8606D0}"/>
              </a:ext>
            </a:extLst>
          </p:cNvPr>
          <p:cNvSpPr>
            <a:spLocks noGrp="1" noChangeArrowheads="1"/>
          </p:cNvSpPr>
          <p:nvPr>
            <p:ph type="sldNum" sz="quarter" idx="5"/>
          </p:nvPr>
        </p:nvSpPr>
        <p:spPr/>
        <p:txBody>
          <a:bodyPr/>
          <a:lstStyle/>
          <a:p>
            <a:fld id="{1B057BD2-8959-4A73-9D74-38578BAC39B4}" type="slidenum">
              <a:rPr lang="en-US" altLang="zh-CN"/>
              <a:t>5</a:t>
            </a:fld>
          </a:p>
        </p:txBody>
      </p:sp>
      <p:sp>
        <p:nvSpPr>
          <p:cNvPr id="104450" name="Rectangle 2">
            <a:extLst>
              <a:ext uri="{FF2B5EF4-FFF2-40B4-BE49-F238E27FC236}">
                <a16:creationId xmlns:a16="http://schemas.microsoft.com/office/drawing/2014/main" id="{A40C99D4-DD68-47B7-ABD7-CC3C8834330A}"/>
              </a:ext>
            </a:extLst>
          </p:cNvPr>
          <p:cNvSpPr>
            <a:spLocks noGrp="1" noRot="1" noChangeAspect="1" noChangeArrowheads="1" noTextEdit="1"/>
          </p:cNvSpPr>
          <p:nvPr>
            <p:ph type="sldImg"/>
          </p:nvPr>
        </p:nvSpPr>
        <p:spPr>
          <a:xfrm>
            <a:off x="381000" y="685800"/>
            <a:ext cx="6096000" cy="3429000"/>
          </a:xfrm>
          <a:solidFill>
            <a:srgbClr val="FFFFFF"/>
          </a:solidFill>
        </p:spPr>
      </p:sp>
      <p:sp>
        <p:nvSpPr>
          <p:cNvPr id="104451" name="Rectangle 3">
            <a:extLst>
              <a:ext uri="{FF2B5EF4-FFF2-40B4-BE49-F238E27FC236}">
                <a16:creationId xmlns:a16="http://schemas.microsoft.com/office/drawing/2014/main" id="{8AE3E609-EBB0-474F-B2D2-B9A46022FA23}"/>
              </a:ext>
            </a:extLst>
          </p:cNvPr>
          <p:cNvSpPr txBox="1">
            <a:spLocks noGrp="1" noChangeArrowheads="1"/>
          </p:cNvSpPr>
          <p:nvPr>
            <p:ph type="body" idx="1"/>
          </p:nvPr>
        </p:nvSpPr>
        <p:spPr>
          <a:xfrm>
            <a:off x="914400" y="4343400"/>
            <a:ext cx="5029200" cy="4114800"/>
          </a:xfrm>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xfrm>
      </p:grpSpPr>
      <p:sp>
        <p:nvSpPr>
          <p:cNvPr id="7" name="Rectangle 7">
            <a:extLst>
              <a:ext uri="{FF2B5EF4-FFF2-40B4-BE49-F238E27FC236}">
                <a16:creationId xmlns:a16="http://schemas.microsoft.com/office/drawing/2014/main" id="{AA2660CC-C8F3-4EF9-B0EC-7210CE8606D0}"/>
              </a:ext>
            </a:extLst>
          </p:cNvPr>
          <p:cNvSpPr>
            <a:spLocks noGrp="1" noChangeArrowheads="1"/>
          </p:cNvSpPr>
          <p:nvPr>
            <p:ph type="sldNum" sz="quarter" idx="5"/>
          </p:nvPr>
        </p:nvSpPr>
        <p:spPr/>
        <p:txBody>
          <a:bodyPr/>
          <a:lstStyle/>
          <a:p>
            <a:fld id="{1B057BD2-8959-4A73-9D74-38578BAC39B4}" type="slidenum">
              <a:rPr lang="en-US" altLang="zh-CN"/>
              <a:t>6</a:t>
            </a:fld>
          </a:p>
        </p:txBody>
      </p:sp>
      <p:sp>
        <p:nvSpPr>
          <p:cNvPr id="104450" name="Rectangle 2">
            <a:extLst>
              <a:ext uri="{FF2B5EF4-FFF2-40B4-BE49-F238E27FC236}">
                <a16:creationId xmlns:a16="http://schemas.microsoft.com/office/drawing/2014/main" id="{A40C99D4-DD68-47B7-ABD7-CC3C8834330A}"/>
              </a:ext>
            </a:extLst>
          </p:cNvPr>
          <p:cNvSpPr>
            <a:spLocks noGrp="1" noRot="1" noChangeAspect="1" noChangeArrowheads="1" noTextEdit="1"/>
          </p:cNvSpPr>
          <p:nvPr>
            <p:ph type="sldImg"/>
          </p:nvPr>
        </p:nvSpPr>
        <p:spPr>
          <a:xfrm>
            <a:off x="381000" y="685800"/>
            <a:ext cx="6096000" cy="3429000"/>
          </a:xfrm>
          <a:solidFill>
            <a:srgbClr val="FFFFFF"/>
          </a:solidFill>
        </p:spPr>
      </p:sp>
      <p:sp>
        <p:nvSpPr>
          <p:cNvPr id="104451" name="Rectangle 3">
            <a:extLst>
              <a:ext uri="{FF2B5EF4-FFF2-40B4-BE49-F238E27FC236}">
                <a16:creationId xmlns:a16="http://schemas.microsoft.com/office/drawing/2014/main" id="{8AE3E609-EBB0-474F-B2D2-B9A46022FA23}"/>
              </a:ext>
            </a:extLst>
          </p:cNvPr>
          <p:cNvSpPr txBox="1">
            <a:spLocks noGrp="1" noChangeArrowheads="1"/>
          </p:cNvSpPr>
          <p:nvPr>
            <p:ph type="body" idx="1"/>
          </p:nvPr>
        </p:nvSpPr>
        <p:spPr>
          <a:xfrm>
            <a:off x="914400" y="4343400"/>
            <a:ext cx="5029200" cy="4114800"/>
          </a:xfrm>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p>
        </p:txBody>
      </p:sp>
    </p:spTree>
    <p:extLst>
      <p:ext uri="{BB962C8B-B14F-4D97-AF65-F5344CB8AC3E}">
        <p14:creationId xmlns:p14="http://schemas.microsoft.com/office/powerpoint/2010/main" val="270491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7" name="Rectangle 7">
            <a:extLst>
              <a:ext uri="{FF2B5EF4-FFF2-40B4-BE49-F238E27FC236}">
                <a16:creationId xmlns:a16="http://schemas.microsoft.com/office/drawing/2014/main" id="{49CAB249-7C50-4E20-98F1-FACDA761D474}"/>
              </a:ext>
            </a:extLst>
          </p:cNvPr>
          <p:cNvSpPr>
            <a:spLocks noGrp="1" noChangeArrowheads="1"/>
          </p:cNvSpPr>
          <p:nvPr>
            <p:ph type="sldNum" sz="quarter" idx="5"/>
          </p:nvPr>
        </p:nvSpPr>
        <p:spPr/>
        <p:txBody>
          <a:bodyPr/>
          <a:lstStyle/>
          <a:p>
            <a:fld id="{6BCCDBBF-D69D-47D5-B64E-7CCEFB8460C6}" type="slidenum">
              <a:rPr lang="en-US" altLang="zh-CN"/>
              <a:t>17</a:t>
            </a:fld>
          </a:p>
        </p:txBody>
      </p:sp>
      <p:sp>
        <p:nvSpPr>
          <p:cNvPr id="125954" name="Rectangle 2">
            <a:extLst>
              <a:ext uri="{FF2B5EF4-FFF2-40B4-BE49-F238E27FC236}">
                <a16:creationId xmlns:a16="http://schemas.microsoft.com/office/drawing/2014/main" id="{B24866D3-A068-424A-B5F8-3BFF69D77F8D}"/>
              </a:ext>
            </a:extLst>
          </p:cNvPr>
          <p:cNvSpPr>
            <a:spLocks noGrp="1" noRot="1" noChangeAspect="1" noChangeArrowheads="1" noTextEdit="1"/>
          </p:cNvSpPr>
          <p:nvPr>
            <p:ph type="sldImg"/>
          </p:nvPr>
        </p:nvSpPr>
        <p:spPr>
          <a:xfrm>
            <a:off x="363538" y="684213"/>
            <a:ext cx="6096000" cy="3429000"/>
          </a:xfrm>
        </p:spPr>
      </p:sp>
      <p:sp>
        <p:nvSpPr>
          <p:cNvPr id="125955" name="Rectangle 3">
            <a:extLst>
              <a:ext uri="{FF2B5EF4-FFF2-40B4-BE49-F238E27FC236}">
                <a16:creationId xmlns:a16="http://schemas.microsoft.com/office/drawing/2014/main" id="{76319750-4007-400A-A4D1-33A5B2AB7BDD}"/>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80F6BD8C-CFE2-4CEC-B348-75E76087954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F77123-2095-4F57-AEB7-0FE3759883F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975248162"/>
      </p:ext>
    </p:extLst>
  </p:cSld>
  <p:clrMapOvr>
    <a:masterClrMapping/>
  </p:clrMapOvr>
  <p:transition spd="med"/>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CA10DCA3-59C3-4D2D-B235-17B605BBE93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7FCB49-FB46-4802-8E38-B77B356919A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41103285"/>
      </p:ext>
    </p:extLst>
  </p:cSld>
  <p:clrMapOvr>
    <a:masterClrMapping/>
  </p:clrMapOvr>
  <p:transition spd="med"/>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E1C993C9-030D-45F6-AA23-5BD13A4187CC}"/>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BE45A-6F54-4606-9721-2AEB5F59B4BD}"/>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36724482"/>
      </p:ext>
    </p:extLst>
  </p:cSld>
  <p:clrMapOvr>
    <a:masterClrMapping/>
  </p:clrMapOvr>
  <p:transition spd="med"/>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95D4C8C5-356C-4BDC-8995-FA7DD53E8A4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E1C9C5-16A8-4FAF-83EE-6F859D7C59B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790840822"/>
      </p:ext>
    </p:extLst>
  </p:cSld>
  <p:clrMapOvr>
    <a:masterClrMapping/>
  </p:clrMapOvr>
  <p:transition spd="med"/>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C2325FF4-38EF-4148-BA8F-DC4CF59DC57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B05BFD-A051-4192-B12D-3C19C682F204}"/>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67163039"/>
      </p:ext>
    </p:extLst>
  </p:cSld>
  <p:clrMapOvr>
    <a:masterClrMapping/>
  </p:clrMapOvr>
  <p:transition spd="med"/>
  <p:timing/>
</p:sldLayout>
</file>

<file path=ppt/slideLayouts/slideLayout1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17AE0248-8560-4D14-A2F3-B97B5CB5BC80}"/>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6078E5-55D2-46EC-B821-583469BE63D1}"/>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194467171"/>
      </p:ext>
    </p:extLst>
  </p:cSld>
  <p:clrMapOvr>
    <a:masterClrMapping/>
  </p:clrMapOvr>
  <p:transition spd="med"/>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0DA53C18-69F7-4BAB-87A8-94FBF0A1C7FA}"/>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13DA32-52FC-4942-88D8-F0781BA3893C}"/>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1F78CC-42C8-4A5E-8346-4FAE2BE2279F}"/>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36511897"/>
      </p:ext>
    </p:extLst>
  </p:cSld>
  <p:clrMapOvr>
    <a:masterClrMapping/>
  </p:clrMapOvr>
  <p:transition spd="med"/>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6D4E1619-6ED6-4137-A0D1-395684A8DD9E}"/>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B351B3-53A7-460D-8D0F-5BCF17581550}"/>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642E0A-E697-4617-8C95-E899385C9655}"/>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D098D-0FD0-4F33-BFA2-A9D2ABD3B145}"/>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0FE3B-CD1A-4993-813E-17A2FF991DC0}"/>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97646172"/>
      </p:ext>
    </p:extLst>
  </p:cSld>
  <p:clrMapOvr>
    <a:masterClrMapping/>
  </p:clrMapOvr>
  <p:transition spd="med"/>
  <p:timing/>
</p:sldLayout>
</file>

<file path=ppt/slideLayouts/slideLayout1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CAA6FADB-7516-46B7-BC74-D46F9F6A1144}"/>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35942871"/>
      </p:ext>
    </p:extLst>
  </p:cSld>
  <p:clrMapOvr>
    <a:masterClrMapping/>
  </p:clrMapOvr>
  <p:transition spd="med"/>
  <p:timing/>
</p:sldLayout>
</file>

<file path=ppt/slideLayouts/slideLayout1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1681554813"/>
      </p:ext>
    </p:extLst>
  </p:cSld>
  <p:clrMapOvr>
    <a:masterClrMapping/>
  </p:clrMapOvr>
  <p:transition spd="med"/>
  <p:timing/>
</p:sldLayout>
</file>

<file path=ppt/slideLayouts/slideLayout1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917D8CF6-77F4-49E8-A9A8-6C62CBFDBA00}"/>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6E5CE4-1B0A-4EF2-BAB0-ED987E834B3E}"/>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E3C4F3B-4C5C-417E-9C74-F2A644D3AED9}"/>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49864677"/>
      </p:ext>
    </p:extLst>
  </p:cSld>
  <p:clrMapOvr>
    <a:masterClrMapping/>
  </p:clrMapOvr>
  <p:transition spd="med"/>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9136DDA1-41CD-4E1B-B43A-73983FA3667F}"/>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BCD465-6D9F-44F5-B045-234FA1151BE5}"/>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76659411"/>
      </p:ext>
    </p:extLst>
  </p:cSld>
  <p:clrMapOvr>
    <a:masterClrMapping/>
  </p:clrMapOvr>
  <p:transition spd="med"/>
  <p:timing/>
</p:sldLayout>
</file>

<file path=ppt/slideLayouts/slideLayout2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65952EDC-D623-4FA4-8140-1D69C1BF5FBD}"/>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224D349-0DBE-453F-A4B0-DB1CE601E5B2}"/>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7F3AE2-2D2B-41D6-A0A7-2D5E7730E8F7}"/>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1760927"/>
      </p:ext>
    </p:extLst>
  </p:cSld>
  <p:clrMapOvr>
    <a:masterClrMapping/>
  </p:clrMapOvr>
  <p:transition spd="med"/>
  <p:timing/>
</p:sldLayout>
</file>

<file path=ppt/slideLayouts/slideLayout2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FB5CC17A-844E-4C47-BA50-7D2EC8C9F29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113205-6959-4C95-830A-8B1243871DF7}"/>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70329060"/>
      </p:ext>
    </p:extLst>
  </p:cSld>
  <p:clrMapOvr>
    <a:masterClrMapping/>
  </p:clrMapOvr>
  <p:transition spd="med"/>
  <p:timing/>
</p:sldLayout>
</file>

<file path=ppt/slideLayouts/slideLayout2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CAB39F62-F5D9-40E3-9052-DB434420B942}"/>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E8CF59-CB22-4670-95DF-2491E04D8734}"/>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97365324"/>
      </p:ext>
    </p:extLst>
  </p:cSld>
  <p:clrMapOvr>
    <a:masterClrMapping/>
  </p:clrMapOvr>
  <p:transition spd="med"/>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A286009A-A8F9-4E4D-8DBC-5DF2077E1300}"/>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73D4C8-D4A5-4FF4-8306-86E760B6F662}"/>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688596400"/>
      </p:ext>
    </p:extLst>
  </p:cSld>
  <p:clrMapOvr>
    <a:masterClrMapping/>
  </p:clrMapOvr>
  <p:transition spd="med"/>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3CE1B25E-B95B-40ED-A6BE-3E2F1E83AB35}"/>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D984B3-BDEE-4E0C-855E-9EDA77738F7C}"/>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557F40-D7DF-4EE3-A138-714396A66E20}"/>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7147356"/>
      </p:ext>
    </p:extLst>
  </p:cSld>
  <p:clrMapOvr>
    <a:masterClrMapping/>
  </p:clrMapOvr>
  <p:transition spd="med"/>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96355E57-94A0-468D-8537-C7D6FB85D4B2}"/>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A83C89-B1E9-4C86-A3F4-DE55879D9351}"/>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ECD156-79D5-4C4A-A13D-78A67434325A}"/>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0A87A4-A40B-44DC-AF9B-A89929ACAB0E}"/>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23F693-F9ED-4E27-B5D1-190CCD98655A}"/>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66924404"/>
      </p:ext>
    </p:extLst>
  </p:cSld>
  <p:clrMapOvr>
    <a:masterClrMapping/>
  </p:clrMapOvr>
  <p:transition spd="med"/>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987571AD-FAFD-41F6-BB8A-D443F199D12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46120849"/>
      </p:ext>
    </p:extLst>
  </p:cSld>
  <p:clrMapOvr>
    <a:masterClrMapping/>
  </p:clrMapOvr>
  <p:transition spd="med"/>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3715899596"/>
      </p:ext>
    </p:extLst>
  </p:cSld>
  <p:clrMapOvr>
    <a:masterClrMapping/>
  </p:clrMapOvr>
  <p:transition spd="med"/>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E8189BA8-8757-4EC1-A13B-BF09C6C80E4D}"/>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BE142C-1B66-49FE-BA67-D948FB4E74F5}"/>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3BBAA0-51D8-43B1-8A4F-672B7BD520E2}"/>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11760805"/>
      </p:ext>
    </p:extLst>
  </p:cSld>
  <p:clrMapOvr>
    <a:masterClrMapping/>
  </p:clrMapOvr>
  <p:transition spd="med"/>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BEB6CC69-90C1-4CAC-A6D8-62DC92A730A2}"/>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C81E4E-37B6-4479-9FAF-2EF7BD0C1E49}"/>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286050-60E3-4866-9606-2D077EBD2120}"/>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228782719"/>
      </p:ext>
    </p:extLst>
  </p:cSld>
  <p:clrMapOvr>
    <a:masterClrMapping/>
  </p:clrMapOvr>
  <p:transition spd="med"/>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2.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blipFill dpi="0" rotWithShape="0">
          <a:blip r:embed="rId12"/>
          <a:stretch>
            <a:fillRect/>
          </a:stretch>
        </a:blipFill>
        <a:effectLst/>
      </p:bgPr>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med"/>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blipFill dpi="0" rotWithShape="0">
          <a:blip r:embed="rId12"/>
          <a:stretch>
            <a:fillRect/>
          </a:stretch>
        </a:blipFill>
        <a:effectLst/>
      </p:bgPr>
    </p:bg>
    <p:spTree>
      <p:nvGrpSpPr>
        <p:cNvPr id="1" name=""/>
        <p:cNvGrpSpPr/>
        <p:nvPr/>
      </p:nvGrpSpPr>
      <p:grpSpPr>
        <a:xfrm>
          <a:off x="0" y="0"/>
          <a:ext cx="0" cy="0"/>
        </a:xfrm>
      </p:grpSpPr>
      <p:sp>
        <p:nvSpPr>
          <p:cNvPr id="83970" name="Text Box 2">
            <a:extLst>
              <a:ext uri="{FF2B5EF4-FFF2-40B4-BE49-F238E27FC236}">
                <a16:creationId xmlns:a16="http://schemas.microsoft.com/office/drawing/2014/main" id="{094A791D-CAB8-4BDF-91C3-48277CAEB5F1}"/>
              </a:ext>
            </a:extLst>
          </p:cNvPr>
          <p:cNvSpPr txBox="1">
            <a:spLocks noChangeArrowheads="1"/>
          </p:cNvSpPr>
          <p:nvPr/>
        </p:nvSpPr>
        <p:spPr bwMode="auto">
          <a:xfrm>
            <a:off x="100741"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800">
                <a:solidFill>
                  <a:srgbClr val="99CCFF"/>
                </a:solidFill>
              </a:rPr>
              <a:t>讲课人：邢启强</a:t>
            </a:r>
          </a:p>
        </p:txBody>
      </p:sp>
      <p:sp>
        <p:nvSpPr>
          <p:cNvPr id="83971" name="AutoShape 3">
            <a:hlinkClick action="ppaction://hlinkshowjump?jump=lastslide" highlightClick="1"/>
            <a:extLst>
              <a:ext uri="{FF2B5EF4-FFF2-40B4-BE49-F238E27FC236}">
                <a16:creationId xmlns:a16="http://schemas.microsoft.com/office/drawing/2014/main" id="{4E4DDBA3-7231-414C-B17D-6BDE7F922D4E}"/>
              </a:ext>
            </a:extLst>
          </p:cNvPr>
          <p:cNvSpPr>
            <a:spLocks noChangeArrowheads="1"/>
          </p:cNvSpPr>
          <p:nvPr/>
        </p:nvSpPr>
        <p:spPr bwMode="auto">
          <a:xfrm>
            <a:off x="46568" y="6661150"/>
            <a:ext cx="2544233"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2" name="AutoShape 4">
            <a:hlinkClick action="ppaction://hlinkshowjump?jump=nextslide" highlightClick="1"/>
            <a:extLst>
              <a:ext uri="{FF2B5EF4-FFF2-40B4-BE49-F238E27FC236}">
                <a16:creationId xmlns:a16="http://schemas.microsoft.com/office/drawing/2014/main" id="{57F51D76-97E8-48A2-8292-A15AB7AC538F}"/>
              </a:ext>
            </a:extLst>
          </p:cNvPr>
          <p:cNvSpPr>
            <a:spLocks noChangeArrowheads="1"/>
          </p:cNvSpPr>
          <p:nvPr/>
        </p:nvSpPr>
        <p:spPr bwMode="auto">
          <a:xfrm>
            <a:off x="2544233" y="6669088"/>
            <a:ext cx="2590800"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AutoShape 5">
            <a:hlinkClick action="ppaction://hlinkshowjump?jump=previousslide" highlightClick="1"/>
            <a:extLst>
              <a:ext uri="{FF2B5EF4-FFF2-40B4-BE49-F238E27FC236}">
                <a16:creationId xmlns:a16="http://schemas.microsoft.com/office/drawing/2014/main" id="{FAB70AEF-B681-40EC-B69B-011C07CFB6E7}"/>
              </a:ext>
            </a:extLst>
          </p:cNvPr>
          <p:cNvSpPr>
            <a:spLocks noChangeArrowheads="1"/>
          </p:cNvSpPr>
          <p:nvPr/>
        </p:nvSpPr>
        <p:spPr bwMode="auto">
          <a:xfrm>
            <a:off x="4944534" y="6669088"/>
            <a:ext cx="2783417"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4" name="Rectangle 6">
            <a:extLst>
              <a:ext uri="{FF2B5EF4-FFF2-40B4-BE49-F238E27FC236}">
                <a16:creationId xmlns:a16="http://schemas.microsoft.com/office/drawing/2014/main" id="{0F0E5328-64C4-491E-9BB4-FFA2EE41F761}"/>
              </a:ext>
            </a:extLst>
          </p:cNvPr>
          <p:cNvSpPr>
            <a:spLocks noChangeArrowheads="1"/>
          </p:cNvSpPr>
          <p:nvPr/>
        </p:nvSpPr>
        <p:spPr bwMode="auto">
          <a:xfrm>
            <a:off x="9347200" y="638175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74B4CC52-131A-4AA5-BB7A-BEB823D4CD78}" type="slidenum">
              <a:rPr lang="en-US" altLang="zh-CN" sz="1400">
                <a:solidFill>
                  <a:schemeClr val="tx1"/>
                </a:solidFill>
              </a:rPr>
              <a:pPr algn="r" eaLnBrk="0" hangingPunct="0"/>
              <a:t>‹#›</a:t>
            </a:fld>
          </a:p>
        </p:txBody>
      </p:sp>
      <p:sp>
        <p:nvSpPr>
          <p:cNvPr id="83975" name="AutoShape 7">
            <a:hlinkClick action="ppaction://hlinkshowjump?jump=firstslide" highlightClick="1"/>
            <a:extLst>
              <a:ext uri="{FF2B5EF4-FFF2-40B4-BE49-F238E27FC236}">
                <a16:creationId xmlns:a16="http://schemas.microsoft.com/office/drawing/2014/main" id="{E4F786D8-C1CD-4D19-AE60-8AE0EC9CF113}"/>
              </a:ext>
            </a:extLst>
          </p:cNvPr>
          <p:cNvSpPr>
            <a:spLocks noChangeArrowheads="1"/>
          </p:cNvSpPr>
          <p:nvPr/>
        </p:nvSpPr>
        <p:spPr bwMode="auto">
          <a:xfrm>
            <a:off x="7727952" y="6669088"/>
            <a:ext cx="2305049"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AutoShape 8">
            <a:hlinkClick action="ppaction://hlinkshowjump?jump=lastslideviewed" highlightClick="1"/>
            <a:extLst>
              <a:ext uri="{FF2B5EF4-FFF2-40B4-BE49-F238E27FC236}">
                <a16:creationId xmlns:a16="http://schemas.microsoft.com/office/drawing/2014/main" id="{0EE4940E-AE4D-4140-866E-24795F7DC4A3}"/>
              </a:ext>
            </a:extLst>
          </p:cNvPr>
          <p:cNvSpPr>
            <a:spLocks noChangeArrowheads="1"/>
          </p:cNvSpPr>
          <p:nvPr/>
        </p:nvSpPr>
        <p:spPr bwMode="auto">
          <a:xfrm>
            <a:off x="10033000" y="6669088"/>
            <a:ext cx="21590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spd="med"/>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8.xml" /><Relationship Id="rId10" Type="http://schemas.openxmlformats.org/officeDocument/2006/relationships/image" Target="../media/image15.wmf" /><Relationship Id="rId11" Type="http://schemas.openxmlformats.org/officeDocument/2006/relationships/vmlDrawing" Target="../drawings/vmlDrawing3.vml" /><Relationship Id="rId2" Type="http://schemas.openxmlformats.org/officeDocument/2006/relationships/image" Target="../media/image11.png" /><Relationship Id="rId3" Type="http://schemas.openxmlformats.org/officeDocument/2006/relationships/oleObject" Target="../embeddings/oleObject4.bin" TargetMode="Internal" /><Relationship Id="rId4" Type="http://schemas.openxmlformats.org/officeDocument/2006/relationships/image" Target="../media/image12.wmf" /><Relationship Id="rId5" Type="http://schemas.openxmlformats.org/officeDocument/2006/relationships/oleObject" Target="../embeddings/oleObject5.bin" TargetMode="Internal" /><Relationship Id="rId6" Type="http://schemas.openxmlformats.org/officeDocument/2006/relationships/image" Target="../media/image13.wmf" /><Relationship Id="rId7" Type="http://schemas.openxmlformats.org/officeDocument/2006/relationships/oleObject" Target="../embeddings/oleObject6.bin" TargetMode="Internal" /><Relationship Id="rId8" Type="http://schemas.openxmlformats.org/officeDocument/2006/relationships/image" Target="../media/image14.wmf" /><Relationship Id="rId9" Type="http://schemas.openxmlformats.org/officeDocument/2006/relationships/oleObject" Target="../embeddings/oleObject7.bin" TargetMode="In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package" Target="../embeddings/Microsoft_Word_Document.docx" TargetMode="Internal" /><Relationship Id="rId3" Type="http://schemas.openxmlformats.org/officeDocument/2006/relationships/image" Target="../media/image16.emf" /><Relationship Id="rId4" Type="http://schemas.openxmlformats.org/officeDocument/2006/relationships/package" Target="../embeddings/Microsoft_Word_Document1.docx" TargetMode="Internal" /><Relationship Id="rId5" Type="http://schemas.openxmlformats.org/officeDocument/2006/relationships/image" Target="../media/image17.emf" /><Relationship Id="rId6" Type="http://schemas.openxmlformats.org/officeDocument/2006/relationships/image" Target="../media/image18.png" /><Relationship Id="rId7" Type="http://schemas.openxmlformats.org/officeDocument/2006/relationships/vmlDrawing" Target="../drawings/vmlDrawing4.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package" Target="../embeddings/Microsoft_Word_Document2.docx" TargetMode="Internal" /><Relationship Id="rId3" Type="http://schemas.openxmlformats.org/officeDocument/2006/relationships/image" Target="../media/image19.emf" /><Relationship Id="rId4" Type="http://schemas.openxmlformats.org/officeDocument/2006/relationships/vmlDrawing" Target="../drawings/vmlDrawing5.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 Id="rId5" Type="http://schemas.openxmlformats.org/officeDocument/2006/relationships/image" Target="../media/image23.png" /><Relationship Id="rId6" Type="http://schemas.openxmlformats.org/officeDocument/2006/relationships/image" Target="../media/image2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package" Target="../embeddings/Microsoft_Word_Document3.docx" TargetMode="Internal" /><Relationship Id="rId3" Type="http://schemas.openxmlformats.org/officeDocument/2006/relationships/image" Target="../media/image25.emf" /><Relationship Id="rId4" Type="http://schemas.openxmlformats.org/officeDocument/2006/relationships/package" Target="../embeddings/Microsoft_Word_Document4.docx" TargetMode="Internal" /><Relationship Id="rId5" Type="http://schemas.openxmlformats.org/officeDocument/2006/relationships/image" Target="../media/image26.emf" /><Relationship Id="rId6" Type="http://schemas.openxmlformats.org/officeDocument/2006/relationships/vmlDrawing" Target="../drawings/vmlDrawing6.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package" Target="../embeddings/Microsoft_Word_Document5.docx" TargetMode="Internal" /><Relationship Id="rId3" Type="http://schemas.openxmlformats.org/officeDocument/2006/relationships/image" Target="../media/image27.emf" /><Relationship Id="rId4" Type="http://schemas.openxmlformats.org/officeDocument/2006/relationships/vmlDrawing" Target="../drawings/vmlDrawing7.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28.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1.xml" /><Relationship Id="rId3" Type="http://schemas.openxmlformats.org/officeDocument/2006/relationships/image" Target="../media/image4.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2.xml" /><Relationship Id="rId3" Type="http://schemas.openxmlformats.org/officeDocument/2006/relationships/audio" Target="../media/media1.wav" /><Relationship Id="rId4" Type="http://schemas.openxmlformats.org/officeDocument/2006/relationships/audio" Target="../media/media2.wav" /><Relationship Id="rId5" Type="http://schemas.openxmlformats.org/officeDocument/2006/relationships/audio" Target="../media/media3.wav"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3.xml" /><Relationship Id="rId3" Type="http://schemas.openxmlformats.org/officeDocument/2006/relationships/audio" Target="../media/media1.wav" /><Relationship Id="rId4" Type="http://schemas.openxmlformats.org/officeDocument/2006/relationships/image" Target="../media/image5.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notesSlide" Target="../notesSlides/notesSlide4.xml" /><Relationship Id="rId3" Type="http://schemas.openxmlformats.org/officeDocument/2006/relationships/image" Target="../media/image5.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6.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oleObject" Target="../embeddings/oleObject1.bin" TargetMode="Internal" /><Relationship Id="rId5" Type="http://schemas.openxmlformats.org/officeDocument/2006/relationships/image" Target="../media/image8.wmf" /><Relationship Id="rId6" Type="http://schemas.openxmlformats.org/officeDocument/2006/relationships/vmlDrawing" Target="../drawings/vmlDrawing1.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oleObject" Target="../embeddings/oleObject2.bin" TargetMode="Internal" /><Relationship Id="rId3" Type="http://schemas.openxmlformats.org/officeDocument/2006/relationships/image" Target="../media/image9.wmf" /><Relationship Id="rId4" Type="http://schemas.openxmlformats.org/officeDocument/2006/relationships/oleObject" Target="../embeddings/oleObject3.bin" TargetMode="Internal" /><Relationship Id="rId5" Type="http://schemas.openxmlformats.org/officeDocument/2006/relationships/image" Target="../media/image10.wmf" /><Relationship Id="rId6" Type="http://schemas.openxmlformats.org/officeDocument/2006/relationships/vmlDrawing" Target="../drawings/vmlDrawing2.v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4099" name="WordArt 3">
            <a:extLst>
              <a:ext uri="{FF2B5EF4-FFF2-40B4-BE49-F238E27FC236}">
                <a16:creationId xmlns:a16="http://schemas.microsoft.com/office/drawing/2014/main" id="{759F164F-E055-4BAF-A130-43B5CDF8D010}"/>
              </a:ext>
            </a:extLst>
          </p:cNvPr>
          <p:cNvSpPr>
            <a:spLocks noChangeArrowheads="1" noChangeShapeType="1" noTextEdit="1"/>
          </p:cNvSpPr>
          <p:nvPr/>
        </p:nvSpPr>
        <p:spPr bwMode="auto">
          <a:xfrm>
            <a:off x="2640014" y="1268413"/>
            <a:ext cx="6911975" cy="2520950"/>
          </a:xfrm>
          <a:prstGeom prst="rect">
            <a:avLst/>
          </a:prstGeom>
        </p:spPr>
        <p:txBody>
          <a:bodyPr wrap="none" fromWordArt="1">
            <a:prstTxWarp prst="textPlain">
              <a:avLst>
                <a:gd name="adj" fmla="val 50505"/>
              </a:avLst>
            </a:prstTxWarp>
          </a:bodyPr>
          <a:lstStyle/>
          <a:p>
            <a:pPr algn="ctr"/>
            <a:r>
              <a:rPr lang="en-US" altLang="zh-CN" sz="4000" kern="1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宋体" panose="02010600030101010101" pitchFamily="2" charset="-122"/>
              </a:rPr>
              <a:t>2.5.2</a:t>
            </a:r>
            <a:r>
              <a:rPr lang="zh-CN" altLang="en-US" sz="4000" kern="1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宋体" panose="02010600030101010101" pitchFamily="2" charset="-122"/>
              </a:rPr>
              <a:t>圆与圆的位置关系</a:t>
            </a:r>
          </a:p>
        </p:txBody>
      </p:sp>
    </p:spTree>
  </p:cSld>
  <p:clrMapOvr>
    <a:masterClrMapping/>
  </p:clrMapOvr>
  <p:transition spd="med"/>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119810" name="Group 2">
            <a:extLst>
              <a:ext uri="{FF2B5EF4-FFF2-40B4-BE49-F238E27FC236}">
                <a16:creationId xmlns:a16="http://schemas.microsoft.com/office/drawing/2014/main" id="{84B460A7-2A6D-43E4-A7CE-DDEDB4DF92A0}"/>
              </a:ext>
            </a:extLst>
          </p:cNvPr>
          <p:cNvGrpSpPr/>
          <p:nvPr/>
        </p:nvGrpSpPr>
        <p:grpSpPr>
          <a:xfrm>
            <a:off x="301489" y="1905042"/>
            <a:ext cx="1698625" cy="647700"/>
            <a:chExt cx="2675" cy="1021"/>
          </a:xfrm>
        </p:grpSpPr>
        <p:pic>
          <p:nvPicPr>
            <p:cNvPr id="119811" name="Picture 3">
              <a:extLst>
                <a:ext uri="{FF2B5EF4-FFF2-40B4-BE49-F238E27FC236}">
                  <a16:creationId xmlns:a16="http://schemas.microsoft.com/office/drawing/2014/main" id="{1880BE11-E5CB-4CF0-BCA9-FF4B13547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21" cy="1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9812" name="Text Box 4">
              <a:extLst>
                <a:ext uri="{FF2B5EF4-FFF2-40B4-BE49-F238E27FC236}">
                  <a16:creationId xmlns:a16="http://schemas.microsoft.com/office/drawing/2014/main" id="{177F7EBA-744D-45CE-B848-A6A6B6B7CEB4}"/>
                </a:ext>
              </a:extLst>
            </p:cNvPr>
            <p:cNvSpPr txBox="1">
              <a:spLocks noChangeArrowheads="1"/>
            </p:cNvSpPr>
            <p:nvPr/>
          </p:nvSpPr>
          <p:spPr bwMode="auto">
            <a:xfrm>
              <a:off x="680" y="115"/>
              <a:ext cx="1995"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ea typeface="楷体" panose="02010609060101010101" pitchFamily="49" charset="-122"/>
                </a:rPr>
                <a:t>方法二</a:t>
              </a:r>
            </a:p>
          </p:txBody>
        </p:sp>
      </p:grpSp>
      <p:sp>
        <p:nvSpPr>
          <p:cNvPr id="119813" name="Text Box 5">
            <a:extLst>
              <a:ext uri="{FF2B5EF4-FFF2-40B4-BE49-F238E27FC236}">
                <a16:creationId xmlns:a16="http://schemas.microsoft.com/office/drawing/2014/main" id="{1C4F592F-92A8-406A-81F1-014B043CE906}"/>
              </a:ext>
            </a:extLst>
          </p:cNvPr>
          <p:cNvSpPr txBox="1">
            <a:spLocks noChangeArrowheads="1"/>
          </p:cNvSpPr>
          <p:nvPr/>
        </p:nvSpPr>
        <p:spPr bwMode="auto">
          <a:xfrm>
            <a:off x="2293715" y="1716385"/>
            <a:ext cx="4951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latin typeface="仿宋" panose="02010609060101010101" pitchFamily="49" charset="-122"/>
                <a:ea typeface="仿宋" panose="02010609060101010101" pitchFamily="49" charset="-122"/>
              </a:rPr>
              <a:t>将</a:t>
            </a:r>
            <a:r>
              <a:rPr lang="en-US" altLang="zh-CN" sz="2800" b="1">
                <a:solidFill>
                  <a:schemeClr val="tx1"/>
                </a:solidFill>
                <a:latin typeface="Times New Roman" pitchFamily="18" charset="0"/>
                <a:ea typeface="仿宋" panose="02010609060101010101" pitchFamily="49" charset="-122"/>
              </a:rPr>
              <a:t>C1</a:t>
            </a:r>
            <a:r>
              <a:rPr lang="zh-CN" altLang="en-US" sz="2800" b="1">
                <a:solidFill>
                  <a:schemeClr val="tx1"/>
                </a:solidFill>
                <a:latin typeface="仿宋" panose="02010609060101010101" pitchFamily="49" charset="-122"/>
                <a:ea typeface="仿宋" panose="02010609060101010101" pitchFamily="49" charset="-122"/>
              </a:rPr>
              <a:t>的方程化成标准方程，得</a:t>
            </a:r>
          </a:p>
        </p:txBody>
      </p:sp>
      <p:graphicFrame>
        <p:nvGraphicFramePr>
          <p:cNvPr id="119814" name="Object 6">
            <a:extLst>
              <a:ext uri="{FF2B5EF4-FFF2-40B4-BE49-F238E27FC236}">
                <a16:creationId xmlns:a16="http://schemas.microsoft.com/office/drawing/2014/main" id="{7C1737C2-9B5E-4158-8DC0-F5E9E8754997}"/>
              </a:ext>
            </a:extLst>
          </p:cNvPr>
          <p:cNvGraphicFramePr>
            <a:graphicFrameLocks noChangeAspect="1"/>
          </p:cNvGraphicFramePr>
          <p:nvPr>
            <p:extLst>
              <p:ext uri="{D42A27DB-BD31-4B8C-83A1-F6EECF244321}">
                <p14:modId xmlns:p14="http://schemas.microsoft.com/office/powerpoint/2010/main" val="1530892180"/>
              </p:ext>
            </p:extLst>
          </p:nvPr>
        </p:nvGraphicFramePr>
        <p:xfrm>
          <a:off x="7189564" y="1644948"/>
          <a:ext cx="3309938" cy="539750"/>
        </p:xfrm>
        <a:graphic>
          <a:graphicData uri="http://schemas.openxmlformats.org/presentationml/2006/ole">
            <mc:AlternateContent xmlns:mc="http://schemas.openxmlformats.org/markup-compatibility/2006">
              <mc:Choice xmlns:v="urn:schemas-microsoft-com:vml" Requires="v">
                <p:oleObj spid="_x0000_s1041" r:id="rId3" progId="Equation.3">
                  <p:embed/>
                </p:oleObj>
              </mc:Choice>
              <mc:Fallback>
                <p:oleObj r:id="rId3" progId="Equation.3">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7189564" y="1644948"/>
                        <a:ext cx="3309938" cy="539750"/>
                      </a:xfrm>
                      <a:prstGeom prst="rect">
                        <a:avLst/>
                      </a:prstGeom>
                      <a:noFill/>
                      <a:ln>
                        <a:noFill/>
                      </a:ln>
                    </p:spPr>
                  </p:pic>
                </p:oleObj>
              </mc:Fallback>
            </mc:AlternateContent>
          </a:graphicData>
        </a:graphic>
      </p:graphicFrame>
      <p:sp>
        <p:nvSpPr>
          <p:cNvPr id="119815" name="Text Box 7">
            <a:extLst>
              <a:ext uri="{FF2B5EF4-FFF2-40B4-BE49-F238E27FC236}">
                <a16:creationId xmlns:a16="http://schemas.microsoft.com/office/drawing/2014/main" id="{3A95EB73-FB85-46BC-B40B-EEBF352EC3B8}"/>
              </a:ext>
            </a:extLst>
          </p:cNvPr>
          <p:cNvSpPr txBox="1">
            <a:spLocks noChangeArrowheads="1"/>
          </p:cNvSpPr>
          <p:nvPr/>
        </p:nvSpPr>
        <p:spPr bwMode="auto">
          <a:xfrm>
            <a:off x="2293715" y="2653010"/>
            <a:ext cx="4951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latin typeface="仿宋" panose="02010609060101010101" pitchFamily="49" charset="-122"/>
                <a:ea typeface="仿宋" panose="02010609060101010101" pitchFamily="49" charset="-122"/>
              </a:rPr>
              <a:t>将</a:t>
            </a:r>
            <a:r>
              <a:rPr lang="en-US" altLang="zh-CN" sz="2800" b="1">
                <a:solidFill>
                  <a:schemeClr val="tx1"/>
                </a:solidFill>
                <a:latin typeface="Times New Roman" pitchFamily="18" charset="0"/>
                <a:ea typeface="仿宋" panose="02010609060101010101" pitchFamily="49" charset="-122"/>
              </a:rPr>
              <a:t>C2</a:t>
            </a:r>
            <a:r>
              <a:rPr lang="zh-CN" altLang="en-US" sz="2800" b="1">
                <a:solidFill>
                  <a:schemeClr val="tx1"/>
                </a:solidFill>
                <a:latin typeface="仿宋" panose="02010609060101010101" pitchFamily="49" charset="-122"/>
                <a:ea typeface="仿宋" panose="02010609060101010101" pitchFamily="49" charset="-122"/>
              </a:rPr>
              <a:t>的方程化成标准方程，得</a:t>
            </a:r>
          </a:p>
        </p:txBody>
      </p:sp>
      <p:graphicFrame>
        <p:nvGraphicFramePr>
          <p:cNvPr id="119816" name="Object 8">
            <a:extLst>
              <a:ext uri="{FF2B5EF4-FFF2-40B4-BE49-F238E27FC236}">
                <a16:creationId xmlns:a16="http://schemas.microsoft.com/office/drawing/2014/main" id="{C2B5CB10-D114-4CCB-B6F6-7ED4F554E180}"/>
              </a:ext>
            </a:extLst>
          </p:cNvPr>
          <p:cNvGraphicFramePr>
            <a:graphicFrameLocks noChangeAspect="1"/>
          </p:cNvGraphicFramePr>
          <p:nvPr>
            <p:extLst>
              <p:ext uri="{D42A27DB-BD31-4B8C-83A1-F6EECF244321}">
                <p14:modId xmlns:p14="http://schemas.microsoft.com/office/powerpoint/2010/main" val="230031221"/>
              </p:ext>
            </p:extLst>
          </p:nvPr>
        </p:nvGraphicFramePr>
        <p:xfrm>
          <a:off x="7189564" y="2653010"/>
          <a:ext cx="2376488" cy="539750"/>
        </p:xfrm>
        <a:graphic>
          <a:graphicData uri="http://schemas.openxmlformats.org/presentationml/2006/ole">
            <mc:AlternateContent xmlns:mc="http://schemas.openxmlformats.org/markup-compatibility/2006">
              <mc:Choice xmlns:v="urn:schemas-microsoft-com:vml" Requires="v">
                <p:oleObj spid="_x0000_s1042" r:id="rId5" progId="Equation.3">
                  <p:embed/>
                </p:oleObj>
              </mc:Choice>
              <mc:Fallback>
                <p:oleObj r:id="rId5"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7189564" y="2653010"/>
                        <a:ext cx="2376488" cy="539750"/>
                      </a:xfrm>
                      <a:prstGeom prst="rect">
                        <a:avLst/>
                      </a:prstGeom>
                      <a:noFill/>
                      <a:ln>
                        <a:noFill/>
                      </a:ln>
                      <a:effectLst/>
                    </p:spPr>
                  </p:pic>
                </p:oleObj>
              </mc:Fallback>
            </mc:AlternateContent>
          </a:graphicData>
        </a:graphic>
      </p:graphicFrame>
      <p:sp>
        <p:nvSpPr>
          <p:cNvPr id="119817" name="Text Box 9">
            <a:extLst>
              <a:ext uri="{FF2B5EF4-FFF2-40B4-BE49-F238E27FC236}">
                <a16:creationId xmlns:a16="http://schemas.microsoft.com/office/drawing/2014/main" id="{AE0CA951-D470-45B9-88FE-59C3984513A2}"/>
              </a:ext>
            </a:extLst>
          </p:cNvPr>
          <p:cNvSpPr txBox="1">
            <a:spLocks noChangeArrowheads="1"/>
          </p:cNvSpPr>
          <p:nvPr/>
        </p:nvSpPr>
        <p:spPr bwMode="auto">
          <a:xfrm>
            <a:off x="3301778" y="2148185"/>
            <a:ext cx="5171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仿宋" panose="02010609060101010101" pitchFamily="49" charset="-122"/>
                <a:ea typeface="仿宋" panose="02010609060101010101" pitchFamily="49" charset="-122"/>
              </a:rPr>
              <a:t>圆心坐标</a:t>
            </a:r>
            <a:r>
              <a:rPr lang="zh-CN" altLang="en-US" sz="2800" b="1">
                <a:solidFill>
                  <a:srgbClr val="0000FF"/>
                </a:solidFill>
                <a:latin typeface="Times New Roman" pitchFamily="18" charset="0"/>
                <a:cs typeface="Times New Roman" panose="02020603050405020304" pitchFamily="18" charset="0"/>
              </a:rPr>
              <a:t>（</a:t>
            </a:r>
            <a:r>
              <a:rPr lang="en-US" altLang="zh-CN" sz="2800" b="1">
                <a:solidFill>
                  <a:srgbClr val="0000FF"/>
                </a:solidFill>
                <a:latin typeface="Times New Roman" pitchFamily="18" charset="0"/>
                <a:cs typeface="Times New Roman" panose="02020603050405020304" pitchFamily="18" charset="0"/>
              </a:rPr>
              <a:t>3</a:t>
            </a:r>
            <a:r>
              <a:rPr lang="zh-CN" altLang="en-US" sz="2800" b="1">
                <a:solidFill>
                  <a:srgbClr val="0000FF"/>
                </a:solidFill>
                <a:latin typeface="Times New Roman" pitchFamily="18" charset="0"/>
                <a:cs typeface="Times New Roman" panose="02020603050405020304" pitchFamily="18" charset="0"/>
              </a:rPr>
              <a:t>，</a:t>
            </a:r>
            <a:r>
              <a:rPr lang="en-US" altLang="zh-CN" sz="2800" b="1">
                <a:solidFill>
                  <a:srgbClr val="0000FF"/>
                </a:solidFill>
                <a:latin typeface="Times New Roman" pitchFamily="18" charset="0"/>
                <a:cs typeface="Times New Roman" panose="02020603050405020304" pitchFamily="18" charset="0"/>
              </a:rPr>
              <a:t>-4</a:t>
            </a:r>
            <a:r>
              <a:rPr lang="zh-CN" altLang="en-US" sz="2800" b="1">
                <a:solidFill>
                  <a:srgbClr val="0000FF"/>
                </a:solidFill>
                <a:latin typeface="Times New Roman" pitchFamily="18" charset="0"/>
                <a:cs typeface="Times New Roman" panose="02020603050405020304" pitchFamily="18" charset="0"/>
              </a:rPr>
              <a:t>）</a:t>
            </a:r>
            <a:r>
              <a:rPr lang="zh-CN" altLang="en-US" sz="2800" b="1">
                <a:solidFill>
                  <a:srgbClr val="0000FF"/>
                </a:solidFill>
                <a:latin typeface="仿宋" panose="02010609060101010101" pitchFamily="49" charset="-122"/>
                <a:ea typeface="仿宋" panose="02010609060101010101" pitchFamily="49" charset="-122"/>
              </a:rPr>
              <a:t>，半径为</a:t>
            </a:r>
            <a:r>
              <a:rPr lang="en-US" altLang="zh-CN" sz="2800" b="1">
                <a:solidFill>
                  <a:srgbClr val="0000FF"/>
                </a:solidFill>
                <a:latin typeface="Times New Roman" pitchFamily="18" charset="0"/>
                <a:ea typeface="仿宋" panose="02010609060101010101" pitchFamily="49" charset="-122"/>
              </a:rPr>
              <a:t>5</a:t>
            </a:r>
            <a:r>
              <a:rPr lang="zh-CN" altLang="en-US" sz="2800" b="1">
                <a:solidFill>
                  <a:srgbClr val="0000FF"/>
                </a:solidFill>
                <a:latin typeface="仿宋" panose="02010609060101010101" pitchFamily="49" charset="-122"/>
                <a:ea typeface="仿宋" panose="02010609060101010101" pitchFamily="49" charset="-122"/>
              </a:rPr>
              <a:t>。</a:t>
            </a:r>
          </a:p>
        </p:txBody>
      </p:sp>
      <p:sp>
        <p:nvSpPr>
          <p:cNvPr id="119818" name="Text Box 10">
            <a:extLst>
              <a:ext uri="{FF2B5EF4-FFF2-40B4-BE49-F238E27FC236}">
                <a16:creationId xmlns:a16="http://schemas.microsoft.com/office/drawing/2014/main" id="{8707F233-F636-4DE2-AE8E-FDC636E8DC77}"/>
              </a:ext>
            </a:extLst>
          </p:cNvPr>
          <p:cNvSpPr txBox="1">
            <a:spLocks noChangeArrowheads="1"/>
          </p:cNvSpPr>
          <p:nvPr/>
        </p:nvSpPr>
        <p:spPr bwMode="auto">
          <a:xfrm>
            <a:off x="3301778" y="3084810"/>
            <a:ext cx="5171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仿宋" panose="02010609060101010101" pitchFamily="49" charset="-122"/>
                <a:ea typeface="仿宋" panose="02010609060101010101" pitchFamily="49" charset="-122"/>
              </a:rPr>
              <a:t>圆心坐标</a:t>
            </a:r>
            <a:r>
              <a:rPr lang="zh-CN" altLang="en-US" sz="2800" b="1">
                <a:solidFill>
                  <a:srgbClr val="0000FF"/>
                </a:solidFill>
                <a:latin typeface="Times New Roman" pitchFamily="18" charset="0"/>
                <a:cs typeface="Times New Roman" panose="02020603050405020304" pitchFamily="18" charset="0"/>
              </a:rPr>
              <a:t>（</a:t>
            </a:r>
            <a:r>
              <a:rPr lang="en-US" altLang="zh-CN" sz="2800" b="1">
                <a:solidFill>
                  <a:srgbClr val="0000FF"/>
                </a:solidFill>
                <a:latin typeface="Times New Roman" pitchFamily="18" charset="0"/>
                <a:cs typeface="Times New Roman" panose="02020603050405020304" pitchFamily="18" charset="0"/>
              </a:rPr>
              <a:t>-1</a:t>
            </a:r>
            <a:r>
              <a:rPr lang="zh-CN" altLang="en-US" sz="2800" b="1">
                <a:solidFill>
                  <a:srgbClr val="0000FF"/>
                </a:solidFill>
                <a:latin typeface="Times New Roman" pitchFamily="18" charset="0"/>
                <a:cs typeface="Times New Roman" panose="02020603050405020304" pitchFamily="18" charset="0"/>
              </a:rPr>
              <a:t>，</a:t>
            </a:r>
            <a:r>
              <a:rPr lang="en-US" altLang="zh-CN" sz="2800" b="1">
                <a:solidFill>
                  <a:srgbClr val="0000FF"/>
                </a:solidFill>
                <a:latin typeface="Times New Roman" pitchFamily="18" charset="0"/>
                <a:cs typeface="Times New Roman" panose="02020603050405020304" pitchFamily="18" charset="0"/>
              </a:rPr>
              <a:t>0</a:t>
            </a:r>
            <a:r>
              <a:rPr lang="zh-CN" altLang="en-US" sz="2800" b="1">
                <a:solidFill>
                  <a:srgbClr val="0000FF"/>
                </a:solidFill>
                <a:latin typeface="Times New Roman" pitchFamily="18" charset="0"/>
                <a:cs typeface="Times New Roman" panose="02020603050405020304" pitchFamily="18" charset="0"/>
              </a:rPr>
              <a:t>）</a:t>
            </a:r>
            <a:r>
              <a:rPr lang="zh-CN" altLang="en-US" sz="2800" b="1">
                <a:solidFill>
                  <a:srgbClr val="0000FF"/>
                </a:solidFill>
                <a:latin typeface="仿宋" panose="02010609060101010101" pitchFamily="49" charset="-122"/>
                <a:ea typeface="仿宋" panose="02010609060101010101" pitchFamily="49" charset="-122"/>
              </a:rPr>
              <a:t>，半径为</a:t>
            </a:r>
            <a:r>
              <a:rPr lang="en-US" altLang="zh-CN" sz="2800" b="1">
                <a:solidFill>
                  <a:srgbClr val="0000FF"/>
                </a:solidFill>
                <a:latin typeface="Times New Roman" pitchFamily="18" charset="0"/>
                <a:ea typeface="仿宋" panose="02010609060101010101" pitchFamily="49" charset="-122"/>
              </a:rPr>
              <a:t>2</a:t>
            </a:r>
            <a:r>
              <a:rPr lang="zh-CN" altLang="en-US" sz="2800" b="1">
                <a:solidFill>
                  <a:srgbClr val="0000FF"/>
                </a:solidFill>
                <a:latin typeface="仿宋" panose="02010609060101010101" pitchFamily="49" charset="-122"/>
                <a:ea typeface="仿宋" panose="02010609060101010101" pitchFamily="49" charset="-122"/>
              </a:rPr>
              <a:t>。</a:t>
            </a:r>
          </a:p>
        </p:txBody>
      </p:sp>
      <p:sp>
        <p:nvSpPr>
          <p:cNvPr id="119823" name="Text Box 15">
            <a:extLst>
              <a:ext uri="{FF2B5EF4-FFF2-40B4-BE49-F238E27FC236}">
                <a16:creationId xmlns:a16="http://schemas.microsoft.com/office/drawing/2014/main" id="{CEE7E8BA-611A-4D52-9DAF-9B808EE2D62E}"/>
              </a:ext>
            </a:extLst>
          </p:cNvPr>
          <p:cNvSpPr txBox="1">
            <a:spLocks noChangeArrowheads="1"/>
          </p:cNvSpPr>
          <p:nvPr/>
        </p:nvSpPr>
        <p:spPr bwMode="auto">
          <a:xfrm>
            <a:off x="2004789" y="3645198"/>
            <a:ext cx="46698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latin typeface="仿宋" panose="02010609060101010101" pitchFamily="49" charset="-122"/>
                <a:ea typeface="仿宋" panose="02010609060101010101" pitchFamily="49" charset="-122"/>
              </a:rPr>
              <a:t>圆</a:t>
            </a:r>
            <a:r>
              <a:rPr lang="en-US" altLang="zh-CN" sz="2800" b="1">
                <a:solidFill>
                  <a:schemeClr val="tx1"/>
                </a:solidFill>
                <a:latin typeface="Times New Roman" pitchFamily="18" charset="0"/>
                <a:ea typeface="仿宋" panose="02010609060101010101" pitchFamily="49" charset="-122"/>
              </a:rPr>
              <a:t>C1</a:t>
            </a:r>
            <a:r>
              <a:rPr lang="zh-CN" altLang="en-US" sz="2800" b="1">
                <a:solidFill>
                  <a:schemeClr val="tx1"/>
                </a:solidFill>
                <a:latin typeface="仿宋" panose="02010609060101010101" pitchFamily="49" charset="-122"/>
                <a:ea typeface="仿宋" panose="02010609060101010101" pitchFamily="49" charset="-122"/>
              </a:rPr>
              <a:t>与</a:t>
            </a:r>
            <a:r>
              <a:rPr lang="en-US" altLang="zh-CN" sz="2800" b="1">
                <a:solidFill>
                  <a:schemeClr val="tx1"/>
                </a:solidFill>
                <a:latin typeface="Times New Roman" pitchFamily="18" charset="0"/>
                <a:ea typeface="仿宋" panose="02010609060101010101" pitchFamily="49" charset="-122"/>
              </a:rPr>
              <a:t>C2</a:t>
            </a:r>
            <a:r>
              <a:rPr lang="zh-CN" altLang="en-US" sz="2800" b="1">
                <a:solidFill>
                  <a:schemeClr val="tx1"/>
                </a:solidFill>
                <a:latin typeface="仿宋" panose="02010609060101010101" pitchFamily="49" charset="-122"/>
                <a:ea typeface="仿宋" panose="02010609060101010101" pitchFamily="49" charset="-122"/>
              </a:rPr>
              <a:t>的连心线的长为：</a:t>
            </a:r>
          </a:p>
        </p:txBody>
      </p:sp>
      <p:graphicFrame>
        <p:nvGraphicFramePr>
          <p:cNvPr id="119824" name="Object 16">
            <a:extLst>
              <a:ext uri="{FF2B5EF4-FFF2-40B4-BE49-F238E27FC236}">
                <a16:creationId xmlns:a16="http://schemas.microsoft.com/office/drawing/2014/main" id="{1B430B01-E4B2-4208-B05E-AC6EFBDFB4DA}"/>
              </a:ext>
            </a:extLst>
          </p:cNvPr>
          <p:cNvGraphicFramePr>
            <a:graphicFrameLocks noChangeAspect="1"/>
          </p:cNvGraphicFramePr>
          <p:nvPr>
            <p:extLst>
              <p:ext uri="{D42A27DB-BD31-4B8C-83A1-F6EECF244321}">
                <p14:modId xmlns:p14="http://schemas.microsoft.com/office/powerpoint/2010/main" val="3558396207"/>
              </p:ext>
            </p:extLst>
          </p:nvPr>
        </p:nvGraphicFramePr>
        <p:xfrm>
          <a:off x="6325965" y="3500736"/>
          <a:ext cx="4176713" cy="682625"/>
        </p:xfrm>
        <a:graphic>
          <a:graphicData uri="http://schemas.openxmlformats.org/presentationml/2006/ole">
            <mc:AlternateContent xmlns:mc="http://schemas.openxmlformats.org/markup-compatibility/2006">
              <mc:Choice xmlns:v="urn:schemas-microsoft-com:vml" Requires="v">
                <p:oleObj spid="_x0000_s1043" r:id="rId7" progId="Equation.3">
                  <p:embed/>
                </p:oleObj>
              </mc:Choice>
              <mc:Fallback>
                <p:oleObj r:id="rId7"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6325965" y="3500736"/>
                        <a:ext cx="4176713" cy="682625"/>
                      </a:xfrm>
                      <a:prstGeom prst="rect">
                        <a:avLst/>
                      </a:prstGeom>
                      <a:noFill/>
                      <a:ln>
                        <a:noFill/>
                      </a:ln>
                      <a:effectLst/>
                    </p:spPr>
                  </p:pic>
                </p:oleObj>
              </mc:Fallback>
            </mc:AlternateContent>
          </a:graphicData>
        </a:graphic>
      </p:graphicFrame>
      <p:sp>
        <p:nvSpPr>
          <p:cNvPr id="119825" name="Text Box 17">
            <a:extLst>
              <a:ext uri="{FF2B5EF4-FFF2-40B4-BE49-F238E27FC236}">
                <a16:creationId xmlns:a16="http://schemas.microsoft.com/office/drawing/2014/main" id="{848BE474-EF1B-4A41-A8B1-1D521D7F8408}"/>
              </a:ext>
            </a:extLst>
          </p:cNvPr>
          <p:cNvSpPr txBox="1">
            <a:spLocks noChangeArrowheads="1"/>
          </p:cNvSpPr>
          <p:nvPr/>
        </p:nvSpPr>
        <p:spPr bwMode="auto">
          <a:xfrm>
            <a:off x="2077814" y="4221460"/>
            <a:ext cx="50305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latin typeface="仿宋" panose="02010609060101010101" pitchFamily="49" charset="-122"/>
                <a:ea typeface="仿宋" panose="02010609060101010101" pitchFamily="49" charset="-122"/>
              </a:rPr>
              <a:t>圆</a:t>
            </a:r>
            <a:r>
              <a:rPr lang="en-US" altLang="zh-CN" sz="2800" b="1">
                <a:solidFill>
                  <a:schemeClr val="tx1"/>
                </a:solidFill>
                <a:latin typeface="Times New Roman" pitchFamily="18" charset="0"/>
                <a:ea typeface="仿宋" panose="02010609060101010101" pitchFamily="49" charset="-122"/>
              </a:rPr>
              <a:t>C1</a:t>
            </a:r>
            <a:r>
              <a:rPr lang="zh-CN" altLang="en-US" sz="2800" b="1">
                <a:solidFill>
                  <a:schemeClr val="tx1"/>
                </a:solidFill>
                <a:latin typeface="仿宋" panose="02010609060101010101" pitchFamily="49" charset="-122"/>
                <a:ea typeface="仿宋" panose="02010609060101010101" pitchFamily="49" charset="-122"/>
              </a:rPr>
              <a:t>与圆</a:t>
            </a:r>
            <a:r>
              <a:rPr lang="en-US" altLang="zh-CN" sz="2800" b="1">
                <a:solidFill>
                  <a:schemeClr val="tx1"/>
                </a:solidFill>
                <a:latin typeface="Times New Roman" pitchFamily="18" charset="0"/>
                <a:ea typeface="仿宋" panose="02010609060101010101" pitchFamily="49" charset="-122"/>
              </a:rPr>
              <a:t>C2</a:t>
            </a:r>
            <a:r>
              <a:rPr lang="zh-CN" altLang="en-US" sz="2800" b="1">
                <a:solidFill>
                  <a:schemeClr val="tx1"/>
                </a:solidFill>
                <a:latin typeface="仿宋" panose="02010609060101010101" pitchFamily="49" charset="-122"/>
                <a:ea typeface="仿宋" panose="02010609060101010101" pitchFamily="49" charset="-122"/>
              </a:rPr>
              <a:t>的半径长之和为：</a:t>
            </a:r>
          </a:p>
        </p:txBody>
      </p:sp>
      <p:sp>
        <p:nvSpPr>
          <p:cNvPr id="119826" name="Text Box 18">
            <a:extLst>
              <a:ext uri="{FF2B5EF4-FFF2-40B4-BE49-F238E27FC236}">
                <a16:creationId xmlns:a16="http://schemas.microsoft.com/office/drawing/2014/main" id="{7BD7DC89-A6B6-4EE8-B442-97AD616DE5FC}"/>
              </a:ext>
            </a:extLst>
          </p:cNvPr>
          <p:cNvSpPr txBox="1">
            <a:spLocks noChangeArrowheads="1"/>
          </p:cNvSpPr>
          <p:nvPr/>
        </p:nvSpPr>
        <p:spPr bwMode="auto">
          <a:xfrm>
            <a:off x="6757764" y="4221461"/>
            <a:ext cx="25122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1"/>
                </a:solidFill>
                <a:latin typeface="Times New Roman" pitchFamily="18" charset="0"/>
                <a:ea typeface="仿宋" panose="02010609060101010101" pitchFamily="49" charset="-122"/>
              </a:rPr>
              <a:t>r1+r2=5+2=7</a:t>
            </a:r>
          </a:p>
        </p:txBody>
      </p:sp>
      <p:sp>
        <p:nvSpPr>
          <p:cNvPr id="119827" name="Text Box 19">
            <a:extLst>
              <a:ext uri="{FF2B5EF4-FFF2-40B4-BE49-F238E27FC236}">
                <a16:creationId xmlns:a16="http://schemas.microsoft.com/office/drawing/2014/main" id="{EDEF147E-861C-48F5-B260-65E145558DA0}"/>
              </a:ext>
            </a:extLst>
          </p:cNvPr>
          <p:cNvSpPr txBox="1">
            <a:spLocks noChangeArrowheads="1"/>
          </p:cNvSpPr>
          <p:nvPr/>
        </p:nvSpPr>
        <p:spPr bwMode="auto">
          <a:xfrm>
            <a:off x="2004789" y="4869160"/>
            <a:ext cx="50305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latin typeface="仿宋" panose="02010609060101010101" pitchFamily="49" charset="-122"/>
                <a:ea typeface="仿宋" panose="02010609060101010101" pitchFamily="49" charset="-122"/>
              </a:rPr>
              <a:t>圆</a:t>
            </a:r>
            <a:r>
              <a:rPr lang="en-US" altLang="zh-CN" sz="2800" b="1">
                <a:solidFill>
                  <a:schemeClr val="tx1"/>
                </a:solidFill>
                <a:latin typeface="Times New Roman" pitchFamily="18" charset="0"/>
                <a:ea typeface="仿宋" panose="02010609060101010101" pitchFamily="49" charset="-122"/>
              </a:rPr>
              <a:t>C1</a:t>
            </a:r>
            <a:r>
              <a:rPr lang="zh-CN" altLang="en-US" sz="2800" b="1">
                <a:solidFill>
                  <a:schemeClr val="tx1"/>
                </a:solidFill>
                <a:latin typeface="仿宋" panose="02010609060101010101" pitchFamily="49" charset="-122"/>
                <a:ea typeface="仿宋" panose="02010609060101010101" pitchFamily="49" charset="-122"/>
              </a:rPr>
              <a:t>与圆</a:t>
            </a:r>
            <a:r>
              <a:rPr lang="en-US" altLang="zh-CN" sz="2800" b="1">
                <a:solidFill>
                  <a:schemeClr val="tx1"/>
                </a:solidFill>
                <a:latin typeface="Times New Roman" pitchFamily="18" charset="0"/>
                <a:ea typeface="仿宋" panose="02010609060101010101" pitchFamily="49" charset="-122"/>
              </a:rPr>
              <a:t>C2</a:t>
            </a:r>
            <a:r>
              <a:rPr lang="zh-CN" altLang="en-US" sz="2800" b="1">
                <a:solidFill>
                  <a:schemeClr val="tx1"/>
                </a:solidFill>
                <a:latin typeface="仿宋" panose="02010609060101010101" pitchFamily="49" charset="-122"/>
                <a:ea typeface="仿宋" panose="02010609060101010101" pitchFamily="49" charset="-122"/>
              </a:rPr>
              <a:t>的半径长之差为：</a:t>
            </a:r>
          </a:p>
        </p:txBody>
      </p:sp>
      <p:sp>
        <p:nvSpPr>
          <p:cNvPr id="119828" name="Text Box 20">
            <a:extLst>
              <a:ext uri="{FF2B5EF4-FFF2-40B4-BE49-F238E27FC236}">
                <a16:creationId xmlns:a16="http://schemas.microsoft.com/office/drawing/2014/main" id="{FBFD7272-83FB-46B3-9490-AF655AC4ED59}"/>
              </a:ext>
            </a:extLst>
          </p:cNvPr>
          <p:cNvSpPr txBox="1">
            <a:spLocks noChangeArrowheads="1"/>
          </p:cNvSpPr>
          <p:nvPr/>
        </p:nvSpPr>
        <p:spPr bwMode="auto">
          <a:xfrm>
            <a:off x="6686328" y="4797724"/>
            <a:ext cx="229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1"/>
                </a:solidFill>
                <a:latin typeface="Times New Roman" pitchFamily="18" charset="0"/>
                <a:ea typeface="仿宋" panose="02010609060101010101" pitchFamily="49" charset="-122"/>
              </a:rPr>
              <a:t>r1-r2=5-2=3</a:t>
            </a:r>
          </a:p>
        </p:txBody>
      </p:sp>
      <p:grpSp>
        <p:nvGrpSpPr>
          <p:cNvPr id="119829" name="Group 21">
            <a:extLst>
              <a:ext uri="{FF2B5EF4-FFF2-40B4-BE49-F238E27FC236}">
                <a16:creationId xmlns:a16="http://schemas.microsoft.com/office/drawing/2014/main" id="{4B0C6C12-C0CE-4963-887B-EFDE346AA1FB}"/>
              </a:ext>
            </a:extLst>
          </p:cNvPr>
          <p:cNvGrpSpPr/>
          <p:nvPr/>
        </p:nvGrpSpPr>
        <p:grpSpPr>
          <a:xfrm>
            <a:off x="2104709" y="5364424"/>
            <a:ext cx="3024187" cy="569913"/>
            <a:chExt cx="4763" cy="898"/>
          </a:xfrm>
        </p:grpSpPr>
        <p:graphicFrame>
          <p:nvGraphicFramePr>
            <p:cNvPr id="119830" name="Object 22">
              <a:extLst>
                <a:ext uri="{FF2B5EF4-FFF2-40B4-BE49-F238E27FC236}">
                  <a16:creationId xmlns:a16="http://schemas.microsoft.com/office/drawing/2014/main" id="{3C092FEC-E466-4D65-BD39-67B66C4340E7}"/>
                </a:ext>
              </a:extLst>
            </p:cNvPr>
            <p:cNvGraphicFramePr>
              <a:graphicFrameLocks noChangeAspect="1"/>
            </p:cNvGraphicFramePr>
            <p:nvPr/>
          </p:nvGraphicFramePr>
          <p:xfrm>
            <a:off x="1588" y="0"/>
            <a:ext cx="3175" cy="898"/>
          </p:xfrm>
          <a:graphic>
            <a:graphicData uri="http://schemas.openxmlformats.org/presentationml/2006/ole">
              <mc:AlternateContent xmlns:mc="http://schemas.openxmlformats.org/markup-compatibility/2006">
                <mc:Choice xmlns:v="urn:schemas-microsoft-com:vml" Requires="v">
                  <p:oleObj spid="_x0000_s1044" r:id="rId9" progId="Equation.3">
                    <p:embed/>
                  </p:oleObj>
                </mc:Choice>
                <mc:Fallback>
                  <p:oleObj r:id="rId9"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1588" y="0"/>
                          <a:ext cx="3175" cy="898"/>
                        </a:xfrm>
                        <a:prstGeom prst="rect">
                          <a:avLst/>
                        </a:prstGeom>
                        <a:noFill/>
                        <a:ln>
                          <a:noFill/>
                        </a:ln>
                      </p:spPr>
                    </p:pic>
                  </p:oleObj>
                </mc:Fallback>
              </mc:AlternateContent>
            </a:graphicData>
          </a:graphic>
        </p:graphicFrame>
        <p:sp>
          <p:nvSpPr>
            <p:cNvPr id="119831" name="Text Box 23">
              <a:extLst>
                <a:ext uri="{FF2B5EF4-FFF2-40B4-BE49-F238E27FC236}">
                  <a16:creationId xmlns:a16="http://schemas.microsoft.com/office/drawing/2014/main" id="{B4288B30-02CB-4909-9D83-AFB83CAA9B62}"/>
                </a:ext>
              </a:extLst>
            </p:cNvPr>
            <p:cNvSpPr txBox="1">
              <a:spLocks noChangeArrowheads="1"/>
            </p:cNvSpPr>
            <p:nvPr/>
          </p:nvSpPr>
          <p:spPr bwMode="auto">
            <a:xfrm>
              <a:off x="0" y="45"/>
              <a:ext cx="1427"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ea typeface="仿宋" panose="02010609060101010101" pitchFamily="49" charset="-122"/>
                </a:rPr>
                <a:t>因为</a:t>
              </a:r>
            </a:p>
          </p:txBody>
        </p:sp>
      </p:grpSp>
      <p:sp>
        <p:nvSpPr>
          <p:cNvPr id="119832" name="Text Box 24">
            <a:extLst>
              <a:ext uri="{FF2B5EF4-FFF2-40B4-BE49-F238E27FC236}">
                <a16:creationId xmlns:a16="http://schemas.microsoft.com/office/drawing/2014/main" id="{BF3CCB62-F28A-42EC-BC20-EBC31056B151}"/>
              </a:ext>
            </a:extLst>
          </p:cNvPr>
          <p:cNvSpPr txBox="1">
            <a:spLocks noChangeArrowheads="1"/>
          </p:cNvSpPr>
          <p:nvPr/>
        </p:nvSpPr>
        <p:spPr bwMode="auto">
          <a:xfrm>
            <a:off x="5227711" y="5431853"/>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ea typeface="仿宋" panose="02010609060101010101" pitchFamily="49" charset="-122"/>
              </a:rPr>
              <a:t>所以两圆相交。</a:t>
            </a:r>
          </a:p>
        </p:txBody>
      </p:sp>
      <p:sp>
        <p:nvSpPr>
          <p:cNvPr id="25" name="Text Box 3">
            <a:extLst>
              <a:ext uri="{FF2B5EF4-FFF2-40B4-BE49-F238E27FC236}">
                <a16:creationId xmlns:a16="http://schemas.microsoft.com/office/drawing/2014/main" id="{57EE0771-FEE6-40F7-B630-E181C03EF335}"/>
              </a:ext>
            </a:extLst>
          </p:cNvPr>
          <p:cNvSpPr txBox="1">
            <a:spLocks noChangeArrowheads="1"/>
          </p:cNvSpPr>
          <p:nvPr/>
        </p:nvSpPr>
        <p:spPr bwMode="auto">
          <a:xfrm>
            <a:off x="301489" y="26570"/>
            <a:ext cx="11598448"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sz="2800" b="1">
                <a:solidFill>
                  <a:schemeClr val="tx1"/>
                </a:solidFill>
                <a:latin typeface="+mn-ea"/>
                <a:ea typeface="+mn-ea"/>
              </a:rPr>
              <a:t>       </a:t>
            </a:r>
            <a:r>
              <a:rPr lang="zh-CN" altLang="zh-CN" sz="2800" b="1">
                <a:solidFill>
                  <a:schemeClr val="tx1"/>
                </a:solidFill>
                <a:latin typeface="+mn-ea"/>
                <a:ea typeface="+mn-ea"/>
              </a:rPr>
              <a:t>已知圆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rPr>
              <a:t>1</a:t>
            </a:r>
            <a:r>
              <a:rPr lang="zh-CN" altLang="zh-CN" sz="2800" b="1">
                <a:solidFill>
                  <a:schemeClr val="tx1"/>
                </a:solidFill>
                <a:latin typeface="+mn-ea"/>
                <a:ea typeface="+mn-ea"/>
              </a:rPr>
              <a:t>:</a:t>
            </a:r>
            <a:r>
              <a:rPr lang="zh-CN" altLang="zh-CN" sz="2800" b="1" i="1">
                <a:solidFill>
                  <a:schemeClr val="tx1"/>
                </a:solidFill>
                <a:latin typeface="Times New Roman" pitchFamily="18" charset="0"/>
                <a:ea typeface="+mn-ea"/>
                <a:cs typeface="Times New Roman" panose="02020603050405020304" pitchFamily="18" charset="0"/>
              </a:rPr>
              <a:t>x</a:t>
            </a:r>
            <a:r>
              <a:rPr lang="zh-CN" altLang="zh-CN" sz="2800" b="1" baseline="30000">
                <a:solidFill>
                  <a:schemeClr val="tx1"/>
                </a:solidFill>
                <a:latin typeface="+mn-ea"/>
                <a:ea typeface="+mn-ea"/>
              </a:rPr>
              <a:t>2</a:t>
            </a:r>
            <a:r>
              <a:rPr lang="zh-CN" altLang="zh-CN" sz="2800" b="1">
                <a:solidFill>
                  <a:schemeClr val="tx1"/>
                </a:solidFill>
                <a:latin typeface="+mn-ea"/>
                <a:ea typeface="+mn-ea"/>
              </a:rPr>
              <a:t>+</a:t>
            </a:r>
            <a:r>
              <a:rPr lang="zh-CN" altLang="zh-CN" sz="2800" b="1" i="1">
                <a:solidFill>
                  <a:schemeClr val="tx1"/>
                </a:solidFill>
                <a:latin typeface="Times New Roman" pitchFamily="18" charset="0"/>
                <a:ea typeface="+mn-ea"/>
                <a:cs typeface="Times New Roman" panose="02020603050405020304" pitchFamily="18" charset="0"/>
              </a:rPr>
              <a:t>y</a:t>
            </a:r>
            <a:r>
              <a:rPr lang="zh-CN" altLang="zh-CN" sz="2800" b="1" baseline="30000">
                <a:solidFill>
                  <a:schemeClr val="tx1"/>
                </a:solidFill>
                <a:latin typeface="+mn-ea"/>
                <a:ea typeface="+mn-ea"/>
              </a:rPr>
              <a:t>2</a:t>
            </a:r>
            <a:r>
              <a:rPr lang="en-US" altLang="zh-CN" sz="2800" b="1">
                <a:solidFill>
                  <a:schemeClr val="tx1"/>
                </a:solidFill>
                <a:latin typeface="+mn-ea"/>
                <a:ea typeface="+mn-ea"/>
              </a:rPr>
              <a:t>-6</a:t>
            </a:r>
            <a:r>
              <a:rPr lang="en-US" altLang="zh-CN" sz="2800" b="1" i="1">
                <a:solidFill>
                  <a:schemeClr val="tx1"/>
                </a:solidFill>
                <a:latin typeface="Times New Roman" pitchFamily="18" charset="0"/>
                <a:ea typeface="+mn-ea"/>
                <a:cs typeface="Times New Roman" panose="02020603050405020304" pitchFamily="18" charset="0"/>
              </a:rPr>
              <a:t>x</a:t>
            </a:r>
            <a:r>
              <a:rPr lang="zh-CN" altLang="zh-CN" sz="2800" b="1">
                <a:solidFill>
                  <a:schemeClr val="tx1"/>
                </a:solidFill>
                <a:latin typeface="+mn-ea"/>
                <a:ea typeface="+mn-ea"/>
              </a:rPr>
              <a:t>+8</a:t>
            </a:r>
            <a:r>
              <a:rPr lang="zh-CN" altLang="zh-CN" sz="2800" b="1" i="1">
                <a:solidFill>
                  <a:schemeClr val="tx1"/>
                </a:solidFill>
                <a:latin typeface="Times New Roman" pitchFamily="18" charset="0"/>
                <a:ea typeface="+mn-ea"/>
                <a:cs typeface="Times New Roman" panose="02020603050405020304" pitchFamily="18" charset="0"/>
              </a:rPr>
              <a:t>y</a:t>
            </a:r>
            <a:r>
              <a:rPr lang="zh-CN" altLang="zh-CN" sz="2800" b="1">
                <a:solidFill>
                  <a:schemeClr val="tx1"/>
                </a:solidFill>
                <a:latin typeface="+mn-ea"/>
                <a:ea typeface="+mn-ea"/>
              </a:rPr>
              <a:t>=0和圆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cs typeface="Times New Roman" panose="02020603050405020304" pitchFamily="18" charset="0"/>
              </a:rPr>
              <a:t>2</a:t>
            </a:r>
            <a:r>
              <a:rPr lang="en-US" altLang="zh-CN" sz="2800" b="1">
                <a:solidFill>
                  <a:schemeClr val="tx1"/>
                </a:solidFill>
                <a:latin typeface="+mn-ea"/>
                <a:ea typeface="+mn-ea"/>
                <a:cs typeface="Times New Roman" panose="02020603050405020304" pitchFamily="18" charset="0"/>
              </a:rPr>
              <a:t>:</a:t>
            </a:r>
            <a:r>
              <a:rPr lang="zh-CN" altLang="zh-CN" sz="2800" b="1" i="1">
                <a:solidFill>
                  <a:schemeClr val="tx1"/>
                </a:solidFill>
                <a:latin typeface="Times New Roman" pitchFamily="18" charset="0"/>
                <a:ea typeface="+mn-ea"/>
                <a:cs typeface="Times New Roman" panose="02020603050405020304" pitchFamily="18" charset="0"/>
              </a:rPr>
              <a:t>x</a:t>
            </a:r>
            <a:r>
              <a:rPr lang="zh-CN" altLang="zh-CN" sz="2800" b="1" baseline="30000">
                <a:solidFill>
                  <a:schemeClr val="tx1"/>
                </a:solidFill>
                <a:latin typeface="+mn-ea"/>
                <a:ea typeface="+mn-ea"/>
                <a:cs typeface="Times New Roman" panose="02020603050405020304" pitchFamily="18" charset="0"/>
              </a:rPr>
              <a:t>2</a:t>
            </a:r>
            <a:r>
              <a:rPr lang="zh-CN" altLang="zh-CN" sz="2800" b="1">
                <a:solidFill>
                  <a:schemeClr val="tx1"/>
                </a:solidFill>
                <a:latin typeface="+mn-ea"/>
                <a:ea typeface="+mn-ea"/>
                <a:cs typeface="Times New Roman" panose="02020603050405020304" pitchFamily="18" charset="0"/>
              </a:rPr>
              <a:t>+</a:t>
            </a:r>
            <a:r>
              <a:rPr lang="zh-CN" altLang="zh-CN" sz="2800" b="1" i="1">
                <a:solidFill>
                  <a:schemeClr val="tx1"/>
                </a:solidFill>
                <a:latin typeface="Times New Roman" pitchFamily="18" charset="0"/>
                <a:ea typeface="+mn-ea"/>
                <a:cs typeface="Times New Roman" panose="02020603050405020304" pitchFamily="18" charset="0"/>
              </a:rPr>
              <a:t>y</a:t>
            </a:r>
            <a:r>
              <a:rPr lang="zh-CN" altLang="zh-CN" sz="2800" b="1" baseline="30000">
                <a:solidFill>
                  <a:schemeClr val="tx1"/>
                </a:solidFill>
                <a:latin typeface="+mn-ea"/>
                <a:ea typeface="+mn-ea"/>
                <a:cs typeface="Times New Roman" panose="02020603050405020304" pitchFamily="18" charset="0"/>
              </a:rPr>
              <a:t>2</a:t>
            </a:r>
            <a:r>
              <a:rPr lang="en-US" altLang="zh-CN" sz="2800" b="1">
                <a:solidFill>
                  <a:schemeClr val="tx1"/>
                </a:solidFill>
                <a:latin typeface="+mn-ea"/>
                <a:ea typeface="+mn-ea"/>
                <a:cs typeface="Times New Roman" panose="02020603050405020304" pitchFamily="18" charset="0"/>
              </a:rPr>
              <a:t>+2</a:t>
            </a:r>
            <a:r>
              <a:rPr lang="zh-CN" altLang="zh-CN" sz="2800" b="1" i="1">
                <a:solidFill>
                  <a:schemeClr val="tx1"/>
                </a:solidFill>
                <a:latin typeface="Times New Roman" pitchFamily="18" charset="0"/>
                <a:ea typeface="+mn-ea"/>
                <a:cs typeface="Times New Roman" panose="02020603050405020304" pitchFamily="18" charset="0"/>
              </a:rPr>
              <a:t>x</a:t>
            </a:r>
            <a:r>
              <a:rPr lang="zh-CN" altLang="zh-CN" sz="2800" b="1">
                <a:solidFill>
                  <a:schemeClr val="tx1"/>
                </a:solidFill>
                <a:latin typeface="+mn-ea"/>
                <a:ea typeface="+mn-ea"/>
                <a:cs typeface="Times New Roman" panose="02020603050405020304" pitchFamily="18" charset="0"/>
              </a:rPr>
              <a:t>-</a:t>
            </a:r>
            <a:r>
              <a:rPr lang="en-US" altLang="zh-CN" sz="2800" b="1">
                <a:solidFill>
                  <a:schemeClr val="tx1"/>
                </a:solidFill>
                <a:latin typeface="+mn-ea"/>
                <a:ea typeface="+mn-ea"/>
                <a:cs typeface="Times New Roman" panose="02020603050405020304" pitchFamily="18" charset="0"/>
              </a:rPr>
              <a:t>3</a:t>
            </a:r>
            <a:r>
              <a:rPr lang="zh-CN" altLang="zh-CN" sz="2800" b="1">
                <a:solidFill>
                  <a:schemeClr val="tx1"/>
                </a:solidFill>
                <a:latin typeface="+mn-ea"/>
                <a:ea typeface="+mn-ea"/>
                <a:cs typeface="Times New Roman" panose="02020603050405020304" pitchFamily="18" charset="0"/>
              </a:rPr>
              <a:t>=0</a:t>
            </a:r>
            <a:r>
              <a:rPr lang="zh-CN" altLang="zh-CN" sz="2800" b="1">
                <a:solidFill>
                  <a:schemeClr val="tx1"/>
                </a:solidFill>
                <a:latin typeface="+mn-ea"/>
                <a:ea typeface="+mn-ea"/>
              </a:rPr>
              <a:t>，试判断圆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rPr>
              <a:t>1</a:t>
            </a:r>
            <a:r>
              <a:rPr lang="zh-CN" altLang="zh-CN" sz="2800" b="1">
                <a:solidFill>
                  <a:schemeClr val="tx1"/>
                </a:solidFill>
                <a:latin typeface="+mn-ea"/>
                <a:ea typeface="+mn-ea"/>
              </a:rPr>
              <a:t>与圆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rPr>
              <a:t>2</a:t>
            </a:r>
            <a:r>
              <a:rPr lang="zh-CN" altLang="zh-CN" sz="2800" b="1">
                <a:solidFill>
                  <a:schemeClr val="tx1"/>
                </a:solidFill>
                <a:latin typeface="+mn-ea"/>
                <a:ea typeface="+mn-ea"/>
              </a:rPr>
              <a:t>的位置关系</a:t>
            </a:r>
            <a:r>
              <a:rPr lang="zh-CN" altLang="en-US" sz="2800" b="1">
                <a:solidFill>
                  <a:schemeClr val="tx1"/>
                </a:solidFill>
                <a:latin typeface="+mn-ea"/>
                <a:ea typeface="+mn-ea"/>
              </a:rPr>
              <a:t>。</a:t>
            </a:r>
          </a:p>
        </p:txBody>
      </p:sp>
      <p:sp>
        <p:nvSpPr>
          <p:cNvPr id="26" name="Text Box 28">
            <a:extLst>
              <a:ext uri="{FF2B5EF4-FFF2-40B4-BE49-F238E27FC236}">
                <a16:creationId xmlns:a16="http://schemas.microsoft.com/office/drawing/2014/main" id="{7EEFD033-E0AA-46A7-96DD-31A47B21E522}"/>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典型例题</a:t>
            </a:r>
          </a:p>
        </p:txBody>
      </p:sp>
      <p:sp>
        <p:nvSpPr>
          <p:cNvPr id="2" name="矩形 1">
            <a:extLst>
              <a:ext uri="{FF2B5EF4-FFF2-40B4-BE49-F238E27FC236}">
                <a16:creationId xmlns:a16="http://schemas.microsoft.com/office/drawing/2014/main" id="{1C020447-C126-493C-A08B-86F70E4676F1}"/>
              </a:ext>
            </a:extLst>
          </p:cNvPr>
          <p:cNvSpPr/>
          <p:nvPr/>
        </p:nvSpPr>
        <p:spPr>
          <a:xfrm>
            <a:off x="941936" y="5949280"/>
            <a:ext cx="10717390" cy="646331"/>
          </a:xfrm>
          <a:prstGeom prst="rect">
            <a:avLst/>
          </a:prstGeom>
        </p:spPr>
        <p:txBody>
          <a:bodyPr wrap="square">
            <a:spAutoFit/>
          </a:bodyPr>
          <a:lstStyle/>
          <a:p>
            <a:r>
              <a:rPr lang="zh-CN" altLang="en-US">
                <a:solidFill>
                  <a:srgbClr val="FF0000"/>
                </a:solidFill>
              </a:rPr>
              <a:t>思考：</a:t>
            </a:r>
            <a:r>
              <a:rPr lang="zh-CN" altLang="en-US">
                <a:solidFill>
                  <a:schemeClr val="tx1"/>
                </a:solidFill>
              </a:rPr>
              <a:t>在解法1中，如果两圆方程联立消元后得到的方程的△=0,它说明什么？你能据此确定两圆是内切还是外切吗？如何判断两圆是内切还是外切呢？当△&lt;0时，两圆是什么位置关系？</a:t>
            </a:r>
          </a:p>
        </p:txBody>
      </p:sp>
      <p:sp>
        <p:nvSpPr>
          <p:cNvPr id="3" name="矩形 2">
            <a:extLst>
              <a:ext uri="{FF2B5EF4-FFF2-40B4-BE49-F238E27FC236}">
                <a16:creationId xmlns:a16="http://schemas.microsoft.com/office/drawing/2014/main" id="{CBBA3AEA-411B-4160-B609-77A3319714E5}"/>
              </a:ext>
            </a:extLst>
          </p:cNvPr>
          <p:cNvSpPr/>
          <p:nvPr/>
        </p:nvSpPr>
        <p:spPr>
          <a:xfrm>
            <a:off x="470021" y="1041645"/>
            <a:ext cx="11251958" cy="646331"/>
          </a:xfrm>
          <a:prstGeom prst="rect">
            <a:avLst/>
          </a:prstGeom>
        </p:spPr>
        <p:txBody>
          <a:bodyPr wrap="square">
            <a:spAutoFit/>
          </a:bodyPr>
          <a:lstStyle/>
          <a:p>
            <a:r>
              <a:rPr lang="zh-CN" altLang="en-US">
                <a:solidFill>
                  <a:srgbClr val="FF0000"/>
                </a:solidFill>
              </a:rPr>
              <a:t>思路2:</a:t>
            </a:r>
            <a:r>
              <a:rPr lang="zh-CN" altLang="en-US">
                <a:solidFill>
                  <a:schemeClr val="tx1"/>
                </a:solidFill>
              </a:rPr>
              <a:t>借助图形，可以依据连心线的长与两半径的和r1+r2或两半径的差的绝对值|r1-r2|的大小关系，</a:t>
            </a:r>
            <a:endParaRPr lang="en-US" altLang="zh-CN">
              <a:solidFill>
                <a:schemeClr val="tx1"/>
              </a:solidFill>
            </a:endParaRPr>
          </a:p>
          <a:p>
            <a:r>
              <a:rPr lang="zh-CN" altLang="en-US">
                <a:solidFill>
                  <a:schemeClr val="tx1"/>
                </a:solidFill>
              </a:rPr>
              <a:t>判断两圆的位置关系.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blinds(horizontal)">
                                      <p:cBhvr>
                                        <p:cTn id="7" dur="500"/>
                                        <p:tgtEl>
                                          <p:spTgt spid="119813"/>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19814"/>
                                        </p:tgtEl>
                                        <p:attrNameLst>
                                          <p:attrName>style.visibility</p:attrName>
                                        </p:attrNameLst>
                                      </p:cBhvr>
                                      <p:to>
                                        <p:strVal val="visible"/>
                                      </p:to>
                                    </p:set>
                                    <p:animEffect transition="in" filter="fade">
                                      <p:cBhvr>
                                        <p:cTn id="13" dur="1000"/>
                                        <p:tgtEl>
                                          <p:spTgt spid="119814"/>
                                        </p:tgtEl>
                                      </p:cBhvr>
                                    </p:animEffect>
                                    <p:anim calcmode="lin" valueType="num">
                                      <p:cBhvr>
                                        <p:cTn id="14" dur="1000" fill="hold"/>
                                        <p:tgtEl>
                                          <p:spTgt spid="119814"/>
                                        </p:tgtEl>
                                        <p:attrNameLst>
                                          <p:attrName>ppt_x</p:attrName>
                                        </p:attrNameLst>
                                      </p:cBhvr>
                                      <p:tavLst>
                                        <p:tav tm="0">
                                          <p:val>
                                            <p:strVal val="#ppt_x"/>
                                          </p:val>
                                        </p:tav>
                                        <p:tav tm="100000">
                                          <p:val>
                                            <p:strVal val="#ppt_x"/>
                                          </p:val>
                                        </p:tav>
                                      </p:tavLst>
                                    </p:anim>
                                    <p:anim calcmode="lin" valueType="num">
                                      <p:cBhvr>
                                        <p:cTn id="15" dur="1000" fill="hold"/>
                                        <p:tgtEl>
                                          <p:spTgt spid="11981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3" presetClass="entr" presetSubtype="10" fill="hold" grpId="2" nodeType="clickEffect">
                                  <p:stCondLst>
                                    <p:cond delay="0"/>
                                  </p:stCondLst>
                                  <p:childTnLst>
                                    <p:set>
                                      <p:cBhvr>
                                        <p:cTn id="20" dur="1" fill="hold">
                                          <p:stCondLst>
                                            <p:cond delay="0"/>
                                          </p:stCondLst>
                                        </p:cTn>
                                        <p:tgtEl>
                                          <p:spTgt spid="119817"/>
                                        </p:tgtEl>
                                        <p:attrNameLst>
                                          <p:attrName>style.visibility</p:attrName>
                                        </p:attrNameLst>
                                      </p:cBhvr>
                                      <p:to>
                                        <p:strVal val="visible"/>
                                      </p:to>
                                    </p:set>
                                    <p:animEffect transition="in" filter="blinds(horizontal)">
                                      <p:cBhvr>
                                        <p:cTn id="21" dur="500"/>
                                        <p:tgtEl>
                                          <p:spTgt spid="119817"/>
                                        </p:tgtEl>
                                      </p:cBhvr>
                                    </p:animEffec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119815"/>
                                        </p:tgtEl>
                                        <p:attrNameLst>
                                          <p:attrName>style.visibility</p:attrName>
                                        </p:attrNameLst>
                                      </p:cBhvr>
                                      <p:to>
                                        <p:strVal val="visible"/>
                                      </p:to>
                                    </p:set>
                                    <p:animEffect transition="in" filter="blinds(horizontal)">
                                      <p:cBhvr>
                                        <p:cTn id="27" dur="500"/>
                                        <p:tgtEl>
                                          <p:spTgt spid="119815"/>
                                        </p:tgtEl>
                                      </p:cBhvr>
                                    </p:animEffect>
                                  </p:childTnLst>
                                </p:cTn>
                              </p:par>
                            </p:childTnLst>
                          </p:cTn>
                        </p:par>
                      </p:childTnLst>
                    </p:cTn>
                  </p:par>
                  <p:par>
                    <p:cTn id="28" fill="hold" nodeType="clickPar">
                      <p:stCondLst>
                        <p:cond delay="indefinite"/>
                      </p:stCondLst>
                      <p:childTnLst>
                        <p:par>
                          <p:cTn id="29" fill="hold" nodeType="withGroup">
                            <p:stCondLst>
                              <p:cond delay="indefinite"/>
                            </p:stCondLst>
                          </p:cTn>
                        </p:par>
                        <p:par>
                          <p:cTn id="30" fill="hold" nodeType="after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19816"/>
                                        </p:tgtEl>
                                        <p:attrNameLst>
                                          <p:attrName>style.visibility</p:attrName>
                                        </p:attrNameLst>
                                      </p:cBhvr>
                                      <p:to>
                                        <p:strVal val="visible"/>
                                      </p:to>
                                    </p:set>
                                    <p:animEffect transition="in" filter="fade">
                                      <p:cBhvr>
                                        <p:cTn id="33" dur="1000"/>
                                        <p:tgtEl>
                                          <p:spTgt spid="119816"/>
                                        </p:tgtEl>
                                      </p:cBhvr>
                                    </p:animEffect>
                                    <p:anim calcmode="lin" valueType="num">
                                      <p:cBhvr>
                                        <p:cTn id="34" dur="1000" fill="hold"/>
                                        <p:tgtEl>
                                          <p:spTgt spid="119816"/>
                                        </p:tgtEl>
                                        <p:attrNameLst>
                                          <p:attrName>ppt_x</p:attrName>
                                        </p:attrNameLst>
                                      </p:cBhvr>
                                      <p:tavLst>
                                        <p:tav tm="0">
                                          <p:val>
                                            <p:strVal val="#ppt_x"/>
                                          </p:val>
                                        </p:tav>
                                        <p:tav tm="100000">
                                          <p:val>
                                            <p:strVal val="#ppt_x"/>
                                          </p:val>
                                        </p:tav>
                                      </p:tavLst>
                                    </p:anim>
                                    <p:anim calcmode="lin" valueType="num">
                                      <p:cBhvr>
                                        <p:cTn id="35" dur="1000" fill="hold"/>
                                        <p:tgtEl>
                                          <p:spTgt spid="119816"/>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indefinite"/>
                            </p:stCondLst>
                          </p:cTn>
                        </p:par>
                        <p:par>
                          <p:cTn id="38" fill="hold" nodeType="afterGroup">
                            <p:stCondLst>
                              <p:cond delay="0"/>
                            </p:stCondLst>
                            <p:childTnLst>
                              <p:par>
                                <p:cTn id="39" presetID="3" presetClass="entr" presetSubtype="10" fill="hold" grpId="3" nodeType="clickEffect">
                                  <p:stCondLst>
                                    <p:cond delay="0"/>
                                  </p:stCondLst>
                                  <p:childTnLst>
                                    <p:set>
                                      <p:cBhvr>
                                        <p:cTn id="40" dur="1" fill="hold">
                                          <p:stCondLst>
                                            <p:cond delay="0"/>
                                          </p:stCondLst>
                                        </p:cTn>
                                        <p:tgtEl>
                                          <p:spTgt spid="119818"/>
                                        </p:tgtEl>
                                        <p:attrNameLst>
                                          <p:attrName>style.visibility</p:attrName>
                                        </p:attrNameLst>
                                      </p:cBhvr>
                                      <p:to>
                                        <p:strVal val="visible"/>
                                      </p:to>
                                    </p:set>
                                    <p:animEffect transition="in" filter="blinds(horizontal)">
                                      <p:cBhvr>
                                        <p:cTn id="41" dur="500"/>
                                        <p:tgtEl>
                                          <p:spTgt spid="119818"/>
                                        </p:tgtEl>
                                      </p:cBhvr>
                                    </p:animEffect>
                                  </p:childTnLst>
                                </p:cTn>
                              </p:par>
                            </p:childTnLst>
                          </p:cTn>
                        </p:par>
                      </p:childTnLst>
                    </p:cTn>
                  </p:par>
                  <p:par>
                    <p:cTn id="42" fill="hold" nodeType="clickPar">
                      <p:stCondLst>
                        <p:cond delay="indefinite"/>
                      </p:stCondLst>
                      <p:childTnLst>
                        <p:par>
                          <p:cTn id="43" fill="hold" nodeType="withGroup">
                            <p:stCondLst>
                              <p:cond delay="indefinite"/>
                            </p:stCondLst>
                          </p:cTn>
                        </p:par>
                        <p:par>
                          <p:cTn id="44" fill="hold" nodeType="afterGroup">
                            <p:stCondLst>
                              <p:cond delay="0"/>
                            </p:stCondLst>
                            <p:childTnLst>
                              <p:par>
                                <p:cTn id="45" presetID="22" presetClass="entr" presetSubtype="4" fill="hold" grpId="4" nodeType="clickEffect">
                                  <p:stCondLst>
                                    <p:cond delay="0"/>
                                  </p:stCondLst>
                                  <p:childTnLst>
                                    <p:set>
                                      <p:cBhvr>
                                        <p:cTn id="46" dur="1" fill="hold">
                                          <p:stCondLst>
                                            <p:cond delay="0"/>
                                          </p:stCondLst>
                                        </p:cTn>
                                        <p:tgtEl>
                                          <p:spTgt spid="119823"/>
                                        </p:tgtEl>
                                        <p:attrNameLst>
                                          <p:attrName>style.visibility</p:attrName>
                                        </p:attrNameLst>
                                      </p:cBhvr>
                                      <p:to>
                                        <p:strVal val="visible"/>
                                      </p:to>
                                    </p:set>
                                    <p:animEffect transition="in" filter="wipe(down)">
                                      <p:cBhvr>
                                        <p:cTn id="47" dur="500"/>
                                        <p:tgtEl>
                                          <p:spTgt spid="119823"/>
                                        </p:tgtEl>
                                      </p:cBhvr>
                                    </p:animEffect>
                                  </p:childTnLst>
                                </p:cTn>
                              </p:par>
                              <p:par>
                                <p:cTn id="48" presetID="22" presetClass="entr" presetSubtype="4" fill="hold" nodeType="withEffect">
                                  <p:stCondLst>
                                    <p:cond delay="0"/>
                                  </p:stCondLst>
                                  <p:childTnLst>
                                    <p:set>
                                      <p:cBhvr>
                                        <p:cTn id="49" dur="1" fill="hold">
                                          <p:stCondLst>
                                            <p:cond delay="0"/>
                                          </p:stCondLst>
                                        </p:cTn>
                                        <p:tgtEl>
                                          <p:spTgt spid="119824"/>
                                        </p:tgtEl>
                                        <p:attrNameLst>
                                          <p:attrName>style.visibility</p:attrName>
                                        </p:attrNameLst>
                                      </p:cBhvr>
                                      <p:to>
                                        <p:strVal val="visible"/>
                                      </p:to>
                                    </p:set>
                                    <p:animEffect transition="in" filter="wipe(down)">
                                      <p:cBhvr>
                                        <p:cTn id="50" dur="500"/>
                                        <p:tgtEl>
                                          <p:spTgt spid="119824"/>
                                        </p:tgtEl>
                                      </p:cBhvr>
                                    </p:animEffect>
                                  </p:childTnLst>
                                </p:cTn>
                              </p:par>
                            </p:childTnLst>
                          </p:cTn>
                        </p:par>
                      </p:childTnLst>
                    </p:cTn>
                  </p:par>
                  <p:par>
                    <p:cTn id="51" fill="hold" nodeType="clickPar">
                      <p:stCondLst>
                        <p:cond delay="indefinite"/>
                      </p:stCondLst>
                      <p:childTnLst>
                        <p:par>
                          <p:cTn id="52" fill="hold" nodeType="withGroup">
                            <p:stCondLst>
                              <p:cond delay="indefinite"/>
                            </p:stCondLst>
                          </p:cTn>
                        </p:par>
                        <p:par>
                          <p:cTn id="53" fill="hold" nodeType="afterGroup">
                            <p:stCondLst>
                              <p:cond delay="0"/>
                            </p:stCondLst>
                            <p:childTnLst>
                              <p:par>
                                <p:cTn id="54" presetID="3" presetClass="entr" presetSubtype="10" fill="hold" grpId="5" nodeType="clickEffect">
                                  <p:stCondLst>
                                    <p:cond delay="0"/>
                                  </p:stCondLst>
                                  <p:childTnLst>
                                    <p:set>
                                      <p:cBhvr>
                                        <p:cTn id="55" dur="1" fill="hold">
                                          <p:stCondLst>
                                            <p:cond delay="0"/>
                                          </p:stCondLst>
                                        </p:cTn>
                                        <p:tgtEl>
                                          <p:spTgt spid="119825"/>
                                        </p:tgtEl>
                                        <p:attrNameLst>
                                          <p:attrName>style.visibility</p:attrName>
                                        </p:attrNameLst>
                                      </p:cBhvr>
                                      <p:to>
                                        <p:strVal val="visible"/>
                                      </p:to>
                                    </p:set>
                                    <p:animEffect transition="in" filter="blinds(horizontal)">
                                      <p:cBhvr>
                                        <p:cTn id="56" dur="500"/>
                                        <p:tgtEl>
                                          <p:spTgt spid="119825"/>
                                        </p:tgtEl>
                                      </p:cBhvr>
                                    </p:animEffect>
                                  </p:childTnLst>
                                </p:cTn>
                              </p:par>
                              <p:par>
                                <p:cTn id="57" presetID="3" presetClass="entr" presetSubtype="10" fill="hold" grpId="6" nodeType="withEffect">
                                  <p:stCondLst>
                                    <p:cond delay="0"/>
                                  </p:stCondLst>
                                  <p:childTnLst>
                                    <p:set>
                                      <p:cBhvr>
                                        <p:cTn id="58" dur="1" fill="hold">
                                          <p:stCondLst>
                                            <p:cond delay="0"/>
                                          </p:stCondLst>
                                        </p:cTn>
                                        <p:tgtEl>
                                          <p:spTgt spid="119826"/>
                                        </p:tgtEl>
                                        <p:attrNameLst>
                                          <p:attrName>style.visibility</p:attrName>
                                        </p:attrNameLst>
                                      </p:cBhvr>
                                      <p:to>
                                        <p:strVal val="visible"/>
                                      </p:to>
                                    </p:set>
                                    <p:animEffect transition="in" filter="blinds(horizontal)">
                                      <p:cBhvr>
                                        <p:cTn id="59" dur="500"/>
                                        <p:tgtEl>
                                          <p:spTgt spid="119826"/>
                                        </p:tgtEl>
                                      </p:cBhvr>
                                    </p:animEffect>
                                  </p:childTnLst>
                                </p:cTn>
                              </p:par>
                            </p:childTnLst>
                          </p:cTn>
                        </p:par>
                      </p:childTnLst>
                    </p:cTn>
                  </p:par>
                  <p:par>
                    <p:cTn id="60" fill="hold" nodeType="clickPar">
                      <p:stCondLst>
                        <p:cond delay="indefinite"/>
                      </p:stCondLst>
                      <p:childTnLst>
                        <p:par>
                          <p:cTn id="61" fill="hold" nodeType="withGroup">
                            <p:stCondLst>
                              <p:cond delay="indefinite"/>
                            </p:stCondLst>
                          </p:cTn>
                        </p:par>
                        <p:par>
                          <p:cTn id="62" fill="hold" nodeType="afterGroup">
                            <p:stCondLst>
                              <p:cond delay="0"/>
                            </p:stCondLst>
                            <p:childTnLst>
                              <p:par>
                                <p:cTn id="63" presetID="2" presetClass="entr" presetSubtype="4" fill="hold" grpId="7" nodeType="clickEffect">
                                  <p:stCondLst>
                                    <p:cond delay="0"/>
                                  </p:stCondLst>
                                  <p:childTnLst>
                                    <p:set>
                                      <p:cBhvr>
                                        <p:cTn id="64" dur="1" fill="hold">
                                          <p:stCondLst>
                                            <p:cond delay="0"/>
                                          </p:stCondLst>
                                        </p:cTn>
                                        <p:tgtEl>
                                          <p:spTgt spid="119827"/>
                                        </p:tgtEl>
                                        <p:attrNameLst>
                                          <p:attrName>style.visibility</p:attrName>
                                        </p:attrNameLst>
                                      </p:cBhvr>
                                      <p:to>
                                        <p:strVal val="visible"/>
                                      </p:to>
                                    </p:set>
                                    <p:anim calcmode="lin" valueType="num">
                                      <p:cBhvr additive="base">
                                        <p:cTn id="65" dur="500" fill="hold"/>
                                        <p:tgtEl>
                                          <p:spTgt spid="119827"/>
                                        </p:tgtEl>
                                        <p:attrNameLst>
                                          <p:attrName>ppt_x</p:attrName>
                                        </p:attrNameLst>
                                      </p:cBhvr>
                                      <p:tavLst>
                                        <p:tav tm="0">
                                          <p:val>
                                            <p:strVal val="#ppt_x"/>
                                          </p:val>
                                        </p:tav>
                                        <p:tav tm="100000">
                                          <p:val>
                                            <p:strVal val="#ppt_x"/>
                                          </p:val>
                                        </p:tav>
                                      </p:tavLst>
                                    </p:anim>
                                    <p:anim calcmode="lin" valueType="num">
                                      <p:cBhvr additive="base">
                                        <p:cTn id="66" dur="500" fill="hold"/>
                                        <p:tgtEl>
                                          <p:spTgt spid="119827"/>
                                        </p:tgtEl>
                                        <p:attrNameLst>
                                          <p:attrName>ppt_y</p:attrName>
                                        </p:attrNameLst>
                                      </p:cBhvr>
                                      <p:tavLst>
                                        <p:tav tm="0">
                                          <p:val>
                                            <p:strVal val="1+#ppt_h/2"/>
                                          </p:val>
                                        </p:tav>
                                        <p:tav tm="100000">
                                          <p:val>
                                            <p:strVal val="#ppt_y"/>
                                          </p:val>
                                        </p:tav>
                                      </p:tavLst>
                                    </p:anim>
                                  </p:childTnLst>
                                </p:cTn>
                              </p:par>
                              <p:par>
                                <p:cTn id="67" presetID="2" presetClass="entr" presetSubtype="4" fill="hold" grpId="8" nodeType="withEffect">
                                  <p:stCondLst>
                                    <p:cond delay="0"/>
                                  </p:stCondLst>
                                  <p:childTnLst>
                                    <p:set>
                                      <p:cBhvr>
                                        <p:cTn id="68" dur="1" fill="hold">
                                          <p:stCondLst>
                                            <p:cond delay="0"/>
                                          </p:stCondLst>
                                        </p:cTn>
                                        <p:tgtEl>
                                          <p:spTgt spid="119828"/>
                                        </p:tgtEl>
                                        <p:attrNameLst>
                                          <p:attrName>style.visibility</p:attrName>
                                        </p:attrNameLst>
                                      </p:cBhvr>
                                      <p:to>
                                        <p:strVal val="visible"/>
                                      </p:to>
                                    </p:set>
                                    <p:anim calcmode="lin" valueType="num">
                                      <p:cBhvr additive="base">
                                        <p:cTn id="69" dur="500" fill="hold"/>
                                        <p:tgtEl>
                                          <p:spTgt spid="119828"/>
                                        </p:tgtEl>
                                        <p:attrNameLst>
                                          <p:attrName>ppt_x</p:attrName>
                                        </p:attrNameLst>
                                      </p:cBhvr>
                                      <p:tavLst>
                                        <p:tav tm="0">
                                          <p:val>
                                            <p:strVal val="#ppt_x"/>
                                          </p:val>
                                        </p:tav>
                                        <p:tav tm="100000">
                                          <p:val>
                                            <p:strVal val="#ppt_x"/>
                                          </p:val>
                                        </p:tav>
                                      </p:tavLst>
                                    </p:anim>
                                    <p:anim calcmode="lin" valueType="num">
                                      <p:cBhvr additive="base">
                                        <p:cTn id="70" dur="500" fill="hold"/>
                                        <p:tgtEl>
                                          <p:spTgt spid="119828"/>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indefinite"/>
                            </p:stCondLst>
                          </p:cTn>
                        </p:par>
                        <p:par>
                          <p:cTn id="73" fill="hold" nodeType="after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19829"/>
                                        </p:tgtEl>
                                        <p:attrNameLst>
                                          <p:attrName>style.visibility</p:attrName>
                                        </p:attrNameLst>
                                      </p:cBhvr>
                                      <p:to>
                                        <p:strVal val="visible"/>
                                      </p:to>
                                    </p:set>
                                    <p:animEffect transition="in" filter="blinds(horizontal)">
                                      <p:cBhvr>
                                        <p:cTn id="76" dur="500"/>
                                        <p:tgtEl>
                                          <p:spTgt spid="119829"/>
                                        </p:tgtEl>
                                      </p:cBhvr>
                                    </p:animEffect>
                                  </p:childTnLst>
                                </p:cTn>
                              </p:par>
                            </p:childTnLst>
                          </p:cTn>
                        </p:par>
                      </p:childTnLst>
                    </p:cTn>
                  </p:par>
                  <p:par>
                    <p:cTn id="77" fill="hold" nodeType="clickPar">
                      <p:stCondLst>
                        <p:cond delay="indefinite"/>
                      </p:stCondLst>
                      <p:childTnLst>
                        <p:par>
                          <p:cTn id="78" fill="hold" nodeType="withGroup">
                            <p:stCondLst>
                              <p:cond delay="indefinite"/>
                            </p:stCondLst>
                          </p:cTn>
                        </p:par>
                        <p:par>
                          <p:cTn id="79" fill="hold" nodeType="afterGroup">
                            <p:stCondLst>
                              <p:cond delay="0"/>
                            </p:stCondLst>
                            <p:childTnLst>
                              <p:par>
                                <p:cTn id="80" presetID="2" presetClass="entr" presetSubtype="4" fill="hold" grpId="9" nodeType="clickEffect">
                                  <p:stCondLst>
                                    <p:cond delay="0"/>
                                  </p:stCondLst>
                                  <p:childTnLst>
                                    <p:set>
                                      <p:cBhvr>
                                        <p:cTn id="81" dur="1" fill="hold">
                                          <p:stCondLst>
                                            <p:cond delay="0"/>
                                          </p:stCondLst>
                                        </p:cTn>
                                        <p:tgtEl>
                                          <p:spTgt spid="119832"/>
                                        </p:tgtEl>
                                        <p:attrNameLst>
                                          <p:attrName>style.visibility</p:attrName>
                                        </p:attrNameLst>
                                      </p:cBhvr>
                                      <p:to>
                                        <p:strVal val="visible"/>
                                      </p:to>
                                    </p:set>
                                    <p:anim calcmode="lin" valueType="num">
                                      <p:cBhvr additive="base">
                                        <p:cTn id="82" dur="500" fill="hold"/>
                                        <p:tgtEl>
                                          <p:spTgt spid="119832"/>
                                        </p:tgtEl>
                                        <p:attrNameLst>
                                          <p:attrName>ppt_x</p:attrName>
                                        </p:attrNameLst>
                                      </p:cBhvr>
                                      <p:tavLst>
                                        <p:tav tm="0">
                                          <p:val>
                                            <p:strVal val="#ppt_x"/>
                                          </p:val>
                                        </p:tav>
                                        <p:tav tm="100000">
                                          <p:val>
                                            <p:strVal val="#ppt_x"/>
                                          </p:val>
                                        </p:tav>
                                      </p:tavLst>
                                    </p:anim>
                                    <p:anim calcmode="lin" valueType="num">
                                      <p:cBhvr additive="base">
                                        <p:cTn id="83" dur="500" fill="hold"/>
                                        <p:tgtEl>
                                          <p:spTgt spid="1198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5" grpId="1"/>
      <p:bldP spid="119817" grpId="2"/>
      <p:bldP spid="119818" grpId="3"/>
      <p:bldP spid="119823" grpId="4"/>
      <p:bldP spid="119825" grpId="5"/>
      <p:bldP spid="119826" grpId="6"/>
      <p:bldP spid="119827" grpId="7"/>
      <p:bldP spid="119828" grpId="8"/>
      <p:bldP spid="119832" grpId="9"/>
    </p:bldLst>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58E5295F-982E-4687-81E9-3D0B961033A2}"/>
              </a:ext>
            </a:extLst>
          </p:cNvPr>
          <p:cNvSpPr/>
          <p:nvPr/>
        </p:nvSpPr>
        <p:spPr>
          <a:xfrm>
            <a:off x="479376" y="461665"/>
            <a:ext cx="11233248" cy="954107"/>
          </a:xfrm>
          <a:prstGeom prst="rect">
            <a:avLst/>
          </a:prstGeom>
        </p:spPr>
        <p:txBody>
          <a:bodyPr wrap="square">
            <a:spAutoFit/>
          </a:bodyPr>
          <a:lstStyle/>
          <a:p>
            <a:r>
              <a:rPr lang="zh-CN" altLang="en-US" sz="2800">
                <a:solidFill>
                  <a:schemeClr val="tx1"/>
                </a:solidFill>
                <a:latin typeface="Times New Roman" pitchFamily="18" charset="0"/>
                <a:cs typeface="Times New Roman" panose="02020603050405020304" pitchFamily="18" charset="0"/>
              </a:rPr>
              <a:t>1. 判断下列两圆的位置关系:</a:t>
            </a:r>
          </a:p>
          <a:p>
            <a:r>
              <a:rPr lang="zh-CN" altLang="en-US" sz="2800">
                <a:solidFill>
                  <a:schemeClr val="tx1"/>
                </a:solidFill>
                <a:latin typeface="Times New Roman" pitchFamily="18" charset="0"/>
                <a:cs typeface="Times New Roman" panose="02020603050405020304" pitchFamily="18" charset="0"/>
              </a:rPr>
              <a:t>①(</a:t>
            </a:r>
            <a:r>
              <a:rPr lang="zh-CN" altLang="en-US" sz="2800" i="1">
                <a:solidFill>
                  <a:schemeClr val="tx1"/>
                </a:solidFill>
                <a:latin typeface="Times New Roman" pitchFamily="18" charset="0"/>
                <a:cs typeface="Times New Roman" panose="02020603050405020304" pitchFamily="18" charset="0"/>
              </a:rPr>
              <a:t>x</a:t>
            </a:r>
            <a:r>
              <a:rPr lang="zh-CN" altLang="en-US" sz="2800">
                <a:solidFill>
                  <a:schemeClr val="tx1"/>
                </a:solidFill>
                <a:latin typeface="Times New Roman" pitchFamily="18" charset="0"/>
                <a:cs typeface="Times New Roman" panose="02020603050405020304" pitchFamily="18" charset="0"/>
              </a:rPr>
              <a:t>+2)</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a:t>
            </a:r>
            <a:r>
              <a:rPr lang="zh-CN" altLang="en-US" sz="2800" i="1">
                <a:solidFill>
                  <a:schemeClr val="tx1"/>
                </a:solidFill>
                <a:latin typeface="Times New Roman" pitchFamily="18" charset="0"/>
                <a:cs typeface="Times New Roman" panose="02020603050405020304" pitchFamily="18" charset="0"/>
              </a:rPr>
              <a:t>y</a:t>
            </a:r>
            <a:r>
              <a:rPr lang="zh-CN" altLang="en-US" sz="2800">
                <a:solidFill>
                  <a:schemeClr val="tx1"/>
                </a:solidFill>
                <a:latin typeface="Times New Roman" pitchFamily="18" charset="0"/>
                <a:cs typeface="Times New Roman" panose="02020603050405020304" pitchFamily="18" charset="0"/>
              </a:rPr>
              <a:t>-2)</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=1与(</a:t>
            </a:r>
            <a:r>
              <a:rPr lang="zh-CN" altLang="en-US" sz="2800" i="1">
                <a:solidFill>
                  <a:schemeClr val="tx1"/>
                </a:solidFill>
                <a:latin typeface="Times New Roman" pitchFamily="18" charset="0"/>
                <a:cs typeface="Times New Roman" panose="02020603050405020304" pitchFamily="18" charset="0"/>
              </a:rPr>
              <a:t>x</a:t>
            </a:r>
            <a:r>
              <a:rPr lang="zh-CN" altLang="en-US" sz="2800">
                <a:solidFill>
                  <a:schemeClr val="tx1"/>
                </a:solidFill>
                <a:latin typeface="Times New Roman" pitchFamily="18" charset="0"/>
                <a:cs typeface="Times New Roman" panose="02020603050405020304" pitchFamily="18" charset="0"/>
              </a:rPr>
              <a:t>-2)</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a:t>
            </a:r>
            <a:r>
              <a:rPr lang="zh-CN" altLang="en-US" sz="2800" i="1">
                <a:solidFill>
                  <a:schemeClr val="tx1"/>
                </a:solidFill>
                <a:latin typeface="Times New Roman" pitchFamily="18" charset="0"/>
                <a:cs typeface="Times New Roman" panose="02020603050405020304" pitchFamily="18" charset="0"/>
              </a:rPr>
              <a:t>y</a:t>
            </a:r>
            <a:r>
              <a:rPr lang="zh-CN" altLang="en-US" sz="2800">
                <a:solidFill>
                  <a:schemeClr val="tx1"/>
                </a:solidFill>
                <a:latin typeface="Times New Roman" pitchFamily="18" charset="0"/>
                <a:cs typeface="Times New Roman" panose="02020603050405020304" pitchFamily="18" charset="0"/>
              </a:rPr>
              <a:t>-5)</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=16.②</a:t>
            </a:r>
            <a:r>
              <a:rPr lang="zh-CN" altLang="en-US" sz="2800" i="1">
                <a:solidFill>
                  <a:schemeClr val="tx1"/>
                </a:solidFill>
                <a:latin typeface="Times New Roman" pitchFamily="18" charset="0"/>
                <a:cs typeface="Times New Roman" panose="02020603050405020304" pitchFamily="18" charset="0"/>
              </a:rPr>
              <a:t>x</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a:t>
            </a:r>
            <a:r>
              <a:rPr lang="zh-CN" altLang="en-US" sz="2800" i="1">
                <a:solidFill>
                  <a:schemeClr val="tx1"/>
                </a:solidFill>
                <a:latin typeface="Times New Roman" pitchFamily="18" charset="0"/>
                <a:cs typeface="Times New Roman" panose="02020603050405020304" pitchFamily="18" charset="0"/>
              </a:rPr>
              <a:t>y</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+6</a:t>
            </a:r>
            <a:r>
              <a:rPr lang="zh-CN" altLang="en-US" sz="2800" i="1">
                <a:solidFill>
                  <a:schemeClr val="tx1"/>
                </a:solidFill>
                <a:latin typeface="Times New Roman" pitchFamily="18" charset="0"/>
                <a:cs typeface="Times New Roman" panose="02020603050405020304" pitchFamily="18" charset="0"/>
              </a:rPr>
              <a:t>x</a:t>
            </a:r>
            <a:r>
              <a:rPr lang="zh-CN" altLang="en-US" sz="2800">
                <a:solidFill>
                  <a:schemeClr val="tx1"/>
                </a:solidFill>
                <a:latin typeface="Times New Roman" pitchFamily="18" charset="0"/>
                <a:cs typeface="Times New Roman" panose="02020603050405020304" pitchFamily="18" charset="0"/>
              </a:rPr>
              <a:t>-7=0与</a:t>
            </a:r>
            <a:r>
              <a:rPr lang="zh-CN" altLang="en-US" sz="2800" i="1">
                <a:solidFill>
                  <a:schemeClr val="tx1"/>
                </a:solidFill>
                <a:latin typeface="Times New Roman" pitchFamily="18" charset="0"/>
                <a:cs typeface="Times New Roman" panose="02020603050405020304" pitchFamily="18" charset="0"/>
              </a:rPr>
              <a:t>x</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a:t>
            </a:r>
            <a:r>
              <a:rPr lang="zh-CN" altLang="en-US" sz="2800" i="1">
                <a:solidFill>
                  <a:schemeClr val="tx1"/>
                </a:solidFill>
                <a:latin typeface="Times New Roman" pitchFamily="18" charset="0"/>
                <a:cs typeface="Times New Roman" panose="02020603050405020304" pitchFamily="18" charset="0"/>
              </a:rPr>
              <a:t>y</a:t>
            </a:r>
            <a:r>
              <a:rPr lang="zh-CN" altLang="en-US" sz="2800" baseline="30000">
                <a:solidFill>
                  <a:schemeClr val="tx1"/>
                </a:solidFill>
                <a:latin typeface="Times New Roman" pitchFamily="18" charset="0"/>
                <a:cs typeface="Times New Roman" panose="02020603050405020304" pitchFamily="18" charset="0"/>
              </a:rPr>
              <a:t>2</a:t>
            </a:r>
            <a:r>
              <a:rPr lang="zh-CN" altLang="en-US" sz="2800">
                <a:solidFill>
                  <a:schemeClr val="tx1"/>
                </a:solidFill>
                <a:latin typeface="Times New Roman" pitchFamily="18" charset="0"/>
                <a:cs typeface="Times New Roman" panose="02020603050405020304" pitchFamily="18" charset="0"/>
              </a:rPr>
              <a:t>+6</a:t>
            </a:r>
            <a:r>
              <a:rPr lang="zh-CN" altLang="en-US" sz="2800" i="1">
                <a:solidFill>
                  <a:schemeClr val="tx1"/>
                </a:solidFill>
                <a:latin typeface="Times New Roman" pitchFamily="18" charset="0"/>
                <a:cs typeface="Times New Roman" panose="02020603050405020304" pitchFamily="18" charset="0"/>
              </a:rPr>
              <a:t>y</a:t>
            </a:r>
            <a:r>
              <a:rPr lang="zh-CN" altLang="en-US" sz="2800">
                <a:solidFill>
                  <a:schemeClr val="tx1"/>
                </a:solidFill>
                <a:latin typeface="Times New Roman" pitchFamily="18" charset="0"/>
                <a:cs typeface="Times New Roman" panose="02020603050405020304" pitchFamily="18" charset="0"/>
              </a:rPr>
              <a:t>-27=0.</a:t>
            </a:r>
          </a:p>
        </p:txBody>
      </p:sp>
      <p:sp>
        <p:nvSpPr>
          <p:cNvPr id="3" name="Text Box 28">
            <a:extLst>
              <a:ext uri="{FF2B5EF4-FFF2-40B4-BE49-F238E27FC236}">
                <a16:creationId xmlns:a16="http://schemas.microsoft.com/office/drawing/2014/main" id="{FA36B532-365B-4979-9A43-0CE7D502CC97}"/>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
        <p:nvSpPr>
          <p:cNvPr id="5" name="矩形 4">
            <a:extLst>
              <a:ext uri="{FF2B5EF4-FFF2-40B4-BE49-F238E27FC236}">
                <a16:creationId xmlns:a16="http://schemas.microsoft.com/office/drawing/2014/main" id="{C5D12A06-E1AF-4973-95E3-02B857E07394}"/>
              </a:ext>
            </a:extLst>
          </p:cNvPr>
          <p:cNvSpPr>
            <a:spLocks noChangeAspect="1"/>
          </p:cNvSpPr>
          <p:nvPr/>
        </p:nvSpPr>
        <p:spPr>
          <a:xfrm>
            <a:off x="733427" y="1441259"/>
            <a:ext cx="4498478" cy="872355"/>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chemeClr val="tx1"/>
                </a:solidFill>
                <a:latin typeface="Arial" panose="020b0604020202020204" pitchFamily="34" charset="0"/>
                <a:ea typeface="黑体" pitchFamily="2" charset="-122"/>
                <a:cs typeface="Times New Roman" panose="02020603050405020304" pitchFamily="18" charset="0"/>
              </a:rPr>
              <a:t>解</a:t>
            </a:r>
            <a:r>
              <a:rPr lang="en-US" altLang="zh-CN" sz="2200">
                <a:solidFill>
                  <a:schemeClr val="tx1"/>
                </a:solidFill>
                <a:latin typeface="Arial" panose="020b0604020202020204" pitchFamily="34" charset="0"/>
                <a:ea typeface="黑体" pitchFamily="2" charset="-122"/>
                <a:cs typeface="Times New Roman" panose="02020603050405020304" pitchFamily="18" charset="0"/>
              </a:rPr>
              <a:t>:</a:t>
            </a:r>
            <a:r>
              <a:rPr lang="zh-CN" altLang="zh-CN" sz="2200">
                <a:solidFill>
                  <a:schemeClr val="tx1"/>
                </a:solidFill>
                <a:latin typeface="Times New Roman" pitchFamily="18" charset="0"/>
                <a:cs typeface="Times New Roman" panose="02020603050405020304" pitchFamily="18" charset="0"/>
              </a:rPr>
              <a:t>①</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根据题意得</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两圆的半径分别为</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1</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和</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4,</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两圆的圆心距</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11E538CF-1F6D-41B8-930A-25748444607E}"/>
              </a:ext>
            </a:extLst>
          </p:cNvPr>
          <p:cNvGraphicFramePr>
            <a:graphicFrameLocks noChangeAspect="1"/>
          </p:cNvGraphicFramePr>
          <p:nvPr>
            <p:extLst>
              <p:ext uri="{D42A27DB-BD31-4B8C-83A1-F6EECF244321}">
                <p14:modId xmlns:p14="http://schemas.microsoft.com/office/powerpoint/2010/main" val="1510348390"/>
              </p:ext>
            </p:extLst>
          </p:nvPr>
        </p:nvGraphicFramePr>
        <p:xfrm>
          <a:off x="1055440" y="2384122"/>
          <a:ext cx="3582987" cy="682625"/>
        </p:xfrm>
        <a:graphic>
          <a:graphicData uri="http://schemas.openxmlformats.org/presentationml/2006/ole">
            <mc:AlternateContent xmlns:mc="http://schemas.openxmlformats.org/markup-compatibility/2006">
              <mc:Choice xmlns:v="urn:schemas-microsoft-com:vml" Requires="v">
                <p:oleObj spid="_x0000_s1045" name="Document" r:id="rId2" progId="Word.Document.12">
                  <p:embed/>
                </p:oleObj>
              </mc:Choice>
              <mc:Fallback>
                <p:oleObj name="Document" r:id="rId2" progId="Word.Document.12">
                  <p:embed/>
                  <p:pic>
                    <p:nvPicPr>
                      <p:cNvPr id="0" name="OLE substitute image"/>
                      <p:cNvPicPr/>
                      <p:nvPr/>
                    </p:nvPicPr>
                    <p:blipFill>
                      <a:blip r:embed="rId3"/>
                      <a:stretch>
                        <a:fillRect/>
                      </a:stretch>
                    </p:blipFill>
                    <p:spPr>
                      <a:xfrm>
                        <a:off x="1055440" y="2384122"/>
                        <a:ext cx="3582987" cy="68262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D11AC918-27C7-4E8B-8F16-A200B07D5829}"/>
              </a:ext>
            </a:extLst>
          </p:cNvPr>
          <p:cNvSpPr>
            <a:spLocks noChangeAspect="1"/>
          </p:cNvSpPr>
          <p:nvPr/>
        </p:nvSpPr>
        <p:spPr>
          <a:xfrm>
            <a:off x="6312024" y="1505490"/>
            <a:ext cx="4930525" cy="16769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chemeClr val="tx1"/>
                </a:solidFill>
                <a:latin typeface="Times New Roman" pitchFamily="18" charset="0"/>
                <a:cs typeface="Times New Roman" panose="02020603050405020304" pitchFamily="18" charset="0"/>
              </a:rPr>
              <a:t>②</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将两圆的方程化为标准方程</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得</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x+</a:t>
            </a:r>
            <a:r>
              <a:rPr lang="en-US" altLang="zh-CN" sz="2200">
                <a:solidFill>
                  <a:schemeClr val="tx1"/>
                </a:solidFill>
                <a:latin typeface="Times New Roman" pitchFamily="18" charset="0"/>
                <a:cs typeface="Times New Roman" panose="02020603050405020304" pitchFamily="18" charset="0"/>
              </a:rPr>
              <a:t>3)</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+y</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16,</a:t>
            </a:r>
            <a:r>
              <a:rPr lang="en-US" altLang="zh-CN" sz="2200" i="1">
                <a:solidFill>
                  <a:schemeClr val="tx1"/>
                </a:solidFill>
                <a:latin typeface="Times New Roman" pitchFamily="18" charset="0"/>
                <a:cs typeface="Times New Roman" panose="02020603050405020304" pitchFamily="18" charset="0"/>
              </a:rPr>
              <a:t>x</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y+</a:t>
            </a:r>
            <a:r>
              <a:rPr lang="en-US" altLang="zh-CN" sz="2200">
                <a:solidFill>
                  <a:schemeClr val="tx1"/>
                </a:solidFill>
                <a:latin typeface="Times New Roman" pitchFamily="18" charset="0"/>
                <a:cs typeface="Times New Roman" panose="02020603050405020304" pitchFamily="18" charset="0"/>
              </a:rPr>
              <a:t>3)</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36,</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故两圆的半径分别为</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4</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和</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6</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20000"/>
              </a:lnSpc>
            </a:pP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两圆的圆心距</a:t>
            </a:r>
            <a:endParaRPr lang="zh-CN" altLang="en-US" sz="2200">
              <a:solidFill>
                <a:schemeClr val="tx1"/>
              </a:solidFill>
            </a:endParaRPr>
          </a:p>
        </p:txBody>
      </p:sp>
      <p:graphicFrame>
        <p:nvGraphicFramePr>
          <p:cNvPr id="8" name="对象 7">
            <a:extLst>
              <a:ext uri="{FF2B5EF4-FFF2-40B4-BE49-F238E27FC236}">
                <a16:creationId xmlns:a16="http://schemas.microsoft.com/office/drawing/2014/main" id="{649007D8-313F-42B7-A8C9-4E93E99567C8}"/>
              </a:ext>
            </a:extLst>
          </p:cNvPr>
          <p:cNvGraphicFramePr>
            <a:graphicFrameLocks noChangeAspect="1"/>
          </p:cNvGraphicFramePr>
          <p:nvPr>
            <p:extLst>
              <p:ext uri="{D42A27DB-BD31-4B8C-83A1-F6EECF244321}">
                <p14:modId xmlns:p14="http://schemas.microsoft.com/office/powerpoint/2010/main" val="2621813853"/>
              </p:ext>
            </p:extLst>
          </p:nvPr>
        </p:nvGraphicFramePr>
        <p:xfrm>
          <a:off x="6384032" y="3149256"/>
          <a:ext cx="4581525" cy="1052513"/>
        </p:xfrm>
        <a:graphic>
          <a:graphicData uri="http://schemas.openxmlformats.org/presentationml/2006/ole">
            <mc:AlternateContent xmlns:mc="http://schemas.openxmlformats.org/markup-compatibility/2006">
              <mc:Choice xmlns:v="urn:schemas-microsoft-com:vml" Requires="v">
                <p:oleObj spid="_x0000_s1046" name="Document" r:id="rId4" progId="Word.Document.12">
                  <p:embed/>
                </p:oleObj>
              </mc:Choice>
              <mc:Fallback>
                <p:oleObj name="Document" r:id="rId4" progId="Word.Document.12">
                  <p:embed/>
                  <p:pic>
                    <p:nvPicPr>
                      <p:cNvPr id="0" name="OLE substitute image"/>
                      <p:cNvPicPr/>
                      <p:nvPr/>
                    </p:nvPicPr>
                    <p:blipFill>
                      <a:blip r:embed="rId5"/>
                      <a:stretch>
                        <a:fillRect/>
                      </a:stretch>
                    </p:blipFill>
                    <p:spPr>
                      <a:xfrm>
                        <a:off x="6384032" y="3149256"/>
                        <a:ext cx="4581525" cy="1052513"/>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0DBFD24F-1BA3-4C3C-8867-CF86A07DDB29}"/>
              </a:ext>
            </a:extLst>
          </p:cNvPr>
          <p:cNvSpPr/>
          <p:nvPr/>
        </p:nvSpPr>
        <p:spPr>
          <a:xfrm>
            <a:off x="983432" y="3197303"/>
            <a:ext cx="3817071" cy="500009"/>
          </a:xfrm>
          <a:prstGeom prst="rect">
            <a:avLst/>
          </a:prstGeom>
        </p:spPr>
        <p:txBody>
          <a:bodyPr wrap="none">
            <a:spAutoFit/>
          </a:bodyPr>
          <a:lstStyle/>
          <a:p>
            <a:pPr>
              <a:lnSpc>
                <a:spcPct val="120000"/>
              </a:lnSpc>
              <a:tabLst>
                <a:tab pos="1029335"/>
                <a:tab pos="1850390"/>
                <a:tab pos="2538095"/>
                <a:tab pos="3221990"/>
              </a:tabLst>
            </a:pPr>
            <a:r>
              <a:rPr lang="zh-CN" altLang="zh-CN" sz="2400">
                <a:solidFill>
                  <a:schemeClr val="tx1"/>
                </a:solidFill>
                <a:latin typeface="Times New Roman" pitchFamily="18" charset="0"/>
                <a:ea typeface="楷体" panose="02010609060101010101" pitchFamily="49" charset="-122"/>
                <a:cs typeface="Times New Roman" panose="02020603050405020304" pitchFamily="18" charset="0"/>
              </a:rPr>
              <a:t>因为</a:t>
            </a:r>
            <a:r>
              <a:rPr lang="en-US" altLang="zh-CN" sz="2400" i="1">
                <a:solidFill>
                  <a:schemeClr val="tx1"/>
                </a:solidFill>
                <a:latin typeface="Times New Roman" pitchFamily="18" charset="0"/>
                <a:cs typeface="Times New Roman" panose="02020603050405020304" pitchFamily="18" charset="0"/>
              </a:rPr>
              <a:t>d=r</a:t>
            </a:r>
            <a:r>
              <a:rPr lang="en-US" altLang="zh-CN" sz="2400" baseline="-25000">
                <a:solidFill>
                  <a:schemeClr val="tx1"/>
                </a:solidFill>
                <a:latin typeface="Times New Roman" pitchFamily="18" charset="0"/>
                <a:cs typeface="Times New Roman" panose="02020603050405020304" pitchFamily="18" charset="0"/>
              </a:rPr>
              <a:t>1</a:t>
            </a:r>
            <a:r>
              <a:rPr lang="en-US" altLang="zh-CN" sz="2400" i="1">
                <a:solidFill>
                  <a:schemeClr val="tx1"/>
                </a:solidFill>
                <a:latin typeface="Times New Roman" pitchFamily="18" charset="0"/>
                <a:cs typeface="Times New Roman" panose="02020603050405020304" pitchFamily="18" charset="0"/>
              </a:rPr>
              <a:t>+r</a:t>
            </a:r>
            <a:r>
              <a:rPr lang="en-US" altLang="zh-CN" sz="2400" baseline="-25000">
                <a:solidFill>
                  <a:schemeClr val="tx1"/>
                </a:solidFill>
                <a:latin typeface="Times New Roman" pitchFamily="18" charset="0"/>
                <a:cs typeface="Times New Roman" panose="02020603050405020304" pitchFamily="18" charset="0"/>
              </a:rPr>
              <a:t>2</a:t>
            </a:r>
            <a:r>
              <a:rPr lang="en-US" altLang="zh-CN" sz="2400">
                <a:solidFill>
                  <a:schemeClr val="tx1"/>
                </a:solidFill>
                <a:latin typeface="Times New Roman" pitchFamily="18" charset="0"/>
                <a:cs typeface="Times New Roman" panose="02020603050405020304" pitchFamily="18" charset="0"/>
              </a:rPr>
              <a:t>,</a:t>
            </a:r>
            <a:r>
              <a:rPr lang="zh-CN" altLang="zh-CN" sz="2400">
                <a:solidFill>
                  <a:schemeClr val="tx1"/>
                </a:solidFill>
                <a:latin typeface="Times New Roman" pitchFamily="18" charset="0"/>
                <a:ea typeface="楷体" panose="02010609060101010101" pitchFamily="49" charset="-122"/>
                <a:cs typeface="Times New Roman" panose="02020603050405020304" pitchFamily="18" charset="0"/>
              </a:rPr>
              <a:t>所以两圆外切</a:t>
            </a:r>
            <a:r>
              <a:rPr lang="en-US" altLang="zh-CN" sz="2400" i="1">
                <a:solidFill>
                  <a:schemeClr val="tx1"/>
                </a:solidFill>
                <a:latin typeface="Times New Roman" pitchFamily="18" charset="0"/>
                <a:cs typeface="Times New Roman" panose="02020603050405020304" pitchFamily="18" charset="0"/>
              </a:rPr>
              <a:t>.</a:t>
            </a:r>
            <a:endParaRPr lang="zh-CN" altLang="zh-CN" sz="2400">
              <a:solidFill>
                <a:schemeClr val="tx1"/>
              </a:solidFill>
              <a:latin typeface="NEU-BZ-S92" charset="0"/>
              <a:ea typeface="方正书宋_GBK" panose="03000509000000000000" pitchFamily="65" charset="-122"/>
              <a:cs typeface="Times New Roman" panose="02020603050405020304" pitchFamily="18" charset="0"/>
            </a:endParaRPr>
          </a:p>
        </p:txBody>
      </p:sp>
      <p:sp>
        <p:nvSpPr>
          <p:cNvPr id="10" name="矩形 9">
            <a:extLst>
              <a:ext uri="{FF2B5EF4-FFF2-40B4-BE49-F238E27FC236}">
                <a16:creationId xmlns:a16="http://schemas.microsoft.com/office/drawing/2014/main" id="{79BE957D-1F78-4A72-A717-FE728B821697}"/>
              </a:ext>
            </a:extLst>
          </p:cNvPr>
          <p:cNvSpPr/>
          <p:nvPr/>
        </p:nvSpPr>
        <p:spPr>
          <a:xfrm>
            <a:off x="191344" y="4226719"/>
            <a:ext cx="11354111" cy="461665"/>
          </a:xfrm>
          <a:prstGeom prst="rect">
            <a:avLst/>
          </a:prstGeom>
        </p:spPr>
        <p:txBody>
          <a:bodyPr wrap="square">
            <a:spAutoFit/>
          </a:bodyPr>
          <a:lstStyle/>
          <a:p>
            <a:pPr marL="0" lvl="2" eaLnBrk="0" hangingPunct="0"/>
            <a:r>
              <a:rPr kumimoji="1" lang="en-US" altLang="zh-CN" sz="2400" b="1">
                <a:solidFill>
                  <a:schemeClr val="tx1"/>
                </a:solidFill>
                <a:latin typeface="宋体" panose="02010600030101010101" pitchFamily="2" charset="-122"/>
              </a:rPr>
              <a:t>2.</a:t>
            </a:r>
            <a:r>
              <a:rPr kumimoji="1" lang="zh-CN" altLang="en-US" sz="2400" b="1">
                <a:solidFill>
                  <a:schemeClr val="tx1"/>
                </a:solidFill>
                <a:latin typeface="宋体" panose="02010600030101010101" pitchFamily="2" charset="-122"/>
              </a:rPr>
              <a:t>如图⊙</a:t>
            </a:r>
            <a:r>
              <a:rPr kumimoji="1" lang="en-US" altLang="zh-CN" sz="2400" b="1">
                <a:solidFill>
                  <a:schemeClr val="tx1"/>
                </a:solidFill>
                <a:latin typeface="宋体" panose="02010600030101010101" pitchFamily="2" charset="-122"/>
              </a:rPr>
              <a:t>A</a:t>
            </a:r>
            <a:r>
              <a:rPr kumimoji="1" lang="zh-CN" altLang="en-US" sz="2400" b="1">
                <a:solidFill>
                  <a:schemeClr val="tx1"/>
                </a:solidFill>
                <a:latin typeface="宋体" panose="02010600030101010101" pitchFamily="2" charset="-122"/>
              </a:rPr>
              <a:t>、⊙</a:t>
            </a:r>
            <a:r>
              <a:rPr kumimoji="1" lang="en-US" altLang="zh-CN" sz="2400" b="1">
                <a:solidFill>
                  <a:schemeClr val="tx1"/>
                </a:solidFill>
                <a:latin typeface="宋体" panose="02010600030101010101" pitchFamily="2" charset="-122"/>
              </a:rPr>
              <a:t>B</a:t>
            </a:r>
            <a:r>
              <a:rPr kumimoji="1" lang="zh-CN" altLang="en-US" sz="2400" b="1">
                <a:solidFill>
                  <a:schemeClr val="tx1"/>
                </a:solidFill>
                <a:latin typeface="宋体" panose="02010600030101010101" pitchFamily="2" charset="-122"/>
              </a:rPr>
              <a:t>、⊙</a:t>
            </a:r>
            <a:r>
              <a:rPr kumimoji="1" lang="en-US" altLang="zh-CN" sz="2400" b="1">
                <a:solidFill>
                  <a:schemeClr val="tx1"/>
                </a:solidFill>
                <a:latin typeface="宋体" panose="02010600030101010101" pitchFamily="2" charset="-122"/>
              </a:rPr>
              <a:t>C</a:t>
            </a:r>
            <a:r>
              <a:rPr kumimoji="1" lang="zh-CN" altLang="en-US" sz="2400" b="1">
                <a:solidFill>
                  <a:schemeClr val="tx1"/>
                </a:solidFill>
                <a:latin typeface="宋体" panose="02010600030101010101" pitchFamily="2" charset="-122"/>
              </a:rPr>
              <a:t>两两外切，</a:t>
            </a:r>
            <a:r>
              <a:rPr kumimoji="1" lang="en-US" altLang="zh-CN" sz="2400" b="1">
                <a:solidFill>
                  <a:schemeClr val="tx1"/>
                </a:solidFill>
                <a:latin typeface="宋体" panose="02010600030101010101" pitchFamily="2" charset="-122"/>
              </a:rPr>
              <a:t>AB=5</a:t>
            </a:r>
            <a:r>
              <a:rPr kumimoji="1" lang="zh-CN" altLang="en-US" sz="2400" b="1">
                <a:solidFill>
                  <a:schemeClr val="tx1"/>
                </a:solidFill>
                <a:latin typeface="宋体" panose="02010600030101010101" pitchFamily="2" charset="-122"/>
              </a:rPr>
              <a:t>，</a:t>
            </a:r>
            <a:r>
              <a:rPr kumimoji="1" lang="en-US" altLang="zh-CN" sz="2400" b="1">
                <a:solidFill>
                  <a:schemeClr val="tx1"/>
                </a:solidFill>
                <a:latin typeface="宋体" panose="02010600030101010101" pitchFamily="2" charset="-122"/>
              </a:rPr>
              <a:t>BC=6,AC=7</a:t>
            </a:r>
            <a:r>
              <a:rPr kumimoji="1" lang="zh-CN" altLang="en-US" sz="2400" b="1">
                <a:solidFill>
                  <a:schemeClr val="tx1"/>
                </a:solidFill>
                <a:latin typeface="宋体" panose="02010600030101010101" pitchFamily="2" charset="-122"/>
              </a:rPr>
              <a:t>。求：⊙</a:t>
            </a:r>
            <a:r>
              <a:rPr kumimoji="1" lang="en-US" altLang="zh-CN" sz="2400" b="1">
                <a:solidFill>
                  <a:schemeClr val="tx1"/>
                </a:solidFill>
                <a:latin typeface="宋体" panose="02010600030101010101" pitchFamily="2" charset="-122"/>
              </a:rPr>
              <a:t>A</a:t>
            </a:r>
            <a:r>
              <a:rPr kumimoji="1" lang="zh-CN" altLang="en-US" sz="2400" b="1">
                <a:solidFill>
                  <a:schemeClr val="tx1"/>
                </a:solidFill>
                <a:latin typeface="宋体" panose="02010600030101010101" pitchFamily="2" charset="-122"/>
              </a:rPr>
              <a:t>、⊙</a:t>
            </a:r>
            <a:r>
              <a:rPr kumimoji="1" lang="en-US" altLang="zh-CN" sz="2400" b="1">
                <a:solidFill>
                  <a:schemeClr val="tx1"/>
                </a:solidFill>
                <a:latin typeface="宋体" panose="02010600030101010101" pitchFamily="2" charset="-122"/>
              </a:rPr>
              <a:t>B</a:t>
            </a:r>
            <a:r>
              <a:rPr kumimoji="1" lang="zh-CN" altLang="en-US" sz="2400" b="1">
                <a:solidFill>
                  <a:schemeClr val="tx1"/>
                </a:solidFill>
                <a:latin typeface="宋体" panose="02010600030101010101" pitchFamily="2" charset="-122"/>
              </a:rPr>
              <a:t>、⊙</a:t>
            </a:r>
            <a:r>
              <a:rPr kumimoji="1" lang="en-US" altLang="zh-CN" sz="2400" b="1">
                <a:solidFill>
                  <a:schemeClr val="tx1"/>
                </a:solidFill>
                <a:latin typeface="宋体" panose="02010600030101010101" pitchFamily="2" charset="-122"/>
              </a:rPr>
              <a:t>C</a:t>
            </a:r>
            <a:r>
              <a:rPr kumimoji="1" lang="zh-CN" altLang="en-US" sz="2400" b="1">
                <a:solidFill>
                  <a:schemeClr val="tx1"/>
                </a:solidFill>
                <a:latin typeface="宋体" panose="02010600030101010101" pitchFamily="2" charset="-122"/>
              </a:rPr>
              <a:t>的半径</a:t>
            </a:r>
          </a:p>
        </p:txBody>
      </p:sp>
      <p:pic>
        <p:nvPicPr>
          <p:cNvPr id="20" name="图片 19">
            <a:extLst>
              <a:ext uri="{FF2B5EF4-FFF2-40B4-BE49-F238E27FC236}">
                <a16:creationId xmlns:a16="http://schemas.microsoft.com/office/drawing/2014/main" id="{B4311DDB-AD72-4D13-8CFB-53102738DA1A}"/>
              </a:ext>
            </a:extLst>
          </p:cNvPr>
          <p:cNvPicPr>
            <a:picLocks noChangeAspect="1"/>
          </p:cNvPicPr>
          <p:nvPr/>
        </p:nvPicPr>
        <p:blipFill>
          <a:blip r:embed="rId6"/>
          <a:stretch>
            <a:fillRect/>
          </a:stretch>
        </p:blipFill>
        <p:spPr>
          <a:xfrm>
            <a:off x="9239655" y="4741765"/>
            <a:ext cx="1725902" cy="1808613"/>
          </a:xfrm>
          <a:prstGeom prst="rect">
            <a:avLst/>
          </a:prstGeom>
        </p:spPr>
      </p:pic>
    </p:spTree>
    <p:extLst>
      <p:ext uri="{BB962C8B-B14F-4D97-AF65-F5344CB8AC3E}">
        <p14:creationId xmlns:p14="http://schemas.microsoft.com/office/powerpoint/2010/main" val="21857425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indefinite"/>
                            </p:stCondLst>
                          </p:cTn>
                        </p:par>
                        <p:par>
                          <p:cTn id="16" fill="hold" nodeType="afterGroup">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indefinite"/>
                            </p:stCondLst>
                          </p:cTn>
                        </p:par>
                        <p:par>
                          <p:cTn id="21" fill="hold" nodeType="afterGroup">
                            <p:stCondLst>
                              <p:cond delay="0"/>
                            </p:stCondLst>
                            <p:childTnLst>
                              <p:par>
                                <p:cTn id="22" presetID="22" presetClass="entr" presetSubtype="4" fill="hold" grpId="1"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indefinite"/>
                            </p:stCondLst>
                          </p:cTn>
                        </p:par>
                        <p:par>
                          <p:cTn id="27" fill="hold" nodeType="after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1"/>
      <p:bldP spid="9" grpId="2"/>
    </p:bldLst>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85FB7BB9-0A8B-4774-AD42-4EA34D1D0393}"/>
              </a:ext>
            </a:extLst>
          </p:cNvPr>
          <p:cNvSpPr/>
          <p:nvPr/>
        </p:nvSpPr>
        <p:spPr>
          <a:xfrm>
            <a:off x="335360" y="461665"/>
            <a:ext cx="11089232" cy="1384995"/>
          </a:xfrm>
          <a:prstGeom prst="rect">
            <a:avLst/>
          </a:prstGeom>
        </p:spPr>
        <p:txBody>
          <a:bodyPr wrap="square">
            <a:spAutoFit/>
          </a:bodyPr>
          <a:lstStyle/>
          <a:p>
            <a:r>
              <a:rPr lang="en-US" altLang="zh-CN" sz="2800">
                <a:solidFill>
                  <a:schemeClr val="tx1"/>
                </a:solidFill>
              </a:rPr>
              <a:t>3</a:t>
            </a:r>
            <a:r>
              <a:rPr lang="zh-CN" altLang="en-US" sz="2800">
                <a:solidFill>
                  <a:schemeClr val="tx1"/>
                </a:solidFill>
              </a:rPr>
              <a:t>.已知圆</a:t>
            </a:r>
            <a:r>
              <a:rPr lang="zh-CN" altLang="en-US" sz="2800" i="1">
                <a:solidFill>
                  <a:schemeClr val="tx1"/>
                </a:solidFill>
                <a:latin typeface="Times New Roman" pitchFamily="18" charset="0"/>
                <a:cs typeface="Times New Roman" panose="02020603050405020304" pitchFamily="18" charset="0"/>
              </a:rPr>
              <a:t>C</a:t>
            </a:r>
            <a:r>
              <a:rPr lang="zh-CN" altLang="en-US" sz="2800" baseline="-25000">
                <a:solidFill>
                  <a:schemeClr val="tx1"/>
                </a:solidFill>
              </a:rPr>
              <a:t>1</a:t>
            </a:r>
            <a:r>
              <a:rPr lang="zh-CN" altLang="en-US" sz="2800">
                <a:solidFill>
                  <a:schemeClr val="tx1"/>
                </a:solidFill>
              </a:rPr>
              <a:t>:</a:t>
            </a:r>
            <a:r>
              <a:rPr lang="zh-CN" altLang="en-US" sz="2800" i="1">
                <a:solidFill>
                  <a:schemeClr val="tx1"/>
                </a:solidFill>
                <a:latin typeface="Times New Roman" pitchFamily="18" charset="0"/>
                <a:cs typeface="Times New Roman" panose="02020603050405020304" pitchFamily="18" charset="0"/>
              </a:rPr>
              <a:t>x</a:t>
            </a:r>
            <a:r>
              <a:rPr lang="zh-CN" altLang="en-US" sz="2800" baseline="30000">
                <a:solidFill>
                  <a:schemeClr val="tx1"/>
                </a:solidFill>
              </a:rPr>
              <a:t>2</a:t>
            </a:r>
            <a:r>
              <a:rPr lang="zh-CN" altLang="en-US" sz="2800">
                <a:solidFill>
                  <a:schemeClr val="tx1"/>
                </a:solidFill>
                <a:latin typeface="Times New Roman" pitchFamily="18" charset="0"/>
                <a:cs typeface="Times New Roman" panose="02020603050405020304" pitchFamily="18" charset="0"/>
              </a:rPr>
              <a:t>+</a:t>
            </a:r>
            <a:r>
              <a:rPr lang="zh-CN" altLang="en-US" sz="2800" i="1">
                <a:solidFill>
                  <a:schemeClr val="tx1"/>
                </a:solidFill>
                <a:latin typeface="Times New Roman" pitchFamily="18" charset="0"/>
                <a:cs typeface="Times New Roman" panose="02020603050405020304" pitchFamily="18" charset="0"/>
              </a:rPr>
              <a:t>y</a:t>
            </a:r>
            <a:r>
              <a:rPr lang="zh-CN" altLang="en-US" sz="2800" baseline="30000">
                <a:solidFill>
                  <a:schemeClr val="tx1"/>
                </a:solidFill>
              </a:rPr>
              <a:t>2</a:t>
            </a:r>
            <a:r>
              <a:rPr lang="zh-CN" altLang="en-US" sz="2800">
                <a:solidFill>
                  <a:schemeClr val="tx1"/>
                </a:solidFill>
                <a:latin typeface="Times New Roman" pitchFamily="18" charset="0"/>
                <a:cs typeface="Times New Roman" panose="02020603050405020304" pitchFamily="18" charset="0"/>
              </a:rPr>
              <a:t>-</a:t>
            </a:r>
            <a:r>
              <a:rPr lang="zh-CN" altLang="en-US" sz="2800">
                <a:solidFill>
                  <a:schemeClr val="tx1"/>
                </a:solidFill>
              </a:rPr>
              <a:t>2</a:t>
            </a:r>
            <a:r>
              <a:rPr lang="zh-CN" altLang="en-US" sz="2800" i="1">
                <a:solidFill>
                  <a:schemeClr val="tx1"/>
                </a:solidFill>
                <a:latin typeface="Times New Roman" pitchFamily="18" charset="0"/>
                <a:cs typeface="Times New Roman" panose="02020603050405020304" pitchFamily="18" charset="0"/>
              </a:rPr>
              <a:t>ax</a:t>
            </a:r>
            <a:r>
              <a:rPr lang="zh-CN" altLang="en-US" sz="2800">
                <a:solidFill>
                  <a:schemeClr val="tx1"/>
                </a:solidFill>
                <a:latin typeface="Times New Roman" pitchFamily="18" charset="0"/>
                <a:cs typeface="Times New Roman" panose="02020603050405020304" pitchFamily="18" charset="0"/>
              </a:rPr>
              <a:t>-</a:t>
            </a:r>
            <a:r>
              <a:rPr lang="zh-CN" altLang="en-US" sz="2800">
                <a:solidFill>
                  <a:schemeClr val="tx1"/>
                </a:solidFill>
              </a:rPr>
              <a:t>2</a:t>
            </a:r>
            <a:r>
              <a:rPr lang="zh-CN" altLang="en-US" sz="2800" i="1">
                <a:solidFill>
                  <a:schemeClr val="tx1"/>
                </a:solidFill>
                <a:latin typeface="Times New Roman" pitchFamily="18" charset="0"/>
                <a:cs typeface="Times New Roman" panose="02020603050405020304" pitchFamily="18" charset="0"/>
              </a:rPr>
              <a:t>y</a:t>
            </a:r>
            <a:r>
              <a:rPr lang="zh-CN" altLang="en-US" sz="2800">
                <a:solidFill>
                  <a:schemeClr val="tx1"/>
                </a:solidFill>
                <a:latin typeface="Times New Roman" pitchFamily="18" charset="0"/>
                <a:cs typeface="Times New Roman" panose="02020603050405020304" pitchFamily="18" charset="0"/>
              </a:rPr>
              <a:t>+</a:t>
            </a:r>
            <a:r>
              <a:rPr lang="zh-CN" altLang="en-US" sz="2800" i="1">
                <a:solidFill>
                  <a:schemeClr val="tx1"/>
                </a:solidFill>
                <a:latin typeface="Times New Roman" pitchFamily="18" charset="0"/>
                <a:cs typeface="Times New Roman" panose="02020603050405020304" pitchFamily="18" charset="0"/>
              </a:rPr>
              <a:t>a</a:t>
            </a:r>
            <a:r>
              <a:rPr lang="zh-CN" altLang="en-US" sz="2800" baseline="30000">
                <a:solidFill>
                  <a:schemeClr val="tx1"/>
                </a:solidFill>
              </a:rPr>
              <a:t>2</a:t>
            </a:r>
            <a:r>
              <a:rPr lang="zh-CN" altLang="en-US" sz="2800">
                <a:solidFill>
                  <a:schemeClr val="tx1"/>
                </a:solidFill>
                <a:latin typeface="Times New Roman" pitchFamily="18" charset="0"/>
                <a:cs typeface="Times New Roman" panose="02020603050405020304" pitchFamily="18" charset="0"/>
              </a:rPr>
              <a:t>-</a:t>
            </a:r>
            <a:r>
              <a:rPr lang="zh-CN" altLang="en-US" sz="2800">
                <a:solidFill>
                  <a:schemeClr val="tx1"/>
                </a:solidFill>
              </a:rPr>
              <a:t>15=0(</a:t>
            </a:r>
            <a:r>
              <a:rPr lang="zh-CN" altLang="en-US" sz="2800" i="1">
                <a:solidFill>
                  <a:schemeClr val="tx1"/>
                </a:solidFill>
                <a:latin typeface="Times New Roman" pitchFamily="18" charset="0"/>
                <a:cs typeface="Times New Roman" panose="02020603050405020304" pitchFamily="18" charset="0"/>
              </a:rPr>
              <a:t>a</a:t>
            </a:r>
            <a:r>
              <a:rPr lang="zh-CN" altLang="en-US" sz="2800">
                <a:solidFill>
                  <a:schemeClr val="tx1"/>
                </a:solidFill>
                <a:latin typeface="Times New Roman" pitchFamily="18" charset="0"/>
                <a:cs typeface="Times New Roman" panose="02020603050405020304" pitchFamily="18" charset="0"/>
              </a:rPr>
              <a:t>&gt;</a:t>
            </a:r>
            <a:r>
              <a:rPr lang="zh-CN" altLang="en-US" sz="2800">
                <a:solidFill>
                  <a:schemeClr val="tx1"/>
                </a:solidFill>
              </a:rPr>
              <a:t>0),圆</a:t>
            </a:r>
            <a:r>
              <a:rPr lang="zh-CN" altLang="en-US" sz="2800" i="1">
                <a:solidFill>
                  <a:schemeClr val="tx1"/>
                </a:solidFill>
                <a:latin typeface="Times New Roman" pitchFamily="18" charset="0"/>
                <a:cs typeface="Times New Roman" panose="02020603050405020304" pitchFamily="18" charset="0"/>
              </a:rPr>
              <a:t>C</a:t>
            </a:r>
            <a:r>
              <a:rPr lang="zh-CN" altLang="en-US" sz="2800" baseline="-25000">
                <a:solidFill>
                  <a:schemeClr val="tx1"/>
                </a:solidFill>
              </a:rPr>
              <a:t>2</a:t>
            </a:r>
            <a:r>
              <a:rPr lang="zh-CN" altLang="en-US" sz="2800">
                <a:solidFill>
                  <a:schemeClr val="tx1"/>
                </a:solidFill>
              </a:rPr>
              <a:t>:</a:t>
            </a:r>
            <a:r>
              <a:rPr lang="zh-CN" altLang="en-US" sz="2800" i="1">
                <a:solidFill>
                  <a:schemeClr val="tx1"/>
                </a:solidFill>
                <a:latin typeface="Times New Roman" pitchFamily="18" charset="0"/>
                <a:cs typeface="Times New Roman" panose="02020603050405020304" pitchFamily="18" charset="0"/>
              </a:rPr>
              <a:t>x</a:t>
            </a:r>
            <a:r>
              <a:rPr lang="zh-CN" altLang="en-US" sz="2800" baseline="30000">
                <a:solidFill>
                  <a:schemeClr val="tx1"/>
                </a:solidFill>
              </a:rPr>
              <a:t>2</a:t>
            </a:r>
            <a:r>
              <a:rPr lang="zh-CN" altLang="en-US" sz="2800">
                <a:solidFill>
                  <a:schemeClr val="tx1"/>
                </a:solidFill>
              </a:rPr>
              <a:t>+</a:t>
            </a:r>
            <a:r>
              <a:rPr lang="zh-CN" altLang="en-US" sz="2800" i="1">
                <a:solidFill>
                  <a:schemeClr val="tx1"/>
                </a:solidFill>
                <a:latin typeface="Times New Roman" pitchFamily="18" charset="0"/>
                <a:cs typeface="Times New Roman" panose="02020603050405020304" pitchFamily="18" charset="0"/>
              </a:rPr>
              <a:t>y</a:t>
            </a:r>
            <a:r>
              <a:rPr lang="zh-CN" altLang="en-US" sz="2800">
                <a:solidFill>
                  <a:schemeClr val="tx1"/>
                </a:solidFill>
              </a:rPr>
              <a:t>2-4</a:t>
            </a:r>
            <a:r>
              <a:rPr lang="zh-CN" altLang="en-US" sz="2800" i="1">
                <a:solidFill>
                  <a:schemeClr val="tx1"/>
                </a:solidFill>
                <a:latin typeface="Times New Roman" pitchFamily="18" charset="0"/>
                <a:cs typeface="Times New Roman" panose="02020603050405020304" pitchFamily="18" charset="0"/>
              </a:rPr>
              <a:t>ax</a:t>
            </a:r>
            <a:r>
              <a:rPr lang="zh-CN" altLang="en-US" sz="2800">
                <a:solidFill>
                  <a:schemeClr val="tx1"/>
                </a:solidFill>
              </a:rPr>
              <a:t>-2</a:t>
            </a:r>
            <a:r>
              <a:rPr lang="zh-CN" altLang="en-US" sz="2800" i="1">
                <a:solidFill>
                  <a:schemeClr val="tx1"/>
                </a:solidFill>
                <a:latin typeface="Times New Roman" pitchFamily="18" charset="0"/>
                <a:cs typeface="Times New Roman" panose="02020603050405020304" pitchFamily="18" charset="0"/>
              </a:rPr>
              <a:t>y</a:t>
            </a:r>
            <a:r>
              <a:rPr lang="zh-CN" altLang="en-US" sz="2800">
                <a:solidFill>
                  <a:schemeClr val="tx1"/>
                </a:solidFill>
              </a:rPr>
              <a:t>+4</a:t>
            </a:r>
            <a:r>
              <a:rPr lang="zh-CN" altLang="en-US" sz="2800" i="1">
                <a:solidFill>
                  <a:schemeClr val="tx1"/>
                </a:solidFill>
                <a:latin typeface="Times New Roman" pitchFamily="18" charset="0"/>
                <a:cs typeface="Times New Roman" panose="02020603050405020304" pitchFamily="18" charset="0"/>
              </a:rPr>
              <a:t>a</a:t>
            </a:r>
            <a:r>
              <a:rPr lang="zh-CN" altLang="en-US" sz="2800" baseline="30000">
                <a:solidFill>
                  <a:schemeClr val="tx1"/>
                </a:solidFill>
              </a:rPr>
              <a:t>2</a:t>
            </a:r>
            <a:r>
              <a:rPr lang="zh-CN" altLang="en-US" sz="2800">
                <a:solidFill>
                  <a:schemeClr val="tx1"/>
                </a:solidFill>
              </a:rPr>
              <a:t>=0(</a:t>
            </a:r>
            <a:r>
              <a:rPr lang="zh-CN" altLang="en-US" sz="2800" i="1">
                <a:solidFill>
                  <a:schemeClr val="tx1"/>
                </a:solidFill>
                <a:latin typeface="Times New Roman" pitchFamily="18" charset="0"/>
                <a:cs typeface="Times New Roman" panose="02020603050405020304" pitchFamily="18" charset="0"/>
              </a:rPr>
              <a:t>a</a:t>
            </a:r>
            <a:r>
              <a:rPr lang="zh-CN" altLang="en-US" sz="2800">
                <a:solidFill>
                  <a:schemeClr val="tx1"/>
                </a:solidFill>
                <a:latin typeface="Times New Roman" pitchFamily="18" charset="0"/>
                <a:cs typeface="Times New Roman" panose="02020603050405020304" pitchFamily="18" charset="0"/>
              </a:rPr>
              <a:t>&gt;</a:t>
            </a:r>
            <a:r>
              <a:rPr lang="zh-CN" altLang="en-US" sz="2800">
                <a:solidFill>
                  <a:schemeClr val="tx1"/>
                </a:solidFill>
              </a:rPr>
              <a:t>0).试求</a:t>
            </a:r>
            <a:r>
              <a:rPr lang="zh-CN" altLang="en-US" sz="2800" i="1">
                <a:solidFill>
                  <a:schemeClr val="tx1"/>
                </a:solidFill>
                <a:latin typeface="Times New Roman" pitchFamily="18" charset="0"/>
                <a:cs typeface="Times New Roman" panose="02020603050405020304" pitchFamily="18" charset="0"/>
              </a:rPr>
              <a:t>a</a:t>
            </a:r>
            <a:r>
              <a:rPr lang="zh-CN" altLang="en-US" sz="2800">
                <a:solidFill>
                  <a:schemeClr val="tx1"/>
                </a:solidFill>
              </a:rPr>
              <a:t>为何值时,两圆</a:t>
            </a:r>
            <a:r>
              <a:rPr lang="zh-CN" altLang="en-US" sz="2800" i="1">
                <a:solidFill>
                  <a:schemeClr val="tx1"/>
                </a:solidFill>
                <a:latin typeface="Times New Roman" pitchFamily="18" charset="0"/>
                <a:cs typeface="Times New Roman" panose="02020603050405020304" pitchFamily="18" charset="0"/>
              </a:rPr>
              <a:t>C</a:t>
            </a:r>
            <a:r>
              <a:rPr lang="zh-CN" altLang="en-US" sz="2800" baseline="-25000">
                <a:solidFill>
                  <a:schemeClr val="tx1"/>
                </a:solidFill>
              </a:rPr>
              <a:t>1</a:t>
            </a:r>
            <a:r>
              <a:rPr lang="zh-CN" altLang="en-US" sz="2800">
                <a:solidFill>
                  <a:schemeClr val="tx1"/>
                </a:solidFill>
              </a:rPr>
              <a:t>,</a:t>
            </a:r>
            <a:r>
              <a:rPr lang="zh-CN" altLang="en-US" sz="2800" i="1">
                <a:solidFill>
                  <a:schemeClr val="tx1"/>
                </a:solidFill>
                <a:latin typeface="Times New Roman" pitchFamily="18" charset="0"/>
                <a:cs typeface="Times New Roman" panose="02020603050405020304" pitchFamily="18" charset="0"/>
              </a:rPr>
              <a:t>C</a:t>
            </a:r>
            <a:r>
              <a:rPr lang="zh-CN" altLang="en-US" sz="2800" baseline="-25000">
                <a:solidFill>
                  <a:schemeClr val="tx1"/>
                </a:solidFill>
              </a:rPr>
              <a:t>2</a:t>
            </a:r>
            <a:r>
              <a:rPr lang="zh-CN" altLang="en-US" sz="2800">
                <a:solidFill>
                  <a:schemeClr val="tx1"/>
                </a:solidFill>
              </a:rPr>
              <a:t>的位置关系为:</a:t>
            </a:r>
          </a:p>
          <a:p>
            <a:r>
              <a:rPr lang="zh-CN" altLang="en-US" sz="2800">
                <a:solidFill>
                  <a:schemeClr val="tx1"/>
                </a:solidFill>
              </a:rPr>
              <a:t>(1)相切;     (2)相交;      (3)外离;     (4)内含?</a:t>
            </a:r>
          </a:p>
        </p:txBody>
      </p:sp>
      <p:sp>
        <p:nvSpPr>
          <p:cNvPr id="3" name="Text Box 28">
            <a:extLst>
              <a:ext uri="{FF2B5EF4-FFF2-40B4-BE49-F238E27FC236}">
                <a16:creationId xmlns:a16="http://schemas.microsoft.com/office/drawing/2014/main" id="{3F8F73C7-F364-470E-94C8-FEFF67ADD345}"/>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
        <p:nvSpPr>
          <p:cNvPr id="4" name="矩形 3">
            <a:extLst>
              <a:ext uri="{FF2B5EF4-FFF2-40B4-BE49-F238E27FC236}">
                <a16:creationId xmlns:a16="http://schemas.microsoft.com/office/drawing/2014/main" id="{5596A2DF-DCE7-4A4D-91A9-527C9FB51248}"/>
              </a:ext>
            </a:extLst>
          </p:cNvPr>
          <p:cNvSpPr>
            <a:spLocks noChangeAspect="1"/>
          </p:cNvSpPr>
          <p:nvPr/>
        </p:nvSpPr>
        <p:spPr>
          <a:xfrm>
            <a:off x="839416" y="2443136"/>
            <a:ext cx="10585176" cy="872355"/>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chemeClr val="tx1"/>
                </a:solidFill>
                <a:latin typeface="Arial" panose="020b0604020202020204" pitchFamily="34" charset="0"/>
                <a:ea typeface="黑体" pitchFamily="2" charset="-122"/>
                <a:cs typeface="Times New Roman" panose="02020603050405020304" pitchFamily="18" charset="0"/>
              </a:rPr>
              <a:t>解</a:t>
            </a:r>
            <a:r>
              <a:rPr lang="en-US" altLang="zh-CN" sz="2200">
                <a:solidFill>
                  <a:schemeClr val="tx1"/>
                </a:solidFill>
                <a:latin typeface="Arial" panose="020b0604020202020204" pitchFamily="34" charset="0"/>
                <a:ea typeface="黑体" pitchFamily="2" charset="-122"/>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圆</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的方程</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经配方后可得</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x-a</a:t>
            </a:r>
            <a:r>
              <a:rPr lang="en-US" altLang="zh-CN" sz="2200">
                <a:solidFill>
                  <a:schemeClr val="tx1"/>
                </a:solidFill>
                <a:latin typeface="Times New Roman" pitchFamily="18" charset="0"/>
                <a:cs typeface="Times New Roman" panose="02020603050405020304" pitchFamily="18" charset="0"/>
              </a:rPr>
              <a:t>)</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y-</a:t>
            </a:r>
            <a:r>
              <a:rPr lang="en-US" altLang="zh-CN" sz="2200">
                <a:solidFill>
                  <a:schemeClr val="tx1"/>
                </a:solidFill>
                <a:latin typeface="Times New Roman" pitchFamily="18" charset="0"/>
                <a:cs typeface="Times New Roman" panose="02020603050405020304" pitchFamily="18" charset="0"/>
              </a:rPr>
              <a:t>1)</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16,</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x-</a:t>
            </a:r>
            <a:r>
              <a:rPr lang="en-US" altLang="zh-CN" sz="22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a:t>
            </a:r>
            <a:r>
              <a:rPr lang="en-US" altLang="zh-CN" sz="2200">
                <a:solidFill>
                  <a:schemeClr val="tx1"/>
                </a:solidFill>
                <a:latin typeface="Times New Roman" pitchFamily="18" charset="0"/>
                <a:cs typeface="Times New Roman" panose="02020603050405020304" pitchFamily="18" charset="0"/>
              </a:rPr>
              <a:t>)</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y-</a:t>
            </a:r>
            <a:r>
              <a:rPr lang="en-US" altLang="zh-CN" sz="2200">
                <a:solidFill>
                  <a:schemeClr val="tx1"/>
                </a:solidFill>
                <a:latin typeface="Times New Roman" pitchFamily="18" charset="0"/>
                <a:cs typeface="Times New Roman" panose="02020603050405020304" pitchFamily="18" charset="0"/>
              </a:rPr>
              <a:t>1)</a:t>
            </a:r>
            <a:r>
              <a:rPr lang="en-US" altLang="zh-CN" sz="2200" baseline="30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1,</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i="1">
                <a:solidFill>
                  <a:schemeClr val="tx1"/>
                </a:solidFill>
                <a:latin typeface="NEU-BZ-S92" charset="0"/>
                <a:cs typeface="宋体" panose="02010600030101010101" pitchFamily="2" charset="-122"/>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圆心</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a</a:t>
            </a:r>
            <a:r>
              <a:rPr lang="en-US" altLang="zh-CN" sz="22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a:t>
            </a:r>
            <a:r>
              <a:rPr lang="en-US" altLang="zh-CN" sz="2200">
                <a:solidFill>
                  <a:schemeClr val="tx1"/>
                </a:solidFill>
                <a:latin typeface="Times New Roman" pitchFamily="18" charset="0"/>
                <a:cs typeface="Times New Roman" panose="02020603050405020304" pitchFamily="18" charset="0"/>
              </a:rPr>
              <a:t>,1),</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半径</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4,</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62191B9E-D67C-43CB-8248-F53F22DB1D4A}"/>
              </a:ext>
            </a:extLst>
          </p:cNvPr>
          <p:cNvGraphicFramePr>
            <a:graphicFrameLocks noChangeAspect="1"/>
          </p:cNvGraphicFramePr>
          <p:nvPr>
            <p:extLst>
              <p:ext uri="{D42A27DB-BD31-4B8C-83A1-F6EECF244321}">
                <p14:modId xmlns:p14="http://schemas.microsoft.com/office/powerpoint/2010/main" val="1186979658"/>
              </p:ext>
            </p:extLst>
          </p:nvPr>
        </p:nvGraphicFramePr>
        <p:xfrm>
          <a:off x="1055440" y="3366636"/>
          <a:ext cx="4475163" cy="693738"/>
        </p:xfrm>
        <a:graphic>
          <a:graphicData uri="http://schemas.openxmlformats.org/presentationml/2006/ole">
            <mc:AlternateContent xmlns:mc="http://schemas.openxmlformats.org/markup-compatibility/2006">
              <mc:Choice xmlns:v="urn:schemas-microsoft-com:vml" Requires="v">
                <p:oleObj spid="_x0000_s1047" name="Document" r:id="rId2" progId="Word.Document.12">
                  <p:embed/>
                </p:oleObj>
              </mc:Choice>
              <mc:Fallback>
                <p:oleObj name="Document" r:id="rId2" progId="Word.Document.12">
                  <p:embed/>
                  <p:pic>
                    <p:nvPicPr>
                      <p:cNvPr id="0" name="OLE substitute image"/>
                      <p:cNvPicPr/>
                      <p:nvPr/>
                    </p:nvPicPr>
                    <p:blipFill>
                      <a:blip r:embed="rId3"/>
                      <a:stretch>
                        <a:fillRect/>
                      </a:stretch>
                    </p:blipFill>
                    <p:spPr>
                      <a:xfrm>
                        <a:off x="1055440" y="3366636"/>
                        <a:ext cx="4475163" cy="693738"/>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5A2454F0-A568-4053-93B7-0AA09C4FB5B5}"/>
              </a:ext>
            </a:extLst>
          </p:cNvPr>
          <p:cNvSpPr>
            <a:spLocks noChangeAspect="1"/>
          </p:cNvSpPr>
          <p:nvPr/>
        </p:nvSpPr>
        <p:spPr>
          <a:xfrm>
            <a:off x="551384" y="1930886"/>
            <a:ext cx="8128000" cy="466090"/>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5050"/>
                </a:solidFill>
                <a:latin typeface="Arial" panose="020b0604020202020204" pitchFamily="34" charset="0"/>
                <a:ea typeface="黑体" pitchFamily="2" charset="-122"/>
                <a:cs typeface="Times New Roman" panose="02020603050405020304" pitchFamily="18" charset="0"/>
              </a:rPr>
              <a:t>思路分析</a:t>
            </a:r>
            <a:r>
              <a:rPr lang="en-US" altLang="zh-CN" sz="2200">
                <a:solidFill>
                  <a:schemeClr val="tx1"/>
                </a:solidFill>
                <a:latin typeface="Arial" panose="020b0604020202020204" pitchFamily="34" charset="0"/>
                <a:ea typeface="黑体" pitchFamily="2" charset="-122"/>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求出圆心距</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与两半径的和或差比较求出</a:t>
            </a:r>
            <a:r>
              <a:rPr lang="en-US" altLang="zh-CN" sz="2200" i="1">
                <a:solidFill>
                  <a:schemeClr val="tx1"/>
                </a:solidFill>
                <a:latin typeface="Times New Roman" pitchFamily="18" charset="0"/>
                <a:cs typeface="Times New Roman" panose="02020603050405020304" pitchFamily="18" charset="0"/>
              </a:rPr>
              <a:t>a</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的值</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p:txBody>
      </p:sp>
      <p:sp>
        <p:nvSpPr>
          <p:cNvPr id="7" name="矩形 6">
            <a:extLst>
              <a:ext uri="{FF2B5EF4-FFF2-40B4-BE49-F238E27FC236}">
                <a16:creationId xmlns:a16="http://schemas.microsoft.com/office/drawing/2014/main" id="{7D04E144-7258-4585-84DF-BC323EF9DB50}"/>
              </a:ext>
            </a:extLst>
          </p:cNvPr>
          <p:cNvSpPr>
            <a:spLocks noChangeAspect="1"/>
          </p:cNvSpPr>
          <p:nvPr/>
        </p:nvSpPr>
        <p:spPr>
          <a:xfrm>
            <a:off x="779825" y="3978462"/>
            <a:ext cx="10676598" cy="2065758"/>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chemeClr val="tx1"/>
                </a:solidFill>
                <a:latin typeface="Times New Roman" pitchFamily="18" charset="0"/>
                <a:cs typeface="Times New Roman" panose="02020603050405020304" pitchFamily="18" charset="0"/>
              </a:rPr>
              <a:t>(1)</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当</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5,</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即</a:t>
            </a:r>
            <a:r>
              <a:rPr lang="en-US" altLang="zh-CN" sz="2200" i="1">
                <a:solidFill>
                  <a:schemeClr val="tx1"/>
                </a:solidFill>
                <a:latin typeface="Times New Roman" pitchFamily="18" charset="0"/>
                <a:cs typeface="Times New Roman" panose="02020603050405020304" pitchFamily="18" charset="0"/>
              </a:rPr>
              <a:t>a=</a:t>
            </a:r>
            <a:r>
              <a:rPr lang="en-US" altLang="zh-CN" sz="2200">
                <a:solidFill>
                  <a:schemeClr val="tx1"/>
                </a:solidFill>
                <a:latin typeface="Times New Roman" pitchFamily="18" charset="0"/>
                <a:cs typeface="Times New Roman" panose="02020603050405020304" pitchFamily="18" charset="0"/>
              </a:rPr>
              <a:t>5</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时</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两圆外切</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当</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-r</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3,</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即</a:t>
            </a:r>
            <a:r>
              <a:rPr lang="en-US" altLang="zh-CN" sz="2200" i="1">
                <a:solidFill>
                  <a:schemeClr val="tx1"/>
                </a:solidFill>
                <a:latin typeface="Times New Roman" pitchFamily="18" charset="0"/>
                <a:cs typeface="Times New Roman" panose="02020603050405020304" pitchFamily="18" charset="0"/>
              </a:rPr>
              <a:t>a=</a:t>
            </a:r>
            <a:r>
              <a:rPr lang="en-US" altLang="zh-CN" sz="2200">
                <a:solidFill>
                  <a:schemeClr val="tx1"/>
                </a:solidFill>
                <a:latin typeface="Times New Roman" pitchFamily="18" charset="0"/>
                <a:cs typeface="Times New Roman" panose="02020603050405020304" pitchFamily="18" charset="0"/>
              </a:rPr>
              <a:t>3</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时</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两圆内切</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a:solidFill>
                  <a:schemeClr val="tx1"/>
                </a:solidFill>
                <a:latin typeface="Times New Roman" pitchFamily="18" charset="0"/>
                <a:cs typeface="Times New Roman" panose="02020603050405020304" pitchFamily="18" charset="0"/>
              </a:rPr>
              <a:t>(2)</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当</a:t>
            </a:r>
            <a:r>
              <a:rPr lang="en-US" altLang="zh-CN" sz="2200">
                <a:solidFill>
                  <a:schemeClr val="tx1"/>
                </a:solidFill>
                <a:latin typeface="Times New Roman" pitchFamily="18" charset="0"/>
                <a:cs typeface="Times New Roman" panose="02020603050405020304" pitchFamily="18" charset="0"/>
              </a:rPr>
              <a:t>3</a:t>
            </a:r>
            <a:r>
              <a:rPr lang="en-US" altLang="zh-CN" sz="2200" i="1">
                <a:solidFill>
                  <a:schemeClr val="tx1"/>
                </a:solidFill>
                <a:latin typeface="Times New Roman" pitchFamily="18" charset="0"/>
                <a:cs typeface="Times New Roman" panose="02020603050405020304" pitchFamily="18" charset="0"/>
              </a:rPr>
              <a:t>&lt;|C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|&lt;</a:t>
            </a:r>
            <a:r>
              <a:rPr lang="en-US" altLang="zh-CN" sz="2200">
                <a:solidFill>
                  <a:schemeClr val="tx1"/>
                </a:solidFill>
                <a:latin typeface="Times New Roman" pitchFamily="18" charset="0"/>
                <a:cs typeface="Times New Roman" panose="02020603050405020304" pitchFamily="18" charset="0"/>
              </a:rPr>
              <a:t>5,</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即</a:t>
            </a:r>
            <a:r>
              <a:rPr lang="en-US" altLang="zh-CN" sz="2200">
                <a:solidFill>
                  <a:schemeClr val="tx1"/>
                </a:solidFill>
                <a:latin typeface="Times New Roman" pitchFamily="18" charset="0"/>
                <a:cs typeface="Times New Roman" panose="02020603050405020304" pitchFamily="18" charset="0"/>
              </a:rPr>
              <a:t>3</a:t>
            </a:r>
            <a:r>
              <a:rPr lang="en-US" altLang="zh-CN" sz="2200" i="1">
                <a:solidFill>
                  <a:schemeClr val="tx1"/>
                </a:solidFill>
                <a:latin typeface="Times New Roman" pitchFamily="18" charset="0"/>
                <a:cs typeface="Times New Roman" panose="02020603050405020304" pitchFamily="18" charset="0"/>
              </a:rPr>
              <a:t>&lt;a&lt;</a:t>
            </a:r>
            <a:r>
              <a:rPr lang="en-US" altLang="zh-CN" sz="2200">
                <a:solidFill>
                  <a:schemeClr val="tx1"/>
                </a:solidFill>
                <a:latin typeface="Times New Roman" pitchFamily="18" charset="0"/>
                <a:cs typeface="Times New Roman" panose="02020603050405020304" pitchFamily="18" charset="0"/>
              </a:rPr>
              <a:t>5</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时</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两圆相交</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a:solidFill>
                  <a:schemeClr val="tx1"/>
                </a:solidFill>
                <a:latin typeface="Times New Roman" pitchFamily="18" charset="0"/>
                <a:cs typeface="Times New Roman" panose="02020603050405020304" pitchFamily="18" charset="0"/>
              </a:rPr>
              <a:t>(3)</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当</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|&gt;</a:t>
            </a:r>
            <a:r>
              <a:rPr lang="en-US" altLang="zh-CN" sz="2200">
                <a:solidFill>
                  <a:schemeClr val="tx1"/>
                </a:solidFill>
                <a:latin typeface="Times New Roman" pitchFamily="18" charset="0"/>
                <a:cs typeface="Times New Roman" panose="02020603050405020304" pitchFamily="18" charset="0"/>
              </a:rPr>
              <a:t>5,</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即</a:t>
            </a:r>
            <a:r>
              <a:rPr lang="en-US" altLang="zh-CN" sz="2200" i="1">
                <a:solidFill>
                  <a:schemeClr val="tx1"/>
                </a:solidFill>
                <a:latin typeface="Times New Roman" pitchFamily="18" charset="0"/>
                <a:cs typeface="Times New Roman" panose="02020603050405020304" pitchFamily="18" charset="0"/>
              </a:rPr>
              <a:t>a&gt;</a:t>
            </a:r>
            <a:r>
              <a:rPr lang="en-US" altLang="zh-CN" sz="2200">
                <a:solidFill>
                  <a:schemeClr val="tx1"/>
                </a:solidFill>
                <a:latin typeface="Times New Roman" pitchFamily="18" charset="0"/>
                <a:cs typeface="Times New Roman" panose="02020603050405020304" pitchFamily="18" charset="0"/>
              </a:rPr>
              <a:t>5</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时</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两圆外离</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a:solidFill>
                  <a:schemeClr val="tx1"/>
                </a:solidFill>
                <a:latin typeface="Times New Roman" pitchFamily="18" charset="0"/>
                <a:cs typeface="Times New Roman" panose="02020603050405020304" pitchFamily="18" charset="0"/>
              </a:rPr>
              <a:t>(4)</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当</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1</a:t>
            </a:r>
            <a:r>
              <a:rPr lang="en-US" altLang="zh-CN" sz="2200" i="1">
                <a:solidFill>
                  <a:schemeClr val="tx1"/>
                </a:solidFill>
                <a:latin typeface="Times New Roman" pitchFamily="18" charset="0"/>
                <a:cs typeface="Times New Roman" panose="02020603050405020304" pitchFamily="18" charset="0"/>
              </a:rPr>
              <a:t>C</a:t>
            </a:r>
            <a:r>
              <a:rPr lang="en-US" altLang="zh-CN" sz="2200" baseline="-25000">
                <a:solidFill>
                  <a:schemeClr val="tx1"/>
                </a:solidFill>
                <a:latin typeface="Times New Roman" pitchFamily="18" charset="0"/>
                <a:cs typeface="Times New Roman" panose="02020603050405020304" pitchFamily="18" charset="0"/>
              </a:rPr>
              <a:t>2</a:t>
            </a:r>
            <a:r>
              <a:rPr lang="en-US" altLang="zh-CN" sz="2200" i="1">
                <a:solidFill>
                  <a:schemeClr val="tx1"/>
                </a:solidFill>
                <a:latin typeface="Times New Roman" pitchFamily="18" charset="0"/>
                <a:cs typeface="Times New Roman" panose="02020603050405020304" pitchFamily="18" charset="0"/>
              </a:rPr>
              <a:t>|&lt;</a:t>
            </a:r>
            <a:r>
              <a:rPr lang="en-US" altLang="zh-CN" sz="2200">
                <a:solidFill>
                  <a:schemeClr val="tx1"/>
                </a:solidFill>
                <a:latin typeface="Times New Roman" pitchFamily="18" charset="0"/>
                <a:cs typeface="Times New Roman" panose="02020603050405020304" pitchFamily="18" charset="0"/>
              </a:rPr>
              <a:t>3,</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即</a:t>
            </a:r>
            <a:r>
              <a:rPr lang="en-US" altLang="zh-CN" sz="2200">
                <a:solidFill>
                  <a:schemeClr val="tx1"/>
                </a:solidFill>
                <a:latin typeface="Times New Roman" pitchFamily="18" charset="0"/>
                <a:cs typeface="Times New Roman" panose="02020603050405020304" pitchFamily="18" charset="0"/>
              </a:rPr>
              <a:t>0</a:t>
            </a:r>
            <a:r>
              <a:rPr lang="en-US" altLang="zh-CN" sz="2200" i="1">
                <a:solidFill>
                  <a:schemeClr val="tx1"/>
                </a:solidFill>
                <a:latin typeface="Times New Roman" pitchFamily="18" charset="0"/>
                <a:cs typeface="Times New Roman" panose="02020603050405020304" pitchFamily="18" charset="0"/>
              </a:rPr>
              <a:t>&lt;a&lt;</a:t>
            </a:r>
            <a:r>
              <a:rPr lang="en-US" altLang="zh-CN" sz="2200">
                <a:solidFill>
                  <a:schemeClr val="tx1"/>
                </a:solidFill>
                <a:latin typeface="Times New Roman" pitchFamily="18" charset="0"/>
                <a:cs typeface="Times New Roman" panose="02020603050405020304" pitchFamily="18" charset="0"/>
              </a:rPr>
              <a:t>3</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时</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两圆内含</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p:txBody>
      </p:sp>
    </p:spTree>
    <p:extLst>
      <p:ext uri="{BB962C8B-B14F-4D97-AF65-F5344CB8AC3E}">
        <p14:creationId xmlns:p14="http://schemas.microsoft.com/office/powerpoint/2010/main" val="10793672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indefinite"/>
                            </p:stCondLst>
                          </p:cTn>
                        </p:par>
                        <p:par>
                          <p:cTn id="15" fill="hold" nodeType="afterGroup">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indefinite"/>
                            </p:stCondLst>
                          </p:cTn>
                        </p:par>
                        <p:par>
                          <p:cTn id="20" fill="hold" nodeType="afterGroup">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indefinite"/>
                            </p:stCondLst>
                          </p:cTn>
                        </p:par>
                        <p:par>
                          <p:cTn id="30" fill="hold" nodeType="afterGroup">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indefinite"/>
                            </p:stCondLst>
                          </p:cTn>
                        </p:par>
                        <p:par>
                          <p:cTn id="35" fill="hold" nodeType="afterGroup">
                            <p:stCondLst>
                              <p:cond delay="0"/>
                            </p:stCondLst>
                            <p:childTnLst>
                              <p:par>
                                <p:cTn id="36" presetID="1" presetClass="entr" presetSubtype="0" fill="hold" grpId="2"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1"/>
      <p:bldP spid="7" grpId="2" uiExpand="1" build="p"/>
    </p:bldLst>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F3C4101D-C8F4-4A27-8C15-F5646932BA9A}"/>
              </a:ext>
            </a:extLst>
          </p:cNvPr>
          <p:cNvSpPr/>
          <p:nvPr/>
        </p:nvSpPr>
        <p:spPr>
          <a:xfrm>
            <a:off x="191344" y="461665"/>
            <a:ext cx="11809312" cy="954107"/>
          </a:xfrm>
          <a:prstGeom prst="rect">
            <a:avLst/>
          </a:prstGeom>
        </p:spPr>
        <p:txBody>
          <a:bodyPr wrap="square">
            <a:spAutoFit/>
          </a:bodyPr>
          <a:lstStyle/>
          <a:p>
            <a:r>
              <a:rPr lang="zh-CN" altLang="en-US" sz="2800">
                <a:solidFill>
                  <a:schemeClr val="tx1"/>
                </a:solidFill>
              </a:rPr>
              <a:t>例2.已知圆O的直径AB=4,动点M与点A的距离是它与点B的距离的    倍.</a:t>
            </a:r>
            <a:endParaRPr lang="en-US" altLang="zh-CN" sz="2800">
              <a:solidFill>
                <a:schemeClr val="tx1"/>
              </a:solidFill>
            </a:endParaRPr>
          </a:p>
          <a:p>
            <a:r>
              <a:rPr lang="zh-CN" altLang="en-US" sz="2800">
                <a:solidFill>
                  <a:schemeClr val="tx1"/>
                </a:solidFill>
              </a:rPr>
              <a:t>试探究点M的轨迹，并判断该轨迹与圆O的位置关系.</a:t>
            </a:r>
          </a:p>
        </p:txBody>
      </p:sp>
      <p:sp>
        <p:nvSpPr>
          <p:cNvPr id="22" name="Text Box 28">
            <a:extLst>
              <a:ext uri="{FF2B5EF4-FFF2-40B4-BE49-F238E27FC236}">
                <a16:creationId xmlns:a16="http://schemas.microsoft.com/office/drawing/2014/main" id="{8CF76D04-4ED3-45FF-84EA-4E4AEB632DC9}"/>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典型例题</a:t>
            </a:r>
          </a:p>
        </p:txBody>
      </p:sp>
      <p:sp>
        <p:nvSpPr>
          <p:cNvPr id="3" name="矩形 2">
            <a:extLst>
              <a:ext uri="{FF2B5EF4-FFF2-40B4-BE49-F238E27FC236}">
                <a16:creationId xmlns:a16="http://schemas.microsoft.com/office/drawing/2014/main" id="{51FD6275-F432-4453-AEFC-263AF6B9CCCE}"/>
              </a:ext>
            </a:extLst>
          </p:cNvPr>
          <p:cNvSpPr/>
          <p:nvPr/>
        </p:nvSpPr>
        <p:spPr>
          <a:xfrm>
            <a:off x="335360" y="1415772"/>
            <a:ext cx="11377264" cy="707886"/>
          </a:xfrm>
          <a:prstGeom prst="rect">
            <a:avLst/>
          </a:prstGeom>
        </p:spPr>
        <p:txBody>
          <a:bodyPr wrap="square">
            <a:spAutoFit/>
          </a:bodyPr>
          <a:lstStyle/>
          <a:p>
            <a:r>
              <a:rPr lang="zh-CN" altLang="en-US" sz="2000">
                <a:solidFill>
                  <a:srgbClr val="FF0000"/>
                </a:solidFill>
              </a:rPr>
              <a:t>分析：我们可以通过建立适当的平面直角坐标系，求得满足条件的动点M的轨迹方程，从而得到点M的轨迹；通过研究它的轨迹方程与圆O方程的关系，判断这个轨迹与圆O的位置关系。</a:t>
            </a:r>
          </a:p>
        </p:txBody>
      </p:sp>
      <p:pic>
        <p:nvPicPr>
          <p:cNvPr id="4" name="图片 3">
            <a:extLst>
              <a:ext uri="{FF2B5EF4-FFF2-40B4-BE49-F238E27FC236}">
                <a16:creationId xmlns:a16="http://schemas.microsoft.com/office/drawing/2014/main" id="{060B24F3-1233-49B5-843F-EBA0E092BBF3}"/>
              </a:ext>
            </a:extLst>
          </p:cNvPr>
          <p:cNvPicPr>
            <a:picLocks noChangeAspect="1"/>
          </p:cNvPicPr>
          <p:nvPr/>
        </p:nvPicPr>
        <p:blipFill>
          <a:blip r:embed="rId2"/>
          <a:stretch>
            <a:fillRect/>
          </a:stretch>
        </p:blipFill>
        <p:spPr>
          <a:xfrm>
            <a:off x="9850000" y="2122201"/>
            <a:ext cx="2142869" cy="1665382"/>
          </a:xfrm>
          <a:prstGeom prst="rect">
            <a:avLst/>
          </a:prstGeom>
        </p:spPr>
      </p:pic>
      <p:sp>
        <p:nvSpPr>
          <p:cNvPr id="5" name="矩形 4">
            <a:extLst>
              <a:ext uri="{FF2B5EF4-FFF2-40B4-BE49-F238E27FC236}">
                <a16:creationId xmlns:a16="http://schemas.microsoft.com/office/drawing/2014/main" id="{EB9B8658-D51A-4B43-A151-B68CC63715E3}"/>
              </a:ext>
            </a:extLst>
          </p:cNvPr>
          <p:cNvSpPr/>
          <p:nvPr/>
        </p:nvSpPr>
        <p:spPr>
          <a:xfrm>
            <a:off x="335360" y="2122201"/>
            <a:ext cx="9253257" cy="830997"/>
          </a:xfrm>
          <a:prstGeom prst="rect">
            <a:avLst/>
          </a:prstGeom>
        </p:spPr>
        <p:txBody>
          <a:bodyPr wrap="square">
            <a:spAutoFit/>
          </a:bodyPr>
          <a:lstStyle/>
          <a:p>
            <a:r>
              <a:rPr lang="zh-CN" altLang="en-US" sz="2400">
                <a:solidFill>
                  <a:schemeClr val="tx1"/>
                </a:solidFill>
              </a:rPr>
              <a:t>解：如图,以线段AB的中点O为原点，AB所在直线为x轴，线段AB的垂直平分线为y轴，建立平面直角坐标系.</a:t>
            </a:r>
          </a:p>
        </p:txBody>
      </p:sp>
      <p:sp>
        <p:nvSpPr>
          <p:cNvPr id="6" name="文本框 5">
            <a:extLst>
              <a:ext uri="{FF2B5EF4-FFF2-40B4-BE49-F238E27FC236}">
                <a16:creationId xmlns:a16="http://schemas.microsoft.com/office/drawing/2014/main" id="{72358705-BC83-4EAA-A925-1EA694595B5E}"/>
              </a:ext>
            </a:extLst>
          </p:cNvPr>
          <p:cNvSpPr txBox="1">
            <a:spLocks noRot="1" noChangeAspect="1" noMove="1" noResize="1" noEditPoints="1" noAdjustHandles="1" noChangeArrowheads="1" noChangeShapeType="1" noTextEdit="1"/>
          </p:cNvSpPr>
          <p:nvPr/>
        </p:nvSpPr>
        <p:spPr>
          <a:xfrm>
            <a:off x="10416481" y="548680"/>
            <a:ext cx="432047" cy="412870"/>
          </a:xfrm>
          <a:prstGeom prst="rect">
            <a:avLst/>
          </a:prstGeom>
          <a:blipFill>
            <a:blip r:embed="rId3"/>
            <a:stretch>
              <a:fillRect/>
            </a:stretch>
          </a:blipFill>
        </p:spPr>
        <p:txBody>
          <a:bodyPr/>
          <a:lstStyle/>
          <a:p>
            <a:r>
              <a:rPr lang="zh-CN" altLang="en-US">
                <a:noFill/>
              </a:rPr>
              <a:t> </a:t>
            </a:r>
          </a:p>
        </p:txBody>
      </p:sp>
      <p:sp>
        <p:nvSpPr>
          <p:cNvPr id="7" name="矩形 6">
            <a:extLst>
              <a:ext uri="{FF2B5EF4-FFF2-40B4-BE49-F238E27FC236}">
                <a16:creationId xmlns:a16="http://schemas.microsoft.com/office/drawing/2014/main" id="{85A7923E-A847-45F6-87FB-ABCBE3C59638}"/>
              </a:ext>
            </a:extLst>
          </p:cNvPr>
          <p:cNvSpPr/>
          <p:nvPr/>
        </p:nvSpPr>
        <p:spPr>
          <a:xfrm>
            <a:off x="357955" y="2953198"/>
            <a:ext cx="8592616" cy="461665"/>
          </a:xfrm>
          <a:prstGeom prst="rect">
            <a:avLst/>
          </a:prstGeom>
        </p:spPr>
        <p:txBody>
          <a:bodyPr wrap="square">
            <a:spAutoFit/>
          </a:bodyPr>
          <a:lstStyle/>
          <a:p>
            <a:r>
              <a:rPr lang="zh-CN" altLang="en-US" sz="2400">
                <a:solidFill>
                  <a:schemeClr val="tx1"/>
                </a:solidFill>
              </a:rPr>
              <a:t>由AB=4,得A(-2,0),B(2,0).设点M的坐标为(x,y),由|MA|=  |MB|,得</a:t>
            </a:r>
          </a:p>
        </p:txBody>
      </p:sp>
      <p:pic>
        <p:nvPicPr>
          <p:cNvPr id="8" name="图片 7">
            <a:extLst>
              <a:ext uri="{FF2B5EF4-FFF2-40B4-BE49-F238E27FC236}">
                <a16:creationId xmlns:a16="http://schemas.microsoft.com/office/drawing/2014/main" id="{FA4B925A-462C-4E34-8DB0-DDF5E3790E1A}"/>
              </a:ext>
            </a:extLst>
          </p:cNvPr>
          <p:cNvPicPr>
            <a:picLocks noChangeAspect="1"/>
          </p:cNvPicPr>
          <p:nvPr/>
        </p:nvPicPr>
        <p:blipFill>
          <a:blip r:embed="rId4"/>
          <a:stretch>
            <a:fillRect/>
          </a:stretch>
        </p:blipFill>
        <p:spPr>
          <a:xfrm>
            <a:off x="2192050" y="3414863"/>
            <a:ext cx="4924425" cy="476250"/>
          </a:xfrm>
          <a:prstGeom prst="rect">
            <a:avLst/>
          </a:prstGeom>
        </p:spPr>
      </p:pic>
      <p:grpSp>
        <p:nvGrpSpPr>
          <p:cNvPr id="10" name="组合 9">
            <a:extLst>
              <a:ext uri="{FF2B5EF4-FFF2-40B4-BE49-F238E27FC236}">
                <a16:creationId xmlns:a16="http://schemas.microsoft.com/office/drawing/2014/main" id="{CF926ABB-3982-4570-A0FB-E9A1B8D8F8CC}"/>
              </a:ext>
            </a:extLst>
          </p:cNvPr>
          <p:cNvGrpSpPr/>
          <p:nvPr/>
        </p:nvGrpSpPr>
        <p:grpSpPr>
          <a:xfrm>
            <a:off x="479376" y="3896448"/>
            <a:ext cx="10657184" cy="954107"/>
            <a:chOff x="366021" y="3983446"/>
            <a:chExt cx="10657184" cy="954107"/>
          </a:xfrm>
        </p:grpSpPr>
        <p:sp>
          <p:nvSpPr>
            <p:cNvPr id="9" name="矩形 8">
              <a:extLst>
                <a:ext uri="{FF2B5EF4-FFF2-40B4-BE49-F238E27FC236}">
                  <a16:creationId xmlns:a16="http://schemas.microsoft.com/office/drawing/2014/main" id="{9424E486-2BAF-49AC-A7A2-D5DA6B56A3B0}"/>
                </a:ext>
              </a:extLst>
            </p:cNvPr>
            <p:cNvSpPr/>
            <p:nvPr/>
          </p:nvSpPr>
          <p:spPr>
            <a:xfrm>
              <a:off x="366021" y="3983446"/>
              <a:ext cx="10657184" cy="954107"/>
            </a:xfrm>
            <a:prstGeom prst="rect">
              <a:avLst/>
            </a:prstGeom>
          </p:spPr>
          <p:txBody>
            <a:bodyPr wrap="square">
              <a:spAutoFit/>
            </a:bodyPr>
            <a:lstStyle/>
            <a:p>
              <a:r>
                <a:rPr lang="zh-CN" altLang="en-US" sz="2800">
                  <a:solidFill>
                    <a:schemeClr val="tx1"/>
                  </a:solidFill>
                </a:rPr>
                <a:t>化简，得</a:t>
              </a:r>
              <a:r>
                <a:rPr lang="zh-CN" altLang="en-US" sz="2800" i="1">
                  <a:solidFill>
                    <a:schemeClr val="tx1"/>
                  </a:solidFill>
                  <a:latin typeface="Times New Roman" pitchFamily="18" charset="0"/>
                  <a:cs typeface="Times New Roman" panose="02020603050405020304" pitchFamily="18" charset="0"/>
                </a:rPr>
                <a:t>x</a:t>
              </a:r>
              <a:r>
                <a:rPr lang="zh-CN" altLang="en-US" sz="2800" baseline="30000">
                  <a:solidFill>
                    <a:schemeClr val="tx1"/>
                  </a:solidFill>
                </a:rPr>
                <a:t>2</a:t>
              </a:r>
              <a:r>
                <a:rPr lang="zh-CN" altLang="en-US" sz="2800">
                  <a:solidFill>
                    <a:schemeClr val="tx1"/>
                  </a:solidFill>
                </a:rPr>
                <a:t>-12</a:t>
              </a:r>
              <a:r>
                <a:rPr lang="zh-CN" altLang="en-US" sz="2800" i="1">
                  <a:solidFill>
                    <a:schemeClr val="tx1"/>
                  </a:solidFill>
                  <a:latin typeface="Times New Roman" pitchFamily="18" charset="0"/>
                  <a:cs typeface="Times New Roman" panose="02020603050405020304" pitchFamily="18" charset="0"/>
                </a:rPr>
                <a:t>x</a:t>
              </a:r>
              <a:r>
                <a:rPr lang="zh-CN" altLang="en-US" sz="2800">
                  <a:solidFill>
                    <a:schemeClr val="tx1"/>
                  </a:solidFill>
                </a:rPr>
                <a:t>+</a:t>
              </a:r>
              <a:r>
                <a:rPr lang="zh-CN" altLang="en-US" sz="2800" i="1">
                  <a:solidFill>
                    <a:schemeClr val="tx1"/>
                  </a:solidFill>
                  <a:latin typeface="Times New Roman" pitchFamily="18" charset="0"/>
                  <a:cs typeface="Times New Roman" panose="02020603050405020304" pitchFamily="18" charset="0"/>
                </a:rPr>
                <a:t>y</a:t>
              </a:r>
              <a:r>
                <a:rPr lang="zh-CN" altLang="en-US" sz="2800" baseline="30000">
                  <a:solidFill>
                    <a:schemeClr val="tx1"/>
                  </a:solidFill>
                </a:rPr>
                <a:t>2</a:t>
              </a:r>
              <a:r>
                <a:rPr lang="zh-CN" altLang="en-US" sz="2800">
                  <a:solidFill>
                    <a:schemeClr val="tx1"/>
                  </a:solidFill>
                </a:rPr>
                <a:t>+4=0,即(</a:t>
              </a:r>
              <a:r>
                <a:rPr lang="zh-CN" altLang="en-US" sz="2800" i="1">
                  <a:solidFill>
                    <a:schemeClr val="tx1"/>
                  </a:solidFill>
                  <a:latin typeface="Times New Roman" pitchFamily="18" charset="0"/>
                  <a:cs typeface="Times New Roman" panose="02020603050405020304" pitchFamily="18" charset="0"/>
                </a:rPr>
                <a:t>x</a:t>
              </a:r>
              <a:r>
                <a:rPr lang="zh-CN" altLang="en-US" sz="2800">
                  <a:solidFill>
                    <a:schemeClr val="tx1"/>
                  </a:solidFill>
                </a:rPr>
                <a:t>-6)</a:t>
              </a:r>
              <a:r>
                <a:rPr lang="zh-CN" altLang="en-US" sz="2800" baseline="30000">
                  <a:solidFill>
                    <a:schemeClr val="tx1"/>
                  </a:solidFill>
                </a:rPr>
                <a:t>2</a:t>
              </a:r>
              <a:r>
                <a:rPr lang="zh-CN" altLang="en-US" sz="2800">
                  <a:solidFill>
                    <a:schemeClr val="tx1"/>
                  </a:solidFill>
                </a:rPr>
                <a:t>+</a:t>
              </a:r>
              <a:r>
                <a:rPr lang="zh-CN" altLang="en-US" sz="2800" i="1">
                  <a:solidFill>
                    <a:schemeClr val="tx1"/>
                  </a:solidFill>
                  <a:latin typeface="Times New Roman" pitchFamily="18" charset="0"/>
                  <a:cs typeface="Times New Roman" panose="02020603050405020304" pitchFamily="18" charset="0"/>
                </a:rPr>
                <a:t>y</a:t>
              </a:r>
              <a:r>
                <a:rPr lang="zh-CN" altLang="en-US" sz="2800" baseline="30000">
                  <a:solidFill>
                    <a:schemeClr val="tx1"/>
                  </a:solidFill>
                </a:rPr>
                <a:t>2</a:t>
              </a:r>
              <a:r>
                <a:rPr lang="zh-CN" altLang="en-US" sz="2800">
                  <a:solidFill>
                    <a:schemeClr val="tx1"/>
                  </a:solidFill>
                </a:rPr>
                <a:t>=32.所以点M的轨迹是以P(6,0)为圆心，半径为4    的一个圆.</a:t>
              </a:r>
            </a:p>
          </p:txBody>
        </p:sp>
        <p:sp>
          <p:nvSpPr>
            <p:cNvPr id="30" name="文本框 29">
              <a:extLst>
                <a:ext uri="{FF2B5EF4-FFF2-40B4-BE49-F238E27FC236}">
                  <a16:creationId xmlns:a16="http://schemas.microsoft.com/office/drawing/2014/main" id="{F69F887E-085F-4868-A6EC-36F814E94004}"/>
                </a:ext>
              </a:extLst>
            </p:cNvPr>
            <p:cNvSpPr txBox="1">
              <a:spLocks noRot="1" noChangeAspect="1" noMove="1" noResize="1" noEditPoints="1" noAdjustHandles="1" noChangeArrowheads="1" noChangeShapeType="1" noTextEdit="1"/>
            </p:cNvSpPr>
            <p:nvPr/>
          </p:nvSpPr>
          <p:spPr>
            <a:xfrm>
              <a:off x="3071664" y="4459696"/>
              <a:ext cx="432047" cy="412870"/>
            </a:xfrm>
            <a:prstGeom prst="rect">
              <a:avLst/>
            </a:prstGeom>
            <a:blipFill>
              <a:blip r:embed="rId5"/>
              <a:stretch>
                <a:fillRect/>
              </a:stretch>
            </a:blipFill>
          </p:spPr>
          <p:txBody>
            <a:bodyPr/>
            <a:lstStyle/>
            <a:p>
              <a:r>
                <a:rPr lang="zh-CN" altLang="en-US">
                  <a:noFill/>
                </a:rPr>
                <a:t> </a:t>
              </a:r>
            </a:p>
          </p:txBody>
        </p:sp>
      </p:grpSp>
      <p:pic>
        <p:nvPicPr>
          <p:cNvPr id="11" name="图片 10">
            <a:extLst>
              <a:ext uri="{FF2B5EF4-FFF2-40B4-BE49-F238E27FC236}">
                <a16:creationId xmlns:a16="http://schemas.microsoft.com/office/drawing/2014/main" id="{419E3E00-C755-45B5-8531-4725E7BC52F8}"/>
              </a:ext>
            </a:extLst>
          </p:cNvPr>
          <p:cNvPicPr>
            <a:picLocks noChangeAspect="1"/>
          </p:cNvPicPr>
          <p:nvPr/>
        </p:nvPicPr>
        <p:blipFill>
          <a:blip r:embed="rId6"/>
          <a:stretch>
            <a:fillRect/>
          </a:stretch>
        </p:blipFill>
        <p:spPr>
          <a:xfrm>
            <a:off x="695400" y="4831771"/>
            <a:ext cx="7305675" cy="13144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2"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1"/>
      <p:bldP spid="7" grpId="2"/>
    </p:bldLst>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BCEA7F21-E024-4473-A1D7-D365A047DC64}"/>
              </a:ext>
            </a:extLst>
          </p:cNvPr>
          <p:cNvSpPr>
            <a:spLocks noChangeAspect="1"/>
          </p:cNvSpPr>
          <p:nvPr/>
        </p:nvSpPr>
        <p:spPr>
          <a:xfrm>
            <a:off x="335360" y="548680"/>
            <a:ext cx="7920880" cy="1200329"/>
          </a:xfrm>
          <a:prstGeom prst="rect">
            <a:avLst/>
          </a:prstGeom>
        </p:spPr>
        <p:txBody>
          <a:bodyPr wrap="square">
            <a:spAutoFit/>
          </a:bodyPr>
          <a:lstStyle/>
          <a:p>
            <a:pPr>
              <a:spcAft>
                <a:spcPct val="0"/>
              </a:spcAft>
              <a:tabLst>
                <a:tab pos="1029335"/>
                <a:tab pos="1850390"/>
                <a:tab pos="2538095"/>
                <a:tab pos="3221990"/>
              </a:tabLst>
            </a:pPr>
            <a:r>
              <a:rPr lang="zh-CN" altLang="zh-CN" sz="2400">
                <a:solidFill>
                  <a:srgbClr val="000000"/>
                </a:solidFill>
                <a:latin typeface="Times New Roman" pitchFamily="18" charset="0"/>
                <a:ea typeface="黑体" pitchFamily="2" charset="-122"/>
                <a:cs typeface="Times New Roman" panose="02020603050405020304" pitchFamily="18" charset="0"/>
              </a:rPr>
              <a:t>例</a:t>
            </a:r>
            <a:r>
              <a:rPr lang="en-US" altLang="zh-CN" sz="2400" b="1">
                <a:solidFill>
                  <a:srgbClr val="000000"/>
                </a:solidFill>
                <a:latin typeface="Times New Roman" pitchFamily="18" charset="0"/>
                <a:cs typeface="Times New Roman" panose="02020603050405020304" pitchFamily="18" charset="0"/>
              </a:rPr>
              <a:t>3</a:t>
            </a:r>
            <a:r>
              <a:rPr lang="zh-CN" altLang="zh-CN" sz="2400">
                <a:solidFill>
                  <a:srgbClr val="000000"/>
                </a:solidFill>
                <a:latin typeface="Times New Roman" pitchFamily="18" charset="0"/>
                <a:cs typeface="Times New Roman" panose="02020603050405020304" pitchFamily="18" charset="0"/>
              </a:rPr>
              <a:t>已知圆</a:t>
            </a:r>
            <a:r>
              <a:rPr lang="en-US" altLang="zh-CN" sz="2400" i="1">
                <a:solidFill>
                  <a:srgbClr val="000000"/>
                </a:solidFill>
                <a:latin typeface="Times New Roman" pitchFamily="18" charset="0"/>
                <a:cs typeface="Times New Roman" panose="02020603050405020304" pitchFamily="18" charset="0"/>
              </a:rPr>
              <a:t>C</a:t>
            </a:r>
            <a:r>
              <a:rPr lang="en-US" altLang="zh-CN" sz="2400" baseline="-25000">
                <a:solidFill>
                  <a:srgbClr val="000000"/>
                </a:solidFill>
                <a:latin typeface="Times New Roman" pitchFamily="18" charset="0"/>
                <a:cs typeface="Times New Roman" panose="02020603050405020304" pitchFamily="18" charset="0"/>
              </a:rPr>
              <a:t>1</a:t>
            </a:r>
            <a:r>
              <a:rPr lang="en-US" altLang="zh-CN" sz="2400">
                <a:solidFill>
                  <a:srgbClr val="000000"/>
                </a:solidFill>
                <a:latin typeface="Times New Roman" pitchFamily="18" charset="0"/>
                <a:cs typeface="Times New Roman" panose="02020603050405020304" pitchFamily="18" charset="0"/>
              </a:rPr>
              <a:t>:</a:t>
            </a:r>
            <a:r>
              <a:rPr lang="en-US" altLang="zh-CN" sz="2400" i="1">
                <a:solidFill>
                  <a:srgbClr val="000000"/>
                </a:solidFill>
                <a:latin typeface="Times New Roman" pitchFamily="18" charset="0"/>
                <a:cs typeface="Times New Roman" panose="02020603050405020304" pitchFamily="18" charset="0"/>
              </a:rPr>
              <a:t>x</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+y</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6</a:t>
            </a:r>
            <a:r>
              <a:rPr lang="en-US" altLang="zh-CN" sz="2400" i="1">
                <a:solidFill>
                  <a:srgbClr val="000000"/>
                </a:solidFill>
                <a:latin typeface="Times New Roman" pitchFamily="18" charset="0"/>
                <a:cs typeface="Times New Roman" panose="02020603050405020304" pitchFamily="18" charset="0"/>
              </a:rPr>
              <a:t>x-</a:t>
            </a:r>
            <a:r>
              <a:rPr lang="en-US" altLang="zh-CN" sz="2400">
                <a:solidFill>
                  <a:srgbClr val="000000"/>
                </a:solidFill>
                <a:latin typeface="Times New Roman" pitchFamily="18" charset="0"/>
                <a:cs typeface="Times New Roman" panose="02020603050405020304" pitchFamily="18" charset="0"/>
              </a:rPr>
              <a:t>4</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0</a:t>
            </a:r>
            <a:r>
              <a:rPr lang="zh-CN" altLang="zh-CN" sz="2400">
                <a:solidFill>
                  <a:srgbClr val="000000"/>
                </a:solidFill>
                <a:latin typeface="Times New Roman" pitchFamily="18" charset="0"/>
                <a:cs typeface="Times New Roman" panose="02020603050405020304" pitchFamily="18" charset="0"/>
              </a:rPr>
              <a:t>和圆</a:t>
            </a:r>
            <a:r>
              <a:rPr lang="en-US" altLang="zh-CN" sz="2400" i="1">
                <a:solidFill>
                  <a:srgbClr val="000000"/>
                </a:solidFill>
                <a:latin typeface="Times New Roman" pitchFamily="18" charset="0"/>
                <a:cs typeface="Times New Roman" panose="02020603050405020304" pitchFamily="18" charset="0"/>
              </a:rPr>
              <a:t>C</a:t>
            </a:r>
            <a:r>
              <a:rPr lang="en-US" altLang="zh-CN" sz="2400" baseline="-25000">
                <a:solidFill>
                  <a:srgbClr val="000000"/>
                </a:solidFill>
                <a:latin typeface="Times New Roman" pitchFamily="18" charset="0"/>
                <a:cs typeface="Times New Roman" panose="02020603050405020304" pitchFamily="18" charset="0"/>
              </a:rPr>
              <a:t>2</a:t>
            </a:r>
            <a:r>
              <a:rPr lang="en-US" altLang="zh-CN" sz="2400">
                <a:solidFill>
                  <a:srgbClr val="000000"/>
                </a:solidFill>
                <a:latin typeface="Times New Roman" pitchFamily="18" charset="0"/>
                <a:cs typeface="Times New Roman" panose="02020603050405020304" pitchFamily="18" charset="0"/>
              </a:rPr>
              <a:t>:</a:t>
            </a:r>
            <a:r>
              <a:rPr lang="en-US" altLang="zh-CN" sz="2400" i="1">
                <a:solidFill>
                  <a:srgbClr val="000000"/>
                </a:solidFill>
                <a:latin typeface="Times New Roman" pitchFamily="18" charset="0"/>
                <a:cs typeface="Times New Roman" panose="02020603050405020304" pitchFamily="18" charset="0"/>
              </a:rPr>
              <a:t>x</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+y</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6</a:t>
            </a:r>
            <a:r>
              <a:rPr lang="en-US" altLang="zh-CN" sz="2400" i="1">
                <a:solidFill>
                  <a:srgbClr val="000000"/>
                </a:solidFill>
                <a:latin typeface="Times New Roman" pitchFamily="18" charset="0"/>
                <a:cs typeface="Times New Roman" panose="02020603050405020304" pitchFamily="18" charset="0"/>
              </a:rPr>
              <a:t>y-</a:t>
            </a:r>
            <a:r>
              <a:rPr lang="en-US" altLang="zh-CN" sz="2400">
                <a:solidFill>
                  <a:srgbClr val="000000"/>
                </a:solidFill>
                <a:latin typeface="Times New Roman" pitchFamily="18" charset="0"/>
                <a:cs typeface="Times New Roman" panose="02020603050405020304" pitchFamily="18" charset="0"/>
              </a:rPr>
              <a:t>28</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0</a:t>
            </a:r>
            <a:r>
              <a:rPr lang="en-US" altLang="zh-CN" sz="2400" i="1">
                <a:solidFill>
                  <a:srgbClr val="000000"/>
                </a:solidFill>
                <a:latin typeface="Times New Roman" pitchFamily="18" charset="0"/>
                <a:cs typeface="Times New Roman" panose="02020603050405020304" pitchFamily="18" charset="0"/>
              </a:rPr>
              <a:t>.</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a:p>
            <a:pPr>
              <a:spcAft>
                <a:spcPct val="0"/>
              </a:spcAft>
              <a:tabLst>
                <a:tab pos="1029335"/>
                <a:tab pos="1850390"/>
                <a:tab pos="2538095"/>
                <a:tab pos="3221990"/>
              </a:tabLst>
            </a:pPr>
            <a:r>
              <a:rPr lang="en-US" altLang="zh-CN" sz="2400">
                <a:solidFill>
                  <a:srgbClr val="000000"/>
                </a:solidFill>
                <a:latin typeface="Times New Roman" pitchFamily="18" charset="0"/>
                <a:cs typeface="Times New Roman" panose="02020603050405020304" pitchFamily="18" charset="0"/>
              </a:rPr>
              <a:t>(1)</a:t>
            </a:r>
            <a:r>
              <a:rPr lang="zh-CN" altLang="zh-CN" sz="2400">
                <a:solidFill>
                  <a:srgbClr val="000000"/>
                </a:solidFill>
                <a:latin typeface="Times New Roman" pitchFamily="18" charset="0"/>
                <a:cs typeface="Times New Roman" panose="02020603050405020304" pitchFamily="18" charset="0"/>
              </a:rPr>
              <a:t>求两圆公共弦所在直线的方程及弦长</a:t>
            </a:r>
            <a:r>
              <a:rPr lang="en-US" altLang="zh-CN" sz="2400">
                <a:solidFill>
                  <a:srgbClr val="000000"/>
                </a:solidFill>
                <a:latin typeface="Times New Roman" pitchFamily="18" charset="0"/>
                <a:cs typeface="Times New Roman" panose="02020603050405020304" pitchFamily="18" charset="0"/>
              </a:rPr>
              <a:t>;</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a:p>
            <a:pPr>
              <a:spcAft>
                <a:spcPct val="0"/>
              </a:spcAft>
              <a:tabLst>
                <a:tab pos="1029335"/>
                <a:tab pos="1850390"/>
                <a:tab pos="2538095"/>
                <a:tab pos="3221990"/>
              </a:tabLst>
            </a:pPr>
            <a:r>
              <a:rPr lang="en-US" altLang="zh-CN" sz="2400">
                <a:solidFill>
                  <a:srgbClr val="000000"/>
                </a:solidFill>
                <a:latin typeface="Times New Roman" pitchFamily="18" charset="0"/>
                <a:cs typeface="Times New Roman" panose="02020603050405020304" pitchFamily="18" charset="0"/>
              </a:rPr>
              <a:t>(2)</a:t>
            </a:r>
            <a:r>
              <a:rPr lang="zh-CN" altLang="zh-CN" sz="2400">
                <a:solidFill>
                  <a:srgbClr val="000000"/>
                </a:solidFill>
                <a:latin typeface="Times New Roman" pitchFamily="18" charset="0"/>
                <a:cs typeface="Times New Roman" panose="02020603050405020304" pitchFamily="18" charset="0"/>
              </a:rPr>
              <a:t>求经过两圆交点且圆心在直线</a:t>
            </a:r>
            <a:r>
              <a:rPr lang="en-US" altLang="zh-CN" sz="2400" i="1">
                <a:solidFill>
                  <a:srgbClr val="000000"/>
                </a:solidFill>
                <a:latin typeface="Times New Roman" pitchFamily="18" charset="0"/>
                <a:cs typeface="Times New Roman" panose="02020603050405020304" pitchFamily="18" charset="0"/>
              </a:rPr>
              <a:t>x-y-</a:t>
            </a:r>
            <a:r>
              <a:rPr lang="en-US" altLang="zh-CN" sz="2400">
                <a:solidFill>
                  <a:srgbClr val="000000"/>
                </a:solidFill>
                <a:latin typeface="Times New Roman" pitchFamily="18" charset="0"/>
                <a:cs typeface="Times New Roman" panose="02020603050405020304" pitchFamily="18" charset="0"/>
              </a:rPr>
              <a:t>4</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0</a:t>
            </a:r>
            <a:r>
              <a:rPr lang="zh-CN" altLang="zh-CN" sz="2400">
                <a:solidFill>
                  <a:srgbClr val="000000"/>
                </a:solidFill>
                <a:latin typeface="Times New Roman" pitchFamily="18" charset="0"/>
                <a:cs typeface="Times New Roman" panose="02020603050405020304" pitchFamily="18" charset="0"/>
              </a:rPr>
              <a:t>上的圆的方程</a:t>
            </a:r>
            <a:r>
              <a:rPr lang="en-US" altLang="zh-CN" sz="2400" i="1">
                <a:solidFill>
                  <a:srgbClr val="000000"/>
                </a:solidFill>
                <a:latin typeface="Times New Roman" pitchFamily="18" charset="0"/>
                <a:cs typeface="Times New Roman" panose="02020603050405020304" pitchFamily="18" charset="0"/>
              </a:rPr>
              <a:t>.</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p:txBody>
      </p:sp>
      <p:sp>
        <p:nvSpPr>
          <p:cNvPr id="3" name="Text Box 28">
            <a:extLst>
              <a:ext uri="{FF2B5EF4-FFF2-40B4-BE49-F238E27FC236}">
                <a16:creationId xmlns:a16="http://schemas.microsoft.com/office/drawing/2014/main" id="{97662642-5E41-402E-8409-AE0D10A1C6D0}"/>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典型例题</a:t>
            </a:r>
          </a:p>
        </p:txBody>
      </p:sp>
      <p:graphicFrame>
        <p:nvGraphicFramePr>
          <p:cNvPr id="4" name="对象 3">
            <a:extLst>
              <a:ext uri="{FF2B5EF4-FFF2-40B4-BE49-F238E27FC236}">
                <a16:creationId xmlns:a16="http://schemas.microsoft.com/office/drawing/2014/main" id="{1A6F7C1C-0F44-41BD-A03C-3355A07027AF}"/>
              </a:ext>
            </a:extLst>
          </p:cNvPr>
          <p:cNvGraphicFramePr>
            <a:graphicFrameLocks noChangeAspect="1"/>
          </p:cNvGraphicFramePr>
          <p:nvPr>
            <p:extLst>
              <p:ext uri="{D42A27DB-BD31-4B8C-83A1-F6EECF244321}">
                <p14:modId xmlns:p14="http://schemas.microsoft.com/office/powerpoint/2010/main" val="823749062"/>
              </p:ext>
            </p:extLst>
          </p:nvPr>
        </p:nvGraphicFramePr>
        <p:xfrm>
          <a:off x="356785" y="1670626"/>
          <a:ext cx="11363325" cy="1219200"/>
        </p:xfrm>
        <a:graphic>
          <a:graphicData uri="http://schemas.openxmlformats.org/presentationml/2006/ole">
            <mc:AlternateContent xmlns:mc="http://schemas.openxmlformats.org/markup-compatibility/2006">
              <mc:Choice xmlns:v="urn:schemas-microsoft-com:vml" Requires="v">
                <p:oleObj spid="_x0000_s1048" name="Document" r:id="rId2" progId="Word.Document.12">
                  <p:embed/>
                </p:oleObj>
              </mc:Choice>
              <mc:Fallback>
                <p:oleObj name="Document" r:id="rId2" progId="Word.Document.12">
                  <p:embed/>
                  <p:pic>
                    <p:nvPicPr>
                      <p:cNvPr id="0" name="OLE substitute image"/>
                      <p:cNvPicPr/>
                      <p:nvPr/>
                    </p:nvPicPr>
                    <p:blipFill>
                      <a:blip r:embed="rId3"/>
                      <a:stretch>
                        <a:fillRect/>
                      </a:stretch>
                    </p:blipFill>
                    <p:spPr>
                      <a:xfrm>
                        <a:off x="356785" y="1670626"/>
                        <a:ext cx="11363325" cy="1219200"/>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F39B902C-3165-444C-82F9-182742D1FDA9}"/>
              </a:ext>
            </a:extLst>
          </p:cNvPr>
          <p:cNvSpPr>
            <a:spLocks noChangeAspect="1"/>
          </p:cNvSpPr>
          <p:nvPr/>
        </p:nvSpPr>
        <p:spPr>
          <a:xfrm>
            <a:off x="911424" y="2348880"/>
            <a:ext cx="6438293" cy="872355"/>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chemeClr val="tx1"/>
                </a:solidFill>
                <a:latin typeface="NEU-BZ-S92" charset="0"/>
                <a:cs typeface="宋体" panose="02010600030101010101" pitchFamily="2" charset="-122"/>
              </a:rPr>
              <a:t>①</a:t>
            </a:r>
            <a:r>
              <a:rPr lang="en-US" altLang="zh-CN" sz="2200" i="1">
                <a:solidFill>
                  <a:schemeClr val="tx1"/>
                </a:solidFill>
                <a:latin typeface="Times New Roman" pitchFamily="18" charset="0"/>
                <a:cs typeface="Times New Roman" panose="02020603050405020304" pitchFamily="18" charset="0"/>
              </a:rPr>
              <a:t>-</a:t>
            </a:r>
            <a:r>
              <a:rPr lang="zh-CN" altLang="zh-CN" sz="2200">
                <a:solidFill>
                  <a:schemeClr val="tx1"/>
                </a:solidFill>
                <a:latin typeface="NEU-BZ-S92" charset="0"/>
                <a:cs typeface="宋体" panose="02010600030101010101" pitchFamily="2" charset="-122"/>
              </a:rPr>
              <a:t>②</a:t>
            </a:r>
            <a:r>
              <a:rPr lang="en-US" altLang="zh-CN" sz="2200">
                <a:solidFill>
                  <a:schemeClr val="tx1"/>
                </a:solidFill>
                <a:latin typeface="Times New Roman" pitchFamily="18" charset="0"/>
                <a:cs typeface="Times New Roman" panose="02020603050405020304" pitchFamily="18" charset="0"/>
              </a:rPr>
              <a:t>,</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得</a:t>
            </a:r>
            <a:r>
              <a:rPr lang="en-US" altLang="zh-CN" sz="2200" i="1">
                <a:solidFill>
                  <a:schemeClr val="tx1"/>
                </a:solidFill>
                <a:latin typeface="Times New Roman" pitchFamily="18" charset="0"/>
                <a:cs typeface="Times New Roman" panose="02020603050405020304" pitchFamily="18" charset="0"/>
              </a:rPr>
              <a:t>x-y+</a:t>
            </a:r>
            <a:r>
              <a:rPr lang="en-US" altLang="zh-CN" sz="2200">
                <a:solidFill>
                  <a:schemeClr val="tx1"/>
                </a:solidFill>
                <a:latin typeface="Times New Roman" pitchFamily="18" charset="0"/>
                <a:cs typeface="Times New Roman" panose="02020603050405020304" pitchFamily="18" charset="0"/>
              </a:rPr>
              <a:t>4</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0</a:t>
            </a:r>
            <a:r>
              <a:rPr lang="en-US" altLang="zh-CN" sz="2200" i="1">
                <a:solidFill>
                  <a:schemeClr val="tx1"/>
                </a:solidFill>
                <a:latin typeface="Times New Roman" pitchFamily="18" charset="0"/>
                <a:cs typeface="Times New Roman" panose="02020603050405020304" pitchFamily="18" charset="0"/>
              </a:rPr>
              <a:t>.</a:t>
            </a:r>
            <a:r>
              <a:rPr lang="zh-CN" altLang="zh-CN" sz="2200" i="1">
                <a:solidFill>
                  <a:schemeClr val="tx1"/>
                </a:solidFill>
                <a:latin typeface="NEU-BZ-S92" charset="0"/>
                <a:cs typeface="宋体" panose="02010600030101010101" pitchFamily="2" charset="-122"/>
              </a:rPr>
              <a:t>∵</a:t>
            </a:r>
            <a:r>
              <a:rPr lang="en-US" altLang="zh-CN" sz="2200" i="1">
                <a:solidFill>
                  <a:schemeClr val="tx1"/>
                </a:solidFill>
                <a:latin typeface="Times New Roman" pitchFamily="18" charset="0"/>
                <a:cs typeface="Times New Roman" panose="02020603050405020304" pitchFamily="18" charset="0"/>
              </a:rPr>
              <a:t>A</a:t>
            </a:r>
            <a:r>
              <a:rPr lang="en-US" altLang="zh-CN" sz="2200">
                <a:solidFill>
                  <a:schemeClr val="tx1"/>
                </a:solidFill>
                <a:latin typeface="Times New Roman" pitchFamily="18" charset="0"/>
                <a:cs typeface="Times New Roman" panose="02020603050405020304" pitchFamily="18" charset="0"/>
              </a:rPr>
              <a:t>,</a:t>
            </a:r>
            <a:r>
              <a:rPr lang="en-US" altLang="zh-CN" sz="2200" i="1">
                <a:solidFill>
                  <a:schemeClr val="tx1"/>
                </a:solidFill>
                <a:latin typeface="Times New Roman" pitchFamily="18" charset="0"/>
                <a:cs typeface="Times New Roman" panose="02020603050405020304" pitchFamily="18" charset="0"/>
              </a:rPr>
              <a:t>B</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两点坐标都满足此方程</a:t>
            </a:r>
            <a:r>
              <a:rPr lang="en-US" altLang="zh-CN" sz="2200">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i="1">
                <a:solidFill>
                  <a:schemeClr val="tx1"/>
                </a:solidFill>
                <a:latin typeface="NEU-BZ-S92" charset="0"/>
                <a:cs typeface="宋体" panose="02010600030101010101" pitchFamily="2" charset="-122"/>
              </a:rPr>
              <a:t>∴</a:t>
            </a:r>
            <a:r>
              <a:rPr lang="en-US" altLang="zh-CN" sz="2200" i="1">
                <a:solidFill>
                  <a:schemeClr val="tx1"/>
                </a:solidFill>
                <a:latin typeface="Times New Roman" pitchFamily="18" charset="0"/>
                <a:cs typeface="Times New Roman" panose="02020603050405020304" pitchFamily="18" charset="0"/>
              </a:rPr>
              <a:t>x-y+</a:t>
            </a:r>
            <a:r>
              <a:rPr lang="en-US" altLang="zh-CN" sz="2200">
                <a:solidFill>
                  <a:schemeClr val="tx1"/>
                </a:solidFill>
                <a:latin typeface="Times New Roman" pitchFamily="18" charset="0"/>
                <a:cs typeface="Times New Roman" panose="02020603050405020304" pitchFamily="18" charset="0"/>
              </a:rPr>
              <a:t>4</a:t>
            </a:r>
            <a:r>
              <a:rPr lang="en-US" altLang="zh-CN" sz="2200" i="1">
                <a:solidFill>
                  <a:schemeClr val="tx1"/>
                </a:solidFill>
                <a:latin typeface="Times New Roman" pitchFamily="18" charset="0"/>
                <a:cs typeface="Times New Roman" panose="02020603050405020304" pitchFamily="18" charset="0"/>
              </a:rPr>
              <a:t>=</a:t>
            </a:r>
            <a:r>
              <a:rPr lang="en-US" altLang="zh-CN" sz="2200">
                <a:solidFill>
                  <a:schemeClr val="tx1"/>
                </a:solidFill>
                <a:latin typeface="Times New Roman" pitchFamily="18" charset="0"/>
                <a:cs typeface="Times New Roman" panose="02020603050405020304" pitchFamily="18" charset="0"/>
              </a:rPr>
              <a:t>0</a:t>
            </a:r>
            <a:r>
              <a:rPr lang="zh-CN" altLang="zh-CN" sz="2200">
                <a:solidFill>
                  <a:schemeClr val="tx1"/>
                </a:solidFill>
                <a:latin typeface="Times New Roman" pitchFamily="18" charset="0"/>
                <a:ea typeface="楷体" panose="02010609060101010101" pitchFamily="49" charset="-122"/>
                <a:cs typeface="Times New Roman" panose="02020603050405020304" pitchFamily="18" charset="0"/>
              </a:rPr>
              <a:t>即为两圆公共弦所在直线的方程</a:t>
            </a:r>
            <a:r>
              <a:rPr lang="en-US" altLang="zh-CN" sz="2200" i="1">
                <a:solidFill>
                  <a:schemeClr val="tx1"/>
                </a:solidFill>
                <a:latin typeface="Times New Roman" pitchFamily="18" charset="0"/>
                <a:cs typeface="Times New Roman" panose="02020603050405020304" pitchFamily="18" charset="0"/>
              </a:rPr>
              <a:t>.</a:t>
            </a:r>
            <a:endParaRPr lang="zh-CN" altLang="zh-CN" sz="2200">
              <a:solidFill>
                <a:schemeClr val="tx1"/>
              </a:solidFill>
              <a:latin typeface="NEU-BZ-S92" charset="0"/>
              <a:ea typeface="方正书宋_GBK" panose="03000509000000000000" pitchFamily="65"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576B8D8A-A23B-4900-B8A5-347CB14B2012}"/>
              </a:ext>
            </a:extLst>
          </p:cNvPr>
          <p:cNvGraphicFramePr>
            <a:graphicFrameLocks noChangeAspect="1"/>
          </p:cNvGraphicFramePr>
          <p:nvPr>
            <p:extLst>
              <p:ext uri="{D42A27DB-BD31-4B8C-83A1-F6EECF244321}">
                <p14:modId xmlns:p14="http://schemas.microsoft.com/office/powerpoint/2010/main" val="3448915541"/>
              </p:ext>
            </p:extLst>
          </p:nvPr>
        </p:nvGraphicFramePr>
        <p:xfrm>
          <a:off x="911424" y="3068960"/>
          <a:ext cx="8424862" cy="1304925"/>
        </p:xfrm>
        <a:graphic>
          <a:graphicData uri="http://schemas.openxmlformats.org/presentationml/2006/ole">
            <mc:AlternateContent xmlns:mc="http://schemas.openxmlformats.org/markup-compatibility/2006">
              <mc:Choice xmlns:v="urn:schemas-microsoft-com:vml" Requires="v">
                <p:oleObj spid="_x0000_s1049" name="Document" r:id="rId4" progId="Word.Document.12">
                  <p:embed/>
                </p:oleObj>
              </mc:Choice>
              <mc:Fallback>
                <p:oleObj name="Document" r:id="rId4" progId="Word.Document.12">
                  <p:embed/>
                  <p:pic>
                    <p:nvPicPr>
                      <p:cNvPr id="0" name="OLE substitute image"/>
                      <p:cNvPicPr/>
                      <p:nvPr/>
                    </p:nvPicPr>
                    <p:blipFill>
                      <a:blip r:embed="rId5"/>
                      <a:stretch>
                        <a:fillRect/>
                      </a:stretch>
                    </p:blipFill>
                    <p:spPr>
                      <a:xfrm>
                        <a:off x="911424" y="3068960"/>
                        <a:ext cx="8424862" cy="1304925"/>
                      </a:xfrm>
                      <a:prstGeom prst="rect">
                        <a:avLst/>
                      </a:prstGeom>
                    </p:spPr>
                  </p:pic>
                </p:oleObj>
              </mc:Fallback>
            </mc:AlternateContent>
          </a:graphicData>
        </a:graphic>
      </p:graphicFrame>
    </p:spTree>
    <p:extLst>
      <p:ext uri="{BB962C8B-B14F-4D97-AF65-F5344CB8AC3E}">
        <p14:creationId xmlns:p14="http://schemas.microsoft.com/office/powerpoint/2010/main" val="38833510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BCEA7F21-E024-4473-A1D7-D365A047DC64}"/>
              </a:ext>
            </a:extLst>
          </p:cNvPr>
          <p:cNvSpPr>
            <a:spLocks noChangeAspect="1"/>
          </p:cNvSpPr>
          <p:nvPr/>
        </p:nvSpPr>
        <p:spPr>
          <a:xfrm>
            <a:off x="335360" y="548680"/>
            <a:ext cx="7920880" cy="1200329"/>
          </a:xfrm>
          <a:prstGeom prst="rect">
            <a:avLst/>
          </a:prstGeom>
        </p:spPr>
        <p:txBody>
          <a:bodyPr wrap="square">
            <a:spAutoFit/>
          </a:bodyPr>
          <a:lstStyle/>
          <a:p>
            <a:pPr>
              <a:spcAft>
                <a:spcPct val="0"/>
              </a:spcAft>
              <a:tabLst>
                <a:tab pos="1029335"/>
                <a:tab pos="1850390"/>
                <a:tab pos="2538095"/>
                <a:tab pos="3221990"/>
              </a:tabLst>
            </a:pPr>
            <a:r>
              <a:rPr lang="zh-CN" altLang="zh-CN" sz="2400">
                <a:solidFill>
                  <a:srgbClr val="000000"/>
                </a:solidFill>
                <a:latin typeface="Times New Roman" pitchFamily="18" charset="0"/>
                <a:ea typeface="黑体" pitchFamily="2" charset="-122"/>
                <a:cs typeface="Times New Roman" panose="02020603050405020304" pitchFamily="18" charset="0"/>
              </a:rPr>
              <a:t>例</a:t>
            </a:r>
            <a:r>
              <a:rPr lang="en-US" altLang="zh-CN" sz="2400" b="1">
                <a:solidFill>
                  <a:srgbClr val="000000"/>
                </a:solidFill>
                <a:latin typeface="Times New Roman" pitchFamily="18" charset="0"/>
                <a:cs typeface="Times New Roman" panose="02020603050405020304" pitchFamily="18" charset="0"/>
              </a:rPr>
              <a:t>3</a:t>
            </a:r>
            <a:r>
              <a:rPr lang="zh-CN" altLang="zh-CN" sz="2400">
                <a:solidFill>
                  <a:srgbClr val="000000"/>
                </a:solidFill>
                <a:latin typeface="Times New Roman" pitchFamily="18" charset="0"/>
                <a:cs typeface="Times New Roman" panose="02020603050405020304" pitchFamily="18" charset="0"/>
              </a:rPr>
              <a:t>已知圆</a:t>
            </a:r>
            <a:r>
              <a:rPr lang="en-US" altLang="zh-CN" sz="2400" i="1">
                <a:solidFill>
                  <a:srgbClr val="000000"/>
                </a:solidFill>
                <a:latin typeface="Times New Roman" pitchFamily="18" charset="0"/>
                <a:cs typeface="Times New Roman" panose="02020603050405020304" pitchFamily="18" charset="0"/>
              </a:rPr>
              <a:t>C</a:t>
            </a:r>
            <a:r>
              <a:rPr lang="en-US" altLang="zh-CN" sz="2400" baseline="-25000">
                <a:solidFill>
                  <a:srgbClr val="000000"/>
                </a:solidFill>
                <a:latin typeface="Times New Roman" pitchFamily="18" charset="0"/>
                <a:cs typeface="Times New Roman" panose="02020603050405020304" pitchFamily="18" charset="0"/>
              </a:rPr>
              <a:t>1</a:t>
            </a:r>
            <a:r>
              <a:rPr lang="en-US" altLang="zh-CN" sz="2400">
                <a:solidFill>
                  <a:srgbClr val="000000"/>
                </a:solidFill>
                <a:latin typeface="Times New Roman" pitchFamily="18" charset="0"/>
                <a:cs typeface="Times New Roman" panose="02020603050405020304" pitchFamily="18" charset="0"/>
              </a:rPr>
              <a:t>:</a:t>
            </a:r>
            <a:r>
              <a:rPr lang="en-US" altLang="zh-CN" sz="2400" i="1">
                <a:solidFill>
                  <a:srgbClr val="000000"/>
                </a:solidFill>
                <a:latin typeface="Times New Roman" pitchFamily="18" charset="0"/>
                <a:cs typeface="Times New Roman" panose="02020603050405020304" pitchFamily="18" charset="0"/>
              </a:rPr>
              <a:t>x</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+y</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6</a:t>
            </a:r>
            <a:r>
              <a:rPr lang="en-US" altLang="zh-CN" sz="2400" i="1">
                <a:solidFill>
                  <a:srgbClr val="000000"/>
                </a:solidFill>
                <a:latin typeface="Times New Roman" pitchFamily="18" charset="0"/>
                <a:cs typeface="Times New Roman" panose="02020603050405020304" pitchFamily="18" charset="0"/>
              </a:rPr>
              <a:t>x-</a:t>
            </a:r>
            <a:r>
              <a:rPr lang="en-US" altLang="zh-CN" sz="2400">
                <a:solidFill>
                  <a:srgbClr val="000000"/>
                </a:solidFill>
                <a:latin typeface="Times New Roman" pitchFamily="18" charset="0"/>
                <a:cs typeface="Times New Roman" panose="02020603050405020304" pitchFamily="18" charset="0"/>
              </a:rPr>
              <a:t>4</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0</a:t>
            </a:r>
            <a:r>
              <a:rPr lang="zh-CN" altLang="zh-CN" sz="2400">
                <a:solidFill>
                  <a:srgbClr val="000000"/>
                </a:solidFill>
                <a:latin typeface="Times New Roman" pitchFamily="18" charset="0"/>
                <a:cs typeface="Times New Roman" panose="02020603050405020304" pitchFamily="18" charset="0"/>
              </a:rPr>
              <a:t>和圆</a:t>
            </a:r>
            <a:r>
              <a:rPr lang="en-US" altLang="zh-CN" sz="2400" i="1">
                <a:solidFill>
                  <a:srgbClr val="000000"/>
                </a:solidFill>
                <a:latin typeface="Times New Roman" pitchFamily="18" charset="0"/>
                <a:cs typeface="Times New Roman" panose="02020603050405020304" pitchFamily="18" charset="0"/>
              </a:rPr>
              <a:t>C</a:t>
            </a:r>
            <a:r>
              <a:rPr lang="en-US" altLang="zh-CN" sz="2400" baseline="-25000">
                <a:solidFill>
                  <a:srgbClr val="000000"/>
                </a:solidFill>
                <a:latin typeface="Times New Roman" pitchFamily="18" charset="0"/>
                <a:cs typeface="Times New Roman" panose="02020603050405020304" pitchFamily="18" charset="0"/>
              </a:rPr>
              <a:t>2</a:t>
            </a:r>
            <a:r>
              <a:rPr lang="en-US" altLang="zh-CN" sz="2400">
                <a:solidFill>
                  <a:srgbClr val="000000"/>
                </a:solidFill>
                <a:latin typeface="Times New Roman" pitchFamily="18" charset="0"/>
                <a:cs typeface="Times New Roman" panose="02020603050405020304" pitchFamily="18" charset="0"/>
              </a:rPr>
              <a:t>:</a:t>
            </a:r>
            <a:r>
              <a:rPr lang="en-US" altLang="zh-CN" sz="2400" i="1">
                <a:solidFill>
                  <a:srgbClr val="000000"/>
                </a:solidFill>
                <a:latin typeface="Times New Roman" pitchFamily="18" charset="0"/>
                <a:cs typeface="Times New Roman" panose="02020603050405020304" pitchFamily="18" charset="0"/>
              </a:rPr>
              <a:t>x</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+y</a:t>
            </a:r>
            <a:r>
              <a:rPr lang="en-US" altLang="zh-CN" sz="2400" baseline="30000">
                <a:solidFill>
                  <a:srgbClr val="000000"/>
                </a:solidFill>
                <a:latin typeface="Times New Roman" pitchFamily="18" charset="0"/>
                <a:cs typeface="Times New Roman" panose="02020603050405020304" pitchFamily="18" charset="0"/>
              </a:rPr>
              <a:t>2</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6</a:t>
            </a:r>
            <a:r>
              <a:rPr lang="en-US" altLang="zh-CN" sz="2400" i="1">
                <a:solidFill>
                  <a:srgbClr val="000000"/>
                </a:solidFill>
                <a:latin typeface="Times New Roman" pitchFamily="18" charset="0"/>
                <a:cs typeface="Times New Roman" panose="02020603050405020304" pitchFamily="18" charset="0"/>
              </a:rPr>
              <a:t>y-</a:t>
            </a:r>
            <a:r>
              <a:rPr lang="en-US" altLang="zh-CN" sz="2400">
                <a:solidFill>
                  <a:srgbClr val="000000"/>
                </a:solidFill>
                <a:latin typeface="Times New Roman" pitchFamily="18" charset="0"/>
                <a:cs typeface="Times New Roman" panose="02020603050405020304" pitchFamily="18" charset="0"/>
              </a:rPr>
              <a:t>28</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0</a:t>
            </a:r>
            <a:r>
              <a:rPr lang="en-US" altLang="zh-CN" sz="2400" i="1">
                <a:solidFill>
                  <a:srgbClr val="000000"/>
                </a:solidFill>
                <a:latin typeface="Times New Roman" pitchFamily="18" charset="0"/>
                <a:cs typeface="Times New Roman" panose="02020603050405020304" pitchFamily="18" charset="0"/>
              </a:rPr>
              <a:t>.</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a:p>
            <a:pPr>
              <a:spcAft>
                <a:spcPct val="0"/>
              </a:spcAft>
              <a:tabLst>
                <a:tab pos="1029335"/>
                <a:tab pos="1850390"/>
                <a:tab pos="2538095"/>
                <a:tab pos="3221990"/>
              </a:tabLst>
            </a:pPr>
            <a:r>
              <a:rPr lang="en-US" altLang="zh-CN" sz="2400">
                <a:solidFill>
                  <a:srgbClr val="000000"/>
                </a:solidFill>
                <a:latin typeface="Times New Roman" pitchFamily="18" charset="0"/>
                <a:cs typeface="Times New Roman" panose="02020603050405020304" pitchFamily="18" charset="0"/>
              </a:rPr>
              <a:t>(1)</a:t>
            </a:r>
            <a:r>
              <a:rPr lang="zh-CN" altLang="zh-CN" sz="2400">
                <a:solidFill>
                  <a:srgbClr val="000000"/>
                </a:solidFill>
                <a:latin typeface="Times New Roman" pitchFamily="18" charset="0"/>
                <a:cs typeface="Times New Roman" panose="02020603050405020304" pitchFamily="18" charset="0"/>
              </a:rPr>
              <a:t>求两圆公共弦所在直线的方程及弦长</a:t>
            </a:r>
            <a:r>
              <a:rPr lang="en-US" altLang="zh-CN" sz="2400">
                <a:solidFill>
                  <a:srgbClr val="000000"/>
                </a:solidFill>
                <a:latin typeface="Times New Roman" pitchFamily="18" charset="0"/>
                <a:cs typeface="Times New Roman" panose="02020603050405020304" pitchFamily="18" charset="0"/>
              </a:rPr>
              <a:t>;</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a:p>
            <a:pPr>
              <a:spcAft>
                <a:spcPct val="0"/>
              </a:spcAft>
              <a:tabLst>
                <a:tab pos="1029335"/>
                <a:tab pos="1850390"/>
                <a:tab pos="2538095"/>
                <a:tab pos="3221990"/>
              </a:tabLst>
            </a:pPr>
            <a:r>
              <a:rPr lang="en-US" altLang="zh-CN" sz="2400">
                <a:solidFill>
                  <a:srgbClr val="000000"/>
                </a:solidFill>
                <a:latin typeface="Times New Roman" pitchFamily="18" charset="0"/>
                <a:cs typeface="Times New Roman" panose="02020603050405020304" pitchFamily="18" charset="0"/>
              </a:rPr>
              <a:t>(2)</a:t>
            </a:r>
            <a:r>
              <a:rPr lang="zh-CN" altLang="zh-CN" sz="2400">
                <a:solidFill>
                  <a:srgbClr val="000000"/>
                </a:solidFill>
                <a:latin typeface="Times New Roman" pitchFamily="18" charset="0"/>
                <a:cs typeface="Times New Roman" panose="02020603050405020304" pitchFamily="18" charset="0"/>
              </a:rPr>
              <a:t>求经过两圆交点且圆心在直线</a:t>
            </a:r>
            <a:r>
              <a:rPr lang="en-US" altLang="zh-CN" sz="2400" i="1">
                <a:solidFill>
                  <a:srgbClr val="000000"/>
                </a:solidFill>
                <a:latin typeface="Times New Roman" pitchFamily="18" charset="0"/>
                <a:cs typeface="Times New Roman" panose="02020603050405020304" pitchFamily="18" charset="0"/>
              </a:rPr>
              <a:t>x-y-</a:t>
            </a:r>
            <a:r>
              <a:rPr lang="en-US" altLang="zh-CN" sz="2400">
                <a:solidFill>
                  <a:srgbClr val="000000"/>
                </a:solidFill>
                <a:latin typeface="Times New Roman" pitchFamily="18" charset="0"/>
                <a:cs typeface="Times New Roman" panose="02020603050405020304" pitchFamily="18" charset="0"/>
              </a:rPr>
              <a:t>4</a:t>
            </a:r>
            <a:r>
              <a:rPr lang="en-US" altLang="zh-CN" sz="2400" i="1">
                <a:solidFill>
                  <a:srgbClr val="000000"/>
                </a:solidFill>
                <a:latin typeface="Times New Roman" pitchFamily="18" charset="0"/>
                <a:cs typeface="Times New Roman" panose="02020603050405020304" pitchFamily="18" charset="0"/>
              </a:rPr>
              <a:t>=</a:t>
            </a:r>
            <a:r>
              <a:rPr lang="en-US" altLang="zh-CN" sz="2400">
                <a:solidFill>
                  <a:srgbClr val="000000"/>
                </a:solidFill>
                <a:latin typeface="Times New Roman" pitchFamily="18" charset="0"/>
                <a:cs typeface="Times New Roman" panose="02020603050405020304" pitchFamily="18" charset="0"/>
              </a:rPr>
              <a:t>0</a:t>
            </a:r>
            <a:r>
              <a:rPr lang="zh-CN" altLang="zh-CN" sz="2400">
                <a:solidFill>
                  <a:srgbClr val="000000"/>
                </a:solidFill>
                <a:latin typeface="Times New Roman" pitchFamily="18" charset="0"/>
                <a:cs typeface="Times New Roman" panose="02020603050405020304" pitchFamily="18" charset="0"/>
              </a:rPr>
              <a:t>上的圆的方程</a:t>
            </a:r>
            <a:r>
              <a:rPr lang="en-US" altLang="zh-CN" sz="2400" i="1">
                <a:solidFill>
                  <a:srgbClr val="000000"/>
                </a:solidFill>
                <a:latin typeface="Times New Roman" pitchFamily="18" charset="0"/>
                <a:cs typeface="Times New Roman" panose="02020603050405020304" pitchFamily="18" charset="0"/>
              </a:rPr>
              <a:t>.</a:t>
            </a:r>
            <a:endParaRPr lang="zh-CN" altLang="zh-CN" sz="2400">
              <a:solidFill>
                <a:srgbClr val="000000"/>
              </a:solidFill>
              <a:latin typeface="NEU-BZ-S92" charset="0"/>
              <a:ea typeface="方正书宋_GBK" panose="03000509000000000000" pitchFamily="65" charset="-122"/>
              <a:cs typeface="Times New Roman" panose="02020603050405020304" pitchFamily="18" charset="0"/>
            </a:endParaRPr>
          </a:p>
        </p:txBody>
      </p:sp>
      <p:sp>
        <p:nvSpPr>
          <p:cNvPr id="3" name="Text Box 28">
            <a:extLst>
              <a:ext uri="{FF2B5EF4-FFF2-40B4-BE49-F238E27FC236}">
                <a16:creationId xmlns:a16="http://schemas.microsoft.com/office/drawing/2014/main" id="{97662642-5E41-402E-8409-AE0D10A1C6D0}"/>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典型例题</a:t>
            </a:r>
          </a:p>
        </p:txBody>
      </p:sp>
      <p:graphicFrame>
        <p:nvGraphicFramePr>
          <p:cNvPr id="7" name="对象 6">
            <a:extLst>
              <a:ext uri="{FF2B5EF4-FFF2-40B4-BE49-F238E27FC236}">
                <a16:creationId xmlns:a16="http://schemas.microsoft.com/office/drawing/2014/main" id="{8B179FAB-8362-4E31-A99A-E1E6628F0B06}"/>
              </a:ext>
            </a:extLst>
          </p:cNvPr>
          <p:cNvGraphicFramePr>
            <a:graphicFrameLocks noChangeAspect="1"/>
          </p:cNvGraphicFramePr>
          <p:nvPr>
            <p:extLst>
              <p:ext uri="{D42A27DB-BD31-4B8C-83A1-F6EECF244321}">
                <p14:modId xmlns:p14="http://schemas.microsoft.com/office/powerpoint/2010/main" val="2781146139"/>
              </p:ext>
            </p:extLst>
          </p:nvPr>
        </p:nvGraphicFramePr>
        <p:xfrm>
          <a:off x="731364" y="1836024"/>
          <a:ext cx="9180512" cy="4217987"/>
        </p:xfrm>
        <a:graphic>
          <a:graphicData uri="http://schemas.openxmlformats.org/presentationml/2006/ole">
            <mc:AlternateContent xmlns:mc="http://schemas.openxmlformats.org/markup-compatibility/2006">
              <mc:Choice xmlns:v="urn:schemas-microsoft-com:vml" Requires="v">
                <p:oleObj spid="_x0000_s1050" name="Document" r:id="rId2" progId="Word.Document.12">
                  <p:embed/>
                </p:oleObj>
              </mc:Choice>
              <mc:Fallback>
                <p:oleObj name="Document" r:id="rId2" progId="Word.Document.12">
                  <p:embed/>
                  <p:pic>
                    <p:nvPicPr>
                      <p:cNvPr id="0" name="OLE substitute image"/>
                      <p:cNvPicPr/>
                      <p:nvPr/>
                    </p:nvPicPr>
                    <p:blipFill>
                      <a:blip r:embed="rId3"/>
                      <a:stretch>
                        <a:fillRect/>
                      </a:stretch>
                    </p:blipFill>
                    <p:spPr>
                      <a:xfrm>
                        <a:off x="731364" y="1836024"/>
                        <a:ext cx="9180512" cy="4217987"/>
                      </a:xfrm>
                      <a:prstGeom prst="rect">
                        <a:avLst/>
                      </a:prstGeom>
                    </p:spPr>
                  </p:pic>
                </p:oleObj>
              </mc:Fallback>
            </mc:AlternateContent>
          </a:graphicData>
        </a:graphic>
      </p:graphicFrame>
    </p:spTree>
    <p:extLst>
      <p:ext uri="{BB962C8B-B14F-4D97-AF65-F5344CB8AC3E}">
        <p14:creationId xmlns:p14="http://schemas.microsoft.com/office/powerpoint/2010/main" val="4748701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DF0D1420-DBF5-4590-8881-7AA4F89FF0C7}"/>
              </a:ext>
            </a:extLst>
          </p:cNvPr>
          <p:cNvSpPr/>
          <p:nvPr/>
        </p:nvSpPr>
        <p:spPr>
          <a:xfrm>
            <a:off x="479376" y="620688"/>
            <a:ext cx="11089232" cy="1077218"/>
          </a:xfrm>
          <a:prstGeom prst="rect">
            <a:avLst/>
          </a:prstGeom>
        </p:spPr>
        <p:txBody>
          <a:bodyPr wrap="square">
            <a:spAutoFit/>
          </a:bodyPr>
          <a:lstStyle/>
          <a:p>
            <a:r>
              <a:rPr lang="en-US" altLang="zh-CN" sz="3200">
                <a:solidFill>
                  <a:schemeClr val="tx1"/>
                </a:solidFill>
              </a:rPr>
              <a:t>1</a:t>
            </a:r>
            <a:r>
              <a:rPr lang="zh-CN" altLang="en-US" sz="3200">
                <a:solidFill>
                  <a:schemeClr val="tx1"/>
                </a:solidFill>
              </a:rPr>
              <a:t>.两圆内切，其中一个圆的半径为5，两圆的圆心距为2，则另一个圆的半径为___.</a:t>
            </a:r>
          </a:p>
        </p:txBody>
      </p:sp>
      <p:sp>
        <p:nvSpPr>
          <p:cNvPr id="3" name="Text Box 3">
            <a:extLst>
              <a:ext uri="{FF2B5EF4-FFF2-40B4-BE49-F238E27FC236}">
                <a16:creationId xmlns:a16="http://schemas.microsoft.com/office/drawing/2014/main" id="{31237483-A838-462D-9BC1-D3D1292AB533}"/>
              </a:ext>
            </a:extLst>
          </p:cNvPr>
          <p:cNvSpPr txBox="1">
            <a:spLocks noChangeArrowheads="1"/>
          </p:cNvSpPr>
          <p:nvPr/>
        </p:nvSpPr>
        <p:spPr bwMode="auto">
          <a:xfrm>
            <a:off x="4577626" y="1057339"/>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FF3300"/>
                </a:solidFill>
              </a:rPr>
              <a:t>3</a:t>
            </a:r>
            <a:r>
              <a:rPr lang="zh-CN" altLang="en-US" sz="3600" b="1">
                <a:solidFill>
                  <a:srgbClr val="FF3300"/>
                </a:solidFill>
              </a:rPr>
              <a:t>或</a:t>
            </a:r>
            <a:r>
              <a:rPr lang="en-US" altLang="zh-CN" sz="3600" b="1">
                <a:solidFill>
                  <a:srgbClr val="FF3300"/>
                </a:solidFill>
              </a:rPr>
              <a:t>7</a:t>
            </a:r>
          </a:p>
        </p:txBody>
      </p:sp>
      <p:sp>
        <p:nvSpPr>
          <p:cNvPr id="4" name="Text Box 28">
            <a:extLst>
              <a:ext uri="{FF2B5EF4-FFF2-40B4-BE49-F238E27FC236}">
                <a16:creationId xmlns:a16="http://schemas.microsoft.com/office/drawing/2014/main" id="{FB7D5477-A011-433B-997D-C75B7E825963}"/>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
        <p:nvSpPr>
          <p:cNvPr id="5" name="Text Box 4">
            <a:extLst>
              <a:ext uri="{FF2B5EF4-FFF2-40B4-BE49-F238E27FC236}">
                <a16:creationId xmlns:a16="http://schemas.microsoft.com/office/drawing/2014/main" id="{326BBA3F-1045-4F74-9526-8D9C33D02026}"/>
              </a:ext>
            </a:extLst>
          </p:cNvPr>
          <p:cNvSpPr txBox="1">
            <a:spLocks noChangeArrowheads="1"/>
          </p:cNvSpPr>
          <p:nvPr/>
        </p:nvSpPr>
        <p:spPr bwMode="auto">
          <a:xfrm>
            <a:off x="335360" y="1988840"/>
            <a:ext cx="11449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600" b="1">
                <a:solidFill>
                  <a:srgbClr val="000000"/>
                </a:solidFill>
                <a:latin typeface="宋体" panose="02010600030101010101" pitchFamily="2" charset="-122"/>
              </a:rPr>
              <a:t>2.</a:t>
            </a:r>
            <a:r>
              <a:rPr lang="zh-CN" altLang="en-US" sz="3600" b="1">
                <a:solidFill>
                  <a:srgbClr val="000000"/>
                </a:solidFill>
                <a:latin typeface="宋体" panose="02010600030101010101" pitchFamily="2" charset="-122"/>
              </a:rPr>
              <a:t>已知⊙</a:t>
            </a:r>
            <a:r>
              <a:rPr lang="en-US" altLang="zh-CN" sz="3600" b="1">
                <a:solidFill>
                  <a:srgbClr val="000000"/>
                </a:solidFill>
                <a:latin typeface="宋体" panose="02010600030101010101" pitchFamily="2" charset="-122"/>
              </a:rPr>
              <a:t>O</a:t>
            </a:r>
            <a:r>
              <a:rPr lang="en-US" altLang="zh-CN" sz="3600" b="1" baseline="-25000">
                <a:solidFill>
                  <a:srgbClr val="000000"/>
                </a:solidFill>
                <a:latin typeface="宋体" panose="02010600030101010101" pitchFamily="2" charset="-122"/>
              </a:rPr>
              <a:t>1</a:t>
            </a:r>
            <a:r>
              <a:rPr lang="zh-CN" altLang="en-US" sz="3600" b="1">
                <a:solidFill>
                  <a:srgbClr val="000000"/>
                </a:solidFill>
                <a:latin typeface="宋体" panose="02010600030101010101" pitchFamily="2" charset="-122"/>
              </a:rPr>
              <a:t>、⊙</a:t>
            </a:r>
            <a:r>
              <a:rPr lang="en-US" altLang="zh-CN" sz="3600" b="1">
                <a:solidFill>
                  <a:srgbClr val="000000"/>
                </a:solidFill>
                <a:latin typeface="宋体" panose="02010600030101010101" pitchFamily="2" charset="-122"/>
              </a:rPr>
              <a:t>O</a:t>
            </a:r>
            <a:r>
              <a:rPr lang="en-US" altLang="zh-CN" sz="3600" b="1" baseline="-25000">
                <a:solidFill>
                  <a:srgbClr val="000000"/>
                </a:solidFill>
                <a:latin typeface="宋体" panose="02010600030101010101" pitchFamily="2" charset="-122"/>
              </a:rPr>
              <a:t>2</a:t>
            </a:r>
            <a:r>
              <a:rPr lang="zh-CN" altLang="en-US" sz="3600" b="1">
                <a:solidFill>
                  <a:srgbClr val="000000"/>
                </a:solidFill>
                <a:latin typeface="宋体" panose="02010600030101010101" pitchFamily="2" charset="-122"/>
              </a:rPr>
              <a:t>的半径为</a:t>
            </a:r>
            <a:r>
              <a:rPr lang="en-US" altLang="zh-CN" sz="3600" b="1">
                <a:solidFill>
                  <a:srgbClr val="000000"/>
                </a:solidFill>
                <a:latin typeface="宋体" panose="02010600030101010101" pitchFamily="2" charset="-122"/>
              </a:rPr>
              <a:t>r</a:t>
            </a:r>
            <a:r>
              <a:rPr lang="en-US" altLang="zh-CN" sz="3600" b="1" baseline="-25000">
                <a:solidFill>
                  <a:srgbClr val="000000"/>
                </a:solidFill>
                <a:latin typeface="宋体" panose="02010600030101010101" pitchFamily="2" charset="-122"/>
              </a:rPr>
              <a:t>1</a:t>
            </a:r>
            <a:r>
              <a:rPr lang="zh-CN" altLang="en-US" sz="3600" b="1">
                <a:solidFill>
                  <a:srgbClr val="000000"/>
                </a:solidFill>
                <a:latin typeface="宋体" panose="02010600030101010101" pitchFamily="2" charset="-122"/>
              </a:rPr>
              <a:t>、</a:t>
            </a:r>
            <a:r>
              <a:rPr lang="en-US" altLang="zh-CN" sz="3600" b="1">
                <a:solidFill>
                  <a:srgbClr val="000000"/>
                </a:solidFill>
                <a:latin typeface="宋体" panose="02010600030101010101" pitchFamily="2" charset="-122"/>
              </a:rPr>
              <a:t>r</a:t>
            </a:r>
            <a:r>
              <a:rPr lang="en-US" altLang="zh-CN" sz="3600" b="1" baseline="-25000">
                <a:solidFill>
                  <a:srgbClr val="000000"/>
                </a:solidFill>
                <a:latin typeface="宋体" panose="02010600030101010101" pitchFamily="2" charset="-122"/>
              </a:rPr>
              <a:t>2</a:t>
            </a:r>
            <a:r>
              <a:rPr lang="zh-CN" altLang="en-US" sz="3600" b="1">
                <a:solidFill>
                  <a:srgbClr val="000000"/>
                </a:solidFill>
                <a:latin typeface="宋体" panose="02010600030101010101" pitchFamily="2" charset="-122"/>
              </a:rPr>
              <a:t>，如果</a:t>
            </a:r>
            <a:r>
              <a:rPr lang="en-US" altLang="zh-CN" sz="3600" b="1">
                <a:solidFill>
                  <a:srgbClr val="000000"/>
                </a:solidFill>
                <a:latin typeface="宋体" panose="02010600030101010101" pitchFamily="2" charset="-122"/>
              </a:rPr>
              <a:t>r</a:t>
            </a:r>
            <a:r>
              <a:rPr lang="en-US" altLang="zh-CN" sz="3600" b="1" baseline="-25000">
                <a:solidFill>
                  <a:srgbClr val="000000"/>
                </a:solidFill>
                <a:latin typeface="宋体" panose="02010600030101010101" pitchFamily="2" charset="-122"/>
              </a:rPr>
              <a:t>1</a:t>
            </a:r>
            <a:r>
              <a:rPr lang="zh-CN" altLang="en-US" sz="3600" b="1">
                <a:solidFill>
                  <a:srgbClr val="000000"/>
                </a:solidFill>
                <a:latin typeface="宋体" panose="02010600030101010101" pitchFamily="2" charset="-122"/>
              </a:rPr>
              <a:t>＝ </a:t>
            </a:r>
            <a:r>
              <a:rPr lang="en-US" altLang="zh-CN" sz="3600" b="1">
                <a:solidFill>
                  <a:srgbClr val="000000"/>
                </a:solidFill>
                <a:latin typeface="宋体" panose="02010600030101010101" pitchFamily="2" charset="-122"/>
              </a:rPr>
              <a:t>5</a:t>
            </a:r>
            <a:r>
              <a:rPr lang="zh-CN" altLang="en-US" sz="3600" b="1">
                <a:solidFill>
                  <a:srgbClr val="000000"/>
                </a:solidFill>
                <a:latin typeface="宋体" panose="02010600030101010101" pitchFamily="2" charset="-122"/>
              </a:rPr>
              <a:t>，</a:t>
            </a:r>
            <a:r>
              <a:rPr lang="en-US" altLang="zh-CN" sz="3600" b="1">
                <a:solidFill>
                  <a:srgbClr val="000000"/>
                </a:solidFill>
                <a:latin typeface="宋体" panose="02010600030101010101" pitchFamily="2" charset="-122"/>
              </a:rPr>
              <a:t>r</a:t>
            </a:r>
            <a:r>
              <a:rPr lang="en-US" altLang="zh-CN" sz="3600" b="1" baseline="-25000">
                <a:solidFill>
                  <a:srgbClr val="000000"/>
                </a:solidFill>
                <a:latin typeface="宋体" panose="02010600030101010101" pitchFamily="2" charset="-122"/>
              </a:rPr>
              <a:t>2</a:t>
            </a:r>
            <a:r>
              <a:rPr lang="zh-CN" altLang="en-US" sz="3600" b="1">
                <a:solidFill>
                  <a:srgbClr val="000000"/>
                </a:solidFill>
                <a:latin typeface="宋体" panose="02010600030101010101" pitchFamily="2" charset="-122"/>
              </a:rPr>
              <a:t>＝</a:t>
            </a:r>
            <a:r>
              <a:rPr lang="en-US" altLang="zh-CN" sz="3600" b="1">
                <a:solidFill>
                  <a:srgbClr val="000000"/>
                </a:solidFill>
                <a:latin typeface="宋体" panose="02010600030101010101" pitchFamily="2" charset="-122"/>
              </a:rPr>
              <a:t>3</a:t>
            </a:r>
            <a:r>
              <a:rPr lang="zh-CN" altLang="en-US" sz="3600" b="1">
                <a:solidFill>
                  <a:srgbClr val="000000"/>
                </a:solidFill>
                <a:latin typeface="宋体" panose="02010600030101010101" pitchFamily="2" charset="-122"/>
              </a:rPr>
              <a:t>，且⊙</a:t>
            </a:r>
            <a:r>
              <a:rPr lang="en-US" altLang="zh-CN" sz="3600" b="1">
                <a:solidFill>
                  <a:srgbClr val="000000"/>
                </a:solidFill>
                <a:latin typeface="宋体" panose="02010600030101010101" pitchFamily="2" charset="-122"/>
              </a:rPr>
              <a:t>O</a:t>
            </a:r>
            <a:r>
              <a:rPr lang="en-US" altLang="zh-CN" sz="3600" b="1" baseline="-25000">
                <a:solidFill>
                  <a:srgbClr val="000000"/>
                </a:solidFill>
                <a:latin typeface="宋体" panose="02010600030101010101" pitchFamily="2" charset="-122"/>
              </a:rPr>
              <a:t>1</a:t>
            </a:r>
            <a:r>
              <a:rPr lang="zh-CN" altLang="en-US" sz="3600" b="1">
                <a:solidFill>
                  <a:srgbClr val="000000"/>
                </a:solidFill>
                <a:latin typeface="宋体" panose="02010600030101010101" pitchFamily="2" charset="-122"/>
              </a:rPr>
              <a:t>、⊙</a:t>
            </a:r>
            <a:r>
              <a:rPr lang="en-US" altLang="zh-CN" sz="3600" b="1">
                <a:solidFill>
                  <a:srgbClr val="000000"/>
                </a:solidFill>
                <a:latin typeface="宋体" panose="02010600030101010101" pitchFamily="2" charset="-122"/>
              </a:rPr>
              <a:t>O</a:t>
            </a:r>
            <a:r>
              <a:rPr lang="en-US" altLang="zh-CN" sz="3600" b="1" baseline="-25000">
                <a:solidFill>
                  <a:srgbClr val="000000"/>
                </a:solidFill>
                <a:latin typeface="宋体" panose="02010600030101010101" pitchFamily="2" charset="-122"/>
              </a:rPr>
              <a:t>2</a:t>
            </a:r>
            <a:r>
              <a:rPr lang="zh-CN" altLang="en-US" sz="3600" b="1">
                <a:solidFill>
                  <a:srgbClr val="000000"/>
                </a:solidFill>
                <a:latin typeface="宋体" panose="02010600030101010101" pitchFamily="2" charset="-122"/>
              </a:rPr>
              <a:t>相切，那么圆心距</a:t>
            </a:r>
            <a:r>
              <a:rPr lang="en-US" altLang="zh-CN" sz="3600" b="1">
                <a:solidFill>
                  <a:srgbClr val="000000"/>
                </a:solidFill>
                <a:latin typeface="宋体" panose="02010600030101010101" pitchFamily="2" charset="-122"/>
              </a:rPr>
              <a:t>d=______.</a:t>
            </a:r>
          </a:p>
        </p:txBody>
      </p:sp>
      <p:sp>
        <p:nvSpPr>
          <p:cNvPr id="6" name="Text Box 5">
            <a:extLst>
              <a:ext uri="{FF2B5EF4-FFF2-40B4-BE49-F238E27FC236}">
                <a16:creationId xmlns:a16="http://schemas.microsoft.com/office/drawing/2014/main" id="{C8737BEC-AA51-4ABD-816B-4DD2E4114DA7}"/>
              </a:ext>
            </a:extLst>
          </p:cNvPr>
          <p:cNvSpPr txBox="1">
            <a:spLocks noChangeArrowheads="1"/>
          </p:cNvSpPr>
          <p:nvPr/>
        </p:nvSpPr>
        <p:spPr bwMode="auto">
          <a:xfrm>
            <a:off x="7320136" y="2487494"/>
            <a:ext cx="2447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FF3300"/>
                </a:solidFill>
              </a:rPr>
              <a:t>8</a:t>
            </a:r>
            <a:r>
              <a:rPr lang="zh-CN" altLang="en-US" sz="4000" b="1">
                <a:solidFill>
                  <a:srgbClr val="FF3300"/>
                </a:solidFill>
              </a:rPr>
              <a:t>或</a:t>
            </a:r>
            <a:r>
              <a:rPr lang="en-US" altLang="zh-CN" sz="4000" b="1">
                <a:solidFill>
                  <a:srgbClr val="FF3300"/>
                </a:solidFill>
              </a:rPr>
              <a:t>2</a:t>
            </a:r>
          </a:p>
        </p:txBody>
      </p:sp>
    </p:spTree>
    <p:extLst>
      <p:ext uri="{BB962C8B-B14F-4D97-AF65-F5344CB8AC3E}">
        <p14:creationId xmlns:p14="http://schemas.microsoft.com/office/powerpoint/2010/main" val="12279983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17" presetClass="entr" presetSubtype="10"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1"/>
    </p:bldLst>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24930" name="AutoShape 2">
            <a:extLst>
              <a:ext uri="{FF2B5EF4-FFF2-40B4-BE49-F238E27FC236}">
                <a16:creationId xmlns:a16="http://schemas.microsoft.com/office/drawing/2014/main" id="{257C56C3-B6D9-454A-BC00-1571B623DDFC}"/>
              </a:ext>
            </a:extLst>
          </p:cNvPr>
          <p:cNvSpPr>
            <a:spLocks noChangeArrowheads="1"/>
          </p:cNvSpPr>
          <p:nvPr/>
        </p:nvSpPr>
        <p:spPr bwMode="auto">
          <a:xfrm flipV="1">
            <a:off x="2474914" y="1139825"/>
            <a:ext cx="2828925" cy="609600"/>
          </a:xfrm>
          <a:prstGeom prst="wedgeRoundRectCallout">
            <a:avLst>
              <a:gd name="adj1" fmla="val -25815"/>
              <a:gd name="adj2" fmla="val -4349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algn="ctr" eaLnBrk="0" hangingPunct="0"/>
            <a:r>
              <a:rPr lang="zh-CN" altLang="en-US" sz="3200" b="1">
                <a:solidFill>
                  <a:srgbClr val="006600"/>
                </a:solidFill>
                <a:ea typeface="黑体" panose="02010609060101010101" pitchFamily="49" charset="-122"/>
              </a:rPr>
              <a:t>几何性质法</a:t>
            </a:r>
          </a:p>
        </p:txBody>
      </p:sp>
      <p:sp>
        <p:nvSpPr>
          <p:cNvPr id="124931" name="Text Box 3">
            <a:extLst>
              <a:ext uri="{FF2B5EF4-FFF2-40B4-BE49-F238E27FC236}">
                <a16:creationId xmlns:a16="http://schemas.microsoft.com/office/drawing/2014/main" id="{1A071EDE-F9E6-4421-BE73-3505951EB1B7}"/>
              </a:ext>
            </a:extLst>
          </p:cNvPr>
          <p:cNvSpPr txBox="1">
            <a:spLocks noChangeArrowheads="1"/>
          </p:cNvSpPr>
          <p:nvPr/>
        </p:nvSpPr>
        <p:spPr bwMode="auto">
          <a:xfrm>
            <a:off x="2274888" y="4186239"/>
            <a:ext cx="3168650" cy="466725"/>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400" b="1">
                <a:solidFill>
                  <a:schemeClr val="tx1"/>
                </a:solidFill>
                <a:ea typeface="黑体" panose="02010609060101010101" pitchFamily="49" charset="-122"/>
              </a:rPr>
              <a:t>计算</a:t>
            </a:r>
            <a:r>
              <a:rPr lang="en-US" altLang="zh-CN" sz="2400" b="1">
                <a:solidFill>
                  <a:schemeClr val="tx1"/>
                </a:solidFill>
                <a:ea typeface="黑体" panose="02010609060101010101" pitchFamily="49" charset="-122"/>
              </a:rPr>
              <a:t>r</a:t>
            </a:r>
            <a:r>
              <a:rPr lang="en-US" altLang="zh-CN" sz="2400" b="1" baseline="-25000">
                <a:solidFill>
                  <a:schemeClr val="tx1"/>
                </a:solidFill>
                <a:ea typeface="黑体" panose="02010609060101010101" pitchFamily="49" charset="-122"/>
              </a:rPr>
              <a:t>1</a:t>
            </a:r>
            <a:r>
              <a:rPr lang="en-US" altLang="zh-CN" sz="2400" b="1">
                <a:solidFill>
                  <a:schemeClr val="tx1"/>
                </a:solidFill>
                <a:ea typeface="黑体" panose="02010609060101010101" pitchFamily="49" charset="-122"/>
              </a:rPr>
              <a:t>+r</a:t>
            </a:r>
            <a:r>
              <a:rPr lang="en-US" altLang="zh-CN" sz="2400" b="1" baseline="-25000">
                <a:solidFill>
                  <a:schemeClr val="tx1"/>
                </a:solidFill>
                <a:ea typeface="黑体" panose="02010609060101010101" pitchFamily="49" charset="-122"/>
              </a:rPr>
              <a:t>2    </a:t>
            </a:r>
            <a:r>
              <a:rPr lang="en-US" altLang="zh-CN" sz="2400" b="1">
                <a:solidFill>
                  <a:schemeClr val="tx1"/>
                </a:solidFill>
                <a:ea typeface="黑体" panose="02010609060101010101" pitchFamily="49" charset="-122"/>
              </a:rPr>
              <a:t> |r</a:t>
            </a:r>
            <a:r>
              <a:rPr lang="en-US" altLang="zh-CN" sz="2400" b="1" baseline="-25000">
                <a:solidFill>
                  <a:schemeClr val="tx1"/>
                </a:solidFill>
                <a:ea typeface="黑体" panose="02010609060101010101" pitchFamily="49" charset="-122"/>
              </a:rPr>
              <a:t>1</a:t>
            </a:r>
            <a:r>
              <a:rPr lang="en-US" altLang="zh-CN" sz="2400" b="1">
                <a:solidFill>
                  <a:schemeClr val="tx1"/>
                </a:solidFill>
                <a:ea typeface="黑体" panose="02010609060101010101" pitchFamily="49" charset="-122"/>
              </a:rPr>
              <a:t>-r</a:t>
            </a:r>
            <a:r>
              <a:rPr lang="en-US" altLang="zh-CN" sz="2400" b="1" baseline="-25000">
                <a:solidFill>
                  <a:schemeClr val="tx1"/>
                </a:solidFill>
                <a:ea typeface="黑体" panose="02010609060101010101" pitchFamily="49" charset="-122"/>
              </a:rPr>
              <a:t>2</a:t>
            </a:r>
            <a:r>
              <a:rPr lang="en-US" altLang="zh-CN" sz="2400" b="1">
                <a:solidFill>
                  <a:schemeClr val="tx1"/>
                </a:solidFill>
                <a:ea typeface="黑体" panose="02010609060101010101" pitchFamily="49" charset="-122"/>
              </a:rPr>
              <a:t>|</a:t>
            </a:r>
          </a:p>
        </p:txBody>
      </p:sp>
      <p:sp>
        <p:nvSpPr>
          <p:cNvPr id="124932" name="Text Box 4">
            <a:extLst>
              <a:ext uri="{FF2B5EF4-FFF2-40B4-BE49-F238E27FC236}">
                <a16:creationId xmlns:a16="http://schemas.microsoft.com/office/drawing/2014/main" id="{F835BC06-E6B4-440B-95AA-5F4BDF3CE4FC}"/>
              </a:ext>
            </a:extLst>
          </p:cNvPr>
          <p:cNvSpPr txBox="1">
            <a:spLocks noChangeArrowheads="1"/>
          </p:cNvSpPr>
          <p:nvPr/>
        </p:nvSpPr>
        <p:spPr bwMode="auto">
          <a:xfrm>
            <a:off x="2274888" y="2997200"/>
            <a:ext cx="2741612" cy="528638"/>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chemeClr val="tx1"/>
                </a:solidFill>
                <a:ea typeface="黑体" panose="02010609060101010101" pitchFamily="49" charset="-122"/>
              </a:rPr>
              <a:t> </a:t>
            </a:r>
            <a:r>
              <a:rPr lang="zh-CN" altLang="en-US" sz="2400" b="1">
                <a:solidFill>
                  <a:schemeClr val="tx1"/>
                </a:solidFill>
                <a:ea typeface="黑体" panose="02010609060101010101" pitchFamily="49" charset="-122"/>
              </a:rPr>
              <a:t>圆心距</a:t>
            </a:r>
            <a:r>
              <a:rPr lang="en-US" altLang="zh-CN" sz="2400" b="1">
                <a:solidFill>
                  <a:schemeClr val="tx1"/>
                </a:solidFill>
                <a:ea typeface="黑体" panose="02010609060101010101" pitchFamily="49" charset="-122"/>
              </a:rPr>
              <a:t>d</a:t>
            </a:r>
            <a:endParaRPr lang="en-US" altLang="zh-CN" sz="2400" b="1">
              <a:solidFill>
                <a:schemeClr val="tx1"/>
              </a:solidFill>
            </a:endParaRPr>
          </a:p>
        </p:txBody>
      </p:sp>
      <p:sp>
        <p:nvSpPr>
          <p:cNvPr id="124933" name="Text Box 5">
            <a:extLst>
              <a:ext uri="{FF2B5EF4-FFF2-40B4-BE49-F238E27FC236}">
                <a16:creationId xmlns:a16="http://schemas.microsoft.com/office/drawing/2014/main" id="{F2EE6C4F-C1F4-4EDA-8CD8-B235D8F1C905}"/>
              </a:ext>
            </a:extLst>
          </p:cNvPr>
          <p:cNvSpPr txBox="1">
            <a:spLocks noChangeArrowheads="1"/>
          </p:cNvSpPr>
          <p:nvPr/>
        </p:nvSpPr>
        <p:spPr bwMode="auto">
          <a:xfrm>
            <a:off x="2274889" y="5399088"/>
            <a:ext cx="3178175" cy="893762"/>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chemeClr val="tx1"/>
                </a:solidFill>
                <a:ea typeface="黑体" panose="02010609060101010101" pitchFamily="49" charset="-122"/>
              </a:rPr>
              <a:t> </a:t>
            </a:r>
            <a:r>
              <a:rPr lang="zh-CN" altLang="en-US" sz="2400" b="1">
                <a:solidFill>
                  <a:schemeClr val="tx1"/>
                </a:solidFill>
                <a:ea typeface="黑体" panose="02010609060101010101" pitchFamily="49" charset="-122"/>
              </a:rPr>
              <a:t>比较</a:t>
            </a:r>
            <a:r>
              <a:rPr lang="en-US" altLang="zh-CN" sz="2400" b="1">
                <a:solidFill>
                  <a:schemeClr val="tx1"/>
                </a:solidFill>
                <a:ea typeface="黑体" panose="02010609060101010101" pitchFamily="49" charset="-122"/>
              </a:rPr>
              <a:t>d</a:t>
            </a:r>
            <a:r>
              <a:rPr lang="zh-CN" altLang="en-US" sz="2400" b="1">
                <a:solidFill>
                  <a:schemeClr val="tx1"/>
                </a:solidFill>
                <a:ea typeface="黑体" panose="02010609060101010101" pitchFamily="49" charset="-122"/>
              </a:rPr>
              <a:t>和</a:t>
            </a:r>
            <a:r>
              <a:rPr lang="en-US" altLang="zh-CN" sz="2400" b="1">
                <a:solidFill>
                  <a:schemeClr val="tx1"/>
                </a:solidFill>
                <a:ea typeface="黑体" panose="02010609060101010101" pitchFamily="49" charset="-122"/>
              </a:rPr>
              <a:t>r</a:t>
            </a:r>
            <a:r>
              <a:rPr lang="en-US" altLang="zh-CN" sz="2400" b="1" baseline="-25000">
                <a:solidFill>
                  <a:schemeClr val="tx1"/>
                </a:solidFill>
                <a:ea typeface="黑体" panose="02010609060101010101" pitchFamily="49" charset="-122"/>
              </a:rPr>
              <a:t>1</a:t>
            </a:r>
            <a:r>
              <a:rPr lang="zh-CN" altLang="en-US" sz="2400" b="1">
                <a:solidFill>
                  <a:schemeClr val="tx1"/>
                </a:solidFill>
                <a:ea typeface="黑体" panose="02010609060101010101" pitchFamily="49" charset="-122"/>
              </a:rPr>
              <a:t>，</a:t>
            </a:r>
            <a:r>
              <a:rPr lang="en-US" altLang="zh-CN" sz="2400" b="1">
                <a:solidFill>
                  <a:schemeClr val="tx1"/>
                </a:solidFill>
                <a:ea typeface="黑体" panose="02010609060101010101" pitchFamily="49" charset="-122"/>
              </a:rPr>
              <a:t>r</a:t>
            </a:r>
            <a:r>
              <a:rPr lang="en-US" altLang="zh-CN" sz="2400" b="1" baseline="-25000">
                <a:solidFill>
                  <a:schemeClr val="tx1"/>
                </a:solidFill>
                <a:ea typeface="黑体" panose="02010609060101010101" pitchFamily="49" charset="-122"/>
              </a:rPr>
              <a:t>2</a:t>
            </a:r>
            <a:r>
              <a:rPr lang="zh-CN" altLang="en-US" sz="2400" b="1">
                <a:solidFill>
                  <a:schemeClr val="tx1"/>
                </a:solidFill>
                <a:ea typeface="黑体" panose="02010609060101010101" pitchFamily="49" charset="-122"/>
              </a:rPr>
              <a:t>的大小，下结论</a:t>
            </a:r>
            <a:endParaRPr lang="zh-CN" altLang="en-US" sz="2400" b="1">
              <a:solidFill>
                <a:schemeClr val="tx1"/>
              </a:solidFill>
            </a:endParaRPr>
          </a:p>
        </p:txBody>
      </p:sp>
      <p:sp>
        <p:nvSpPr>
          <p:cNvPr id="124934" name="AutoShape 6">
            <a:extLst>
              <a:ext uri="{FF2B5EF4-FFF2-40B4-BE49-F238E27FC236}">
                <a16:creationId xmlns:a16="http://schemas.microsoft.com/office/drawing/2014/main" id="{93A39995-AACA-491A-99D7-AAD40D7195EB}"/>
              </a:ext>
            </a:extLst>
          </p:cNvPr>
          <p:cNvSpPr>
            <a:spLocks noChangeArrowheads="1"/>
          </p:cNvSpPr>
          <p:nvPr/>
        </p:nvSpPr>
        <p:spPr bwMode="auto">
          <a:xfrm>
            <a:off x="3359151" y="3573463"/>
            <a:ext cx="665163" cy="576262"/>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35" name="AutoShape 7">
            <a:extLst>
              <a:ext uri="{FF2B5EF4-FFF2-40B4-BE49-F238E27FC236}">
                <a16:creationId xmlns:a16="http://schemas.microsoft.com/office/drawing/2014/main" id="{03B7A176-45D9-4B11-A7FE-71B46D8633EA}"/>
              </a:ext>
            </a:extLst>
          </p:cNvPr>
          <p:cNvSpPr>
            <a:spLocks noChangeArrowheads="1"/>
          </p:cNvSpPr>
          <p:nvPr/>
        </p:nvSpPr>
        <p:spPr bwMode="auto">
          <a:xfrm>
            <a:off x="3230563" y="4765675"/>
            <a:ext cx="874712" cy="6096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36" name="Line 8">
            <a:extLst>
              <a:ext uri="{FF2B5EF4-FFF2-40B4-BE49-F238E27FC236}">
                <a16:creationId xmlns:a16="http://schemas.microsoft.com/office/drawing/2014/main" id="{52A0E786-F540-4F95-94F0-F75C425AA5B2}"/>
              </a:ext>
            </a:extLst>
          </p:cNvPr>
          <p:cNvSpPr>
            <a:spLocks noChangeShapeType="1"/>
          </p:cNvSpPr>
          <p:nvPr/>
        </p:nvSpPr>
        <p:spPr bwMode="auto">
          <a:xfrm>
            <a:off x="5735638" y="1341438"/>
            <a:ext cx="63500" cy="5080000"/>
          </a:xfrm>
          <a:prstGeom prst="line">
            <a:avLst/>
          </a:prstGeom>
          <a:noFill/>
          <a:ln w="28575">
            <a:solidFill>
              <a:schemeClr va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37" name="AutoShape 9">
            <a:extLst>
              <a:ext uri="{FF2B5EF4-FFF2-40B4-BE49-F238E27FC236}">
                <a16:creationId xmlns:a16="http://schemas.microsoft.com/office/drawing/2014/main" id="{122ED356-AC64-4FF8-99D2-98ED193A0E1E}"/>
              </a:ext>
            </a:extLst>
          </p:cNvPr>
          <p:cNvSpPr>
            <a:spLocks noChangeArrowheads="1"/>
          </p:cNvSpPr>
          <p:nvPr/>
        </p:nvSpPr>
        <p:spPr bwMode="auto">
          <a:xfrm flipV="1">
            <a:off x="6754813" y="1150938"/>
            <a:ext cx="2520950" cy="609600"/>
          </a:xfrm>
          <a:prstGeom prst="wedgeRoundRectCallout">
            <a:avLst>
              <a:gd name="adj1" fmla="val -48741"/>
              <a:gd name="adj2" fmla="val -3698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p>
            <a:pPr algn="ctr" eaLnBrk="0" hangingPunct="0"/>
            <a:r>
              <a:rPr lang="zh-CN" altLang="en-US" sz="3200" b="1">
                <a:solidFill>
                  <a:srgbClr val="006600"/>
                </a:solidFill>
                <a:ea typeface="黑体" panose="02010609060101010101" pitchFamily="49" charset="-122"/>
              </a:rPr>
              <a:t>代数解析法</a:t>
            </a:r>
          </a:p>
        </p:txBody>
      </p:sp>
      <p:sp>
        <p:nvSpPr>
          <p:cNvPr id="124938" name="Text Box 10">
            <a:extLst>
              <a:ext uri="{FF2B5EF4-FFF2-40B4-BE49-F238E27FC236}">
                <a16:creationId xmlns:a16="http://schemas.microsoft.com/office/drawing/2014/main" id="{63CF7459-2F5F-4455-8E67-1B71076B1B01}"/>
              </a:ext>
            </a:extLst>
          </p:cNvPr>
          <p:cNvSpPr txBox="1">
            <a:spLocks noChangeArrowheads="1"/>
          </p:cNvSpPr>
          <p:nvPr/>
        </p:nvSpPr>
        <p:spPr bwMode="auto">
          <a:xfrm>
            <a:off x="6527800" y="1989139"/>
            <a:ext cx="2789238" cy="528637"/>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800" b="1">
                <a:solidFill>
                  <a:schemeClr val="tx1"/>
                </a:solidFill>
                <a:ea typeface="黑体" panose="02010609060101010101" pitchFamily="49" charset="-122"/>
              </a:rPr>
              <a:t>联立方程组</a:t>
            </a:r>
          </a:p>
        </p:txBody>
      </p:sp>
      <p:sp>
        <p:nvSpPr>
          <p:cNvPr id="124939" name="Text Box 11">
            <a:extLst>
              <a:ext uri="{FF2B5EF4-FFF2-40B4-BE49-F238E27FC236}">
                <a16:creationId xmlns:a16="http://schemas.microsoft.com/office/drawing/2014/main" id="{9F7D2727-E278-461B-9627-FF0EDC11222C}"/>
              </a:ext>
            </a:extLst>
          </p:cNvPr>
          <p:cNvSpPr txBox="1">
            <a:spLocks noChangeArrowheads="1"/>
          </p:cNvSpPr>
          <p:nvPr/>
        </p:nvSpPr>
        <p:spPr bwMode="auto">
          <a:xfrm>
            <a:off x="6527800" y="2971800"/>
            <a:ext cx="2808288" cy="528638"/>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a:solidFill>
                  <a:schemeClr val="tx1"/>
                </a:solidFill>
                <a:ea typeface="黑体" panose="02010609060101010101" pitchFamily="49" charset="-122"/>
              </a:rPr>
              <a:t> </a:t>
            </a:r>
            <a:r>
              <a:rPr lang="zh-CN" altLang="en-US" sz="2800" b="1">
                <a:solidFill>
                  <a:schemeClr val="tx1"/>
                </a:solidFill>
                <a:ea typeface="黑体" panose="02010609060101010101" pitchFamily="49" charset="-122"/>
              </a:rPr>
              <a:t>消去二次项</a:t>
            </a:r>
            <a:endParaRPr lang="zh-CN" altLang="en-US" sz="2400" b="1">
              <a:solidFill>
                <a:schemeClr val="tx1"/>
              </a:solidFill>
            </a:endParaRPr>
          </a:p>
        </p:txBody>
      </p:sp>
      <p:sp>
        <p:nvSpPr>
          <p:cNvPr id="124940" name="Text Box 12">
            <a:extLst>
              <a:ext uri="{FF2B5EF4-FFF2-40B4-BE49-F238E27FC236}">
                <a16:creationId xmlns:a16="http://schemas.microsoft.com/office/drawing/2014/main" id="{B65756F1-06F3-40A3-B5A6-828F5FC6F6AA}"/>
              </a:ext>
            </a:extLst>
          </p:cNvPr>
          <p:cNvSpPr txBox="1">
            <a:spLocks noChangeArrowheads="1"/>
          </p:cNvSpPr>
          <p:nvPr/>
        </p:nvSpPr>
        <p:spPr bwMode="auto">
          <a:xfrm>
            <a:off x="6527800" y="5343526"/>
            <a:ext cx="3290888" cy="955675"/>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800" b="1">
                <a:solidFill>
                  <a:schemeClr val="tx1"/>
                </a:solidFill>
                <a:ea typeface="黑体" panose="02010609060101010101" pitchFamily="49" charset="-122"/>
              </a:rPr>
              <a:t>用</a:t>
            </a:r>
            <a:r>
              <a:rPr lang="zh-CN" altLang="en-US" sz="2400" b="1">
                <a:solidFill>
                  <a:schemeClr val="tx1"/>
                </a:solidFill>
                <a:latin typeface="Times New Roman" pitchFamily="18" charset="0"/>
              </a:rPr>
              <a:t>△</a:t>
            </a:r>
            <a:r>
              <a:rPr lang="zh-CN" altLang="en-US" sz="2800" b="1">
                <a:solidFill>
                  <a:schemeClr val="tx1"/>
                </a:solidFill>
                <a:ea typeface="黑体" panose="02010609060101010101" pitchFamily="49" charset="-122"/>
              </a:rPr>
              <a:t>判断两圆位置关系</a:t>
            </a:r>
          </a:p>
        </p:txBody>
      </p:sp>
      <p:sp>
        <p:nvSpPr>
          <p:cNvPr id="124941" name="AutoShape 13">
            <a:extLst>
              <a:ext uri="{FF2B5EF4-FFF2-40B4-BE49-F238E27FC236}">
                <a16:creationId xmlns:a16="http://schemas.microsoft.com/office/drawing/2014/main" id="{A876C939-CB69-42B7-A334-3C90A2BA62B6}"/>
              </a:ext>
            </a:extLst>
          </p:cNvPr>
          <p:cNvSpPr>
            <a:spLocks noChangeArrowheads="1"/>
          </p:cNvSpPr>
          <p:nvPr/>
        </p:nvSpPr>
        <p:spPr bwMode="auto">
          <a:xfrm>
            <a:off x="7747000" y="2565401"/>
            <a:ext cx="647700" cy="352425"/>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42" name="AutoShape 14">
            <a:extLst>
              <a:ext uri="{FF2B5EF4-FFF2-40B4-BE49-F238E27FC236}">
                <a16:creationId xmlns:a16="http://schemas.microsoft.com/office/drawing/2014/main" id="{0B17F7BB-3C8C-444A-842D-B3F595BCA563}"/>
              </a:ext>
            </a:extLst>
          </p:cNvPr>
          <p:cNvSpPr>
            <a:spLocks noChangeArrowheads="1"/>
          </p:cNvSpPr>
          <p:nvPr/>
        </p:nvSpPr>
        <p:spPr bwMode="auto">
          <a:xfrm>
            <a:off x="7632701" y="4710113"/>
            <a:ext cx="874713" cy="6096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43" name="Text Box 15">
            <a:extLst>
              <a:ext uri="{FF2B5EF4-FFF2-40B4-BE49-F238E27FC236}">
                <a16:creationId xmlns:a16="http://schemas.microsoft.com/office/drawing/2014/main" id="{F9876484-41D5-4603-B22D-C5BC045C5C86}"/>
              </a:ext>
            </a:extLst>
          </p:cNvPr>
          <p:cNvSpPr txBox="1">
            <a:spLocks noChangeArrowheads="1"/>
          </p:cNvSpPr>
          <p:nvPr/>
        </p:nvSpPr>
        <p:spPr bwMode="auto">
          <a:xfrm>
            <a:off x="6527800" y="4124325"/>
            <a:ext cx="3455988" cy="528638"/>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800" b="1">
                <a:solidFill>
                  <a:schemeClr val="tx1"/>
                </a:solidFill>
                <a:ea typeface="黑体" panose="02010609060101010101" pitchFamily="49" charset="-122"/>
              </a:rPr>
              <a:t>消元得一元二次方程</a:t>
            </a:r>
            <a:endParaRPr lang="zh-CN" altLang="en-US" sz="2400" b="1">
              <a:solidFill>
                <a:schemeClr val="tx1"/>
              </a:solidFill>
            </a:endParaRPr>
          </a:p>
        </p:txBody>
      </p:sp>
      <p:sp>
        <p:nvSpPr>
          <p:cNvPr id="124944" name="AutoShape 16">
            <a:extLst>
              <a:ext uri="{FF2B5EF4-FFF2-40B4-BE49-F238E27FC236}">
                <a16:creationId xmlns:a16="http://schemas.microsoft.com/office/drawing/2014/main" id="{A523ABF8-3891-4B0C-B332-5629113A33E6}"/>
              </a:ext>
            </a:extLst>
          </p:cNvPr>
          <p:cNvSpPr>
            <a:spLocks noChangeArrowheads="1"/>
          </p:cNvSpPr>
          <p:nvPr/>
        </p:nvSpPr>
        <p:spPr bwMode="auto">
          <a:xfrm>
            <a:off x="7710489" y="3573464"/>
            <a:ext cx="719137" cy="503237"/>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45" name="Text Box 17">
            <a:extLst>
              <a:ext uri="{FF2B5EF4-FFF2-40B4-BE49-F238E27FC236}">
                <a16:creationId xmlns:a16="http://schemas.microsoft.com/office/drawing/2014/main" id="{03105A6D-82CC-4760-BE27-9D9618B4BE9E}"/>
              </a:ext>
            </a:extLst>
          </p:cNvPr>
          <p:cNvSpPr txBox="1">
            <a:spLocks noChangeArrowheads="1"/>
          </p:cNvSpPr>
          <p:nvPr/>
        </p:nvSpPr>
        <p:spPr bwMode="auto">
          <a:xfrm>
            <a:off x="2274889" y="2060576"/>
            <a:ext cx="2789237" cy="466725"/>
          </a:xfrm>
          <a:prstGeom prst="rect">
            <a:avLst/>
          </a:prstGeom>
          <a:solidFill>
            <a:schemeClr val="tx2">
              <a:alpha val="14999"/>
            </a:schemeClr>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400" b="1">
                <a:solidFill>
                  <a:schemeClr val="tx1"/>
                </a:solidFill>
                <a:ea typeface="黑体" panose="02010609060101010101" pitchFamily="49" charset="-122"/>
              </a:rPr>
              <a:t>化标准方程</a:t>
            </a:r>
            <a:endParaRPr lang="zh-CN" altLang="en-US" sz="2400" b="1">
              <a:solidFill>
                <a:schemeClr val="tx1"/>
              </a:solidFill>
            </a:endParaRPr>
          </a:p>
        </p:txBody>
      </p:sp>
      <p:sp>
        <p:nvSpPr>
          <p:cNvPr id="124946" name="AutoShape 18">
            <a:extLst>
              <a:ext uri="{FF2B5EF4-FFF2-40B4-BE49-F238E27FC236}">
                <a16:creationId xmlns:a16="http://schemas.microsoft.com/office/drawing/2014/main" id="{A1B9BF88-0653-4F62-9906-8021D77273E3}"/>
              </a:ext>
            </a:extLst>
          </p:cNvPr>
          <p:cNvSpPr>
            <a:spLocks noChangeArrowheads="1"/>
          </p:cNvSpPr>
          <p:nvPr/>
        </p:nvSpPr>
        <p:spPr bwMode="auto">
          <a:xfrm>
            <a:off x="3341689" y="2565400"/>
            <a:ext cx="649287" cy="4318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24947" name="Text Box 19">
            <a:extLst>
              <a:ext uri="{FF2B5EF4-FFF2-40B4-BE49-F238E27FC236}">
                <a16:creationId xmlns:a16="http://schemas.microsoft.com/office/drawing/2014/main" id="{53FB6B6A-5C2A-4B11-91AA-548A34C9ED8C}"/>
              </a:ext>
            </a:extLst>
          </p:cNvPr>
          <p:cNvSpPr txBox="1">
            <a:spLocks noChangeArrowheads="1"/>
          </p:cNvSpPr>
          <p:nvPr/>
        </p:nvSpPr>
        <p:spPr bwMode="auto">
          <a:xfrm>
            <a:off x="1847851" y="188913"/>
            <a:ext cx="7065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3600" b="1">
                <a:solidFill>
                  <a:srgbClr val="0000FF"/>
                </a:solidFill>
                <a:sym typeface="Arial" panose="020b0604020202020204" pitchFamily="34" charset="0"/>
              </a:rPr>
              <a:t>判断两圆的位置关系</a:t>
            </a:r>
            <a:r>
              <a:rPr lang="zh-CN" altLang="en-US" sz="3600" b="1">
                <a:solidFill>
                  <a:srgbClr val="0000FF"/>
                </a:solidFill>
                <a:sym typeface="Arial" panose="020b0604020202020204" pitchFamily="34" charset="0"/>
              </a:rPr>
              <a:t>的两种方法：</a:t>
            </a:r>
            <a:endParaRPr lang="zh-CN" altLang="zh-CN" sz="3600" b="1">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linds(horizontal)">
                                      <p:cBhvr>
                                        <p:cTn id="7" dur="500"/>
                                        <p:tgtEl>
                                          <p:spTgt spid="124937"/>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124938"/>
                                        </p:tgtEl>
                                        <p:attrNameLst>
                                          <p:attrName>style.visibility</p:attrName>
                                        </p:attrNameLst>
                                      </p:cBhvr>
                                      <p:to>
                                        <p:strVal val="visible"/>
                                      </p:to>
                                    </p:set>
                                    <p:animEffect transition="in" filter="blinds(horizontal)">
                                      <p:cBhvr>
                                        <p:cTn id="13" dur="500"/>
                                        <p:tgtEl>
                                          <p:spTgt spid="124938"/>
                                        </p:tgtEl>
                                      </p:cBhvr>
                                    </p:animEffect>
                                  </p:childTnLst>
                                </p:cTn>
                              </p:par>
                            </p:childTnLst>
                          </p:cTn>
                        </p:par>
                      </p:childTnLst>
                    </p:cTn>
                  </p:par>
                  <p:par>
                    <p:cTn id="14" fill="hold" nodeType="clickPar">
                      <p:stCondLst>
                        <p:cond delay="indefinite"/>
                      </p:stCondLst>
                      <p:childTnLst>
                        <p:par>
                          <p:cTn id="15" fill="hold" nodeType="withGroup">
                            <p:stCondLst>
                              <p:cond delay="indefinite"/>
                            </p:stCondLst>
                          </p:cTn>
                        </p:par>
                        <p:par>
                          <p:cTn id="16" fill="hold" nodeType="after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24941"/>
                                        </p:tgtEl>
                                        <p:attrNameLst>
                                          <p:attrName>style.visibility</p:attrName>
                                        </p:attrNameLst>
                                      </p:cBhvr>
                                      <p:to>
                                        <p:strVal val="visible"/>
                                      </p:to>
                                    </p:set>
                                    <p:animEffect transition="in" filter="wipe(up)">
                                      <p:cBhvr>
                                        <p:cTn id="19" dur="500"/>
                                        <p:tgtEl>
                                          <p:spTgt spid="124941"/>
                                        </p:tgtEl>
                                      </p:cBhvr>
                                    </p:animEffect>
                                  </p:childTnLst>
                                </p:cTn>
                              </p:par>
                            </p:childTnLst>
                          </p:cTn>
                        </p:par>
                      </p:childTnLst>
                    </p:cTn>
                  </p:par>
                  <p:par>
                    <p:cTn id="20" fill="hold" nodeType="clickPar">
                      <p:stCondLst>
                        <p:cond delay="indefinite"/>
                      </p:stCondLst>
                      <p:childTnLst>
                        <p:par>
                          <p:cTn id="21" fill="hold" nodeType="withGroup">
                            <p:stCondLst>
                              <p:cond delay="indefinite"/>
                            </p:stCondLst>
                          </p:cTn>
                        </p:par>
                        <p:par>
                          <p:cTn id="22" fill="hold" nodeType="afterGroup">
                            <p:stCondLst>
                              <p:cond delay="0"/>
                            </p:stCondLst>
                            <p:childTnLst>
                              <p:par>
                                <p:cTn id="23" presetID="3" presetClass="entr" presetSubtype="10" fill="hold" grpId="2" nodeType="clickEffect">
                                  <p:stCondLst>
                                    <p:cond delay="0"/>
                                  </p:stCondLst>
                                  <p:childTnLst>
                                    <p:set>
                                      <p:cBhvr>
                                        <p:cTn id="24" dur="1" fill="hold">
                                          <p:stCondLst>
                                            <p:cond delay="0"/>
                                          </p:stCondLst>
                                        </p:cTn>
                                        <p:tgtEl>
                                          <p:spTgt spid="124939"/>
                                        </p:tgtEl>
                                        <p:attrNameLst>
                                          <p:attrName>style.visibility</p:attrName>
                                        </p:attrNameLst>
                                      </p:cBhvr>
                                      <p:to>
                                        <p:strVal val="visible"/>
                                      </p:to>
                                    </p:set>
                                    <p:animEffect transition="in" filter="blinds(horizontal)">
                                      <p:cBhvr>
                                        <p:cTn id="25" dur="500"/>
                                        <p:tgtEl>
                                          <p:spTgt spid="124939"/>
                                        </p:tgtEl>
                                      </p:cBhvr>
                                    </p:animEffect>
                                  </p:childTnLst>
                                </p:cTn>
                              </p:par>
                            </p:childTnLst>
                          </p:cTn>
                        </p:par>
                      </p:childTnLst>
                    </p:cTn>
                  </p:par>
                  <p:par>
                    <p:cTn id="26" fill="hold" nodeType="clickPar">
                      <p:stCondLst>
                        <p:cond delay="indefinite"/>
                      </p:stCondLst>
                      <p:childTnLst>
                        <p:par>
                          <p:cTn id="27" fill="hold" nodeType="withGroup">
                            <p:stCondLst>
                              <p:cond delay="indefinite"/>
                            </p:stCondLst>
                          </p:cTn>
                        </p:par>
                        <p:par>
                          <p:cTn id="28" fill="hold" nodeType="after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24944"/>
                                        </p:tgtEl>
                                        <p:attrNameLst>
                                          <p:attrName>style.visibility</p:attrName>
                                        </p:attrNameLst>
                                      </p:cBhvr>
                                      <p:to>
                                        <p:strVal val="visible"/>
                                      </p:to>
                                    </p:set>
                                    <p:animEffect transition="in" filter="wipe(up)">
                                      <p:cBhvr>
                                        <p:cTn id="31" dur="500"/>
                                        <p:tgtEl>
                                          <p:spTgt spid="124944"/>
                                        </p:tgtEl>
                                      </p:cBhvr>
                                    </p:animEffec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3" presetClass="entr" presetSubtype="10" fill="hold" grpId="4" nodeType="clickEffect">
                                  <p:stCondLst>
                                    <p:cond delay="0"/>
                                  </p:stCondLst>
                                  <p:childTnLst>
                                    <p:set>
                                      <p:cBhvr>
                                        <p:cTn id="36" dur="1" fill="hold">
                                          <p:stCondLst>
                                            <p:cond delay="0"/>
                                          </p:stCondLst>
                                        </p:cTn>
                                        <p:tgtEl>
                                          <p:spTgt spid="124943"/>
                                        </p:tgtEl>
                                        <p:attrNameLst>
                                          <p:attrName>style.visibility</p:attrName>
                                        </p:attrNameLst>
                                      </p:cBhvr>
                                      <p:to>
                                        <p:strVal val="visible"/>
                                      </p:to>
                                    </p:set>
                                    <p:animEffect transition="in" filter="blinds(horizontal)">
                                      <p:cBhvr>
                                        <p:cTn id="37" dur="500"/>
                                        <p:tgtEl>
                                          <p:spTgt spid="124943"/>
                                        </p:tgtEl>
                                      </p:cBhvr>
                                    </p:animEffect>
                                  </p:childTnLst>
                                </p:cTn>
                              </p:par>
                            </p:childTnLst>
                          </p:cTn>
                        </p:par>
                      </p:childTnLst>
                    </p:cTn>
                  </p:par>
                  <p:par>
                    <p:cTn id="38" fill="hold" nodeType="clickPar">
                      <p:stCondLst>
                        <p:cond delay="indefinite"/>
                      </p:stCondLst>
                      <p:childTnLst>
                        <p:par>
                          <p:cTn id="39" fill="hold" nodeType="withGroup">
                            <p:stCondLst>
                              <p:cond delay="indefinite"/>
                            </p:stCondLst>
                          </p:cTn>
                        </p:par>
                        <p:par>
                          <p:cTn id="40" fill="hold" nodeType="after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124942"/>
                                        </p:tgtEl>
                                        <p:attrNameLst>
                                          <p:attrName>style.visibility</p:attrName>
                                        </p:attrNameLst>
                                      </p:cBhvr>
                                      <p:to>
                                        <p:strVal val="visible"/>
                                      </p:to>
                                    </p:set>
                                    <p:animEffect transition="in" filter="wipe(up)">
                                      <p:cBhvr>
                                        <p:cTn id="43" dur="500"/>
                                        <p:tgtEl>
                                          <p:spTgt spid="124942"/>
                                        </p:tgtEl>
                                      </p:cBhvr>
                                    </p:animEffect>
                                  </p:childTnLst>
                                </p:cTn>
                              </p:par>
                            </p:childTnLst>
                          </p:cTn>
                        </p:par>
                      </p:childTnLst>
                    </p:cTn>
                  </p:par>
                  <p:par>
                    <p:cTn id="44" fill="hold" nodeType="clickPar">
                      <p:stCondLst>
                        <p:cond delay="indefinite"/>
                      </p:stCondLst>
                      <p:childTnLst>
                        <p:par>
                          <p:cTn id="45" fill="hold" nodeType="withGroup">
                            <p:stCondLst>
                              <p:cond delay="indefinite"/>
                            </p:stCondLst>
                          </p:cTn>
                        </p:par>
                        <p:par>
                          <p:cTn id="46" fill="hold" nodeType="afterGroup">
                            <p:stCondLst>
                              <p:cond delay="0"/>
                            </p:stCondLst>
                            <p:childTnLst>
                              <p:par>
                                <p:cTn id="47" presetID="3" presetClass="entr" presetSubtype="10" fill="hold" grpId="3" nodeType="clickEffect">
                                  <p:stCondLst>
                                    <p:cond delay="0"/>
                                  </p:stCondLst>
                                  <p:childTnLst>
                                    <p:set>
                                      <p:cBhvr>
                                        <p:cTn id="48" dur="1" fill="hold">
                                          <p:stCondLst>
                                            <p:cond delay="0"/>
                                          </p:stCondLst>
                                        </p:cTn>
                                        <p:tgtEl>
                                          <p:spTgt spid="124940"/>
                                        </p:tgtEl>
                                        <p:attrNameLst>
                                          <p:attrName>style.visibility</p:attrName>
                                        </p:attrNameLst>
                                      </p:cBhvr>
                                      <p:to>
                                        <p:strVal val="visible"/>
                                      </p:to>
                                    </p:set>
                                    <p:animEffect transition="in" filter="blinds(horizontal)">
                                      <p:cBhvr>
                                        <p:cTn id="49" dur="500"/>
                                        <p:tgtEl>
                                          <p:spTgt spid="12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7" grpId="0"/>
      <p:bldP spid="124938" grpId="1"/>
      <p:bldP spid="124939" grpId="2"/>
      <p:bldP spid="124940" grpId="3"/>
      <p:bldP spid="124943" grpId="4"/>
    </p:bldLst>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5BA7EEF4-6830-4438-884F-5C4F62F710D4}"/>
              </a:ext>
            </a:extLst>
          </p:cNvPr>
          <p:cNvSpPr/>
          <p:nvPr/>
        </p:nvSpPr>
        <p:spPr>
          <a:xfrm>
            <a:off x="335360" y="260648"/>
            <a:ext cx="11017224" cy="1569660"/>
          </a:xfrm>
          <a:prstGeom prst="rect">
            <a:avLst/>
          </a:prstGeom>
        </p:spPr>
        <p:txBody>
          <a:bodyPr wrap="square">
            <a:spAutoFit/>
          </a:bodyPr>
          <a:lstStyle/>
          <a:p>
            <a:pPr algn="ctr"/>
            <a:r>
              <a:rPr lang="zh-CN" altLang="en-US" sz="2400">
                <a:solidFill>
                  <a:srgbClr val="FF0000"/>
                </a:solidFill>
              </a:rPr>
              <a:t>判断两圆的位置关系的两种方法</a:t>
            </a:r>
          </a:p>
          <a:p>
            <a:r>
              <a:rPr lang="zh-CN" altLang="en-US" sz="2400">
                <a:solidFill>
                  <a:schemeClr val="tx1"/>
                </a:solidFill>
              </a:rPr>
              <a:t>(1)几何法:利用两圆半径的和或差与圆心距作比较,得到两圆的位置关系;</a:t>
            </a:r>
          </a:p>
          <a:p>
            <a:r>
              <a:rPr lang="zh-CN" altLang="en-US" sz="2400">
                <a:solidFill>
                  <a:schemeClr val="tx1"/>
                </a:solidFill>
              </a:rPr>
              <a:t>(2)代数法:把两圆位置关系的判定完全转化为代数问题,转化为方程组的解的组数问题.</a:t>
            </a:r>
          </a:p>
        </p:txBody>
      </p:sp>
      <p:sp>
        <p:nvSpPr>
          <p:cNvPr id="23" name="矩形 22">
            <a:extLst>
              <a:ext uri="{FF2B5EF4-FFF2-40B4-BE49-F238E27FC236}">
                <a16:creationId xmlns:a16="http://schemas.microsoft.com/office/drawing/2014/main" id="{7B8EB71B-32D5-416C-A287-D62C7C677B68}"/>
              </a:ext>
            </a:extLst>
          </p:cNvPr>
          <p:cNvSpPr>
            <a:spLocks noChangeAspect="1"/>
          </p:cNvSpPr>
          <p:nvPr/>
        </p:nvSpPr>
        <p:spPr>
          <a:xfrm>
            <a:off x="335360" y="1830308"/>
            <a:ext cx="11449272" cy="3589252"/>
          </a:xfrm>
          <a:prstGeom prst="rect">
            <a:avLst/>
          </a:prstGeom>
        </p:spPr>
        <p:txBody>
          <a:bodyPr wrap="square">
            <a:spAutoFit/>
          </a:bodyPr>
          <a:lstStyle/>
          <a:p>
            <a:pPr algn="ctr">
              <a:lnSpc>
                <a:spcPct val="150000"/>
              </a:lnSpc>
              <a:spcAft>
                <a:spcPct val="0"/>
              </a:spcAft>
              <a:tabLst>
                <a:tab pos="1029335"/>
                <a:tab pos="1850390"/>
                <a:tab pos="2538095"/>
                <a:tab pos="3221990"/>
              </a:tabLst>
            </a:pPr>
            <a:r>
              <a:rPr lang="zh-CN" altLang="zh-CN" sz="2200">
                <a:solidFill>
                  <a:srgbClr val="FF0000"/>
                </a:solidFill>
                <a:ea typeface="黑体" pitchFamily="2" charset="-122"/>
                <a:cs typeface="Times New Roman" panose="02020603050405020304" pitchFamily="18" charset="0"/>
              </a:rPr>
              <a:t>相交弦及圆系方程问题的解决</a:t>
            </a:r>
            <a:endParaRPr lang="zh-CN" altLang="zh-CN" sz="2200">
              <a:solidFill>
                <a:srgbClr val="FF0000"/>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求两圆的公共弦所在直线的方程的方法</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将两圆方程相减即得两圆公共弦所在直线方程</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但必须注意只有当两圆方程中二次项系数相同时</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才能如此求解</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否则应先调整系数</a:t>
            </a:r>
            <a:r>
              <a:rPr lang="en-US" altLang="zh-CN" sz="2200" i="1">
                <a:solidFill>
                  <a:srgbClr val="000000"/>
                </a:solidFill>
                <a:latin typeface="Times New Roman" pitchFamily="18" charset="0"/>
                <a:cs typeface="Times New Roman" panose="02020603050405020304" pitchFamily="18" charset="0"/>
              </a:rPr>
              <a:t>.</a:t>
            </a:r>
            <a:endParaRPr lang="zh-CN" altLang="zh-CN" sz="2200">
              <a:solidFill>
                <a:srgbClr val="000000"/>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求两圆公共弦长的方法</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一是联立两圆方程求出交点坐标</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再用距离公式求解</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二是先求出两圆公共弦所在的直线方程</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再利用半径长、弦心距和弦长的一半构成的直角三角形求解</a:t>
            </a:r>
            <a:r>
              <a:rPr lang="en-US" altLang="zh-CN" sz="2200" i="1">
                <a:solidFill>
                  <a:srgbClr val="000000"/>
                </a:solidFill>
                <a:latin typeface="Times New Roman" pitchFamily="18" charset="0"/>
                <a:cs typeface="Times New Roman" panose="02020603050405020304" pitchFamily="18" charset="0"/>
              </a:rPr>
              <a:t>.</a:t>
            </a:r>
            <a:endParaRPr lang="zh-CN" altLang="zh-CN" sz="2200">
              <a:solidFill>
                <a:srgbClr val="000000"/>
              </a:solidFill>
              <a:latin typeface="NEU-BZ-S92" charset="0"/>
              <a:ea typeface="方正书宋_GBK" panose="03000509000000000000" pitchFamily="65" charset="-122"/>
              <a:cs typeface="Times New Roman" panose="02020603050405020304" pitchFamily="18" charset="0"/>
            </a:endParaRPr>
          </a:p>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anose="02020603050405020304" pitchFamily="18" charset="0"/>
              </a:rPr>
              <a:t>3</a:t>
            </a:r>
            <a:r>
              <a:rPr lang="en-US" altLang="zh-CN" sz="2200" i="1">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已知圆</a:t>
            </a:r>
            <a:r>
              <a:rPr lang="en-US" altLang="zh-CN" sz="2200" i="1">
                <a:solidFill>
                  <a:srgbClr val="000000"/>
                </a:solidFill>
                <a:latin typeface="Times New Roman" pitchFamily="18" charset="0"/>
                <a:cs typeface="Times New Roman" panose="02020603050405020304" pitchFamily="18" charset="0"/>
              </a:rPr>
              <a:t>C</a:t>
            </a:r>
            <a:r>
              <a:rPr lang="en-US" altLang="zh-CN" sz="2200" baseline="-25000">
                <a:solidFill>
                  <a:srgbClr val="000000"/>
                </a:solidFill>
                <a:latin typeface="Times New Roman" pitchFamily="18" charset="0"/>
                <a:cs typeface="Times New Roman" panose="02020603050405020304" pitchFamily="18" charset="0"/>
              </a:rPr>
              <a:t>1</a:t>
            </a:r>
            <a:r>
              <a:rPr lang="en-US" altLang="zh-CN" sz="2200">
                <a:solidFill>
                  <a:srgbClr val="000000"/>
                </a:solidFill>
                <a:latin typeface="Times New Roman" pitchFamily="18" charset="0"/>
                <a:cs typeface="Times New Roman" panose="02020603050405020304" pitchFamily="18" charset="0"/>
              </a:rPr>
              <a:t>:</a:t>
            </a:r>
            <a:r>
              <a:rPr lang="en-US" altLang="zh-CN" sz="2200" i="1">
                <a:solidFill>
                  <a:srgbClr val="000000"/>
                </a:solidFill>
                <a:latin typeface="Times New Roman" pitchFamily="18" charset="0"/>
                <a:cs typeface="Times New Roman" panose="02020603050405020304" pitchFamily="18" charset="0"/>
              </a:rPr>
              <a:t>x</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+y</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+D</a:t>
            </a:r>
            <a:r>
              <a:rPr lang="en-US" altLang="zh-CN" sz="2200" baseline="-250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x+E</a:t>
            </a:r>
            <a:r>
              <a:rPr lang="en-US" altLang="zh-CN" sz="2200" baseline="-250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y+F</a:t>
            </a:r>
            <a:r>
              <a:rPr lang="en-US" altLang="zh-CN" sz="2200" baseline="-250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a:t>
            </a:r>
            <a:r>
              <a:rPr lang="en-US" altLang="zh-CN" sz="2200">
                <a:solidFill>
                  <a:srgbClr val="000000"/>
                </a:solidFill>
                <a:latin typeface="Times New Roman" pitchFamily="18" charset="0"/>
                <a:cs typeface="Times New Roman" panose="02020603050405020304" pitchFamily="18" charset="0"/>
              </a:rPr>
              <a:t>0</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与圆</a:t>
            </a:r>
            <a:r>
              <a:rPr lang="en-US" altLang="zh-CN" sz="2200" i="1">
                <a:solidFill>
                  <a:srgbClr val="000000"/>
                </a:solidFill>
                <a:latin typeface="Times New Roman" pitchFamily="18" charset="0"/>
                <a:cs typeface="Times New Roman" panose="02020603050405020304" pitchFamily="18" charset="0"/>
              </a:rPr>
              <a:t>C</a:t>
            </a:r>
            <a:r>
              <a:rPr lang="en-US" altLang="zh-CN" sz="2200" baseline="-25000">
                <a:solidFill>
                  <a:srgbClr val="000000"/>
                </a:solidFill>
                <a:latin typeface="Times New Roman" pitchFamily="18" charset="0"/>
                <a:cs typeface="Times New Roman" panose="02020603050405020304" pitchFamily="18" charset="0"/>
              </a:rPr>
              <a:t>2</a:t>
            </a:r>
            <a:r>
              <a:rPr lang="en-US" altLang="zh-CN" sz="2200">
                <a:solidFill>
                  <a:srgbClr val="000000"/>
                </a:solidFill>
                <a:latin typeface="Times New Roman" pitchFamily="18" charset="0"/>
                <a:cs typeface="Times New Roman" panose="02020603050405020304" pitchFamily="18" charset="0"/>
              </a:rPr>
              <a:t>:</a:t>
            </a:r>
            <a:r>
              <a:rPr lang="en-US" altLang="zh-CN" sz="2200" i="1">
                <a:solidFill>
                  <a:srgbClr val="000000"/>
                </a:solidFill>
                <a:latin typeface="Times New Roman" pitchFamily="18" charset="0"/>
                <a:cs typeface="Times New Roman" panose="02020603050405020304" pitchFamily="18" charset="0"/>
              </a:rPr>
              <a:t>x</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+y</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+D</a:t>
            </a:r>
            <a:r>
              <a:rPr lang="en-US" altLang="zh-CN" sz="2200" baseline="-25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x+E</a:t>
            </a:r>
            <a:r>
              <a:rPr lang="en-US" altLang="zh-CN" sz="2200" baseline="-25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y+F</a:t>
            </a:r>
            <a:r>
              <a:rPr lang="en-US" altLang="zh-CN" sz="2200" baseline="-25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a:t>
            </a:r>
            <a:r>
              <a:rPr lang="en-US" altLang="zh-CN" sz="2200">
                <a:solidFill>
                  <a:srgbClr val="000000"/>
                </a:solidFill>
                <a:latin typeface="Times New Roman" pitchFamily="18" charset="0"/>
                <a:cs typeface="Times New Roman" panose="02020603050405020304" pitchFamily="18" charset="0"/>
              </a:rPr>
              <a:t>0</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相交</a:t>
            </a:r>
            <a:r>
              <a:rPr lang="en-US" altLang="zh-CN" sz="2200">
                <a:solidFill>
                  <a:srgbClr val="000000"/>
                </a:solidFill>
                <a:latin typeface="Times New Roman" pitchFamily="18" charset="0"/>
                <a:cs typeface="Times New Roman" panose="02020603050405020304" pitchFamily="18" charset="0"/>
              </a:rPr>
              <a:t>,</a:t>
            </a:r>
            <a:r>
              <a:rPr lang="zh-CN" altLang="zh-CN" sz="2200">
                <a:solidFill>
                  <a:srgbClr val="000000"/>
                </a:solidFill>
                <a:latin typeface="Times New Roman" pitchFamily="18" charset="0"/>
                <a:ea typeface="仿宋" panose="02010609060101010101" pitchFamily="49" charset="-122"/>
                <a:cs typeface="Times New Roman" panose="02020603050405020304" pitchFamily="18" charset="0"/>
              </a:rPr>
              <a:t>则过两圆交点的圆的方程可设为</a:t>
            </a:r>
            <a:r>
              <a:rPr lang="en-US" altLang="zh-CN" sz="2200" i="1">
                <a:solidFill>
                  <a:srgbClr val="000000"/>
                </a:solidFill>
                <a:latin typeface="Times New Roman" pitchFamily="18" charset="0"/>
                <a:cs typeface="Times New Roman" panose="02020603050405020304" pitchFamily="18" charset="0"/>
              </a:rPr>
              <a:t>x</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+y</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+D</a:t>
            </a:r>
            <a:r>
              <a:rPr lang="en-US" altLang="zh-CN" sz="2200" baseline="-250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x+E</a:t>
            </a:r>
            <a:r>
              <a:rPr lang="en-US" altLang="zh-CN" sz="2200" baseline="-250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y+F</a:t>
            </a:r>
            <a:r>
              <a:rPr lang="en-US" altLang="zh-CN" sz="2200" baseline="-250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anose="02020603050405020304" pitchFamily="18" charset="0"/>
              </a:rPr>
              <a:t>λ</a:t>
            </a:r>
            <a:r>
              <a:rPr lang="en-US" altLang="zh-CN" sz="2200">
                <a:solidFill>
                  <a:srgbClr val="000000"/>
                </a:solidFill>
                <a:latin typeface="Times New Roman" pitchFamily="18" charset="0"/>
                <a:cs typeface="Times New Roman" panose="02020603050405020304" pitchFamily="18" charset="0"/>
              </a:rPr>
              <a:t>(</a:t>
            </a:r>
            <a:r>
              <a:rPr lang="en-US" altLang="zh-CN" sz="2200" i="1">
                <a:solidFill>
                  <a:srgbClr val="000000"/>
                </a:solidFill>
                <a:latin typeface="Times New Roman" pitchFamily="18" charset="0"/>
                <a:cs typeface="Times New Roman" panose="02020603050405020304" pitchFamily="18" charset="0"/>
              </a:rPr>
              <a:t>x</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+y</a:t>
            </a:r>
            <a:r>
              <a:rPr lang="en-US" altLang="zh-CN" sz="2200" baseline="30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+D</a:t>
            </a:r>
            <a:r>
              <a:rPr lang="en-US" altLang="zh-CN" sz="2200" baseline="-25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x+E</a:t>
            </a:r>
            <a:r>
              <a:rPr lang="en-US" altLang="zh-CN" sz="2200" baseline="-25000">
                <a:solidFill>
                  <a:srgbClr val="000000"/>
                </a:solidFill>
                <a:latin typeface="Times New Roman" pitchFamily="18" charset="0"/>
                <a:cs typeface="Times New Roman" panose="02020603050405020304" pitchFamily="18" charset="0"/>
              </a:rPr>
              <a:t>2</a:t>
            </a:r>
            <a:r>
              <a:rPr lang="en-US" altLang="zh-CN" sz="2200" i="1">
                <a:solidFill>
                  <a:srgbClr val="000000"/>
                </a:solidFill>
                <a:latin typeface="Times New Roman" pitchFamily="18" charset="0"/>
                <a:cs typeface="Times New Roman" panose="02020603050405020304" pitchFamily="18" charset="0"/>
              </a:rPr>
              <a:t>y+F</a:t>
            </a:r>
            <a:r>
              <a:rPr lang="en-US" altLang="zh-CN" sz="2200" baseline="-25000">
                <a:solidFill>
                  <a:srgbClr val="000000"/>
                </a:solidFill>
                <a:latin typeface="Times New Roman" pitchFamily="18" charset="0"/>
                <a:cs typeface="Times New Roman" panose="02020603050405020304" pitchFamily="18" charset="0"/>
              </a:rPr>
              <a:t>2</a:t>
            </a:r>
            <a:r>
              <a:rPr lang="en-US" altLang="zh-CN" sz="2200">
                <a:solidFill>
                  <a:srgbClr val="000000"/>
                </a:solidFill>
                <a:latin typeface="Times New Roman" pitchFamily="18" charset="0"/>
                <a:cs typeface="Times New Roman" panose="02020603050405020304" pitchFamily="18" charset="0"/>
              </a:rPr>
              <a:t>)</a:t>
            </a:r>
            <a:r>
              <a:rPr lang="en-US" altLang="zh-CN" sz="2200" i="1">
                <a:solidFill>
                  <a:srgbClr val="000000"/>
                </a:solidFill>
                <a:latin typeface="Times New Roman" pitchFamily="18" charset="0"/>
                <a:cs typeface="Times New Roman" panose="02020603050405020304" pitchFamily="18" charset="0"/>
              </a:rPr>
              <a:t>=</a:t>
            </a:r>
            <a:r>
              <a:rPr lang="en-US" altLang="zh-CN" sz="2200">
                <a:solidFill>
                  <a:srgbClr val="000000"/>
                </a:solidFill>
                <a:latin typeface="Times New Roman" pitchFamily="18" charset="0"/>
                <a:cs typeface="Times New Roman" panose="02020603050405020304" pitchFamily="18" charset="0"/>
              </a:rPr>
              <a:t>0(</a:t>
            </a:r>
            <a:r>
              <a:rPr lang="en-US" altLang="zh-CN" sz="2200" i="1">
                <a:solidFill>
                  <a:srgbClr val="000000"/>
                </a:solidFill>
                <a:latin typeface="Times New Roman" pitchFamily="18" charset="0"/>
                <a:ea typeface="Microsoft Yi Baiti" panose="03000500000000000000" pitchFamily="66" charset="0"/>
                <a:cs typeface="Times New Roman" panose="02020603050405020304" pitchFamily="18" charset="0"/>
              </a:rPr>
              <a:t>λ</a:t>
            </a:r>
            <a:r>
              <a:rPr lang="en-US" altLang="zh-CN" sz="2200">
                <a:solidFill>
                  <a:srgbClr val="000000"/>
                </a:solidFill>
                <a:latin typeface="Times New Roman" pitchFamily="18" charset="0"/>
                <a:cs typeface="Times New Roman" panose="02020603050405020304" pitchFamily="18" charset="0"/>
              </a:rPr>
              <a:t>≠</a:t>
            </a:r>
            <a:r>
              <a:rPr lang="en-US" altLang="zh-CN" sz="2200" i="1">
                <a:solidFill>
                  <a:srgbClr val="000000"/>
                </a:solidFill>
                <a:latin typeface="Times New Roman" pitchFamily="18" charset="0"/>
                <a:cs typeface="Times New Roman" panose="02020603050405020304" pitchFamily="18" charset="0"/>
              </a:rPr>
              <a:t>-</a:t>
            </a:r>
            <a:r>
              <a:rPr lang="en-US" altLang="zh-CN" sz="2200">
                <a:solidFill>
                  <a:srgbClr val="000000"/>
                </a:solidFill>
                <a:latin typeface="Times New Roman" pitchFamily="18" charset="0"/>
                <a:cs typeface="Times New Roman" panose="02020603050405020304" pitchFamily="18" charset="0"/>
              </a:rPr>
              <a:t>1)</a:t>
            </a:r>
            <a:r>
              <a:rPr lang="en-US" altLang="zh-CN" sz="2200" i="1">
                <a:solidFill>
                  <a:srgbClr val="000000"/>
                </a:solidFill>
                <a:latin typeface="Times New Roman" pitchFamily="18" charset="0"/>
                <a:cs typeface="Times New Roman" panose="02020603050405020304" pitchFamily="18" charset="0"/>
              </a:rPr>
              <a:t>.</a:t>
            </a:r>
            <a:endParaRPr lang="zh-CN" altLang="zh-CN" sz="2200">
              <a:solidFill>
                <a:srgbClr val="000000"/>
              </a:solidFill>
              <a:latin typeface="NEU-BZ-S92" charset="0"/>
              <a:ea typeface="方正书宋_GBK" panose="03000509000000000000" pitchFamily="65" charset="-122"/>
              <a:cs typeface="Times New Roman" panose="02020603050405020304" pitchFamily="18" charset="0"/>
            </a:endParaRPr>
          </a:p>
        </p:txBody>
      </p:sp>
      <p:pic>
        <p:nvPicPr>
          <p:cNvPr id="24" name="New picture"/>
          <p:cNvPicPr/>
          <p:nvPr/>
        </p:nvPicPr>
        <p:blipFill>
          <a:blip r:embed="rId2"/>
          <a:stretch>
            <a:fillRect/>
          </a:stretch>
        </p:blipFill>
        <p:spPr>
          <a:xfrm>
            <a:off x="11112500" y="10820400"/>
            <a:ext cx="304800" cy="228600"/>
          </a:xfrm>
          <a:prstGeom prst="cube">
            <a:avLst/>
          </a:prstGeom>
        </p:spPr>
      </p:pic>
    </p:spTree>
  </p:cSld>
  <p:clrMapOvr>
    <a:masterClrMapping/>
  </p:clrMapOvr>
  <p:transition>
    <p:zoom/>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1142166B-EDF7-42AA-B208-99F9AF4AC3BA}"/>
              </a:ext>
            </a:extLst>
          </p:cNvPr>
          <p:cNvSpPr/>
          <p:nvPr/>
        </p:nvSpPr>
        <p:spPr>
          <a:xfrm>
            <a:off x="551384" y="836712"/>
            <a:ext cx="5400600" cy="4524315"/>
          </a:xfrm>
          <a:prstGeom prst="rect">
            <a:avLst/>
          </a:prstGeom>
        </p:spPr>
        <p:txBody>
          <a:bodyPr wrap="square">
            <a:spAutoFit/>
          </a:bodyPr>
          <a:lstStyle/>
          <a:p>
            <a:r>
              <a:rPr lang="zh-CN" altLang="en-US" sz="3200">
                <a:solidFill>
                  <a:schemeClr val="tx1"/>
                </a:solidFill>
              </a:rPr>
              <a:t>      日食是一种天文现象,在民间称此现象为天狗食日.日食只在月球与太阳呈现重合的状态时发生.</a:t>
            </a:r>
          </a:p>
          <a:p>
            <a:r>
              <a:rPr lang="zh-CN" altLang="en-US" sz="3200">
                <a:solidFill>
                  <a:schemeClr val="tx1"/>
                </a:solidFill>
              </a:rPr>
              <a:t>    日食分为日偏食、日全食、日环食、全环食。</a:t>
            </a:r>
          </a:p>
          <a:p>
            <a:r>
              <a:rPr lang="zh-CN" altLang="en-US" sz="3200">
                <a:solidFill>
                  <a:schemeClr val="tx1"/>
                </a:solidFill>
              </a:rPr>
              <a:t>     我们将月亮与太阳抽象为圆，观察到的这些圆在变化的过程中位置关系是怎样的?</a:t>
            </a:r>
          </a:p>
        </p:txBody>
      </p:sp>
      <p:pic>
        <p:nvPicPr>
          <p:cNvPr id="3" name="图片 2">
            <a:extLst>
              <a:ext uri="{FF2B5EF4-FFF2-40B4-BE49-F238E27FC236}">
                <a16:creationId xmlns:a16="http://schemas.microsoft.com/office/drawing/2014/main" id="{DFC70D53-3DD1-4330-838F-14CA6492E665}"/>
              </a:ext>
            </a:extLst>
          </p:cNvPr>
          <p:cNvPicPr>
            <a:picLocks noChangeAspect="1"/>
          </p:cNvPicPr>
          <p:nvPr/>
        </p:nvPicPr>
        <p:blipFill>
          <a:blip r:embed="rId2"/>
          <a:stretch>
            <a:fillRect/>
          </a:stretch>
        </p:blipFill>
        <p:spPr>
          <a:xfrm>
            <a:off x="5952162" y="1052736"/>
            <a:ext cx="5457825" cy="3419475"/>
          </a:xfrm>
          <a:prstGeom prst="rect">
            <a:avLst/>
          </a:prstGeom>
        </p:spPr>
      </p:pic>
      <p:sp>
        <p:nvSpPr>
          <p:cNvPr id="4" name="Text Box 28">
            <a:extLst>
              <a:ext uri="{FF2B5EF4-FFF2-40B4-BE49-F238E27FC236}">
                <a16:creationId xmlns:a16="http://schemas.microsoft.com/office/drawing/2014/main" id="{82C533F5-DB28-421B-ADFC-82CDC9AA5381}"/>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新课引入</a:t>
            </a:r>
          </a:p>
        </p:txBody>
      </p:sp>
    </p:spTree>
    <p:extLst>
      <p:ext uri="{BB962C8B-B14F-4D97-AF65-F5344CB8AC3E}">
        <p14:creationId xmlns:p14="http://schemas.microsoft.com/office/powerpoint/2010/main" val="323702408"/>
      </p:ext>
    </p:extLst>
  </p:cSld>
  <p:clrMapOvr>
    <a:masterClrMapping/>
  </p:clrMapOvr>
  <p:transition spd="med"/>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pic>
        <p:nvPicPr>
          <p:cNvPr id="93186" name="Picture 2">
            <a:extLst>
              <a:ext uri="{FF2B5EF4-FFF2-40B4-BE49-F238E27FC236}">
                <a16:creationId xmlns:a16="http://schemas.microsoft.com/office/drawing/2014/main" id="{D6EFF07D-5F0C-440D-9893-24970E558DC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09800" y="762001"/>
            <a:ext cx="7543800" cy="3019425"/>
          </a:xfrm>
          <a:prstGeom prst="rect">
            <a:avLst/>
          </a:prstGeom>
          <a:noFill/>
          <a:extLst>
            <a:ext uri="{909E8E84-426E-40DD-AFC4-6F175D3DCCD1}">
              <a14:hiddenFill xmlns:a14="http://schemas.microsoft.com/office/drawing/2010/main">
                <a:solidFill>
                  <a:srgbClr val="FFFFFF"/>
                </a:solidFill>
              </a14:hiddenFill>
            </a:ext>
          </a:extLst>
        </p:spPr>
      </p:pic>
      <p:sp>
        <p:nvSpPr>
          <p:cNvPr id="93187" name="Text Box 3">
            <a:extLst>
              <a:ext uri="{FF2B5EF4-FFF2-40B4-BE49-F238E27FC236}">
                <a16:creationId xmlns:a16="http://schemas.microsoft.com/office/drawing/2014/main" id="{6B71D95D-2F61-42F5-9B95-2D5B1BBC9671}"/>
              </a:ext>
            </a:extLst>
          </p:cNvPr>
          <p:cNvSpPr txBox="1">
            <a:spLocks noChangeArrowheads="1"/>
          </p:cNvSpPr>
          <p:nvPr/>
        </p:nvSpPr>
        <p:spPr bwMode="auto">
          <a:xfrm>
            <a:off x="4008438" y="1"/>
            <a:ext cx="52578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CC3300"/>
                </a:solidFill>
              </a:rPr>
              <a:t>直线与圆有几种位置关系？我们可以怎样判断直线与圆的位置关系？</a:t>
            </a:r>
          </a:p>
          <a:p>
            <a:pPr>
              <a:spcBef>
                <a:spcPct val="50000"/>
              </a:spcBef>
            </a:pPr>
            <a:endParaRPr kumimoji="1" lang="en-US" altLang="zh-CN" sz="4400" b="1" i="1" u="sng">
              <a:solidFill>
                <a:schemeClr val="tx1"/>
              </a:solidFill>
              <a:effectLst>
                <a:outerShdw blurRad="38100" dist="38100" dir="2700000" algn="tl">
                  <a:srgbClr val="C0C0C0"/>
                </a:outerShdw>
              </a:effectLst>
              <a:latin typeface="Times New Roman" pitchFamily="18" charset="0"/>
              <a:ea typeface="姚体" pitchFamily="49" charset="-122"/>
            </a:endParaRPr>
          </a:p>
        </p:txBody>
      </p:sp>
      <p:sp>
        <p:nvSpPr>
          <p:cNvPr id="93188" name="Line 4">
            <a:extLst>
              <a:ext uri="{FF2B5EF4-FFF2-40B4-BE49-F238E27FC236}">
                <a16:creationId xmlns:a16="http://schemas.microsoft.com/office/drawing/2014/main" id="{898BC3A4-8CF3-481C-9637-9441DCF186BE}"/>
              </a:ext>
            </a:extLst>
          </p:cNvPr>
          <p:cNvSpPr>
            <a:spLocks noChangeShapeType="1"/>
          </p:cNvSpPr>
          <p:nvPr/>
        </p:nvSpPr>
        <p:spPr bwMode="auto">
          <a:xfrm>
            <a:off x="1992313" y="3284538"/>
            <a:ext cx="80772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189" name="Group 5">
            <a:extLst>
              <a:ext uri="{FF2B5EF4-FFF2-40B4-BE49-F238E27FC236}">
                <a16:creationId xmlns:a16="http://schemas.microsoft.com/office/drawing/2014/main" id="{28998FF4-3C71-4679-81B7-5AE8635B9709}"/>
              </a:ext>
            </a:extLst>
          </p:cNvPr>
          <p:cNvGrpSpPr/>
          <p:nvPr/>
        </p:nvGrpSpPr>
        <p:grpSpPr>
          <a:xfrm>
            <a:off x="3200400" y="1752600"/>
            <a:ext cx="5486400" cy="1524000"/>
            <a:chOff x="1056" y="1104"/>
            <a:chExt cx="3456" cy="960"/>
          </a:xfrm>
        </p:grpSpPr>
        <p:sp>
          <p:nvSpPr>
            <p:cNvPr id="93190" name="Line 6">
              <a:extLst>
                <a:ext uri="{FF2B5EF4-FFF2-40B4-BE49-F238E27FC236}">
                  <a16:creationId xmlns:a16="http://schemas.microsoft.com/office/drawing/2014/main" id="{94B49C95-0E1E-44E4-86C5-491B97EA0F8E}"/>
                </a:ext>
              </a:extLst>
            </p:cNvPr>
            <p:cNvSpPr>
              <a:spLocks noChangeShapeType="1"/>
            </p:cNvSpPr>
            <p:nvPr/>
          </p:nvSpPr>
          <p:spPr bwMode="auto">
            <a:xfrm flipH="1">
              <a:off x="1056" y="1728"/>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1" name="Line 7">
              <a:extLst>
                <a:ext uri="{FF2B5EF4-FFF2-40B4-BE49-F238E27FC236}">
                  <a16:creationId xmlns:a16="http://schemas.microsoft.com/office/drawing/2014/main" id="{1391C0DB-92C9-42C3-9F27-A19CA549EADB}"/>
                </a:ext>
              </a:extLst>
            </p:cNvPr>
            <p:cNvSpPr>
              <a:spLocks noChangeShapeType="1"/>
            </p:cNvSpPr>
            <p:nvPr/>
          </p:nvSpPr>
          <p:spPr bwMode="auto">
            <a:xfrm flipH="1">
              <a:off x="2784" y="1440"/>
              <a:ext cx="0" cy="6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2" name="Line 8">
              <a:extLst>
                <a:ext uri="{FF2B5EF4-FFF2-40B4-BE49-F238E27FC236}">
                  <a16:creationId xmlns:a16="http://schemas.microsoft.com/office/drawing/2014/main" id="{22121A61-CB60-4B68-932D-B9FE083A80A9}"/>
                </a:ext>
              </a:extLst>
            </p:cNvPr>
            <p:cNvSpPr>
              <a:spLocks noChangeShapeType="1"/>
            </p:cNvSpPr>
            <p:nvPr/>
          </p:nvSpPr>
          <p:spPr bwMode="auto">
            <a:xfrm flipH="1">
              <a:off x="4512" y="1104"/>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193" name="Group 9">
            <a:extLst>
              <a:ext uri="{FF2B5EF4-FFF2-40B4-BE49-F238E27FC236}">
                <a16:creationId xmlns:a16="http://schemas.microsoft.com/office/drawing/2014/main" id="{74623956-3E4E-48B5-9779-C4916FF86BC6}"/>
              </a:ext>
            </a:extLst>
          </p:cNvPr>
          <p:cNvGrpSpPr/>
          <p:nvPr/>
        </p:nvGrpSpPr>
        <p:grpSpPr>
          <a:xfrm>
            <a:off x="2362200" y="2362200"/>
            <a:ext cx="8077200" cy="1493838"/>
            <a:chOff x="528" y="1488"/>
            <a:chExt cx="5088" cy="941"/>
          </a:xfrm>
        </p:grpSpPr>
        <p:sp>
          <p:nvSpPr>
            <p:cNvPr id="93194" name="Rectangle 10">
              <a:extLst>
                <a:ext uri="{FF2B5EF4-FFF2-40B4-BE49-F238E27FC236}">
                  <a16:creationId xmlns:a16="http://schemas.microsoft.com/office/drawing/2014/main" id="{D20CB40E-8325-48FE-AFB7-108ACB09E1A0}"/>
                </a:ext>
              </a:extLst>
            </p:cNvPr>
            <p:cNvSpPr>
              <a:spLocks noChangeArrowheads="1"/>
            </p:cNvSpPr>
            <p:nvPr/>
          </p:nvSpPr>
          <p:spPr bwMode="auto">
            <a:xfrm>
              <a:off x="1008" y="201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chemeClr val="tx1"/>
                  </a:solidFill>
                  <a:latin typeface="Times New Roman" pitchFamily="18" charset="0"/>
                  <a:ea typeface="黑体" panose="02010609060101010101" pitchFamily="49" charset="-122"/>
                </a:rPr>
                <a:t>C</a:t>
              </a:r>
            </a:p>
          </p:txBody>
        </p:sp>
        <p:grpSp>
          <p:nvGrpSpPr>
            <p:cNvPr id="93195" name="Group 11">
              <a:extLst>
                <a:ext uri="{FF2B5EF4-FFF2-40B4-BE49-F238E27FC236}">
                  <a16:creationId xmlns:a16="http://schemas.microsoft.com/office/drawing/2014/main" id="{3D386498-E8D2-4452-9189-74F61E5D1997}"/>
                </a:ext>
              </a:extLst>
            </p:cNvPr>
            <p:cNvGrpSpPr/>
            <p:nvPr/>
          </p:nvGrpSpPr>
          <p:grpSpPr>
            <a:xfrm>
              <a:off x="528" y="1488"/>
              <a:ext cx="5088" cy="941"/>
              <a:chOff x="528" y="1488"/>
              <a:chExt cx="5088" cy="941"/>
            </a:xfrm>
          </p:grpSpPr>
          <p:sp>
            <p:nvSpPr>
              <p:cNvPr id="93196" name="Text Box 12">
                <a:extLst>
                  <a:ext uri="{FF2B5EF4-FFF2-40B4-BE49-F238E27FC236}">
                    <a16:creationId xmlns:a16="http://schemas.microsoft.com/office/drawing/2014/main" id="{B0C1849A-E409-4EF4-9CF9-0DE367D8FAD0}"/>
                  </a:ext>
                </a:extLst>
              </p:cNvPr>
              <p:cNvSpPr txBox="1">
                <a:spLocks noChangeArrowheads="1"/>
              </p:cNvSpPr>
              <p:nvPr/>
            </p:nvSpPr>
            <p:spPr bwMode="auto">
              <a:xfrm>
                <a:off x="5280" y="2064"/>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3200" b="1" i="1">
                    <a:solidFill>
                      <a:schemeClr val="tx1"/>
                    </a:solidFill>
                    <a:latin typeface="Times New Roman" pitchFamily="18" charset="0"/>
                  </a:rPr>
                  <a:t>l</a:t>
                </a:r>
                <a:endParaRPr kumimoji="1" lang="en-US" altLang="zh-CN" sz="2400">
                  <a:solidFill>
                    <a:schemeClr val="tx1"/>
                  </a:solidFill>
                  <a:latin typeface="Times New Roman" pitchFamily="18" charset="0"/>
                </a:endParaRPr>
              </a:p>
            </p:txBody>
          </p:sp>
          <p:sp>
            <p:nvSpPr>
              <p:cNvPr id="93197" name="Text Box 13">
                <a:extLst>
                  <a:ext uri="{FF2B5EF4-FFF2-40B4-BE49-F238E27FC236}">
                    <a16:creationId xmlns:a16="http://schemas.microsoft.com/office/drawing/2014/main" id="{4589A7B7-D507-47A3-9EC5-14DF04279C0B}"/>
                  </a:ext>
                </a:extLst>
              </p:cNvPr>
              <p:cNvSpPr txBox="1">
                <a:spLocks noChangeArrowheads="1"/>
              </p:cNvSpPr>
              <p:nvPr/>
            </p:nvSpPr>
            <p:spPr bwMode="auto">
              <a:xfrm>
                <a:off x="4224" y="148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chemeClr val="tx1"/>
                    </a:solidFill>
                    <a:latin typeface="Times New Roman" pitchFamily="18" charset="0"/>
                  </a:rPr>
                  <a:t>d</a:t>
                </a:r>
                <a:endParaRPr kumimoji="1" lang="en-US" altLang="zh-CN" sz="2400">
                  <a:solidFill>
                    <a:schemeClr val="tx1"/>
                  </a:solidFill>
                  <a:latin typeface="Times New Roman" pitchFamily="18" charset="0"/>
                </a:endParaRPr>
              </a:p>
            </p:txBody>
          </p:sp>
          <p:sp>
            <p:nvSpPr>
              <p:cNvPr id="93198" name="Rectangle 14">
                <a:extLst>
                  <a:ext uri="{FF2B5EF4-FFF2-40B4-BE49-F238E27FC236}">
                    <a16:creationId xmlns:a16="http://schemas.microsoft.com/office/drawing/2014/main" id="{4D2FDAAB-486F-4312-B779-30AFF265EEDA}"/>
                  </a:ext>
                </a:extLst>
              </p:cNvPr>
              <p:cNvSpPr>
                <a:spLocks noChangeArrowheads="1"/>
              </p:cNvSpPr>
              <p:nvPr/>
            </p:nvSpPr>
            <p:spPr bwMode="auto">
              <a:xfrm>
                <a:off x="2496" y="158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800" b="1" i="1">
                    <a:solidFill>
                      <a:schemeClr val="tx1"/>
                    </a:solidFill>
                    <a:latin typeface="Times New Roman" pitchFamily="18" charset="0"/>
                  </a:rPr>
                  <a:t>d</a:t>
                </a:r>
              </a:p>
            </p:txBody>
          </p:sp>
          <p:sp>
            <p:nvSpPr>
              <p:cNvPr id="93199" name="Rectangle 15">
                <a:extLst>
                  <a:ext uri="{FF2B5EF4-FFF2-40B4-BE49-F238E27FC236}">
                    <a16:creationId xmlns:a16="http://schemas.microsoft.com/office/drawing/2014/main" id="{4B48047F-C1FE-4994-AB5D-42BEF822EA28}"/>
                  </a:ext>
                </a:extLst>
              </p:cNvPr>
              <p:cNvSpPr>
                <a:spLocks noChangeArrowheads="1"/>
              </p:cNvSpPr>
              <p:nvPr/>
            </p:nvSpPr>
            <p:spPr bwMode="auto">
              <a:xfrm>
                <a:off x="768" y="172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800" b="1" i="1">
                    <a:solidFill>
                      <a:schemeClr val="tx1"/>
                    </a:solidFill>
                    <a:latin typeface="Times New Roman" pitchFamily="18" charset="0"/>
                  </a:rPr>
                  <a:t>d</a:t>
                </a:r>
              </a:p>
            </p:txBody>
          </p:sp>
          <p:sp>
            <p:nvSpPr>
              <p:cNvPr id="93200" name="Text Box 16">
                <a:extLst>
                  <a:ext uri="{FF2B5EF4-FFF2-40B4-BE49-F238E27FC236}">
                    <a16:creationId xmlns:a16="http://schemas.microsoft.com/office/drawing/2014/main" id="{F6E62BF3-F3B9-4954-8239-65ED91C19217}"/>
                  </a:ext>
                </a:extLst>
              </p:cNvPr>
              <p:cNvSpPr txBox="1">
                <a:spLocks noChangeArrowheads="1"/>
              </p:cNvSpPr>
              <p:nvPr/>
            </p:nvSpPr>
            <p:spPr bwMode="auto">
              <a:xfrm>
                <a:off x="4560" y="20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tx1"/>
                    </a:solidFill>
                    <a:latin typeface="Times New Roman" pitchFamily="18" charset="0"/>
                    <a:ea typeface="黑体" panose="02010609060101010101" pitchFamily="49" charset="-122"/>
                  </a:rPr>
                  <a:t>C</a:t>
                </a:r>
                <a:endParaRPr kumimoji="1" lang="en-US" altLang="zh-CN" sz="2400">
                  <a:solidFill>
                    <a:schemeClr val="tx1"/>
                  </a:solidFill>
                  <a:latin typeface="Times New Roman" pitchFamily="18" charset="0"/>
                </a:endParaRPr>
              </a:p>
            </p:txBody>
          </p:sp>
          <p:sp>
            <p:nvSpPr>
              <p:cNvPr id="93201" name="Rectangle 17">
                <a:extLst>
                  <a:ext uri="{FF2B5EF4-FFF2-40B4-BE49-F238E27FC236}">
                    <a16:creationId xmlns:a16="http://schemas.microsoft.com/office/drawing/2014/main" id="{724A3C19-DF3A-45CF-818F-05D5B94E5DFA}"/>
                  </a:ext>
                </a:extLst>
              </p:cNvPr>
              <p:cNvSpPr>
                <a:spLocks noChangeArrowheads="1"/>
              </p:cNvSpPr>
              <p:nvPr/>
            </p:nvSpPr>
            <p:spPr bwMode="auto">
              <a:xfrm>
                <a:off x="2784" y="201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chemeClr val="tx1"/>
                    </a:solidFill>
                    <a:latin typeface="Times New Roman" pitchFamily="18" charset="0"/>
                    <a:ea typeface="黑体" panose="02010609060101010101" pitchFamily="49" charset="-122"/>
                  </a:rPr>
                  <a:t>C</a:t>
                </a:r>
              </a:p>
            </p:txBody>
          </p:sp>
          <p:sp>
            <p:nvSpPr>
              <p:cNvPr id="93202" name="Rectangle 18">
                <a:extLst>
                  <a:ext uri="{FF2B5EF4-FFF2-40B4-BE49-F238E27FC236}">
                    <a16:creationId xmlns:a16="http://schemas.microsoft.com/office/drawing/2014/main" id="{A2252B03-1919-4DA0-8A2D-F757FECE916C}"/>
                  </a:ext>
                </a:extLst>
              </p:cNvPr>
              <p:cNvSpPr>
                <a:spLocks noChangeArrowheads="1"/>
              </p:cNvSpPr>
              <p:nvPr/>
            </p:nvSpPr>
            <p:spPr bwMode="auto">
              <a:xfrm>
                <a:off x="528" y="2016"/>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solidFill>
                      <a:schemeClr val="tx1"/>
                    </a:solidFill>
                    <a:latin typeface="Times New Roman" pitchFamily="18" charset="0"/>
                    <a:ea typeface="黑体" panose="02010609060101010101" pitchFamily="49" charset="-122"/>
                  </a:rPr>
                  <a:t>E</a:t>
                </a:r>
                <a:endParaRPr kumimoji="1" lang="en-US" altLang="zh-CN" sz="2400" b="1" i="1">
                  <a:solidFill>
                    <a:schemeClr val="tx1"/>
                  </a:solidFill>
                  <a:latin typeface="Times New Roman" pitchFamily="18" charset="0"/>
                  <a:ea typeface="黑体" panose="02010609060101010101" pitchFamily="49" charset="-122"/>
                </a:endParaRPr>
              </a:p>
            </p:txBody>
          </p:sp>
          <p:sp>
            <p:nvSpPr>
              <p:cNvPr id="93203" name="Rectangle 19">
                <a:extLst>
                  <a:ext uri="{FF2B5EF4-FFF2-40B4-BE49-F238E27FC236}">
                    <a16:creationId xmlns:a16="http://schemas.microsoft.com/office/drawing/2014/main" id="{996D5BDF-252E-4813-AFF4-5242F67BA45A}"/>
                  </a:ext>
                </a:extLst>
              </p:cNvPr>
              <p:cNvSpPr>
                <a:spLocks noChangeArrowheads="1"/>
              </p:cNvSpPr>
              <p:nvPr/>
            </p:nvSpPr>
            <p:spPr bwMode="auto">
              <a:xfrm>
                <a:off x="1536" y="206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1"/>
                    </a:solidFill>
                    <a:latin typeface="Times New Roman" pitchFamily="18" charset="0"/>
                    <a:ea typeface="黑体" panose="02010609060101010101" pitchFamily="49" charset="-122"/>
                  </a:rPr>
                  <a:t>F</a:t>
                </a:r>
              </a:p>
            </p:txBody>
          </p:sp>
        </p:grpSp>
      </p:grpSp>
      <p:grpSp>
        <p:nvGrpSpPr>
          <p:cNvPr id="93204" name="Group 20">
            <a:extLst>
              <a:ext uri="{FF2B5EF4-FFF2-40B4-BE49-F238E27FC236}">
                <a16:creationId xmlns:a16="http://schemas.microsoft.com/office/drawing/2014/main" id="{5A5C3BDD-C53A-46A1-9A53-3C843A57363B}"/>
              </a:ext>
            </a:extLst>
          </p:cNvPr>
          <p:cNvGrpSpPr/>
          <p:nvPr/>
        </p:nvGrpSpPr>
        <p:grpSpPr>
          <a:xfrm>
            <a:off x="2133600" y="3886200"/>
            <a:ext cx="2362200" cy="2706688"/>
            <a:chOff x="384" y="2448"/>
            <a:chExt cx="1488" cy="1705"/>
          </a:xfrm>
        </p:grpSpPr>
        <p:sp>
          <p:nvSpPr>
            <p:cNvPr id="93205" name="Text Box 21">
              <a:extLst>
                <a:ext uri="{FF2B5EF4-FFF2-40B4-BE49-F238E27FC236}">
                  <a16:creationId xmlns:a16="http://schemas.microsoft.com/office/drawing/2014/main" id="{B4ACE3D8-0EFD-471C-B407-33057659D486}"/>
                </a:ext>
              </a:extLst>
            </p:cNvPr>
            <p:cNvSpPr txBox="1">
              <a:spLocks noChangeArrowheads="1"/>
            </p:cNvSpPr>
            <p:nvPr/>
          </p:nvSpPr>
          <p:spPr bwMode="auto">
            <a:xfrm>
              <a:off x="1152" y="2736"/>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chemeClr val="tx1"/>
                  </a:solidFill>
                  <a:latin typeface="Times New Roman" pitchFamily="18" charset="0"/>
                </a:rPr>
                <a:t>d </a:t>
              </a:r>
              <a:r>
                <a:rPr kumimoji="1" lang="zh-CN" altLang="en-US" sz="2800" b="1">
                  <a:solidFill>
                    <a:schemeClr val="tx1"/>
                  </a:solidFill>
                  <a:latin typeface="Times New Roman" pitchFamily="18" charset="0"/>
                </a:rPr>
                <a:t>＜</a:t>
              </a:r>
              <a:r>
                <a:rPr kumimoji="1" lang="en-US" altLang="zh-CN" sz="2800" b="1" i="1">
                  <a:solidFill>
                    <a:schemeClr val="tx1"/>
                  </a:solidFill>
                  <a:latin typeface="Times New Roman" pitchFamily="18" charset="0"/>
                </a:rPr>
                <a:t>r</a:t>
              </a:r>
            </a:p>
          </p:txBody>
        </p:sp>
        <p:grpSp>
          <p:nvGrpSpPr>
            <p:cNvPr id="93206" name="Group 22">
              <a:extLst>
                <a:ext uri="{FF2B5EF4-FFF2-40B4-BE49-F238E27FC236}">
                  <a16:creationId xmlns:a16="http://schemas.microsoft.com/office/drawing/2014/main" id="{141B70AC-F0DB-416C-8C3F-05216FA5A8FC}"/>
                </a:ext>
              </a:extLst>
            </p:cNvPr>
            <p:cNvGrpSpPr/>
            <p:nvPr/>
          </p:nvGrpSpPr>
          <p:grpSpPr>
            <a:xfrm>
              <a:off x="384" y="2448"/>
              <a:ext cx="1392" cy="1705"/>
              <a:chOff x="384" y="2448"/>
              <a:chExt cx="1392" cy="1705"/>
            </a:xfrm>
          </p:grpSpPr>
          <p:sp>
            <p:nvSpPr>
              <p:cNvPr id="93207" name="Text Box 23">
                <a:extLst>
                  <a:ext uri="{FF2B5EF4-FFF2-40B4-BE49-F238E27FC236}">
                    <a16:creationId xmlns:a16="http://schemas.microsoft.com/office/drawing/2014/main" id="{C93B88E2-F028-4D8E-A7DF-50FC7DCA7A6F}"/>
                  </a:ext>
                </a:extLst>
              </p:cNvPr>
              <p:cNvSpPr txBox="1">
                <a:spLocks noChangeArrowheads="1"/>
              </p:cNvSpPr>
              <p:nvPr/>
            </p:nvSpPr>
            <p:spPr bwMode="auto">
              <a:xfrm>
                <a:off x="480" y="2448"/>
                <a:ext cx="120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chemeClr val="tx1"/>
                    </a:solidFill>
                    <a:latin typeface="Times New Roman" pitchFamily="18" charset="0"/>
                    <a:ea typeface="黑体" panose="02010609060101010101" pitchFamily="49" charset="-122"/>
                  </a:rPr>
                  <a:t>直线 </a:t>
                </a:r>
                <a:r>
                  <a:rPr kumimoji="1" lang="en-US" altLang="en-US" sz="3200" b="1" i="1">
                    <a:solidFill>
                      <a:schemeClr val="tx1"/>
                    </a:solidFill>
                    <a:latin typeface="Times New Roman" pitchFamily="18" charset="0"/>
                    <a:ea typeface="黑体" panose="02010609060101010101" pitchFamily="49" charset="-122"/>
                  </a:rPr>
                  <a:t>l</a:t>
                </a:r>
                <a:r>
                  <a:rPr kumimoji="1" lang="zh-CN" altLang="en-US" sz="2400" b="1" i="1">
                    <a:solidFill>
                      <a:schemeClr val="tx1"/>
                    </a:solidFill>
                    <a:latin typeface="Times New Roman" pitchFamily="18" charset="0"/>
                    <a:ea typeface="黑体" panose="02010609060101010101" pitchFamily="49" charset="-122"/>
                  </a:rPr>
                  <a:t>与⊙</a:t>
                </a:r>
                <a:r>
                  <a:rPr kumimoji="1" lang="en-US" altLang="zh-CN" sz="2800" b="1" i="1">
                    <a:solidFill>
                      <a:schemeClr val="tx1"/>
                    </a:solidFill>
                    <a:latin typeface="Times New Roman" pitchFamily="18" charset="0"/>
                    <a:ea typeface="黑体" panose="02010609060101010101" pitchFamily="49" charset="-122"/>
                  </a:rPr>
                  <a:t>A</a:t>
                </a:r>
                <a:r>
                  <a:rPr kumimoji="1" lang="zh-CN" altLang="en-US" sz="2400" b="1" i="1">
                    <a:solidFill>
                      <a:schemeClr val="tx1"/>
                    </a:solidFill>
                    <a:latin typeface="Times New Roman" pitchFamily="18" charset="0"/>
                    <a:ea typeface="黑体" panose="02010609060101010101" pitchFamily="49" charset="-122"/>
                  </a:rPr>
                  <a:t>相交</a:t>
                </a:r>
              </a:p>
            </p:txBody>
          </p:sp>
          <p:sp>
            <p:nvSpPr>
              <p:cNvPr id="93208" name="AutoShape 24">
                <a:extLst>
                  <a:ext uri="{FF2B5EF4-FFF2-40B4-BE49-F238E27FC236}">
                    <a16:creationId xmlns:a16="http://schemas.microsoft.com/office/drawing/2014/main" id="{D1DA7344-FB02-4A92-9190-8ACDCF8ACC37}"/>
                  </a:ext>
                </a:extLst>
              </p:cNvPr>
              <p:cNvSpPr>
                <a:spLocks noChangeArrowheads="1"/>
              </p:cNvSpPr>
              <p:nvPr/>
            </p:nvSpPr>
            <p:spPr bwMode="auto">
              <a:xfrm>
                <a:off x="960" y="2736"/>
                <a:ext cx="192" cy="336"/>
              </a:xfrm>
              <a:prstGeom prst="leftRightArrow">
                <a:avLst>
                  <a:gd name="adj1" fmla="val 50000"/>
                  <a:gd name="adj2" fmla="val 2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9" name="Text Box 25">
                <a:extLst>
                  <a:ext uri="{FF2B5EF4-FFF2-40B4-BE49-F238E27FC236}">
                    <a16:creationId xmlns:a16="http://schemas.microsoft.com/office/drawing/2014/main" id="{415D4556-29CF-43A8-9721-695F0604C36A}"/>
                  </a:ext>
                </a:extLst>
              </p:cNvPr>
              <p:cNvSpPr txBox="1">
                <a:spLocks noChangeArrowheads="1"/>
              </p:cNvSpPr>
              <p:nvPr/>
            </p:nvSpPr>
            <p:spPr bwMode="auto">
              <a:xfrm>
                <a:off x="384" y="3552"/>
                <a:ext cx="139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chemeClr val="tx1"/>
                    </a:solidFill>
                    <a:latin typeface="Times New Roman" pitchFamily="18" charset="0"/>
                    <a:ea typeface="黑体" panose="02010609060101010101" pitchFamily="49" charset="-122"/>
                  </a:rPr>
                  <a:t>直线 </a:t>
                </a:r>
                <a:r>
                  <a:rPr kumimoji="1" lang="en-US" altLang="en-US" sz="3200" b="1" i="1">
                    <a:solidFill>
                      <a:schemeClr val="tx1"/>
                    </a:solidFill>
                    <a:latin typeface="Times New Roman" pitchFamily="18" charset="0"/>
                    <a:ea typeface="黑体" panose="02010609060101010101" pitchFamily="49" charset="-122"/>
                  </a:rPr>
                  <a:t>l</a:t>
                </a:r>
                <a:r>
                  <a:rPr kumimoji="1" lang="zh-CN" altLang="en-US" sz="2400" b="1" i="1">
                    <a:solidFill>
                      <a:schemeClr val="tx1"/>
                    </a:solidFill>
                    <a:latin typeface="Times New Roman" pitchFamily="18" charset="0"/>
                    <a:ea typeface="黑体" panose="02010609060101010101" pitchFamily="49" charset="-122"/>
                  </a:rPr>
                  <a:t>是⊙</a:t>
                </a:r>
                <a:r>
                  <a:rPr kumimoji="1" lang="en-US" altLang="zh-CN" sz="2800" b="1" i="1">
                    <a:solidFill>
                      <a:schemeClr val="tx1"/>
                    </a:solidFill>
                    <a:latin typeface="Times New Roman" pitchFamily="18" charset="0"/>
                    <a:ea typeface="黑体" panose="02010609060101010101" pitchFamily="49" charset="-122"/>
                  </a:rPr>
                  <a:t>A</a:t>
                </a:r>
                <a:r>
                  <a:rPr kumimoji="1" lang="zh-CN" altLang="en-US" sz="2400" b="1" i="1">
                    <a:solidFill>
                      <a:schemeClr val="tx1"/>
                    </a:solidFill>
                    <a:latin typeface="Times New Roman" pitchFamily="18" charset="0"/>
                    <a:ea typeface="黑体" panose="02010609060101010101" pitchFamily="49" charset="-122"/>
                  </a:rPr>
                  <a:t>的</a:t>
                </a:r>
                <a:r>
                  <a:rPr kumimoji="1" lang="zh-CN" altLang="en-US" sz="2400" b="1" i="1">
                    <a:solidFill>
                      <a:srgbClr val="FF0066"/>
                    </a:solidFill>
                    <a:latin typeface="Times New Roman" pitchFamily="18" charset="0"/>
                    <a:ea typeface="黑体" panose="02010609060101010101" pitchFamily="49" charset="-122"/>
                  </a:rPr>
                  <a:t>割线</a:t>
                </a:r>
              </a:p>
            </p:txBody>
          </p:sp>
          <p:sp>
            <p:nvSpPr>
              <p:cNvPr id="93210" name="Text Box 26">
                <a:extLst>
                  <a:ext uri="{FF2B5EF4-FFF2-40B4-BE49-F238E27FC236}">
                    <a16:creationId xmlns:a16="http://schemas.microsoft.com/office/drawing/2014/main" id="{5BA9C67B-B691-4713-AD4D-F1C5C0C8739B}"/>
                  </a:ext>
                </a:extLst>
              </p:cNvPr>
              <p:cNvSpPr txBox="1">
                <a:spLocks noChangeArrowheads="1"/>
              </p:cNvSpPr>
              <p:nvPr/>
            </p:nvSpPr>
            <p:spPr bwMode="auto">
              <a:xfrm>
                <a:off x="480" y="3216"/>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rgbClr val="FF0066"/>
                    </a:solidFill>
                    <a:latin typeface="Times New Roman" pitchFamily="18" charset="0"/>
                    <a:ea typeface="文鼎粗行楷简" pitchFamily="49" charset="-122"/>
                  </a:rPr>
                  <a:t>两个</a:t>
                </a:r>
                <a:r>
                  <a:rPr kumimoji="1" lang="zh-CN" altLang="en-US" sz="2400" b="1" i="1">
                    <a:solidFill>
                      <a:schemeClr val="tx1"/>
                    </a:solidFill>
                    <a:latin typeface="Times New Roman" pitchFamily="18" charset="0"/>
                    <a:ea typeface="文鼎粗行楷简" pitchFamily="49" charset="-122"/>
                  </a:rPr>
                  <a:t>公共点</a:t>
                </a:r>
              </a:p>
            </p:txBody>
          </p:sp>
        </p:grpSp>
      </p:grpSp>
      <p:grpSp>
        <p:nvGrpSpPr>
          <p:cNvPr id="93211" name="Group 27">
            <a:extLst>
              <a:ext uri="{FF2B5EF4-FFF2-40B4-BE49-F238E27FC236}">
                <a16:creationId xmlns:a16="http://schemas.microsoft.com/office/drawing/2014/main" id="{C8BC2A29-09BB-45F6-9466-B1094A5ABFA5}"/>
              </a:ext>
            </a:extLst>
          </p:cNvPr>
          <p:cNvGrpSpPr/>
          <p:nvPr/>
        </p:nvGrpSpPr>
        <p:grpSpPr>
          <a:xfrm>
            <a:off x="4876800" y="3886201"/>
            <a:ext cx="2743200" cy="2805113"/>
            <a:chOff x="2112" y="2448"/>
            <a:chExt cx="1728" cy="1767"/>
          </a:xfrm>
        </p:grpSpPr>
        <p:grpSp>
          <p:nvGrpSpPr>
            <p:cNvPr id="93212" name="Group 28">
              <a:extLst>
                <a:ext uri="{FF2B5EF4-FFF2-40B4-BE49-F238E27FC236}">
                  <a16:creationId xmlns:a16="http://schemas.microsoft.com/office/drawing/2014/main" id="{646F31D8-B25F-476F-A08D-72D937E1A527}"/>
                </a:ext>
              </a:extLst>
            </p:cNvPr>
            <p:cNvGrpSpPr/>
            <p:nvPr/>
          </p:nvGrpSpPr>
          <p:grpSpPr>
            <a:xfrm>
              <a:off x="2112" y="2448"/>
              <a:ext cx="1488" cy="1753"/>
              <a:chOff x="2112" y="2448"/>
              <a:chExt cx="1488" cy="1753"/>
            </a:xfrm>
          </p:grpSpPr>
          <p:sp>
            <p:nvSpPr>
              <p:cNvPr id="93213" name="Text Box 29">
                <a:extLst>
                  <a:ext uri="{FF2B5EF4-FFF2-40B4-BE49-F238E27FC236}">
                    <a16:creationId xmlns:a16="http://schemas.microsoft.com/office/drawing/2014/main" id="{9846F5D5-262D-4997-A65F-04F451FA40B0}"/>
                  </a:ext>
                </a:extLst>
              </p:cNvPr>
              <p:cNvSpPr txBox="1">
                <a:spLocks noChangeArrowheads="1"/>
              </p:cNvSpPr>
              <p:nvPr/>
            </p:nvSpPr>
            <p:spPr bwMode="auto">
              <a:xfrm>
                <a:off x="2112" y="2448"/>
                <a:ext cx="120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chemeClr val="tx1"/>
                    </a:solidFill>
                    <a:latin typeface="Times New Roman" pitchFamily="18" charset="0"/>
                    <a:ea typeface="黑体" panose="02010609060101010101" pitchFamily="49" charset="-122"/>
                  </a:rPr>
                  <a:t>直线 </a:t>
                </a:r>
                <a:r>
                  <a:rPr kumimoji="1" lang="en-US" altLang="en-US" sz="3200" b="1" i="1">
                    <a:solidFill>
                      <a:schemeClr val="tx1"/>
                    </a:solidFill>
                    <a:latin typeface="Times New Roman" pitchFamily="18" charset="0"/>
                    <a:ea typeface="黑体" panose="02010609060101010101" pitchFamily="49" charset="-122"/>
                  </a:rPr>
                  <a:t>l</a:t>
                </a:r>
                <a:r>
                  <a:rPr kumimoji="1" lang="zh-CN" altLang="en-US" sz="2400" b="1" i="1">
                    <a:solidFill>
                      <a:schemeClr val="tx1"/>
                    </a:solidFill>
                    <a:latin typeface="Times New Roman" pitchFamily="18" charset="0"/>
                    <a:ea typeface="黑体" panose="02010609060101010101" pitchFamily="49" charset="-122"/>
                  </a:rPr>
                  <a:t>与⊙</a:t>
                </a:r>
                <a:r>
                  <a:rPr kumimoji="1" lang="en-US" altLang="zh-CN" sz="2800" b="1" i="1">
                    <a:solidFill>
                      <a:schemeClr val="tx1"/>
                    </a:solidFill>
                    <a:latin typeface="Times New Roman" pitchFamily="18" charset="0"/>
                    <a:ea typeface="黑体" panose="02010609060101010101" pitchFamily="49" charset="-122"/>
                  </a:rPr>
                  <a:t>A</a:t>
                </a:r>
                <a:r>
                  <a:rPr kumimoji="1" lang="zh-CN" altLang="en-US" sz="2400" b="1" i="1">
                    <a:solidFill>
                      <a:schemeClr val="tx1"/>
                    </a:solidFill>
                    <a:latin typeface="Times New Roman" pitchFamily="18" charset="0"/>
                    <a:ea typeface="黑体" panose="02010609060101010101" pitchFamily="49" charset="-122"/>
                  </a:rPr>
                  <a:t>相切</a:t>
                </a:r>
              </a:p>
            </p:txBody>
          </p:sp>
          <p:sp>
            <p:nvSpPr>
              <p:cNvPr id="93214" name="AutoShape 30">
                <a:extLst>
                  <a:ext uri="{FF2B5EF4-FFF2-40B4-BE49-F238E27FC236}">
                    <a16:creationId xmlns:a16="http://schemas.microsoft.com/office/drawing/2014/main" id="{31A9CDCE-FFD4-4B24-9269-4C818B84807C}"/>
                  </a:ext>
                </a:extLst>
              </p:cNvPr>
              <p:cNvSpPr>
                <a:spLocks noChangeArrowheads="1"/>
              </p:cNvSpPr>
              <p:nvPr/>
            </p:nvSpPr>
            <p:spPr bwMode="auto">
              <a:xfrm>
                <a:off x="2640" y="2736"/>
                <a:ext cx="192" cy="336"/>
              </a:xfrm>
              <a:prstGeom prst="leftRightArrow">
                <a:avLst>
                  <a:gd name="adj1" fmla="val 50000"/>
                  <a:gd name="adj2" fmla="val 2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5" name="Text Box 31">
                <a:extLst>
                  <a:ext uri="{FF2B5EF4-FFF2-40B4-BE49-F238E27FC236}">
                    <a16:creationId xmlns:a16="http://schemas.microsoft.com/office/drawing/2014/main" id="{8486914A-4896-41C2-BC0F-8BD872140A87}"/>
                  </a:ext>
                </a:extLst>
              </p:cNvPr>
              <p:cNvSpPr txBox="1">
                <a:spLocks noChangeArrowheads="1"/>
              </p:cNvSpPr>
              <p:nvPr/>
            </p:nvSpPr>
            <p:spPr bwMode="auto">
              <a:xfrm>
                <a:off x="2880" y="2736"/>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chemeClr val="tx1"/>
                    </a:solidFill>
                    <a:latin typeface="Times New Roman" pitchFamily="18" charset="0"/>
                  </a:rPr>
                  <a:t>d </a:t>
                </a:r>
                <a:r>
                  <a:rPr kumimoji="1" lang="zh-CN" altLang="en-US" sz="2800" b="1">
                    <a:solidFill>
                      <a:schemeClr val="tx1"/>
                    </a:solidFill>
                    <a:latin typeface="Times New Roman" pitchFamily="18" charset="0"/>
                  </a:rPr>
                  <a:t>＝</a:t>
                </a:r>
                <a:r>
                  <a:rPr kumimoji="1" lang="en-US" altLang="zh-CN" sz="2800" b="1" i="1">
                    <a:solidFill>
                      <a:schemeClr val="tx1"/>
                    </a:solidFill>
                    <a:latin typeface="Times New Roman" pitchFamily="18" charset="0"/>
                  </a:rPr>
                  <a:t>r</a:t>
                </a:r>
              </a:p>
            </p:txBody>
          </p:sp>
          <p:sp>
            <p:nvSpPr>
              <p:cNvPr id="93216" name="Rectangle 32">
                <a:extLst>
                  <a:ext uri="{FF2B5EF4-FFF2-40B4-BE49-F238E27FC236}">
                    <a16:creationId xmlns:a16="http://schemas.microsoft.com/office/drawing/2014/main" id="{53E0E166-861E-4187-940A-8D3EFC1C78A3}"/>
                  </a:ext>
                </a:extLst>
              </p:cNvPr>
              <p:cNvSpPr>
                <a:spLocks noChangeArrowheads="1"/>
              </p:cNvSpPr>
              <p:nvPr/>
            </p:nvSpPr>
            <p:spPr bwMode="auto">
              <a:xfrm>
                <a:off x="2112" y="3600"/>
                <a:ext cx="148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chemeClr val="tx1"/>
                    </a:solidFill>
                    <a:latin typeface="Times New Roman" pitchFamily="18" charset="0"/>
                    <a:ea typeface="黑体" panose="02010609060101010101" pitchFamily="49" charset="-122"/>
                  </a:rPr>
                  <a:t>直线 </a:t>
                </a:r>
                <a:r>
                  <a:rPr kumimoji="1" lang="en-US" altLang="en-US" sz="3200" b="1" i="1">
                    <a:solidFill>
                      <a:schemeClr val="tx1"/>
                    </a:solidFill>
                    <a:latin typeface="Times New Roman" pitchFamily="18" charset="0"/>
                    <a:ea typeface="黑体" panose="02010609060101010101" pitchFamily="49" charset="-122"/>
                  </a:rPr>
                  <a:t>l</a:t>
                </a:r>
                <a:r>
                  <a:rPr kumimoji="1" lang="zh-CN" altLang="en-US" sz="2400" b="1" i="1">
                    <a:solidFill>
                      <a:schemeClr val="tx1"/>
                    </a:solidFill>
                    <a:latin typeface="Times New Roman" pitchFamily="18" charset="0"/>
                    <a:ea typeface="黑体" panose="02010609060101010101" pitchFamily="49" charset="-122"/>
                  </a:rPr>
                  <a:t>是⊙</a:t>
                </a:r>
                <a:r>
                  <a:rPr kumimoji="1" lang="en-US" altLang="zh-CN" sz="2800" b="1" i="1">
                    <a:solidFill>
                      <a:schemeClr val="tx1"/>
                    </a:solidFill>
                    <a:latin typeface="Times New Roman" pitchFamily="18" charset="0"/>
                    <a:ea typeface="黑体" panose="02010609060101010101" pitchFamily="49" charset="-122"/>
                  </a:rPr>
                  <a:t>A</a:t>
                </a:r>
                <a:r>
                  <a:rPr kumimoji="1" lang="zh-CN" altLang="en-US" sz="2400" b="1" i="1">
                    <a:solidFill>
                      <a:schemeClr val="tx1"/>
                    </a:solidFill>
                    <a:latin typeface="Times New Roman" pitchFamily="18" charset="0"/>
                    <a:ea typeface="黑体" panose="02010609060101010101" pitchFamily="49" charset="-122"/>
                  </a:rPr>
                  <a:t>的</a:t>
                </a:r>
                <a:r>
                  <a:rPr kumimoji="1" lang="zh-CN" altLang="en-US" sz="2400" b="1" i="1">
                    <a:solidFill>
                      <a:srgbClr val="FF0066"/>
                    </a:solidFill>
                    <a:latin typeface="Times New Roman" pitchFamily="18" charset="0"/>
                    <a:ea typeface="黑体" panose="02010609060101010101" pitchFamily="49" charset="-122"/>
                  </a:rPr>
                  <a:t>切线</a:t>
                </a:r>
              </a:p>
            </p:txBody>
          </p:sp>
          <p:sp>
            <p:nvSpPr>
              <p:cNvPr id="93217" name="Rectangle 33">
                <a:extLst>
                  <a:ext uri="{FF2B5EF4-FFF2-40B4-BE49-F238E27FC236}">
                    <a16:creationId xmlns:a16="http://schemas.microsoft.com/office/drawing/2014/main" id="{E5CCDF8C-7836-4E1F-97E5-CDE62CBF8B45}"/>
                  </a:ext>
                </a:extLst>
              </p:cNvPr>
              <p:cNvSpPr>
                <a:spLocks noChangeArrowheads="1"/>
              </p:cNvSpPr>
              <p:nvPr/>
            </p:nvSpPr>
            <p:spPr bwMode="auto">
              <a:xfrm>
                <a:off x="2160" y="3264"/>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i="1">
                    <a:solidFill>
                      <a:srgbClr val="FF0066"/>
                    </a:solidFill>
                    <a:latin typeface="Times New Roman" pitchFamily="18" charset="0"/>
                    <a:ea typeface="文鼎粗行楷简" pitchFamily="49" charset="-122"/>
                  </a:rPr>
                  <a:t>唯一</a:t>
                </a:r>
                <a:r>
                  <a:rPr kumimoji="1" lang="zh-CN" altLang="en-US" sz="2400" b="1" i="1">
                    <a:solidFill>
                      <a:schemeClr val="tx1"/>
                    </a:solidFill>
                    <a:latin typeface="Times New Roman" pitchFamily="18" charset="0"/>
                    <a:ea typeface="文鼎粗行楷简" pitchFamily="49" charset="-122"/>
                  </a:rPr>
                  <a:t>公共点</a:t>
                </a:r>
              </a:p>
            </p:txBody>
          </p:sp>
        </p:grpSp>
        <p:sp>
          <p:nvSpPr>
            <p:cNvPr id="93218" name="Text Box 34">
              <a:extLst>
                <a:ext uri="{FF2B5EF4-FFF2-40B4-BE49-F238E27FC236}">
                  <a16:creationId xmlns:a16="http://schemas.microsoft.com/office/drawing/2014/main" id="{EB020BE1-FB91-4B2A-A0BE-7EF947F0C414}"/>
                </a:ext>
              </a:extLst>
            </p:cNvPr>
            <p:cNvSpPr txBox="1">
              <a:spLocks noChangeArrowheads="1"/>
            </p:cNvSpPr>
            <p:nvPr/>
          </p:nvSpPr>
          <p:spPr bwMode="auto">
            <a:xfrm>
              <a:off x="2736" y="3888"/>
              <a:ext cx="11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chemeClr val="tx1"/>
                  </a:solidFill>
                  <a:latin typeface="Times New Roman" pitchFamily="18" charset="0"/>
                  <a:ea typeface="黑体" panose="02010609060101010101" pitchFamily="49" charset="-122"/>
                </a:rPr>
                <a:t>点</a:t>
              </a:r>
              <a:r>
                <a:rPr kumimoji="1" lang="en-US" altLang="zh-CN" sz="2800" b="1" i="1">
                  <a:solidFill>
                    <a:schemeClr val="tx1"/>
                  </a:solidFill>
                  <a:latin typeface="Times New Roman" pitchFamily="18" charset="0"/>
                  <a:ea typeface="黑体" panose="02010609060101010101" pitchFamily="49" charset="-122"/>
                </a:rPr>
                <a:t>C</a:t>
              </a:r>
              <a:r>
                <a:rPr kumimoji="1" lang="zh-CN" altLang="en-US" sz="2400" b="1" i="1">
                  <a:solidFill>
                    <a:schemeClr val="tx1"/>
                  </a:solidFill>
                  <a:latin typeface="Times New Roman" pitchFamily="18" charset="0"/>
                  <a:ea typeface="黑体" panose="02010609060101010101" pitchFamily="49" charset="-122"/>
                </a:rPr>
                <a:t>是</a:t>
              </a:r>
              <a:r>
                <a:rPr kumimoji="1" lang="zh-CN" altLang="en-US" sz="2400" b="1" i="1">
                  <a:solidFill>
                    <a:srgbClr val="FF0066"/>
                  </a:solidFill>
                  <a:latin typeface="Times New Roman" pitchFamily="18" charset="0"/>
                  <a:ea typeface="黑体" panose="02010609060101010101" pitchFamily="49" charset="-122"/>
                </a:rPr>
                <a:t>切点</a:t>
              </a:r>
              <a:endParaRPr kumimoji="1" lang="zh-CN" altLang="en-US" sz="2400">
                <a:solidFill>
                  <a:schemeClr val="tx1"/>
                </a:solidFill>
                <a:latin typeface="Times New Roman" pitchFamily="18" charset="0"/>
              </a:endParaRPr>
            </a:p>
          </p:txBody>
        </p:sp>
      </p:grpSp>
      <p:grpSp>
        <p:nvGrpSpPr>
          <p:cNvPr id="93219" name="Group 35">
            <a:extLst>
              <a:ext uri="{FF2B5EF4-FFF2-40B4-BE49-F238E27FC236}">
                <a16:creationId xmlns:a16="http://schemas.microsoft.com/office/drawing/2014/main" id="{56A690BE-1912-43E5-9B29-FF79E1145EDA}"/>
              </a:ext>
            </a:extLst>
          </p:cNvPr>
          <p:cNvGrpSpPr/>
          <p:nvPr/>
        </p:nvGrpSpPr>
        <p:grpSpPr>
          <a:xfrm>
            <a:off x="7696200" y="3810000"/>
            <a:ext cx="2209800" cy="1905000"/>
            <a:chOff x="3888" y="2400"/>
            <a:chExt cx="1392" cy="1200"/>
          </a:xfrm>
        </p:grpSpPr>
        <p:sp>
          <p:nvSpPr>
            <p:cNvPr id="93220" name="Text Box 36">
              <a:extLst>
                <a:ext uri="{FF2B5EF4-FFF2-40B4-BE49-F238E27FC236}">
                  <a16:creationId xmlns:a16="http://schemas.microsoft.com/office/drawing/2014/main" id="{4A79E3D3-7A35-4FE3-962C-1998ABBC1937}"/>
                </a:ext>
              </a:extLst>
            </p:cNvPr>
            <p:cNvSpPr txBox="1">
              <a:spLocks noChangeArrowheads="1"/>
            </p:cNvSpPr>
            <p:nvPr/>
          </p:nvSpPr>
          <p:spPr bwMode="auto">
            <a:xfrm>
              <a:off x="3888" y="2400"/>
              <a:ext cx="120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i="1">
                  <a:solidFill>
                    <a:schemeClr val="tx1"/>
                  </a:solidFill>
                  <a:latin typeface="Times New Roman" pitchFamily="18" charset="0"/>
                  <a:ea typeface="黑体" panose="02010609060101010101" pitchFamily="49" charset="-122"/>
                </a:rPr>
                <a:t>直线 </a:t>
              </a:r>
              <a:r>
                <a:rPr kumimoji="1" lang="en-US" altLang="en-US" sz="3200" b="1" i="1">
                  <a:solidFill>
                    <a:schemeClr val="tx1"/>
                  </a:solidFill>
                  <a:latin typeface="Times New Roman" pitchFamily="18" charset="0"/>
                  <a:ea typeface="黑体" panose="02010609060101010101" pitchFamily="49" charset="-122"/>
                </a:rPr>
                <a:t>l</a:t>
              </a:r>
              <a:r>
                <a:rPr kumimoji="1" lang="zh-CN" altLang="en-US" sz="2400" b="1" i="1">
                  <a:solidFill>
                    <a:schemeClr val="tx1"/>
                  </a:solidFill>
                  <a:latin typeface="Times New Roman" pitchFamily="18" charset="0"/>
                  <a:ea typeface="黑体" panose="02010609060101010101" pitchFamily="49" charset="-122"/>
                </a:rPr>
                <a:t>与⊙</a:t>
              </a:r>
              <a:r>
                <a:rPr kumimoji="1" lang="en-US" altLang="zh-CN" sz="2800" b="1" i="1">
                  <a:solidFill>
                    <a:schemeClr val="tx1"/>
                  </a:solidFill>
                  <a:latin typeface="Times New Roman" pitchFamily="18" charset="0"/>
                  <a:ea typeface="黑体" panose="02010609060101010101" pitchFamily="49" charset="-122"/>
                </a:rPr>
                <a:t>A</a:t>
              </a:r>
              <a:r>
                <a:rPr kumimoji="1" lang="zh-CN" altLang="en-US" sz="2400" b="1" i="1">
                  <a:solidFill>
                    <a:schemeClr val="tx1"/>
                  </a:solidFill>
                  <a:latin typeface="Times New Roman" pitchFamily="18" charset="0"/>
                  <a:ea typeface="黑体" panose="02010609060101010101" pitchFamily="49" charset="-122"/>
                </a:rPr>
                <a:t>相离</a:t>
              </a:r>
            </a:p>
          </p:txBody>
        </p:sp>
        <p:sp>
          <p:nvSpPr>
            <p:cNvPr id="93221" name="AutoShape 37">
              <a:extLst>
                <a:ext uri="{FF2B5EF4-FFF2-40B4-BE49-F238E27FC236}">
                  <a16:creationId xmlns:a16="http://schemas.microsoft.com/office/drawing/2014/main" id="{798B6174-6FD3-48CB-A19A-CFBB3F936B80}"/>
                </a:ext>
              </a:extLst>
            </p:cNvPr>
            <p:cNvSpPr>
              <a:spLocks noChangeArrowheads="1"/>
            </p:cNvSpPr>
            <p:nvPr/>
          </p:nvSpPr>
          <p:spPr bwMode="auto">
            <a:xfrm>
              <a:off x="4368" y="2688"/>
              <a:ext cx="192" cy="336"/>
            </a:xfrm>
            <a:prstGeom prst="leftRightArrow">
              <a:avLst>
                <a:gd name="adj1" fmla="val 50000"/>
                <a:gd name="adj2" fmla="val 2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2" name="Text Box 38">
              <a:extLst>
                <a:ext uri="{FF2B5EF4-FFF2-40B4-BE49-F238E27FC236}">
                  <a16:creationId xmlns:a16="http://schemas.microsoft.com/office/drawing/2014/main" id="{4915619F-C178-4C2F-B80F-ABBFDA7EC5A7}"/>
                </a:ext>
              </a:extLst>
            </p:cNvPr>
            <p:cNvSpPr txBox="1">
              <a:spLocks noChangeArrowheads="1"/>
            </p:cNvSpPr>
            <p:nvPr/>
          </p:nvSpPr>
          <p:spPr bwMode="auto">
            <a:xfrm>
              <a:off x="4560" y="2688"/>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chemeClr val="tx1"/>
                  </a:solidFill>
                  <a:latin typeface="Times New Roman" pitchFamily="18" charset="0"/>
                </a:rPr>
                <a:t>d </a:t>
              </a:r>
              <a:r>
                <a:rPr kumimoji="1" lang="zh-CN" altLang="en-US" sz="2800" b="1">
                  <a:solidFill>
                    <a:schemeClr val="tx1"/>
                  </a:solidFill>
                  <a:latin typeface="Times New Roman" pitchFamily="18" charset="0"/>
                </a:rPr>
                <a:t>＞</a:t>
              </a:r>
              <a:r>
                <a:rPr kumimoji="1" lang="en-US" altLang="zh-CN" sz="2800" b="1" i="1">
                  <a:solidFill>
                    <a:schemeClr val="tx1"/>
                  </a:solidFill>
                  <a:latin typeface="Times New Roman" pitchFamily="18" charset="0"/>
                </a:rPr>
                <a:t>r</a:t>
              </a:r>
            </a:p>
          </p:txBody>
        </p:sp>
        <p:sp>
          <p:nvSpPr>
            <p:cNvPr id="93223" name="Rectangle 39">
              <a:extLst>
                <a:ext uri="{FF2B5EF4-FFF2-40B4-BE49-F238E27FC236}">
                  <a16:creationId xmlns:a16="http://schemas.microsoft.com/office/drawing/2014/main" id="{F6E5257C-5F69-469A-B4C1-9EB291D63931}"/>
                </a:ext>
              </a:extLst>
            </p:cNvPr>
            <p:cNvSpPr>
              <a:spLocks noChangeArrowheads="1"/>
            </p:cNvSpPr>
            <p:nvPr/>
          </p:nvSpPr>
          <p:spPr bwMode="auto">
            <a:xfrm>
              <a:off x="3984" y="3312"/>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i="1">
                  <a:solidFill>
                    <a:srgbClr val="FF0066"/>
                  </a:solidFill>
                  <a:latin typeface="Times New Roman" pitchFamily="18" charset="0"/>
                  <a:ea typeface="文鼎粗行楷简" pitchFamily="49" charset="-122"/>
                </a:rPr>
                <a:t>没有</a:t>
              </a:r>
              <a:r>
                <a:rPr kumimoji="1" lang="zh-CN" altLang="en-US" sz="2400" b="1" i="1">
                  <a:solidFill>
                    <a:schemeClr val="tx1"/>
                  </a:solidFill>
                  <a:latin typeface="Times New Roman" pitchFamily="18" charset="0"/>
                  <a:ea typeface="文鼎粗行楷简" pitchFamily="49" charset="-122"/>
                </a:rPr>
                <a:t>公共点</a:t>
              </a:r>
            </a:p>
          </p:txBody>
        </p:sp>
      </p:grpSp>
      <p:sp>
        <p:nvSpPr>
          <p:cNvPr id="93224" name="WordArt 40">
            <a:extLst>
              <a:ext uri="{FF2B5EF4-FFF2-40B4-BE49-F238E27FC236}">
                <a16:creationId xmlns:a16="http://schemas.microsoft.com/office/drawing/2014/main" id="{1FA87696-C445-4225-8D03-1DC50E241B64}"/>
              </a:ext>
            </a:extLst>
          </p:cNvPr>
          <p:cNvSpPr>
            <a:spLocks noChangeArrowheads="1" noChangeShapeType="1" noTextEdit="1"/>
          </p:cNvSpPr>
          <p:nvPr/>
        </p:nvSpPr>
        <p:spPr bwMode="auto">
          <a:xfrm>
            <a:off x="-33968" y="106941"/>
            <a:ext cx="2390775" cy="102235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20000" lon="1080000" rev="0"/>
              </a:camera>
              <a:lightRig rig="legacyHarsh2" dir="b"/>
            </a:scene3d>
            <a:sp3d extrusionH="430200" prstMaterial="legacyMatte">
              <a:extrusionClr>
                <a:srgbClr val="FF6600"/>
              </a:extrusionClr>
              <a:contourClr>
                <a:srgbClr val="FFE701"/>
              </a:contourClr>
            </a:sp3d>
          </a:bodyPr>
          <a:lstStyle/>
          <a:p>
            <a:pPr algn="ctr"/>
            <a:r>
              <a:rPr lang="zh-CN" altLang="en-US" sz="3600" b="1" kern="10">
                <a:ln w="9525">
                  <a:round/>
                </a:ln>
                <a:gradFill rotWithShape="0">
                  <a:gsLst>
                    <a:gs pos="0">
                      <a:srgbClr val="FFE701"/>
                    </a:gs>
                    <a:gs pos="100000">
                      <a:srgbClr val="FE3E02"/>
                    </a:gs>
                  </a:gsLst>
                  <a:lin ang="5400000" scaled="1"/>
                </a:gradFill>
                <a:latin typeface="华文行楷" panose="02010800040101010101" pitchFamily="2" charset="-122"/>
                <a:ea typeface="华文行楷" panose="02010800040101010101" pitchFamily="2" charset="-122"/>
              </a:rPr>
              <a:t>温故而知新</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93204"/>
                                        </p:tgtEl>
                                        <p:attrNameLst>
                                          <p:attrName>style.visibility</p:attrName>
                                        </p:attrNameLst>
                                      </p:cBhvr>
                                      <p:to>
                                        <p:strVal val="visible"/>
                                      </p:to>
                                    </p:set>
                                    <p:anim calcmode="lin" valueType="num">
                                      <p:cBhvr additive="base">
                                        <p:cTn id="7" dur="500" fill="hold"/>
                                        <p:tgtEl>
                                          <p:spTgt spid="93204"/>
                                        </p:tgtEl>
                                        <p:attrNameLst>
                                          <p:attrName>ppt_x</p:attrName>
                                        </p:attrNameLst>
                                      </p:cBhvr>
                                      <p:tavLst>
                                        <p:tav tm="0">
                                          <p:val>
                                            <p:strVal val="#ppt_x"/>
                                          </p:val>
                                        </p:tav>
                                        <p:tav tm="100000">
                                          <p:val>
                                            <p:strVal val="#ppt_x"/>
                                          </p:val>
                                        </p:tav>
                                      </p:tavLst>
                                    </p:anim>
                                    <p:anim calcmode="lin" valueType="num">
                                      <p:cBhvr additive="base">
                                        <p:cTn id="8" dur="500" fill="hold"/>
                                        <p:tgtEl>
                                          <p:spTgt spid="932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nodeType="clickEffect">
                                  <p:stCondLst>
                                    <p:cond delay="0"/>
                                  </p:stCondLst>
                                  <p:childTnLst>
                                    <p:set>
                                      <p:cBhvr>
                                        <p:cTn id="13" dur="1" fill="hold">
                                          <p:stCondLst>
                                            <p:cond delay="0"/>
                                          </p:stCondLst>
                                        </p:cTn>
                                        <p:tgtEl>
                                          <p:spTgt spid="93211"/>
                                        </p:tgtEl>
                                        <p:attrNameLst>
                                          <p:attrName>style.visibility</p:attrName>
                                        </p:attrNameLst>
                                      </p:cBhvr>
                                      <p:to>
                                        <p:strVal val="visible"/>
                                      </p:to>
                                    </p:set>
                                    <p:anim calcmode="lin" valueType="num">
                                      <p:cBhvr additive="base">
                                        <p:cTn id="14" dur="500" fill="hold"/>
                                        <p:tgtEl>
                                          <p:spTgt spid="93211"/>
                                        </p:tgtEl>
                                        <p:attrNameLst>
                                          <p:attrName>ppt_x</p:attrName>
                                        </p:attrNameLst>
                                      </p:cBhvr>
                                      <p:tavLst>
                                        <p:tav tm="0">
                                          <p:val>
                                            <p:strVal val="#ppt_x"/>
                                          </p:val>
                                        </p:tav>
                                        <p:tav tm="100000">
                                          <p:val>
                                            <p:strVal val="#ppt_x"/>
                                          </p:val>
                                        </p:tav>
                                      </p:tavLst>
                                    </p:anim>
                                    <p:anim calcmode="lin" valueType="num">
                                      <p:cBhvr additive="base">
                                        <p:cTn id="15" dur="500" fill="hold"/>
                                        <p:tgtEl>
                                          <p:spTgt spid="93211"/>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4" fill="hold" nodeType="clickEffect">
                                  <p:stCondLst>
                                    <p:cond delay="0"/>
                                  </p:stCondLst>
                                  <p:childTnLst>
                                    <p:set>
                                      <p:cBhvr>
                                        <p:cTn id="20" dur="1" fill="hold">
                                          <p:stCondLst>
                                            <p:cond delay="0"/>
                                          </p:stCondLst>
                                        </p:cTn>
                                        <p:tgtEl>
                                          <p:spTgt spid="93219"/>
                                        </p:tgtEl>
                                        <p:attrNameLst>
                                          <p:attrName>style.visibility</p:attrName>
                                        </p:attrNameLst>
                                      </p:cBhvr>
                                      <p:to>
                                        <p:strVal val="visible"/>
                                      </p:to>
                                    </p:set>
                                    <p:anim calcmode="lin" valueType="num">
                                      <p:cBhvr additive="base">
                                        <p:cTn id="21" dur="500" fill="hold"/>
                                        <p:tgtEl>
                                          <p:spTgt spid="93219"/>
                                        </p:tgtEl>
                                        <p:attrNameLst>
                                          <p:attrName>ppt_x</p:attrName>
                                        </p:attrNameLst>
                                      </p:cBhvr>
                                      <p:tavLst>
                                        <p:tav tm="0">
                                          <p:val>
                                            <p:strVal val="#ppt_x"/>
                                          </p:val>
                                        </p:tav>
                                        <p:tav tm="100000">
                                          <p:val>
                                            <p:strVal val="#ppt_x"/>
                                          </p:val>
                                        </p:tav>
                                      </p:tavLst>
                                    </p:anim>
                                    <p:anim calcmode="lin" valueType="num">
                                      <p:cBhvr additive="base">
                                        <p:cTn id="22" dur="500" fill="hold"/>
                                        <p:tgtEl>
                                          <p:spTgt spid="93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99331" name="Oval 3">
            <a:extLst>
              <a:ext uri="{FF2B5EF4-FFF2-40B4-BE49-F238E27FC236}">
                <a16:creationId xmlns:a16="http://schemas.microsoft.com/office/drawing/2014/main" id="{202CB9D8-6DD1-4AB9-A702-FBB58315352D}"/>
              </a:ext>
            </a:extLst>
          </p:cNvPr>
          <p:cNvSpPr>
            <a:spLocks noChangeArrowheads="1"/>
          </p:cNvSpPr>
          <p:nvPr/>
        </p:nvSpPr>
        <p:spPr bwMode="auto">
          <a:xfrm>
            <a:off x="1920845" y="1304608"/>
            <a:ext cx="948956" cy="933845"/>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332" name="Oval 4">
            <a:extLst>
              <a:ext uri="{FF2B5EF4-FFF2-40B4-BE49-F238E27FC236}">
                <a16:creationId xmlns:a16="http://schemas.microsoft.com/office/drawing/2014/main" id="{BD8A5D6C-192C-4C68-A4D1-06212F0B9F85}"/>
              </a:ext>
            </a:extLst>
          </p:cNvPr>
          <p:cNvSpPr>
            <a:spLocks noChangeArrowheads="1"/>
          </p:cNvSpPr>
          <p:nvPr/>
        </p:nvSpPr>
        <p:spPr bwMode="auto">
          <a:xfrm>
            <a:off x="472005" y="1127894"/>
            <a:ext cx="1304814" cy="1284037"/>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sz="2400" b="1">
              <a:latin typeface="Times New Roman" pitchFamily="18" charset="0"/>
            </a:endParaRPr>
          </a:p>
        </p:txBody>
      </p:sp>
      <p:sp>
        <p:nvSpPr>
          <p:cNvPr id="99335" name="Oval 7">
            <a:extLst>
              <a:ext uri="{FF2B5EF4-FFF2-40B4-BE49-F238E27FC236}">
                <a16:creationId xmlns:a16="http://schemas.microsoft.com/office/drawing/2014/main" id="{E8D8E0A3-BEFF-445A-BF56-2CA641BB00E6}"/>
              </a:ext>
            </a:extLst>
          </p:cNvPr>
          <p:cNvSpPr>
            <a:spLocks noChangeArrowheads="1"/>
          </p:cNvSpPr>
          <p:nvPr/>
        </p:nvSpPr>
        <p:spPr bwMode="auto">
          <a:xfrm>
            <a:off x="3567129" y="779049"/>
            <a:ext cx="1733340" cy="1687041"/>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336" name="Oval 8">
            <a:extLst>
              <a:ext uri="{FF2B5EF4-FFF2-40B4-BE49-F238E27FC236}">
                <a16:creationId xmlns:a16="http://schemas.microsoft.com/office/drawing/2014/main" id="{8A13B1D1-B584-4743-BC88-726E9364B8B3}"/>
              </a:ext>
            </a:extLst>
          </p:cNvPr>
          <p:cNvSpPr>
            <a:spLocks noChangeArrowheads="1"/>
          </p:cNvSpPr>
          <p:nvPr/>
        </p:nvSpPr>
        <p:spPr bwMode="auto">
          <a:xfrm>
            <a:off x="4196965" y="1171325"/>
            <a:ext cx="726952" cy="73821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338" name="AutoShape 10">
            <a:extLst>
              <a:ext uri="{FF2B5EF4-FFF2-40B4-BE49-F238E27FC236}">
                <a16:creationId xmlns:a16="http://schemas.microsoft.com/office/drawing/2014/main" id="{0672E424-5912-4BA2-B37B-9DBF94D700BE}"/>
              </a:ext>
            </a:extLst>
          </p:cNvPr>
          <p:cNvSpPr/>
          <p:nvPr/>
        </p:nvSpPr>
        <p:spPr bwMode="auto">
          <a:xfrm rot="16200000">
            <a:off x="2733339" y="767393"/>
            <a:ext cx="142875" cy="3671887"/>
          </a:xfrm>
          <a:prstGeom prst="leftBrace">
            <a:avLst>
              <a:gd name="adj1" fmla="val 214167"/>
              <a:gd name="adj2" fmla="val 50000"/>
            </a:avLst>
          </a:prstGeom>
          <a:noFill/>
          <a:ln w="317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Text Box 12">
            <a:extLst>
              <a:ext uri="{FF2B5EF4-FFF2-40B4-BE49-F238E27FC236}">
                <a16:creationId xmlns:a16="http://schemas.microsoft.com/office/drawing/2014/main" id="{E353F9DF-FB73-410F-924F-F9BC296207DA}"/>
              </a:ext>
            </a:extLst>
          </p:cNvPr>
          <p:cNvSpPr txBox="1">
            <a:spLocks noChangeArrowheads="1"/>
          </p:cNvSpPr>
          <p:nvPr/>
        </p:nvSpPr>
        <p:spPr bwMode="auto">
          <a:xfrm>
            <a:off x="108853" y="4211495"/>
            <a:ext cx="3019129" cy="70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nSpc>
                <a:spcPct val="83000"/>
              </a:lnSpc>
              <a:spcBef>
                <a:spcPts val="1750"/>
              </a:spcBef>
              <a:buClr>
                <a:srgbClr val="FFFFFF"/>
              </a:buClr>
              <a:buSzTx/>
            </a:pPr>
            <a:r>
              <a:rPr lang="en-GB" altLang="zh-CN" sz="2400" b="1">
                <a:solidFill>
                  <a:schemeClr val="accent2"/>
                </a:solidFill>
                <a:latin typeface="宋体" panose="02010600030101010101" pitchFamily="2" charset="-122"/>
              </a:rPr>
              <a:t>每一个圆上的点都在另一个圆的</a:t>
            </a:r>
            <a:r>
              <a:rPr lang="en-GB" altLang="zh-CN" sz="2400" b="1" u="sng">
                <a:solidFill>
                  <a:srgbClr val="FF3300"/>
                </a:solidFill>
                <a:latin typeface="宋体" panose="02010600030101010101" pitchFamily="2" charset="-122"/>
              </a:rPr>
              <a:t>外部</a:t>
            </a:r>
            <a:r>
              <a:rPr lang="en-GB" altLang="zh-CN" sz="2400" b="1">
                <a:solidFill>
                  <a:schemeClr val="accent2"/>
                </a:solidFill>
                <a:latin typeface="宋体" panose="02010600030101010101" pitchFamily="2" charset="-122"/>
              </a:rPr>
              <a:t>。</a:t>
            </a:r>
          </a:p>
        </p:txBody>
      </p:sp>
      <p:sp>
        <p:nvSpPr>
          <p:cNvPr id="99341" name="Text Box 13">
            <a:extLst>
              <a:ext uri="{FF2B5EF4-FFF2-40B4-BE49-F238E27FC236}">
                <a16:creationId xmlns:a16="http://schemas.microsoft.com/office/drawing/2014/main" id="{15109185-B87F-461A-8C0C-2D6AD613A1B3}"/>
              </a:ext>
            </a:extLst>
          </p:cNvPr>
          <p:cNvSpPr txBox="1">
            <a:spLocks noChangeArrowheads="1"/>
          </p:cNvSpPr>
          <p:nvPr/>
        </p:nvSpPr>
        <p:spPr bwMode="auto">
          <a:xfrm>
            <a:off x="178237" y="5512901"/>
            <a:ext cx="2658244" cy="45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750"/>
              </a:spcBef>
              <a:buClr>
                <a:srgbClr val="FFFFFF"/>
              </a:buClr>
              <a:buSzTx/>
            </a:pPr>
            <a:r>
              <a:rPr lang="en-GB" altLang="zh-CN" sz="2400" b="1">
                <a:latin typeface="宋体" panose="02010600030101010101" pitchFamily="2" charset="-122"/>
              </a:rPr>
              <a:t>叫做两圆</a:t>
            </a:r>
            <a:r>
              <a:rPr lang="en-GB" altLang="zh-CN" sz="2800" b="1" u="sng">
                <a:solidFill>
                  <a:srgbClr val="FF3300"/>
                </a:solidFill>
                <a:latin typeface="宋体" panose="02010600030101010101" pitchFamily="2" charset="-122"/>
              </a:rPr>
              <a:t>外离</a:t>
            </a:r>
          </a:p>
        </p:txBody>
      </p:sp>
      <p:sp>
        <p:nvSpPr>
          <p:cNvPr id="99342" name="Text Box 14">
            <a:extLst>
              <a:ext uri="{FF2B5EF4-FFF2-40B4-BE49-F238E27FC236}">
                <a16:creationId xmlns:a16="http://schemas.microsoft.com/office/drawing/2014/main" id="{CA1C6552-483D-4F78-A2ED-17BD1EA455D2}"/>
              </a:ext>
            </a:extLst>
          </p:cNvPr>
          <p:cNvSpPr txBox="1">
            <a:spLocks noChangeArrowheads="1"/>
          </p:cNvSpPr>
          <p:nvPr/>
        </p:nvSpPr>
        <p:spPr bwMode="auto">
          <a:xfrm>
            <a:off x="367917" y="3334680"/>
            <a:ext cx="1371600" cy="40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750"/>
              </a:spcBef>
              <a:buClr>
                <a:srgbClr val="000000"/>
              </a:buClr>
              <a:buSzTx/>
            </a:pPr>
            <a:r>
              <a:rPr lang="en-GB" altLang="zh-CN" sz="2400" b="1">
                <a:solidFill>
                  <a:schemeClr val="accent2"/>
                </a:solidFill>
                <a:latin typeface="宋体" panose="02010600030101010101" pitchFamily="2" charset="-122"/>
              </a:rPr>
              <a:t>特点：</a:t>
            </a:r>
          </a:p>
        </p:txBody>
      </p:sp>
      <p:sp>
        <p:nvSpPr>
          <p:cNvPr id="99343" name="Text Box 15">
            <a:extLst>
              <a:ext uri="{FF2B5EF4-FFF2-40B4-BE49-F238E27FC236}">
                <a16:creationId xmlns:a16="http://schemas.microsoft.com/office/drawing/2014/main" id="{D1F241DC-EE23-46E4-9A9C-52423F5622C6}"/>
              </a:ext>
            </a:extLst>
          </p:cNvPr>
          <p:cNvSpPr txBox="1">
            <a:spLocks noChangeArrowheads="1"/>
          </p:cNvSpPr>
          <p:nvPr/>
        </p:nvSpPr>
        <p:spPr bwMode="auto">
          <a:xfrm>
            <a:off x="1900699" y="3315959"/>
            <a:ext cx="2895600" cy="40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nSpc>
                <a:spcPct val="83000"/>
              </a:lnSpc>
              <a:spcBef>
                <a:spcPts val="1750"/>
              </a:spcBef>
              <a:buClr>
                <a:srgbClr val="FFFFFF"/>
              </a:buClr>
              <a:buSzTx/>
            </a:pPr>
            <a:r>
              <a:rPr lang="en-GB" altLang="zh-CN" sz="2400" b="1">
                <a:solidFill>
                  <a:schemeClr val="accent2"/>
                </a:solidFill>
                <a:latin typeface="宋体" panose="02010600030101010101" pitchFamily="2" charset="-122"/>
              </a:rPr>
              <a:t>两圆</a:t>
            </a:r>
            <a:r>
              <a:rPr lang="en-GB" altLang="zh-CN" sz="2400" b="1" u="sng">
                <a:solidFill>
                  <a:srgbClr val="FF3300"/>
                </a:solidFill>
                <a:latin typeface="宋体" panose="02010600030101010101" pitchFamily="2" charset="-122"/>
              </a:rPr>
              <a:t>没有</a:t>
            </a:r>
            <a:r>
              <a:rPr lang="en-GB" altLang="zh-CN" sz="2400" b="1">
                <a:solidFill>
                  <a:schemeClr val="accent2"/>
                </a:solidFill>
                <a:latin typeface="宋体" panose="02010600030101010101" pitchFamily="2" charset="-122"/>
              </a:rPr>
              <a:t>公共点</a:t>
            </a:r>
            <a:r>
              <a:rPr lang="en-GB" altLang="zh-CN" sz="2400">
                <a:solidFill>
                  <a:schemeClr val="accent2"/>
                </a:solidFill>
                <a:latin typeface="宋体" panose="02010600030101010101" pitchFamily="2" charset="-122"/>
              </a:rPr>
              <a:t>，</a:t>
            </a:r>
          </a:p>
        </p:txBody>
      </p:sp>
      <p:sp>
        <p:nvSpPr>
          <p:cNvPr id="99346" name="Text Box 18">
            <a:extLst>
              <a:ext uri="{FF2B5EF4-FFF2-40B4-BE49-F238E27FC236}">
                <a16:creationId xmlns:a16="http://schemas.microsoft.com/office/drawing/2014/main" id="{0E7F0944-7CB0-41AC-88F5-E87F72A784A2}"/>
              </a:ext>
            </a:extLst>
          </p:cNvPr>
          <p:cNvSpPr txBox="1">
            <a:spLocks noChangeArrowheads="1"/>
          </p:cNvSpPr>
          <p:nvPr/>
        </p:nvSpPr>
        <p:spPr bwMode="auto">
          <a:xfrm>
            <a:off x="3112641" y="4158723"/>
            <a:ext cx="2895600" cy="101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nSpc>
                <a:spcPct val="83000"/>
              </a:lnSpc>
              <a:spcBef>
                <a:spcPts val="1500"/>
              </a:spcBef>
              <a:buClr>
                <a:srgbClr val="9933FF"/>
              </a:buClr>
              <a:buSzTx/>
            </a:pPr>
            <a:r>
              <a:rPr lang="zh-CN" altLang="en-GB" sz="2400" b="1">
                <a:solidFill>
                  <a:schemeClr val="accent2"/>
                </a:solidFill>
                <a:latin typeface="宋体" panose="02010600030101010101" pitchFamily="2" charset="-122"/>
              </a:rPr>
              <a:t>并且其中一个圆上的所有点都在另一个圆的</a:t>
            </a:r>
            <a:r>
              <a:rPr lang="zh-CN" altLang="en-GB" sz="2400" b="1" u="sng">
                <a:solidFill>
                  <a:srgbClr val="F7273B"/>
                </a:solidFill>
                <a:latin typeface="宋体" panose="02010600030101010101" pitchFamily="2" charset="-122"/>
              </a:rPr>
              <a:t>内部</a:t>
            </a:r>
            <a:r>
              <a:rPr lang="zh-CN" altLang="en-GB" sz="2400" b="1">
                <a:solidFill>
                  <a:schemeClr val="accent2"/>
                </a:solidFill>
                <a:latin typeface="宋体" panose="02010600030101010101" pitchFamily="2" charset="-122"/>
              </a:rPr>
              <a:t>，</a:t>
            </a:r>
          </a:p>
        </p:txBody>
      </p:sp>
      <p:sp>
        <p:nvSpPr>
          <p:cNvPr id="99347" name="Text Box 19">
            <a:extLst>
              <a:ext uri="{FF2B5EF4-FFF2-40B4-BE49-F238E27FC236}">
                <a16:creationId xmlns:a16="http://schemas.microsoft.com/office/drawing/2014/main" id="{021D9D4B-BC4B-4D64-A66C-4C42DB85C82E}"/>
              </a:ext>
            </a:extLst>
          </p:cNvPr>
          <p:cNvSpPr txBox="1">
            <a:spLocks noChangeArrowheads="1"/>
          </p:cNvSpPr>
          <p:nvPr/>
        </p:nvSpPr>
        <p:spPr bwMode="auto">
          <a:xfrm>
            <a:off x="3044264" y="5502625"/>
            <a:ext cx="2438400" cy="45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500"/>
              </a:spcBef>
              <a:buClr>
                <a:srgbClr val="9933FF"/>
              </a:buClr>
              <a:buSzTx/>
            </a:pPr>
            <a:r>
              <a:rPr lang="en-GB" altLang="zh-CN" sz="2400" b="1">
                <a:latin typeface="宋体" panose="02010600030101010101" pitchFamily="2" charset="-122"/>
              </a:rPr>
              <a:t>叫做两圆</a:t>
            </a:r>
            <a:r>
              <a:rPr lang="en-GB" altLang="zh-CN" sz="2800" b="1" u="sng">
                <a:solidFill>
                  <a:srgbClr val="F7273B"/>
                </a:solidFill>
                <a:latin typeface="宋体" panose="02010600030101010101" pitchFamily="2" charset="-122"/>
              </a:rPr>
              <a:t>内含</a:t>
            </a:r>
          </a:p>
        </p:txBody>
      </p:sp>
      <p:sp>
        <p:nvSpPr>
          <p:cNvPr id="20" name="Text Box 28">
            <a:extLst>
              <a:ext uri="{FF2B5EF4-FFF2-40B4-BE49-F238E27FC236}">
                <a16:creationId xmlns:a16="http://schemas.microsoft.com/office/drawing/2014/main" id="{B933B925-9F92-4009-A6B8-F7CC2B9C3544}"/>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学习新知</a:t>
            </a:r>
          </a:p>
        </p:txBody>
      </p:sp>
      <p:sp>
        <p:nvSpPr>
          <p:cNvPr id="2" name="矩形 1">
            <a:extLst>
              <a:ext uri="{FF2B5EF4-FFF2-40B4-BE49-F238E27FC236}">
                <a16:creationId xmlns:a16="http://schemas.microsoft.com/office/drawing/2014/main" id="{8FD42072-505C-4411-A001-7834320C2BA5}"/>
              </a:ext>
            </a:extLst>
          </p:cNvPr>
          <p:cNvSpPr/>
          <p:nvPr/>
        </p:nvSpPr>
        <p:spPr>
          <a:xfrm>
            <a:off x="2339890" y="2724079"/>
            <a:ext cx="1008609" cy="584775"/>
          </a:xfrm>
          <a:prstGeom prst="rect">
            <a:avLst/>
          </a:prstGeom>
        </p:spPr>
        <p:txBody>
          <a:bodyPr wrap="none">
            <a:spAutoFit/>
          </a:bodyPr>
          <a:lstStyle/>
          <a:p>
            <a:r>
              <a:rPr lang="zh-CN" altLang="en-US" sz="3200" b="1">
                <a:solidFill>
                  <a:srgbClr val="FF3300"/>
                </a:solidFill>
              </a:rPr>
              <a:t>相离</a:t>
            </a:r>
            <a:endParaRPr lang="zh-CN" altLang="en-US" sz="3200"/>
          </a:p>
        </p:txBody>
      </p:sp>
      <p:cxnSp>
        <p:nvCxnSpPr>
          <p:cNvPr id="4" name="直接连接符 3">
            <a:extLst>
              <a:ext uri="{FF2B5EF4-FFF2-40B4-BE49-F238E27FC236}">
                <a16:creationId xmlns:a16="http://schemas.microsoft.com/office/drawing/2014/main" id="{F45F98B7-3281-4264-B4E2-2E1C7D0829CA}"/>
              </a:ext>
            </a:extLst>
          </p:cNvPr>
          <p:cNvCxnSpPr/>
          <p:nvPr/>
        </p:nvCxnSpPr>
        <p:spPr bwMode="auto">
          <a:xfrm flipH="1">
            <a:off x="3143672" y="3710800"/>
            <a:ext cx="0" cy="283411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组合 4">
            <a:extLst>
              <a:ext uri="{FF2B5EF4-FFF2-40B4-BE49-F238E27FC236}">
                <a16:creationId xmlns:a16="http://schemas.microsoft.com/office/drawing/2014/main" id="{FE7BF2CC-66BC-4565-AA60-20C41761F17D}"/>
              </a:ext>
            </a:extLst>
          </p:cNvPr>
          <p:cNvGrpSpPr/>
          <p:nvPr/>
        </p:nvGrpSpPr>
        <p:grpSpPr>
          <a:xfrm>
            <a:off x="6355394" y="817321"/>
            <a:ext cx="2462268" cy="1610496"/>
            <a:chOff x="6442044" y="399727"/>
            <a:chExt cx="2971800" cy="1905000"/>
          </a:xfrm>
        </p:grpSpPr>
        <p:sp>
          <p:nvSpPr>
            <p:cNvPr id="25" name="Oval 5">
              <a:extLst>
                <a:ext uri="{FF2B5EF4-FFF2-40B4-BE49-F238E27FC236}">
                  <a16:creationId xmlns:a16="http://schemas.microsoft.com/office/drawing/2014/main" id="{40D96CC2-DB08-4B95-B1E6-8A50368464F1}"/>
                </a:ext>
              </a:extLst>
            </p:cNvPr>
            <p:cNvSpPr>
              <a:spLocks noChangeArrowheads="1"/>
            </p:cNvSpPr>
            <p:nvPr/>
          </p:nvSpPr>
          <p:spPr bwMode="auto">
            <a:xfrm>
              <a:off x="6442044" y="399727"/>
              <a:ext cx="1905000" cy="1905000"/>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Oval 6">
              <a:extLst>
                <a:ext uri="{FF2B5EF4-FFF2-40B4-BE49-F238E27FC236}">
                  <a16:creationId xmlns:a16="http://schemas.microsoft.com/office/drawing/2014/main" id="{ED71B862-DC7A-4D61-8B1E-0EEBC0A1460F}"/>
                </a:ext>
              </a:extLst>
            </p:cNvPr>
            <p:cNvSpPr>
              <a:spLocks noChangeArrowheads="1"/>
            </p:cNvSpPr>
            <p:nvPr/>
          </p:nvSpPr>
          <p:spPr bwMode="auto">
            <a:xfrm>
              <a:off x="8347044" y="856927"/>
              <a:ext cx="1066800" cy="990600"/>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组合 5">
            <a:extLst>
              <a:ext uri="{FF2B5EF4-FFF2-40B4-BE49-F238E27FC236}">
                <a16:creationId xmlns:a16="http://schemas.microsoft.com/office/drawing/2014/main" id="{BB4F28F5-9FBC-42AE-B450-5C362DE64BE5}"/>
              </a:ext>
            </a:extLst>
          </p:cNvPr>
          <p:cNvGrpSpPr/>
          <p:nvPr/>
        </p:nvGrpSpPr>
        <p:grpSpPr>
          <a:xfrm>
            <a:off x="9956886" y="653468"/>
            <a:ext cx="1763109" cy="1758463"/>
            <a:chOff x="8817662" y="2102647"/>
            <a:chExt cx="2209800" cy="2209800"/>
          </a:xfrm>
        </p:grpSpPr>
        <p:sp>
          <p:nvSpPr>
            <p:cNvPr id="30" name="Oval 9">
              <a:extLst>
                <a:ext uri="{FF2B5EF4-FFF2-40B4-BE49-F238E27FC236}">
                  <a16:creationId xmlns:a16="http://schemas.microsoft.com/office/drawing/2014/main" id="{A46647E7-ED49-4DF7-851D-15C8DC3D3646}"/>
                </a:ext>
              </a:extLst>
            </p:cNvPr>
            <p:cNvSpPr>
              <a:spLocks noChangeArrowheads="1"/>
            </p:cNvSpPr>
            <p:nvPr/>
          </p:nvSpPr>
          <p:spPr bwMode="auto">
            <a:xfrm>
              <a:off x="8817662" y="2102647"/>
              <a:ext cx="2209800" cy="2209800"/>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Oval 10">
              <a:extLst>
                <a:ext uri="{FF2B5EF4-FFF2-40B4-BE49-F238E27FC236}">
                  <a16:creationId xmlns:a16="http://schemas.microsoft.com/office/drawing/2014/main" id="{43FCCF81-2119-4431-B67F-EF9730B7379C}"/>
                </a:ext>
              </a:extLst>
            </p:cNvPr>
            <p:cNvSpPr>
              <a:spLocks noChangeArrowheads="1"/>
            </p:cNvSpPr>
            <p:nvPr/>
          </p:nvSpPr>
          <p:spPr bwMode="auto">
            <a:xfrm>
              <a:off x="10036862" y="2636047"/>
              <a:ext cx="990600" cy="990600"/>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4" name="AutoShape 10">
            <a:extLst>
              <a:ext uri="{FF2B5EF4-FFF2-40B4-BE49-F238E27FC236}">
                <a16:creationId xmlns:a16="http://schemas.microsoft.com/office/drawing/2014/main" id="{CCEE862C-3994-4B79-9C45-98F8BC60FE3B}"/>
              </a:ext>
            </a:extLst>
          </p:cNvPr>
          <p:cNvSpPr/>
          <p:nvPr/>
        </p:nvSpPr>
        <p:spPr bwMode="auto">
          <a:xfrm rot="16200000">
            <a:off x="8931059" y="713695"/>
            <a:ext cx="142875" cy="3671887"/>
          </a:xfrm>
          <a:prstGeom prst="leftBrace">
            <a:avLst>
              <a:gd name="adj1" fmla="val 214167"/>
              <a:gd name="adj2" fmla="val 50000"/>
            </a:avLst>
          </a:prstGeom>
          <a:noFill/>
          <a:ln w="317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矩形 34">
            <a:extLst>
              <a:ext uri="{FF2B5EF4-FFF2-40B4-BE49-F238E27FC236}">
                <a16:creationId xmlns:a16="http://schemas.microsoft.com/office/drawing/2014/main" id="{FF6432C0-A321-4766-A46E-D395F5972177}"/>
              </a:ext>
            </a:extLst>
          </p:cNvPr>
          <p:cNvSpPr/>
          <p:nvPr/>
        </p:nvSpPr>
        <p:spPr>
          <a:xfrm>
            <a:off x="8498191" y="2724079"/>
            <a:ext cx="1008609" cy="584775"/>
          </a:xfrm>
          <a:prstGeom prst="rect">
            <a:avLst/>
          </a:prstGeom>
        </p:spPr>
        <p:txBody>
          <a:bodyPr wrap="none">
            <a:spAutoFit/>
          </a:bodyPr>
          <a:lstStyle/>
          <a:p>
            <a:r>
              <a:rPr lang="zh-CN" altLang="en-US" sz="3200" b="1">
                <a:solidFill>
                  <a:srgbClr val="FF3300"/>
                </a:solidFill>
              </a:rPr>
              <a:t>相切</a:t>
            </a:r>
            <a:endParaRPr lang="zh-CN" altLang="en-US" sz="3200"/>
          </a:p>
        </p:txBody>
      </p:sp>
      <p:cxnSp>
        <p:nvCxnSpPr>
          <p:cNvPr id="8" name="直接连接符 7">
            <a:extLst>
              <a:ext uri="{FF2B5EF4-FFF2-40B4-BE49-F238E27FC236}">
                <a16:creationId xmlns:a16="http://schemas.microsoft.com/office/drawing/2014/main" id="{601DA19A-2004-4BD4-8D8E-1FA3D3CB81B1}"/>
              </a:ext>
            </a:extLst>
          </p:cNvPr>
          <p:cNvCxnSpPr/>
          <p:nvPr/>
        </p:nvCxnSpPr>
        <p:spPr bwMode="auto">
          <a:xfrm flipH="1">
            <a:off x="5951984" y="779049"/>
            <a:ext cx="0" cy="5890311"/>
          </a:xfrm>
          <a:prstGeom prst="line">
            <a:avLst/>
          </a:prstGeom>
          <a:solidFill>
            <a:schemeClr val="accent1"/>
          </a:solidFill>
          <a:ln w="31750" cap="flat" cmpd="dbl"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椭圆 8">
            <a:extLst>
              <a:ext uri="{FF2B5EF4-FFF2-40B4-BE49-F238E27FC236}">
                <a16:creationId xmlns:a16="http://schemas.microsoft.com/office/drawing/2014/main" id="{5F33401C-CB10-4342-8EC7-25581C2638AC}"/>
              </a:ext>
            </a:extLst>
          </p:cNvPr>
          <p:cNvSpPr/>
          <p:nvPr/>
        </p:nvSpPr>
        <p:spPr bwMode="auto">
          <a:xfrm>
            <a:off x="7922489" y="1606899"/>
            <a:ext cx="45719" cy="45719"/>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39" name="椭圆 38">
            <a:extLst>
              <a:ext uri="{FF2B5EF4-FFF2-40B4-BE49-F238E27FC236}">
                <a16:creationId xmlns:a16="http://schemas.microsoft.com/office/drawing/2014/main" id="{E72651B4-82DA-47A9-9CE4-11D5DD811906}"/>
              </a:ext>
            </a:extLst>
          </p:cNvPr>
          <p:cNvSpPr/>
          <p:nvPr/>
        </p:nvSpPr>
        <p:spPr bwMode="auto">
          <a:xfrm>
            <a:off x="11712624" y="1390875"/>
            <a:ext cx="45719" cy="45719"/>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0" name="矩形 9">
            <a:extLst>
              <a:ext uri="{FF2B5EF4-FFF2-40B4-BE49-F238E27FC236}">
                <a16:creationId xmlns:a16="http://schemas.microsoft.com/office/drawing/2014/main" id="{CC3B4E43-420E-4366-8740-6B1701E93AF3}"/>
              </a:ext>
            </a:extLst>
          </p:cNvPr>
          <p:cNvSpPr/>
          <p:nvPr/>
        </p:nvSpPr>
        <p:spPr>
          <a:xfrm>
            <a:off x="6216783" y="4017474"/>
            <a:ext cx="2693989" cy="1200329"/>
          </a:xfrm>
          <a:prstGeom prst="rect">
            <a:avLst/>
          </a:prstGeom>
        </p:spPr>
        <p:txBody>
          <a:bodyPr wrap="square">
            <a:spAutoFit/>
          </a:bodyPr>
          <a:lstStyle/>
          <a:p>
            <a:r>
              <a:rPr lang="zh-CN" altLang="en-US" sz="2400" b="1">
                <a:solidFill>
                  <a:schemeClr val="accent2"/>
                </a:solidFill>
                <a:latin typeface="宋体" panose="02010600030101010101" pitchFamily="2" charset="-122"/>
              </a:rPr>
              <a:t>除了这个切点以外，每一个圆上的点都在另一个圆的</a:t>
            </a:r>
            <a:r>
              <a:rPr lang="zh-CN" altLang="en-US" sz="2400">
                <a:solidFill>
                  <a:srgbClr val="FF0000"/>
                </a:solidFill>
              </a:rPr>
              <a:t>外部</a:t>
            </a:r>
            <a:r>
              <a:rPr lang="zh-CN" altLang="en-US">
                <a:solidFill>
                  <a:schemeClr val="tx1"/>
                </a:solidFill>
              </a:rPr>
              <a:t>，</a:t>
            </a:r>
          </a:p>
        </p:txBody>
      </p:sp>
      <p:sp>
        <p:nvSpPr>
          <p:cNvPr id="41" name="Text Box 13">
            <a:extLst>
              <a:ext uri="{FF2B5EF4-FFF2-40B4-BE49-F238E27FC236}">
                <a16:creationId xmlns:a16="http://schemas.microsoft.com/office/drawing/2014/main" id="{8BA9C6B3-E57D-4918-ADD3-2DEFC818B67C}"/>
              </a:ext>
            </a:extLst>
          </p:cNvPr>
          <p:cNvSpPr txBox="1">
            <a:spLocks noChangeArrowheads="1"/>
          </p:cNvSpPr>
          <p:nvPr/>
        </p:nvSpPr>
        <p:spPr bwMode="auto">
          <a:xfrm>
            <a:off x="7525600" y="3243951"/>
            <a:ext cx="3404033" cy="40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nSpc>
                <a:spcPct val="83000"/>
              </a:lnSpc>
              <a:spcBef>
                <a:spcPts val="1500"/>
              </a:spcBef>
              <a:buClr>
                <a:srgbClr val="9933FF"/>
              </a:buClr>
              <a:buSzTx/>
            </a:pPr>
            <a:r>
              <a:rPr lang="en-GB" altLang="zh-CN" sz="2400" b="1">
                <a:solidFill>
                  <a:schemeClr val="accent2"/>
                </a:solidFill>
                <a:latin typeface="宋体" panose="02010600030101010101" pitchFamily="2" charset="-122"/>
              </a:rPr>
              <a:t>两圆有</a:t>
            </a:r>
            <a:r>
              <a:rPr lang="en-GB" altLang="zh-CN" sz="2400" b="1" u="sng">
                <a:solidFill>
                  <a:srgbClr val="F7273B"/>
                </a:solidFill>
                <a:latin typeface="宋体" panose="02010600030101010101" pitchFamily="2" charset="-122"/>
              </a:rPr>
              <a:t>唯一</a:t>
            </a:r>
            <a:r>
              <a:rPr lang="en-GB" altLang="zh-CN" sz="2400" b="1">
                <a:solidFill>
                  <a:schemeClr val="accent2"/>
                </a:solidFill>
                <a:latin typeface="宋体" panose="02010600030101010101" pitchFamily="2" charset="-122"/>
              </a:rPr>
              <a:t>个公共点，</a:t>
            </a:r>
          </a:p>
        </p:txBody>
      </p:sp>
      <p:sp>
        <p:nvSpPr>
          <p:cNvPr id="42" name="Text Box 21">
            <a:extLst>
              <a:ext uri="{FF2B5EF4-FFF2-40B4-BE49-F238E27FC236}">
                <a16:creationId xmlns:a16="http://schemas.microsoft.com/office/drawing/2014/main" id="{2DC6AE2F-FB38-4EDC-A23A-6286701B8C27}"/>
              </a:ext>
            </a:extLst>
          </p:cNvPr>
          <p:cNvSpPr txBox="1">
            <a:spLocks noChangeArrowheads="1"/>
          </p:cNvSpPr>
          <p:nvPr/>
        </p:nvSpPr>
        <p:spPr bwMode="auto">
          <a:xfrm>
            <a:off x="9205440" y="3908367"/>
            <a:ext cx="2620322" cy="132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nSpc>
                <a:spcPct val="83000"/>
              </a:lnSpc>
              <a:spcBef>
                <a:spcPts val="1500"/>
              </a:spcBef>
              <a:buClr>
                <a:srgbClr val="9933FF"/>
              </a:buClr>
              <a:buSzTx/>
            </a:pPr>
            <a:r>
              <a:rPr lang="en-GB" altLang="zh-CN" sz="2400" b="1">
                <a:solidFill>
                  <a:schemeClr val="accent2"/>
                </a:solidFill>
                <a:latin typeface="宋体" panose="02010600030101010101" pitchFamily="2" charset="-122"/>
              </a:rPr>
              <a:t>除了这个点以外，一个圆上一的所有点在另一个圆的</a:t>
            </a:r>
            <a:r>
              <a:rPr lang="en-GB" altLang="zh-CN" sz="2400" b="1" u="sng">
                <a:solidFill>
                  <a:srgbClr val="F7273B"/>
                </a:solidFill>
                <a:latin typeface="宋体" panose="02010600030101010101" pitchFamily="2" charset="-122"/>
              </a:rPr>
              <a:t>内部</a:t>
            </a:r>
            <a:r>
              <a:rPr lang="en-GB" altLang="zh-CN" sz="2400" b="1">
                <a:solidFill>
                  <a:schemeClr val="accent2"/>
                </a:solidFill>
                <a:latin typeface="宋体" panose="02010600030101010101" pitchFamily="2" charset="-122"/>
              </a:rPr>
              <a:t>，</a:t>
            </a:r>
          </a:p>
        </p:txBody>
      </p:sp>
      <p:sp>
        <p:nvSpPr>
          <p:cNvPr id="43" name="Text Box 22">
            <a:extLst>
              <a:ext uri="{FF2B5EF4-FFF2-40B4-BE49-F238E27FC236}">
                <a16:creationId xmlns:a16="http://schemas.microsoft.com/office/drawing/2014/main" id="{2BF127EE-9DA2-4270-9643-FEDE5EF08775}"/>
              </a:ext>
            </a:extLst>
          </p:cNvPr>
          <p:cNvSpPr txBox="1">
            <a:spLocks noChangeArrowheads="1"/>
          </p:cNvSpPr>
          <p:nvPr/>
        </p:nvSpPr>
        <p:spPr bwMode="auto">
          <a:xfrm>
            <a:off x="9250048" y="5387819"/>
            <a:ext cx="2356532" cy="45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500"/>
              </a:spcBef>
              <a:buClr>
                <a:srgbClr val="9933FF"/>
              </a:buClr>
              <a:buSzTx/>
            </a:pPr>
            <a:r>
              <a:rPr lang="en-GB" altLang="zh-CN" sz="2400" b="1">
                <a:solidFill>
                  <a:srgbClr val="000000"/>
                </a:solidFill>
                <a:latin typeface="宋体" panose="02010600030101010101" pitchFamily="2" charset="-122"/>
              </a:rPr>
              <a:t>叫做两圆</a:t>
            </a:r>
            <a:r>
              <a:rPr lang="en-GB" altLang="zh-CN" sz="2800" b="1" u="sng">
                <a:solidFill>
                  <a:srgbClr val="F7273B"/>
                </a:solidFill>
                <a:latin typeface="宋体" panose="02010600030101010101" pitchFamily="2" charset="-122"/>
              </a:rPr>
              <a:t>内切</a:t>
            </a:r>
            <a:r>
              <a:rPr lang="en-GB" altLang="zh-CN" sz="2400" b="1" u="sng">
                <a:solidFill>
                  <a:schemeClr val="accent2"/>
                </a:solidFill>
                <a:latin typeface="宋体" panose="02010600030101010101" pitchFamily="2" charset="-122"/>
              </a:rPr>
              <a:t>。</a:t>
            </a:r>
          </a:p>
        </p:txBody>
      </p:sp>
      <p:sp>
        <p:nvSpPr>
          <p:cNvPr id="44" name="Text Box 22">
            <a:extLst>
              <a:ext uri="{FF2B5EF4-FFF2-40B4-BE49-F238E27FC236}">
                <a16:creationId xmlns:a16="http://schemas.microsoft.com/office/drawing/2014/main" id="{7C088E93-EA2B-449B-A0DD-0A1D6577D3AC}"/>
              </a:ext>
            </a:extLst>
          </p:cNvPr>
          <p:cNvSpPr txBox="1">
            <a:spLocks noChangeArrowheads="1"/>
          </p:cNvSpPr>
          <p:nvPr/>
        </p:nvSpPr>
        <p:spPr bwMode="auto">
          <a:xfrm>
            <a:off x="6141659" y="5480879"/>
            <a:ext cx="2356532" cy="45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500"/>
              </a:spcBef>
              <a:buClr>
                <a:srgbClr val="9933FF"/>
              </a:buClr>
              <a:buSzTx/>
            </a:pPr>
            <a:r>
              <a:rPr lang="en-GB" altLang="zh-CN" sz="2400" b="1">
                <a:solidFill>
                  <a:srgbClr val="000000"/>
                </a:solidFill>
                <a:latin typeface="宋体" panose="02010600030101010101" pitchFamily="2" charset="-122"/>
              </a:rPr>
              <a:t>叫做两圆</a:t>
            </a:r>
            <a:r>
              <a:rPr lang="zh-CN" altLang="en-US" sz="2800" b="1" u="sng">
                <a:solidFill>
                  <a:srgbClr val="F7273B"/>
                </a:solidFill>
                <a:latin typeface="宋体" panose="02010600030101010101" pitchFamily="2" charset="-122"/>
              </a:rPr>
              <a:t>外</a:t>
            </a:r>
            <a:r>
              <a:rPr lang="en-GB" altLang="zh-CN" sz="2800" b="1" u="sng">
                <a:solidFill>
                  <a:srgbClr val="F7273B"/>
                </a:solidFill>
                <a:latin typeface="宋体" panose="02010600030101010101" pitchFamily="2" charset="-122"/>
              </a:rPr>
              <a:t>切</a:t>
            </a:r>
            <a:r>
              <a:rPr lang="en-GB" altLang="zh-CN" sz="2400" b="1" u="sng">
                <a:solidFill>
                  <a:schemeClr val="accent2"/>
                </a:solidFill>
                <a:latin typeface="宋体" panose="02010600030101010101" pitchFamily="2" charset="-122"/>
              </a:rPr>
              <a:t>。</a:t>
            </a:r>
          </a:p>
        </p:txBody>
      </p:sp>
      <p:cxnSp>
        <p:nvCxnSpPr>
          <p:cNvPr id="45" name="直接连接符 44">
            <a:extLst>
              <a:ext uri="{FF2B5EF4-FFF2-40B4-BE49-F238E27FC236}">
                <a16:creationId xmlns:a16="http://schemas.microsoft.com/office/drawing/2014/main" id="{14FE81E4-18A4-48D7-BB87-CFBBEBDA3547}"/>
              </a:ext>
            </a:extLst>
          </p:cNvPr>
          <p:cNvCxnSpPr/>
          <p:nvPr/>
        </p:nvCxnSpPr>
        <p:spPr bwMode="auto">
          <a:xfrm flipH="1">
            <a:off x="9002495" y="3658991"/>
            <a:ext cx="0" cy="283411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a:extLst>
              <a:ext uri="{FF2B5EF4-FFF2-40B4-BE49-F238E27FC236}">
                <a16:creationId xmlns:a16="http://schemas.microsoft.com/office/drawing/2014/main" id="{3C9FB915-DD03-47FF-9434-E566B9AB0482}"/>
              </a:ext>
            </a:extLst>
          </p:cNvPr>
          <p:cNvSpPr/>
          <p:nvPr/>
        </p:nvSpPr>
        <p:spPr>
          <a:xfrm>
            <a:off x="1515404" y="56628"/>
            <a:ext cx="10413229" cy="707886"/>
          </a:xfrm>
          <a:prstGeom prst="rect">
            <a:avLst/>
          </a:prstGeom>
        </p:spPr>
        <p:txBody>
          <a:bodyPr wrap="square">
            <a:spAutoFit/>
          </a:bodyPr>
          <a:lstStyle/>
          <a:p>
            <a:r>
              <a:rPr lang="zh-CN" altLang="en-US" sz="2000">
                <a:solidFill>
                  <a:srgbClr val="000000"/>
                </a:solidFill>
              </a:rPr>
              <a:t>我们若把“直线”换成“圆”，两圆的位置关系会是怎样呢？需用那些量可以表示它们的位置关系呢？</a:t>
            </a:r>
          </a:p>
        </p:txBody>
      </p:sp>
      <p:sp>
        <p:nvSpPr>
          <p:cNvPr id="13" name="矩形: 圆角 12">
            <a:extLst>
              <a:ext uri="{FF2B5EF4-FFF2-40B4-BE49-F238E27FC236}">
                <a16:creationId xmlns:a16="http://schemas.microsoft.com/office/drawing/2014/main" id="{FD8113D1-B6BD-4315-AD92-EAF8B6DC6DDE}"/>
              </a:ext>
            </a:extLst>
          </p:cNvPr>
          <p:cNvSpPr/>
          <p:nvPr/>
        </p:nvSpPr>
        <p:spPr bwMode="auto">
          <a:xfrm>
            <a:off x="263352" y="980728"/>
            <a:ext cx="2794386" cy="1497473"/>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3" presetClass="entr" presetSubtype="16" fill="hold" nodeType="clickEffect">
                                  <p:stCondLst>
                                    <p:cond delay="0"/>
                                  </p:stCondLst>
                                  <p:childTnLst>
                                    <p:set>
                                      <p:cBhvr>
                                        <p:cTn id="6" dur="1" fill="hold">
                                          <p:stCondLst>
                                            <p:cond delay="0"/>
                                          </p:stCondLst>
                                        </p:cTn>
                                        <p:tgtEl>
                                          <p:spTgt spid="99338"/>
                                        </p:tgtEl>
                                        <p:attrNameLst>
                                          <p:attrName>style.visibility</p:attrName>
                                        </p:attrNameLst>
                                      </p:cBhvr>
                                      <p:to>
                                        <p:strVal val="visible"/>
                                      </p:to>
                                    </p:set>
                                    <p:animEffect transition="in" filter="plus(in)">
                                      <p:cBhvr>
                                        <p:cTn id="7" dur="500"/>
                                        <p:tgtEl>
                                          <p:spTgt spid="99338"/>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2" presetClass="entr" presetSubtype="2" fill="hold" grpId="2" nodeType="clickEffect">
                                  <p:stCondLst>
                                    <p:cond delay="0"/>
                                  </p:stCondLst>
                                  <p:childTnLst>
                                    <p:set>
                                      <p:cBhvr>
                                        <p:cTn id="12" dur="1" fill="hold">
                                          <p:stCondLst>
                                            <p:cond delay="0"/>
                                          </p:stCondLst>
                                        </p:cTn>
                                        <p:tgtEl>
                                          <p:spTgt spid="99342"/>
                                        </p:tgtEl>
                                        <p:attrNameLst>
                                          <p:attrName>style.visibility</p:attrName>
                                        </p:attrNameLst>
                                      </p:cBhvr>
                                      <p:to>
                                        <p:strVal val="visible"/>
                                      </p:to>
                                    </p:set>
                                    <p:anim calcmode="lin" valueType="num">
                                      <p:cBhvr additive="base">
                                        <p:cTn id="13" dur="500" fill="hold"/>
                                        <p:tgtEl>
                                          <p:spTgt spid="99342"/>
                                        </p:tgtEl>
                                        <p:attrNameLst>
                                          <p:attrName>ppt_x</p:attrName>
                                        </p:attrNameLst>
                                      </p:cBhvr>
                                      <p:tavLst>
                                        <p:tav tm="0">
                                          <p:val>
                                            <p:strVal val="1+#ppt_w/2"/>
                                          </p:val>
                                        </p:tav>
                                        <p:tav tm="100000">
                                          <p:val>
                                            <p:strVal val="#ppt_x"/>
                                          </p:val>
                                        </p:tav>
                                      </p:tavLst>
                                    </p:anim>
                                    <p:anim calcmode="lin" valueType="num">
                                      <p:cBhvr additive="base">
                                        <p:cTn id="14" dur="500" fill="hold"/>
                                        <p:tgtEl>
                                          <p:spTgt spid="993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5" fill="hold" nodeType="clickPar">
                      <p:stCondLst>
                        <p:cond delay="indefinite"/>
                      </p:stCondLst>
                      <p:childTnLst>
                        <p:par>
                          <p:cTn id="16" fill="hold" nodeType="withGroup">
                            <p:stCondLst>
                              <p:cond delay="indefinite"/>
                            </p:stCondLst>
                          </p:cTn>
                        </p:par>
                        <p:par>
                          <p:cTn id="17" fill="hold" nodeType="afterGroup">
                            <p:stCondLst>
                              <p:cond delay="0"/>
                            </p:stCondLst>
                            <p:childTnLst>
                              <p:par>
                                <p:cTn id="18" presetID="2" presetClass="entr" presetSubtype="6" fill="hold" grpId="3" nodeType="clickEffect">
                                  <p:stCondLst>
                                    <p:cond delay="0"/>
                                  </p:stCondLst>
                                  <p:childTnLst>
                                    <p:set>
                                      <p:cBhvr>
                                        <p:cTn id="19" dur="1" fill="hold">
                                          <p:stCondLst>
                                            <p:cond delay="0"/>
                                          </p:stCondLst>
                                        </p:cTn>
                                        <p:tgtEl>
                                          <p:spTgt spid="99343"/>
                                        </p:tgtEl>
                                        <p:attrNameLst>
                                          <p:attrName>style.visibility</p:attrName>
                                        </p:attrNameLst>
                                      </p:cBhvr>
                                      <p:to>
                                        <p:strVal val="visible"/>
                                      </p:to>
                                    </p:set>
                                    <p:anim calcmode="lin" valueType="num">
                                      <p:cBhvr additive="base">
                                        <p:cTn id="20" dur="500" fill="hold"/>
                                        <p:tgtEl>
                                          <p:spTgt spid="99343"/>
                                        </p:tgtEl>
                                        <p:attrNameLst>
                                          <p:attrName>ppt_x</p:attrName>
                                        </p:attrNameLst>
                                      </p:cBhvr>
                                      <p:tavLst>
                                        <p:tav tm="0">
                                          <p:val>
                                            <p:strVal val="1+#ppt_w/2"/>
                                          </p:val>
                                        </p:tav>
                                        <p:tav tm="100000">
                                          <p:val>
                                            <p:strVal val="#ppt_x"/>
                                          </p:val>
                                        </p:tav>
                                      </p:tavLst>
                                    </p:anim>
                                    <p:anim calcmode="lin" valueType="num">
                                      <p:cBhvr additive="base">
                                        <p:cTn id="21" dur="500" fill="hold"/>
                                        <p:tgtEl>
                                          <p:spTgt spid="9934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99340"/>
                                        </p:tgtEl>
                                        <p:attrNameLst>
                                          <p:attrName>style.visibility</p:attrName>
                                        </p:attrNameLst>
                                      </p:cBhvr>
                                      <p:to>
                                        <p:strVal val="visible"/>
                                      </p:to>
                                    </p:set>
                                    <p:anim calcmode="lin" valueType="num">
                                      <p:cBhvr additive="base">
                                        <p:cTn id="27" dur="500" fill="hold"/>
                                        <p:tgtEl>
                                          <p:spTgt spid="99340"/>
                                        </p:tgtEl>
                                        <p:attrNameLst>
                                          <p:attrName>ppt_x</p:attrName>
                                        </p:attrNameLst>
                                      </p:cBhvr>
                                      <p:tavLst>
                                        <p:tav tm="0">
                                          <p:val>
                                            <p:strVal val="0-#ppt_w/2"/>
                                          </p:val>
                                        </p:tav>
                                        <p:tav tm="100000">
                                          <p:val>
                                            <p:strVal val="#ppt_x"/>
                                          </p:val>
                                        </p:tav>
                                      </p:tavLst>
                                    </p:anim>
                                    <p:anim calcmode="lin" valueType="num">
                                      <p:cBhvr additive="base">
                                        <p:cTn id="28" dur="500" fill="hold"/>
                                        <p:tgtEl>
                                          <p:spTgt spid="99340"/>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indefinite"/>
                            </p:stCondLst>
                          </p:cTn>
                        </p:par>
                        <p:par>
                          <p:cTn id="31" fill="hold" nodeType="afterGroup">
                            <p:stCondLst>
                              <p:cond delay="0"/>
                            </p:stCondLst>
                            <p:childTnLst>
                              <p:par>
                                <p:cTn id="32" presetID="2" presetClass="entr" presetSubtype="4" fill="hold" grpId="1" nodeType="clickEffect">
                                  <p:stCondLst>
                                    <p:cond delay="0"/>
                                  </p:stCondLst>
                                  <p:childTnLst>
                                    <p:set>
                                      <p:cBhvr>
                                        <p:cTn id="33" dur="1" fill="hold">
                                          <p:stCondLst>
                                            <p:cond delay="0"/>
                                          </p:stCondLst>
                                        </p:cTn>
                                        <p:tgtEl>
                                          <p:spTgt spid="99341"/>
                                        </p:tgtEl>
                                        <p:attrNameLst>
                                          <p:attrName>style.visibility</p:attrName>
                                        </p:attrNameLst>
                                      </p:cBhvr>
                                      <p:to>
                                        <p:strVal val="visible"/>
                                      </p:to>
                                    </p:set>
                                    <p:anim calcmode="lin" valueType="num">
                                      <p:cBhvr additive="base">
                                        <p:cTn id="34" dur="500" fill="hold"/>
                                        <p:tgtEl>
                                          <p:spTgt spid="99341"/>
                                        </p:tgtEl>
                                        <p:attrNameLst>
                                          <p:attrName>ppt_x</p:attrName>
                                        </p:attrNameLst>
                                      </p:cBhvr>
                                      <p:tavLst>
                                        <p:tav tm="0">
                                          <p:val>
                                            <p:strVal val="#ppt_x"/>
                                          </p:val>
                                        </p:tav>
                                        <p:tav tm="100000">
                                          <p:val>
                                            <p:strVal val="#ppt_x"/>
                                          </p:val>
                                        </p:tav>
                                      </p:tavLst>
                                    </p:anim>
                                    <p:anim calcmode="lin" valueType="num">
                                      <p:cBhvr additive="base">
                                        <p:cTn id="35" dur="500" fill="hold"/>
                                        <p:tgtEl>
                                          <p:spTgt spid="993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TYPE.WAV"/>
                                        </p:tgtEl>
                                      </p:cMediaNode>
                                    </p:audio>
                                  </p:subTnLst>
                                </p:cTn>
                              </p:par>
                            </p:childTnLst>
                          </p:cTn>
                        </p:par>
                      </p:childTnLst>
                    </p:cTn>
                  </p:par>
                  <p:par>
                    <p:cTn id="36" fill="hold" nodeType="clickPar">
                      <p:stCondLst>
                        <p:cond delay="indefinite"/>
                      </p:stCondLst>
                      <p:childTnLst>
                        <p:par>
                          <p:cTn id="37" fill="hold" nodeType="withGroup">
                            <p:stCondLst>
                              <p:cond delay="indefinite"/>
                            </p:stCondLst>
                          </p:cTn>
                        </p:par>
                        <p:par>
                          <p:cTn id="38" fill="hold" nodeType="afterGroup">
                            <p:stCondLst>
                              <p:cond delay="0"/>
                            </p:stCondLst>
                            <p:childTnLst>
                              <p:par>
                                <p:cTn id="39" presetID="2" presetClass="entr" presetSubtype="4" fill="hold" grpId="4" nodeType="clickEffect">
                                  <p:stCondLst>
                                    <p:cond delay="0"/>
                                  </p:stCondLst>
                                  <p:childTnLst>
                                    <p:set>
                                      <p:cBhvr>
                                        <p:cTn id="40" dur="1" fill="hold">
                                          <p:stCondLst>
                                            <p:cond delay="0"/>
                                          </p:stCondLst>
                                        </p:cTn>
                                        <p:tgtEl>
                                          <p:spTgt spid="99346"/>
                                        </p:tgtEl>
                                        <p:attrNameLst>
                                          <p:attrName>style.visibility</p:attrName>
                                        </p:attrNameLst>
                                      </p:cBhvr>
                                      <p:to>
                                        <p:strVal val="visible"/>
                                      </p:to>
                                    </p:set>
                                    <p:anim calcmode="lin" valueType="num">
                                      <p:cBhvr additive="base">
                                        <p:cTn id="41" dur="500" fill="hold"/>
                                        <p:tgtEl>
                                          <p:spTgt spid="99346"/>
                                        </p:tgtEl>
                                        <p:attrNameLst>
                                          <p:attrName>ppt_x</p:attrName>
                                        </p:attrNameLst>
                                      </p:cBhvr>
                                      <p:tavLst>
                                        <p:tav tm="0">
                                          <p:val>
                                            <p:strVal val="#ppt_x"/>
                                          </p:val>
                                        </p:tav>
                                        <p:tav tm="100000">
                                          <p:val>
                                            <p:strVal val="#ppt_x"/>
                                          </p:val>
                                        </p:tav>
                                      </p:tavLst>
                                    </p:anim>
                                    <p:anim calcmode="lin" valueType="num">
                                      <p:cBhvr additive="base">
                                        <p:cTn id="42" dur="500" fill="hold"/>
                                        <p:tgtEl>
                                          <p:spTgt spid="9934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childTnLst>
                    </p:cTn>
                  </p:par>
                  <p:par>
                    <p:cTn id="43" fill="hold" nodeType="clickPar">
                      <p:stCondLst>
                        <p:cond delay="indefinite"/>
                      </p:stCondLst>
                      <p:childTnLst>
                        <p:par>
                          <p:cTn id="44" fill="hold" nodeType="withGroup">
                            <p:stCondLst>
                              <p:cond delay="indefinite"/>
                            </p:stCondLst>
                          </p:cTn>
                        </p:par>
                        <p:par>
                          <p:cTn id="45" fill="hold" nodeType="afterGroup">
                            <p:stCondLst>
                              <p:cond delay="0"/>
                            </p:stCondLst>
                            <p:childTnLst>
                              <p:par>
                                <p:cTn id="46" presetID="2" presetClass="entr" presetSubtype="4" fill="hold" grpId="5" nodeType="clickEffect">
                                  <p:stCondLst>
                                    <p:cond delay="0"/>
                                  </p:stCondLst>
                                  <p:childTnLst>
                                    <p:set>
                                      <p:cBhvr>
                                        <p:cTn id="47" dur="1" fill="hold">
                                          <p:stCondLst>
                                            <p:cond delay="0"/>
                                          </p:stCondLst>
                                        </p:cTn>
                                        <p:tgtEl>
                                          <p:spTgt spid="99347"/>
                                        </p:tgtEl>
                                        <p:attrNameLst>
                                          <p:attrName>style.visibility</p:attrName>
                                        </p:attrNameLst>
                                      </p:cBhvr>
                                      <p:to>
                                        <p:strVal val="visible"/>
                                      </p:to>
                                    </p:set>
                                    <p:anim calcmode="lin" valueType="num">
                                      <p:cBhvr additive="base">
                                        <p:cTn id="48" dur="500" fill="hold"/>
                                        <p:tgtEl>
                                          <p:spTgt spid="99347"/>
                                        </p:tgtEl>
                                        <p:attrNameLst>
                                          <p:attrName>ppt_x</p:attrName>
                                        </p:attrNameLst>
                                      </p:cBhvr>
                                      <p:tavLst>
                                        <p:tav tm="0">
                                          <p:val>
                                            <p:strVal val="#ppt_x"/>
                                          </p:val>
                                        </p:tav>
                                        <p:tav tm="100000">
                                          <p:val>
                                            <p:strVal val="#ppt_x"/>
                                          </p:val>
                                        </p:tav>
                                      </p:tavLst>
                                    </p:anim>
                                    <p:anim calcmode="lin" valueType="num">
                                      <p:cBhvr additive="base">
                                        <p:cTn id="49" dur="500" fill="hold"/>
                                        <p:tgtEl>
                                          <p:spTgt spid="9934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5" name="LASER.WAV"/>
                                        </p:tgtEl>
                                      </p:cMediaNode>
                                    </p:audio>
                                  </p:subTnLst>
                                </p:cTn>
                              </p:par>
                            </p:childTnLst>
                          </p:cTn>
                        </p:par>
                      </p:childTnLst>
                    </p:cTn>
                  </p:par>
                  <p:par>
                    <p:cTn id="50" fill="hold" nodeType="clickPar">
                      <p:stCondLst>
                        <p:cond delay="indefinite"/>
                      </p:stCondLst>
                      <p:childTnLst>
                        <p:par>
                          <p:cTn id="51" fill="hold" nodeType="withGroup">
                            <p:stCondLst>
                              <p:cond delay="indefinite"/>
                            </p:stCondLst>
                          </p:cTn>
                        </p:par>
                        <p:par>
                          <p:cTn id="52" fill="hold" nodeType="afterGroup">
                            <p:stCondLst>
                              <p:cond delay="0"/>
                            </p:stCondLst>
                            <p:childTnLst>
                              <p:par>
                                <p:cTn id="53" presetID="13" presetClass="entr" presetSubtype="16"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plus(in)">
                                      <p:cBhvr>
                                        <p:cTn id="55" dur="500"/>
                                        <p:tgtEl>
                                          <p:spTgt spid="34"/>
                                        </p:tgtEl>
                                      </p:cBhvr>
                                    </p:animEffect>
                                  </p:childTnLst>
                                </p:cTn>
                              </p:par>
                            </p:childTnLst>
                          </p:cTn>
                        </p:par>
                      </p:childTnLst>
                    </p:cTn>
                  </p:par>
                  <p:par>
                    <p:cTn id="56" fill="hold" nodeType="clickPar">
                      <p:stCondLst>
                        <p:cond delay="indefinite"/>
                      </p:stCondLst>
                      <p:childTnLst>
                        <p:par>
                          <p:cTn id="57" fill="hold" nodeType="withGroup">
                            <p:stCondLst>
                              <p:cond delay="indefinite"/>
                            </p:stCondLst>
                          </p:cTn>
                        </p:par>
                        <p:par>
                          <p:cTn id="58" fill="hold" nodeType="afterGroup">
                            <p:stCondLst>
                              <p:cond delay="0"/>
                            </p:stCondLst>
                            <p:childTnLst>
                              <p:par>
                                <p:cTn id="59" presetID="2" presetClass="entr" presetSubtype="2" fill="hold" grpId="6" nodeType="clickEffect">
                                  <p:stCondLst>
                                    <p:cond delay="0"/>
                                  </p:stCondLst>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TYPE.WAV"/>
                                        </p:tgtEl>
                                      </p:cMediaNode>
                                    </p:audio>
                                  </p:subTnLst>
                                </p:cTn>
                              </p:par>
                            </p:childTnLst>
                          </p:cTn>
                        </p:par>
                      </p:childTnLst>
                    </p:cTn>
                  </p:par>
                  <p:par>
                    <p:cTn id="63" fill="hold" nodeType="clickPar">
                      <p:stCondLst>
                        <p:cond delay="indefinite"/>
                      </p:stCondLst>
                      <p:childTnLst>
                        <p:par>
                          <p:cTn id="64" fill="hold" nodeType="withGroup">
                            <p:stCondLst>
                              <p:cond delay="indefinite"/>
                            </p:stCondLst>
                          </p:cTn>
                        </p:par>
                        <p:par>
                          <p:cTn id="65" fill="hold" nodeType="afterGroup">
                            <p:stCondLst>
                              <p:cond delay="0"/>
                            </p:stCondLst>
                            <p:childTnLst>
                              <p:par>
                                <p:cTn id="66" presetID="2" presetClass="entr" presetSubtype="2" fill="hold" grpId="7" nodeType="click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additive="base">
                                        <p:cTn id="68" dur="500" fill="hold"/>
                                        <p:tgtEl>
                                          <p:spTgt spid="42"/>
                                        </p:tgtEl>
                                        <p:attrNameLst>
                                          <p:attrName>ppt_x</p:attrName>
                                        </p:attrNameLst>
                                      </p:cBhvr>
                                      <p:tavLst>
                                        <p:tav tm="0">
                                          <p:val>
                                            <p:strVal val="1+#ppt_w/2"/>
                                          </p:val>
                                        </p:tav>
                                        <p:tav tm="100000">
                                          <p:val>
                                            <p:strVal val="#ppt_x"/>
                                          </p:val>
                                        </p:tav>
                                      </p:tavLst>
                                    </p:anim>
                                    <p:anim calcmode="lin" valueType="num">
                                      <p:cBhvr additive="base">
                                        <p:cTn id="69" dur="500" fill="hold"/>
                                        <p:tgtEl>
                                          <p:spTgt spid="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6"/>
                                            </p:cond>
                                          </p:stCondLst>
                                          <p:endCondLst>
                                            <p:cond evt="onStopAudio" delay="0">
                                              <p:tgtEl>
                                                <p:sldTgt/>
                                              </p:tgtEl>
                                            </p:cond>
                                          </p:endCondLst>
                                        </p:cTn>
                                        <p:tgtEl>
                                          <p:sndTgt r:embed="rId3" name="TYPE.WAV"/>
                                        </p:tgtEl>
                                      </p:cMediaNode>
                                    </p:audio>
                                  </p:subTnLst>
                                </p:cTn>
                              </p:par>
                            </p:childTnLst>
                          </p:cTn>
                        </p:par>
                      </p:childTnLst>
                    </p:cTn>
                  </p:par>
                  <p:par>
                    <p:cTn id="70" fill="hold" nodeType="clickPar">
                      <p:stCondLst>
                        <p:cond delay="indefinite"/>
                      </p:stCondLst>
                      <p:childTnLst>
                        <p:par>
                          <p:cTn id="71" fill="hold" nodeType="withGroup">
                            <p:stCondLst>
                              <p:cond delay="indefinite"/>
                            </p:stCondLst>
                          </p:cTn>
                        </p:par>
                        <p:par>
                          <p:cTn id="72" fill="hold" nodeType="afterGroup">
                            <p:stCondLst>
                              <p:cond delay="0"/>
                            </p:stCondLst>
                            <p:childTnLst>
                              <p:par>
                                <p:cTn id="73" presetID="2" presetClass="entr" presetSubtype="2" fill="hold" grpId="8" nodeType="click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1+#ppt_w/2"/>
                                          </p:val>
                                        </p:tav>
                                        <p:tav tm="100000">
                                          <p:val>
                                            <p:strVal val="#ppt_x"/>
                                          </p:val>
                                        </p:tav>
                                      </p:tavLst>
                                    </p:anim>
                                    <p:anim calcmode="lin" valueType="num">
                                      <p:cBhvr additive="base">
                                        <p:cTn id="76" dur="500" fill="hold"/>
                                        <p:tgtEl>
                                          <p:spTgt spid="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3" name="TYPE.WAV"/>
                                        </p:tgtEl>
                                      </p:cMediaNode>
                                    </p:audio>
                                  </p:subTnLst>
                                </p:cTn>
                              </p:par>
                            </p:childTnLst>
                          </p:cTn>
                        </p:par>
                      </p:childTnLst>
                    </p:cTn>
                  </p:par>
                  <p:par>
                    <p:cTn id="77" fill="hold" nodeType="clickPar">
                      <p:stCondLst>
                        <p:cond delay="indefinite"/>
                      </p:stCondLst>
                      <p:childTnLst>
                        <p:par>
                          <p:cTn id="78" fill="hold" nodeType="withGroup">
                            <p:stCondLst>
                              <p:cond delay="indefinite"/>
                            </p:stCondLst>
                          </p:cTn>
                        </p:par>
                        <p:par>
                          <p:cTn id="79" fill="hold" nodeType="afterGroup">
                            <p:stCondLst>
                              <p:cond delay="0"/>
                            </p:stCondLst>
                            <p:childTnLst>
                              <p:par>
                                <p:cTn id="80" presetID="2" presetClass="entr" presetSubtype="2" fill="hold" grpId="9" nodeType="clickEffect">
                                  <p:stCondLst>
                                    <p:cond delay="0"/>
                                  </p:stCondLst>
                                  <p:childTnLst>
                                    <p:set>
                                      <p:cBhvr>
                                        <p:cTn id="81" dur="1" fill="hold">
                                          <p:stCondLst>
                                            <p:cond delay="0"/>
                                          </p:stCondLst>
                                        </p:cTn>
                                        <p:tgtEl>
                                          <p:spTgt spid="44"/>
                                        </p:tgtEl>
                                        <p:attrNameLst>
                                          <p:attrName>style.visibility</p:attrName>
                                        </p:attrNameLst>
                                      </p:cBhvr>
                                      <p:to>
                                        <p:strVal val="visible"/>
                                      </p:to>
                                    </p:set>
                                    <p:anim calcmode="lin" valueType="num">
                                      <p:cBhvr additive="base">
                                        <p:cTn id="82" dur="500" fill="hold"/>
                                        <p:tgtEl>
                                          <p:spTgt spid="44"/>
                                        </p:tgtEl>
                                        <p:attrNameLst>
                                          <p:attrName>ppt_x</p:attrName>
                                        </p:attrNameLst>
                                      </p:cBhvr>
                                      <p:tavLst>
                                        <p:tav tm="0">
                                          <p:val>
                                            <p:strVal val="1+#ppt_w/2"/>
                                          </p:val>
                                        </p:tav>
                                        <p:tav tm="100000">
                                          <p:val>
                                            <p:strVal val="#ppt_x"/>
                                          </p:val>
                                        </p:tav>
                                      </p:tavLst>
                                    </p:anim>
                                    <p:anim calcmode="lin" valueType="num">
                                      <p:cBhvr additive="base">
                                        <p:cTn id="83" dur="500" fill="hold"/>
                                        <p:tgtEl>
                                          <p:spTgt spid="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0" grpId="0"/>
      <p:bldP spid="99341" grpId="1"/>
      <p:bldP spid="99342" grpId="2"/>
      <p:bldP spid="99343" grpId="3"/>
      <p:bldP spid="99346" grpId="4"/>
      <p:bldP spid="99347" grpId="5"/>
      <p:bldP spid="41" grpId="6" build="p"/>
      <p:bldP spid="42" grpId="7"/>
      <p:bldP spid="43" grpId="8"/>
      <p:bldP spid="44" grpId="9"/>
    </p:bldLst>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3426" name="Text Box 2">
            <a:extLst>
              <a:ext uri="{FF2B5EF4-FFF2-40B4-BE49-F238E27FC236}">
                <a16:creationId xmlns:a16="http://schemas.microsoft.com/office/drawing/2014/main" id="{E6A06210-6E5B-4C18-8230-A91CE5D382B4}"/>
              </a:ext>
            </a:extLst>
          </p:cNvPr>
          <p:cNvSpPr txBox="1">
            <a:spLocks noChangeArrowheads="1"/>
          </p:cNvSpPr>
          <p:nvPr/>
        </p:nvSpPr>
        <p:spPr bwMode="auto">
          <a:xfrm>
            <a:off x="482962" y="659696"/>
            <a:ext cx="67710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3200" b="1">
                <a:solidFill>
                  <a:srgbClr val="FF3300"/>
                </a:solidFill>
              </a:rPr>
              <a:t>相交</a:t>
            </a:r>
          </a:p>
        </p:txBody>
      </p:sp>
      <p:sp>
        <p:nvSpPr>
          <p:cNvPr id="103427" name="Line 3">
            <a:extLst>
              <a:ext uri="{FF2B5EF4-FFF2-40B4-BE49-F238E27FC236}">
                <a16:creationId xmlns:a16="http://schemas.microsoft.com/office/drawing/2014/main" id="{CD088BB3-8AE0-4006-B129-7F58A5A70FBD}"/>
              </a:ext>
            </a:extLst>
          </p:cNvPr>
          <p:cNvSpPr>
            <a:spLocks noChangeShapeType="1"/>
          </p:cNvSpPr>
          <p:nvPr/>
        </p:nvSpPr>
        <p:spPr bwMode="auto">
          <a:xfrm flipH="1">
            <a:off x="4872038" y="1268413"/>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428" name="Group 4">
            <a:extLst>
              <a:ext uri="{FF2B5EF4-FFF2-40B4-BE49-F238E27FC236}">
                <a16:creationId xmlns:a16="http://schemas.microsoft.com/office/drawing/2014/main" id="{AE679397-0C3B-4659-8CF4-DF8F84CCD80E}"/>
              </a:ext>
            </a:extLst>
          </p:cNvPr>
          <p:cNvGrpSpPr/>
          <p:nvPr/>
        </p:nvGrpSpPr>
        <p:grpSpPr>
          <a:xfrm>
            <a:off x="1378595" y="191073"/>
            <a:ext cx="2736850" cy="1819180"/>
            <a:chOff x="864" y="2112"/>
            <a:chExt cx="2016" cy="1296"/>
          </a:xfrm>
        </p:grpSpPr>
        <p:sp>
          <p:nvSpPr>
            <p:cNvPr id="103429" name="Oval 5">
              <a:extLst>
                <a:ext uri="{FF2B5EF4-FFF2-40B4-BE49-F238E27FC236}">
                  <a16:creationId xmlns:a16="http://schemas.microsoft.com/office/drawing/2014/main" id="{A011C544-5F3C-4D5C-89D8-15630CE5F30D}"/>
                </a:ext>
              </a:extLst>
            </p:cNvPr>
            <p:cNvSpPr>
              <a:spLocks noChangeArrowheads="1"/>
            </p:cNvSpPr>
            <p:nvPr/>
          </p:nvSpPr>
          <p:spPr bwMode="auto">
            <a:xfrm>
              <a:off x="2016" y="2304"/>
              <a:ext cx="864" cy="86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430" name="Oval 6">
              <a:extLst>
                <a:ext uri="{FF2B5EF4-FFF2-40B4-BE49-F238E27FC236}">
                  <a16:creationId xmlns:a16="http://schemas.microsoft.com/office/drawing/2014/main" id="{9F12BE22-34B5-471B-A046-C07E05B0DAA7}"/>
                </a:ext>
              </a:extLst>
            </p:cNvPr>
            <p:cNvSpPr>
              <a:spLocks noChangeArrowheads="1"/>
            </p:cNvSpPr>
            <p:nvPr/>
          </p:nvSpPr>
          <p:spPr bwMode="auto">
            <a:xfrm>
              <a:off x="864" y="2112"/>
              <a:ext cx="1296" cy="1296"/>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3432" name="Text Box 8">
            <a:extLst>
              <a:ext uri="{FF2B5EF4-FFF2-40B4-BE49-F238E27FC236}">
                <a16:creationId xmlns:a16="http://schemas.microsoft.com/office/drawing/2014/main" id="{B6D5BA00-F305-4AA3-945A-C630405CA1DF}"/>
              </a:ext>
            </a:extLst>
          </p:cNvPr>
          <p:cNvSpPr txBox="1">
            <a:spLocks noChangeArrowheads="1"/>
          </p:cNvSpPr>
          <p:nvPr/>
        </p:nvSpPr>
        <p:spPr bwMode="auto">
          <a:xfrm>
            <a:off x="5807968" y="260648"/>
            <a:ext cx="4176713" cy="5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500"/>
              </a:spcBef>
              <a:buClr>
                <a:srgbClr val="9933FF"/>
              </a:buClr>
              <a:buSzTx/>
            </a:pPr>
            <a:r>
              <a:rPr lang="en-GB" altLang="zh-CN" sz="3600" b="1">
                <a:solidFill>
                  <a:schemeClr val="accent2"/>
                </a:solidFill>
                <a:latin typeface="宋体" panose="02010600030101010101" pitchFamily="2" charset="-122"/>
              </a:rPr>
              <a:t>两圆有</a:t>
            </a:r>
            <a:r>
              <a:rPr lang="en-GB" altLang="zh-CN" sz="3600" b="1" u="sng">
                <a:solidFill>
                  <a:srgbClr val="F7273B"/>
                </a:solidFill>
                <a:latin typeface="宋体" panose="02010600030101010101" pitchFamily="2" charset="-122"/>
              </a:rPr>
              <a:t>两个</a:t>
            </a:r>
            <a:r>
              <a:rPr lang="en-GB" altLang="zh-CN" sz="3600" b="1">
                <a:solidFill>
                  <a:schemeClr val="accent2"/>
                </a:solidFill>
                <a:latin typeface="宋体" panose="02010600030101010101" pitchFamily="2" charset="-122"/>
              </a:rPr>
              <a:t>公共点</a:t>
            </a:r>
          </a:p>
        </p:txBody>
      </p:sp>
      <p:sp>
        <p:nvSpPr>
          <p:cNvPr id="103433" name="Text Box 9">
            <a:extLst>
              <a:ext uri="{FF2B5EF4-FFF2-40B4-BE49-F238E27FC236}">
                <a16:creationId xmlns:a16="http://schemas.microsoft.com/office/drawing/2014/main" id="{89732D6D-2F2E-4A3E-B933-C5A8AAFCBFE5}"/>
              </a:ext>
            </a:extLst>
          </p:cNvPr>
          <p:cNvSpPr txBox="1">
            <a:spLocks noChangeArrowheads="1"/>
          </p:cNvSpPr>
          <p:nvPr/>
        </p:nvSpPr>
        <p:spPr bwMode="auto">
          <a:xfrm>
            <a:off x="3575050" y="260648"/>
            <a:ext cx="2736850" cy="5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500"/>
              </a:spcBef>
              <a:buClr>
                <a:srgbClr val="9933FF"/>
              </a:buClr>
              <a:buSzTx/>
            </a:pPr>
            <a:r>
              <a:rPr lang="en-GB" altLang="zh-CN" sz="3600" b="1">
                <a:solidFill>
                  <a:schemeClr val="accent2"/>
                </a:solidFill>
                <a:latin typeface="宋体" panose="02010600030101010101" pitchFamily="2" charset="-122"/>
              </a:rPr>
              <a:t>特点：</a:t>
            </a:r>
          </a:p>
        </p:txBody>
      </p:sp>
      <p:sp>
        <p:nvSpPr>
          <p:cNvPr id="103434" name="Text Box 10">
            <a:extLst>
              <a:ext uri="{FF2B5EF4-FFF2-40B4-BE49-F238E27FC236}">
                <a16:creationId xmlns:a16="http://schemas.microsoft.com/office/drawing/2014/main" id="{7D445F0A-98E1-4553-A626-99BA6DC55051}"/>
              </a:ext>
            </a:extLst>
          </p:cNvPr>
          <p:cNvSpPr txBox="1">
            <a:spLocks noChangeArrowheads="1"/>
          </p:cNvSpPr>
          <p:nvPr/>
        </p:nvSpPr>
        <p:spPr bwMode="auto">
          <a:xfrm>
            <a:off x="5231904" y="825399"/>
            <a:ext cx="4464050" cy="60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1pPr>
            <a:lvl2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2pPr>
            <a:lvl3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3pPr>
            <a:lvl4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4pPr>
            <a:lvl5pPr>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5pPr>
            <a:lvl6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6pPr>
            <a:lvl7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7pPr>
            <a:lvl8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8pPr>
            <a:lvl9pPr fontAlgn="base">
              <a:spcBef>
                <a:spcPct val="0"/>
              </a:spcBef>
              <a:spcAft>
                <a:spcPct val="0"/>
              </a:spcAft>
              <a:tabLst>
                <a:tab pos="0"/>
                <a:tab pos="914400"/>
                <a:tab pos="1828800"/>
                <a:tab pos="2743200"/>
                <a:tab pos="3657600"/>
                <a:tab pos="4572000"/>
                <a:tab pos="5486400"/>
                <a:tab pos="6400800"/>
                <a:tab pos="7315200"/>
                <a:tab pos="8229600"/>
                <a:tab pos="9144000"/>
                <a:tab pos="10058400"/>
              </a:tabLst>
              <a:defRPr>
                <a:solidFill>
                  <a:schemeClr val="tx1"/>
                </a:solidFill>
                <a:latin typeface="Arial" panose="020b0604020202020204" pitchFamily="34" charset="0"/>
                <a:ea typeface="宋体" pitchFamily="2" charset="-122"/>
              </a:defRPr>
            </a:lvl9pPr>
          </a:lstStyle>
          <a:p>
            <a:pPr algn="ctr">
              <a:lnSpc>
                <a:spcPct val="83000"/>
              </a:lnSpc>
              <a:spcBef>
                <a:spcPts val="1500"/>
              </a:spcBef>
              <a:buClr>
                <a:srgbClr val="9933FF"/>
              </a:buClr>
              <a:buSzTx/>
            </a:pPr>
            <a:r>
              <a:rPr lang="en-GB" altLang="zh-CN" sz="3600" b="1">
                <a:solidFill>
                  <a:srgbClr val="000000"/>
                </a:solidFill>
                <a:latin typeface="宋体" panose="02010600030101010101" pitchFamily="2" charset="-122"/>
              </a:rPr>
              <a:t>叫做两圆</a:t>
            </a:r>
            <a:r>
              <a:rPr lang="en-GB" altLang="zh-CN" sz="4000" b="1" u="sng">
                <a:solidFill>
                  <a:srgbClr val="F7273B"/>
                </a:solidFill>
                <a:latin typeface="宋体" panose="02010600030101010101" pitchFamily="2" charset="-122"/>
              </a:rPr>
              <a:t>相交</a:t>
            </a:r>
          </a:p>
        </p:txBody>
      </p:sp>
      <p:pic>
        <p:nvPicPr>
          <p:cNvPr id="2" name="图片 1">
            <a:extLst>
              <a:ext uri="{FF2B5EF4-FFF2-40B4-BE49-F238E27FC236}">
                <a16:creationId xmlns:a16="http://schemas.microsoft.com/office/drawing/2014/main" id="{9AF8150F-5D44-4127-B3D4-77F4826A97B5}"/>
              </a:ext>
            </a:extLst>
          </p:cNvPr>
          <p:cNvPicPr>
            <a:picLocks noChangeAspect="1"/>
          </p:cNvPicPr>
          <p:nvPr/>
        </p:nvPicPr>
        <p:blipFill>
          <a:blip r:embed="rId4"/>
          <a:stretch>
            <a:fillRect/>
          </a:stretch>
        </p:blipFill>
        <p:spPr>
          <a:xfrm>
            <a:off x="0" y="2817166"/>
            <a:ext cx="12192000" cy="2362859"/>
          </a:xfrm>
          <a:prstGeom prst="rect">
            <a:avLst/>
          </a:prstGeom>
        </p:spPr>
      </p:pic>
      <p:sp>
        <p:nvSpPr>
          <p:cNvPr id="3" name="矩形 2">
            <a:extLst>
              <a:ext uri="{FF2B5EF4-FFF2-40B4-BE49-F238E27FC236}">
                <a16:creationId xmlns:a16="http://schemas.microsoft.com/office/drawing/2014/main" id="{6D27CEFF-2ED8-49DA-8FF4-3568659AA23A}"/>
              </a:ext>
            </a:extLst>
          </p:cNvPr>
          <p:cNvSpPr/>
          <p:nvPr/>
        </p:nvSpPr>
        <p:spPr>
          <a:xfrm>
            <a:off x="529898" y="5301208"/>
            <a:ext cx="11089232" cy="1077218"/>
          </a:xfrm>
          <a:prstGeom prst="rect">
            <a:avLst/>
          </a:prstGeom>
        </p:spPr>
        <p:txBody>
          <a:bodyPr wrap="square">
            <a:spAutoFit/>
          </a:bodyPr>
          <a:lstStyle/>
          <a:p>
            <a:r>
              <a:rPr lang="zh-CN" altLang="en-US" sz="3200">
                <a:solidFill>
                  <a:srgbClr val="000000"/>
                </a:solidFill>
              </a:rPr>
              <a:t>怎样从两圆的圆心距与两圆半径的数量关系来判断两圆的位置关系?</a:t>
            </a:r>
          </a:p>
        </p:txBody>
      </p:sp>
      <p:sp>
        <p:nvSpPr>
          <p:cNvPr id="4" name="矩形 3">
            <a:extLst>
              <a:ext uri="{FF2B5EF4-FFF2-40B4-BE49-F238E27FC236}">
                <a16:creationId xmlns:a16="http://schemas.microsoft.com/office/drawing/2014/main" id="{13E71CBE-3480-4E13-BD81-0843129421C2}"/>
              </a:ext>
            </a:extLst>
          </p:cNvPr>
          <p:cNvSpPr/>
          <p:nvPr/>
        </p:nvSpPr>
        <p:spPr>
          <a:xfrm>
            <a:off x="4367808" y="2109280"/>
            <a:ext cx="2757486" cy="707886"/>
          </a:xfrm>
          <a:prstGeom prst="rect">
            <a:avLst/>
          </a:prstGeom>
        </p:spPr>
        <p:txBody>
          <a:bodyPr wrap="none">
            <a:spAutoFit/>
          </a:bodyPr>
          <a:lstStyle/>
          <a:p>
            <a:r>
              <a:rPr kumimoji="1" lang="zh-CN" altLang="en-US" sz="4000" b="1">
                <a:solidFill>
                  <a:srgbClr val="FF5050"/>
                </a:solidFill>
                <a:latin typeface="Times New Roman" pitchFamily="18" charset="0"/>
              </a:rPr>
              <a:t>观察与思考</a:t>
            </a:r>
          </a:p>
        </p:txBody>
      </p:sp>
      <p:sp>
        <p:nvSpPr>
          <p:cNvPr id="14" name="Text Box 28">
            <a:extLst>
              <a:ext uri="{FF2B5EF4-FFF2-40B4-BE49-F238E27FC236}">
                <a16:creationId xmlns:a16="http://schemas.microsoft.com/office/drawing/2014/main" id="{1DB6C9F3-0426-4E29-9147-C19789F36EF4}"/>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学习新知</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edge">
                                      <p:cBhvr>
                                        <p:cTn id="7" dur="2000"/>
                                        <p:tgtEl>
                                          <p:spTgt spid="103426"/>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2" presetClass="entr" presetSubtype="6" fill="hold" grpId="2" nodeType="clickEffect">
                                  <p:stCondLst>
                                    <p:cond delay="0"/>
                                  </p:stCondLst>
                                  <p:childTnLst>
                                    <p:set>
                                      <p:cBhvr>
                                        <p:cTn id="12" dur="1" fill="hold">
                                          <p:stCondLst>
                                            <p:cond delay="0"/>
                                          </p:stCondLst>
                                        </p:cTn>
                                        <p:tgtEl>
                                          <p:spTgt spid="103433"/>
                                        </p:tgtEl>
                                        <p:attrNameLst>
                                          <p:attrName>style.visibility</p:attrName>
                                        </p:attrNameLst>
                                      </p:cBhvr>
                                      <p:to>
                                        <p:strVal val="visible"/>
                                      </p:to>
                                    </p:set>
                                    <p:anim calcmode="lin" valueType="num">
                                      <p:cBhvr additive="base">
                                        <p:cTn id="13" dur="500" fill="hold"/>
                                        <p:tgtEl>
                                          <p:spTgt spid="103433"/>
                                        </p:tgtEl>
                                        <p:attrNameLst>
                                          <p:attrName>ppt_x</p:attrName>
                                        </p:attrNameLst>
                                      </p:cBhvr>
                                      <p:tavLst>
                                        <p:tav tm="0">
                                          <p:val>
                                            <p:strVal val="1+#ppt_w/2"/>
                                          </p:val>
                                        </p:tav>
                                        <p:tav tm="100000">
                                          <p:val>
                                            <p:strVal val="#ppt_x"/>
                                          </p:val>
                                        </p:tav>
                                      </p:tavLst>
                                    </p:anim>
                                    <p:anim calcmode="lin" valueType="num">
                                      <p:cBhvr additive="base">
                                        <p:cTn id="14" dur="500" fill="hold"/>
                                        <p:tgtEl>
                                          <p:spTgt spid="1034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5" fill="hold" nodeType="clickPar">
                      <p:stCondLst>
                        <p:cond delay="indefinite"/>
                      </p:stCondLst>
                      <p:childTnLst>
                        <p:par>
                          <p:cTn id="16" fill="hold" nodeType="withGroup">
                            <p:stCondLst>
                              <p:cond delay="indefinite"/>
                            </p:stCondLst>
                          </p:cTn>
                        </p:par>
                        <p:par>
                          <p:cTn id="17" fill="hold" nodeType="afterGroup">
                            <p:stCondLst>
                              <p:cond delay="0"/>
                            </p:stCondLst>
                            <p:childTnLst>
                              <p:par>
                                <p:cTn id="18" presetID="12" presetClass="entr" presetSubtype="2" fill="hold" grpId="1" nodeType="clickEffect">
                                  <p:stCondLst>
                                    <p:cond delay="0"/>
                                  </p:stCondLst>
                                  <p:childTnLst>
                                    <p:set>
                                      <p:cBhvr>
                                        <p:cTn id="19" dur="1" fill="hold">
                                          <p:stCondLst>
                                            <p:cond delay="0"/>
                                          </p:stCondLst>
                                        </p:cTn>
                                        <p:tgtEl>
                                          <p:spTgt spid="103432"/>
                                        </p:tgtEl>
                                        <p:attrNameLst>
                                          <p:attrName>style.visibility</p:attrName>
                                        </p:attrNameLst>
                                      </p:cBhvr>
                                      <p:to>
                                        <p:strVal val="visible"/>
                                      </p:to>
                                    </p:set>
                                    <p:animEffect transition="in" filter="slide(fromRight)">
                                      <p:cBhvr>
                                        <p:cTn id="20" dur="500"/>
                                        <p:tgtEl>
                                          <p:spTgt spid="103432"/>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childTnLst>
                    </p:cTn>
                  </p:par>
                  <p:par>
                    <p:cTn id="21" fill="hold" nodeType="clickPar">
                      <p:stCondLst>
                        <p:cond delay="indefinite"/>
                      </p:stCondLst>
                      <p:childTnLst>
                        <p:par>
                          <p:cTn id="22" fill="hold" nodeType="withGroup">
                            <p:stCondLst>
                              <p:cond delay="indefinite"/>
                            </p:stCondLst>
                          </p:cTn>
                        </p:par>
                        <p:par>
                          <p:cTn id="23" fill="hold" nodeType="afterGroup">
                            <p:stCondLst>
                              <p:cond delay="0"/>
                            </p:stCondLst>
                            <p:childTnLst>
                              <p:par>
                                <p:cTn id="24" presetID="2" presetClass="entr" presetSubtype="2" fill="hold" grpId="3" nodeType="clickEffect">
                                  <p:stCondLst>
                                    <p:cond delay="0"/>
                                  </p:stCondLst>
                                  <p:childTnLst>
                                    <p:set>
                                      <p:cBhvr>
                                        <p:cTn id="25" dur="1" fill="hold">
                                          <p:stCondLst>
                                            <p:cond delay="0"/>
                                          </p:stCondLst>
                                        </p:cTn>
                                        <p:tgtEl>
                                          <p:spTgt spid="103434"/>
                                        </p:tgtEl>
                                        <p:attrNameLst>
                                          <p:attrName>style.visibility</p:attrName>
                                        </p:attrNameLst>
                                      </p:cBhvr>
                                      <p:to>
                                        <p:strVal val="visible"/>
                                      </p:to>
                                    </p:set>
                                    <p:anim calcmode="lin" valueType="num">
                                      <p:cBhvr additive="base">
                                        <p:cTn id="26" dur="500" fill="hold"/>
                                        <p:tgtEl>
                                          <p:spTgt spid="103434"/>
                                        </p:tgtEl>
                                        <p:attrNameLst>
                                          <p:attrName>ppt_x</p:attrName>
                                        </p:attrNameLst>
                                      </p:cBhvr>
                                      <p:tavLst>
                                        <p:tav tm="0">
                                          <p:val>
                                            <p:strVal val="1+#ppt_w/2"/>
                                          </p:val>
                                        </p:tav>
                                        <p:tav tm="100000">
                                          <p:val>
                                            <p:strVal val="#ppt_x"/>
                                          </p:val>
                                        </p:tav>
                                      </p:tavLst>
                                    </p:anim>
                                    <p:anim calcmode="lin" valueType="num">
                                      <p:cBhvr additive="base">
                                        <p:cTn id="27" dur="500" fill="hold"/>
                                        <p:tgtEl>
                                          <p:spTgt spid="1034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32" grpId="1"/>
      <p:bldP spid="103433" grpId="2"/>
      <p:bldP spid="103434" grpId="3"/>
    </p:bldLst>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03427" name="Line 3">
            <a:extLst>
              <a:ext uri="{FF2B5EF4-FFF2-40B4-BE49-F238E27FC236}">
                <a16:creationId xmlns:a16="http://schemas.microsoft.com/office/drawing/2014/main" id="{CD088BB3-8AE0-4006-B129-7F58A5A70FBD}"/>
              </a:ext>
            </a:extLst>
          </p:cNvPr>
          <p:cNvSpPr>
            <a:spLocks noChangeShapeType="1"/>
          </p:cNvSpPr>
          <p:nvPr/>
        </p:nvSpPr>
        <p:spPr bwMode="auto">
          <a:xfrm flipH="1">
            <a:off x="4872038" y="1268413"/>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 name="图片 1">
            <a:extLst>
              <a:ext uri="{FF2B5EF4-FFF2-40B4-BE49-F238E27FC236}">
                <a16:creationId xmlns:a16="http://schemas.microsoft.com/office/drawing/2014/main" id="{9AF8150F-5D44-4127-B3D4-77F4826A97B5}"/>
              </a:ext>
            </a:extLst>
          </p:cNvPr>
          <p:cNvPicPr>
            <a:picLocks noChangeAspect="1"/>
          </p:cNvPicPr>
          <p:nvPr/>
        </p:nvPicPr>
        <p:blipFill>
          <a:blip r:embed="rId3"/>
          <a:stretch>
            <a:fillRect/>
          </a:stretch>
        </p:blipFill>
        <p:spPr>
          <a:xfrm>
            <a:off x="30449" y="501252"/>
            <a:ext cx="12192000" cy="2362859"/>
          </a:xfrm>
          <a:prstGeom prst="rect">
            <a:avLst/>
          </a:prstGeom>
        </p:spPr>
      </p:pic>
      <p:sp>
        <p:nvSpPr>
          <p:cNvPr id="14" name="Text Box 28">
            <a:extLst>
              <a:ext uri="{FF2B5EF4-FFF2-40B4-BE49-F238E27FC236}">
                <a16:creationId xmlns:a16="http://schemas.microsoft.com/office/drawing/2014/main" id="{1DB6C9F3-0426-4E29-9147-C19789F36EF4}"/>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学习新知</a:t>
            </a:r>
          </a:p>
        </p:txBody>
      </p:sp>
      <p:sp>
        <p:nvSpPr>
          <p:cNvPr id="15" name="Rectangle 4">
            <a:extLst>
              <a:ext uri="{FF2B5EF4-FFF2-40B4-BE49-F238E27FC236}">
                <a16:creationId xmlns:a16="http://schemas.microsoft.com/office/drawing/2014/main" id="{EC05E518-9FBC-4522-BFC9-B502A9C627D6}"/>
              </a:ext>
            </a:extLst>
          </p:cNvPr>
          <p:cNvSpPr>
            <a:spLocks noChangeArrowheads="1"/>
          </p:cNvSpPr>
          <p:nvPr/>
        </p:nvSpPr>
        <p:spPr bwMode="auto">
          <a:xfrm>
            <a:off x="479376" y="3014054"/>
            <a:ext cx="2101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1</a:t>
            </a:r>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2</a:t>
            </a:r>
            <a:r>
              <a:rPr kumimoji="1" lang="en-US" altLang="zh-CN" sz="2800" b="1" i="1">
                <a:solidFill>
                  <a:schemeClr val="tx1"/>
                </a:solidFill>
                <a:latin typeface="Times New Roman" pitchFamily="18" charset="0"/>
                <a:ea typeface="黑体" panose="02010609060101010101" pitchFamily="49" charset="-122"/>
              </a:rPr>
              <a:t>&gt; </a:t>
            </a:r>
            <a:r>
              <a:rPr lang="en-US" altLang="zh-CN" sz="2800">
                <a:solidFill>
                  <a:schemeClr val="tx1"/>
                </a:solidFill>
                <a:latin typeface="Times New Roman" pitchFamily="18" charset="0"/>
                <a:ea typeface="隶书" panose="02010509060101010101" pitchFamily="49" charset="-122"/>
              </a:rPr>
              <a:t>r</a:t>
            </a:r>
            <a:r>
              <a:rPr lang="en-US" altLang="zh-CN" sz="2800" b="1" baseline="-25000">
                <a:solidFill>
                  <a:schemeClr val="tx1"/>
                </a:solidFill>
                <a:latin typeface="Times New Roman" pitchFamily="18" charset="0"/>
                <a:ea typeface="隶书" panose="02010509060101010101" pitchFamily="49" charset="-122"/>
              </a:rPr>
              <a:t>1 </a:t>
            </a:r>
            <a:r>
              <a:rPr kumimoji="1" lang="en-US" altLang="zh-CN" sz="2800" b="1" i="1">
                <a:solidFill>
                  <a:schemeClr val="tx1"/>
                </a:solidFill>
                <a:latin typeface="Times New Roman" pitchFamily="18" charset="0"/>
                <a:ea typeface="隶书" panose="02010509060101010101" pitchFamily="49" charset="-122"/>
              </a:rPr>
              <a:t>+ </a:t>
            </a:r>
            <a:r>
              <a:rPr lang="en-US" altLang="zh-CN" sz="2800">
                <a:solidFill>
                  <a:schemeClr val="tx1"/>
                </a:solidFill>
                <a:latin typeface="Times New Roman" pitchFamily="18" charset="0"/>
                <a:ea typeface="隶书" panose="02010509060101010101" pitchFamily="49" charset="-122"/>
              </a:rPr>
              <a:t>r</a:t>
            </a:r>
            <a:r>
              <a:rPr lang="en-US" altLang="zh-CN" sz="2800" b="1" baseline="-25000">
                <a:solidFill>
                  <a:schemeClr val="tx1"/>
                </a:solidFill>
                <a:latin typeface="Times New Roman" pitchFamily="18" charset="0"/>
                <a:ea typeface="隶书" panose="02010509060101010101" pitchFamily="49" charset="-122"/>
              </a:rPr>
              <a:t>2</a:t>
            </a:r>
            <a:r>
              <a:rPr lang="en-US" altLang="zh-CN" b="1" baseline="-25000">
                <a:solidFill>
                  <a:schemeClr val="tx1"/>
                </a:solidFill>
                <a:latin typeface="Times New Roman" pitchFamily="18" charset="0"/>
                <a:ea typeface="隶书" panose="02010509060101010101" pitchFamily="49" charset="-122"/>
              </a:rPr>
              <a:t> </a:t>
            </a:r>
          </a:p>
        </p:txBody>
      </p:sp>
      <p:sp>
        <p:nvSpPr>
          <p:cNvPr id="16" name="Rectangle 5">
            <a:extLst>
              <a:ext uri="{FF2B5EF4-FFF2-40B4-BE49-F238E27FC236}">
                <a16:creationId xmlns:a16="http://schemas.microsoft.com/office/drawing/2014/main" id="{E88E9577-724C-42FD-A81E-D6E5530011BB}"/>
              </a:ext>
            </a:extLst>
          </p:cNvPr>
          <p:cNvSpPr>
            <a:spLocks noChangeArrowheads="1"/>
          </p:cNvSpPr>
          <p:nvPr/>
        </p:nvSpPr>
        <p:spPr bwMode="auto">
          <a:xfrm>
            <a:off x="3143672" y="2951028"/>
            <a:ext cx="20746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1</a:t>
            </a:r>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2</a:t>
            </a:r>
            <a:r>
              <a:rPr kumimoji="1" lang="en-US" altLang="zh-CN" sz="2800" b="1" i="1">
                <a:solidFill>
                  <a:schemeClr val="tx1"/>
                </a:solidFill>
                <a:latin typeface="Times New Roman" pitchFamily="18" charset="0"/>
                <a:ea typeface="黑体" panose="02010609060101010101" pitchFamily="49" charset="-122"/>
              </a:rPr>
              <a:t>= </a:t>
            </a:r>
            <a:r>
              <a:rPr lang="en-US" altLang="zh-CN" sz="2800">
                <a:solidFill>
                  <a:schemeClr val="tx1"/>
                </a:solidFill>
                <a:latin typeface="Times New Roman" pitchFamily="18" charset="0"/>
              </a:rPr>
              <a:t>r</a:t>
            </a:r>
            <a:r>
              <a:rPr lang="en-US" altLang="zh-CN" sz="2800" b="1" baseline="-25000">
                <a:solidFill>
                  <a:schemeClr val="tx1"/>
                </a:solidFill>
                <a:latin typeface="Times New Roman" pitchFamily="18" charset="0"/>
              </a:rPr>
              <a:t>1 </a:t>
            </a:r>
            <a:r>
              <a:rPr kumimoji="1" lang="en-US" altLang="zh-CN" sz="2800" b="1" i="1">
                <a:solidFill>
                  <a:schemeClr val="tx1"/>
                </a:solidFill>
                <a:latin typeface="Times New Roman" pitchFamily="18" charset="0"/>
                <a:ea typeface="黑体" panose="02010609060101010101" pitchFamily="49" charset="-122"/>
              </a:rPr>
              <a:t>+ </a:t>
            </a:r>
            <a:r>
              <a:rPr lang="en-US" altLang="zh-CN" sz="2800">
                <a:solidFill>
                  <a:schemeClr val="tx1"/>
                </a:solidFill>
                <a:latin typeface="Times New Roman" pitchFamily="18" charset="0"/>
              </a:rPr>
              <a:t>r</a:t>
            </a:r>
            <a:r>
              <a:rPr lang="en-US" altLang="zh-CN" sz="2800" b="1" baseline="-25000">
                <a:solidFill>
                  <a:schemeClr val="tx1"/>
                </a:solidFill>
                <a:latin typeface="Times New Roman" pitchFamily="18" charset="0"/>
              </a:rPr>
              <a:t>2</a:t>
            </a:r>
            <a:endParaRPr lang="en-US" altLang="zh-CN" b="1" baseline="-25000">
              <a:solidFill>
                <a:schemeClr val="tx1"/>
              </a:solidFill>
              <a:latin typeface="Times New Roman" pitchFamily="18" charset="0"/>
            </a:endParaRPr>
          </a:p>
        </p:txBody>
      </p:sp>
      <p:sp>
        <p:nvSpPr>
          <p:cNvPr id="17" name="Rectangle 6">
            <a:extLst>
              <a:ext uri="{FF2B5EF4-FFF2-40B4-BE49-F238E27FC236}">
                <a16:creationId xmlns:a16="http://schemas.microsoft.com/office/drawing/2014/main" id="{0BC558E3-9F7D-4118-B610-3195096B9D4E}"/>
              </a:ext>
            </a:extLst>
          </p:cNvPr>
          <p:cNvSpPr>
            <a:spLocks noChangeArrowheads="1"/>
          </p:cNvSpPr>
          <p:nvPr/>
        </p:nvSpPr>
        <p:spPr bwMode="auto">
          <a:xfrm>
            <a:off x="5569567" y="2981805"/>
            <a:ext cx="2808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a:solidFill>
                  <a:schemeClr val="tx1"/>
                </a:solidFill>
                <a:latin typeface="Times New Roman" pitchFamily="18" charset="0"/>
                <a:ea typeface="黑体" panose="02010609060101010101" pitchFamily="49" charset="-122"/>
              </a:rPr>
              <a:t>|</a:t>
            </a:r>
            <a:r>
              <a:rPr lang="en-US" altLang="zh-CN" sz="2400">
                <a:solidFill>
                  <a:schemeClr val="tx1"/>
                </a:solidFill>
                <a:latin typeface="Times New Roman" pitchFamily="18" charset="0"/>
              </a:rPr>
              <a:t>r</a:t>
            </a:r>
            <a:r>
              <a:rPr lang="en-US" altLang="zh-CN" sz="2400" b="1" baseline="-25000">
                <a:solidFill>
                  <a:schemeClr val="tx1"/>
                </a:solidFill>
                <a:latin typeface="Times New Roman" pitchFamily="18" charset="0"/>
              </a:rPr>
              <a:t>1 </a:t>
            </a:r>
            <a:r>
              <a:rPr kumimoji="1" lang="en-US" altLang="zh-CN" sz="2400" b="1" i="1">
                <a:solidFill>
                  <a:schemeClr val="tx1"/>
                </a:solidFill>
                <a:latin typeface="Times New Roman" pitchFamily="18" charset="0"/>
                <a:ea typeface="黑体" panose="02010609060101010101" pitchFamily="49" charset="-122"/>
              </a:rPr>
              <a:t>-</a:t>
            </a:r>
            <a:r>
              <a:rPr lang="en-US" altLang="zh-CN" sz="2400">
                <a:solidFill>
                  <a:schemeClr val="tx1"/>
                </a:solidFill>
                <a:latin typeface="Times New Roman" pitchFamily="18" charset="0"/>
              </a:rPr>
              <a:t>r</a:t>
            </a:r>
            <a:r>
              <a:rPr lang="en-US" altLang="zh-CN" sz="2400" b="1" baseline="-25000">
                <a:solidFill>
                  <a:schemeClr val="tx1"/>
                </a:solidFill>
                <a:latin typeface="Times New Roman" pitchFamily="18" charset="0"/>
              </a:rPr>
              <a:t>2</a:t>
            </a:r>
            <a:r>
              <a:rPr kumimoji="1" lang="en-US" altLang="zh-CN" sz="2400" b="1">
                <a:solidFill>
                  <a:schemeClr val="tx1"/>
                </a:solidFill>
                <a:latin typeface="Times New Roman" pitchFamily="18" charset="0"/>
                <a:ea typeface="黑体" panose="02010609060101010101" pitchFamily="49" charset="-122"/>
              </a:rPr>
              <a:t>|</a:t>
            </a:r>
            <a:r>
              <a:rPr lang="en-US" altLang="zh-CN" sz="2400" b="1" baseline="-25000">
                <a:solidFill>
                  <a:schemeClr val="tx1"/>
                </a:solidFill>
                <a:latin typeface="Times New Roman" pitchFamily="18" charset="0"/>
              </a:rPr>
              <a:t> </a:t>
            </a:r>
            <a:r>
              <a:rPr kumimoji="1" lang="en-US" altLang="zh-CN" sz="2400" b="1" i="1">
                <a:solidFill>
                  <a:schemeClr val="tx1"/>
                </a:solidFill>
                <a:latin typeface="Times New Roman" pitchFamily="18" charset="0"/>
                <a:ea typeface="黑体" panose="02010609060101010101" pitchFamily="49" charset="-122"/>
              </a:rPr>
              <a:t>&lt;O</a:t>
            </a:r>
            <a:r>
              <a:rPr kumimoji="1" lang="en-US" altLang="zh-CN" sz="2800" b="1" baseline="-25000">
                <a:solidFill>
                  <a:schemeClr val="tx1"/>
                </a:solidFill>
                <a:latin typeface="Times New Roman" pitchFamily="18" charset="0"/>
                <a:ea typeface="黑体" panose="02010609060101010101" pitchFamily="49" charset="-122"/>
              </a:rPr>
              <a:t>1</a:t>
            </a:r>
            <a:r>
              <a:rPr kumimoji="1" lang="en-US" altLang="zh-CN" sz="24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2</a:t>
            </a:r>
            <a:r>
              <a:rPr kumimoji="1" lang="en-US" altLang="zh-CN" sz="2400" b="1" i="1">
                <a:solidFill>
                  <a:schemeClr val="tx1"/>
                </a:solidFill>
                <a:latin typeface="Times New Roman" pitchFamily="18" charset="0"/>
                <a:ea typeface="黑体" panose="02010609060101010101" pitchFamily="49" charset="-122"/>
              </a:rPr>
              <a:t>&lt;</a:t>
            </a:r>
            <a:r>
              <a:rPr lang="en-US" altLang="zh-CN" sz="2400">
                <a:solidFill>
                  <a:schemeClr val="tx1"/>
                </a:solidFill>
                <a:latin typeface="Times New Roman" pitchFamily="18" charset="0"/>
              </a:rPr>
              <a:t>r</a:t>
            </a:r>
            <a:r>
              <a:rPr lang="en-US" altLang="zh-CN" sz="2400" b="1" baseline="-25000">
                <a:solidFill>
                  <a:schemeClr val="tx1"/>
                </a:solidFill>
                <a:latin typeface="Times New Roman" pitchFamily="18" charset="0"/>
              </a:rPr>
              <a:t>1 </a:t>
            </a:r>
            <a:r>
              <a:rPr kumimoji="1" lang="en-US" altLang="zh-CN" sz="2400" b="1" i="1">
                <a:solidFill>
                  <a:schemeClr val="tx1"/>
                </a:solidFill>
                <a:latin typeface="Times New Roman" pitchFamily="18" charset="0"/>
                <a:ea typeface="黑体" panose="02010609060101010101" pitchFamily="49" charset="-122"/>
              </a:rPr>
              <a:t>+ </a:t>
            </a:r>
            <a:r>
              <a:rPr lang="en-US" altLang="zh-CN" sz="2400">
                <a:solidFill>
                  <a:schemeClr val="tx1"/>
                </a:solidFill>
                <a:latin typeface="Times New Roman" pitchFamily="18" charset="0"/>
              </a:rPr>
              <a:t>r</a:t>
            </a:r>
            <a:r>
              <a:rPr lang="en-US" altLang="zh-CN" sz="2400" b="1" baseline="-25000">
                <a:solidFill>
                  <a:schemeClr val="tx1"/>
                </a:solidFill>
                <a:latin typeface="Times New Roman" pitchFamily="18" charset="0"/>
              </a:rPr>
              <a:t>2</a:t>
            </a:r>
            <a:r>
              <a:rPr lang="en-US" altLang="zh-CN" sz="2800" b="1" baseline="-25000">
                <a:solidFill>
                  <a:schemeClr val="tx1"/>
                </a:solidFill>
                <a:latin typeface="Times New Roman" pitchFamily="18" charset="0"/>
              </a:rPr>
              <a:t> </a:t>
            </a:r>
          </a:p>
        </p:txBody>
      </p:sp>
      <p:sp>
        <p:nvSpPr>
          <p:cNvPr id="18" name="Rectangle 7">
            <a:extLst>
              <a:ext uri="{FF2B5EF4-FFF2-40B4-BE49-F238E27FC236}">
                <a16:creationId xmlns:a16="http://schemas.microsoft.com/office/drawing/2014/main" id="{CD1140B1-D9D6-44A0-B0B7-C16536C1D511}"/>
              </a:ext>
            </a:extLst>
          </p:cNvPr>
          <p:cNvSpPr>
            <a:spLocks noChangeArrowheads="1"/>
          </p:cNvSpPr>
          <p:nvPr/>
        </p:nvSpPr>
        <p:spPr bwMode="auto">
          <a:xfrm>
            <a:off x="8227222" y="2752444"/>
            <a:ext cx="21002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1</a:t>
            </a:r>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2</a:t>
            </a:r>
            <a:r>
              <a:rPr kumimoji="1" lang="en-US" altLang="zh-CN" sz="2800" b="1" i="1">
                <a:solidFill>
                  <a:schemeClr val="tx1"/>
                </a:solidFill>
                <a:latin typeface="Times New Roman" pitchFamily="18" charset="0"/>
                <a:ea typeface="黑体" panose="02010609060101010101" pitchFamily="49" charset="-122"/>
              </a:rPr>
              <a:t>=</a:t>
            </a:r>
            <a:r>
              <a:rPr kumimoji="1" lang="en-US" altLang="zh-CN" sz="2800" b="1">
                <a:solidFill>
                  <a:schemeClr val="tx1"/>
                </a:solidFill>
                <a:latin typeface="Times New Roman" pitchFamily="18" charset="0"/>
                <a:ea typeface="黑体" panose="02010609060101010101" pitchFamily="49" charset="-122"/>
              </a:rPr>
              <a:t>|</a:t>
            </a:r>
            <a:r>
              <a:rPr lang="en-US" altLang="zh-CN" sz="2800">
                <a:solidFill>
                  <a:schemeClr val="tx1"/>
                </a:solidFill>
                <a:latin typeface="Times New Roman" pitchFamily="18" charset="0"/>
              </a:rPr>
              <a:t>r</a:t>
            </a:r>
            <a:r>
              <a:rPr lang="en-US" altLang="zh-CN" sz="2800" b="1" baseline="-25000">
                <a:solidFill>
                  <a:schemeClr val="tx1"/>
                </a:solidFill>
                <a:latin typeface="Times New Roman" pitchFamily="18" charset="0"/>
              </a:rPr>
              <a:t>1 </a:t>
            </a:r>
            <a:r>
              <a:rPr kumimoji="1" lang="en-US" altLang="zh-CN" sz="2800" b="1" i="1">
                <a:solidFill>
                  <a:schemeClr val="tx1"/>
                </a:solidFill>
                <a:latin typeface="Times New Roman" pitchFamily="18" charset="0"/>
                <a:ea typeface="黑体" panose="02010609060101010101" pitchFamily="49" charset="-122"/>
              </a:rPr>
              <a:t>- </a:t>
            </a:r>
            <a:r>
              <a:rPr lang="en-US" altLang="zh-CN" sz="2800">
                <a:solidFill>
                  <a:schemeClr val="tx1"/>
                </a:solidFill>
                <a:latin typeface="Times New Roman" pitchFamily="18" charset="0"/>
              </a:rPr>
              <a:t>r</a:t>
            </a:r>
            <a:r>
              <a:rPr lang="en-US" altLang="zh-CN" sz="2800" b="1" baseline="-25000">
                <a:solidFill>
                  <a:schemeClr val="tx1"/>
                </a:solidFill>
                <a:latin typeface="Times New Roman" pitchFamily="18" charset="0"/>
              </a:rPr>
              <a:t>2</a:t>
            </a:r>
            <a:r>
              <a:rPr lang="en-US" altLang="zh-CN" sz="2800" b="1">
                <a:solidFill>
                  <a:schemeClr val="tx1"/>
                </a:solidFill>
                <a:latin typeface="Times New Roman" pitchFamily="18" charset="0"/>
              </a:rPr>
              <a:t>|</a:t>
            </a:r>
            <a:r>
              <a:rPr lang="en-US" altLang="zh-CN" b="1" baseline="-25000">
                <a:solidFill>
                  <a:schemeClr val="tx1"/>
                </a:solidFill>
              </a:rPr>
              <a:t> </a:t>
            </a:r>
          </a:p>
        </p:txBody>
      </p:sp>
      <p:sp>
        <p:nvSpPr>
          <p:cNvPr id="19" name="Rectangle 8">
            <a:extLst>
              <a:ext uri="{FF2B5EF4-FFF2-40B4-BE49-F238E27FC236}">
                <a16:creationId xmlns:a16="http://schemas.microsoft.com/office/drawing/2014/main" id="{B6D2D97C-3F9B-4EA4-B852-7F99CFD4E89D}"/>
              </a:ext>
            </a:extLst>
          </p:cNvPr>
          <p:cNvSpPr>
            <a:spLocks noChangeArrowheads="1"/>
          </p:cNvSpPr>
          <p:nvPr/>
        </p:nvSpPr>
        <p:spPr bwMode="auto">
          <a:xfrm>
            <a:off x="9729942" y="3308474"/>
            <a:ext cx="25218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800" b="1" i="1">
                <a:solidFill>
                  <a:schemeClr val="tx1"/>
                </a:solidFill>
                <a:latin typeface="Times New Roman" pitchFamily="18" charset="0"/>
                <a:ea typeface="黑体" panose="02010609060101010101" pitchFamily="49" charset="-122"/>
              </a:rPr>
              <a:t>0≤</a:t>
            </a:r>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1</a:t>
            </a:r>
            <a:r>
              <a:rPr kumimoji="1" lang="en-US" altLang="zh-CN" sz="2800" b="1" i="1">
                <a:solidFill>
                  <a:schemeClr val="tx1"/>
                </a:solidFill>
                <a:latin typeface="Times New Roman" pitchFamily="18" charset="0"/>
                <a:ea typeface="黑体" panose="02010609060101010101" pitchFamily="49" charset="-122"/>
              </a:rPr>
              <a:t>O</a:t>
            </a:r>
            <a:r>
              <a:rPr kumimoji="1" lang="en-US" altLang="zh-CN" sz="2800" b="1" baseline="-25000">
                <a:solidFill>
                  <a:schemeClr val="tx1"/>
                </a:solidFill>
                <a:latin typeface="Times New Roman" pitchFamily="18" charset="0"/>
                <a:ea typeface="黑体" panose="02010609060101010101" pitchFamily="49" charset="-122"/>
              </a:rPr>
              <a:t>2</a:t>
            </a:r>
            <a:r>
              <a:rPr kumimoji="1" lang="en-US" altLang="zh-CN" sz="2800" b="1" i="1">
                <a:solidFill>
                  <a:schemeClr val="tx1"/>
                </a:solidFill>
                <a:latin typeface="Times New Roman" pitchFamily="18" charset="0"/>
                <a:ea typeface="黑体" panose="02010609060101010101" pitchFamily="49" charset="-122"/>
              </a:rPr>
              <a:t>&lt;</a:t>
            </a:r>
            <a:r>
              <a:rPr kumimoji="1" lang="en-US" altLang="zh-CN" sz="2800" b="1">
                <a:solidFill>
                  <a:schemeClr val="tx1"/>
                </a:solidFill>
              </a:rPr>
              <a:t>|</a:t>
            </a:r>
            <a:r>
              <a:rPr lang="en-US" altLang="zh-CN" sz="2800">
                <a:solidFill>
                  <a:schemeClr val="tx1"/>
                </a:solidFill>
                <a:latin typeface="Times New Roman" pitchFamily="18" charset="0"/>
              </a:rPr>
              <a:t>r</a:t>
            </a:r>
            <a:r>
              <a:rPr lang="en-US" altLang="zh-CN" sz="2800" b="1" baseline="-25000">
                <a:solidFill>
                  <a:schemeClr val="tx1"/>
                </a:solidFill>
                <a:latin typeface="Times New Roman" pitchFamily="18" charset="0"/>
              </a:rPr>
              <a:t>1 </a:t>
            </a:r>
            <a:r>
              <a:rPr kumimoji="1" lang="en-US" altLang="zh-CN" sz="2800" b="1" i="1">
                <a:solidFill>
                  <a:schemeClr val="tx1"/>
                </a:solidFill>
                <a:latin typeface="Times New Roman" pitchFamily="18" charset="0"/>
                <a:ea typeface="黑体" panose="02010609060101010101" pitchFamily="49" charset="-122"/>
              </a:rPr>
              <a:t>- </a:t>
            </a:r>
            <a:r>
              <a:rPr lang="en-US" altLang="zh-CN" sz="2800">
                <a:solidFill>
                  <a:schemeClr val="tx1"/>
                </a:solidFill>
                <a:latin typeface="Times New Roman" pitchFamily="18" charset="0"/>
              </a:rPr>
              <a:t>r</a:t>
            </a:r>
            <a:r>
              <a:rPr lang="en-US" altLang="zh-CN" sz="2800" b="1" baseline="-25000">
                <a:solidFill>
                  <a:schemeClr val="tx1"/>
                </a:solidFill>
                <a:latin typeface="Times New Roman" pitchFamily="18" charset="0"/>
              </a:rPr>
              <a:t>2</a:t>
            </a:r>
            <a:r>
              <a:rPr kumimoji="1" lang="en-US" altLang="zh-CN" sz="2800" b="1">
                <a:solidFill>
                  <a:schemeClr val="tx1"/>
                </a:solidFill>
              </a:rPr>
              <a:t>|</a:t>
            </a:r>
            <a:r>
              <a:rPr lang="en-US" altLang="zh-CN" b="1" baseline="-25000">
                <a:solidFill>
                  <a:schemeClr val="tx1"/>
                </a:solidFill>
              </a:rPr>
              <a:t> </a:t>
            </a:r>
          </a:p>
        </p:txBody>
      </p:sp>
      <p:sp>
        <p:nvSpPr>
          <p:cNvPr id="5" name="矩形 4">
            <a:extLst>
              <a:ext uri="{FF2B5EF4-FFF2-40B4-BE49-F238E27FC236}">
                <a16:creationId xmlns:a16="http://schemas.microsoft.com/office/drawing/2014/main" id="{A42FC5E6-AE2F-4F1A-8FB1-0EEA3FAEB0D8}"/>
              </a:ext>
            </a:extLst>
          </p:cNvPr>
          <p:cNvSpPr/>
          <p:nvPr/>
        </p:nvSpPr>
        <p:spPr>
          <a:xfrm>
            <a:off x="155340" y="3809928"/>
            <a:ext cx="648072" cy="646331"/>
          </a:xfrm>
          <a:prstGeom prst="rect">
            <a:avLst/>
          </a:prstGeom>
        </p:spPr>
        <p:txBody>
          <a:bodyPr wrap="square">
            <a:spAutoFit/>
          </a:bodyPr>
          <a:lstStyle/>
          <a:p>
            <a:r>
              <a:rPr lang="zh-CN" altLang="en-US">
                <a:solidFill>
                  <a:srgbClr val="FF5050"/>
                </a:solidFill>
              </a:rPr>
              <a:t>交点个数</a:t>
            </a:r>
          </a:p>
        </p:txBody>
      </p:sp>
      <p:sp>
        <p:nvSpPr>
          <p:cNvPr id="6" name="矩形 5">
            <a:extLst>
              <a:ext uri="{FF2B5EF4-FFF2-40B4-BE49-F238E27FC236}">
                <a16:creationId xmlns:a16="http://schemas.microsoft.com/office/drawing/2014/main" id="{62D687B4-2472-4F96-AA76-4925CFD0FA3B}"/>
              </a:ext>
            </a:extLst>
          </p:cNvPr>
          <p:cNvSpPr/>
          <p:nvPr/>
        </p:nvSpPr>
        <p:spPr>
          <a:xfrm>
            <a:off x="1024249" y="3809927"/>
            <a:ext cx="902811" cy="646331"/>
          </a:xfrm>
          <a:prstGeom prst="rect">
            <a:avLst/>
          </a:prstGeom>
        </p:spPr>
        <p:txBody>
          <a:bodyPr wrap="none">
            <a:spAutoFit/>
          </a:bodyPr>
          <a:lstStyle/>
          <a:p>
            <a:r>
              <a:rPr lang="zh-CN" altLang="en-US" sz="3600">
                <a:solidFill>
                  <a:srgbClr val="000000"/>
                </a:solidFill>
              </a:rPr>
              <a:t>0个</a:t>
            </a:r>
          </a:p>
        </p:txBody>
      </p:sp>
      <p:sp>
        <p:nvSpPr>
          <p:cNvPr id="22" name="矩形 21">
            <a:extLst>
              <a:ext uri="{FF2B5EF4-FFF2-40B4-BE49-F238E27FC236}">
                <a16:creationId xmlns:a16="http://schemas.microsoft.com/office/drawing/2014/main" id="{FF95E56A-4E56-4445-BFC4-6B4741EAD770}"/>
              </a:ext>
            </a:extLst>
          </p:cNvPr>
          <p:cNvSpPr/>
          <p:nvPr/>
        </p:nvSpPr>
        <p:spPr>
          <a:xfrm>
            <a:off x="3911306" y="3831694"/>
            <a:ext cx="902811" cy="646331"/>
          </a:xfrm>
          <a:prstGeom prst="rect">
            <a:avLst/>
          </a:prstGeom>
        </p:spPr>
        <p:txBody>
          <a:bodyPr wrap="none">
            <a:spAutoFit/>
          </a:bodyPr>
          <a:lstStyle/>
          <a:p>
            <a:r>
              <a:rPr lang="en-US" altLang="zh-CN" sz="3600">
                <a:solidFill>
                  <a:srgbClr val="000000"/>
                </a:solidFill>
              </a:rPr>
              <a:t>1</a:t>
            </a:r>
            <a:r>
              <a:rPr lang="zh-CN" altLang="en-US" sz="3600">
                <a:solidFill>
                  <a:srgbClr val="000000"/>
                </a:solidFill>
              </a:rPr>
              <a:t>个</a:t>
            </a:r>
          </a:p>
        </p:txBody>
      </p:sp>
      <p:sp>
        <p:nvSpPr>
          <p:cNvPr id="23" name="矩形 22">
            <a:extLst>
              <a:ext uri="{FF2B5EF4-FFF2-40B4-BE49-F238E27FC236}">
                <a16:creationId xmlns:a16="http://schemas.microsoft.com/office/drawing/2014/main" id="{E6A80B26-944D-4FBD-A298-7DA7CF369367}"/>
              </a:ext>
            </a:extLst>
          </p:cNvPr>
          <p:cNvSpPr/>
          <p:nvPr/>
        </p:nvSpPr>
        <p:spPr>
          <a:xfrm>
            <a:off x="10539458" y="3864504"/>
            <a:ext cx="902811" cy="646331"/>
          </a:xfrm>
          <a:prstGeom prst="rect">
            <a:avLst/>
          </a:prstGeom>
        </p:spPr>
        <p:txBody>
          <a:bodyPr wrap="none">
            <a:spAutoFit/>
          </a:bodyPr>
          <a:lstStyle/>
          <a:p>
            <a:r>
              <a:rPr lang="zh-CN" altLang="en-US" sz="3600">
                <a:solidFill>
                  <a:srgbClr val="000000"/>
                </a:solidFill>
              </a:rPr>
              <a:t>0个</a:t>
            </a:r>
          </a:p>
        </p:txBody>
      </p:sp>
      <p:sp>
        <p:nvSpPr>
          <p:cNvPr id="24" name="矩形 23">
            <a:extLst>
              <a:ext uri="{FF2B5EF4-FFF2-40B4-BE49-F238E27FC236}">
                <a16:creationId xmlns:a16="http://schemas.microsoft.com/office/drawing/2014/main" id="{658F03B1-7FE1-4690-8F43-7CC5BCAEFA6E}"/>
              </a:ext>
            </a:extLst>
          </p:cNvPr>
          <p:cNvSpPr/>
          <p:nvPr/>
        </p:nvSpPr>
        <p:spPr>
          <a:xfrm>
            <a:off x="8616280" y="3866781"/>
            <a:ext cx="902811" cy="646331"/>
          </a:xfrm>
          <a:prstGeom prst="rect">
            <a:avLst/>
          </a:prstGeom>
        </p:spPr>
        <p:txBody>
          <a:bodyPr wrap="none">
            <a:spAutoFit/>
          </a:bodyPr>
          <a:lstStyle/>
          <a:p>
            <a:r>
              <a:rPr lang="en-US" altLang="zh-CN" sz="3600">
                <a:solidFill>
                  <a:srgbClr val="000000"/>
                </a:solidFill>
              </a:rPr>
              <a:t>1</a:t>
            </a:r>
            <a:r>
              <a:rPr lang="zh-CN" altLang="en-US" sz="3600">
                <a:solidFill>
                  <a:srgbClr val="000000"/>
                </a:solidFill>
              </a:rPr>
              <a:t>个</a:t>
            </a:r>
          </a:p>
        </p:txBody>
      </p:sp>
      <p:sp>
        <p:nvSpPr>
          <p:cNvPr id="25" name="矩形 24">
            <a:extLst>
              <a:ext uri="{FF2B5EF4-FFF2-40B4-BE49-F238E27FC236}">
                <a16:creationId xmlns:a16="http://schemas.microsoft.com/office/drawing/2014/main" id="{BEDD97C1-6B34-44AE-9394-357B575AFF13}"/>
              </a:ext>
            </a:extLst>
          </p:cNvPr>
          <p:cNvSpPr/>
          <p:nvPr/>
        </p:nvSpPr>
        <p:spPr>
          <a:xfrm>
            <a:off x="6290273" y="3858727"/>
            <a:ext cx="902811" cy="646331"/>
          </a:xfrm>
          <a:prstGeom prst="rect">
            <a:avLst/>
          </a:prstGeom>
        </p:spPr>
        <p:txBody>
          <a:bodyPr wrap="none">
            <a:spAutoFit/>
          </a:bodyPr>
          <a:lstStyle/>
          <a:p>
            <a:r>
              <a:rPr lang="en-US" altLang="zh-CN" sz="3600">
                <a:solidFill>
                  <a:srgbClr val="000000"/>
                </a:solidFill>
              </a:rPr>
              <a:t>2</a:t>
            </a:r>
            <a:r>
              <a:rPr lang="zh-CN" altLang="en-US" sz="3600">
                <a:solidFill>
                  <a:srgbClr val="000000"/>
                </a:solidFill>
              </a:rPr>
              <a:t>个</a:t>
            </a:r>
          </a:p>
        </p:txBody>
      </p:sp>
      <p:sp>
        <p:nvSpPr>
          <p:cNvPr id="7" name="矩形 6">
            <a:extLst>
              <a:ext uri="{FF2B5EF4-FFF2-40B4-BE49-F238E27FC236}">
                <a16:creationId xmlns:a16="http://schemas.microsoft.com/office/drawing/2014/main" id="{486FB790-6ECF-485F-A7BD-65516B7B2583}"/>
              </a:ext>
            </a:extLst>
          </p:cNvPr>
          <p:cNvSpPr/>
          <p:nvPr/>
        </p:nvSpPr>
        <p:spPr>
          <a:xfrm>
            <a:off x="155340" y="5404628"/>
            <a:ext cx="648072" cy="646331"/>
          </a:xfrm>
          <a:prstGeom prst="rect">
            <a:avLst/>
          </a:prstGeom>
        </p:spPr>
        <p:txBody>
          <a:bodyPr wrap="square">
            <a:spAutoFit/>
          </a:bodyPr>
          <a:lstStyle/>
          <a:p>
            <a:r>
              <a:rPr lang="zh-CN" altLang="en-US">
                <a:solidFill>
                  <a:srgbClr val="FF0000"/>
                </a:solidFill>
              </a:rPr>
              <a:t>公切线数</a:t>
            </a:r>
          </a:p>
        </p:txBody>
      </p:sp>
      <p:sp>
        <p:nvSpPr>
          <p:cNvPr id="27" name="矩形 26">
            <a:extLst>
              <a:ext uri="{FF2B5EF4-FFF2-40B4-BE49-F238E27FC236}">
                <a16:creationId xmlns:a16="http://schemas.microsoft.com/office/drawing/2014/main" id="{A4E7FC1D-E529-4D48-84CF-0065594CED9A}"/>
              </a:ext>
            </a:extLst>
          </p:cNvPr>
          <p:cNvSpPr/>
          <p:nvPr/>
        </p:nvSpPr>
        <p:spPr>
          <a:xfrm>
            <a:off x="911424" y="5391532"/>
            <a:ext cx="902811" cy="646331"/>
          </a:xfrm>
          <a:prstGeom prst="rect">
            <a:avLst/>
          </a:prstGeom>
        </p:spPr>
        <p:txBody>
          <a:bodyPr wrap="none">
            <a:spAutoFit/>
          </a:bodyPr>
          <a:lstStyle/>
          <a:p>
            <a:r>
              <a:rPr lang="en-US" altLang="zh-CN" sz="3600">
                <a:solidFill>
                  <a:srgbClr val="000000"/>
                </a:solidFill>
              </a:rPr>
              <a:t>4</a:t>
            </a:r>
            <a:r>
              <a:rPr lang="zh-CN" altLang="en-US" sz="3600">
                <a:solidFill>
                  <a:srgbClr val="000000"/>
                </a:solidFill>
              </a:rPr>
              <a:t>条</a:t>
            </a:r>
          </a:p>
        </p:txBody>
      </p:sp>
      <p:sp>
        <p:nvSpPr>
          <p:cNvPr id="28" name="矩形 27">
            <a:extLst>
              <a:ext uri="{FF2B5EF4-FFF2-40B4-BE49-F238E27FC236}">
                <a16:creationId xmlns:a16="http://schemas.microsoft.com/office/drawing/2014/main" id="{48507B1D-3E39-4D26-9216-E8C028DB8DAC}"/>
              </a:ext>
            </a:extLst>
          </p:cNvPr>
          <p:cNvSpPr/>
          <p:nvPr/>
        </p:nvSpPr>
        <p:spPr>
          <a:xfrm>
            <a:off x="3888098" y="5301208"/>
            <a:ext cx="902811" cy="646331"/>
          </a:xfrm>
          <a:prstGeom prst="rect">
            <a:avLst/>
          </a:prstGeom>
        </p:spPr>
        <p:txBody>
          <a:bodyPr wrap="none">
            <a:spAutoFit/>
          </a:bodyPr>
          <a:lstStyle/>
          <a:p>
            <a:r>
              <a:rPr lang="en-US" altLang="zh-CN" sz="3600">
                <a:solidFill>
                  <a:srgbClr val="000000"/>
                </a:solidFill>
              </a:rPr>
              <a:t>3</a:t>
            </a:r>
            <a:r>
              <a:rPr lang="zh-CN" altLang="en-US" sz="3600">
                <a:solidFill>
                  <a:srgbClr val="000000"/>
                </a:solidFill>
              </a:rPr>
              <a:t>条</a:t>
            </a:r>
          </a:p>
        </p:txBody>
      </p:sp>
      <p:sp>
        <p:nvSpPr>
          <p:cNvPr id="29" name="矩形 28">
            <a:extLst>
              <a:ext uri="{FF2B5EF4-FFF2-40B4-BE49-F238E27FC236}">
                <a16:creationId xmlns:a16="http://schemas.microsoft.com/office/drawing/2014/main" id="{C3F41EFC-782E-4C56-AC18-1FDCC975097F}"/>
              </a:ext>
            </a:extLst>
          </p:cNvPr>
          <p:cNvSpPr/>
          <p:nvPr/>
        </p:nvSpPr>
        <p:spPr>
          <a:xfrm>
            <a:off x="10556991" y="5090114"/>
            <a:ext cx="902811" cy="646331"/>
          </a:xfrm>
          <a:prstGeom prst="rect">
            <a:avLst/>
          </a:prstGeom>
        </p:spPr>
        <p:txBody>
          <a:bodyPr wrap="none">
            <a:spAutoFit/>
          </a:bodyPr>
          <a:lstStyle/>
          <a:p>
            <a:r>
              <a:rPr lang="en-US" altLang="zh-CN" sz="3600">
                <a:solidFill>
                  <a:srgbClr val="000000"/>
                </a:solidFill>
              </a:rPr>
              <a:t>0</a:t>
            </a:r>
            <a:r>
              <a:rPr lang="zh-CN" altLang="en-US" sz="3600">
                <a:solidFill>
                  <a:srgbClr val="000000"/>
                </a:solidFill>
              </a:rPr>
              <a:t>条</a:t>
            </a:r>
          </a:p>
        </p:txBody>
      </p:sp>
      <p:sp>
        <p:nvSpPr>
          <p:cNvPr id="30" name="矩形 29">
            <a:extLst>
              <a:ext uri="{FF2B5EF4-FFF2-40B4-BE49-F238E27FC236}">
                <a16:creationId xmlns:a16="http://schemas.microsoft.com/office/drawing/2014/main" id="{218301F4-45C6-417C-BC1F-35EEA48A596E}"/>
              </a:ext>
            </a:extLst>
          </p:cNvPr>
          <p:cNvSpPr/>
          <p:nvPr/>
        </p:nvSpPr>
        <p:spPr>
          <a:xfrm>
            <a:off x="8594382" y="5203690"/>
            <a:ext cx="902811" cy="646331"/>
          </a:xfrm>
          <a:prstGeom prst="rect">
            <a:avLst/>
          </a:prstGeom>
        </p:spPr>
        <p:txBody>
          <a:bodyPr wrap="none">
            <a:spAutoFit/>
          </a:bodyPr>
          <a:lstStyle/>
          <a:p>
            <a:r>
              <a:rPr lang="en-US" altLang="zh-CN" sz="3600">
                <a:solidFill>
                  <a:srgbClr val="000000"/>
                </a:solidFill>
              </a:rPr>
              <a:t>1</a:t>
            </a:r>
            <a:r>
              <a:rPr lang="zh-CN" altLang="en-US" sz="3600">
                <a:solidFill>
                  <a:srgbClr val="000000"/>
                </a:solidFill>
              </a:rPr>
              <a:t>条</a:t>
            </a:r>
          </a:p>
        </p:txBody>
      </p:sp>
      <p:sp>
        <p:nvSpPr>
          <p:cNvPr id="31" name="矩形 30">
            <a:extLst>
              <a:ext uri="{FF2B5EF4-FFF2-40B4-BE49-F238E27FC236}">
                <a16:creationId xmlns:a16="http://schemas.microsoft.com/office/drawing/2014/main" id="{5A0C45A1-9352-4E94-BA12-4D79FF038AEC}"/>
              </a:ext>
            </a:extLst>
          </p:cNvPr>
          <p:cNvSpPr/>
          <p:nvPr/>
        </p:nvSpPr>
        <p:spPr>
          <a:xfrm>
            <a:off x="6291956" y="5301207"/>
            <a:ext cx="902811" cy="646331"/>
          </a:xfrm>
          <a:prstGeom prst="rect">
            <a:avLst/>
          </a:prstGeom>
        </p:spPr>
        <p:txBody>
          <a:bodyPr wrap="none">
            <a:spAutoFit/>
          </a:bodyPr>
          <a:lstStyle/>
          <a:p>
            <a:r>
              <a:rPr lang="en-US" altLang="zh-CN" sz="3600">
                <a:solidFill>
                  <a:srgbClr val="000000"/>
                </a:solidFill>
              </a:rPr>
              <a:t>2</a:t>
            </a:r>
            <a:r>
              <a:rPr lang="zh-CN" altLang="en-US" sz="3600">
                <a:solidFill>
                  <a:srgbClr val="000000"/>
                </a:solidFill>
              </a:rPr>
              <a:t>条</a:t>
            </a:r>
          </a:p>
        </p:txBody>
      </p:sp>
    </p:spTree>
    <p:extLst>
      <p:ext uri="{BB962C8B-B14F-4D97-AF65-F5344CB8AC3E}">
        <p14:creationId xmlns:p14="http://schemas.microsoft.com/office/powerpoint/2010/main" val="3396639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8" fill="hold" grpId="1"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0-#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8" fill="hold" grpId="2"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2" presetClass="entr" presetSubtype="8" fill="hold" grpId="3"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0-#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indefinite"/>
                            </p:stCondLst>
                          </p:cTn>
                        </p:par>
                        <p:par>
                          <p:cTn id="32" fill="hold" nodeType="afterGroup">
                            <p:stCondLst>
                              <p:cond delay="0"/>
                            </p:stCondLst>
                            <p:childTnLst>
                              <p:par>
                                <p:cTn id="33" presetID="2" presetClass="entr" presetSubtype="8" fill="hold" grpId="4"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1"/>
      <p:bldP spid="17" grpId="2"/>
      <p:bldP spid="18" grpId="3"/>
      <p:bldP spid="19" grpId="4"/>
    </p:bldLst>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115714" name="Group 2">
            <a:extLst>
              <a:ext uri="{FF2B5EF4-FFF2-40B4-BE49-F238E27FC236}">
                <a16:creationId xmlns:a16="http://schemas.microsoft.com/office/drawing/2014/main" id="{4E9F8A3E-7821-45DF-BF33-9F13DECF6A14}"/>
              </a:ext>
            </a:extLst>
          </p:cNvPr>
          <p:cNvGrpSpPr/>
          <p:nvPr/>
        </p:nvGrpSpPr>
        <p:grpSpPr>
          <a:xfrm>
            <a:off x="119336" y="188640"/>
            <a:ext cx="2090109" cy="1219200"/>
            <a:chExt cx="3290" cy="1920"/>
          </a:xfrm>
        </p:grpSpPr>
        <p:pic>
          <p:nvPicPr>
            <p:cNvPr id="115715" name="Picture 3">
              <a:extLst>
                <a:ext uri="{FF2B5EF4-FFF2-40B4-BE49-F238E27FC236}">
                  <a16:creationId xmlns:a16="http://schemas.microsoft.com/office/drawing/2014/main" id="{AF1B55F7-89C4-48A5-ADB9-552DEC0FA9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920" cy="1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5716" name="Text Box 4">
              <a:extLst>
                <a:ext uri="{FF2B5EF4-FFF2-40B4-BE49-F238E27FC236}">
                  <a16:creationId xmlns:a16="http://schemas.microsoft.com/office/drawing/2014/main" id="{B6CF83DF-934D-4790-B6BE-04CCFCF63591}"/>
                </a:ext>
              </a:extLst>
            </p:cNvPr>
            <p:cNvSpPr txBox="1">
              <a:spLocks noChangeArrowheads="1"/>
            </p:cNvSpPr>
            <p:nvPr/>
          </p:nvSpPr>
          <p:spPr bwMode="auto">
            <a:xfrm>
              <a:off x="1702" y="680"/>
              <a:ext cx="1588"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FF"/>
                  </a:solidFill>
                  <a:ea typeface="楷体" panose="02010609060101010101" pitchFamily="49" charset="-122"/>
                </a:rPr>
                <a:t>思考</a:t>
              </a:r>
            </a:p>
          </p:txBody>
        </p:sp>
      </p:grpSp>
      <p:sp>
        <p:nvSpPr>
          <p:cNvPr id="115717" name="Text Box 5">
            <a:extLst>
              <a:ext uri="{FF2B5EF4-FFF2-40B4-BE49-F238E27FC236}">
                <a16:creationId xmlns:a16="http://schemas.microsoft.com/office/drawing/2014/main" id="{40148DAE-67C8-43FA-AE7A-A96930F13831}"/>
              </a:ext>
            </a:extLst>
          </p:cNvPr>
          <p:cNvSpPr txBox="1">
            <a:spLocks noChangeArrowheads="1"/>
          </p:cNvSpPr>
          <p:nvPr/>
        </p:nvSpPr>
        <p:spPr bwMode="auto">
          <a:xfrm>
            <a:off x="2179690" y="188640"/>
            <a:ext cx="8208962"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rgbClr val="0000FF"/>
                </a:solidFill>
                <a:latin typeface="楷体" panose="02010609060101010101" pitchFamily="49" charset="-122"/>
                <a:ea typeface="楷体" panose="02010609060101010101" pitchFamily="49" charset="-122"/>
              </a:rPr>
              <a:t>已知两圆</a:t>
            </a:r>
            <a:r>
              <a:rPr lang="zh-CN" altLang="zh-CN" sz="4000" b="1">
                <a:solidFill>
                  <a:srgbClr val="FF0000"/>
                </a:solidFill>
                <a:latin typeface="Times New Roman" pitchFamily="18" charset="0"/>
              </a:rPr>
              <a:t>C</a:t>
            </a:r>
            <a:r>
              <a:rPr lang="zh-CN" altLang="zh-CN" sz="4000" b="1" baseline="-25000">
                <a:solidFill>
                  <a:srgbClr val="FF0000"/>
                </a:solidFill>
                <a:latin typeface="Times New Roman" pitchFamily="18" charset="0"/>
              </a:rPr>
              <a:t>1</a:t>
            </a:r>
            <a:r>
              <a:rPr lang="zh-CN" altLang="zh-CN" sz="4000" b="1">
                <a:solidFill>
                  <a:srgbClr val="FF0000"/>
                </a:solidFill>
                <a:latin typeface="Times New Roman" pitchFamily="18" charset="0"/>
              </a:rPr>
              <a:t>:x</a:t>
            </a:r>
            <a:r>
              <a:rPr lang="zh-CN" altLang="zh-CN" sz="4000" b="1" baseline="30000">
                <a:solidFill>
                  <a:srgbClr val="FF0000"/>
                </a:solidFill>
                <a:latin typeface="Times New Roman" pitchFamily="18" charset="0"/>
              </a:rPr>
              <a:t>2</a:t>
            </a:r>
            <a:r>
              <a:rPr lang="zh-CN" altLang="zh-CN" sz="4000" b="1">
                <a:solidFill>
                  <a:srgbClr val="FF0000"/>
                </a:solidFill>
                <a:latin typeface="Times New Roman" pitchFamily="18" charset="0"/>
              </a:rPr>
              <a:t>+y</a:t>
            </a:r>
            <a:r>
              <a:rPr lang="zh-CN" altLang="zh-CN" sz="4000" b="1" baseline="30000">
                <a:solidFill>
                  <a:srgbClr val="FF0000"/>
                </a:solidFill>
                <a:latin typeface="Times New Roman" pitchFamily="18" charset="0"/>
              </a:rPr>
              <a:t>2</a:t>
            </a:r>
            <a:r>
              <a:rPr lang="zh-CN" altLang="zh-CN" sz="4000" b="1">
                <a:solidFill>
                  <a:srgbClr val="FF0000"/>
                </a:solidFill>
                <a:latin typeface="Times New Roman" pitchFamily="18" charset="0"/>
              </a:rPr>
              <a:t>+D</a:t>
            </a:r>
            <a:r>
              <a:rPr lang="zh-CN" altLang="zh-CN" sz="4000" b="1" baseline="-25000">
                <a:solidFill>
                  <a:srgbClr val="FF0000"/>
                </a:solidFill>
                <a:latin typeface="Times New Roman" pitchFamily="18" charset="0"/>
              </a:rPr>
              <a:t>1</a:t>
            </a:r>
            <a:r>
              <a:rPr lang="zh-CN" altLang="zh-CN" sz="4000" b="1">
                <a:solidFill>
                  <a:srgbClr val="FF0000"/>
                </a:solidFill>
                <a:latin typeface="Times New Roman" pitchFamily="18" charset="0"/>
              </a:rPr>
              <a:t>x+E</a:t>
            </a:r>
            <a:r>
              <a:rPr lang="zh-CN" altLang="zh-CN" sz="4000" b="1" baseline="-25000">
                <a:solidFill>
                  <a:srgbClr val="FF0000"/>
                </a:solidFill>
                <a:latin typeface="Times New Roman" pitchFamily="18" charset="0"/>
              </a:rPr>
              <a:t>1</a:t>
            </a:r>
            <a:r>
              <a:rPr lang="zh-CN" altLang="zh-CN" sz="4000" b="1">
                <a:solidFill>
                  <a:srgbClr val="FF0000"/>
                </a:solidFill>
                <a:latin typeface="Times New Roman" pitchFamily="18" charset="0"/>
              </a:rPr>
              <a:t>y+F</a:t>
            </a:r>
            <a:r>
              <a:rPr lang="zh-CN" altLang="zh-CN" sz="4000" b="1" baseline="-25000">
                <a:solidFill>
                  <a:srgbClr val="FF0000"/>
                </a:solidFill>
                <a:latin typeface="Times New Roman" pitchFamily="18" charset="0"/>
              </a:rPr>
              <a:t>1</a:t>
            </a:r>
            <a:r>
              <a:rPr lang="zh-CN" altLang="zh-CN" sz="4000" b="1">
                <a:solidFill>
                  <a:srgbClr val="FF0000"/>
                </a:solidFill>
                <a:latin typeface="Times New Roman" pitchFamily="18" charset="0"/>
              </a:rPr>
              <a:t>=0</a:t>
            </a:r>
            <a:r>
              <a:rPr lang="zh-CN" altLang="zh-CN" sz="3600" b="1">
                <a:solidFill>
                  <a:srgbClr val="0000FF"/>
                </a:solidFill>
                <a:latin typeface="楷体" panose="02010609060101010101" pitchFamily="49" charset="-122"/>
                <a:ea typeface="楷体" panose="02010609060101010101" pitchFamily="49" charset="-122"/>
                <a:sym typeface="Arial" panose="020b0604020202020204" pitchFamily="34" charset="0"/>
              </a:rPr>
              <a:t>和</a:t>
            </a:r>
            <a:r>
              <a:rPr lang="zh-CN" altLang="zh-CN" sz="4000" b="1">
                <a:solidFill>
                  <a:srgbClr val="FF0000"/>
                </a:solidFill>
                <a:latin typeface="Times New Roman" pitchFamily="18" charset="0"/>
              </a:rPr>
              <a:t>C</a:t>
            </a:r>
            <a:r>
              <a:rPr lang="zh-CN" altLang="zh-CN" sz="4000" b="1" baseline="-25000">
                <a:solidFill>
                  <a:srgbClr val="FF0000"/>
                </a:solidFill>
                <a:latin typeface="Times New Roman" pitchFamily="18" charset="0"/>
              </a:rPr>
              <a:t>2</a:t>
            </a:r>
            <a:r>
              <a:rPr lang="zh-CN" altLang="zh-CN" sz="4000" b="1">
                <a:solidFill>
                  <a:srgbClr val="FF0000"/>
                </a:solidFill>
                <a:latin typeface="Times New Roman" pitchFamily="18" charset="0"/>
              </a:rPr>
              <a:t>:x</a:t>
            </a:r>
            <a:r>
              <a:rPr lang="zh-CN" altLang="zh-CN" sz="4000" b="1" baseline="30000">
                <a:solidFill>
                  <a:srgbClr val="FF0000"/>
                </a:solidFill>
                <a:latin typeface="Times New Roman" pitchFamily="18" charset="0"/>
              </a:rPr>
              <a:t>2</a:t>
            </a:r>
            <a:r>
              <a:rPr lang="zh-CN" altLang="zh-CN" sz="4000" b="1">
                <a:solidFill>
                  <a:srgbClr val="FF0000"/>
                </a:solidFill>
                <a:latin typeface="Times New Roman" pitchFamily="18" charset="0"/>
              </a:rPr>
              <a:t>+y</a:t>
            </a:r>
            <a:r>
              <a:rPr lang="zh-CN" altLang="zh-CN" sz="4000" b="1" baseline="30000">
                <a:solidFill>
                  <a:srgbClr val="FF0000"/>
                </a:solidFill>
                <a:latin typeface="Times New Roman" pitchFamily="18" charset="0"/>
              </a:rPr>
              <a:t>2</a:t>
            </a:r>
            <a:r>
              <a:rPr lang="zh-CN" altLang="zh-CN" sz="4000" b="1">
                <a:solidFill>
                  <a:srgbClr val="FF0000"/>
                </a:solidFill>
                <a:latin typeface="Times New Roman" pitchFamily="18" charset="0"/>
              </a:rPr>
              <a:t>+D</a:t>
            </a:r>
            <a:r>
              <a:rPr lang="zh-CN" altLang="zh-CN" sz="4000" b="1" baseline="-25000">
                <a:solidFill>
                  <a:srgbClr val="FF0000"/>
                </a:solidFill>
                <a:latin typeface="Times New Roman" pitchFamily="18" charset="0"/>
              </a:rPr>
              <a:t>2</a:t>
            </a:r>
            <a:r>
              <a:rPr lang="zh-CN" altLang="zh-CN" sz="4000" b="1">
                <a:solidFill>
                  <a:srgbClr val="FF0000"/>
                </a:solidFill>
                <a:latin typeface="Times New Roman" pitchFamily="18" charset="0"/>
              </a:rPr>
              <a:t>x+E</a:t>
            </a:r>
            <a:r>
              <a:rPr lang="zh-CN" altLang="zh-CN" sz="4000" b="1" baseline="-25000">
                <a:solidFill>
                  <a:srgbClr val="FF0000"/>
                </a:solidFill>
                <a:latin typeface="Times New Roman" pitchFamily="18" charset="0"/>
              </a:rPr>
              <a:t>2</a:t>
            </a:r>
            <a:r>
              <a:rPr lang="zh-CN" altLang="zh-CN" sz="4000" b="1">
                <a:solidFill>
                  <a:srgbClr val="FF0000"/>
                </a:solidFill>
                <a:latin typeface="Times New Roman" pitchFamily="18" charset="0"/>
              </a:rPr>
              <a:t>y+F</a:t>
            </a:r>
            <a:r>
              <a:rPr lang="zh-CN" altLang="zh-CN" sz="4000" b="1" baseline="-25000">
                <a:solidFill>
                  <a:srgbClr val="FF0000"/>
                </a:solidFill>
                <a:latin typeface="Times New Roman" pitchFamily="18" charset="0"/>
              </a:rPr>
              <a:t>2</a:t>
            </a:r>
            <a:r>
              <a:rPr lang="zh-CN" altLang="zh-CN" sz="4000" b="1">
                <a:solidFill>
                  <a:srgbClr val="FF0000"/>
                </a:solidFill>
                <a:latin typeface="Times New Roman" pitchFamily="18" charset="0"/>
              </a:rPr>
              <a:t>=0</a:t>
            </a:r>
            <a:r>
              <a:rPr lang="zh-CN" altLang="zh-CN" sz="3600" b="1">
                <a:solidFill>
                  <a:srgbClr val="0000FF"/>
                </a:solidFill>
                <a:latin typeface="楷体" panose="02010609060101010101" pitchFamily="49" charset="-122"/>
                <a:ea typeface="楷体" panose="02010609060101010101" pitchFamily="49" charset="-122"/>
                <a:sym typeface="Arial" panose="020b0604020202020204" pitchFamily="34" charset="0"/>
              </a:rPr>
              <a:t>，如何根据圆的方程判断圆与圆的位置关系</a:t>
            </a:r>
            <a:r>
              <a:rPr lang="zh-CN" altLang="en-US" sz="3600" b="1">
                <a:solidFill>
                  <a:srgbClr val="0000FF"/>
                </a:solidFill>
                <a:latin typeface="楷体" panose="02010609060101010101" pitchFamily="49" charset="-122"/>
                <a:ea typeface="楷体" panose="02010609060101010101" pitchFamily="49" charset="-122"/>
                <a:sym typeface="Arial" panose="020b0604020202020204" pitchFamily="34" charset="0"/>
              </a:rPr>
              <a:t>？</a:t>
            </a:r>
            <a:r>
              <a:rPr lang="zh-CN" altLang="zh-CN" sz="3600" b="1">
                <a:solidFill>
                  <a:srgbClr val="0000FF"/>
                </a:solidFill>
                <a:latin typeface="楷体" panose="02010609060101010101" pitchFamily="49" charset="-122"/>
                <a:ea typeface="楷体" panose="02010609060101010101" pitchFamily="49" charset="-122"/>
                <a:sym typeface="Arial" panose="020b0604020202020204" pitchFamily="34" charset="0"/>
              </a:rPr>
              <a:t> </a:t>
            </a:r>
          </a:p>
        </p:txBody>
      </p:sp>
      <p:sp>
        <p:nvSpPr>
          <p:cNvPr id="115718" name="Text Box 6">
            <a:extLst>
              <a:ext uri="{FF2B5EF4-FFF2-40B4-BE49-F238E27FC236}">
                <a16:creationId xmlns:a16="http://schemas.microsoft.com/office/drawing/2014/main" id="{06E246C0-F049-471A-A6F9-F9796463EEA5}"/>
              </a:ext>
            </a:extLst>
          </p:cNvPr>
          <p:cNvSpPr txBox="1">
            <a:spLocks noChangeArrowheads="1"/>
          </p:cNvSpPr>
          <p:nvPr/>
        </p:nvSpPr>
        <p:spPr bwMode="auto">
          <a:xfrm>
            <a:off x="1991544" y="2348880"/>
            <a:ext cx="7667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solidFill>
                  <a:schemeClr val="tx1"/>
                </a:solidFill>
                <a:latin typeface="Times New Roman" pitchFamily="18" charset="0"/>
                <a:ea typeface="黑体" panose="02010609060101010101" pitchFamily="49" charset="-122"/>
              </a:rPr>
              <a:t>1</a:t>
            </a:r>
            <a:r>
              <a:rPr lang="en-US" altLang="zh-CN" sz="3600" b="1">
                <a:solidFill>
                  <a:schemeClr val="tx1"/>
                </a:solidFill>
                <a:latin typeface="黑体" panose="02010609060101010101" pitchFamily="49" charset="-122"/>
                <a:ea typeface="黑体" panose="02010609060101010101" pitchFamily="49" charset="-122"/>
              </a:rPr>
              <a:t>.</a:t>
            </a:r>
            <a:r>
              <a:rPr lang="zh-CN" altLang="en-US" sz="3600" b="1">
                <a:solidFill>
                  <a:schemeClr val="tx1"/>
                </a:solidFill>
                <a:latin typeface="黑体" panose="02010609060101010101" pitchFamily="49" charset="-122"/>
                <a:ea typeface="黑体" panose="02010609060101010101" pitchFamily="49" charset="-122"/>
              </a:rPr>
              <a:t>将两圆的方程化为标准方程；</a:t>
            </a:r>
          </a:p>
        </p:txBody>
      </p:sp>
      <p:sp>
        <p:nvSpPr>
          <p:cNvPr id="115719" name="Text Box 7">
            <a:extLst>
              <a:ext uri="{FF2B5EF4-FFF2-40B4-BE49-F238E27FC236}">
                <a16:creationId xmlns:a16="http://schemas.microsoft.com/office/drawing/2014/main" id="{C719B536-8736-499E-8991-73DB0E961FD0}"/>
              </a:ext>
            </a:extLst>
          </p:cNvPr>
          <p:cNvSpPr txBox="1">
            <a:spLocks noChangeArrowheads="1"/>
          </p:cNvSpPr>
          <p:nvPr/>
        </p:nvSpPr>
        <p:spPr bwMode="auto">
          <a:xfrm>
            <a:off x="1991543" y="2987055"/>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solidFill>
                  <a:schemeClr val="tx1"/>
                </a:solidFill>
                <a:latin typeface="Times New Roman" pitchFamily="18" charset="0"/>
                <a:ea typeface="黑体" panose="02010609060101010101" pitchFamily="49" charset="-122"/>
                <a:sym typeface="Arial" panose="020b0604020202020204" pitchFamily="34" charset="0"/>
              </a:rPr>
              <a:t>2</a:t>
            </a:r>
            <a:r>
              <a:rPr lang="en-US" altLang="zh-CN" sz="3600" b="1">
                <a:solidFill>
                  <a:schemeClr val="tx1"/>
                </a:solidFill>
                <a:latin typeface="黑体" panose="02010609060101010101" pitchFamily="49" charset="-122"/>
                <a:ea typeface="黑体" panose="02010609060101010101" pitchFamily="49" charset="-122"/>
              </a:rPr>
              <a:t>.</a:t>
            </a:r>
            <a:r>
              <a:rPr lang="zh-CN" altLang="en-US" sz="3600" b="1">
                <a:solidFill>
                  <a:schemeClr val="tx1"/>
                </a:solidFill>
                <a:latin typeface="黑体" panose="02010609060101010101" pitchFamily="49" charset="-122"/>
                <a:ea typeface="黑体" panose="02010609060101010101" pitchFamily="49" charset="-122"/>
              </a:rPr>
              <a:t>求两圆的圆心坐标和半径</a:t>
            </a:r>
            <a:r>
              <a:rPr lang="en-US" altLang="zh-CN" sz="3600" b="1">
                <a:solidFill>
                  <a:schemeClr val="tx1"/>
                </a:solidFill>
                <a:latin typeface="Times New Roman" pitchFamily="18" charset="0"/>
                <a:cs typeface="Times New Roman" panose="02020603050405020304" pitchFamily="18" charset="0"/>
              </a:rPr>
              <a:t>R</a:t>
            </a:r>
            <a:r>
              <a:rPr lang="zh-CN" altLang="en-US" sz="3600" b="1">
                <a:solidFill>
                  <a:schemeClr val="tx1"/>
                </a:solidFill>
                <a:latin typeface="Times New Roman" pitchFamily="18" charset="0"/>
                <a:cs typeface="Times New Roman" panose="02020603050405020304" pitchFamily="18" charset="0"/>
              </a:rPr>
              <a:t>、</a:t>
            </a:r>
            <a:r>
              <a:rPr lang="en-US" altLang="zh-CN" sz="3600" b="1">
                <a:solidFill>
                  <a:schemeClr val="tx1"/>
                </a:solidFill>
                <a:latin typeface="Times New Roman" pitchFamily="18" charset="0"/>
                <a:cs typeface="Times New Roman" panose="02020603050405020304" pitchFamily="18" charset="0"/>
              </a:rPr>
              <a:t>r</a:t>
            </a:r>
            <a:r>
              <a:rPr lang="zh-CN" altLang="en-US" sz="3600" b="1">
                <a:solidFill>
                  <a:schemeClr val="tx1"/>
                </a:solidFill>
                <a:latin typeface="黑体" panose="02010609060101010101" pitchFamily="49" charset="-122"/>
                <a:ea typeface="黑体" panose="02010609060101010101" pitchFamily="49" charset="-122"/>
              </a:rPr>
              <a:t>；</a:t>
            </a:r>
          </a:p>
        </p:txBody>
      </p:sp>
      <p:sp>
        <p:nvSpPr>
          <p:cNvPr id="115720" name="Text Box 8">
            <a:extLst>
              <a:ext uri="{FF2B5EF4-FFF2-40B4-BE49-F238E27FC236}">
                <a16:creationId xmlns:a16="http://schemas.microsoft.com/office/drawing/2014/main" id="{4766BE28-C3D3-4C9E-8F55-FA412D2508A9}"/>
              </a:ext>
            </a:extLst>
          </p:cNvPr>
          <p:cNvSpPr txBox="1">
            <a:spLocks noChangeArrowheads="1"/>
          </p:cNvSpPr>
          <p:nvPr/>
        </p:nvSpPr>
        <p:spPr bwMode="auto">
          <a:xfrm>
            <a:off x="1991544" y="3660155"/>
            <a:ext cx="6732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solidFill>
                  <a:schemeClr val="tx1"/>
                </a:solidFill>
                <a:latin typeface="Times New Roman" pitchFamily="18" charset="0"/>
                <a:ea typeface="黑体" panose="02010609060101010101" pitchFamily="49" charset="-122"/>
                <a:sym typeface="Arial" panose="020b0604020202020204" pitchFamily="34" charset="0"/>
              </a:rPr>
              <a:t>3</a:t>
            </a:r>
            <a:r>
              <a:rPr lang="en-US" altLang="zh-CN" sz="3600" b="1">
                <a:solidFill>
                  <a:schemeClr val="tx1"/>
                </a:solidFill>
                <a:latin typeface="黑体" panose="02010609060101010101" pitchFamily="49" charset="-122"/>
                <a:ea typeface="黑体" panose="02010609060101010101" pitchFamily="49" charset="-122"/>
              </a:rPr>
              <a:t>.</a:t>
            </a:r>
            <a:r>
              <a:rPr lang="zh-CN" altLang="en-US" sz="3600" b="1">
                <a:solidFill>
                  <a:schemeClr val="tx1"/>
                </a:solidFill>
                <a:latin typeface="黑体" panose="02010609060101010101" pitchFamily="49" charset="-122"/>
                <a:ea typeface="黑体" panose="02010609060101010101" pitchFamily="49" charset="-122"/>
              </a:rPr>
              <a:t>求两圆的圆心距</a:t>
            </a:r>
            <a:r>
              <a:rPr lang="en-US" altLang="zh-CN" sz="3600" b="1">
                <a:solidFill>
                  <a:schemeClr val="tx1"/>
                </a:solidFill>
                <a:latin typeface="Times New Roman" pitchFamily="18" charset="0"/>
                <a:ea typeface="黑体" panose="02010609060101010101" pitchFamily="49" charset="-122"/>
              </a:rPr>
              <a:t>d</a:t>
            </a:r>
            <a:r>
              <a:rPr lang="zh-CN" altLang="en-US" sz="3600" b="1">
                <a:solidFill>
                  <a:schemeClr val="tx1"/>
                </a:solidFill>
                <a:latin typeface="黑体" panose="02010609060101010101" pitchFamily="49" charset="-122"/>
                <a:ea typeface="黑体" panose="02010609060101010101" pitchFamily="49" charset="-122"/>
              </a:rPr>
              <a:t>； </a:t>
            </a:r>
          </a:p>
        </p:txBody>
      </p:sp>
      <p:sp>
        <p:nvSpPr>
          <p:cNvPr id="115721" name="Text Box 9">
            <a:extLst>
              <a:ext uri="{FF2B5EF4-FFF2-40B4-BE49-F238E27FC236}">
                <a16:creationId xmlns:a16="http://schemas.microsoft.com/office/drawing/2014/main" id="{A33B393C-59C5-4DBD-A78F-04FC98F1A49E}"/>
              </a:ext>
            </a:extLst>
          </p:cNvPr>
          <p:cNvSpPr txBox="1">
            <a:spLocks noChangeArrowheads="1"/>
          </p:cNvSpPr>
          <p:nvPr/>
        </p:nvSpPr>
        <p:spPr bwMode="auto">
          <a:xfrm>
            <a:off x="1991544" y="4307855"/>
            <a:ext cx="7273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a:solidFill>
                  <a:schemeClr val="tx1"/>
                </a:solidFill>
                <a:latin typeface="Times New Roman" pitchFamily="18" charset="0"/>
                <a:ea typeface="黑体" panose="02010609060101010101" pitchFamily="49" charset="-122"/>
                <a:sym typeface="Arial" panose="020b0604020202020204" pitchFamily="34" charset="0"/>
              </a:rPr>
              <a:t>4</a:t>
            </a:r>
            <a:r>
              <a:rPr lang="zh-CN" altLang="zh-CN" sz="3600" b="1">
                <a:solidFill>
                  <a:schemeClr val="tx1"/>
                </a:solidFill>
                <a:latin typeface="黑体" panose="02010609060101010101" pitchFamily="49" charset="-122"/>
                <a:ea typeface="黑体" panose="02010609060101010101" pitchFamily="49" charset="-122"/>
                <a:sym typeface="Arial" panose="020b0604020202020204" pitchFamily="34" charset="0"/>
              </a:rPr>
              <a:t>.</a:t>
            </a:r>
            <a:r>
              <a:rPr lang="zh-CN" altLang="zh-CN" sz="3600" b="1">
                <a:solidFill>
                  <a:schemeClr val="tx1"/>
                </a:solidFill>
                <a:latin typeface="黑体" panose="02010609060101010101" pitchFamily="49" charset="-122"/>
                <a:ea typeface="黑体" panose="02010609060101010101" pitchFamily="49" charset="-122"/>
              </a:rPr>
              <a:t>比较</a:t>
            </a:r>
            <a:r>
              <a:rPr lang="zh-CN" altLang="zh-CN" sz="3600" b="1">
                <a:solidFill>
                  <a:schemeClr val="tx1"/>
                </a:solidFill>
                <a:latin typeface="Times New Roman" pitchFamily="18" charset="0"/>
                <a:ea typeface="黑体" panose="02010609060101010101" pitchFamily="49" charset="-122"/>
              </a:rPr>
              <a:t>d</a:t>
            </a:r>
            <a:r>
              <a:rPr lang="zh-CN" altLang="zh-CN" sz="3600" b="1">
                <a:solidFill>
                  <a:schemeClr val="tx1"/>
                </a:solidFill>
                <a:latin typeface="黑体" panose="02010609060101010101" pitchFamily="49" charset="-122"/>
                <a:ea typeface="黑体" panose="02010609060101010101" pitchFamily="49" charset="-122"/>
              </a:rPr>
              <a:t>与</a:t>
            </a:r>
            <a:r>
              <a:rPr lang="zh-CN" altLang="zh-CN" sz="3600" b="1">
                <a:solidFill>
                  <a:schemeClr val="tx1"/>
                </a:solidFill>
                <a:latin typeface="Times New Roman" pitchFamily="18" charset="0"/>
                <a:cs typeface="Times New Roman" panose="02020603050405020304" pitchFamily="18" charset="0"/>
              </a:rPr>
              <a:t>R-r，R＋r</a:t>
            </a:r>
            <a:r>
              <a:rPr lang="zh-CN" altLang="zh-CN" sz="3600" b="1">
                <a:solidFill>
                  <a:schemeClr val="tx1"/>
                </a:solidFill>
                <a:latin typeface="黑体" panose="02010609060101010101" pitchFamily="49" charset="-122"/>
                <a:ea typeface="黑体" panose="02010609060101010101" pitchFamily="49" charset="-122"/>
              </a:rPr>
              <a:t>的大小关系</a:t>
            </a:r>
            <a:r>
              <a:rPr lang="en-US" altLang="zh-CN" sz="3600" b="1">
                <a:solidFill>
                  <a:schemeClr val="tx1"/>
                </a:solidFill>
                <a:latin typeface="黑体" panose="02010609060101010101" pitchFamily="49" charset="-122"/>
                <a:ea typeface="黑体" panose="02010609060101010101" pitchFamily="49" charset="-122"/>
              </a:rPr>
              <a:t>.</a:t>
            </a:r>
            <a:endParaRPr lang="zh-CN" altLang="zh-CN" sz="3600" b="1">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anim calcmode="lin" valueType="num">
                                      <p:cBhvr additive="base">
                                        <p:cTn id="7" dur="500" fill="hold"/>
                                        <p:tgtEl>
                                          <p:spTgt spid="115718"/>
                                        </p:tgtEl>
                                        <p:attrNameLst>
                                          <p:attrName>ppt_x</p:attrName>
                                        </p:attrNameLst>
                                      </p:cBhvr>
                                      <p:tavLst>
                                        <p:tav tm="0">
                                          <p:val>
                                            <p:strVal val="#ppt_x"/>
                                          </p:val>
                                        </p:tav>
                                        <p:tav tm="100000">
                                          <p:val>
                                            <p:strVal val="#ppt_x"/>
                                          </p:val>
                                        </p:tav>
                                      </p:tavLst>
                                    </p:anim>
                                    <p:anim calcmode="lin" valueType="num">
                                      <p:cBhvr additive="base">
                                        <p:cTn id="8" dur="500" fill="hold"/>
                                        <p:tgtEl>
                                          <p:spTgt spid="1157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115719"/>
                                        </p:tgtEl>
                                        <p:attrNameLst>
                                          <p:attrName>style.visibility</p:attrName>
                                        </p:attrNameLst>
                                      </p:cBhvr>
                                      <p:to>
                                        <p:strVal val="visible"/>
                                      </p:to>
                                    </p:set>
                                    <p:anim calcmode="lin" valueType="num">
                                      <p:cBhvr additive="base">
                                        <p:cTn id="14" dur="500" fill="hold"/>
                                        <p:tgtEl>
                                          <p:spTgt spid="115719"/>
                                        </p:tgtEl>
                                        <p:attrNameLst>
                                          <p:attrName>ppt_x</p:attrName>
                                        </p:attrNameLst>
                                      </p:cBhvr>
                                      <p:tavLst>
                                        <p:tav tm="0">
                                          <p:val>
                                            <p:strVal val="#ppt_x"/>
                                          </p:val>
                                        </p:tav>
                                        <p:tav tm="100000">
                                          <p:val>
                                            <p:strVal val="#ppt_x"/>
                                          </p:val>
                                        </p:tav>
                                      </p:tavLst>
                                    </p:anim>
                                    <p:anim calcmode="lin" valueType="num">
                                      <p:cBhvr additive="base">
                                        <p:cTn id="15" dur="500" fill="hold"/>
                                        <p:tgtEl>
                                          <p:spTgt spid="115719"/>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4" fill="hold" grpId="2" nodeType="clickEffect">
                                  <p:stCondLst>
                                    <p:cond delay="0"/>
                                  </p:stCondLst>
                                  <p:childTnLst>
                                    <p:set>
                                      <p:cBhvr>
                                        <p:cTn id="20" dur="1" fill="hold">
                                          <p:stCondLst>
                                            <p:cond delay="0"/>
                                          </p:stCondLst>
                                        </p:cTn>
                                        <p:tgtEl>
                                          <p:spTgt spid="115720"/>
                                        </p:tgtEl>
                                        <p:attrNameLst>
                                          <p:attrName>style.visibility</p:attrName>
                                        </p:attrNameLst>
                                      </p:cBhvr>
                                      <p:to>
                                        <p:strVal val="visible"/>
                                      </p:to>
                                    </p:set>
                                    <p:anim calcmode="lin" valueType="num">
                                      <p:cBhvr additive="base">
                                        <p:cTn id="21" dur="500" fill="hold"/>
                                        <p:tgtEl>
                                          <p:spTgt spid="115720"/>
                                        </p:tgtEl>
                                        <p:attrNameLst>
                                          <p:attrName>ppt_x</p:attrName>
                                        </p:attrNameLst>
                                      </p:cBhvr>
                                      <p:tavLst>
                                        <p:tav tm="0">
                                          <p:val>
                                            <p:strVal val="#ppt_x"/>
                                          </p:val>
                                        </p:tav>
                                        <p:tav tm="100000">
                                          <p:val>
                                            <p:strVal val="#ppt_x"/>
                                          </p:val>
                                        </p:tav>
                                      </p:tavLst>
                                    </p:anim>
                                    <p:anim calcmode="lin" valueType="num">
                                      <p:cBhvr additive="base">
                                        <p:cTn id="22" dur="500" fill="hold"/>
                                        <p:tgtEl>
                                          <p:spTgt spid="11572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2" presetClass="entr" presetSubtype="4" fill="hold" grpId="3" nodeType="clickEffect">
                                  <p:stCondLst>
                                    <p:cond delay="0"/>
                                  </p:stCondLst>
                                  <p:childTnLst>
                                    <p:set>
                                      <p:cBhvr>
                                        <p:cTn id="27" dur="1" fill="hold">
                                          <p:stCondLst>
                                            <p:cond delay="0"/>
                                          </p:stCondLst>
                                        </p:cTn>
                                        <p:tgtEl>
                                          <p:spTgt spid="115721"/>
                                        </p:tgtEl>
                                        <p:attrNameLst>
                                          <p:attrName>style.visibility</p:attrName>
                                        </p:attrNameLst>
                                      </p:cBhvr>
                                      <p:to>
                                        <p:strVal val="visible"/>
                                      </p:to>
                                    </p:set>
                                    <p:anim calcmode="lin" valueType="num">
                                      <p:cBhvr additive="base">
                                        <p:cTn id="28" dur="500" fill="hold"/>
                                        <p:tgtEl>
                                          <p:spTgt spid="115721"/>
                                        </p:tgtEl>
                                        <p:attrNameLst>
                                          <p:attrName>ppt_x</p:attrName>
                                        </p:attrNameLst>
                                      </p:cBhvr>
                                      <p:tavLst>
                                        <p:tav tm="0">
                                          <p:val>
                                            <p:strVal val="#ppt_x"/>
                                          </p:val>
                                        </p:tav>
                                        <p:tav tm="100000">
                                          <p:val>
                                            <p:strVal val="#ppt_x"/>
                                          </p:val>
                                        </p:tav>
                                      </p:tavLst>
                                    </p:anim>
                                    <p:anim calcmode="lin" valueType="num">
                                      <p:cBhvr additive="base">
                                        <p:cTn id="29" dur="500" fill="hold"/>
                                        <p:tgtEl>
                                          <p:spTgt spid="1157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p:bldP spid="115719" grpId="1"/>
      <p:bldP spid="115720" grpId="2"/>
      <p:bldP spid="115721" grpId="3"/>
    </p:bldLst>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6738" name="Text Box 2">
            <a:extLst>
              <a:ext uri="{FF2B5EF4-FFF2-40B4-BE49-F238E27FC236}">
                <a16:creationId xmlns:a16="http://schemas.microsoft.com/office/drawing/2014/main" id="{27983766-0819-4D2B-B360-D82BD929B7EB}"/>
              </a:ext>
            </a:extLst>
          </p:cNvPr>
          <p:cNvSpPr txBox="1">
            <a:spLocks noChangeArrowheads="1"/>
          </p:cNvSpPr>
          <p:nvPr/>
        </p:nvSpPr>
        <p:spPr bwMode="auto">
          <a:xfrm>
            <a:off x="790998" y="381300"/>
            <a:ext cx="112332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b="1">
                <a:solidFill>
                  <a:srgbClr val="0000FF"/>
                </a:solidFill>
                <a:ea typeface="楷体" panose="02010609060101010101" pitchFamily="49" charset="-122"/>
                <a:sym typeface="Arial" panose="020b0604020202020204" pitchFamily="34" charset="0"/>
              </a:rPr>
              <a:t>       </a:t>
            </a:r>
            <a:r>
              <a:rPr lang="zh-CN" altLang="zh-CN" sz="3600" b="1">
                <a:solidFill>
                  <a:srgbClr val="0000FF"/>
                </a:solidFill>
                <a:ea typeface="楷体" panose="02010609060101010101" pitchFamily="49" charset="-122"/>
                <a:sym typeface="Arial" panose="020b0604020202020204" pitchFamily="34" charset="0"/>
              </a:rPr>
              <a:t>能否根据两个圆的公共点个数判断两圆的位置关系？ </a:t>
            </a:r>
            <a:endParaRPr lang="zh-CN" altLang="zh-CN" sz="2400" b="1">
              <a:solidFill>
                <a:schemeClr val="tx1"/>
              </a:solidFill>
            </a:endParaRPr>
          </a:p>
        </p:txBody>
      </p:sp>
      <p:grpSp>
        <p:nvGrpSpPr>
          <p:cNvPr id="116739" name="Group 3">
            <a:extLst>
              <a:ext uri="{FF2B5EF4-FFF2-40B4-BE49-F238E27FC236}">
                <a16:creationId xmlns:a16="http://schemas.microsoft.com/office/drawing/2014/main" id="{F39B83C0-EDF7-4E36-BEF1-586CB97E289C}"/>
              </a:ext>
            </a:extLst>
          </p:cNvPr>
          <p:cNvGrpSpPr/>
          <p:nvPr/>
        </p:nvGrpSpPr>
        <p:grpSpPr>
          <a:xfrm>
            <a:off x="-96688" y="-21127"/>
            <a:ext cx="2090109" cy="1219200"/>
            <a:chExt cx="3290" cy="1920"/>
          </a:xfrm>
        </p:grpSpPr>
        <p:pic>
          <p:nvPicPr>
            <p:cNvPr id="116740" name="Picture 4">
              <a:extLst>
                <a:ext uri="{FF2B5EF4-FFF2-40B4-BE49-F238E27FC236}">
                  <a16:creationId xmlns:a16="http://schemas.microsoft.com/office/drawing/2014/main" id="{092734D8-1644-4FA5-9409-DA32AF9E2C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920" cy="1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6741" name="Text Box 5">
              <a:extLst>
                <a:ext uri="{FF2B5EF4-FFF2-40B4-BE49-F238E27FC236}">
                  <a16:creationId xmlns:a16="http://schemas.microsoft.com/office/drawing/2014/main" id="{580486D0-0C34-4ACB-B077-8CE58A492C4F}"/>
                </a:ext>
              </a:extLst>
            </p:cNvPr>
            <p:cNvSpPr txBox="1">
              <a:spLocks noChangeArrowheads="1"/>
            </p:cNvSpPr>
            <p:nvPr/>
          </p:nvSpPr>
          <p:spPr bwMode="auto">
            <a:xfrm>
              <a:off x="1702" y="680"/>
              <a:ext cx="1588"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FF"/>
                  </a:solidFill>
                  <a:ea typeface="楷体" panose="02010609060101010101" pitchFamily="49" charset="-122"/>
                </a:rPr>
                <a:t>思考</a:t>
              </a:r>
            </a:p>
          </p:txBody>
        </p:sp>
      </p:grpSp>
      <p:pic>
        <p:nvPicPr>
          <p:cNvPr id="2" name="图片 1">
            <a:extLst>
              <a:ext uri="{FF2B5EF4-FFF2-40B4-BE49-F238E27FC236}">
                <a16:creationId xmlns:a16="http://schemas.microsoft.com/office/drawing/2014/main" id="{9928062C-2C9C-4110-8C6D-1190848A4DA1}"/>
              </a:ext>
            </a:extLst>
          </p:cNvPr>
          <p:cNvPicPr>
            <a:picLocks noChangeAspect="1"/>
          </p:cNvPicPr>
          <p:nvPr/>
        </p:nvPicPr>
        <p:blipFill>
          <a:blip r:embed="rId3"/>
          <a:stretch>
            <a:fillRect/>
          </a:stretch>
        </p:blipFill>
        <p:spPr>
          <a:xfrm>
            <a:off x="407368" y="1057004"/>
            <a:ext cx="11233248" cy="1577185"/>
          </a:xfrm>
          <a:prstGeom prst="rect">
            <a:avLst/>
          </a:prstGeom>
        </p:spPr>
      </p:pic>
      <p:grpSp>
        <p:nvGrpSpPr>
          <p:cNvPr id="84" name="Group 2">
            <a:extLst>
              <a:ext uri="{FF2B5EF4-FFF2-40B4-BE49-F238E27FC236}">
                <a16:creationId xmlns:a16="http://schemas.microsoft.com/office/drawing/2014/main" id="{7E824235-AA99-4CF5-9222-B5FF184AFCF5}"/>
              </a:ext>
            </a:extLst>
          </p:cNvPr>
          <p:cNvGrpSpPr/>
          <p:nvPr/>
        </p:nvGrpSpPr>
        <p:grpSpPr>
          <a:xfrm>
            <a:off x="6240016" y="3364673"/>
            <a:ext cx="4676551" cy="1959603"/>
            <a:chOff x="1832" y="0"/>
            <a:chExt cx="7364" cy="3088"/>
          </a:xfrm>
        </p:grpSpPr>
        <p:sp>
          <p:nvSpPr>
            <p:cNvPr id="85" name="Rectangle 3">
              <a:extLst>
                <a:ext uri="{FF2B5EF4-FFF2-40B4-BE49-F238E27FC236}">
                  <a16:creationId xmlns:a16="http://schemas.microsoft.com/office/drawing/2014/main" id="{281E3286-AF7D-475C-8261-40B5089A939D}"/>
                </a:ext>
              </a:extLst>
            </p:cNvPr>
            <p:cNvSpPr>
              <a:spLocks noChangeArrowheads="1"/>
            </p:cNvSpPr>
            <p:nvPr/>
          </p:nvSpPr>
          <p:spPr bwMode="auto">
            <a:xfrm>
              <a:off x="5312" y="20"/>
              <a:ext cx="3702"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FF0000"/>
                  </a:solidFill>
                  <a:latin typeface="Times New Roman" pitchFamily="18" charset="0"/>
                  <a:ea typeface="黑体" panose="02010609060101010101" pitchFamily="49" charset="-122"/>
                </a:rPr>
                <a:t>两个圆相离</a:t>
              </a:r>
            </a:p>
          </p:txBody>
        </p:sp>
        <p:sp>
          <p:nvSpPr>
            <p:cNvPr id="86" name="Rectangle 5">
              <a:extLst>
                <a:ext uri="{FF2B5EF4-FFF2-40B4-BE49-F238E27FC236}">
                  <a16:creationId xmlns:a16="http://schemas.microsoft.com/office/drawing/2014/main" id="{C8CF6ECA-F13D-4842-8025-F3C522DF6BFB}"/>
                </a:ext>
              </a:extLst>
            </p:cNvPr>
            <p:cNvSpPr>
              <a:spLocks noChangeArrowheads="1"/>
            </p:cNvSpPr>
            <p:nvPr/>
          </p:nvSpPr>
          <p:spPr bwMode="auto">
            <a:xfrm>
              <a:off x="1864" y="55"/>
              <a:ext cx="1465"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FF0000"/>
                  </a:solidFill>
                  <a:latin typeface="Times New Roman" pitchFamily="18" charset="0"/>
                  <a:cs typeface="Times New Roman" panose="02020603050405020304" pitchFamily="18" charset="0"/>
                </a:rPr>
                <a:t>△&lt;0</a:t>
              </a:r>
            </a:p>
          </p:txBody>
        </p:sp>
        <p:sp>
          <p:nvSpPr>
            <p:cNvPr id="87" name="Rectangle 6">
              <a:extLst>
                <a:ext uri="{FF2B5EF4-FFF2-40B4-BE49-F238E27FC236}">
                  <a16:creationId xmlns:a16="http://schemas.microsoft.com/office/drawing/2014/main" id="{87690E47-574D-4F6D-9130-07D78F4A062B}"/>
                </a:ext>
              </a:extLst>
            </p:cNvPr>
            <p:cNvSpPr>
              <a:spLocks noChangeArrowheads="1"/>
            </p:cNvSpPr>
            <p:nvPr/>
          </p:nvSpPr>
          <p:spPr bwMode="auto">
            <a:xfrm>
              <a:off x="4051" y="1216"/>
              <a:ext cx="1212"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2800" b="1" i="1">
                  <a:solidFill>
                    <a:srgbClr val="FF0000"/>
                  </a:solidFill>
                  <a:latin typeface="Times New Roman" pitchFamily="18" charset="0"/>
                  <a:ea typeface="黑体" panose="02010609060101010101" pitchFamily="49" charset="-122"/>
                </a:rPr>
                <a:t>n</a:t>
              </a:r>
              <a:r>
                <a:rPr lang="en-US" altLang="zh-CN" sz="2800" b="1">
                  <a:solidFill>
                    <a:srgbClr val="FF0000"/>
                  </a:solidFill>
                  <a:latin typeface="Times New Roman" pitchFamily="18" charset="0"/>
                  <a:ea typeface="黑体" panose="02010609060101010101" pitchFamily="49" charset="-122"/>
                </a:rPr>
                <a:t>=1</a:t>
              </a:r>
            </a:p>
          </p:txBody>
        </p:sp>
        <p:sp>
          <p:nvSpPr>
            <p:cNvPr id="88" name="Rectangle 7">
              <a:extLst>
                <a:ext uri="{FF2B5EF4-FFF2-40B4-BE49-F238E27FC236}">
                  <a16:creationId xmlns:a16="http://schemas.microsoft.com/office/drawing/2014/main" id="{CECC6AEC-BA4D-4878-B19D-955ED897A209}"/>
                </a:ext>
              </a:extLst>
            </p:cNvPr>
            <p:cNvSpPr>
              <a:spLocks noChangeArrowheads="1"/>
            </p:cNvSpPr>
            <p:nvPr/>
          </p:nvSpPr>
          <p:spPr bwMode="auto">
            <a:xfrm>
              <a:off x="5729" y="1233"/>
              <a:ext cx="3131"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solidFill>
                    <a:srgbClr val="FF0000"/>
                  </a:solidFill>
                  <a:latin typeface="Times New Roman" pitchFamily="18" charset="0"/>
                  <a:ea typeface="黑体" panose="02010609060101010101" pitchFamily="49" charset="-122"/>
                </a:rPr>
                <a:t>两个圆相切</a:t>
              </a:r>
            </a:p>
          </p:txBody>
        </p:sp>
        <p:sp>
          <p:nvSpPr>
            <p:cNvPr id="89" name="Rectangle 9">
              <a:extLst>
                <a:ext uri="{FF2B5EF4-FFF2-40B4-BE49-F238E27FC236}">
                  <a16:creationId xmlns:a16="http://schemas.microsoft.com/office/drawing/2014/main" id="{A8766FA2-B6C7-4EED-BAF0-6CC61474AB2A}"/>
                </a:ext>
              </a:extLst>
            </p:cNvPr>
            <p:cNvSpPr>
              <a:spLocks noChangeArrowheads="1"/>
            </p:cNvSpPr>
            <p:nvPr/>
          </p:nvSpPr>
          <p:spPr bwMode="auto">
            <a:xfrm>
              <a:off x="1832" y="1216"/>
              <a:ext cx="1465"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FF0000"/>
                  </a:solidFill>
                  <a:latin typeface="Times New Roman" pitchFamily="18" charset="0"/>
                  <a:cs typeface="Times New Roman" panose="02020603050405020304" pitchFamily="18" charset="0"/>
                </a:rPr>
                <a:t>△=0</a:t>
              </a:r>
            </a:p>
          </p:txBody>
        </p:sp>
        <p:sp>
          <p:nvSpPr>
            <p:cNvPr id="90" name="Rectangle 10">
              <a:extLst>
                <a:ext uri="{FF2B5EF4-FFF2-40B4-BE49-F238E27FC236}">
                  <a16:creationId xmlns:a16="http://schemas.microsoft.com/office/drawing/2014/main" id="{A6EEA1A3-4181-474B-907D-E7A7944F0380}"/>
                </a:ext>
              </a:extLst>
            </p:cNvPr>
            <p:cNvSpPr>
              <a:spLocks noChangeArrowheads="1"/>
            </p:cNvSpPr>
            <p:nvPr/>
          </p:nvSpPr>
          <p:spPr bwMode="auto">
            <a:xfrm>
              <a:off x="4100" y="2248"/>
              <a:ext cx="1212"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a:solidFill>
                    <a:srgbClr val="FF0000"/>
                  </a:solidFill>
                  <a:latin typeface="Times New Roman" pitchFamily="18" charset="0"/>
                  <a:ea typeface="黑体" panose="02010609060101010101" pitchFamily="49" charset="-122"/>
                </a:rPr>
                <a:t>n</a:t>
              </a:r>
              <a:r>
                <a:rPr lang="en-US" altLang="zh-CN" sz="2800" b="1">
                  <a:solidFill>
                    <a:srgbClr val="FF0000"/>
                  </a:solidFill>
                  <a:latin typeface="Times New Roman" pitchFamily="18" charset="0"/>
                  <a:ea typeface="黑体" panose="02010609060101010101" pitchFamily="49" charset="-122"/>
                </a:rPr>
                <a:t>=2</a:t>
              </a:r>
            </a:p>
          </p:txBody>
        </p:sp>
        <p:sp>
          <p:nvSpPr>
            <p:cNvPr id="91" name="Rectangle 11">
              <a:extLst>
                <a:ext uri="{FF2B5EF4-FFF2-40B4-BE49-F238E27FC236}">
                  <a16:creationId xmlns:a16="http://schemas.microsoft.com/office/drawing/2014/main" id="{CC876885-A53F-4579-A76B-E024CBA5B6A6}"/>
                </a:ext>
              </a:extLst>
            </p:cNvPr>
            <p:cNvSpPr>
              <a:spLocks noChangeArrowheads="1"/>
            </p:cNvSpPr>
            <p:nvPr/>
          </p:nvSpPr>
          <p:spPr bwMode="auto">
            <a:xfrm>
              <a:off x="5392" y="2226"/>
              <a:ext cx="3804"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FF0000"/>
                  </a:solidFill>
                  <a:latin typeface="Times New Roman" pitchFamily="18" charset="0"/>
                  <a:ea typeface="黑体" panose="02010609060101010101" pitchFamily="49" charset="-122"/>
                </a:rPr>
                <a:t>两个圆相交</a:t>
              </a:r>
            </a:p>
          </p:txBody>
        </p:sp>
        <p:sp>
          <p:nvSpPr>
            <p:cNvPr id="92" name="Rectangle 13">
              <a:extLst>
                <a:ext uri="{FF2B5EF4-FFF2-40B4-BE49-F238E27FC236}">
                  <a16:creationId xmlns:a16="http://schemas.microsoft.com/office/drawing/2014/main" id="{B39968CC-AD1B-400F-B5DC-372862F1493C}"/>
                </a:ext>
              </a:extLst>
            </p:cNvPr>
            <p:cNvSpPr>
              <a:spLocks noChangeArrowheads="1"/>
            </p:cNvSpPr>
            <p:nvPr/>
          </p:nvSpPr>
          <p:spPr bwMode="auto">
            <a:xfrm>
              <a:off x="1884" y="2270"/>
              <a:ext cx="1452" cy="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FF0000"/>
                  </a:solidFill>
                  <a:latin typeface="Times New Roman" pitchFamily="18" charset="0"/>
                  <a:cs typeface="Times New Roman" panose="02020603050405020304" pitchFamily="18" charset="0"/>
                </a:rPr>
                <a:t>△&gt;0</a:t>
              </a:r>
            </a:p>
          </p:txBody>
        </p:sp>
        <p:sp>
          <p:nvSpPr>
            <p:cNvPr id="93" name="Rectangle 14">
              <a:extLst>
                <a:ext uri="{FF2B5EF4-FFF2-40B4-BE49-F238E27FC236}">
                  <a16:creationId xmlns:a16="http://schemas.microsoft.com/office/drawing/2014/main" id="{62B312C1-3C2E-4702-9F90-574FF6B3700B}"/>
                </a:ext>
              </a:extLst>
            </p:cNvPr>
            <p:cNvSpPr>
              <a:spLocks noChangeArrowheads="1"/>
            </p:cNvSpPr>
            <p:nvPr/>
          </p:nvSpPr>
          <p:spPr bwMode="auto">
            <a:xfrm>
              <a:off x="4081" y="0"/>
              <a:ext cx="1212" cy="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a:solidFill>
                    <a:srgbClr val="FF0000"/>
                  </a:solidFill>
                  <a:latin typeface="Times New Roman" pitchFamily="18" charset="0"/>
                  <a:ea typeface="黑体" panose="02010609060101010101" pitchFamily="49" charset="-122"/>
                </a:rPr>
                <a:t>n</a:t>
              </a:r>
              <a:r>
                <a:rPr lang="en-US" altLang="zh-CN" sz="2800" b="1">
                  <a:solidFill>
                    <a:srgbClr val="FF0000"/>
                  </a:solidFill>
                  <a:latin typeface="Times New Roman" pitchFamily="18" charset="0"/>
                  <a:ea typeface="黑体" panose="02010609060101010101" pitchFamily="49" charset="-122"/>
                </a:rPr>
                <a:t>=0</a:t>
              </a:r>
            </a:p>
          </p:txBody>
        </p:sp>
      </p:grpSp>
      <p:sp>
        <p:nvSpPr>
          <p:cNvPr id="94" name="Text Box 18">
            <a:extLst>
              <a:ext uri="{FF2B5EF4-FFF2-40B4-BE49-F238E27FC236}">
                <a16:creationId xmlns:a16="http://schemas.microsoft.com/office/drawing/2014/main" id="{72994748-7C24-4551-A88D-E85A46743AB5}"/>
              </a:ext>
            </a:extLst>
          </p:cNvPr>
          <p:cNvSpPr txBox="1">
            <a:spLocks noChangeArrowheads="1"/>
          </p:cNvSpPr>
          <p:nvPr/>
        </p:nvSpPr>
        <p:spPr bwMode="auto">
          <a:xfrm>
            <a:off x="465764" y="2718782"/>
            <a:ext cx="7704137" cy="54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nSpc>
                <a:spcPct val="120000"/>
              </a:lnSpc>
              <a:spcBef>
                <a:spcPct val="50000"/>
              </a:spcBef>
            </a:pPr>
            <a:r>
              <a:rPr lang="zh-CN" altLang="en-US" sz="2800" b="1">
                <a:solidFill>
                  <a:schemeClr val="tx1"/>
                </a:solidFill>
                <a:latin typeface="Times New Roman" pitchFamily="18" charset="0"/>
                <a:ea typeface="黑体" panose="02010609060101010101" pitchFamily="49" charset="-122"/>
              </a:rPr>
              <a:t>利用两个</a:t>
            </a:r>
            <a:r>
              <a:rPr lang="zh-CN" altLang="en-US" sz="2800" b="1">
                <a:solidFill>
                  <a:schemeClr val="tx1"/>
                </a:solidFill>
                <a:latin typeface="黑体" panose="02010609060101010101" pitchFamily="49" charset="-122"/>
                <a:ea typeface="黑体" panose="02010609060101010101" pitchFamily="49" charset="-122"/>
              </a:rPr>
              <a:t>圆的方程组成方程组的实数解的个数：</a:t>
            </a:r>
          </a:p>
        </p:txBody>
      </p:sp>
      <p:graphicFrame>
        <p:nvGraphicFramePr>
          <p:cNvPr id="95" name="Object 19">
            <a:extLst>
              <a:ext uri="{FF2B5EF4-FFF2-40B4-BE49-F238E27FC236}">
                <a16:creationId xmlns:a16="http://schemas.microsoft.com/office/drawing/2014/main" id="{061A2F9F-C929-4DC1-88E5-53D1D592C53F}"/>
              </a:ext>
            </a:extLst>
          </p:cNvPr>
          <p:cNvGraphicFramePr>
            <a:graphicFrameLocks noChangeAspect="1"/>
          </p:cNvGraphicFramePr>
          <p:nvPr>
            <p:extLst>
              <p:ext uri="{D42A27DB-BD31-4B8C-83A1-F6EECF244321}">
                <p14:modId xmlns:p14="http://schemas.microsoft.com/office/powerpoint/2010/main" val="2861607376"/>
              </p:ext>
            </p:extLst>
          </p:nvPr>
        </p:nvGraphicFramePr>
        <p:xfrm>
          <a:off x="564106" y="3409746"/>
          <a:ext cx="5040313" cy="1708150"/>
        </p:xfrm>
        <a:graphic>
          <a:graphicData uri="http://schemas.openxmlformats.org/presentationml/2006/ole">
            <mc:AlternateContent xmlns:mc="http://schemas.openxmlformats.org/markup-compatibility/2006">
              <mc:Choice xmlns:v="urn:schemas-microsoft-com:vml" Requires="v">
                <p:oleObj spid="_x0000_s1038" r:id="rId4" progId="Equation.3">
                  <p:embed/>
                </p:oleObj>
              </mc:Choice>
              <mc:Fallback>
                <p:oleObj r:id="rId4"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564106" y="3409746"/>
                        <a:ext cx="5040313" cy="1708150"/>
                      </a:xfrm>
                      <a:prstGeom prst="rect">
                        <a:avLst/>
                      </a:prstGeom>
                      <a:noFill/>
                      <a:ln>
                        <a:noFill/>
                      </a:ln>
                      <a:effec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8787" name="Text Box 3">
            <a:extLst>
              <a:ext uri="{FF2B5EF4-FFF2-40B4-BE49-F238E27FC236}">
                <a16:creationId xmlns:a16="http://schemas.microsoft.com/office/drawing/2014/main" id="{1C1395C7-AD00-4291-A776-AF6BF1E0472B}"/>
              </a:ext>
            </a:extLst>
          </p:cNvPr>
          <p:cNvSpPr txBox="1">
            <a:spLocks noChangeArrowheads="1"/>
          </p:cNvSpPr>
          <p:nvPr/>
        </p:nvSpPr>
        <p:spPr bwMode="auto">
          <a:xfrm>
            <a:off x="293601" y="119791"/>
            <a:ext cx="11598448"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sz="2800" b="1">
                <a:solidFill>
                  <a:schemeClr val="tx1"/>
                </a:solidFill>
                <a:latin typeface="+mn-ea"/>
                <a:ea typeface="+mn-ea"/>
              </a:rPr>
              <a:t>       </a:t>
            </a:r>
            <a:r>
              <a:rPr lang="zh-CN" altLang="zh-CN" sz="2800" b="1">
                <a:solidFill>
                  <a:schemeClr val="tx1"/>
                </a:solidFill>
                <a:latin typeface="+mn-ea"/>
                <a:ea typeface="+mn-ea"/>
              </a:rPr>
              <a:t>已知圆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rPr>
              <a:t>1</a:t>
            </a:r>
            <a:r>
              <a:rPr lang="zh-CN" altLang="zh-CN" sz="2800" b="1">
                <a:solidFill>
                  <a:schemeClr val="tx1"/>
                </a:solidFill>
                <a:latin typeface="+mn-ea"/>
                <a:ea typeface="+mn-ea"/>
              </a:rPr>
              <a:t>:</a:t>
            </a:r>
            <a:r>
              <a:rPr lang="zh-CN" altLang="zh-CN" sz="2800" b="1" i="1">
                <a:solidFill>
                  <a:schemeClr val="tx1"/>
                </a:solidFill>
                <a:latin typeface="Times New Roman" pitchFamily="18" charset="0"/>
                <a:ea typeface="+mn-ea"/>
                <a:cs typeface="Times New Roman" panose="02020603050405020304" pitchFamily="18" charset="0"/>
              </a:rPr>
              <a:t>x</a:t>
            </a:r>
            <a:r>
              <a:rPr lang="zh-CN" altLang="zh-CN" sz="2800" b="1" baseline="30000">
                <a:solidFill>
                  <a:schemeClr val="tx1"/>
                </a:solidFill>
                <a:latin typeface="+mn-ea"/>
                <a:ea typeface="+mn-ea"/>
              </a:rPr>
              <a:t>2</a:t>
            </a:r>
            <a:r>
              <a:rPr lang="zh-CN" altLang="zh-CN" sz="2800" b="1">
                <a:solidFill>
                  <a:schemeClr val="tx1"/>
                </a:solidFill>
                <a:latin typeface="+mn-ea"/>
                <a:ea typeface="+mn-ea"/>
              </a:rPr>
              <a:t>+</a:t>
            </a:r>
            <a:r>
              <a:rPr lang="zh-CN" altLang="zh-CN" sz="2800" b="1" i="1">
                <a:solidFill>
                  <a:schemeClr val="tx1"/>
                </a:solidFill>
                <a:latin typeface="Times New Roman" pitchFamily="18" charset="0"/>
                <a:ea typeface="+mn-ea"/>
                <a:cs typeface="Times New Roman" panose="02020603050405020304" pitchFamily="18" charset="0"/>
              </a:rPr>
              <a:t>y</a:t>
            </a:r>
            <a:r>
              <a:rPr lang="zh-CN" altLang="zh-CN" sz="2800" b="1" baseline="30000">
                <a:solidFill>
                  <a:schemeClr val="tx1"/>
                </a:solidFill>
                <a:latin typeface="+mn-ea"/>
                <a:ea typeface="+mn-ea"/>
              </a:rPr>
              <a:t>2</a:t>
            </a:r>
            <a:r>
              <a:rPr lang="en-US" altLang="zh-CN" sz="2800" b="1">
                <a:solidFill>
                  <a:schemeClr val="tx1"/>
                </a:solidFill>
                <a:latin typeface="+mn-ea"/>
                <a:ea typeface="+mn-ea"/>
              </a:rPr>
              <a:t>-6</a:t>
            </a:r>
            <a:r>
              <a:rPr lang="en-US" altLang="zh-CN" sz="2800" b="1" i="1">
                <a:solidFill>
                  <a:schemeClr val="tx1"/>
                </a:solidFill>
                <a:latin typeface="Times New Roman" pitchFamily="18" charset="0"/>
                <a:ea typeface="+mn-ea"/>
                <a:cs typeface="Times New Roman" panose="02020603050405020304" pitchFamily="18" charset="0"/>
              </a:rPr>
              <a:t>x</a:t>
            </a:r>
            <a:r>
              <a:rPr lang="zh-CN" altLang="zh-CN" sz="2800" b="1">
                <a:solidFill>
                  <a:schemeClr val="tx1"/>
                </a:solidFill>
                <a:latin typeface="+mn-ea"/>
                <a:ea typeface="+mn-ea"/>
              </a:rPr>
              <a:t>+8</a:t>
            </a:r>
            <a:r>
              <a:rPr lang="zh-CN" altLang="zh-CN" sz="2800" b="1" i="1">
                <a:solidFill>
                  <a:schemeClr val="tx1"/>
                </a:solidFill>
                <a:latin typeface="Times New Roman" pitchFamily="18" charset="0"/>
                <a:ea typeface="+mn-ea"/>
                <a:cs typeface="Times New Roman" panose="02020603050405020304" pitchFamily="18" charset="0"/>
              </a:rPr>
              <a:t>y</a:t>
            </a:r>
            <a:r>
              <a:rPr lang="zh-CN" altLang="zh-CN" sz="2800" b="1">
                <a:solidFill>
                  <a:schemeClr val="tx1"/>
                </a:solidFill>
                <a:latin typeface="+mn-ea"/>
                <a:ea typeface="+mn-ea"/>
              </a:rPr>
              <a:t>=0和圆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cs typeface="Times New Roman" panose="02020603050405020304" pitchFamily="18" charset="0"/>
              </a:rPr>
              <a:t>2</a:t>
            </a:r>
            <a:r>
              <a:rPr lang="en-US" altLang="zh-CN" sz="2800" b="1">
                <a:solidFill>
                  <a:schemeClr val="tx1"/>
                </a:solidFill>
                <a:latin typeface="+mn-ea"/>
                <a:ea typeface="+mn-ea"/>
                <a:cs typeface="Times New Roman" panose="02020603050405020304" pitchFamily="18" charset="0"/>
              </a:rPr>
              <a:t>:</a:t>
            </a:r>
            <a:r>
              <a:rPr lang="zh-CN" altLang="zh-CN" sz="2800" b="1" i="1">
                <a:solidFill>
                  <a:schemeClr val="tx1"/>
                </a:solidFill>
                <a:latin typeface="Times New Roman" pitchFamily="18" charset="0"/>
                <a:ea typeface="+mn-ea"/>
                <a:cs typeface="Times New Roman" panose="02020603050405020304" pitchFamily="18" charset="0"/>
              </a:rPr>
              <a:t>x</a:t>
            </a:r>
            <a:r>
              <a:rPr lang="zh-CN" altLang="zh-CN" sz="2800" b="1" baseline="30000">
                <a:solidFill>
                  <a:schemeClr val="tx1"/>
                </a:solidFill>
                <a:latin typeface="+mn-ea"/>
                <a:ea typeface="+mn-ea"/>
                <a:cs typeface="Times New Roman" panose="02020603050405020304" pitchFamily="18" charset="0"/>
              </a:rPr>
              <a:t>2</a:t>
            </a:r>
            <a:r>
              <a:rPr lang="zh-CN" altLang="zh-CN" sz="2800" b="1">
                <a:solidFill>
                  <a:schemeClr val="tx1"/>
                </a:solidFill>
                <a:latin typeface="+mn-ea"/>
                <a:ea typeface="+mn-ea"/>
                <a:cs typeface="Times New Roman" panose="02020603050405020304" pitchFamily="18" charset="0"/>
              </a:rPr>
              <a:t>+</a:t>
            </a:r>
            <a:r>
              <a:rPr lang="zh-CN" altLang="zh-CN" sz="2800" b="1" i="1">
                <a:solidFill>
                  <a:schemeClr val="tx1"/>
                </a:solidFill>
                <a:latin typeface="Times New Roman" pitchFamily="18" charset="0"/>
                <a:ea typeface="+mn-ea"/>
                <a:cs typeface="Times New Roman" panose="02020603050405020304" pitchFamily="18" charset="0"/>
              </a:rPr>
              <a:t>y</a:t>
            </a:r>
            <a:r>
              <a:rPr lang="zh-CN" altLang="zh-CN" sz="2800" b="1" baseline="30000">
                <a:solidFill>
                  <a:schemeClr val="tx1"/>
                </a:solidFill>
                <a:latin typeface="+mn-ea"/>
                <a:ea typeface="+mn-ea"/>
                <a:cs typeface="Times New Roman" panose="02020603050405020304" pitchFamily="18" charset="0"/>
              </a:rPr>
              <a:t>2</a:t>
            </a:r>
            <a:r>
              <a:rPr lang="en-US" altLang="zh-CN" sz="2800" b="1">
                <a:solidFill>
                  <a:schemeClr val="tx1"/>
                </a:solidFill>
                <a:latin typeface="+mn-ea"/>
                <a:ea typeface="+mn-ea"/>
                <a:cs typeface="Times New Roman" panose="02020603050405020304" pitchFamily="18" charset="0"/>
              </a:rPr>
              <a:t>+2</a:t>
            </a:r>
            <a:r>
              <a:rPr lang="zh-CN" altLang="zh-CN" sz="2800" b="1" i="1">
                <a:solidFill>
                  <a:schemeClr val="tx1"/>
                </a:solidFill>
                <a:latin typeface="Times New Roman" pitchFamily="18" charset="0"/>
                <a:ea typeface="+mn-ea"/>
                <a:cs typeface="Times New Roman" panose="02020603050405020304" pitchFamily="18" charset="0"/>
              </a:rPr>
              <a:t>x</a:t>
            </a:r>
            <a:r>
              <a:rPr lang="zh-CN" altLang="zh-CN" sz="2800" b="1">
                <a:solidFill>
                  <a:schemeClr val="tx1"/>
                </a:solidFill>
                <a:latin typeface="+mn-ea"/>
                <a:ea typeface="+mn-ea"/>
                <a:cs typeface="Times New Roman" panose="02020603050405020304" pitchFamily="18" charset="0"/>
              </a:rPr>
              <a:t>-</a:t>
            </a:r>
            <a:r>
              <a:rPr lang="en-US" altLang="zh-CN" sz="2800" b="1">
                <a:solidFill>
                  <a:schemeClr val="tx1"/>
                </a:solidFill>
                <a:latin typeface="+mn-ea"/>
                <a:ea typeface="+mn-ea"/>
                <a:cs typeface="Times New Roman" panose="02020603050405020304" pitchFamily="18" charset="0"/>
              </a:rPr>
              <a:t>3</a:t>
            </a:r>
            <a:r>
              <a:rPr lang="zh-CN" altLang="zh-CN" sz="2800" b="1">
                <a:solidFill>
                  <a:schemeClr val="tx1"/>
                </a:solidFill>
                <a:latin typeface="+mn-ea"/>
                <a:ea typeface="+mn-ea"/>
                <a:cs typeface="Times New Roman" panose="02020603050405020304" pitchFamily="18" charset="0"/>
              </a:rPr>
              <a:t>=0</a:t>
            </a:r>
            <a:r>
              <a:rPr lang="zh-CN" altLang="zh-CN" sz="2800" b="1">
                <a:solidFill>
                  <a:schemeClr val="tx1"/>
                </a:solidFill>
                <a:latin typeface="+mn-ea"/>
                <a:ea typeface="+mn-ea"/>
              </a:rPr>
              <a:t>，试判断圆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rPr>
              <a:t>1</a:t>
            </a:r>
            <a:r>
              <a:rPr lang="zh-CN" altLang="zh-CN" sz="2800" b="1">
                <a:solidFill>
                  <a:schemeClr val="tx1"/>
                </a:solidFill>
                <a:latin typeface="+mn-ea"/>
                <a:ea typeface="+mn-ea"/>
              </a:rPr>
              <a:t>与圆</a:t>
            </a:r>
            <a:r>
              <a:rPr lang="zh-CN" altLang="zh-CN" sz="2800" b="1" i="1">
                <a:solidFill>
                  <a:schemeClr val="tx1"/>
                </a:solidFill>
                <a:latin typeface="Times New Roman" pitchFamily="18" charset="0"/>
                <a:ea typeface="+mn-ea"/>
                <a:cs typeface="Times New Roman" panose="02020603050405020304" pitchFamily="18" charset="0"/>
              </a:rPr>
              <a:t>C</a:t>
            </a:r>
            <a:r>
              <a:rPr lang="zh-CN" altLang="zh-CN" sz="2800" b="1" baseline="-25000">
                <a:solidFill>
                  <a:schemeClr val="tx1"/>
                </a:solidFill>
                <a:latin typeface="+mn-ea"/>
                <a:ea typeface="+mn-ea"/>
              </a:rPr>
              <a:t>2</a:t>
            </a:r>
            <a:r>
              <a:rPr lang="zh-CN" altLang="zh-CN" sz="2800" b="1">
                <a:solidFill>
                  <a:schemeClr val="tx1"/>
                </a:solidFill>
                <a:latin typeface="+mn-ea"/>
                <a:ea typeface="+mn-ea"/>
              </a:rPr>
              <a:t>的位置关系</a:t>
            </a:r>
            <a:r>
              <a:rPr lang="zh-CN" altLang="en-US" sz="2800" b="1">
                <a:solidFill>
                  <a:schemeClr val="tx1"/>
                </a:solidFill>
                <a:latin typeface="+mn-ea"/>
                <a:ea typeface="+mn-ea"/>
              </a:rPr>
              <a:t>。</a:t>
            </a:r>
          </a:p>
        </p:txBody>
      </p:sp>
      <p:sp>
        <p:nvSpPr>
          <p:cNvPr id="11" name="Text Box 28">
            <a:extLst>
              <a:ext uri="{FF2B5EF4-FFF2-40B4-BE49-F238E27FC236}">
                <a16:creationId xmlns:a16="http://schemas.microsoft.com/office/drawing/2014/main" id="{29450B2C-95DF-48E5-962C-1577338E0C70}"/>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典型例题</a:t>
            </a:r>
          </a:p>
        </p:txBody>
      </p:sp>
      <p:sp>
        <p:nvSpPr>
          <p:cNvPr id="2" name="矩形 1">
            <a:extLst>
              <a:ext uri="{FF2B5EF4-FFF2-40B4-BE49-F238E27FC236}">
                <a16:creationId xmlns:a16="http://schemas.microsoft.com/office/drawing/2014/main" id="{EA95F6AA-96E5-4044-8E5D-A3CBAAA8B958}"/>
              </a:ext>
            </a:extLst>
          </p:cNvPr>
          <p:cNvSpPr/>
          <p:nvPr/>
        </p:nvSpPr>
        <p:spPr>
          <a:xfrm>
            <a:off x="1275218" y="5700876"/>
            <a:ext cx="10582658" cy="830997"/>
          </a:xfrm>
          <a:prstGeom prst="rect">
            <a:avLst/>
          </a:prstGeom>
        </p:spPr>
        <p:txBody>
          <a:bodyPr wrap="square">
            <a:spAutoFit/>
          </a:bodyPr>
          <a:lstStyle/>
          <a:p>
            <a:r>
              <a:rPr lang="zh-CN" altLang="en-US" sz="2400">
                <a:solidFill>
                  <a:srgbClr val="FF0000"/>
                </a:solidFill>
              </a:rPr>
              <a:t>画出圆</a:t>
            </a:r>
            <a:r>
              <a:rPr lang="zh-CN" altLang="en-US" sz="2400" i="1">
                <a:solidFill>
                  <a:srgbClr val="FF0000"/>
                </a:solidFill>
                <a:latin typeface="Times New Roman" pitchFamily="18" charset="0"/>
                <a:cs typeface="Times New Roman" panose="02020603050405020304" pitchFamily="18" charset="0"/>
              </a:rPr>
              <a:t>C</a:t>
            </a:r>
            <a:r>
              <a:rPr lang="zh-CN" altLang="en-US" sz="2400" baseline="-25000">
                <a:solidFill>
                  <a:srgbClr val="FF0000"/>
                </a:solidFill>
              </a:rPr>
              <a:t>1</a:t>
            </a:r>
            <a:r>
              <a:rPr lang="zh-CN" altLang="en-US" sz="2400">
                <a:solidFill>
                  <a:srgbClr val="FF0000"/>
                </a:solidFill>
              </a:rPr>
              <a:t>与圆</a:t>
            </a:r>
            <a:r>
              <a:rPr lang="zh-CN" altLang="en-US" sz="2400" i="1">
                <a:solidFill>
                  <a:srgbClr val="FF0000"/>
                </a:solidFill>
                <a:latin typeface="Times New Roman" pitchFamily="18" charset="0"/>
                <a:cs typeface="Times New Roman" panose="02020603050405020304" pitchFamily="18" charset="0"/>
              </a:rPr>
              <a:t>C</a:t>
            </a:r>
            <a:r>
              <a:rPr lang="zh-CN" altLang="en-US" sz="2400" baseline="-25000">
                <a:solidFill>
                  <a:srgbClr val="FF0000"/>
                </a:solidFill>
              </a:rPr>
              <a:t>2</a:t>
            </a:r>
            <a:r>
              <a:rPr lang="zh-CN" altLang="en-US" sz="2400">
                <a:solidFill>
                  <a:srgbClr val="FF0000"/>
                </a:solidFill>
              </a:rPr>
              <a:t>以及方程③表示的直线，你发现了什么？</a:t>
            </a:r>
            <a:endParaRPr lang="en-US" altLang="zh-CN" sz="2400">
              <a:solidFill>
                <a:srgbClr val="FF0000"/>
              </a:solidFill>
            </a:endParaRPr>
          </a:p>
          <a:p>
            <a:r>
              <a:rPr lang="zh-CN" altLang="en-US" sz="2400">
                <a:solidFill>
                  <a:srgbClr val="FF0000"/>
                </a:solidFill>
              </a:rPr>
              <a:t>你能说明为什么吗？</a:t>
            </a:r>
          </a:p>
        </p:txBody>
      </p:sp>
      <p:grpSp>
        <p:nvGrpSpPr>
          <p:cNvPr id="7" name="组合 6">
            <a:extLst>
              <a:ext uri="{FF2B5EF4-FFF2-40B4-BE49-F238E27FC236}">
                <a16:creationId xmlns:a16="http://schemas.microsoft.com/office/drawing/2014/main" id="{A1C3CE82-21E6-46CE-B6EC-949F50FD5D7A}"/>
              </a:ext>
            </a:extLst>
          </p:cNvPr>
          <p:cNvGrpSpPr/>
          <p:nvPr/>
        </p:nvGrpSpPr>
        <p:grpSpPr>
          <a:xfrm>
            <a:off x="1507486" y="3078341"/>
            <a:ext cx="7175500" cy="2166937"/>
            <a:chOff x="911424" y="3176201"/>
            <a:chExt cx="7175500" cy="2166937"/>
          </a:xfrm>
        </p:grpSpPr>
        <p:graphicFrame>
          <p:nvGraphicFramePr>
            <p:cNvPr id="118794" name="Object 10">
              <a:extLst>
                <a:ext uri="{FF2B5EF4-FFF2-40B4-BE49-F238E27FC236}">
                  <a16:creationId xmlns:a16="http://schemas.microsoft.com/office/drawing/2014/main" id="{2DC892A7-1574-4E23-B4B2-D5C96CA05B2A}"/>
                </a:ext>
              </a:extLst>
            </p:cNvPr>
            <p:cNvGraphicFramePr>
              <a:graphicFrameLocks noChangeAspect="1"/>
            </p:cNvGraphicFramePr>
            <p:nvPr>
              <p:extLst>
                <p:ext uri="{D42A27DB-BD31-4B8C-83A1-F6EECF244321}">
                  <p14:modId xmlns:p14="http://schemas.microsoft.com/office/powerpoint/2010/main" val="2704609015"/>
                </p:ext>
              </p:extLst>
            </p:nvPr>
          </p:nvGraphicFramePr>
          <p:xfrm>
            <a:off x="911424" y="3176201"/>
            <a:ext cx="7175500" cy="2166937"/>
          </p:xfrm>
          <a:graphic>
            <a:graphicData uri="http://schemas.openxmlformats.org/presentationml/2006/ole">
              <mc:AlternateContent xmlns:mc="http://schemas.openxmlformats.org/markup-compatibility/2006">
                <mc:Choice xmlns:v="urn:schemas-microsoft-com:vml" Requires="v">
                  <p:oleObj spid="_x0000_s1039" name="Equation" r:id="rId2" progId="Equation.DSMT4">
                    <p:embed/>
                  </p:oleObj>
                </mc:Choice>
                <mc:Fallback>
                  <p:oleObj name="Equation" r:id="rId2" progId="Equation.DSMT4">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911424" y="3176201"/>
                          <a:ext cx="7175500" cy="2166937"/>
                        </a:xfrm>
                        <a:prstGeom prst="rect">
                          <a:avLst/>
                        </a:prstGeom>
                        <a:noFill/>
                        <a:ln>
                          <a:noFill/>
                        </a:ln>
                        <a:effectLst/>
                      </p:spPr>
                    </p:pic>
                  </p:oleObj>
                </mc:Fallback>
              </mc:AlternateContent>
            </a:graphicData>
          </a:graphic>
        </p:graphicFrame>
        <p:sp>
          <p:nvSpPr>
            <p:cNvPr id="3" name="矩形 2">
              <a:extLst>
                <a:ext uri="{FF2B5EF4-FFF2-40B4-BE49-F238E27FC236}">
                  <a16:creationId xmlns:a16="http://schemas.microsoft.com/office/drawing/2014/main" id="{9782F23D-3BDA-4C11-B5ED-A02D8E58B758}"/>
                </a:ext>
              </a:extLst>
            </p:cNvPr>
            <p:cNvSpPr/>
            <p:nvPr/>
          </p:nvSpPr>
          <p:spPr>
            <a:xfrm>
              <a:off x="5159896" y="3176201"/>
              <a:ext cx="543739" cy="523220"/>
            </a:xfrm>
            <a:prstGeom prst="rect">
              <a:avLst/>
            </a:prstGeom>
          </p:spPr>
          <p:txBody>
            <a:bodyPr wrap="none">
              <a:spAutoFit/>
            </a:bodyPr>
            <a:lstStyle/>
            <a:p>
              <a:r>
                <a:rPr lang="zh-CN" altLang="en-US" sz="2800">
                  <a:solidFill>
                    <a:schemeClr val="tx1"/>
                  </a:solidFill>
                </a:rPr>
                <a:t>③</a:t>
              </a:r>
            </a:p>
          </p:txBody>
        </p:sp>
      </p:grpSp>
      <p:sp>
        <p:nvSpPr>
          <p:cNvPr id="4" name="矩形 3">
            <a:extLst>
              <a:ext uri="{FF2B5EF4-FFF2-40B4-BE49-F238E27FC236}">
                <a16:creationId xmlns:a16="http://schemas.microsoft.com/office/drawing/2014/main" id="{38AEF5DB-E279-4D12-937E-EBBABABFA9A0}"/>
              </a:ext>
            </a:extLst>
          </p:cNvPr>
          <p:cNvSpPr/>
          <p:nvPr/>
        </p:nvSpPr>
        <p:spPr>
          <a:xfrm>
            <a:off x="484313" y="1161952"/>
            <a:ext cx="11407735" cy="707886"/>
          </a:xfrm>
          <a:prstGeom prst="rect">
            <a:avLst/>
          </a:prstGeom>
        </p:spPr>
        <p:txBody>
          <a:bodyPr wrap="square">
            <a:spAutoFit/>
          </a:bodyPr>
          <a:lstStyle/>
          <a:p>
            <a:r>
              <a:rPr lang="zh-CN" altLang="en-US" sz="2000">
                <a:solidFill>
                  <a:srgbClr val="FF5050"/>
                </a:solidFill>
              </a:rPr>
              <a:t>分析：</a:t>
            </a:r>
            <a:r>
              <a:rPr lang="zh-CN" altLang="en-US" sz="2000">
                <a:solidFill>
                  <a:srgbClr val="0070C0"/>
                </a:solidFill>
              </a:rPr>
              <a:t>思路1:</a:t>
            </a:r>
            <a:r>
              <a:rPr lang="zh-CN" altLang="en-US" sz="2000">
                <a:solidFill>
                  <a:schemeClr val="tx1"/>
                </a:solidFill>
              </a:rPr>
              <a:t>圆</a:t>
            </a:r>
            <a:r>
              <a:rPr lang="zh-CN" altLang="en-US" sz="2000" i="1">
                <a:solidFill>
                  <a:schemeClr val="tx1"/>
                </a:solidFill>
                <a:latin typeface="Times New Roman" pitchFamily="18" charset="0"/>
                <a:cs typeface="Times New Roman" panose="02020603050405020304" pitchFamily="18" charset="0"/>
              </a:rPr>
              <a:t>C</a:t>
            </a:r>
            <a:r>
              <a:rPr lang="zh-CN" altLang="en-US" sz="2000" baseline="-25000">
                <a:solidFill>
                  <a:schemeClr val="tx1"/>
                </a:solidFill>
              </a:rPr>
              <a:t>1</a:t>
            </a:r>
            <a:r>
              <a:rPr lang="zh-CN" altLang="en-US" sz="2000">
                <a:solidFill>
                  <a:schemeClr val="tx1"/>
                </a:solidFill>
              </a:rPr>
              <a:t>与圆</a:t>
            </a:r>
            <a:r>
              <a:rPr lang="zh-CN" altLang="en-US" sz="2000" i="1">
                <a:solidFill>
                  <a:schemeClr val="tx1"/>
                </a:solidFill>
                <a:latin typeface="Times New Roman" pitchFamily="18" charset="0"/>
                <a:cs typeface="Times New Roman" panose="02020603050405020304" pitchFamily="18" charset="0"/>
              </a:rPr>
              <a:t>C</a:t>
            </a:r>
            <a:r>
              <a:rPr lang="zh-CN" altLang="en-US" sz="2000" baseline="-25000">
                <a:solidFill>
                  <a:schemeClr val="tx1"/>
                </a:solidFill>
              </a:rPr>
              <a:t>2</a:t>
            </a:r>
            <a:r>
              <a:rPr lang="zh-CN" altLang="en-US" sz="2000">
                <a:solidFill>
                  <a:schemeClr val="tx1"/>
                </a:solidFill>
              </a:rPr>
              <a:t>的位置关系由它们有几个公共点确定，而它们有几个公共点又由它们的方程所组成的方程组有几组实数解确定；</a:t>
            </a:r>
          </a:p>
        </p:txBody>
      </p:sp>
      <p:grpSp>
        <p:nvGrpSpPr>
          <p:cNvPr id="6" name="组合 5">
            <a:extLst>
              <a:ext uri="{FF2B5EF4-FFF2-40B4-BE49-F238E27FC236}">
                <a16:creationId xmlns:a16="http://schemas.microsoft.com/office/drawing/2014/main" id="{92FF9112-CA67-49DB-8D4F-FF9F868F9A3A}"/>
              </a:ext>
            </a:extLst>
          </p:cNvPr>
          <p:cNvGrpSpPr/>
          <p:nvPr/>
        </p:nvGrpSpPr>
        <p:grpSpPr>
          <a:xfrm>
            <a:off x="767913" y="1892271"/>
            <a:ext cx="7590880" cy="1163637"/>
            <a:chOff x="767913" y="1892271"/>
            <a:chExt cx="7590880" cy="1163637"/>
          </a:xfrm>
        </p:grpSpPr>
        <p:graphicFrame>
          <p:nvGraphicFramePr>
            <p:cNvPr id="118786" name="Object 2">
              <a:extLst>
                <a:ext uri="{FF2B5EF4-FFF2-40B4-BE49-F238E27FC236}">
                  <a16:creationId xmlns:a16="http://schemas.microsoft.com/office/drawing/2014/main" id="{D9F07CF4-E392-4869-99B3-88DFE8C7748D}"/>
                </a:ext>
              </a:extLst>
            </p:cNvPr>
            <p:cNvGraphicFramePr>
              <a:graphicFrameLocks noChangeAspect="1"/>
            </p:cNvGraphicFramePr>
            <p:nvPr>
              <p:extLst>
                <p:ext uri="{D42A27DB-BD31-4B8C-83A1-F6EECF244321}">
                  <p14:modId xmlns:p14="http://schemas.microsoft.com/office/powerpoint/2010/main" val="1719284909"/>
                </p:ext>
              </p:extLst>
            </p:nvPr>
          </p:nvGraphicFramePr>
          <p:xfrm>
            <a:off x="767913" y="1892271"/>
            <a:ext cx="6762750" cy="1163637"/>
          </p:xfrm>
          <a:graphic>
            <a:graphicData uri="http://schemas.openxmlformats.org/presentationml/2006/ole">
              <mc:AlternateContent xmlns:mc="http://schemas.openxmlformats.org/markup-compatibility/2006">
                <mc:Choice xmlns:v="urn:schemas-microsoft-com:vml" Requires="v">
                  <p:oleObj spid="_x0000_s1040" r:id="rId4" progId="Equation.3">
                    <p:embed/>
                  </p:oleObj>
                </mc:Choice>
                <mc:Fallback>
                  <p:oleObj r:id="rId4"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767913" y="1892271"/>
                          <a:ext cx="6762750" cy="1163637"/>
                        </a:xfrm>
                        <a:prstGeom prst="rect">
                          <a:avLst/>
                        </a:prstGeom>
                        <a:noFill/>
                        <a:ln>
                          <a:noFill/>
                        </a:ln>
                        <a:effectLst/>
                      </p:spPr>
                    </p:pic>
                  </p:oleObj>
                </mc:Fallback>
              </mc:AlternateContent>
            </a:graphicData>
          </a:graphic>
        </p:graphicFrame>
        <p:sp>
          <p:nvSpPr>
            <p:cNvPr id="5" name="文本框 4">
              <a:extLst>
                <a:ext uri="{FF2B5EF4-FFF2-40B4-BE49-F238E27FC236}">
                  <a16:creationId xmlns:a16="http://schemas.microsoft.com/office/drawing/2014/main" id="{3F14EF36-0522-47C8-A7FE-A5F9A04315C4}"/>
                </a:ext>
              </a:extLst>
            </p:cNvPr>
            <p:cNvSpPr txBox="1"/>
            <p:nvPr/>
          </p:nvSpPr>
          <p:spPr>
            <a:xfrm>
              <a:off x="7815054" y="1990131"/>
              <a:ext cx="543739" cy="954107"/>
            </a:xfrm>
            <a:prstGeom prst="rect">
              <a:avLst/>
            </a:prstGeom>
            <a:noFill/>
          </p:spPr>
          <p:txBody>
            <a:bodyPr wrap="none" rtlCol="0">
              <a:spAutoFit/>
            </a:bodyPr>
            <a:lstStyle/>
            <a:p>
              <a:r>
                <a:rPr lang="en-US" altLang="zh-CN" sz="2800">
                  <a:solidFill>
                    <a:schemeClr val="tx1"/>
                  </a:solidFill>
                </a:rPr>
                <a:t>①</a:t>
              </a:r>
            </a:p>
            <a:p>
              <a:r>
                <a:rPr lang="en-US" altLang="zh-CN" sz="2800">
                  <a:solidFill>
                    <a:schemeClr val="tx1"/>
                  </a:solidFill>
                </a:rPr>
                <a:t>②</a:t>
              </a:r>
              <a:endParaRPr lang="zh-CN" altLang="en-US" sz="2800">
                <a:solidFill>
                  <a:schemeClr val="tx1"/>
                </a:solidFill>
              </a:endParaRPr>
            </a:p>
          </p:txBody>
        </p:sp>
      </p:grpSp>
    </p:spTree>
  </p:cSld>
  <p:clrMapOvr>
    <a:masterClrMapping/>
  </p:clrMapOvr>
  <p:transition spd="med"/>
  <p:timing/>
</p:sld>
</file>

<file path=ppt/tags/tag1.xml><?xml version="1.0" encoding="utf-8"?>
<p:tagLst xmlns:p="http://schemas.openxmlformats.org/presentationml/2006/main">
  <p:tag name="AS_OS" val="Unix 3.10 unknown"/>
  <p:tag name="AS_RELEASE_DATE" val="2017.06.20"/>
  <p:tag name="AS_TITLE" val="Aspose.Slides for Java"/>
  <p:tag name="AS_VERSION" val="17.6"/>
</p:tagLst>
</file>

<file path=ppt/theme/theme1.xml><?xml version="1.0" encoding="utf-8"?>
<a:theme xmlns:r="http://schemas.openxmlformats.org/officeDocument/2006/relationships" xmlns:a="http://schemas.openxmlformats.org/drawingml/2006/main" name="邢启强课件专用模板">
  <a:themeElements>
    <a:clrScheme name="邢启强课件专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邢启强课件专用模板">
      <a:majorFont>
        <a:latin typeface="Arial"/>
        <a:ea typeface="宋体" charset="-122"/>
        <a:cs typeface="Arial"/>
      </a:majorFont>
      <a:minorFont>
        <a:latin typeface="Arial"/>
        <a:ea typeface="宋体" charset="-122"/>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邢启强课件专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邢启强课件专用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邢启强课件专用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邢启强课件专用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邢启强课件专用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邢启强课件专用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邢启强课件专用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邢启强课件专用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邢启强课件专用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邢启强课件专用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邢启强课件专用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邢启强课件专用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charset="-122"/>
        <a:cs typeface="Arial"/>
      </a:majorFont>
      <a:minorFont>
        <a:latin typeface="Arial"/>
        <a:ea typeface="宋体" charset="-122"/>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172</Paragraphs>
  <Slides>18</Slides>
  <Notes>5</Notes>
  <TotalTime>0</TotalTime>
  <HiddenSlides>0</HiddenSlides>
  <MMClips>0</MMClips>
  <ScaleCrop>0</ScaleCrop>
  <HeadingPairs>
    <vt:vector baseType="variant" size="4">
      <vt:variant>
        <vt:lpstr>Theme</vt:lpstr>
      </vt:variant>
      <vt:variant>
        <vt:i4>1</vt:i4>
      </vt:variant>
      <vt:variant>
        <vt:lpstr>Slide Titles</vt:lpstr>
      </vt:variant>
      <vt:variant>
        <vt:i4>18</vt:i4>
      </vt:variant>
    </vt:vector>
  </HeadingPairs>
  <TitlesOfParts>
    <vt:vector baseType="lpstr" size="19">
      <vt:lpstr>邢启强课件专用模板</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0</LinksUpToDate>
  <SharedDoc>0</SharedDoc>
  <HyperlinksChanged>0</HyperlinksChanged>
  <Application>Aspose.Slides for Java</Application>
  <AppVersion>17.0600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2020-10-14T08:38:58.261</cp:lastPrinted>
  <dcterms:created xsi:type="dcterms:W3CDTF">2020-10-14T08:38:58Z</dcterms:created>
  <dcterms:modified xsi:type="dcterms:W3CDTF">2020-10-14T00:39:00Z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