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2963" r:id="rId4"/>
    <p:sldId id="2964" r:id="rId5"/>
    <p:sldId id="2927" r:id="rId6"/>
    <p:sldId id="2928" r:id="rId7"/>
    <p:sldId id="2929" r:id="rId8"/>
    <p:sldId id="2930" r:id="rId9"/>
    <p:sldId id="2931" r:id="rId10"/>
    <p:sldId id="2932" r:id="rId11"/>
    <p:sldId id="2933" r:id="rId12"/>
    <p:sldId id="2934" r:id="rId13"/>
    <p:sldId id="2935" r:id="rId14"/>
    <p:sldId id="2936" r:id="rId15"/>
    <p:sldId id="2938" r:id="rId16"/>
    <p:sldId id="2939" r:id="rId17"/>
    <p:sldId id="2940" r:id="rId18"/>
    <p:sldId id="2941" r:id="rId19"/>
    <p:sldId id="2942" r:id="rId20"/>
    <p:sldId id="2943" r:id="rId21"/>
    <p:sldId id="2944" r:id="rId22"/>
    <p:sldId id="2945" r:id="rId23"/>
    <p:sldId id="2946" r:id="rId24"/>
    <p:sldId id="2947" r:id="rId25"/>
    <p:sldId id="2948" r:id="rId26"/>
    <p:sldId id="2949" r:id="rId27"/>
    <p:sldId id="2950" r:id="rId28"/>
    <p:sldId id="2952" r:id="rId29"/>
    <p:sldId id="2953" r:id="rId30"/>
    <p:sldId id="2954" r:id="rId31"/>
    <p:sldId id="2955" r:id="rId32"/>
    <p:sldId id="2956" r:id="rId33"/>
    <p:sldId id="2957" r:id="rId34"/>
    <p:sldId id="2958" r:id="rId35"/>
    <p:sldId id="2959" r:id="rId36"/>
    <p:sldId id="2960" r:id="rId37"/>
    <p:sldId id="2961" r:id="rId38"/>
    <p:sldId id="330" r:id="rId39"/>
  </p:sldIdLst>
  <p:sldSz cx="12192000" cy="6858000"/>
  <p:notesSz cx="7104063" cy="10234613"/>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89433" autoAdjust="0"/>
  </p:normalViewPr>
  <p:slideViewPr>
    <p:cSldViewPr snapToGrid="0">
      <p:cViewPr varScale="1">
        <p:scale>
          <a:sx n="60" d="100"/>
          <a:sy n="60" d="100"/>
        </p:scale>
        <p:origin x="848" y="-380"/>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tags" Target="tags/tag8.xml" /><Relationship Id="rId41" Type="http://schemas.openxmlformats.org/officeDocument/2006/relationships/presProps" Target="presProps.xml" /><Relationship Id="rId42" Type="http://schemas.openxmlformats.org/officeDocument/2006/relationships/viewProps" Target="viewProps.xml" /><Relationship Id="rId43" Type="http://schemas.openxmlformats.org/officeDocument/2006/relationships/theme" Target="theme/theme1.xml" /><Relationship Id="rId44"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3.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5.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7.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9.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1.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4.emf" /><Relationship Id="rId2" Type="http://schemas.openxmlformats.org/officeDocument/2006/relationships/image" Target="../media/image45.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6.emf" /><Relationship Id="rId2" Type="http://schemas.openxmlformats.org/officeDocument/2006/relationships/image" Target="../media/image47.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9.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51.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52.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52.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4.e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55.emf"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56.emf" /><Relationship Id="rId2" Type="http://schemas.openxmlformats.org/officeDocument/2006/relationships/image" Target="../media/image57.e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61.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8.emf" /><Relationship Id="rId2" Type="http://schemas.openxmlformats.org/officeDocument/2006/relationships/image" Target="../media/image20.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1.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3.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4.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7.emf" /><Relationship Id="rId2" Type="http://schemas.openxmlformats.org/officeDocument/2006/relationships/image" Target="../media/image29.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31.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3.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9.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a:latin typeface="Arial" pitchFamily="34" charset="0"/>
              </a:rPr>
              <a:t>2020/8/11</a:t>
            </a:fld>
            <a:endParaRPr lang="zh-CN" altLang="en-US">
              <a:latin typeface="Arial" pitchFamily="34" charset="0"/>
            </a:endParaRPr>
          </a:p>
        </p:txBody>
      </p:sp>
      <p:sp>
        <p:nvSpPr>
          <p:cNvPr id="4" name="页脚占位符 3"/>
          <p:cNvSpPr>
            <a:spLocks noGrp="1"/>
          </p:cNvSpPr>
          <p:nvPr>
            <p:ph type="ftr" sz="quarter" idx="11"/>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97386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1_两栏内容">
    <p:spTree>
      <p:nvGrpSpPr>
        <p:cNvPr id="1" name=""/>
        <p:cNvGrpSpPr/>
        <p:nvPr/>
      </p:nvGrpSpPr>
      <p:grpSpPr>
        <a:xfrm>
          <a:off x="0" y="0"/>
          <a:ext cx="0" cy="0"/>
        </a:xfrm>
      </p:grpSpPr>
      <p:grpSp>
        <p:nvGrpSpPr>
          <p:cNvPr id="6" name="Group 9"/>
          <p:cNvGrpSpPr/>
          <p:nvPr userDrawn="1"/>
        </p:nvGrpSpPr>
        <p:grpSpPr>
          <a:xfrm>
            <a:off x="10775316" y="51436"/>
            <a:ext cx="1416685" cy="473075"/>
            <a:chExt cx="1135203" cy="341359"/>
          </a:xfrm>
        </p:grpSpPr>
        <p:pic>
          <p:nvPicPr>
            <p:cNvPr id="7"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8"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9"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48568"/>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2020/8/11</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6722908"/>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457486839"/>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05002769"/>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64215275"/>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78166390"/>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88328833"/>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73805912"/>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01179473"/>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70699209"/>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44357034"/>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7408797"/>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59576610"/>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70530346"/>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47246823"/>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13705634"/>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0111269"/>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0956736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29429637"/>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99158493"/>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69394135"/>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77431223"/>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04670508"/>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88440553"/>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86897759"/>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19227408"/>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50507444"/>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82503476"/>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82292642"/>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395373682"/>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55447094"/>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90928978"/>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53267047"/>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slideLayout" Target="../slideLayouts/slideLayout41.xml" /><Relationship Id="rId42" Type="http://schemas.openxmlformats.org/officeDocument/2006/relationships/slideLayout" Target="../slideLayouts/slideLayout42.xml" /><Relationship Id="rId43" Type="http://schemas.openxmlformats.org/officeDocument/2006/relationships/slideLayout" Target="../slideLayouts/slideLayout43.xml" /><Relationship Id="rId44" Type="http://schemas.openxmlformats.org/officeDocument/2006/relationships/slideLayout" Target="../slideLayouts/slideLayout44.xml" /><Relationship Id="rId45" Type="http://schemas.openxmlformats.org/officeDocument/2006/relationships/slideLayout" Target="../slideLayouts/slideLayout45.xml" /><Relationship Id="rId46" Type="http://schemas.openxmlformats.org/officeDocument/2006/relationships/slideLayout" Target="../slideLayouts/slideLayout46.xml" /><Relationship Id="rId47" Type="http://schemas.openxmlformats.org/officeDocument/2006/relationships/slideLayout" Target="../slideLayouts/slideLayout47.xml" /><Relationship Id="rId48" Type="http://schemas.openxmlformats.org/officeDocument/2006/relationships/slideLayout" Target="../slideLayouts/slideLayout48.xml" /><Relationship Id="rId49" Type="http://schemas.openxmlformats.org/officeDocument/2006/relationships/slideLayout" Target="../slideLayouts/slideLayout49.xml" /><Relationship Id="rId5" Type="http://schemas.openxmlformats.org/officeDocument/2006/relationships/slideLayout" Target="../slideLayouts/slideLayout5.xml" /><Relationship Id="rId50" Type="http://schemas.openxmlformats.org/officeDocument/2006/relationships/slideLayout" Target="../slideLayouts/slideLayout50.xml" /><Relationship Id="rId51" Type="http://schemas.openxmlformats.org/officeDocument/2006/relationships/slideLayout" Target="../slideLayouts/slideLayout51.xml" /><Relationship Id="rId52" Type="http://schemas.openxmlformats.org/officeDocument/2006/relationships/slideLayout" Target="../slideLayouts/slideLayout52.xml" /><Relationship Id="rId53" Type="http://schemas.openxmlformats.org/officeDocument/2006/relationships/slideLayout" Target="../slideLayouts/slideLayout53.xml" /><Relationship Id="rId54" Type="http://schemas.openxmlformats.org/officeDocument/2006/relationships/slideLayout" Target="../slideLayouts/slideLayout54.xml" /><Relationship Id="rId55" Type="http://schemas.openxmlformats.org/officeDocument/2006/relationships/slideLayout" Target="../slideLayouts/slideLayout55.xml" /><Relationship Id="rId56" Type="http://schemas.openxmlformats.org/officeDocument/2006/relationships/slideLayout" Target="../slideLayouts/slideLayout56.xml" /><Relationship Id="rId57" Type="http://schemas.openxmlformats.org/officeDocument/2006/relationships/slideLayout" Target="../slideLayouts/slideLayout57.xml" /><Relationship Id="rId58" Type="http://schemas.openxmlformats.org/officeDocument/2006/relationships/slideLayout" Target="../slideLayouts/slideLayout58.xml" /><Relationship Id="rId59" Type="http://schemas.openxmlformats.org/officeDocument/2006/relationships/slideLayout" Target="../slideLayouts/slideLayout59.xml" /><Relationship Id="rId6" Type="http://schemas.openxmlformats.org/officeDocument/2006/relationships/slideLayout" Target="../slideLayouts/slideLayout6.xml" /><Relationship Id="rId60" Type="http://schemas.openxmlformats.org/officeDocument/2006/relationships/image" Target="../media/image10.png" /><Relationship Id="rId61" Type="http://schemas.openxmlformats.org/officeDocument/2006/relationships/theme" Target="../theme/theme1.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60">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2020/8/11</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9" r:id="rId37"/>
    <p:sldLayoutId id="2147483840" r:id="rId38"/>
    <p:sldLayoutId id="2147483841" r:id="rId39"/>
    <p:sldLayoutId id="2147483842" r:id="rId40"/>
    <p:sldLayoutId id="2147483843" r:id="rId41"/>
    <p:sldLayoutId id="2147483844" r:id="rId42"/>
    <p:sldLayoutId id="2147483845" r:id="rId43"/>
    <p:sldLayoutId id="2147483846" r:id="rId44"/>
    <p:sldLayoutId id="2147483847" r:id="rId45"/>
    <p:sldLayoutId id="2147483848" r:id="rId46"/>
    <p:sldLayoutId id="2147483849" r:id="rId47"/>
    <p:sldLayoutId id="2147483850" r:id="rId48"/>
    <p:sldLayoutId id="2147483851" r:id="rId49"/>
    <p:sldLayoutId id="2147483853" r:id="rId50"/>
    <p:sldLayoutId id="2147483854" r:id="rId51"/>
    <p:sldLayoutId id="2147483855" r:id="rId52"/>
    <p:sldLayoutId id="2147483856" r:id="rId53"/>
    <p:sldLayoutId id="2147483857" r:id="rId54"/>
    <p:sldLayoutId id="2147483858" r:id="rId55"/>
    <p:sldLayoutId id="2147483859" r:id="rId56"/>
    <p:sldLayoutId id="2147483860" r:id="rId57"/>
    <p:sldLayoutId id="2147483861" r:id="rId58"/>
    <p:sldLayoutId id="2147483862" r:id="rId59"/>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3.xml" /><Relationship Id="rId2" Type="http://schemas.openxmlformats.org/officeDocument/2006/relationships/package" Target="../embeddings/Microsoft_Word_Document5.docx" TargetMode="Internal" /><Relationship Id="rId3" Type="http://schemas.openxmlformats.org/officeDocument/2006/relationships/image" Target="../media/image23.emf" /><Relationship Id="rId4" Type="http://schemas.openxmlformats.org/officeDocument/2006/relationships/vmlDrawing" Target="../drawings/vmlDrawing5.v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package" Target="../embeddings/Microsoft_Word_Document6.docx" TargetMode="Internal" /><Relationship Id="rId3" Type="http://schemas.openxmlformats.org/officeDocument/2006/relationships/image" Target="../media/image24.emf" /><Relationship Id="rId4" Type="http://schemas.openxmlformats.org/officeDocument/2006/relationships/image" Target="../media/image25.jpeg" /><Relationship Id="rId5" Type="http://schemas.openxmlformats.org/officeDocument/2006/relationships/vmlDrawing" Target="../drawings/vmlDrawing6.v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26.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package" Target="../embeddings/Microsoft_Word_Document7.docx" TargetMode="Internal" /><Relationship Id="rId3" Type="http://schemas.openxmlformats.org/officeDocument/2006/relationships/image" Target="../media/image27.emf" /><Relationship Id="rId4" Type="http://schemas.openxmlformats.org/officeDocument/2006/relationships/image" Target="../media/image28.jpeg" /><Relationship Id="rId5" Type="http://schemas.openxmlformats.org/officeDocument/2006/relationships/package" Target="../embeddings/Microsoft_Word_Document8.docx" TargetMode="Internal" /><Relationship Id="rId6" Type="http://schemas.openxmlformats.org/officeDocument/2006/relationships/image" Target="../media/image29.emf" /><Relationship Id="rId7" Type="http://schemas.openxmlformats.org/officeDocument/2006/relationships/vmlDrawing" Target="../drawings/vmlDrawing7.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image" Target="../media/image30.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package" Target="../embeddings/Microsoft_Word_Document9.docx" TargetMode="Internal" /><Relationship Id="rId3" Type="http://schemas.openxmlformats.org/officeDocument/2006/relationships/image" Target="../media/image31.emf" /><Relationship Id="rId4" Type="http://schemas.openxmlformats.org/officeDocument/2006/relationships/image" Target="../media/image32.jpeg" /><Relationship Id="rId5" Type="http://schemas.openxmlformats.org/officeDocument/2006/relationships/vmlDrawing" Target="../drawings/vmlDrawing8.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package" Target="../embeddings/Microsoft_Word_Document10.docx" TargetMode="Internal" /><Relationship Id="rId3" Type="http://schemas.openxmlformats.org/officeDocument/2006/relationships/image" Target="../media/image33.emf" /><Relationship Id="rId4" Type="http://schemas.openxmlformats.org/officeDocument/2006/relationships/image" Target="../media/image32.jpeg" /><Relationship Id="rId5" Type="http://schemas.openxmlformats.org/officeDocument/2006/relationships/vmlDrawing" Target="../drawings/vmlDrawing9.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34.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1.xml" /><Relationship Id="rId2" Type="http://schemas.openxmlformats.org/officeDocument/2006/relationships/package" Target="../embeddings/Microsoft_Word_Document11.docx" TargetMode="Internal" /><Relationship Id="rId3" Type="http://schemas.openxmlformats.org/officeDocument/2006/relationships/image" Target="../media/image35.emf" /><Relationship Id="rId4" Type="http://schemas.openxmlformats.org/officeDocument/2006/relationships/image" Target="../media/image36.jpeg" /><Relationship Id="rId5" Type="http://schemas.openxmlformats.org/officeDocument/2006/relationships/vmlDrawing" Target="../drawings/vmlDrawing10.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2.xml" /><Relationship Id="rId2" Type="http://schemas.openxmlformats.org/officeDocument/2006/relationships/package" Target="../embeddings/Microsoft_Word_Document12.docx" TargetMode="Internal" /><Relationship Id="rId3" Type="http://schemas.openxmlformats.org/officeDocument/2006/relationships/image" Target="../media/image37.emf" /><Relationship Id="rId4" Type="http://schemas.openxmlformats.org/officeDocument/2006/relationships/image" Target="../media/image36.jpeg" /><Relationship Id="rId5" Type="http://schemas.openxmlformats.org/officeDocument/2006/relationships/vmlDrawing" Target="../drawings/vmlDrawing11.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2.png" /><Relationship Id="rId3" Type="http://schemas.openxmlformats.org/officeDocument/2006/relationships/package" Target="../embeddings/Microsoft_Word_Document.docx" TargetMode="Internal" /><Relationship Id="rId4" Type="http://schemas.openxmlformats.org/officeDocument/2006/relationships/image" Target="../media/image13.emf" /><Relationship Id="rId5" Type="http://schemas.openxmlformats.org/officeDocument/2006/relationships/vmlDrawing" Target="../drawings/vmlDrawing1.v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image" Target="../media/image38.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package" Target="../embeddings/Microsoft_Word_Document13.docx" TargetMode="Internal" /><Relationship Id="rId3" Type="http://schemas.openxmlformats.org/officeDocument/2006/relationships/image" Target="../media/image39.emf" /><Relationship Id="rId4" Type="http://schemas.openxmlformats.org/officeDocument/2006/relationships/image" Target="../media/image40.jpeg" /><Relationship Id="rId5" Type="http://schemas.openxmlformats.org/officeDocument/2006/relationships/vmlDrawing" Target="../drawings/vmlDrawing12.v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package" Target="../embeddings/Microsoft_Word_Document14.docx" TargetMode="Internal" /><Relationship Id="rId3" Type="http://schemas.openxmlformats.org/officeDocument/2006/relationships/image" Target="../media/image41.emf" /><Relationship Id="rId4" Type="http://schemas.openxmlformats.org/officeDocument/2006/relationships/image" Target="../media/image40.jpeg" /><Relationship Id="rId5" Type="http://schemas.openxmlformats.org/officeDocument/2006/relationships/vmlDrawing" Target="../drawings/vmlDrawing13.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7.xml" /><Relationship Id="rId2" Type="http://schemas.openxmlformats.org/officeDocument/2006/relationships/image" Target="../media/image42.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8.xml" /><Relationship Id="rId2" Type="http://schemas.openxmlformats.org/officeDocument/2006/relationships/image" Target="../media/image43.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package" Target="../embeddings/Microsoft_Word_Document15.docx" TargetMode="Internal" /><Relationship Id="rId3" Type="http://schemas.openxmlformats.org/officeDocument/2006/relationships/image" Target="../media/image44.emf" /><Relationship Id="rId4" Type="http://schemas.openxmlformats.org/officeDocument/2006/relationships/image" Target="../media/image43.jpeg" /><Relationship Id="rId5" Type="http://schemas.openxmlformats.org/officeDocument/2006/relationships/package" Target="../embeddings/Microsoft_Word_Document16.docx" TargetMode="Internal" /><Relationship Id="rId6" Type="http://schemas.openxmlformats.org/officeDocument/2006/relationships/image" Target="../media/image45.emf" /><Relationship Id="rId7" Type="http://schemas.openxmlformats.org/officeDocument/2006/relationships/vmlDrawing" Target="../drawings/vmlDrawing14.v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50.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package" Target="../embeddings/Microsoft_Word_Document17.docx" TargetMode="Internal" /><Relationship Id="rId3" Type="http://schemas.openxmlformats.org/officeDocument/2006/relationships/image" Target="../media/image46.emf" /><Relationship Id="rId4" Type="http://schemas.openxmlformats.org/officeDocument/2006/relationships/package" Target="../embeddings/Microsoft_Word_Document18.docx" TargetMode="Internal" /><Relationship Id="rId5" Type="http://schemas.openxmlformats.org/officeDocument/2006/relationships/image" Target="../media/image47.emf" /><Relationship Id="rId6" Type="http://schemas.openxmlformats.org/officeDocument/2006/relationships/image" Target="../media/image48.jpeg" /><Relationship Id="rId7" Type="http://schemas.openxmlformats.org/officeDocument/2006/relationships/vmlDrawing" Target="../drawings/vmlDrawing15.v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52.xml" /><Relationship Id="rId2" Type="http://schemas.openxmlformats.org/officeDocument/2006/relationships/package" Target="../embeddings/Microsoft_Word_Document19.docx" TargetMode="Internal" /><Relationship Id="rId3" Type="http://schemas.openxmlformats.org/officeDocument/2006/relationships/image" Target="../media/image49.emf" /><Relationship Id="rId4" Type="http://schemas.openxmlformats.org/officeDocument/2006/relationships/image" Target="../media/image50.jpeg" /><Relationship Id="rId5" Type="http://schemas.openxmlformats.org/officeDocument/2006/relationships/vmlDrawing" Target="../drawings/vmlDrawing16.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package" Target="../embeddings/Microsoft_Word_Document1.docx" TargetMode="Internal" /><Relationship Id="rId3" Type="http://schemas.openxmlformats.org/officeDocument/2006/relationships/image" Target="../media/image14.emf" /><Relationship Id="rId4" Type="http://schemas.openxmlformats.org/officeDocument/2006/relationships/image" Target="../media/image15.png" /><Relationship Id="rId5" Type="http://schemas.openxmlformats.org/officeDocument/2006/relationships/vmlDrawing" Target="../drawings/vmlDrawing2.v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53.xml" /><Relationship Id="rId2" Type="http://schemas.openxmlformats.org/officeDocument/2006/relationships/package" Target="../embeddings/Microsoft_Word_Document20.docx" TargetMode="Internal" /><Relationship Id="rId3" Type="http://schemas.openxmlformats.org/officeDocument/2006/relationships/image" Target="../media/image51.emf" /><Relationship Id="rId4" Type="http://schemas.openxmlformats.org/officeDocument/2006/relationships/vmlDrawing" Target="../drawings/vmlDrawing17.v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package" Target="../embeddings/Microsoft_Word_Document21.docx" TargetMode="Internal" /><Relationship Id="rId3" Type="http://schemas.openxmlformats.org/officeDocument/2006/relationships/image" Target="../media/image52.emf" /><Relationship Id="rId4" Type="http://schemas.openxmlformats.org/officeDocument/2006/relationships/image" Target="../media/image53.jpeg" /><Relationship Id="rId5" Type="http://schemas.openxmlformats.org/officeDocument/2006/relationships/vmlDrawing" Target="../drawings/vmlDrawing18.v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55.xml" /><Relationship Id="rId2" Type="http://schemas.openxmlformats.org/officeDocument/2006/relationships/package" Target="../embeddings/Microsoft_Word_Document22.docx" TargetMode="Internal" /><Relationship Id="rId3" Type="http://schemas.openxmlformats.org/officeDocument/2006/relationships/image" Target="../media/image52.emf" /><Relationship Id="rId4" Type="http://schemas.openxmlformats.org/officeDocument/2006/relationships/image" Target="../media/image54.jpeg" /><Relationship Id="rId5" Type="http://schemas.openxmlformats.org/officeDocument/2006/relationships/vmlDrawing" Target="../drawings/vmlDrawing19.v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56.xml" /><Relationship Id="rId2" Type="http://schemas.openxmlformats.org/officeDocument/2006/relationships/package" Target="../embeddings/Microsoft_Word_Document23.docx" TargetMode="Internal" /><Relationship Id="rId3" Type="http://schemas.openxmlformats.org/officeDocument/2006/relationships/image" Target="../media/image55.emf" /><Relationship Id="rId4" Type="http://schemas.openxmlformats.org/officeDocument/2006/relationships/image" Target="../media/image54.jpeg" /><Relationship Id="rId5" Type="http://schemas.openxmlformats.org/officeDocument/2006/relationships/vmlDrawing" Target="../drawings/vmlDrawing20.v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57.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package" Target="../embeddings/Microsoft_Word_Document24.docx" TargetMode="Internal" /><Relationship Id="rId3" Type="http://schemas.openxmlformats.org/officeDocument/2006/relationships/image" Target="../media/image56.emf" /><Relationship Id="rId4" Type="http://schemas.openxmlformats.org/officeDocument/2006/relationships/package" Target="../embeddings/Microsoft_Word_Document25.docx" TargetMode="Internal" /><Relationship Id="rId5" Type="http://schemas.openxmlformats.org/officeDocument/2006/relationships/image" Target="../media/image57.emf" /><Relationship Id="rId6" Type="http://schemas.openxmlformats.org/officeDocument/2006/relationships/image" Target="../media/image58.jpeg" /><Relationship Id="rId7" Type="http://schemas.openxmlformats.org/officeDocument/2006/relationships/vmlDrawing" Target="../drawings/vmlDrawing21.v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image" Target="../media/image59.jpeg" /><Relationship Id="rId3" Type="http://schemas.openxmlformats.org/officeDocument/2006/relationships/image" Target="../media/image60.jpeg" /><Relationship Id="rId4" Type="http://schemas.openxmlformats.org/officeDocument/2006/relationships/package" Target="../embeddings/Microsoft_Word_Document26.docx" TargetMode="Internal" /><Relationship Id="rId5" Type="http://schemas.openxmlformats.org/officeDocument/2006/relationships/image" Target="../media/image61.emf" /><Relationship Id="rId6" Type="http://schemas.openxmlformats.org/officeDocument/2006/relationships/vmlDrawing" Target="../drawings/vmlDrawing22.v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2.png" /><Relationship Id="rId3" Type="http://schemas.openxmlformats.org/officeDocument/2006/relationships/image" Target="../media/image6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image" Target="../media/image16.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image" Target="../media/image17.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package" Target="../embeddings/Microsoft_Word_Document2.docx" TargetMode="Internal" /><Relationship Id="rId3" Type="http://schemas.openxmlformats.org/officeDocument/2006/relationships/image" Target="../media/image18.emf" /><Relationship Id="rId4" Type="http://schemas.openxmlformats.org/officeDocument/2006/relationships/image" Target="../media/image19.jpeg" /><Relationship Id="rId5" Type="http://schemas.openxmlformats.org/officeDocument/2006/relationships/package" Target="../embeddings/Microsoft_Word_Document3.docx" TargetMode="Internal" /><Relationship Id="rId6" Type="http://schemas.openxmlformats.org/officeDocument/2006/relationships/image" Target="../media/image20.emf" /><Relationship Id="rId7" Type="http://schemas.openxmlformats.org/officeDocument/2006/relationships/vmlDrawing" Target="../drawings/vmlDrawing3.v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0.xml" /><Relationship Id="rId2" Type="http://schemas.openxmlformats.org/officeDocument/2006/relationships/package" Target="../embeddings/Microsoft_Word_Document4.docx" TargetMode="Internal" /><Relationship Id="rId3" Type="http://schemas.openxmlformats.org/officeDocument/2006/relationships/image" Target="../media/image21.emf" /><Relationship Id="rId4" Type="http://schemas.openxmlformats.org/officeDocument/2006/relationships/image" Target="../media/image19.jpeg" /><Relationship Id="rId5" Type="http://schemas.openxmlformats.org/officeDocument/2006/relationships/vmlDrawing" Target="../drawings/vmlDrawing4.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2.xml" /><Relationship Id="rId2" Type="http://schemas.openxmlformats.org/officeDocument/2006/relationships/image" Target="../media/image22.jpe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646331"/>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2019 A</a:t>
            </a:r>
            <a:r>
              <a:rPr lang="zh-CN" altLang="en-US" b="1">
                <a:solidFill>
                  <a:schemeClr val="accent1"/>
                </a:solidFill>
                <a:latin typeface="Times New Roman" pitchFamily="18" charset="0"/>
                <a:cs typeface="Times New Roman" pitchFamily="18" charset="0"/>
              </a:rPr>
              <a:t>版 选择性必修 第一册</a:t>
            </a:r>
          </a:p>
        </p:txBody>
      </p:sp>
      <p:sp>
        <p:nvSpPr>
          <p:cNvPr id="5" name="文本框 4"/>
          <p:cNvSpPr txBox="1"/>
          <p:nvPr/>
        </p:nvSpPr>
        <p:spPr>
          <a:xfrm>
            <a:off x="5040910" y="2896286"/>
            <a:ext cx="10416020" cy="818173"/>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zh-CN" altLang="en-US"/>
              <a:t>复  习  小  结</a:t>
            </a:r>
            <a:endParaRPr lang="zh-CN">
              <a:sym typeface="+mn-ea"/>
            </a:endParaRPr>
          </a:p>
        </p:txBody>
      </p:sp>
      <p:sp>
        <p:nvSpPr>
          <p:cNvPr id="2" name="矩形 1"/>
          <p:cNvSpPr/>
          <p:nvPr/>
        </p:nvSpPr>
        <p:spPr>
          <a:xfrm>
            <a:off x="2904564" y="813424"/>
            <a:ext cx="6853158" cy="1538883"/>
          </a:xfrm>
          <a:prstGeom prst="rect">
            <a:avLst/>
          </a:prstGeom>
        </p:spPr>
        <p:txBody>
          <a:bodyPr wrap="none">
            <a:spAutoFit/>
          </a:bodyPr>
          <a:lstStyle/>
          <a:p>
            <a:r>
              <a:rPr lang="zh-CN" altLang="zh-CN" sz="4000">
                <a:solidFill>
                  <a:srgbClr val="FF0000"/>
                </a:solidFill>
                <a:latin typeface="Times New Roman" pitchFamily="18" charset="0"/>
                <a:cs typeface="Times New Roman" pitchFamily="18" charset="0"/>
              </a:rPr>
              <a:t>第一章　空间向量与立体几何</a:t>
            </a: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651961298"/>
              </p:ext>
            </p:extLst>
          </p:nvPr>
        </p:nvGraphicFramePr>
        <p:xfrm>
          <a:off x="309691" y="712788"/>
          <a:ext cx="9996488" cy="5967412"/>
        </p:xfrm>
        <a:graphic>
          <a:graphicData uri="http://schemas.openxmlformats.org/presentationml/2006/ole">
            <mc:AlternateContent>
              <mc:Choice xmlns:v="urn:schemas-microsoft-com:vml" Requires="v">
                <p:oleObj spid="_x0000_s1043" name="文档" r:id="rId2" imgW="4728760" imgH="2825099" progId="Word.Document.12">
                  <p:embed/>
                </p:oleObj>
              </mc:Choice>
              <mc:Fallback>
                <p:oleObj name="文档" r:id="rId2" imgW="4728760" imgH="2825099" progId="Word.Document.12">
                  <p:embed/>
                  <p:pic>
                    <p:nvPicPr>
                      <p:cNvPr id="0" name="OLE substitute image"/>
                      <p:cNvPicPr/>
                      <p:nvPr/>
                    </p:nvPicPr>
                    <p:blipFill>
                      <a:blip r:embed="rId3"/>
                      <a:stretch>
                        <a:fillRect/>
                      </a:stretch>
                    </p:blipFill>
                    <p:spPr>
                      <a:xfrm>
                        <a:off x="309691" y="712788"/>
                        <a:ext cx="9996488" cy="5967412"/>
                      </a:xfrm>
                      <a:prstGeom prst="rect">
                        <a:avLst/>
                      </a:prstGeom>
                    </p:spPr>
                  </p:pic>
                </p:oleObj>
              </mc:Fallback>
            </mc:AlternateContent>
          </a:graphicData>
        </a:graphic>
      </p:graphicFrame>
    </p:spTree>
    <p:extLst>
      <p:ext uri="{BB962C8B-B14F-4D97-AF65-F5344CB8AC3E}">
        <p14:creationId xmlns:p14="http://schemas.microsoft.com/office/powerpoint/2010/main" val="19463938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50930" y="725847"/>
            <a:ext cx="9712629" cy="212365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证法三</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取</a:t>
            </a:r>
            <a:r>
              <a:rPr lang="en-US" altLang="zh-CN" sz="2200" i="1">
                <a:solidFill>
                  <a:srgbClr val="FF0000"/>
                </a:solidFill>
                <a:latin typeface="Times New Roman" pitchFamily="18" charset="0"/>
                <a:cs typeface="Times New Roman" pitchFamily="18" charset="0"/>
              </a:rPr>
              <a:t>BC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的中点</a:t>
            </a:r>
            <a:r>
              <a:rPr lang="en-US" altLang="zh-CN" sz="2200" i="1">
                <a:solidFill>
                  <a:srgbClr val="FF0000"/>
                </a:solidFill>
                <a:latin typeface="Times New Roman" pitchFamily="18" charset="0"/>
                <a:cs typeface="Times New Roman" pitchFamily="18" charset="0"/>
              </a:rPr>
              <a:t>O</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连接</a:t>
            </a:r>
            <a:r>
              <a:rPr lang="en-US" altLang="zh-CN" sz="2200" i="1">
                <a:solidFill>
                  <a:srgbClr val="FF0000"/>
                </a:solidFill>
                <a:latin typeface="Times New Roman" pitchFamily="18" charset="0"/>
                <a:cs typeface="Times New Roman" pitchFamily="18" charset="0"/>
              </a:rPr>
              <a:t>AO</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OO</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ABC</a:t>
            </a:r>
            <a:r>
              <a:rPr lang="zh-CN" altLang="zh-CN" sz="2200">
                <a:solidFill>
                  <a:srgbClr val="FF0000"/>
                </a:solidFill>
                <a:latin typeface="Times New Roman" pitchFamily="18" charset="0"/>
                <a:ea typeface="楷体" panose="02010609060101010101" pitchFamily="49" charset="-122"/>
                <a:cs typeface="Times New Roman" pitchFamily="18" charset="0"/>
              </a:rPr>
              <a:t>为正三角形</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AO</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BC.</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因为在正三棱柱</a:t>
            </a:r>
            <a:r>
              <a:rPr lang="en-US" altLang="zh-CN" sz="2200" i="1">
                <a:solidFill>
                  <a:srgbClr val="FF0000"/>
                </a:solidFill>
                <a:latin typeface="Times New Roman" pitchFamily="18" charset="0"/>
                <a:cs typeface="Times New Roman" pitchFamily="18" charset="0"/>
              </a:rPr>
              <a:t>ABC-A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中</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都为中点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OB</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OO</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又平面</a:t>
            </a:r>
            <a:r>
              <a:rPr lang="en-US" altLang="zh-CN" sz="2200" i="1">
                <a:solidFill>
                  <a:srgbClr val="FF0000"/>
                </a:solidFill>
                <a:latin typeface="Times New Roman" pitchFamily="18" charset="0"/>
                <a:cs typeface="Times New Roman" pitchFamily="18" charset="0"/>
              </a:rPr>
              <a:t>ABC</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BCC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AO</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BCC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AO</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OO</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954659034"/>
              </p:ext>
            </p:extLst>
          </p:nvPr>
        </p:nvGraphicFramePr>
        <p:xfrm>
          <a:off x="550931" y="2849505"/>
          <a:ext cx="8128000" cy="3850988"/>
        </p:xfrm>
        <a:graphic>
          <a:graphicData uri="http://schemas.openxmlformats.org/presentationml/2006/ole">
            <mc:AlternateContent>
              <mc:Choice xmlns:v="urn:schemas-microsoft-com:vml" Requires="v">
                <p:oleObj spid="_x0000_s1044" name="文档" r:id="rId2" imgW="3839551" imgH="1830274" progId="Word.Document.12">
                  <p:embed/>
                </p:oleObj>
              </mc:Choice>
              <mc:Fallback>
                <p:oleObj name="文档" r:id="rId2" imgW="3839551" imgH="1830274" progId="Word.Document.12">
                  <p:embed/>
                  <p:pic>
                    <p:nvPicPr>
                      <p:cNvPr id="0" name="OLE substitute image"/>
                      <p:cNvPicPr/>
                      <p:nvPr/>
                    </p:nvPicPr>
                    <p:blipFill>
                      <a:blip r:embed="rId3"/>
                      <a:stretch>
                        <a:fillRect/>
                      </a:stretch>
                    </p:blipFill>
                    <p:spPr>
                      <a:xfrm>
                        <a:off x="550931" y="2849505"/>
                        <a:ext cx="8128000" cy="3850988"/>
                      </a:xfrm>
                      <a:prstGeom prst="rect">
                        <a:avLst/>
                      </a:prstGeom>
                    </p:spPr>
                  </p:pic>
                </p:oleObj>
              </mc:Fallback>
            </mc:AlternateContent>
          </a:graphicData>
        </a:graphic>
      </p:graphicFrame>
      <p:pic>
        <p:nvPicPr>
          <p:cNvPr id="4" name="A42.eps" descr="id:2147497903;FounderCES"/>
          <p:cNvPicPr/>
          <p:nvPr/>
        </p:nvPicPr>
        <p:blipFill>
          <a:blip r:embed="rId4"/>
          <a:stretch>
            <a:fillRect/>
          </a:stretch>
        </p:blipFill>
        <p:spPr>
          <a:xfrm>
            <a:off x="9266108" y="4053017"/>
            <a:ext cx="2621093" cy="2415686"/>
          </a:xfrm>
          <a:prstGeom prst="rect">
            <a:avLst/>
          </a:prstGeom>
        </p:spPr>
      </p:pic>
    </p:spTree>
    <p:extLst>
      <p:ext uri="{BB962C8B-B14F-4D97-AF65-F5344CB8AC3E}">
        <p14:creationId xmlns:p14="http://schemas.microsoft.com/office/powerpoint/2010/main" val="148770880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63838" y="1363348"/>
            <a:ext cx="11387438" cy="171739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2  </a:t>
            </a:r>
            <a:r>
              <a:rPr lang="zh-CN" altLang="zh-CN" sz="2200">
                <a:solidFill>
                  <a:srgbClr val="000000"/>
                </a:solidFill>
                <a:latin typeface="Times New Roman" pitchFamily="18" charset="0"/>
                <a:cs typeface="Times New Roman" pitchFamily="18" charset="0"/>
              </a:rPr>
              <a:t>如图所示的多面体是由底面为</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的长方体被平面</a:t>
            </a:r>
            <a:r>
              <a:rPr lang="en-US" altLang="zh-CN" sz="2200" i="1">
                <a:solidFill>
                  <a:srgbClr val="000000"/>
                </a:solidFill>
                <a:latin typeface="Times New Roman" pitchFamily="18" charset="0"/>
                <a:cs typeface="Times New Roman" pitchFamily="18" charset="0"/>
              </a:rPr>
              <a:t>AEC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所截而得到的</a:t>
            </a:r>
            <a:r>
              <a:rPr lang="en-US" altLang="zh-CN" sz="2200">
                <a:solidFill>
                  <a:srgbClr val="00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其中</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BE=</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a:t>
            </a:r>
            <a:r>
              <a:rPr lang="en-US" altLang="zh-CN" sz="2200" i="1">
                <a:solidFill>
                  <a:srgbClr val="000000"/>
                </a:solidFill>
                <a:latin typeface="Times New Roman" pitchFamily="18" charset="0"/>
                <a:cs typeface="Times New Roman" pitchFamily="18" charset="0"/>
              </a:rPr>
              <a:t>BF</a:t>
            </a:r>
            <a:r>
              <a:rPr lang="zh-CN" altLang="zh-CN" sz="2200">
                <a:solidFill>
                  <a:srgbClr val="000000"/>
                </a:solidFill>
                <a:latin typeface="Times New Roman" pitchFamily="18" charset="0"/>
                <a:cs typeface="Times New Roman" pitchFamily="18" charset="0"/>
              </a:rPr>
              <a:t>的长</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求点</a:t>
            </a:r>
            <a:r>
              <a:rPr lang="en-US" altLang="zh-CN" sz="2200" i="1">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到平面</a:t>
            </a:r>
            <a:r>
              <a:rPr lang="en-US" altLang="zh-CN" sz="2200" i="1">
                <a:solidFill>
                  <a:srgbClr val="000000"/>
                </a:solidFill>
                <a:latin typeface="Times New Roman" pitchFamily="18" charset="0"/>
                <a:cs typeface="Times New Roman" pitchFamily="18" charset="0"/>
              </a:rPr>
              <a:t>AEC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pic>
        <p:nvPicPr>
          <p:cNvPr id="3" name="A43.eps" descr="id:2147497917;FounderCES"/>
          <p:cNvPicPr/>
          <p:nvPr/>
        </p:nvPicPr>
        <p:blipFill>
          <a:blip r:embed="rId2"/>
          <a:stretch>
            <a:fillRect/>
          </a:stretch>
        </p:blipFill>
        <p:spPr>
          <a:xfrm>
            <a:off x="4251835" y="3402742"/>
            <a:ext cx="2556738" cy="2224770"/>
          </a:xfrm>
          <a:prstGeom prst="rect">
            <a:avLst/>
          </a:prstGeom>
        </p:spPr>
      </p:pic>
      <p:sp>
        <p:nvSpPr>
          <p:cNvPr id="4" name="矩形 3"/>
          <p:cNvSpPr/>
          <p:nvPr/>
        </p:nvSpPr>
        <p:spPr>
          <a:xfrm>
            <a:off x="3059726" y="473435"/>
            <a:ext cx="5652509" cy="567912"/>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800">
                <a:solidFill>
                  <a:srgbClr val="FF0000"/>
                </a:solidFill>
                <a:uFill>
                  <a:solidFill>
                    <a:srgbClr val="000000"/>
                  </a:solidFill>
                </a:uFill>
                <a:latin typeface="Arial" pitchFamily="34" charset="0"/>
                <a:ea typeface="黑体" pitchFamily="2" charset="-122"/>
                <a:cs typeface="Times New Roman" pitchFamily="18" charset="0"/>
              </a:rPr>
              <a:t>专题二</a:t>
            </a:r>
            <a:r>
              <a:rPr lang="zh-CN" altLang="zh-CN" sz="2800" i="1">
                <a:solidFill>
                  <a:srgbClr val="FF0000"/>
                </a:solidFill>
                <a:uFill>
                  <a:solidFill>
                    <a:srgbClr val="000000"/>
                  </a:solidFill>
                </a:uFill>
                <a:latin typeface="Times New Roman" pitchFamily="18" charset="0"/>
                <a:cs typeface="Times New Roman" pitchFamily="18" charset="0"/>
              </a:rPr>
              <a:t>　</a:t>
            </a:r>
            <a:r>
              <a:rPr lang="zh-CN" altLang="zh-CN" sz="2800">
                <a:solidFill>
                  <a:srgbClr val="FF0000"/>
                </a:solidFill>
                <a:uFill>
                  <a:solidFill>
                    <a:srgbClr val="000000"/>
                  </a:solidFill>
                </a:uFill>
                <a:latin typeface="Arial" pitchFamily="34" charset="0"/>
                <a:ea typeface="黑体" pitchFamily="2" charset="-122"/>
                <a:cs typeface="Times New Roman" pitchFamily="18" charset="0"/>
              </a:rPr>
              <a:t>应用空间向量求空间距离</a:t>
            </a:r>
            <a:r>
              <a:rPr lang="en-US" altLang="zh-CN" sz="2800">
                <a:solidFill>
                  <a:srgbClr val="FF0000"/>
                </a:solidFill>
                <a:uFill>
                  <a:solidFill>
                    <a:srgbClr val="000000"/>
                  </a:solidFill>
                </a:uFill>
                <a:latin typeface="Calibri" panose="020f0502020204030204" pitchFamily="34" charset="0"/>
                <a:ea typeface="黑体" pitchFamily="2" charset="-122"/>
                <a:cs typeface="Calibri" panose="020f0502020204030204" pitchFamily="34" charset="0"/>
              </a:rPr>
              <a:t> </a:t>
            </a:r>
            <a:endParaRPr lang="zh-CN" altLang="zh-CN" sz="2800">
              <a:solidFill>
                <a:srgbClr val="FF0000"/>
              </a:solidFill>
              <a:latin typeface="NEU-BZ-S92"/>
              <a:ea typeface="方正书宋_GBK" pitchFamily="65" charset="-122"/>
              <a:cs typeface="Times New Roman" panose="02020603050405020304" pitchFamily="18" charset="0"/>
            </a:endParaRPr>
          </a:p>
        </p:txBody>
      </p:sp>
      <p:sp>
        <p:nvSpPr>
          <p:cNvPr id="5"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87523001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89697" y="608664"/>
            <a:ext cx="11523362"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(2,4,0),</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(2,0,0),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(0,4,0),</a:t>
            </a:r>
            <a:r>
              <a:rPr lang="en-US" altLang="zh-CN" sz="2200" i="1">
                <a:solidFill>
                  <a:srgbClr val="FF0000"/>
                </a:solidFill>
                <a:latin typeface="Times New Roman" pitchFamily="18" charset="0"/>
                <a:cs typeface="Times New Roman" pitchFamily="18" charset="0"/>
              </a:rPr>
              <a:t>E</a:t>
            </a:r>
            <a:r>
              <a:rPr lang="en-US" altLang="zh-CN" sz="2200">
                <a:solidFill>
                  <a:srgbClr val="FF0000"/>
                </a:solidFill>
                <a:latin typeface="Times New Roman" pitchFamily="18" charset="0"/>
                <a:cs typeface="Times New Roman" pitchFamily="18" charset="0"/>
              </a:rPr>
              <a:t>(2,4,1),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(0,4,3)</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设</a:t>
            </a:r>
            <a:r>
              <a:rPr lang="en-US" altLang="zh-CN" sz="2200" i="1">
                <a:solidFill>
                  <a:srgbClr val="FF0000"/>
                </a:solidFill>
                <a:latin typeface="Times New Roman" pitchFamily="18" charset="0"/>
                <a:cs typeface="Times New Roman" pitchFamily="18" charset="0"/>
              </a:rPr>
              <a:t>F</a:t>
            </a:r>
            <a:r>
              <a:rPr lang="en-US" altLang="zh-CN" sz="2200">
                <a:solidFill>
                  <a:srgbClr val="FF0000"/>
                </a:solidFill>
                <a:latin typeface="Times New Roman" pitchFamily="18" charset="0"/>
                <a:cs typeface="Times New Roman" pitchFamily="18" charset="0"/>
              </a:rPr>
              <a:t>(0,0,</a:t>
            </a:r>
            <a:r>
              <a:rPr lang="en-US" altLang="zh-CN" sz="2200" i="1">
                <a:solidFill>
                  <a:srgbClr val="FF0000"/>
                </a:solidFill>
                <a:latin typeface="Times New Roman" pitchFamily="18" charset="0"/>
                <a:cs typeface="Times New Roman" pitchFamily="18" charset="0"/>
              </a:rPr>
              <a:t>z</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NEU-BZ-S92"/>
                <a:ea typeface="方正书宋_GBK" pitchFamily="65" charset="-122"/>
                <a:cs typeface="Times New Roman" pitchFamily="18" charset="0"/>
              </a:rPr>
              <a:t> </a:t>
            </a:r>
            <a:r>
              <a:rPr lang="zh-CN" altLang="zh-CN" sz="2200">
                <a:solidFill>
                  <a:srgbClr val="FF0000"/>
                </a:solidFill>
                <a:latin typeface="Times New Roman" pitchFamily="18" charset="0"/>
                <a:ea typeface="楷体" panose="02010609060101010101" pitchFamily="49" charset="-122"/>
                <a:cs typeface="Times New Roman" pitchFamily="18" charset="0"/>
              </a:rPr>
              <a:t>由题意得</a:t>
            </a:r>
            <a:r>
              <a:rPr lang="en-US" altLang="zh-CN" sz="2200" i="1">
                <a:solidFill>
                  <a:srgbClr val="FF0000"/>
                </a:solidFill>
                <a:latin typeface="Times New Roman" pitchFamily="18" charset="0"/>
                <a:cs typeface="Times New Roman" pitchFamily="18" charset="0"/>
              </a:rPr>
              <a:t>AEC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F</a:t>
            </a:r>
            <a:r>
              <a:rPr lang="zh-CN" altLang="zh-CN" sz="2200">
                <a:solidFill>
                  <a:srgbClr val="FF0000"/>
                </a:solidFill>
                <a:latin typeface="Times New Roman" pitchFamily="18" charset="0"/>
                <a:ea typeface="楷体" panose="02010609060101010101" pitchFamily="49" charset="-122"/>
                <a:cs typeface="Times New Roman" pitchFamily="18" charset="0"/>
              </a:rPr>
              <a:t>为平行四边形</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40067768"/>
              </p:ext>
            </p:extLst>
          </p:nvPr>
        </p:nvGraphicFramePr>
        <p:xfrm>
          <a:off x="499761" y="1513527"/>
          <a:ext cx="8128000" cy="1559850"/>
        </p:xfrm>
        <a:graphic>
          <a:graphicData uri="http://schemas.openxmlformats.org/presentationml/2006/ole">
            <mc:AlternateContent>
              <mc:Choice xmlns:v="urn:schemas-microsoft-com:vml" Requires="v">
                <p:oleObj spid="_x0000_s1045" name="文档" r:id="rId2" imgW="3839551" imgH="740980" progId="Word.Document.12">
                  <p:embed/>
                </p:oleObj>
              </mc:Choice>
              <mc:Fallback>
                <p:oleObj name="文档" r:id="rId2" imgW="3839551" imgH="740980" progId="Word.Document.12">
                  <p:embed/>
                  <p:pic>
                    <p:nvPicPr>
                      <p:cNvPr id="0" name="OLE substitute image"/>
                      <p:cNvPicPr/>
                      <p:nvPr/>
                    </p:nvPicPr>
                    <p:blipFill>
                      <a:blip r:embed="rId3"/>
                      <a:stretch>
                        <a:fillRect/>
                      </a:stretch>
                    </p:blipFill>
                    <p:spPr>
                      <a:xfrm>
                        <a:off x="499761" y="1513527"/>
                        <a:ext cx="8128000" cy="1559850"/>
                      </a:xfrm>
                      <a:prstGeom prst="rect">
                        <a:avLst/>
                      </a:prstGeom>
                    </p:spPr>
                  </p:pic>
                </p:oleObj>
              </mc:Fallback>
            </mc:AlternateContent>
          </a:graphicData>
        </a:graphic>
      </p:graphicFrame>
      <p:pic>
        <p:nvPicPr>
          <p:cNvPr id="4" name="A44.eps" descr="id:2147497924;FounderCES"/>
          <p:cNvPicPr/>
          <p:nvPr/>
        </p:nvPicPr>
        <p:blipFill>
          <a:blip r:embed="rId4"/>
          <a:stretch>
            <a:fillRect/>
          </a:stretch>
        </p:blipFill>
        <p:spPr>
          <a:xfrm>
            <a:off x="9122967" y="4040659"/>
            <a:ext cx="2690092" cy="2314913"/>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828067726"/>
              </p:ext>
            </p:extLst>
          </p:nvPr>
        </p:nvGraphicFramePr>
        <p:xfrm>
          <a:off x="499761" y="3225611"/>
          <a:ext cx="8965514" cy="2701551"/>
        </p:xfrm>
        <a:graphic>
          <a:graphicData uri="http://schemas.openxmlformats.org/presentationml/2006/ole">
            <mc:AlternateContent>
              <mc:Choice xmlns:v="urn:schemas-microsoft-com:vml" Requires="v">
                <p:oleObj spid="_x0000_s1046" name="文档" r:id="rId5" imgW="3912661" imgH="1505758" progId="Word.Document.12">
                  <p:embed/>
                </p:oleObj>
              </mc:Choice>
              <mc:Fallback>
                <p:oleObj name="文档" r:id="rId5" imgW="3912661" imgH="1505758" progId="Word.Document.12">
                  <p:embed/>
                  <p:pic>
                    <p:nvPicPr>
                      <p:cNvPr id="0" name="OLE substitute image"/>
                      <p:cNvPicPr/>
                      <p:nvPr/>
                    </p:nvPicPr>
                    <p:blipFill>
                      <a:blip r:embed="rId6"/>
                      <a:stretch>
                        <a:fillRect/>
                      </a:stretch>
                    </p:blipFill>
                    <p:spPr>
                      <a:xfrm>
                        <a:off x="499761" y="3225611"/>
                        <a:ext cx="8965514" cy="2701551"/>
                      </a:xfrm>
                      <a:prstGeom prst="rect">
                        <a:avLst/>
                      </a:prstGeom>
                    </p:spPr>
                  </p:pic>
                </p:oleObj>
              </mc:Fallback>
            </mc:AlternateContent>
          </a:graphicData>
        </a:graphic>
      </p:graphicFrame>
    </p:spTree>
    <p:extLst>
      <p:ext uri="{BB962C8B-B14F-4D97-AF65-F5344CB8AC3E}">
        <p14:creationId xmlns:p14="http://schemas.microsoft.com/office/powerpoint/2010/main" val="82785872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786660" y="786847"/>
            <a:ext cx="3366627" cy="458202"/>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000000"/>
                </a:solidFill>
                <a:latin typeface="Arial" pitchFamily="34" charset="0"/>
                <a:ea typeface="黑体" pitchFamily="2" charset="-122"/>
                <a:cs typeface="Times New Roman" pitchFamily="18" charset="0"/>
              </a:rPr>
              <a:t>向量法求点面距离的步骤</a:t>
            </a:r>
            <a:r>
              <a:rPr lang="en-US" altLang="zh-CN" sz="2200">
                <a:solidFill>
                  <a:srgbClr val="000000"/>
                </a:solidFill>
                <a:latin typeface="Arial" pitchFamily="34" charset="0"/>
                <a:ea typeface="黑体" pitchFamily="2" charset="-122"/>
                <a:cs typeface="Times New Roman" pitchFamily="18" charset="0"/>
              </a:rPr>
              <a:t> </a:t>
            </a:r>
            <a:endParaRPr lang="zh-CN" altLang="zh-CN" sz="2200">
              <a:solidFill>
                <a:srgbClr val="000000"/>
              </a:solidFill>
              <a:latin typeface="NEU-BZ-S92"/>
              <a:ea typeface="方正书宋_GBK" pitchFamily="65" charset="-122"/>
              <a:cs typeface="Times New Roman" pitchFamily="18" charset="0"/>
            </a:endParaRPr>
          </a:p>
        </p:txBody>
      </p:sp>
      <p:pic>
        <p:nvPicPr>
          <p:cNvPr id="3" name="A45.eps" descr="id:2147497938;FounderCES"/>
          <p:cNvPicPr/>
          <p:nvPr/>
        </p:nvPicPr>
        <p:blipFill>
          <a:blip r:embed="rId2"/>
          <a:stretch>
            <a:fillRect/>
          </a:stretch>
        </p:blipFill>
        <p:spPr>
          <a:xfrm>
            <a:off x="2447868" y="1582008"/>
            <a:ext cx="6893391" cy="4373863"/>
          </a:xfrm>
          <a:prstGeom prst="rect">
            <a:avLst/>
          </a:prstGeom>
        </p:spPr>
      </p:pic>
      <p:sp>
        <p:nvSpPr>
          <p:cNvPr id="4"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381329882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50334" y="610446"/>
            <a:ext cx="10819027"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在棱长为</a:t>
            </a:r>
            <a:r>
              <a:rPr lang="en-US" altLang="zh-CN" sz="2200" i="1">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的正方体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AD</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EFD</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求直线</a:t>
            </a:r>
            <a:r>
              <a:rPr lang="en-US" altLang="zh-CN" sz="2200" i="1">
                <a:solidFill>
                  <a:srgbClr val="000000"/>
                </a:solidFill>
                <a:latin typeface="Times New Roman" pitchFamily="18" charset="0"/>
                <a:cs typeface="Times New Roman" pitchFamily="18" charset="0"/>
              </a:rPr>
              <a:t>AD</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EFD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的距离</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300701800"/>
              </p:ext>
            </p:extLst>
          </p:nvPr>
        </p:nvGraphicFramePr>
        <p:xfrm>
          <a:off x="598617" y="3228687"/>
          <a:ext cx="8128000" cy="764830"/>
        </p:xfrm>
        <a:graphic>
          <a:graphicData uri="http://schemas.openxmlformats.org/presentationml/2006/ole">
            <mc:AlternateContent>
              <mc:Choice xmlns:v="urn:schemas-microsoft-com:vml" Requires="v">
                <p:oleObj spid="_x0000_s1047" name="文档" r:id="rId2" imgW="3839551" imgH="365622" progId="Word.Document.12">
                  <p:embed/>
                </p:oleObj>
              </mc:Choice>
              <mc:Fallback>
                <p:oleObj name="文档" r:id="rId2" imgW="3839551" imgH="365622" progId="Word.Document.12">
                  <p:embed/>
                  <p:pic>
                    <p:nvPicPr>
                      <p:cNvPr id="0" name="OLE substitute image"/>
                      <p:cNvPicPr/>
                      <p:nvPr/>
                    </p:nvPicPr>
                    <p:blipFill>
                      <a:blip r:embed="rId3"/>
                      <a:stretch>
                        <a:fillRect/>
                      </a:stretch>
                    </p:blipFill>
                    <p:spPr>
                      <a:xfrm>
                        <a:off x="598617" y="3228687"/>
                        <a:ext cx="8128000" cy="764830"/>
                      </a:xfrm>
                      <a:prstGeom prst="rect">
                        <a:avLst/>
                      </a:prstGeom>
                    </p:spPr>
                  </p:pic>
                </p:oleObj>
              </mc:Fallback>
            </mc:AlternateContent>
          </a:graphicData>
        </a:graphic>
      </p:graphicFrame>
      <p:sp>
        <p:nvSpPr>
          <p:cNvPr id="4" name="矩形 3"/>
          <p:cNvSpPr>
            <a:spLocks noChangeAspect="1"/>
          </p:cNvSpPr>
          <p:nvPr/>
        </p:nvSpPr>
        <p:spPr>
          <a:xfrm>
            <a:off x="450333" y="4146636"/>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D</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EFD</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DA</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EFD</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DA</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EFD</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pic>
        <p:nvPicPr>
          <p:cNvPr id="5" name="A46.eps" descr="id:2147497952;FounderCES"/>
          <p:cNvPicPr/>
          <p:nvPr/>
        </p:nvPicPr>
        <p:blipFill>
          <a:blip r:embed="rId4"/>
          <a:stretch>
            <a:fillRect/>
          </a:stretch>
        </p:blipFill>
        <p:spPr>
          <a:xfrm>
            <a:off x="9087165" y="3756454"/>
            <a:ext cx="2528186" cy="2883226"/>
          </a:xfrm>
          <a:prstGeom prst="rect">
            <a:avLst/>
          </a:prstGeom>
        </p:spPr>
      </p:pic>
      <p:sp>
        <p:nvSpPr>
          <p:cNvPr id="6"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
        <p:nvSpPr>
          <p:cNvPr id="7" name="矩形 6"/>
          <p:cNvSpPr/>
          <p:nvPr/>
        </p:nvSpPr>
        <p:spPr>
          <a:xfrm>
            <a:off x="450333" y="2170705"/>
            <a:ext cx="6481807" cy="904863"/>
          </a:xfrm>
          <a:prstGeom prst="rect">
            <a:avLst/>
          </a:prstGeom>
        </p:spPr>
        <p:txBody>
          <a:bodyPr wrap="squar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以点</a:t>
            </a:r>
            <a:r>
              <a:rPr lang="en-US" altLang="zh-CN" sz="2200" i="1">
                <a:solidFill>
                  <a:srgbClr val="FF0000"/>
                </a:solidFill>
                <a:latin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DA</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DC</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DD</a:t>
            </a:r>
            <a:r>
              <a:rPr lang="en-US" altLang="zh-CN" sz="2200" baseline="-25000">
                <a:solidFill>
                  <a:srgbClr val="FF0000"/>
                </a:solidFill>
                <a:latin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rPr>
              <a:t>,</a:t>
            </a:r>
            <a:r>
              <a:rPr lang="en-US" altLang="zh-CN" sz="2200" i="1">
                <a:solidFill>
                  <a:srgbClr val="FF0000"/>
                </a:solidFill>
                <a:latin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i="1">
                <a:solidFill>
                  <a:srgbClr val="FF0000"/>
                </a:solidFill>
                <a:latin typeface="Times New Roman" pitchFamily="18" charset="0"/>
              </a:rPr>
              <a:t>D-xyz</a:t>
            </a:r>
            <a:r>
              <a:rPr lang="en-US" altLang="zh-CN" sz="2200">
                <a:solidFill>
                  <a:srgbClr val="FF0000"/>
                </a:solidFill>
                <a:latin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endParaRPr lang="zh-CN" altLang="en-US" sz="2200">
              <a:solidFill>
                <a:srgbClr val="FF0000"/>
              </a:solidFill>
            </a:endParaRPr>
          </a:p>
        </p:txBody>
      </p:sp>
    </p:spTree>
    <p:extLst>
      <p:ext uri="{BB962C8B-B14F-4D97-AF65-F5344CB8AC3E}">
        <p14:creationId xmlns:p14="http://schemas.microsoft.com/office/powerpoint/2010/main" val="13682135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cond evt="onBegin" delay="0">
                          <p:tn val="7"/>
                        </p:cond>
                      </p:stCondLst>
                      <p:childTnLst>
                        <p:par>
                          <p:cTn id="9" fill="hold" nodeType="after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nodeType="clickPar">
                      <p:stCondLst>
                        <p:cond delay="indefinite"/>
                        <p:cond evt="onBegin" delay="0">
                          <p:tn val="12"/>
                        </p:cond>
                      </p:stCondLst>
                      <p:childTnLst>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cond evt="onBegin" delay="0">
                          <p:tn val="16"/>
                        </p:cond>
                      </p:stCondLst>
                      <p:childTnLst>
                        <p:par>
                          <p:cTn id="18" fill="hold" nodeType="after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78335078"/>
              </p:ext>
            </p:extLst>
          </p:nvPr>
        </p:nvGraphicFramePr>
        <p:xfrm>
          <a:off x="981676" y="793013"/>
          <a:ext cx="8128000" cy="4562146"/>
        </p:xfrm>
        <a:graphic>
          <a:graphicData uri="http://schemas.openxmlformats.org/presentationml/2006/ole">
            <mc:AlternateContent>
              <mc:Choice xmlns:v="urn:schemas-microsoft-com:vml" Requires="v">
                <p:oleObj spid="_x0000_s1048" name="文档" r:id="rId2" imgW="3839551" imgH="2168854" progId="Word.Document.12">
                  <p:embed/>
                </p:oleObj>
              </mc:Choice>
              <mc:Fallback>
                <p:oleObj name="文档" r:id="rId2" imgW="3839551" imgH="2168854" progId="Word.Document.12">
                  <p:embed/>
                  <p:pic>
                    <p:nvPicPr>
                      <p:cNvPr id="0" name="OLE substitute image"/>
                      <p:cNvPicPr/>
                      <p:nvPr/>
                    </p:nvPicPr>
                    <p:blipFill>
                      <a:blip r:embed="rId3"/>
                      <a:stretch>
                        <a:fillRect/>
                      </a:stretch>
                    </p:blipFill>
                    <p:spPr>
                      <a:xfrm>
                        <a:off x="981676" y="793013"/>
                        <a:ext cx="8128000" cy="4562146"/>
                      </a:xfrm>
                      <a:prstGeom prst="rect">
                        <a:avLst/>
                      </a:prstGeom>
                    </p:spPr>
                  </p:pic>
                </p:oleObj>
              </mc:Fallback>
            </mc:AlternateContent>
          </a:graphicData>
        </a:graphic>
      </p:graphicFrame>
      <p:pic>
        <p:nvPicPr>
          <p:cNvPr id="3" name="A46.eps" descr="id:2147497952;FounderCES"/>
          <p:cNvPicPr/>
          <p:nvPr/>
        </p:nvPicPr>
        <p:blipFill>
          <a:blip r:embed="rId4"/>
          <a:stretch>
            <a:fillRect/>
          </a:stretch>
        </p:blipFill>
        <p:spPr>
          <a:xfrm>
            <a:off x="9309587" y="3496962"/>
            <a:ext cx="2528186" cy="2883226"/>
          </a:xfrm>
          <a:prstGeom prst="rect">
            <a:avLst/>
          </a:prstGeom>
        </p:spPr>
      </p:pic>
    </p:spTree>
    <p:extLst>
      <p:ext uri="{BB962C8B-B14F-4D97-AF65-F5344CB8AC3E}">
        <p14:creationId xmlns:p14="http://schemas.microsoft.com/office/powerpoint/2010/main" val="335315115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738737" y="1253293"/>
            <a:ext cx="10839543" cy="212365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3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在长方体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5,</a:t>
            </a:r>
            <a:r>
              <a:rPr lang="en-US" altLang="zh-CN" sz="2200" i="1">
                <a:solidFill>
                  <a:srgbClr val="000000"/>
                </a:solidFill>
                <a:latin typeface="Times New Roman" pitchFamily="18" charset="0"/>
                <a:cs typeface="Times New Roman" pitchFamily="18" charset="0"/>
              </a:rPr>
              <a:t>AD=</a:t>
            </a:r>
            <a:r>
              <a:rPr lang="en-US" altLang="zh-CN" sz="2200">
                <a:solidFill>
                  <a:srgbClr val="000000"/>
                </a:solidFill>
                <a:latin typeface="Times New Roman" pitchFamily="18" charset="0"/>
                <a:cs typeface="Times New Roman" pitchFamily="18" charset="0"/>
              </a:rPr>
              <a:t>8,</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为</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上一点且</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2,</a:t>
            </a:r>
          </a:p>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在线段</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上</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AN.</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求异面直线</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AM</a:t>
            </a:r>
            <a:r>
              <a:rPr lang="zh-CN" altLang="zh-CN" sz="2200">
                <a:solidFill>
                  <a:srgbClr val="000000"/>
                </a:solidFill>
                <a:latin typeface="Times New Roman" pitchFamily="18" charset="0"/>
                <a:cs typeface="Times New Roman" pitchFamily="18" charset="0"/>
              </a:rPr>
              <a:t>所成的角</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求直线</a:t>
            </a:r>
            <a:r>
              <a:rPr lang="en-US" altLang="zh-CN" sz="2200" i="1">
                <a:solidFill>
                  <a:srgbClr val="000000"/>
                </a:solidFill>
                <a:latin typeface="Times New Roman" pitchFamily="18" charset="0"/>
                <a:cs typeface="Times New Roman" pitchFamily="18" charset="0"/>
              </a:rPr>
              <a:t>AD</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ANM</a:t>
            </a:r>
            <a:r>
              <a:rPr lang="zh-CN" altLang="zh-CN" sz="2200">
                <a:solidFill>
                  <a:srgbClr val="000000"/>
                </a:solidFill>
                <a:latin typeface="Times New Roman" pitchFamily="18" charset="0"/>
                <a:cs typeface="Times New Roman" pitchFamily="18" charset="0"/>
              </a:rPr>
              <a:t>所成角</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θ</a:t>
            </a:r>
            <a:r>
              <a:rPr lang="zh-CN" altLang="zh-CN" sz="2200">
                <a:solidFill>
                  <a:srgbClr val="000000"/>
                </a:solidFill>
                <a:latin typeface="Times New Roman" pitchFamily="18" charset="0"/>
                <a:cs typeface="Times New Roman" pitchFamily="18" charset="0"/>
              </a:rPr>
              <a:t>的正弦值</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ANM</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夹角的余弦值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pic>
        <p:nvPicPr>
          <p:cNvPr id="3" name="A47.eps" descr="id:2147497966;FounderCES"/>
          <p:cNvPicPr/>
          <p:nvPr/>
        </p:nvPicPr>
        <p:blipFill>
          <a:blip r:embed="rId2"/>
          <a:stretch>
            <a:fillRect/>
          </a:stretch>
        </p:blipFill>
        <p:spPr>
          <a:xfrm>
            <a:off x="3307571" y="4287796"/>
            <a:ext cx="3859348" cy="2136418"/>
          </a:xfrm>
          <a:prstGeom prst="rect">
            <a:avLst/>
          </a:prstGeom>
        </p:spPr>
      </p:pic>
      <p:sp>
        <p:nvSpPr>
          <p:cNvPr id="4" name="矩形 3"/>
          <p:cNvSpPr/>
          <p:nvPr/>
        </p:nvSpPr>
        <p:spPr>
          <a:xfrm>
            <a:off x="3920043" y="547574"/>
            <a:ext cx="4562467" cy="500009"/>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400">
                <a:solidFill>
                  <a:srgbClr val="FF0000"/>
                </a:solidFill>
                <a:uFill>
                  <a:solidFill>
                    <a:srgbClr val="000000"/>
                  </a:solidFill>
                </a:uFill>
                <a:latin typeface="Arial" pitchFamily="34" charset="0"/>
                <a:ea typeface="黑体" pitchFamily="2" charset="-122"/>
                <a:cs typeface="Times New Roman" pitchFamily="18" charset="0"/>
              </a:rPr>
              <a:t>专题三</a:t>
            </a:r>
            <a:r>
              <a:rPr lang="zh-CN" altLang="zh-CN" sz="2400" i="1">
                <a:solidFill>
                  <a:srgbClr val="FF0000"/>
                </a:solidFill>
                <a:uFill>
                  <a:solidFill>
                    <a:srgbClr val="000000"/>
                  </a:solidFill>
                </a:uFill>
                <a:latin typeface="Times New Roman" pitchFamily="18" charset="0"/>
                <a:cs typeface="Times New Roman" pitchFamily="18" charset="0"/>
              </a:rPr>
              <a:t>　</a:t>
            </a:r>
            <a:r>
              <a:rPr lang="zh-CN" altLang="zh-CN" sz="2400">
                <a:solidFill>
                  <a:srgbClr val="FF0000"/>
                </a:solidFill>
                <a:uFill>
                  <a:solidFill>
                    <a:srgbClr val="000000"/>
                  </a:solidFill>
                </a:uFill>
                <a:latin typeface="Arial" pitchFamily="34" charset="0"/>
                <a:ea typeface="黑体" pitchFamily="2" charset="-122"/>
                <a:cs typeface="Times New Roman" pitchFamily="18" charset="0"/>
              </a:rPr>
              <a:t>应用空间向量求空间角</a:t>
            </a:r>
            <a:r>
              <a:rPr lang="en-US" altLang="zh-CN" sz="2400">
                <a:solidFill>
                  <a:srgbClr val="FF0000"/>
                </a:solidFill>
                <a:uFill>
                  <a:solidFill>
                    <a:srgbClr val="000000"/>
                  </a:solidFill>
                </a:uFill>
                <a:latin typeface="Calibri" panose="020f0502020204030204" pitchFamily="34" charset="0"/>
                <a:ea typeface="黑体" pitchFamily="2" charset="-122"/>
                <a:cs typeface="Calibri" panose="020f0502020204030204" pitchFamily="34" charset="0"/>
              </a:rPr>
              <a:t> </a:t>
            </a:r>
            <a:endParaRPr lang="zh-CN" altLang="zh-CN" sz="2400">
              <a:solidFill>
                <a:srgbClr val="FF0000"/>
              </a:solidFill>
              <a:latin typeface="NEU-BZ-S92"/>
              <a:ea typeface="方正书宋_GBK" pitchFamily="65" charset="-122"/>
              <a:cs typeface="Times New Roman" panose="02020603050405020304" pitchFamily="18" charset="0"/>
            </a:endParaRPr>
          </a:p>
        </p:txBody>
      </p:sp>
      <p:sp>
        <p:nvSpPr>
          <p:cNvPr id="6"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392918977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07267" y="634739"/>
            <a:ext cx="10952029"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分别以</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轴建立如图所示的空间直角坐标系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(5,0,0),</a:t>
            </a: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(0,8,0),</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(0,0,4),</a:t>
            </a:r>
            <a:r>
              <a:rPr lang="en-US" altLang="zh-CN" sz="2200" i="1">
                <a:solidFill>
                  <a:srgbClr val="FF0000"/>
                </a:solidFill>
                <a:latin typeface="Times New Roman" pitchFamily="18" charset="0"/>
                <a:cs typeface="Times New Roman" pitchFamily="18" charset="0"/>
              </a:rPr>
              <a:t>M</a:t>
            </a:r>
            <a:r>
              <a:rPr lang="en-US" altLang="zh-CN" sz="2200">
                <a:solidFill>
                  <a:srgbClr val="FF0000"/>
                </a:solidFill>
                <a:latin typeface="Times New Roman" pitchFamily="18" charset="0"/>
                <a:cs typeface="Times New Roman" pitchFamily="18" charset="0"/>
              </a:rPr>
              <a:t>(5,2,4)</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88353542"/>
              </p:ext>
            </p:extLst>
          </p:nvPr>
        </p:nvGraphicFramePr>
        <p:xfrm>
          <a:off x="234713" y="1693569"/>
          <a:ext cx="8128000" cy="3804024"/>
        </p:xfrm>
        <a:graphic>
          <a:graphicData uri="http://schemas.openxmlformats.org/presentationml/2006/ole">
            <mc:AlternateContent>
              <mc:Choice xmlns:v="urn:schemas-microsoft-com:vml" Requires="v">
                <p:oleObj spid="_x0000_s1049" name="文档" r:id="rId2" imgW="3839551" imgH="1809361" progId="Word.Document.12">
                  <p:embed/>
                </p:oleObj>
              </mc:Choice>
              <mc:Fallback>
                <p:oleObj name="文档" r:id="rId2" imgW="3839551" imgH="1809361" progId="Word.Document.12">
                  <p:embed/>
                  <p:pic>
                    <p:nvPicPr>
                      <p:cNvPr id="0" name="OLE substitute image"/>
                      <p:cNvPicPr/>
                      <p:nvPr/>
                    </p:nvPicPr>
                    <p:blipFill>
                      <a:blip r:embed="rId3"/>
                      <a:stretch>
                        <a:fillRect/>
                      </a:stretch>
                    </p:blipFill>
                    <p:spPr>
                      <a:xfrm>
                        <a:off x="234713" y="1693569"/>
                        <a:ext cx="8128000" cy="3804024"/>
                      </a:xfrm>
                      <a:prstGeom prst="rect">
                        <a:avLst/>
                      </a:prstGeom>
                    </p:spPr>
                  </p:pic>
                </p:oleObj>
              </mc:Fallback>
            </mc:AlternateContent>
          </a:graphicData>
        </a:graphic>
      </p:graphicFrame>
      <p:pic>
        <p:nvPicPr>
          <p:cNvPr id="4" name="A48.eps" descr="id:2147497973;FounderCES"/>
          <p:cNvPicPr/>
          <p:nvPr/>
        </p:nvPicPr>
        <p:blipFill>
          <a:blip r:embed="rId4"/>
          <a:stretch>
            <a:fillRect/>
          </a:stretch>
        </p:blipFill>
        <p:spPr>
          <a:xfrm>
            <a:off x="8094348" y="4053017"/>
            <a:ext cx="3570431" cy="2335192"/>
          </a:xfrm>
          <a:prstGeom prst="rect">
            <a:avLst/>
          </a:prstGeom>
        </p:spPr>
      </p:pic>
    </p:spTree>
    <p:extLst>
      <p:ext uri="{BB962C8B-B14F-4D97-AF65-F5344CB8AC3E}">
        <p14:creationId xmlns:p14="http://schemas.microsoft.com/office/powerpoint/2010/main" val="47281368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389240378"/>
              </p:ext>
            </p:extLst>
          </p:nvPr>
        </p:nvGraphicFramePr>
        <p:xfrm>
          <a:off x="1006389" y="1066417"/>
          <a:ext cx="8128000" cy="2804378"/>
        </p:xfrm>
        <a:graphic>
          <a:graphicData uri="http://schemas.openxmlformats.org/presentationml/2006/ole">
            <mc:AlternateContent>
              <mc:Choice xmlns:v="urn:schemas-microsoft-com:vml" Requires="v">
                <p:oleObj spid="_x0000_s1050" name="文档" r:id="rId2" imgW="3839551" imgH="1332322" progId="Word.Document.12">
                  <p:embed/>
                </p:oleObj>
              </mc:Choice>
              <mc:Fallback>
                <p:oleObj name="文档" r:id="rId2" imgW="3839551" imgH="1332322" progId="Word.Document.12">
                  <p:embed/>
                  <p:pic>
                    <p:nvPicPr>
                      <p:cNvPr id="0" name="OLE substitute image"/>
                      <p:cNvPicPr/>
                      <p:nvPr/>
                    </p:nvPicPr>
                    <p:blipFill>
                      <a:blip r:embed="rId3"/>
                      <a:stretch>
                        <a:fillRect/>
                      </a:stretch>
                    </p:blipFill>
                    <p:spPr>
                      <a:xfrm>
                        <a:off x="1006389" y="1066417"/>
                        <a:ext cx="8128000" cy="2804378"/>
                      </a:xfrm>
                      <a:prstGeom prst="rect">
                        <a:avLst/>
                      </a:prstGeom>
                    </p:spPr>
                  </p:pic>
                </p:oleObj>
              </mc:Fallback>
            </mc:AlternateContent>
          </a:graphicData>
        </a:graphic>
      </p:graphicFrame>
      <p:pic>
        <p:nvPicPr>
          <p:cNvPr id="3" name="A48.eps" descr="id:2147497973;FounderCES"/>
          <p:cNvPicPr/>
          <p:nvPr/>
        </p:nvPicPr>
        <p:blipFill>
          <a:blip r:embed="rId4"/>
          <a:stretch>
            <a:fillRect/>
          </a:stretch>
        </p:blipFill>
        <p:spPr>
          <a:xfrm>
            <a:off x="8007851" y="3870795"/>
            <a:ext cx="3570431" cy="2335192"/>
          </a:xfrm>
          <a:prstGeom prst="rect">
            <a:avLst/>
          </a:prstGeom>
        </p:spPr>
      </p:pic>
    </p:spTree>
    <p:extLst>
      <p:ext uri="{BB962C8B-B14F-4D97-AF65-F5344CB8AC3E}">
        <p14:creationId xmlns:p14="http://schemas.microsoft.com/office/powerpoint/2010/main" val="206055952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真题展示</a:t>
            </a:r>
          </a:p>
        </p:txBody>
      </p:sp>
      <p:pic>
        <p:nvPicPr>
          <p:cNvPr id="3" name="图片 2" descr="figure"/>
          <p:cNvPicPr/>
          <p:nvPr/>
        </p:nvPicPr>
        <p:blipFill>
          <a:blip r:embed="rId2"/>
          <a:stretch>
            <a:fillRect/>
          </a:stretch>
        </p:blipFill>
        <p:spPr>
          <a:xfrm>
            <a:off x="4546493" y="3286898"/>
            <a:ext cx="3015842" cy="3262184"/>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2241319967"/>
              </p:ext>
            </p:extLst>
          </p:nvPr>
        </p:nvGraphicFramePr>
        <p:xfrm>
          <a:off x="299995" y="762192"/>
          <a:ext cx="11002963" cy="5672137"/>
        </p:xfrm>
        <a:graphic>
          <a:graphicData uri="http://schemas.openxmlformats.org/presentationml/2006/ole">
            <mc:AlternateContent>
              <mc:Choice xmlns:v="urn:schemas-microsoft-com:vml" Requires="v">
                <p:oleObj spid="_x0000_s1038" name="文档" r:id="rId3" imgW="10762363" imgH="5534718" progId="Word.Document.12">
                  <p:embed/>
                </p:oleObj>
              </mc:Choice>
              <mc:Fallback>
                <p:oleObj name="文档" r:id="rId3" imgW="10762363" imgH="5534718" progId="Word.Document.12">
                  <p:embed/>
                  <p:pic>
                    <p:nvPicPr>
                      <p:cNvPr id="0" name="OLE substitute image"/>
                      <p:cNvPicPr/>
                      <p:nvPr/>
                    </p:nvPicPr>
                    <p:blipFill>
                      <a:blip r:embed="rId4"/>
                      <a:stretch>
                        <a:fillRect/>
                      </a:stretch>
                    </p:blipFill>
                    <p:spPr>
                      <a:xfrm>
                        <a:off x="299995" y="762192"/>
                        <a:ext cx="11002963" cy="5672137"/>
                      </a:xfrm>
                      <a:prstGeom prst="rect">
                        <a:avLst/>
                      </a:prstGeom>
                    </p:spPr>
                  </p:pic>
                </p:oleObj>
              </mc:Fallback>
            </mc:AlternateContent>
          </a:graphicData>
        </a:graphic>
      </p:graphicFrame>
    </p:spTree>
    <p:extLst>
      <p:ext uri="{BB962C8B-B14F-4D97-AF65-F5344CB8AC3E}">
        <p14:creationId xmlns:p14="http://schemas.microsoft.com/office/powerpoint/2010/main" val="2047308055"/>
      </p:ext>
    </p:extLst>
  </p:cSld>
  <p:clrMapOvr>
    <a:masterClrMapping/>
  </p:clrMapOvr>
  <mc:AlternateContent>
    <mc:Choice xmlns:p14="http://schemas.microsoft.com/office/powerpoint/2010/main" Requires="p14">
      <p:transition spd="slow" p14:dur="1600">
        <p:pull dir="ld"/>
      </p:transition>
    </mc:Choice>
    <mc:Fallback>
      <p:transition spd="slow">
        <p:pull dir="ld"/>
      </p:transition>
    </mc:Fallback>
  </mc:AlternateConten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810451" y="745684"/>
            <a:ext cx="10730759" cy="4662815"/>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向量法求线面角、两平面夹角的方法</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利用空间向量求直线与平面所成的角的两种方法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①</a:t>
            </a:r>
            <a:r>
              <a:rPr lang="zh-CN" altLang="zh-CN" sz="2200">
                <a:solidFill>
                  <a:srgbClr val="000000"/>
                </a:solidFill>
                <a:latin typeface="Times New Roman" pitchFamily="18" charset="0"/>
                <a:ea typeface="仿宋" panose="02010609060101010101" pitchFamily="49" charset="-122"/>
                <a:cs typeface="Times New Roman" pitchFamily="18" charset="0"/>
              </a:rPr>
              <a:t>分别求出斜线和它在平面内的射影所在直线的方向向量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将问题转化为求两个方向向量的夹角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或其补角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②</a:t>
            </a:r>
            <a:r>
              <a:rPr lang="zh-CN" altLang="zh-CN" sz="2200">
                <a:solidFill>
                  <a:srgbClr val="000000"/>
                </a:solidFill>
                <a:latin typeface="Times New Roman" pitchFamily="18" charset="0"/>
                <a:ea typeface="仿宋" panose="02010609060101010101" pitchFamily="49" charset="-122"/>
                <a:cs typeface="Times New Roman" pitchFamily="18" charset="0"/>
              </a:rPr>
              <a:t>通过平面的法向量来求</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即求出斜线的方向向量与平面的法向量所夹的锐角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则其余角就是斜线和平面所成的角</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利用空间向量求两平面夹角的两种方法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①</a:t>
            </a:r>
            <a:r>
              <a:rPr lang="zh-CN" altLang="zh-CN" sz="2200">
                <a:solidFill>
                  <a:srgbClr val="000000"/>
                </a:solidFill>
                <a:latin typeface="Times New Roman" pitchFamily="18" charset="0"/>
                <a:ea typeface="仿宋" panose="02010609060101010101" pitchFamily="49" charset="-122"/>
                <a:cs typeface="Times New Roman" pitchFamily="18" charset="0"/>
              </a:rPr>
              <a:t>利用定义</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分别在二面角的两个半平面内找到与棱垂直且从垂足出发的两个向量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则这两个向量的夹角的大小就是二面角的平面角的大小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再由此得两平面的夹角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②</a:t>
            </a:r>
            <a:r>
              <a:rPr lang="zh-CN" altLang="zh-CN" sz="2200">
                <a:solidFill>
                  <a:srgbClr val="000000"/>
                </a:solidFill>
                <a:latin typeface="Times New Roman" pitchFamily="18" charset="0"/>
                <a:ea typeface="仿宋" panose="02010609060101010101" pitchFamily="49" charset="-122"/>
                <a:cs typeface="Times New Roman" pitchFamily="18" charset="0"/>
              </a:rPr>
              <a:t>通过平面的法向量来求</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设二面角的两个半平面的法向量分别为</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和</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则两平面夹角的大小等于</a:t>
            </a:r>
            <a:r>
              <a:rPr lang="en-US" altLang="zh-CN" sz="2200" i="1">
                <a:solidFill>
                  <a:srgbClr val="000000"/>
                </a:solidFill>
                <a:latin typeface="Times New Roman" pitchFamily="18" charset="0"/>
                <a:cs typeface="Times New Roman" pitchFamily="18" charset="0"/>
              </a:rPr>
              <a:t>&lt;</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&gt;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或</a:t>
            </a:r>
            <a:r>
              <a:rPr lang="en-US" altLang="zh-CN" sz="2200">
                <a:solidFill>
                  <a:srgbClr val="000000"/>
                </a:solidFill>
                <a:latin typeface="Times New Roman" pitchFamily="18" charset="0"/>
                <a:ea typeface="Microsoft Yi Baiti" panose="03000500000000000000" pitchFamily="66" charset="0"/>
                <a:cs typeface="Times New Roman" pitchFamily="18" charset="0"/>
              </a:rPr>
              <a:t>π</a:t>
            </a:r>
            <a:r>
              <a:rPr lang="en-US" altLang="zh-CN" sz="2200" i="1">
                <a:solidFill>
                  <a:srgbClr val="000000"/>
                </a:solidFill>
                <a:latin typeface="Times New Roman" pitchFamily="18" charset="0"/>
                <a:cs typeface="Times New Roman" pitchFamily="18" charset="0"/>
              </a:rPr>
              <a:t>-&lt;</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b="1">
                <a:solidFill>
                  <a:srgbClr val="000000"/>
                </a:solidFill>
                <a:latin typeface="Times New Roman" pitchFamily="18" charset="0"/>
                <a:cs typeface="Times New Roman" pitchFamily="18" charset="0"/>
              </a:rPr>
              <a:t>n</a:t>
            </a:r>
            <a:r>
              <a:rPr lang="en-US" altLang="zh-CN" sz="2200" baseline="-250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&gt;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注意取锐角或直角</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306226753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87406" y="788978"/>
            <a:ext cx="12153556" cy="212365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3 </a:t>
            </a:r>
            <a:r>
              <a:rPr lang="zh-CN" altLang="zh-CN" sz="2200">
                <a:solidFill>
                  <a:srgbClr val="000000"/>
                </a:solidFill>
                <a:latin typeface="Times New Roman" pitchFamily="18" charset="0"/>
                <a:cs typeface="Times New Roman" pitchFamily="18" charset="0"/>
              </a:rPr>
              <a:t>在四棱锥</a:t>
            </a:r>
            <a:r>
              <a:rPr lang="en-US" altLang="zh-CN" sz="2200" i="1">
                <a:solidFill>
                  <a:srgbClr val="000000"/>
                </a:solidFill>
                <a:latin typeface="Times New Roman" pitchFamily="18" charset="0"/>
                <a:cs typeface="Times New Roman" pitchFamily="18" charset="0"/>
              </a:rPr>
              <a:t>P-ABCD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PD</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底面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是直角梯形</a:t>
            </a:r>
            <a:r>
              <a:rPr lang="en-US" altLang="zh-CN" sz="2200">
                <a:solidFill>
                  <a:srgbClr val="00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BAD=</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ADC=</a:t>
            </a:r>
            <a:r>
              <a:rPr lang="en-US" altLang="zh-CN" sz="2200">
                <a:solidFill>
                  <a:srgbClr val="000000"/>
                </a:solidFill>
                <a:latin typeface="Times New Roman" pitchFamily="18" charset="0"/>
                <a:cs typeface="Times New Roman" pitchFamily="18" charset="0"/>
              </a:rPr>
              <a:t>90</a:t>
            </a:r>
            <a:r>
              <a:rPr lang="en-US" altLang="zh-CN" sz="2200">
                <a:solidFill>
                  <a:srgbClr val="000000"/>
                </a:solidFill>
                <a:latin typeface="宋体" panose="02010600030101010101" pitchFamily="2" charset="-122"/>
                <a:ea typeface="方正书宋_GBK"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AB=AD=PD=</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CD=</a:t>
            </a: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PB</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求异面直线</a:t>
            </a:r>
            <a:r>
              <a:rPr lang="en-US" altLang="zh-CN" sz="2200" i="1">
                <a:solidFill>
                  <a:srgbClr val="000000"/>
                </a:solidFill>
                <a:latin typeface="Times New Roman" pitchFamily="18" charset="0"/>
                <a:cs typeface="Times New Roman" pitchFamily="18" charset="0"/>
              </a:rPr>
              <a:t>AE</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CP</a:t>
            </a:r>
            <a:r>
              <a:rPr lang="zh-CN" altLang="zh-CN" sz="2200">
                <a:solidFill>
                  <a:srgbClr val="000000"/>
                </a:solidFill>
                <a:latin typeface="Times New Roman" pitchFamily="18" charset="0"/>
                <a:cs typeface="Times New Roman" pitchFamily="18" charset="0"/>
              </a:rPr>
              <a:t>所成角的余弦值</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若点</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且</a:t>
            </a:r>
            <a:r>
              <a:rPr lang="en-US" altLang="zh-CN" sz="2200" i="1">
                <a:solidFill>
                  <a:srgbClr val="000000"/>
                </a:solidFill>
                <a:latin typeface="Times New Roman" pitchFamily="18" charset="0"/>
                <a:cs typeface="Times New Roman" pitchFamily="18" charset="0"/>
              </a:rPr>
              <a:t>EF</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PBC</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求点</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的坐标</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求直线</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PBC</a:t>
            </a:r>
            <a:r>
              <a:rPr lang="zh-CN" altLang="zh-CN" sz="2200">
                <a:solidFill>
                  <a:srgbClr val="000000"/>
                </a:solidFill>
                <a:latin typeface="Times New Roman" pitchFamily="18" charset="0"/>
                <a:cs typeface="Times New Roman" pitchFamily="18" charset="0"/>
              </a:rPr>
              <a:t>所成角的正弦值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pic>
        <p:nvPicPr>
          <p:cNvPr id="3" name="A49A.eps" descr="id:2147497994;FounderCES"/>
          <p:cNvPicPr/>
          <p:nvPr/>
        </p:nvPicPr>
        <p:blipFill>
          <a:blip r:embed="rId2"/>
          <a:stretch>
            <a:fillRect/>
          </a:stretch>
        </p:blipFill>
        <p:spPr>
          <a:xfrm>
            <a:off x="2999158" y="3293911"/>
            <a:ext cx="3574636" cy="2773257"/>
          </a:xfrm>
          <a:prstGeom prst="rect">
            <a:avLst/>
          </a:prstGeom>
        </p:spPr>
      </p:pic>
      <p:sp>
        <p:nvSpPr>
          <p:cNvPr id="4"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109369943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03201" y="853906"/>
            <a:ext cx="11239156"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如图所示建立空间直角坐标系</a:t>
            </a:r>
            <a:r>
              <a:rPr lang="en-US" altLang="zh-CN" sz="2200" i="1">
                <a:solidFill>
                  <a:srgbClr val="FF0000"/>
                </a:solidFill>
                <a:latin typeface="Times New Roman" pitchFamily="18" charset="0"/>
                <a:cs typeface="Times New Roman" pitchFamily="18" charset="0"/>
              </a:rPr>
              <a:t>D-xyz.</a:t>
            </a:r>
            <a:r>
              <a:rPr lang="zh-CN" altLang="zh-CN" sz="2200">
                <a:solidFill>
                  <a:srgbClr val="FF0000"/>
                </a:solidFill>
                <a:latin typeface="Times New Roman" pitchFamily="18" charset="0"/>
                <a:ea typeface="楷体" panose="02010609060101010101" pitchFamily="49" charset="-122"/>
                <a:cs typeface="Times New Roman" pitchFamily="18" charset="0"/>
              </a:rPr>
              <a:t>由题意得</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(2,0,0),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(2,2,0),</a:t>
            </a:r>
            <a:r>
              <a:rPr lang="en-US" altLang="zh-CN" sz="2200" i="1">
                <a:solidFill>
                  <a:srgbClr val="FF0000"/>
                </a:solidFill>
                <a:latin typeface="Times New Roman" pitchFamily="18" charset="0"/>
                <a:cs typeface="Times New Roman" pitchFamily="18" charset="0"/>
              </a:rPr>
              <a:t>P</a:t>
            </a:r>
            <a:r>
              <a:rPr lang="en-US" altLang="zh-CN" sz="2200">
                <a:solidFill>
                  <a:srgbClr val="FF0000"/>
                </a:solidFill>
                <a:latin typeface="Times New Roman" pitchFamily="18" charset="0"/>
                <a:cs typeface="Times New Roman" pitchFamily="18" charset="0"/>
              </a:rPr>
              <a:t>(0,0,2),</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(0,4,0)</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E</a:t>
            </a:r>
            <a:r>
              <a:rPr lang="zh-CN" altLang="zh-CN" sz="2200">
                <a:solidFill>
                  <a:srgbClr val="FF0000"/>
                </a:solidFill>
                <a:latin typeface="Times New Roman" pitchFamily="18" charset="0"/>
                <a:ea typeface="楷体" panose="02010609060101010101" pitchFamily="49" charset="-122"/>
                <a:cs typeface="Times New Roman" pitchFamily="18" charset="0"/>
              </a:rPr>
              <a:t>为</a:t>
            </a:r>
            <a:r>
              <a:rPr lang="en-US" altLang="zh-CN" sz="2200" i="1">
                <a:solidFill>
                  <a:srgbClr val="FF0000"/>
                </a:solidFill>
                <a:latin typeface="Times New Roman" pitchFamily="18" charset="0"/>
                <a:cs typeface="Times New Roman" pitchFamily="18" charset="0"/>
              </a:rPr>
              <a:t>PB</a:t>
            </a:r>
            <a:r>
              <a:rPr lang="zh-CN" altLang="zh-CN" sz="2200">
                <a:solidFill>
                  <a:srgbClr val="FF0000"/>
                </a:solidFill>
                <a:latin typeface="Times New Roman" pitchFamily="18" charset="0"/>
                <a:ea typeface="楷体" panose="02010609060101010101" pitchFamily="49" charset="-122"/>
                <a:cs typeface="Times New Roman" pitchFamily="18" charset="0"/>
              </a:rPr>
              <a:t>的中点</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E</a:t>
            </a:r>
            <a:r>
              <a:rPr lang="en-US" altLang="zh-CN" sz="2200">
                <a:solidFill>
                  <a:srgbClr val="FF0000"/>
                </a:solidFill>
                <a:latin typeface="Times New Roman" pitchFamily="18" charset="0"/>
                <a:cs typeface="Times New Roman" pitchFamily="18" charset="0"/>
              </a:rPr>
              <a:t>(1,1,1),</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39822873"/>
              </p:ext>
            </p:extLst>
          </p:nvPr>
        </p:nvGraphicFramePr>
        <p:xfrm>
          <a:off x="450336" y="2097480"/>
          <a:ext cx="8128000" cy="3814087"/>
        </p:xfrm>
        <a:graphic>
          <a:graphicData uri="http://schemas.openxmlformats.org/presentationml/2006/ole">
            <mc:AlternateContent>
              <mc:Choice xmlns:v="urn:schemas-microsoft-com:vml" Requires="v">
                <p:oleObj spid="_x0000_s1051" name="文档" r:id="rId2" imgW="3839551" imgH="1812606" progId="Word.Document.12">
                  <p:embed/>
                </p:oleObj>
              </mc:Choice>
              <mc:Fallback>
                <p:oleObj name="文档" r:id="rId2" imgW="3839551" imgH="1812606" progId="Word.Document.12">
                  <p:embed/>
                  <p:pic>
                    <p:nvPicPr>
                      <p:cNvPr id="0" name="OLE substitute image"/>
                      <p:cNvPicPr/>
                      <p:nvPr/>
                    </p:nvPicPr>
                    <p:blipFill>
                      <a:blip r:embed="rId3"/>
                      <a:stretch>
                        <a:fillRect/>
                      </a:stretch>
                    </p:blipFill>
                    <p:spPr>
                      <a:xfrm>
                        <a:off x="450336" y="2097480"/>
                        <a:ext cx="8128000" cy="3814087"/>
                      </a:xfrm>
                      <a:prstGeom prst="rect">
                        <a:avLst/>
                      </a:prstGeom>
                    </p:spPr>
                  </p:pic>
                </p:oleObj>
              </mc:Fallback>
            </mc:AlternateContent>
          </a:graphicData>
        </a:graphic>
      </p:graphicFrame>
      <p:pic>
        <p:nvPicPr>
          <p:cNvPr id="4" name="A49.eps" descr="id:2147498001;FounderCES"/>
          <p:cNvPicPr/>
          <p:nvPr/>
        </p:nvPicPr>
        <p:blipFill>
          <a:blip r:embed="rId4"/>
          <a:stretch>
            <a:fillRect/>
          </a:stretch>
        </p:blipFill>
        <p:spPr>
          <a:xfrm>
            <a:off x="8031893" y="3027406"/>
            <a:ext cx="3076830" cy="3343016"/>
          </a:xfrm>
          <a:prstGeom prst="rect">
            <a:avLst/>
          </a:prstGeom>
        </p:spPr>
      </p:pic>
    </p:spTree>
    <p:extLst>
      <p:ext uri="{BB962C8B-B14F-4D97-AF65-F5344CB8AC3E}">
        <p14:creationId xmlns:p14="http://schemas.microsoft.com/office/powerpoint/2010/main" val="203813969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43662387"/>
              </p:ext>
            </p:extLst>
          </p:nvPr>
        </p:nvGraphicFramePr>
        <p:xfrm>
          <a:off x="437979" y="909238"/>
          <a:ext cx="8128000" cy="2599753"/>
        </p:xfrm>
        <a:graphic>
          <a:graphicData uri="http://schemas.openxmlformats.org/presentationml/2006/ole">
            <mc:AlternateContent>
              <mc:Choice xmlns:v="urn:schemas-microsoft-com:vml" Requires="v">
                <p:oleObj spid="_x0000_s1052" name="文档" r:id="rId2" imgW="3839551" imgH="1235327" progId="Word.Document.12">
                  <p:embed/>
                </p:oleObj>
              </mc:Choice>
              <mc:Fallback>
                <p:oleObj name="文档" r:id="rId2" imgW="3839551" imgH="1235327" progId="Word.Document.12">
                  <p:embed/>
                  <p:pic>
                    <p:nvPicPr>
                      <p:cNvPr id="0" name="OLE substitute image"/>
                      <p:cNvPicPr/>
                      <p:nvPr/>
                    </p:nvPicPr>
                    <p:blipFill>
                      <a:blip r:embed="rId3"/>
                      <a:stretch>
                        <a:fillRect/>
                      </a:stretch>
                    </p:blipFill>
                    <p:spPr>
                      <a:xfrm>
                        <a:off x="437979" y="909238"/>
                        <a:ext cx="8128000" cy="2599753"/>
                      </a:xfrm>
                      <a:prstGeom prst="rect">
                        <a:avLst/>
                      </a:prstGeom>
                    </p:spPr>
                  </p:pic>
                </p:oleObj>
              </mc:Fallback>
            </mc:AlternateContent>
          </a:graphicData>
        </a:graphic>
      </p:graphicFrame>
      <p:pic>
        <p:nvPicPr>
          <p:cNvPr id="3" name="A49.eps" descr="id:2147498001;FounderCES"/>
          <p:cNvPicPr/>
          <p:nvPr/>
        </p:nvPicPr>
        <p:blipFill>
          <a:blip r:embed="rId4"/>
          <a:stretch>
            <a:fillRect/>
          </a:stretch>
        </p:blipFill>
        <p:spPr>
          <a:xfrm>
            <a:off x="7760045" y="2879124"/>
            <a:ext cx="3076830" cy="3343016"/>
          </a:xfrm>
          <a:prstGeom prst="rect">
            <a:avLst/>
          </a:prstGeom>
        </p:spPr>
      </p:pic>
    </p:spTree>
    <p:extLst>
      <p:ext uri="{BB962C8B-B14F-4D97-AF65-F5344CB8AC3E}">
        <p14:creationId xmlns:p14="http://schemas.microsoft.com/office/powerpoint/2010/main" val="311588152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881647" y="1426150"/>
            <a:ext cx="10843741" cy="212365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在直三棱柱</a:t>
            </a:r>
            <a:r>
              <a:rPr lang="en-US" altLang="zh-CN" sz="2200" i="1">
                <a:solidFill>
                  <a:srgbClr val="000000"/>
                </a:solidFill>
                <a:latin typeface="Times New Roman" pitchFamily="18" charset="0"/>
                <a:cs typeface="Times New Roman" pitchFamily="18" charset="0"/>
              </a:rPr>
              <a:t>ABC-A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AB=BC=</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ABC=</a:t>
            </a:r>
            <a:r>
              <a:rPr lang="en-US" altLang="zh-CN" sz="2200">
                <a:solidFill>
                  <a:srgbClr val="000000"/>
                </a:solidFill>
                <a:latin typeface="Times New Roman" pitchFamily="18" charset="0"/>
                <a:cs typeface="Times New Roman" pitchFamily="18" charset="0"/>
              </a:rPr>
              <a:t>90</a:t>
            </a:r>
            <a:r>
              <a:rPr lang="en-US" altLang="zh-CN" sz="2200">
                <a:solidFill>
                  <a:srgbClr val="000000"/>
                </a:solidFill>
                <a:latin typeface="宋体" panose="02010600030101010101" pitchFamily="2" charset="-122"/>
                <a:ea typeface="方正书宋_GBK"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BC</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ADC</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ADC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ABC</a:t>
            </a:r>
            <a:r>
              <a:rPr lang="zh-CN" altLang="zh-CN" sz="2200">
                <a:solidFill>
                  <a:srgbClr val="000000"/>
                </a:solidFill>
                <a:latin typeface="Times New Roman" pitchFamily="18" charset="0"/>
                <a:cs typeface="Times New Roman" pitchFamily="18" charset="0"/>
              </a:rPr>
              <a:t>夹角的余弦值</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线段</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上是否存在点</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使</a:t>
            </a:r>
            <a:r>
              <a:rPr lang="en-US" altLang="zh-CN" sz="2200" i="1">
                <a:solidFill>
                  <a:srgbClr val="000000"/>
                </a:solidFill>
                <a:latin typeface="Times New Roman" pitchFamily="18" charset="0"/>
                <a:cs typeface="Times New Roman" pitchFamily="18" charset="0"/>
              </a:rPr>
              <a:t>AE</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cs typeface="Times New Roman" pitchFamily="18" charset="0"/>
              </a:rPr>
              <a:t>DC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成</a:t>
            </a:r>
            <a:r>
              <a:rPr lang="en-US" altLang="zh-CN" sz="2200">
                <a:solidFill>
                  <a:srgbClr val="000000"/>
                </a:solidFill>
                <a:latin typeface="Times New Roman" pitchFamily="18" charset="0"/>
                <a:cs typeface="Times New Roman" pitchFamily="18" charset="0"/>
              </a:rPr>
              <a:t>60</a:t>
            </a:r>
            <a:r>
              <a:rPr lang="en-US" altLang="zh-CN" sz="2200">
                <a:solidFill>
                  <a:srgbClr val="000000"/>
                </a:solidFill>
                <a:latin typeface="宋体" panose="02010600030101010101" pitchFamily="2" charset="-122"/>
                <a:ea typeface="方正书宋_GBK" pitchFamily="65" charset="-122"/>
                <a:cs typeface="Times New Roman" pitchFamily="18" charset="0"/>
              </a:rPr>
              <a:t>°</a:t>
            </a:r>
            <a:r>
              <a:rPr lang="zh-CN" altLang="zh-CN" sz="2200">
                <a:solidFill>
                  <a:srgbClr val="000000"/>
                </a:solidFill>
                <a:latin typeface="Times New Roman" pitchFamily="18" charset="0"/>
                <a:cs typeface="Times New Roman" pitchFamily="18" charset="0"/>
              </a:rPr>
              <a:t>角</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若存在</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确定点</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的位置</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若不存在</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请说明理由</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pic>
        <p:nvPicPr>
          <p:cNvPr id="3" name="A50A.eps" descr="id:2147498015;FounderCES"/>
          <p:cNvPicPr/>
          <p:nvPr/>
        </p:nvPicPr>
        <p:blipFill>
          <a:blip r:embed="rId2"/>
          <a:stretch>
            <a:fillRect/>
          </a:stretch>
        </p:blipFill>
        <p:spPr>
          <a:xfrm>
            <a:off x="4020941" y="3878059"/>
            <a:ext cx="2898842" cy="2512979"/>
          </a:xfrm>
          <a:prstGeom prst="rect">
            <a:avLst/>
          </a:prstGeom>
        </p:spPr>
      </p:pic>
      <p:sp>
        <p:nvSpPr>
          <p:cNvPr id="5"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
        <p:nvSpPr>
          <p:cNvPr id="6" name="矩形 5"/>
          <p:cNvSpPr/>
          <p:nvPr/>
        </p:nvSpPr>
        <p:spPr>
          <a:xfrm>
            <a:off x="2945186" y="597890"/>
            <a:ext cx="5178021" cy="500009"/>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400">
                <a:solidFill>
                  <a:srgbClr val="FF0000"/>
                </a:solidFill>
                <a:uFill>
                  <a:solidFill>
                    <a:srgbClr val="000000"/>
                  </a:solidFill>
                </a:uFill>
                <a:latin typeface="Arial" pitchFamily="34" charset="0"/>
                <a:ea typeface="黑体" pitchFamily="2" charset="-122"/>
                <a:cs typeface="Times New Roman" pitchFamily="18" charset="0"/>
              </a:rPr>
              <a:t>专题四</a:t>
            </a:r>
            <a:r>
              <a:rPr lang="zh-CN" altLang="zh-CN" sz="2400" i="1">
                <a:solidFill>
                  <a:srgbClr val="FF0000"/>
                </a:solidFill>
                <a:uFill>
                  <a:solidFill>
                    <a:srgbClr val="000000"/>
                  </a:solidFill>
                </a:uFill>
                <a:latin typeface="Times New Roman" pitchFamily="18" charset="0"/>
                <a:cs typeface="Times New Roman" pitchFamily="18" charset="0"/>
              </a:rPr>
              <a:t>　</a:t>
            </a:r>
            <a:r>
              <a:rPr lang="zh-CN" altLang="zh-CN" sz="2400">
                <a:solidFill>
                  <a:srgbClr val="FF0000"/>
                </a:solidFill>
                <a:uFill>
                  <a:solidFill>
                    <a:srgbClr val="000000"/>
                  </a:solidFill>
                </a:uFill>
                <a:latin typeface="Arial" pitchFamily="34" charset="0"/>
                <a:ea typeface="黑体" pitchFamily="2" charset="-122"/>
                <a:cs typeface="Times New Roman" pitchFamily="18" charset="0"/>
              </a:rPr>
              <a:t>空间中的折叠与探究性问题</a:t>
            </a:r>
            <a:r>
              <a:rPr lang="en-US" altLang="zh-CN" sz="2400">
                <a:solidFill>
                  <a:srgbClr val="FF0000"/>
                </a:solidFill>
                <a:uFill>
                  <a:solidFill>
                    <a:srgbClr val="000000"/>
                  </a:solidFill>
                </a:uFill>
                <a:latin typeface="Calibri" panose="020f0502020204030204" pitchFamily="34" charset="0"/>
                <a:ea typeface="黑体" pitchFamily="2" charset="-122"/>
                <a:cs typeface="Calibri" panose="020f0502020204030204" pitchFamily="34" charset="0"/>
              </a:rPr>
              <a:t> </a:t>
            </a:r>
            <a:endParaRPr lang="zh-CN" altLang="zh-CN" sz="2400">
              <a:solidFill>
                <a:srgbClr val="FF0000"/>
              </a:solidFill>
              <a:latin typeface="NEU-BZ-S92"/>
              <a:ea typeface="方正书宋_GBK" pitchFamily="65" charset="-122"/>
              <a:cs typeface="Times New Roman" pitchFamily="18" charset="0"/>
            </a:endParaRPr>
          </a:p>
        </p:txBody>
      </p:sp>
    </p:spTree>
    <p:extLst>
      <p:ext uri="{BB962C8B-B14F-4D97-AF65-F5344CB8AC3E}">
        <p14:creationId xmlns:p14="http://schemas.microsoft.com/office/powerpoint/2010/main" val="341564228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27913" y="1106459"/>
            <a:ext cx="8128000" cy="4522392"/>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连接</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交</a:t>
            </a:r>
            <a:r>
              <a:rPr lang="en-US" altLang="zh-CN" sz="2200" i="1">
                <a:solidFill>
                  <a:srgbClr val="FF0000"/>
                </a:solidFill>
                <a:latin typeface="Times New Roman" pitchFamily="18" charset="0"/>
                <a:cs typeface="Times New Roman" pitchFamily="18" charset="0"/>
              </a:rPr>
              <a:t>AC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于点</a:t>
            </a:r>
            <a:r>
              <a:rPr lang="en-US" altLang="zh-CN" sz="2200" i="1">
                <a:solidFill>
                  <a:srgbClr val="FF0000"/>
                </a:solidFill>
                <a:latin typeface="Times New Roman" pitchFamily="18" charset="0"/>
                <a:cs typeface="Times New Roman" pitchFamily="18" charset="0"/>
              </a:rPr>
              <a:t>O</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连接</a:t>
            </a:r>
            <a:r>
              <a:rPr lang="en-US" altLang="zh-CN" sz="2200" i="1">
                <a:solidFill>
                  <a:srgbClr val="FF0000"/>
                </a:solidFill>
                <a:latin typeface="Times New Roman" pitchFamily="18" charset="0"/>
                <a:cs typeface="Times New Roman" pitchFamily="18" charset="0"/>
              </a:rPr>
              <a:t>OD</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由于棱柱</a:t>
            </a:r>
            <a:r>
              <a:rPr lang="en-US" altLang="zh-CN" sz="2200" i="1">
                <a:solidFill>
                  <a:srgbClr val="FF0000"/>
                </a:solidFill>
                <a:latin typeface="Times New Roman" pitchFamily="18" charset="0"/>
                <a:cs typeface="Times New Roman" pitchFamily="18" charset="0"/>
              </a:rPr>
              <a:t>ABC-A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是直三棱柱</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得四边形</a:t>
            </a:r>
            <a:r>
              <a:rPr lang="en-US" altLang="zh-CN" sz="2200" i="1">
                <a:solidFill>
                  <a:srgbClr val="FF0000"/>
                </a:solidFill>
                <a:latin typeface="Times New Roman" pitchFamily="18" charset="0"/>
                <a:cs typeface="Times New Roman" pitchFamily="18" charset="0"/>
              </a:rPr>
              <a:t>ACC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为矩形</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a:t>
            </a:r>
            <a:r>
              <a:rPr lang="zh-CN" altLang="zh-CN" sz="2200">
                <a:solidFill>
                  <a:srgbClr val="FF0000"/>
                </a:solidFill>
                <a:latin typeface="Times New Roman" pitchFamily="18" charset="0"/>
                <a:ea typeface="楷体" panose="02010609060101010101" pitchFamily="49" charset="-122"/>
                <a:cs typeface="Times New Roman" pitchFamily="18" charset="0"/>
              </a:rPr>
              <a:t>为</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zh-CN" altLang="zh-CN" sz="2200">
                <a:solidFill>
                  <a:srgbClr val="FF0000"/>
                </a:solidFill>
                <a:latin typeface="Times New Roman" pitchFamily="18" charset="0"/>
                <a:ea typeface="楷体" panose="02010609060101010101" pitchFamily="49" charset="-122"/>
                <a:cs typeface="Times New Roman" pitchFamily="18" charset="0"/>
              </a:rPr>
              <a:t>的中点</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a:t>
            </a:r>
            <a:r>
              <a:rPr lang="en-US" altLang="zh-CN" sz="2200" i="1">
                <a:solidFill>
                  <a:srgbClr val="FF0000"/>
                </a:solidFill>
                <a:latin typeface="Times New Roman" pitchFamily="18" charset="0"/>
                <a:cs typeface="Times New Roman" pitchFamily="18" charset="0"/>
              </a:rPr>
              <a:t>BC</a:t>
            </a:r>
            <a:r>
              <a:rPr lang="zh-CN" altLang="zh-CN" sz="2200">
                <a:solidFill>
                  <a:srgbClr val="FF0000"/>
                </a:solidFill>
                <a:latin typeface="Times New Roman" pitchFamily="18" charset="0"/>
                <a:ea typeface="楷体" panose="02010609060101010101" pitchFamily="49" charset="-122"/>
                <a:cs typeface="Times New Roman" pitchFamily="18" charset="0"/>
              </a:rPr>
              <a:t>的中点</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OD</a:t>
            </a:r>
            <a:r>
              <a:rPr lang="zh-CN" altLang="zh-CN" sz="2200">
                <a:solidFill>
                  <a:srgbClr val="FF0000"/>
                </a:solidFill>
                <a:latin typeface="Times New Roman" pitchFamily="18" charset="0"/>
                <a:ea typeface="楷体" panose="02010609060101010101" pitchFamily="49" charset="-122"/>
                <a:cs typeface="Times New Roman" pitchFamily="18" charset="0"/>
              </a:rPr>
              <a:t>为</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BC</a:t>
            </a:r>
            <a:r>
              <a:rPr lang="zh-CN" altLang="zh-CN" sz="2200">
                <a:solidFill>
                  <a:srgbClr val="FF0000"/>
                </a:solidFill>
                <a:latin typeface="Times New Roman" pitchFamily="18" charset="0"/>
                <a:ea typeface="楷体" panose="02010609060101010101" pitchFamily="49" charset="-122"/>
                <a:cs typeface="Times New Roman" pitchFamily="18" charset="0"/>
              </a:rPr>
              <a:t>的中位线</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OD.</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i="1">
                <a:solidFill>
                  <a:srgbClr val="FF0000"/>
                </a:solidFill>
                <a:latin typeface="Times New Roman" pitchFamily="18" charset="0"/>
                <a:cs typeface="Times New Roman" pitchFamily="18" charset="0"/>
              </a:rPr>
              <a:t>OD</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ADC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ADC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ADC</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由于棱柱</a:t>
            </a:r>
            <a:r>
              <a:rPr lang="en-US" altLang="zh-CN" sz="2200" i="1">
                <a:solidFill>
                  <a:srgbClr val="FF0000"/>
                </a:solidFill>
                <a:latin typeface="Times New Roman" pitchFamily="18" charset="0"/>
                <a:cs typeface="Times New Roman" pitchFamily="18" charset="0"/>
              </a:rPr>
              <a:t>ABC-A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是直三棱柱</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且</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ABC=</a:t>
            </a:r>
            <a:r>
              <a:rPr lang="en-US" altLang="zh-CN" sz="2200">
                <a:solidFill>
                  <a:srgbClr val="FF0000"/>
                </a:solidFill>
                <a:latin typeface="Times New Roman" pitchFamily="18" charset="0"/>
                <a:cs typeface="Times New Roman" pitchFamily="18" charset="0"/>
              </a:rPr>
              <a:t>90</a:t>
            </a:r>
            <a:r>
              <a:rPr lang="en-US" altLang="zh-CN" sz="2200">
                <a:solidFill>
                  <a:srgbClr val="FF0000"/>
                </a:solidFill>
                <a:latin typeface="宋体" panose="02010600030101010101" pitchFamily="2" charset="-122"/>
                <a:ea typeface="方正书宋_GBK" pitchFamily="65" charset="-122"/>
                <a:cs typeface="Times New Roman" pitchFamily="18" charset="0"/>
              </a:rPr>
              <a:t>°</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得</a:t>
            </a:r>
            <a:r>
              <a:rPr lang="en-US" altLang="zh-CN" sz="2200" i="1">
                <a:solidFill>
                  <a:srgbClr val="FF0000"/>
                </a:solidFill>
                <a:latin typeface="Times New Roman" pitchFamily="18" charset="0"/>
                <a:cs typeface="Times New Roman" pitchFamily="18" charset="0"/>
              </a:rPr>
              <a:t>BA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BB</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两两垂直</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BC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BB</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err="1">
                <a:solidFill>
                  <a:srgbClr val="FF0000"/>
                </a:solidFill>
                <a:latin typeface="Times New Roman" pitchFamily="18" charset="0"/>
                <a:cs typeface="Times New Roman" pitchFamily="18" charset="0"/>
              </a:rPr>
              <a:t>x</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y</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i="1">
                <a:solidFill>
                  <a:srgbClr val="FF0000"/>
                </a:solidFill>
                <a:latin typeface="Times New Roman" pitchFamily="18" charset="0"/>
                <a:cs typeface="Times New Roman" pitchFamily="18" charset="0"/>
              </a:rPr>
              <a:t>B-xyz.</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设</a:t>
            </a:r>
            <a:r>
              <a:rPr lang="en-US" altLang="zh-CN" sz="2200" i="1">
                <a:solidFill>
                  <a:srgbClr val="FF0000"/>
                </a:solidFill>
                <a:latin typeface="Times New Roman" pitchFamily="18" charset="0"/>
                <a:cs typeface="Times New Roman" pitchFamily="18" charset="0"/>
              </a:rPr>
              <a:t>BA=</a:t>
            </a: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(2,0,0),</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(0,2,0),</a:t>
            </a:r>
            <a:r>
              <a:rPr lang="en-US" altLang="zh-CN" sz="2200" i="1">
                <a:solidFill>
                  <a:srgbClr val="FF0000"/>
                </a:solidFill>
                <a:latin typeface="Times New Roman" pitchFamily="18" charset="0"/>
                <a:cs typeface="Times New Roman" pitchFamily="18" charset="0"/>
              </a:rPr>
              <a:t>C</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(2,0,1),</a:t>
            </a: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(1,0,0),</a:t>
            </a:r>
            <a:endParaRPr lang="zh-CN" altLang="zh-CN" sz="2200">
              <a:solidFill>
                <a:srgbClr val="FF0000"/>
              </a:solidFill>
              <a:latin typeface="NEU-BZ-S92"/>
              <a:ea typeface="方正书宋_GBK" pitchFamily="65" charset="-122"/>
              <a:cs typeface="Times New Roman" pitchFamily="18" charset="0"/>
            </a:endParaRPr>
          </a:p>
        </p:txBody>
      </p:sp>
      <p:pic>
        <p:nvPicPr>
          <p:cNvPr id="3" name="A50.eps" descr="id:2147498022;FounderCES"/>
          <p:cNvPicPr/>
          <p:nvPr/>
        </p:nvPicPr>
        <p:blipFill>
          <a:blip r:embed="rId2"/>
          <a:stretch>
            <a:fillRect/>
          </a:stretch>
        </p:blipFill>
        <p:spPr>
          <a:xfrm>
            <a:off x="8541266" y="3470665"/>
            <a:ext cx="3259438" cy="2808846"/>
          </a:xfrm>
          <a:prstGeom prst="rect">
            <a:avLst/>
          </a:prstGeom>
        </p:spPr>
      </p:pic>
    </p:spTree>
    <p:extLst>
      <p:ext uri="{BB962C8B-B14F-4D97-AF65-F5344CB8AC3E}">
        <p14:creationId xmlns:p14="http://schemas.microsoft.com/office/powerpoint/2010/main" val="104536189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883976656"/>
              </p:ext>
            </p:extLst>
          </p:nvPr>
        </p:nvGraphicFramePr>
        <p:xfrm>
          <a:off x="0" y="509760"/>
          <a:ext cx="11004550" cy="3687762"/>
        </p:xfrm>
        <a:graphic>
          <a:graphicData uri="http://schemas.openxmlformats.org/presentationml/2006/ole">
            <mc:AlternateContent>
              <mc:Choice xmlns:v="urn:schemas-microsoft-com:vml" Requires="v">
                <p:oleObj spid="_x0000_s1053" name="文档" r:id="rId2" imgW="5204877" imgH="1753472" progId="Word.Document.12">
                  <p:embed/>
                </p:oleObj>
              </mc:Choice>
              <mc:Fallback>
                <p:oleObj name="文档" r:id="rId2" imgW="5204877" imgH="1753472" progId="Word.Document.12">
                  <p:embed/>
                  <p:pic>
                    <p:nvPicPr>
                      <p:cNvPr id="0" name="OLE substitute image"/>
                      <p:cNvPicPr/>
                      <p:nvPr/>
                    </p:nvPicPr>
                    <p:blipFill>
                      <a:blip r:embed="rId3"/>
                      <a:stretch>
                        <a:fillRect/>
                      </a:stretch>
                    </p:blipFill>
                    <p:spPr>
                      <a:xfrm>
                        <a:off x="0" y="509760"/>
                        <a:ext cx="11004550" cy="3687762"/>
                      </a:xfrm>
                      <a:prstGeom prst="rect">
                        <a:avLst/>
                      </a:prstGeom>
                    </p:spPr>
                  </p:pic>
                </p:oleObj>
              </mc:Fallback>
            </mc:AlternateContent>
          </a:graphicData>
        </a:graphic>
      </p:graphicFrame>
      <p:pic>
        <p:nvPicPr>
          <p:cNvPr id="3" name="A50.eps" descr="id:2147498022;FounderCES"/>
          <p:cNvPicPr/>
          <p:nvPr/>
        </p:nvPicPr>
        <p:blipFill>
          <a:blip r:embed="rId4"/>
          <a:stretch>
            <a:fillRect/>
          </a:stretch>
        </p:blipFill>
        <p:spPr>
          <a:xfrm>
            <a:off x="8664835" y="3484606"/>
            <a:ext cx="3432430" cy="3092734"/>
          </a:xfrm>
          <a:prstGeom prst="rect">
            <a:avLst/>
          </a:prstGeom>
        </p:spPr>
      </p:pic>
      <p:sp>
        <p:nvSpPr>
          <p:cNvPr id="4" name="矩形 3"/>
          <p:cNvSpPr>
            <a:spLocks noChangeAspect="1"/>
          </p:cNvSpPr>
          <p:nvPr/>
        </p:nvSpPr>
        <p:spPr>
          <a:xfrm>
            <a:off x="0" y="3292659"/>
            <a:ext cx="9282927"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(3)</a:t>
            </a: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存在</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假设存在满足条件的点</a:t>
            </a:r>
            <a:r>
              <a:rPr lang="en-US" altLang="zh-CN" sz="2200" i="1">
                <a:solidFill>
                  <a:srgbClr val="FF0000"/>
                </a:solidFill>
                <a:latin typeface="Times New Roman" pitchFamily="18" charset="0"/>
                <a:cs typeface="Times New Roman" pitchFamily="18" charset="0"/>
              </a:rPr>
              <a:t>E.</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因为点</a:t>
            </a:r>
            <a:r>
              <a:rPr lang="en-US" altLang="zh-CN" sz="2200" i="1">
                <a:solidFill>
                  <a:srgbClr val="FF0000"/>
                </a:solidFill>
                <a:latin typeface="Times New Roman" pitchFamily="18" charset="0"/>
                <a:cs typeface="Times New Roman" pitchFamily="18" charset="0"/>
              </a:rPr>
              <a:t>E</a:t>
            </a:r>
            <a:r>
              <a:rPr lang="zh-CN" altLang="zh-CN" sz="2200">
                <a:solidFill>
                  <a:srgbClr val="FF0000"/>
                </a:solidFill>
                <a:latin typeface="Times New Roman" pitchFamily="18" charset="0"/>
                <a:ea typeface="楷体" panose="02010609060101010101" pitchFamily="49" charset="-122"/>
                <a:cs typeface="Times New Roman" pitchFamily="18" charset="0"/>
              </a:rPr>
              <a:t>在线段</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上</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(0,2,1),</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(0,0,1),</a:t>
            </a:r>
            <a:r>
              <a:rPr lang="zh-CN" altLang="zh-CN" sz="2200">
                <a:solidFill>
                  <a:srgbClr val="FF0000"/>
                </a:solidFill>
                <a:latin typeface="Times New Roman" pitchFamily="18" charset="0"/>
                <a:ea typeface="楷体" panose="02010609060101010101" pitchFamily="49" charset="-122"/>
                <a:cs typeface="Times New Roman" pitchFamily="18" charset="0"/>
              </a:rPr>
              <a:t>故可设</a:t>
            </a:r>
            <a:r>
              <a:rPr lang="en-US" altLang="zh-CN" sz="2200" i="1">
                <a:solidFill>
                  <a:srgbClr val="FF0000"/>
                </a:solidFill>
                <a:latin typeface="Times New Roman" pitchFamily="18" charset="0"/>
                <a:cs typeface="Times New Roman" pitchFamily="18" charset="0"/>
              </a:rPr>
              <a:t>E</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其中</a:t>
            </a:r>
            <a:r>
              <a:rPr lang="en-US" altLang="zh-CN" sz="2200">
                <a:solidFill>
                  <a:srgbClr val="FF0000"/>
                </a:solidFill>
                <a:latin typeface="Times New Roman" pitchFamily="18" charset="0"/>
                <a:cs typeface="Times New Roman" pitchFamily="18" charset="0"/>
              </a:rPr>
              <a:t>0</a:t>
            </a:r>
            <a:r>
              <a:rPr lang="en-US" altLang="zh-CN" sz="2200">
                <a:solidFill>
                  <a:srgbClr val="FF0000"/>
                </a:solidFill>
                <a:latin typeface="宋体" panose="02010600030101010101" pitchFamily="2" charset="-122"/>
                <a:ea typeface="方正书宋_GBK" pitchFamily="65" charset="-122"/>
                <a:cs typeface="Times New Roman" pitchFamily="18" charset="0"/>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λ</a:t>
            </a:r>
            <a:r>
              <a:rPr lang="en-US" altLang="zh-CN" sz="2200">
                <a:solidFill>
                  <a:srgbClr val="FF0000"/>
                </a:solidFill>
                <a:latin typeface="宋体" panose="02010600030101010101" pitchFamily="2" charset="-122"/>
                <a:ea typeface="方正书宋_GBK" pitchFamily="65" charset="-122"/>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04477817"/>
              </p:ext>
            </p:extLst>
          </p:nvPr>
        </p:nvGraphicFramePr>
        <p:xfrm>
          <a:off x="388552" y="4321984"/>
          <a:ext cx="8128000" cy="2536016"/>
        </p:xfrm>
        <a:graphic>
          <a:graphicData uri="http://schemas.openxmlformats.org/presentationml/2006/ole">
            <mc:AlternateContent>
              <mc:Choice xmlns:v="urn:schemas-microsoft-com:vml" Requires="v">
                <p:oleObj spid="_x0000_s1054" name="文档" r:id="rId5" imgW="3839551" imgH="1205399" progId="Word.Document.12">
                  <p:embed/>
                </p:oleObj>
              </mc:Choice>
              <mc:Fallback>
                <p:oleObj name="文档" r:id="rId5" imgW="3839551" imgH="1205399" progId="Word.Document.12">
                  <p:embed/>
                  <p:pic>
                    <p:nvPicPr>
                      <p:cNvPr id="0" name="OLE substitute image"/>
                      <p:cNvPicPr/>
                      <p:nvPr/>
                    </p:nvPicPr>
                    <p:blipFill>
                      <a:blip r:embed="rId6"/>
                      <a:stretch>
                        <a:fillRect/>
                      </a:stretch>
                    </p:blipFill>
                    <p:spPr>
                      <a:xfrm>
                        <a:off x="388552" y="4321984"/>
                        <a:ext cx="8128000" cy="2536016"/>
                      </a:xfrm>
                      <a:prstGeom prst="rect">
                        <a:avLst/>
                      </a:prstGeom>
                    </p:spPr>
                  </p:pic>
                </p:oleObj>
              </mc:Fallback>
            </mc:AlternateContent>
          </a:graphicData>
        </a:graphic>
      </p:graphicFrame>
    </p:spTree>
    <p:extLst>
      <p:ext uri="{BB962C8B-B14F-4D97-AF65-F5344CB8AC3E}">
        <p14:creationId xmlns:p14="http://schemas.microsoft.com/office/powerpoint/2010/main" val="95184509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302952" y="931935"/>
            <a:ext cx="8916086" cy="3477875"/>
          </a:xfrm>
          <a:prstGeom prst="rect">
            <a:avLst/>
          </a:prstGeom>
        </p:spPr>
        <p:txBody>
          <a:bodyPr wrap="square">
            <a:spAutoFit/>
          </a:bodyPr>
          <a:lstStyle/>
          <a:p>
            <a:pPr>
              <a:lnSpc>
                <a:spcPct val="20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解决存在性问题的基本策略</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zh-CN" altLang="zh-CN" sz="2200">
                <a:solidFill>
                  <a:srgbClr val="000000"/>
                </a:solidFill>
                <a:latin typeface="Times New Roman" pitchFamily="18" charset="0"/>
                <a:ea typeface="仿宋" panose="02010609060101010101" pitchFamily="49" charset="-122"/>
                <a:cs typeface="Times New Roman" pitchFamily="18" charset="0"/>
              </a:rPr>
              <a:t>假设题中的数学对象存在</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或结论成立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然后在这个前提下进行逻辑推理</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若能推导出与条件吻合的数据或事实</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说明假设成立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即存在</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并可进一步证明</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若推导出与条件或实际情况相矛盾的结论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则说明假设不成立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即不存在</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180901733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315308" y="577224"/>
            <a:ext cx="9719276" cy="904863"/>
          </a:xfrm>
          <a:prstGeom prst="rect">
            <a:avLst/>
          </a:prstGeom>
        </p:spPr>
        <p:txBody>
          <a:bodyPr wrap="square">
            <a:spAutoFit/>
          </a:bodyPr>
          <a:lstStyle/>
          <a:p>
            <a:pPr>
              <a:lnSpc>
                <a:spcPct val="120000"/>
              </a:lnSpc>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rPr>
              <a:t>4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在四棱锥</a:t>
            </a:r>
            <a:r>
              <a:rPr lang="en-US" altLang="zh-CN" sz="2200" i="1">
                <a:solidFill>
                  <a:srgbClr val="000000"/>
                </a:solidFill>
                <a:latin typeface="Times New Roman" pitchFamily="18" charset="0"/>
              </a:rPr>
              <a:t>P-ABCD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rPr>
              <a:t>PAD</a:t>
            </a:r>
            <a:r>
              <a:rPr lang="zh-CN" altLang="zh-CN" sz="2200">
                <a:solidFill>
                  <a:srgbClr val="000000"/>
                </a:solidFill>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rPr>
              <a:t>ABCD</a:t>
            </a:r>
            <a:r>
              <a:rPr lang="en-US" altLang="zh-CN" sz="2200">
                <a:solidFill>
                  <a:srgbClr val="000000"/>
                </a:solidFill>
                <a:latin typeface="Times New Roman" pitchFamily="18" charset="0"/>
              </a:rPr>
              <a:t>,</a:t>
            </a:r>
          </a:p>
          <a:p>
            <a:pPr>
              <a:lnSpc>
                <a:spcPct val="120000"/>
              </a:lnSpc>
            </a:pPr>
            <a:r>
              <a:rPr lang="en-US" altLang="zh-CN" sz="2200" i="1">
                <a:solidFill>
                  <a:srgbClr val="000000"/>
                </a:solidFill>
                <a:latin typeface="Times New Roman" pitchFamily="18" charset="0"/>
              </a:rPr>
              <a:t>PA</a:t>
            </a:r>
            <a:r>
              <a:rPr lang="zh-CN" altLang="zh-CN" sz="2200">
                <a:solidFill>
                  <a:srgbClr val="000000"/>
                </a:solidFill>
                <a:cs typeface="宋体" panose="02010600030101010101" pitchFamily="2" charset="-122"/>
              </a:rPr>
              <a:t>⊥</a:t>
            </a:r>
            <a:r>
              <a:rPr lang="en-US" altLang="zh-CN" sz="2200" i="1">
                <a:solidFill>
                  <a:srgbClr val="000000"/>
                </a:solidFill>
                <a:latin typeface="Times New Roman" pitchFamily="18" charset="0"/>
              </a:rPr>
              <a:t>PD</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PA=PD</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AB</a:t>
            </a:r>
            <a:r>
              <a:rPr lang="zh-CN" altLang="zh-CN" sz="2200">
                <a:solidFill>
                  <a:srgbClr val="000000"/>
                </a:solidFill>
                <a:cs typeface="宋体" panose="02010600030101010101" pitchFamily="2" charset="-122"/>
              </a:rPr>
              <a:t>⊥</a:t>
            </a:r>
            <a:r>
              <a:rPr lang="en-US" altLang="zh-CN" sz="2200" i="1">
                <a:solidFill>
                  <a:srgbClr val="000000"/>
                </a:solidFill>
                <a:latin typeface="Times New Roman" pitchFamily="18" charset="0"/>
              </a:rPr>
              <a:t>AD</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AB=</a:t>
            </a:r>
            <a:r>
              <a:rPr lang="en-US" altLang="zh-CN" sz="2200">
                <a:solidFill>
                  <a:srgbClr val="000000"/>
                </a:solidFill>
                <a:latin typeface="Times New Roman" pitchFamily="18" charset="0"/>
              </a:rPr>
              <a:t>1,</a:t>
            </a:r>
            <a:r>
              <a:rPr lang="en-US" altLang="zh-CN" sz="2200" i="1">
                <a:solidFill>
                  <a:srgbClr val="000000"/>
                </a:solidFill>
                <a:latin typeface="Times New Roman" pitchFamily="18" charset="0"/>
              </a:rPr>
              <a:t>AD=</a:t>
            </a:r>
            <a:r>
              <a:rPr lang="en-US" altLang="zh-CN" sz="2200">
                <a:solidFill>
                  <a:srgbClr val="000000"/>
                </a:solidFill>
                <a:latin typeface="Times New Roman" pitchFamily="18" charset="0"/>
              </a:rPr>
              <a:t>2,</a:t>
            </a:r>
            <a:r>
              <a:rPr lang="en-US" altLang="zh-CN" sz="2200" i="1">
                <a:solidFill>
                  <a:srgbClr val="000000"/>
                </a:solidFill>
                <a:latin typeface="Times New Roman" pitchFamily="18" charset="0"/>
              </a:rPr>
              <a:t>AC=CD=</a:t>
            </a:r>
            <a:endParaRPr lang="zh-CN" altLang="en-US" sz="2200"/>
          </a:p>
        </p:txBody>
      </p:sp>
      <p:graphicFrame>
        <p:nvGraphicFramePr>
          <p:cNvPr id="3" name="对象 2"/>
          <p:cNvGraphicFramePr>
            <a:graphicFrameLocks noChangeAspect="1"/>
          </p:cNvGraphicFramePr>
          <p:nvPr>
            <p:extLst>
              <p:ext uri="{D42A27DB-BD31-4B8C-83A1-F6EECF244321}">
                <p14:modId xmlns:p14="http://schemas.microsoft.com/office/powerpoint/2010/main" val="1978034878"/>
              </p:ext>
            </p:extLst>
          </p:nvPr>
        </p:nvGraphicFramePr>
        <p:xfrm>
          <a:off x="7169285" y="1029655"/>
          <a:ext cx="1146175" cy="374650"/>
        </p:xfrm>
        <a:graphic>
          <a:graphicData uri="http://schemas.openxmlformats.org/presentationml/2006/ole">
            <mc:AlternateContent>
              <mc:Choice xmlns:v="urn:schemas-microsoft-com:vml" Requires="v">
                <p:oleObj spid="_x0000_s1055" name="文档" r:id="rId2" imgW="550545" imgH="178435" progId="Word.Document.12">
                  <p:embed/>
                </p:oleObj>
              </mc:Choice>
              <mc:Fallback>
                <p:oleObj name="文档" r:id="rId2" imgW="550545" imgH="178435" progId="Word.Document.12">
                  <p:embed/>
                  <p:pic>
                    <p:nvPicPr>
                      <p:cNvPr id="0" name="OLE substitute image"/>
                      <p:cNvPicPr/>
                      <p:nvPr/>
                    </p:nvPicPr>
                    <p:blipFill>
                      <a:blip r:embed="rId3"/>
                      <a:stretch>
                        <a:fillRect/>
                      </a:stretch>
                    </p:blipFill>
                    <p:spPr>
                      <a:xfrm>
                        <a:off x="7169285" y="1029655"/>
                        <a:ext cx="1146175" cy="374650"/>
                      </a:xfrm>
                      <a:prstGeom prst="rect">
                        <a:avLst/>
                      </a:prstGeom>
                    </p:spPr>
                  </p:pic>
                </p:oleObj>
              </mc:Fallback>
            </mc:AlternateContent>
          </a:graphicData>
        </a:graphic>
      </p:graphicFrame>
      <p:sp>
        <p:nvSpPr>
          <p:cNvPr id="4" name="矩形 3"/>
          <p:cNvSpPr>
            <a:spLocks noChangeAspect="1"/>
          </p:cNvSpPr>
          <p:nvPr/>
        </p:nvSpPr>
        <p:spPr>
          <a:xfrm>
            <a:off x="1502471" y="1614558"/>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PD</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PB.</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求直线</a:t>
            </a:r>
            <a:r>
              <a:rPr lang="en-US" altLang="zh-CN" sz="2200" i="1">
                <a:solidFill>
                  <a:srgbClr val="000000"/>
                </a:solidFill>
                <a:latin typeface="Times New Roman" pitchFamily="18" charset="0"/>
                <a:cs typeface="Times New Roman" pitchFamily="18" charset="0"/>
              </a:rPr>
              <a:t>PB</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PCD</a:t>
            </a:r>
            <a:r>
              <a:rPr lang="zh-CN" altLang="zh-CN" sz="2200">
                <a:solidFill>
                  <a:srgbClr val="000000"/>
                </a:solidFill>
                <a:latin typeface="Times New Roman" pitchFamily="18" charset="0"/>
                <a:cs typeface="Times New Roman" pitchFamily="18" charset="0"/>
              </a:rPr>
              <a:t>所成角的正弦值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14252633"/>
              </p:ext>
            </p:extLst>
          </p:nvPr>
        </p:nvGraphicFramePr>
        <p:xfrm>
          <a:off x="1502471" y="2651893"/>
          <a:ext cx="8128000" cy="865466"/>
        </p:xfrm>
        <a:graphic>
          <a:graphicData uri="http://schemas.openxmlformats.org/presentationml/2006/ole">
            <mc:AlternateContent>
              <mc:Choice xmlns:v="urn:schemas-microsoft-com:vml" Requires="v">
                <p:oleObj spid="_x0000_s1056" name="文档" r:id="rId4" imgW="3841750" imgH="412115" progId="Word.Document.12">
                  <p:embed/>
                </p:oleObj>
              </mc:Choice>
              <mc:Fallback>
                <p:oleObj name="文档" r:id="rId4" imgW="3841750" imgH="412115" progId="Word.Document.12">
                  <p:embed/>
                  <p:pic>
                    <p:nvPicPr>
                      <p:cNvPr id="0" name="OLE substitute image"/>
                      <p:cNvPicPr/>
                      <p:nvPr/>
                    </p:nvPicPr>
                    <p:blipFill>
                      <a:blip r:embed="rId5"/>
                      <a:stretch>
                        <a:fillRect/>
                      </a:stretch>
                    </p:blipFill>
                    <p:spPr>
                      <a:xfrm>
                        <a:off x="1502471" y="2651893"/>
                        <a:ext cx="8128000" cy="865466"/>
                      </a:xfrm>
                      <a:prstGeom prst="rect">
                        <a:avLst/>
                      </a:prstGeom>
                    </p:spPr>
                  </p:pic>
                </p:oleObj>
              </mc:Fallback>
            </mc:AlternateContent>
          </a:graphicData>
        </a:graphic>
      </p:graphicFrame>
      <p:pic>
        <p:nvPicPr>
          <p:cNvPr id="6" name="A51.eps" descr="id:2147498043;FounderCES"/>
          <p:cNvPicPr/>
          <p:nvPr/>
        </p:nvPicPr>
        <p:blipFill>
          <a:blip r:embed="rId6"/>
          <a:stretch>
            <a:fillRect/>
          </a:stretch>
        </p:blipFill>
        <p:spPr>
          <a:xfrm>
            <a:off x="3471724" y="3929448"/>
            <a:ext cx="3361562" cy="2516031"/>
          </a:xfrm>
          <a:prstGeom prst="rect">
            <a:avLst/>
          </a:prstGeom>
        </p:spPr>
      </p:pic>
      <p:sp>
        <p:nvSpPr>
          <p:cNvPr id="7"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44417636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60288" y="595484"/>
            <a:ext cx="8128000" cy="1717393"/>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PAD</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ABCD</a:t>
            </a:r>
            <a:r>
              <a:rPr lang="zh-CN" altLang="zh-CN" sz="2200">
                <a:solidFill>
                  <a:srgbClr val="FF0000"/>
                </a:solidFill>
                <a:latin typeface="Times New Roman" pitchFamily="18" charset="0"/>
                <a:ea typeface="楷体" panose="02010609060101010101" pitchFamily="49" charset="-122"/>
                <a:cs typeface="Times New Roman" pitchFamily="18" charset="0"/>
              </a:rPr>
              <a:t>于</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PAD</a:t>
            </a:r>
            <a:r>
              <a:rPr lang="en-US" altLang="zh-CN" sz="2200">
                <a:solidFill>
                  <a:srgbClr val="FF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PD</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AB.</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PD</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PA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PD</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PAB</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PD</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PB.</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取</a:t>
            </a:r>
            <a:r>
              <a:rPr lang="en-US" altLang="zh-CN" sz="2200" i="1">
                <a:solidFill>
                  <a:srgbClr val="FF0000"/>
                </a:solidFill>
                <a:latin typeface="Times New Roman" pitchFamily="18" charset="0"/>
                <a:cs typeface="Times New Roman" pitchFamily="18" charset="0"/>
              </a:rPr>
              <a:t>AD</a:t>
            </a:r>
            <a:r>
              <a:rPr lang="zh-CN" altLang="zh-CN" sz="2200">
                <a:solidFill>
                  <a:srgbClr val="FF0000"/>
                </a:solidFill>
                <a:latin typeface="Times New Roman" pitchFamily="18" charset="0"/>
                <a:ea typeface="楷体" panose="02010609060101010101" pitchFamily="49" charset="-122"/>
                <a:cs typeface="Times New Roman" pitchFamily="18" charset="0"/>
              </a:rPr>
              <a:t>中点为</a:t>
            </a:r>
            <a:r>
              <a:rPr lang="en-US" altLang="zh-CN" sz="2200" i="1">
                <a:solidFill>
                  <a:srgbClr val="FF0000"/>
                </a:solidFill>
                <a:latin typeface="Times New Roman" pitchFamily="18" charset="0"/>
                <a:cs typeface="Times New Roman" pitchFamily="18" charset="0"/>
              </a:rPr>
              <a:t>O</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连接</a:t>
            </a:r>
            <a:r>
              <a:rPr lang="en-US" altLang="zh-CN" sz="2200" i="1">
                <a:solidFill>
                  <a:srgbClr val="FF0000"/>
                </a:solidFill>
                <a:latin typeface="Times New Roman" pitchFamily="18" charset="0"/>
                <a:cs typeface="Times New Roman" pitchFamily="18" charset="0"/>
              </a:rPr>
              <a:t>CO</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PO.</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749974226"/>
              </p:ext>
            </p:extLst>
          </p:nvPr>
        </p:nvGraphicFramePr>
        <p:xfrm>
          <a:off x="560288" y="2312877"/>
          <a:ext cx="8128000" cy="4216629"/>
        </p:xfrm>
        <a:graphic>
          <a:graphicData uri="http://schemas.openxmlformats.org/presentationml/2006/ole">
            <mc:AlternateContent>
              <mc:Choice xmlns:v="urn:schemas-microsoft-com:vml" Requires="v">
                <p:oleObj spid="_x0000_s1057" name="文档" r:id="rId2" imgW="3839551" imgH="2009480" progId="Word.Document.12">
                  <p:embed/>
                </p:oleObj>
              </mc:Choice>
              <mc:Fallback>
                <p:oleObj name="文档" r:id="rId2" imgW="3839551" imgH="2009480" progId="Word.Document.12">
                  <p:embed/>
                  <p:pic>
                    <p:nvPicPr>
                      <p:cNvPr id="0" name="OLE substitute image"/>
                      <p:cNvPicPr/>
                      <p:nvPr/>
                    </p:nvPicPr>
                    <p:blipFill>
                      <a:blip r:embed="rId3"/>
                      <a:stretch>
                        <a:fillRect/>
                      </a:stretch>
                    </p:blipFill>
                    <p:spPr>
                      <a:xfrm>
                        <a:off x="560288" y="2312877"/>
                        <a:ext cx="8128000" cy="4216629"/>
                      </a:xfrm>
                      <a:prstGeom prst="rect">
                        <a:avLst/>
                      </a:prstGeom>
                    </p:spPr>
                  </p:pic>
                </p:oleObj>
              </mc:Fallback>
            </mc:AlternateContent>
          </a:graphicData>
        </a:graphic>
      </p:graphicFrame>
      <p:pic>
        <p:nvPicPr>
          <p:cNvPr id="4" name="A52.eps" descr="id:2147498050;FounderCES"/>
          <p:cNvPicPr/>
          <p:nvPr/>
        </p:nvPicPr>
        <p:blipFill>
          <a:blip r:embed="rId4"/>
          <a:stretch>
            <a:fillRect/>
          </a:stretch>
        </p:blipFill>
        <p:spPr>
          <a:xfrm>
            <a:off x="9202190" y="3529255"/>
            <a:ext cx="2660296" cy="3000251"/>
          </a:xfrm>
          <a:prstGeom prst="rect">
            <a:avLst/>
          </a:prstGeom>
        </p:spPr>
      </p:pic>
    </p:spTree>
    <p:extLst>
      <p:ext uri="{BB962C8B-B14F-4D97-AF65-F5344CB8AC3E}">
        <p14:creationId xmlns:p14="http://schemas.microsoft.com/office/powerpoint/2010/main" val="316653816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真题展示</a:t>
            </a:r>
          </a:p>
        </p:txBody>
      </p:sp>
      <p:graphicFrame>
        <p:nvGraphicFramePr>
          <p:cNvPr id="2" name="对象 1"/>
          <p:cNvGraphicFramePr>
            <a:graphicFrameLocks noChangeAspect="1"/>
          </p:cNvGraphicFramePr>
          <p:nvPr>
            <p:extLst>
              <p:ext uri="{D42A27DB-BD31-4B8C-83A1-F6EECF244321}">
                <p14:modId xmlns:p14="http://schemas.microsoft.com/office/powerpoint/2010/main" val="2999833575"/>
              </p:ext>
            </p:extLst>
          </p:nvPr>
        </p:nvGraphicFramePr>
        <p:xfrm>
          <a:off x="251253" y="659017"/>
          <a:ext cx="10206681" cy="10023295"/>
        </p:xfrm>
        <a:graphic>
          <a:graphicData uri="http://schemas.openxmlformats.org/presentationml/2006/ole">
            <mc:AlternateContent>
              <mc:Choice xmlns:v="urn:schemas-microsoft-com:vml" Requires="v">
                <p:oleObj spid="_x0000_s1039" name="文档" r:id="rId2" imgW="7387152" imgH="7240698" progId="Word.Document.12">
                  <p:embed/>
                </p:oleObj>
              </mc:Choice>
              <mc:Fallback>
                <p:oleObj name="文档" r:id="rId2" imgW="7387152" imgH="7240698" progId="Word.Document.12">
                  <p:embed/>
                  <p:pic>
                    <p:nvPicPr>
                      <p:cNvPr id="0" name="OLE substitute image"/>
                      <p:cNvPicPr/>
                      <p:nvPr/>
                    </p:nvPicPr>
                    <p:blipFill>
                      <a:blip r:embed="rId3"/>
                      <a:stretch>
                        <a:fillRect/>
                      </a:stretch>
                    </p:blipFill>
                    <p:spPr>
                      <a:xfrm>
                        <a:off x="251253" y="659017"/>
                        <a:ext cx="10206681" cy="10023295"/>
                      </a:xfrm>
                      <a:prstGeom prst="rect">
                        <a:avLst/>
                      </a:prstGeom>
                    </p:spPr>
                  </p:pic>
                </p:oleObj>
              </mc:Fallback>
            </mc:AlternateContent>
          </a:graphicData>
        </a:graphic>
      </p:graphicFrame>
      <p:pic>
        <p:nvPicPr>
          <p:cNvPr id="4" name="图片 3" descr="figure"/>
          <p:cNvPicPr/>
          <p:nvPr/>
        </p:nvPicPr>
        <p:blipFill>
          <a:blip r:embed="rId4"/>
          <a:stretch>
            <a:fillRect/>
          </a:stretch>
        </p:blipFill>
        <p:spPr>
          <a:xfrm>
            <a:off x="9354065" y="2730844"/>
            <a:ext cx="2607276" cy="3758384"/>
          </a:xfrm>
          <a:prstGeom prst="rect">
            <a:avLst/>
          </a:prstGeom>
        </p:spPr>
      </p:pic>
    </p:spTree>
    <p:extLst>
      <p:ext uri="{BB962C8B-B14F-4D97-AF65-F5344CB8AC3E}">
        <p14:creationId xmlns:p14="http://schemas.microsoft.com/office/powerpoint/2010/main" val="1321241623"/>
      </p:ext>
    </p:extLst>
  </p:cSld>
  <p:clrMapOvr>
    <a:masterClrMapping/>
  </p:clrMapOvr>
  <mc:AlternateContent>
    <mc:Choice xmlns:p14="http://schemas.microsoft.com/office/powerpoint/2010/main" Requires="p14">
      <p:transition spd="slow" p14:dur="1600">
        <p:pull dir="ld"/>
      </p:transition>
    </mc:Choice>
    <mc:Fallback>
      <p:transition spd="slow">
        <p:pull dir="ld"/>
      </p:transition>
    </mc:Fallback>
  </mc:AlternateConten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298185868"/>
              </p:ext>
            </p:extLst>
          </p:nvPr>
        </p:nvGraphicFramePr>
        <p:xfrm>
          <a:off x="1426519" y="1191349"/>
          <a:ext cx="8128000" cy="3394773"/>
        </p:xfrm>
        <a:graphic>
          <a:graphicData uri="http://schemas.openxmlformats.org/presentationml/2006/ole">
            <mc:AlternateContent>
              <mc:Choice xmlns:v="urn:schemas-microsoft-com:vml" Requires="v">
                <p:oleObj spid="_x0000_s1058" name="文档" r:id="rId2" imgW="3839551" imgH="1612127" progId="Word.Document.12">
                  <p:embed/>
                </p:oleObj>
              </mc:Choice>
              <mc:Fallback>
                <p:oleObj name="文档" r:id="rId2" imgW="3839551" imgH="1612127" progId="Word.Document.12">
                  <p:embed/>
                  <p:pic>
                    <p:nvPicPr>
                      <p:cNvPr id="0" name="OLE substitute image"/>
                      <p:cNvPicPr/>
                      <p:nvPr/>
                    </p:nvPicPr>
                    <p:blipFill>
                      <a:blip r:embed="rId3"/>
                      <a:stretch>
                        <a:fillRect/>
                      </a:stretch>
                    </p:blipFill>
                    <p:spPr>
                      <a:xfrm>
                        <a:off x="1426519" y="1191349"/>
                        <a:ext cx="8128000" cy="3394773"/>
                      </a:xfrm>
                      <a:prstGeom prst="rect">
                        <a:avLst/>
                      </a:prstGeom>
                    </p:spPr>
                  </p:pic>
                </p:oleObj>
              </mc:Fallback>
            </mc:AlternateContent>
          </a:graphicData>
        </a:graphic>
      </p:graphicFrame>
      <p:sp>
        <p:nvSpPr>
          <p:cNvPr id="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2629847081"/>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987662" y="838440"/>
            <a:ext cx="9960423" cy="171739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5</a:t>
            </a:r>
            <a:r>
              <a:rPr lang="zh-CN" altLang="en-US"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如图</a:t>
            </a:r>
            <a:r>
              <a:rPr lang="zh-CN" altLang="zh-CN" sz="2200">
                <a:solidFill>
                  <a:srgbClr val="000000"/>
                </a:solidFill>
                <a:latin typeface="NEU-BZ-S92"/>
                <a:cs typeface="宋体" panose="02010600030101010101" pitchFamily="2" charset="-122"/>
              </a:rPr>
              <a:t>①</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在等腰梯形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CD=</a:t>
            </a:r>
            <a:r>
              <a:rPr lang="en-US" altLang="zh-CN" sz="2200">
                <a:solidFill>
                  <a:srgbClr val="000000"/>
                </a:solidFill>
                <a:latin typeface="Times New Roman" pitchFamily="18" charset="0"/>
                <a:cs typeface="Times New Roman" pitchFamily="18" charset="0"/>
              </a:rPr>
              <a:t>6,</a:t>
            </a:r>
            <a:r>
              <a:rPr lang="en-US" altLang="zh-CN" sz="2200" i="1">
                <a:solidFill>
                  <a:srgbClr val="000000"/>
                </a:solidFill>
                <a:latin typeface="Times New Roman" pitchFamily="18" charset="0"/>
                <a:cs typeface="Times New Roman" pitchFamily="18" charset="0"/>
              </a:rPr>
              <a:t>AD=</a:t>
            </a:r>
            <a:r>
              <a:rPr lang="en-US" altLang="zh-CN" sz="2200">
                <a:solidFill>
                  <a:srgbClr val="000000"/>
                </a:solidFill>
                <a:latin typeface="Times New Roman" pitchFamily="18" charset="0"/>
                <a:cs typeface="Times New Roman" pitchFamily="18" charset="0"/>
              </a:rPr>
              <a:t>2      ,</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CD</a:t>
            </a:r>
            <a:r>
              <a:rPr lang="zh-CN" altLang="zh-CN" sz="2200">
                <a:solidFill>
                  <a:srgbClr val="000000"/>
                </a:solidFill>
                <a:latin typeface="Times New Roman" pitchFamily="18" charset="0"/>
                <a:cs typeface="Times New Roman" pitchFamily="18" charset="0"/>
              </a:rPr>
              <a:t>的两个三等分点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若把等腰梯形沿虚线</a:t>
            </a:r>
            <a:r>
              <a:rPr lang="en-US" altLang="zh-CN" sz="2200" i="1">
                <a:solidFill>
                  <a:srgbClr val="000000"/>
                </a:solidFill>
                <a:latin typeface="Times New Roman" pitchFamily="18" charset="0"/>
                <a:cs typeface="Times New Roman" pitchFamily="18" charset="0"/>
              </a:rPr>
              <a:t>AF</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BE</a:t>
            </a:r>
            <a:r>
              <a:rPr lang="zh-CN" altLang="zh-CN" sz="2200">
                <a:solidFill>
                  <a:srgbClr val="000000"/>
                </a:solidFill>
                <a:latin typeface="Times New Roman" pitchFamily="18" charset="0"/>
                <a:cs typeface="Times New Roman" pitchFamily="18" charset="0"/>
              </a:rPr>
              <a:t>折起</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使得点</a:t>
            </a:r>
            <a:r>
              <a:rPr lang="en-US" altLang="zh-CN" sz="2200" i="1">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和点</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重合</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记为点</a:t>
            </a:r>
            <a:r>
              <a:rPr lang="en-US" altLang="zh-CN" sz="2200" i="1">
                <a:solidFill>
                  <a:srgbClr val="000000"/>
                </a:solidFill>
                <a:latin typeface="Times New Roman" pitchFamily="18" charset="0"/>
                <a:cs typeface="Times New Roman" pitchFamily="18" charset="0"/>
              </a:rPr>
              <a:t>P</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如图</a:t>
            </a:r>
            <a:r>
              <a:rPr lang="zh-CN" altLang="zh-CN" sz="2200">
                <a:solidFill>
                  <a:srgbClr val="000000"/>
                </a:solidFill>
                <a:latin typeface="NEU-BZ-S92"/>
                <a:cs typeface="宋体" panose="02010600030101010101" pitchFamily="2" charset="-122"/>
              </a:rPr>
              <a:t>②</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PEF</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ABEF</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求平面</a:t>
            </a:r>
            <a:r>
              <a:rPr lang="en-US" altLang="zh-CN" sz="2200" i="1">
                <a:solidFill>
                  <a:srgbClr val="000000"/>
                </a:solidFill>
                <a:latin typeface="Times New Roman" pitchFamily="18" charset="0"/>
                <a:cs typeface="Times New Roman" pitchFamily="18" charset="0"/>
              </a:rPr>
              <a:t>PAE</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PAB</a:t>
            </a:r>
            <a:r>
              <a:rPr lang="zh-CN" altLang="zh-CN" sz="2200">
                <a:solidFill>
                  <a:srgbClr val="000000"/>
                </a:solidFill>
                <a:latin typeface="Times New Roman" pitchFamily="18" charset="0"/>
                <a:cs typeface="Times New Roman" pitchFamily="18" charset="0"/>
              </a:rPr>
              <a:t>夹角的余弦值</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45144561"/>
              </p:ext>
            </p:extLst>
          </p:nvPr>
        </p:nvGraphicFramePr>
        <p:xfrm>
          <a:off x="6981377" y="932495"/>
          <a:ext cx="838200" cy="374650"/>
        </p:xfrm>
        <a:graphic>
          <a:graphicData uri="http://schemas.openxmlformats.org/presentationml/2006/ole">
            <mc:AlternateContent>
              <mc:Choice xmlns:v="urn:schemas-microsoft-com:vml" Requires="v">
                <p:oleObj spid="_x0000_s1059" name="文档" r:id="rId2" imgW="406400" imgH="180340" progId="Word.Document.12">
                  <p:embed/>
                </p:oleObj>
              </mc:Choice>
              <mc:Fallback>
                <p:oleObj name="文档" r:id="rId2" imgW="406400" imgH="180340" progId="Word.Document.12">
                  <p:embed/>
                  <p:pic>
                    <p:nvPicPr>
                      <p:cNvPr id="0" name="OLE substitute image"/>
                      <p:cNvPicPr/>
                      <p:nvPr/>
                    </p:nvPicPr>
                    <p:blipFill>
                      <a:blip r:embed="rId3"/>
                      <a:stretch>
                        <a:fillRect/>
                      </a:stretch>
                    </p:blipFill>
                    <p:spPr>
                      <a:xfrm>
                        <a:off x="6981377" y="932495"/>
                        <a:ext cx="838200" cy="374650"/>
                      </a:xfrm>
                      <a:prstGeom prst="rect">
                        <a:avLst/>
                      </a:prstGeom>
                    </p:spPr>
                  </p:pic>
                </p:oleObj>
              </mc:Fallback>
            </mc:AlternateContent>
          </a:graphicData>
        </a:graphic>
      </p:graphicFrame>
      <p:pic>
        <p:nvPicPr>
          <p:cNvPr id="4" name="A53.eps" descr="id:2147498064;FounderCES"/>
          <p:cNvPicPr/>
          <p:nvPr/>
        </p:nvPicPr>
        <p:blipFill>
          <a:blip r:embed="rId4"/>
          <a:stretch>
            <a:fillRect/>
          </a:stretch>
        </p:blipFill>
        <p:spPr>
          <a:xfrm>
            <a:off x="1915649" y="3250534"/>
            <a:ext cx="6462232" cy="2458287"/>
          </a:xfrm>
          <a:prstGeom prst="rect">
            <a:avLst/>
          </a:prstGeom>
        </p:spPr>
      </p:pic>
      <p:sp>
        <p:nvSpPr>
          <p:cNvPr id="5"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143547043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98617" y="877609"/>
            <a:ext cx="9805772" cy="4561249"/>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四边形</a:t>
            </a:r>
            <a:r>
              <a:rPr lang="en-US" altLang="zh-CN" sz="2200" i="1">
                <a:solidFill>
                  <a:srgbClr val="FF0000"/>
                </a:solidFill>
                <a:latin typeface="Times New Roman" pitchFamily="18" charset="0"/>
                <a:cs typeface="Times New Roman" pitchFamily="18" charset="0"/>
              </a:rPr>
              <a:t>ABCD</a:t>
            </a:r>
            <a:r>
              <a:rPr lang="zh-CN" altLang="zh-CN" sz="2200">
                <a:solidFill>
                  <a:srgbClr val="FF0000"/>
                </a:solidFill>
                <a:latin typeface="Times New Roman" pitchFamily="18" charset="0"/>
                <a:ea typeface="楷体" panose="02010609060101010101" pitchFamily="49" charset="-122"/>
                <a:cs typeface="Times New Roman" pitchFamily="18" charset="0"/>
              </a:rPr>
              <a:t>为等腰梯形</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CD=</a:t>
            </a:r>
            <a:r>
              <a:rPr lang="en-US" altLang="zh-CN" sz="2200">
                <a:solidFill>
                  <a:srgbClr val="FF0000"/>
                </a:solidFill>
                <a:latin typeface="Times New Roman" pitchFamily="18" charset="0"/>
                <a:cs typeface="Times New Roman" pitchFamily="18" charset="0"/>
              </a:rPr>
              <a:t>6,</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2     ,</a:t>
            </a:r>
            <a:r>
              <a:rPr lang="en-US" altLang="zh-CN" sz="2200" i="1">
                <a:solidFill>
                  <a:srgbClr val="FF0000"/>
                </a:solidFill>
                <a:latin typeface="Times New Roman" pitchFamily="18" charset="0"/>
                <a:cs typeface="Times New Roman" pitchFamily="18" charset="0"/>
              </a:rPr>
              <a:t>E</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F</a:t>
            </a:r>
            <a:r>
              <a:rPr lang="zh-CN" altLang="zh-CN" sz="2200">
                <a:solidFill>
                  <a:srgbClr val="FF0000"/>
                </a:solidFill>
                <a:latin typeface="Times New Roman" pitchFamily="18" charset="0"/>
                <a:ea typeface="楷体" panose="02010609060101010101" pitchFamily="49" charset="-122"/>
                <a:cs typeface="Times New Roman" pitchFamily="18" charset="0"/>
              </a:rPr>
              <a:t>是</a:t>
            </a:r>
            <a:r>
              <a:rPr lang="en-US" altLang="zh-CN" sz="2200" i="1">
                <a:solidFill>
                  <a:srgbClr val="FF0000"/>
                </a:solidFill>
                <a:latin typeface="Times New Roman" pitchFamily="18" charset="0"/>
                <a:cs typeface="Times New Roman" pitchFamily="18" charset="0"/>
              </a:rPr>
              <a:t>CD</a:t>
            </a:r>
            <a:r>
              <a:rPr lang="zh-CN" altLang="zh-CN" sz="2200">
                <a:solidFill>
                  <a:srgbClr val="FF0000"/>
                </a:solidFill>
                <a:latin typeface="Times New Roman" pitchFamily="18" charset="0"/>
                <a:ea typeface="楷体" panose="02010609060101010101" pitchFamily="49" charset="-122"/>
                <a:cs typeface="Times New Roman" pitchFamily="18" charset="0"/>
              </a:rPr>
              <a:t>的两个三等分点</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四边形</a:t>
            </a:r>
            <a:r>
              <a:rPr lang="en-US" altLang="zh-CN" sz="2200" i="1">
                <a:solidFill>
                  <a:srgbClr val="FF0000"/>
                </a:solidFill>
                <a:latin typeface="Times New Roman" pitchFamily="18" charset="0"/>
                <a:cs typeface="Times New Roman" pitchFamily="18" charset="0"/>
              </a:rPr>
              <a:t>ABEF</a:t>
            </a:r>
            <a:r>
              <a:rPr lang="zh-CN" altLang="zh-CN" sz="2200">
                <a:solidFill>
                  <a:srgbClr val="FF0000"/>
                </a:solidFill>
                <a:latin typeface="Times New Roman" pitchFamily="18" charset="0"/>
                <a:ea typeface="楷体" panose="02010609060101010101" pitchFamily="49" charset="-122"/>
                <a:cs typeface="Times New Roman" pitchFamily="18" charset="0"/>
              </a:rPr>
              <a:t>是正方形</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BE</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EF.</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BE</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PE</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且</a:t>
            </a:r>
            <a:r>
              <a:rPr lang="en-US" altLang="zh-CN" sz="2200" i="1">
                <a:solidFill>
                  <a:srgbClr val="FF0000"/>
                </a:solidFill>
                <a:latin typeface="Times New Roman" pitchFamily="18" charset="0"/>
                <a:cs typeface="Times New Roman" pitchFamily="18" charset="0"/>
              </a:rPr>
              <a:t>PE</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EF=E</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BE</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PEF.</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BE</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ABEF</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PEF</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ABEF.</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过点</a:t>
            </a:r>
            <a:r>
              <a:rPr lang="en-US" altLang="zh-CN" sz="2200" i="1">
                <a:solidFill>
                  <a:srgbClr val="FF0000"/>
                </a:solidFill>
                <a:latin typeface="Times New Roman" pitchFamily="18" charset="0"/>
                <a:cs typeface="Times New Roman" pitchFamily="18" charset="0"/>
              </a:rPr>
              <a:t>P</a:t>
            </a:r>
            <a:r>
              <a:rPr lang="zh-CN" altLang="zh-CN" sz="2200">
                <a:solidFill>
                  <a:srgbClr val="FF0000"/>
                </a:solidFill>
                <a:latin typeface="Times New Roman" pitchFamily="18" charset="0"/>
                <a:ea typeface="楷体" panose="02010609060101010101" pitchFamily="49" charset="-122"/>
                <a:cs typeface="Times New Roman" pitchFamily="18" charset="0"/>
              </a:rPr>
              <a:t>作</a:t>
            </a:r>
            <a:r>
              <a:rPr lang="en-US" altLang="zh-CN" sz="2200" i="1">
                <a:solidFill>
                  <a:srgbClr val="FF0000"/>
                </a:solidFill>
                <a:latin typeface="Times New Roman" pitchFamily="18" charset="0"/>
                <a:cs typeface="Times New Roman" pitchFamily="18" charset="0"/>
              </a:rPr>
              <a:t>PO</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EF</a:t>
            </a:r>
            <a:r>
              <a:rPr lang="zh-CN" altLang="zh-CN" sz="2200">
                <a:solidFill>
                  <a:srgbClr val="FF0000"/>
                </a:solidFill>
                <a:latin typeface="Times New Roman" pitchFamily="18" charset="0"/>
                <a:ea typeface="楷体" panose="02010609060101010101" pitchFamily="49" charset="-122"/>
                <a:cs typeface="Times New Roman" pitchFamily="18" charset="0"/>
              </a:rPr>
              <a:t>于点</a:t>
            </a:r>
            <a:r>
              <a:rPr lang="en-US" altLang="zh-CN" sz="2200" i="1">
                <a:solidFill>
                  <a:srgbClr val="FF0000"/>
                </a:solidFill>
                <a:latin typeface="Times New Roman" pitchFamily="18" charset="0"/>
                <a:cs typeface="Times New Roman" pitchFamily="18" charset="0"/>
              </a:rPr>
              <a:t>O</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过点</a:t>
            </a:r>
            <a:r>
              <a:rPr lang="en-US" altLang="zh-CN" sz="2200" i="1">
                <a:solidFill>
                  <a:srgbClr val="FF0000"/>
                </a:solidFill>
                <a:latin typeface="Times New Roman" pitchFamily="18" charset="0"/>
                <a:cs typeface="Times New Roman" pitchFamily="18" charset="0"/>
              </a:rPr>
              <a:t>O</a:t>
            </a:r>
            <a:r>
              <a:rPr lang="zh-CN" altLang="zh-CN" sz="2200">
                <a:solidFill>
                  <a:srgbClr val="FF0000"/>
                </a:solidFill>
                <a:latin typeface="Times New Roman" pitchFamily="18" charset="0"/>
                <a:ea typeface="楷体" panose="02010609060101010101" pitchFamily="49" charset="-122"/>
                <a:cs typeface="Times New Roman" pitchFamily="18" charset="0"/>
              </a:rPr>
              <a:t>作</a:t>
            </a:r>
            <a:r>
              <a:rPr lang="en-US" altLang="zh-CN" sz="2200" i="1">
                <a:solidFill>
                  <a:srgbClr val="FF0000"/>
                </a:solidFill>
                <a:latin typeface="Times New Roman" pitchFamily="18" charset="0"/>
                <a:cs typeface="Times New Roman" pitchFamily="18" charset="0"/>
              </a:rPr>
              <a:t>BE</a:t>
            </a:r>
            <a:r>
              <a:rPr lang="zh-CN" altLang="zh-CN" sz="2200">
                <a:solidFill>
                  <a:srgbClr val="FF0000"/>
                </a:solidFill>
                <a:latin typeface="Times New Roman" pitchFamily="18" charset="0"/>
                <a:ea typeface="楷体" panose="02010609060101010101" pitchFamily="49" charset="-122"/>
                <a:cs typeface="Times New Roman" pitchFamily="18" charset="0"/>
              </a:rPr>
              <a:t>的平行线交</a:t>
            </a: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Times New Roman" pitchFamily="18" charset="0"/>
                <a:ea typeface="楷体" panose="02010609060101010101" pitchFamily="49" charset="-122"/>
                <a:cs typeface="Times New Roman" pitchFamily="18" charset="0"/>
              </a:rPr>
              <a:t>于点</a:t>
            </a:r>
            <a:r>
              <a:rPr lang="en-US" altLang="zh-CN" sz="2200" i="1">
                <a:solidFill>
                  <a:srgbClr val="FF0000"/>
                </a:solidFill>
                <a:latin typeface="Times New Roman" pitchFamily="18" charset="0"/>
                <a:cs typeface="Times New Roman" pitchFamily="18" charset="0"/>
              </a:rPr>
              <a:t>G</a:t>
            </a:r>
            <a:r>
              <a:rPr lang="en-US" altLang="zh-CN" sz="2200">
                <a:solidFill>
                  <a:srgbClr val="FF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PO</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ABEF</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O</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OG</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OE</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OP</a:t>
            </a:r>
            <a:r>
              <a:rPr lang="zh-CN" altLang="zh-CN" sz="2200">
                <a:solidFill>
                  <a:srgbClr val="FF0000"/>
                </a:solidFill>
                <a:latin typeface="Times New Roman" pitchFamily="18" charset="0"/>
                <a:ea typeface="楷体" panose="02010609060101010101" pitchFamily="49" charset="-122"/>
                <a:cs typeface="Times New Roman" pitchFamily="18" charset="0"/>
              </a:rPr>
              <a:t>所在直线</a:t>
            </a:r>
            <a:endParaRPr lang="en-US" altLang="zh-CN" sz="2200">
              <a:solidFill>
                <a:srgbClr val="FF0000"/>
              </a:solidFill>
              <a:latin typeface="Times New Roman" pitchFamily="18" charset="0"/>
              <a:ea typeface="楷体" panose="02010609060101010101" pitchFamily="49" charset="-122"/>
              <a:cs typeface="Times New Roman" panose="02020603050405020304"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a:t>
            </a:r>
            <a:endParaRPr lang="en-US" altLang="zh-CN" sz="2200">
              <a:solidFill>
                <a:srgbClr val="FF0000"/>
              </a:solidFill>
              <a:latin typeface="Times New Roman" pitchFamily="18" charset="0"/>
              <a:ea typeface="楷体" panose="02010609060101010101" pitchFamily="49"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如图所示</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838857166"/>
              </p:ext>
            </p:extLst>
          </p:nvPr>
        </p:nvGraphicFramePr>
        <p:xfrm>
          <a:off x="6880375" y="1011401"/>
          <a:ext cx="838200" cy="374650"/>
        </p:xfrm>
        <a:graphic>
          <a:graphicData uri="http://schemas.openxmlformats.org/presentationml/2006/ole">
            <mc:AlternateContent>
              <mc:Choice xmlns:v="urn:schemas-microsoft-com:vml" Requires="v">
                <p:oleObj spid="_x0000_s1060" name="文档" r:id="rId2" imgW="406400" imgH="180340" progId="Word.Document.12">
                  <p:embed/>
                </p:oleObj>
              </mc:Choice>
              <mc:Fallback>
                <p:oleObj name="文档" r:id="rId2" imgW="406400" imgH="180340" progId="Word.Document.12">
                  <p:embed/>
                  <p:pic>
                    <p:nvPicPr>
                      <p:cNvPr id="0" name="OLE substitute image"/>
                      <p:cNvPicPr/>
                      <p:nvPr/>
                    </p:nvPicPr>
                    <p:blipFill>
                      <a:blip r:embed="rId3"/>
                      <a:stretch>
                        <a:fillRect/>
                      </a:stretch>
                    </p:blipFill>
                    <p:spPr>
                      <a:xfrm>
                        <a:off x="6880375" y="1011401"/>
                        <a:ext cx="838200" cy="374650"/>
                      </a:xfrm>
                      <a:prstGeom prst="rect">
                        <a:avLst/>
                      </a:prstGeom>
                    </p:spPr>
                  </p:pic>
                </p:oleObj>
              </mc:Fallback>
            </mc:AlternateContent>
          </a:graphicData>
        </a:graphic>
      </p:graphicFrame>
      <p:pic>
        <p:nvPicPr>
          <p:cNvPr id="4" name="A54.eps" descr="id:2147498071;FounderCES"/>
          <p:cNvPicPr/>
          <p:nvPr/>
        </p:nvPicPr>
        <p:blipFill>
          <a:blip r:embed="rId4"/>
          <a:stretch>
            <a:fillRect/>
          </a:stretch>
        </p:blipFill>
        <p:spPr>
          <a:xfrm>
            <a:off x="8390238" y="3299255"/>
            <a:ext cx="3613343" cy="3558746"/>
          </a:xfrm>
          <a:prstGeom prst="rect">
            <a:avLst/>
          </a:prstGeom>
        </p:spPr>
      </p:pic>
    </p:spTree>
    <p:extLst>
      <p:ext uri="{BB962C8B-B14F-4D97-AF65-F5344CB8AC3E}">
        <p14:creationId xmlns:p14="http://schemas.microsoft.com/office/powerpoint/2010/main" val="58134746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29778402"/>
              </p:ext>
            </p:extLst>
          </p:nvPr>
        </p:nvGraphicFramePr>
        <p:xfrm>
          <a:off x="561546" y="776480"/>
          <a:ext cx="8128000" cy="4941205"/>
        </p:xfrm>
        <a:graphic>
          <a:graphicData uri="http://schemas.openxmlformats.org/presentationml/2006/ole">
            <mc:AlternateContent>
              <mc:Choice xmlns:v="urn:schemas-microsoft-com:vml" Requires="v">
                <p:oleObj spid="_x0000_s1061" name="文档" r:id="rId2" imgW="3839551" imgH="2346977" progId="Word.Document.12">
                  <p:embed/>
                </p:oleObj>
              </mc:Choice>
              <mc:Fallback>
                <p:oleObj name="文档" r:id="rId2" imgW="3839551" imgH="2346977" progId="Word.Document.12">
                  <p:embed/>
                  <p:pic>
                    <p:nvPicPr>
                      <p:cNvPr id="0" name="OLE substitute image"/>
                      <p:cNvPicPr/>
                      <p:nvPr/>
                    </p:nvPicPr>
                    <p:blipFill>
                      <a:blip r:embed="rId3"/>
                      <a:stretch>
                        <a:fillRect/>
                      </a:stretch>
                    </p:blipFill>
                    <p:spPr>
                      <a:xfrm>
                        <a:off x="561546" y="776480"/>
                        <a:ext cx="8128000" cy="4941205"/>
                      </a:xfrm>
                      <a:prstGeom prst="rect">
                        <a:avLst/>
                      </a:prstGeom>
                    </p:spPr>
                  </p:pic>
                </p:oleObj>
              </mc:Fallback>
            </mc:AlternateContent>
          </a:graphicData>
        </a:graphic>
      </p:graphicFrame>
      <p:pic>
        <p:nvPicPr>
          <p:cNvPr id="3" name="A54.eps" descr="id:2147498071;FounderCES"/>
          <p:cNvPicPr/>
          <p:nvPr/>
        </p:nvPicPr>
        <p:blipFill>
          <a:blip r:embed="rId4"/>
          <a:stretch>
            <a:fillRect/>
          </a:stretch>
        </p:blipFill>
        <p:spPr>
          <a:xfrm>
            <a:off x="8241957" y="2829698"/>
            <a:ext cx="3613343" cy="3558746"/>
          </a:xfrm>
          <a:prstGeom prst="rect">
            <a:avLst/>
          </a:prstGeom>
        </p:spPr>
      </p:pic>
    </p:spTree>
    <p:extLst>
      <p:ext uri="{BB962C8B-B14F-4D97-AF65-F5344CB8AC3E}">
        <p14:creationId xmlns:p14="http://schemas.microsoft.com/office/powerpoint/2010/main" val="353518138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340022" y="1011501"/>
            <a:ext cx="8128000" cy="2694199"/>
          </a:xfrm>
          <a:prstGeom prst="rect">
            <a:avLst/>
          </a:prstGeom>
        </p:spPr>
        <p:txBody>
          <a:bodyPr>
            <a:spAutoFit/>
          </a:bodyPr>
          <a:lstStyle/>
          <a:p>
            <a:pPr>
              <a:lnSpc>
                <a:spcPct val="20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解决与折叠有关问题的方法</a:t>
            </a:r>
            <a:endParaRPr lang="zh-CN" altLang="zh-CN" sz="2200">
              <a:solidFill>
                <a:srgbClr val="000000"/>
              </a:solidFill>
              <a:latin typeface="NEU-BZ-S92"/>
              <a:ea typeface="方正书宋_GBK" pitchFamily="65" charset="-122"/>
              <a:cs typeface="Times New Roman" pitchFamily="18" charset="0"/>
            </a:endParaRPr>
          </a:p>
          <a:p>
            <a:pPr>
              <a:lnSpc>
                <a:spcPct val="200000"/>
              </a:lnSpc>
              <a:spcAft>
                <a:spcPct val="0"/>
              </a:spcAft>
              <a:tabLst>
                <a:tab pos="1029335"/>
                <a:tab pos="1850390"/>
                <a:tab pos="2538095"/>
                <a:tab pos="3221990"/>
              </a:tabLst>
            </a:pPr>
            <a:r>
              <a:rPr lang="zh-CN" altLang="zh-CN" sz="2200">
                <a:solidFill>
                  <a:srgbClr val="000000"/>
                </a:solidFill>
                <a:latin typeface="Times New Roman" pitchFamily="18" charset="0"/>
                <a:ea typeface="仿宋" panose="02010609060101010101" pitchFamily="49" charset="-122"/>
                <a:cs typeface="Times New Roman" pitchFamily="18" charset="0"/>
              </a:rPr>
              <a:t>解决与折叠有关的问题的关键是搞清折叠前后的变化量和不变量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一般情况下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折线同一侧的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线段的长度是不变量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而位置关系往往会发生变化</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抓住不变量是解决问题的突破口</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206576218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638375658"/>
              </p:ext>
            </p:extLst>
          </p:nvPr>
        </p:nvGraphicFramePr>
        <p:xfrm>
          <a:off x="1276651" y="761185"/>
          <a:ext cx="8105775" cy="1130300"/>
        </p:xfrm>
        <a:graphic>
          <a:graphicData uri="http://schemas.openxmlformats.org/presentationml/2006/ole">
            <mc:AlternateContent>
              <mc:Choice xmlns:v="urn:schemas-microsoft-com:vml" Requires="v">
                <p:oleObj spid="_x0000_s1062" name="文档" r:id="rId2" imgW="3839551" imgH="540501" progId="Word.Document.12">
                  <p:embed/>
                </p:oleObj>
              </mc:Choice>
              <mc:Fallback>
                <p:oleObj name="文档" r:id="rId2" imgW="3839551" imgH="540501" progId="Word.Document.12">
                  <p:embed/>
                  <p:pic>
                    <p:nvPicPr>
                      <p:cNvPr id="0" name="OLE substitute image"/>
                      <p:cNvPicPr/>
                      <p:nvPr/>
                    </p:nvPicPr>
                    <p:blipFill>
                      <a:blip r:embed="rId3"/>
                      <a:stretch>
                        <a:fillRect/>
                      </a:stretch>
                    </p:blipFill>
                    <p:spPr>
                      <a:xfrm>
                        <a:off x="1276651" y="761185"/>
                        <a:ext cx="8105775" cy="11303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07884696"/>
              </p:ext>
            </p:extLst>
          </p:nvPr>
        </p:nvGraphicFramePr>
        <p:xfrm>
          <a:off x="1377458" y="2129578"/>
          <a:ext cx="8128000" cy="758121"/>
        </p:xfrm>
        <a:graphic>
          <a:graphicData uri="http://schemas.openxmlformats.org/presentationml/2006/ole">
            <mc:AlternateContent>
              <mc:Choice xmlns:v="urn:schemas-microsoft-com:vml" Requires="v">
                <p:oleObj spid="_x0000_s1063" name="文档" r:id="rId4" imgW="3841750" imgH="360045" progId="Word.Document.12">
                  <p:embed/>
                </p:oleObj>
              </mc:Choice>
              <mc:Fallback>
                <p:oleObj name="文档" r:id="rId4" imgW="3841750" imgH="360045" progId="Word.Document.12">
                  <p:embed/>
                  <p:pic>
                    <p:nvPicPr>
                      <p:cNvPr id="0" name="OLE substitute image"/>
                      <p:cNvPicPr/>
                      <p:nvPr/>
                    </p:nvPicPr>
                    <p:blipFill>
                      <a:blip r:embed="rId5"/>
                      <a:stretch>
                        <a:fillRect/>
                      </a:stretch>
                    </p:blipFill>
                    <p:spPr>
                      <a:xfrm>
                        <a:off x="1377458" y="2129578"/>
                        <a:ext cx="8128000" cy="758121"/>
                      </a:xfrm>
                      <a:prstGeom prst="rect">
                        <a:avLst/>
                      </a:prstGeom>
                    </p:spPr>
                  </p:pic>
                </p:oleObj>
              </mc:Fallback>
            </mc:AlternateContent>
          </a:graphicData>
        </a:graphic>
      </p:graphicFrame>
      <p:pic>
        <p:nvPicPr>
          <p:cNvPr id="4" name="A55.eps" descr="id:2147498092;FounderCES"/>
          <p:cNvPicPr/>
          <p:nvPr/>
        </p:nvPicPr>
        <p:blipFill>
          <a:blip r:embed="rId6"/>
          <a:stretch>
            <a:fillRect/>
          </a:stretch>
        </p:blipFill>
        <p:spPr>
          <a:xfrm>
            <a:off x="2728618" y="3486958"/>
            <a:ext cx="4263414" cy="2531973"/>
          </a:xfrm>
          <a:prstGeom prst="rect">
            <a:avLst/>
          </a:prstGeom>
        </p:spPr>
      </p:pic>
      <p:sp>
        <p:nvSpPr>
          <p:cNvPr id="5"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117636698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53772" y="640543"/>
            <a:ext cx="9867557" cy="2936188"/>
          </a:xfrm>
          <a:prstGeom prst="rect">
            <a:avLst/>
          </a:prstGeom>
        </p:spPr>
        <p:txBody>
          <a:bodyPr wrap="square">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取</a:t>
            </a:r>
            <a:r>
              <a:rPr lang="en-US" altLang="zh-CN" sz="2200" i="1">
                <a:solidFill>
                  <a:srgbClr val="FF0000"/>
                </a:solidFill>
                <a:latin typeface="Times New Roman" pitchFamily="18" charset="0"/>
                <a:cs typeface="Times New Roman" pitchFamily="18" charset="0"/>
              </a:rPr>
              <a:t>AD</a:t>
            </a:r>
            <a:r>
              <a:rPr lang="zh-CN" altLang="zh-CN" sz="2200">
                <a:solidFill>
                  <a:srgbClr val="FF0000"/>
                </a:solidFill>
                <a:latin typeface="Times New Roman" pitchFamily="18" charset="0"/>
                <a:ea typeface="楷体" panose="02010609060101010101" pitchFamily="49" charset="-122"/>
                <a:cs typeface="Times New Roman" pitchFamily="18" charset="0"/>
              </a:rPr>
              <a:t>的中点</a:t>
            </a:r>
            <a:r>
              <a:rPr lang="en-US" altLang="zh-CN" sz="2200" i="1">
                <a:solidFill>
                  <a:srgbClr val="FF0000"/>
                </a:solidFill>
                <a:latin typeface="Times New Roman" pitchFamily="18" charset="0"/>
                <a:cs typeface="Times New Roman" pitchFamily="18" charset="0"/>
              </a:rPr>
              <a:t>O</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连接</a:t>
            </a:r>
            <a:r>
              <a:rPr lang="en-US" altLang="zh-CN" sz="2200" i="1">
                <a:solidFill>
                  <a:srgbClr val="FF0000"/>
                </a:solidFill>
                <a:latin typeface="Times New Roman" pitchFamily="18" charset="0"/>
                <a:cs typeface="Times New Roman" pitchFamily="18" charset="0"/>
              </a:rPr>
              <a:t>OB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OP</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BA=BD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EA=ED</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即</a:t>
            </a:r>
            <a:r>
              <a:rPr lang="en-US" altLang="zh-CN" sz="2200" i="1">
                <a:solidFill>
                  <a:srgbClr val="FF0000"/>
                </a:solidFill>
                <a:latin typeface="Times New Roman" pitchFamily="18" charset="0"/>
                <a:cs typeface="Times New Roman" pitchFamily="18" charset="0"/>
              </a:rPr>
              <a:t>PA=PD</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OB</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AD</a:t>
            </a:r>
            <a:r>
              <a:rPr lang="zh-CN" altLang="zh-CN" sz="2200">
                <a:solidFill>
                  <a:srgbClr val="FF0000"/>
                </a:solidFill>
                <a:latin typeface="Times New Roman" pitchFamily="18" charset="0"/>
                <a:ea typeface="楷体" panose="02010609060101010101" pitchFamily="49" charset="-122"/>
                <a:cs typeface="Times New Roman" pitchFamily="18" charset="0"/>
              </a:rPr>
              <a:t>且</a:t>
            </a:r>
            <a:r>
              <a:rPr lang="en-US" altLang="zh-CN" sz="2200" i="1">
                <a:solidFill>
                  <a:srgbClr val="FF0000"/>
                </a:solidFill>
                <a:latin typeface="Times New Roman" pitchFamily="18" charset="0"/>
                <a:cs typeface="Times New Roman" pitchFamily="18" charset="0"/>
              </a:rPr>
              <a:t>OP</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又</a:t>
            </a:r>
            <a:r>
              <a:rPr lang="en-US" altLang="zh-CN" sz="2200" i="1">
                <a:solidFill>
                  <a:srgbClr val="FF0000"/>
                </a:solidFill>
                <a:latin typeface="Times New Roman" pitchFamily="18" charset="0"/>
                <a:cs typeface="Times New Roman" pitchFamily="18" charset="0"/>
              </a:rPr>
              <a:t>OB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OP=O</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AD</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BOP</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而</a:t>
            </a:r>
            <a:r>
              <a:rPr lang="en-US" altLang="zh-CN" sz="2200" i="1">
                <a:solidFill>
                  <a:srgbClr val="FF0000"/>
                </a:solidFill>
                <a:latin typeface="Times New Roman" pitchFamily="18" charset="0"/>
                <a:cs typeface="Times New Roman" pitchFamily="18" charset="0"/>
              </a:rPr>
              <a:t>PB</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BOP</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PB</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AD.</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OP=</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OB=</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OP</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+OB</a:t>
            </a:r>
            <a:r>
              <a:rPr lang="en-US" altLang="zh-CN" sz="2200" baseline="30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5</a:t>
            </a:r>
            <a:r>
              <a:rPr lang="en-US" altLang="zh-CN" sz="2200" i="1">
                <a:solidFill>
                  <a:srgbClr val="FF0000"/>
                </a:solidFill>
                <a:latin typeface="Times New Roman" pitchFamily="18" charset="0"/>
                <a:cs typeface="Times New Roman" pitchFamily="18" charset="0"/>
              </a:rPr>
              <a:t>=PB</a:t>
            </a:r>
            <a:r>
              <a:rPr lang="en-US" altLang="zh-CN" sz="2200" baseline="30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PO</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OB</a:t>
            </a:r>
            <a:r>
              <a:rPr lang="en-US" altLang="zh-CN" sz="2200">
                <a:solidFill>
                  <a:srgbClr val="FF0000"/>
                </a:solidFill>
                <a:latin typeface="Times New Roman" pitchFamily="18" charset="0"/>
                <a:cs typeface="Times New Roman" pitchFamily="18" charset="0"/>
              </a:rPr>
              <a:t>,</a:t>
            </a: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OP</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OD</a:t>
            </a:r>
            <a:r>
              <a:rPr lang="zh-CN" altLang="zh-CN" sz="2200">
                <a:solidFill>
                  <a:srgbClr val="FF0000"/>
                </a:solidFill>
                <a:latin typeface="Times New Roman" pitchFamily="18" charset="0"/>
                <a:ea typeface="楷体" panose="02010609060101010101" pitchFamily="49" charset="-122"/>
                <a:cs typeface="Times New Roman" pitchFamily="18" charset="0"/>
              </a:rPr>
              <a:t>两两互相垂直</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O</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OP</a:t>
            </a:r>
            <a:r>
              <a:rPr lang="zh-CN" altLang="zh-CN" sz="2200">
                <a:solidFill>
                  <a:srgbClr val="FF0000"/>
                </a:solidFill>
                <a:latin typeface="Times New Roman" pitchFamily="18" charset="0"/>
                <a:ea typeface="楷体" panose="02010609060101010101" pitchFamily="49" charset="-122"/>
                <a:cs typeface="Times New Roman" pitchFamily="18" charset="0"/>
              </a:rPr>
              <a:t>所在的直线为</a:t>
            </a:r>
            <a:r>
              <a:rPr lang="en-US" altLang="zh-CN" sz="2200" i="1" err="1">
                <a:solidFill>
                  <a:srgbClr val="FF0000"/>
                </a:solidFill>
                <a:latin typeface="Times New Roman" pitchFamily="18" charset="0"/>
                <a:cs typeface="Times New Roman" pitchFamily="18" charset="0"/>
              </a:rPr>
              <a:t>x</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y</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轴建立如图所示空间直角坐标系</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pic>
        <p:nvPicPr>
          <p:cNvPr id="3" name="A56.eps" descr="id:2147498099;FounderCES"/>
          <p:cNvPicPr/>
          <p:nvPr/>
        </p:nvPicPr>
        <p:blipFill>
          <a:blip r:embed="rId2"/>
          <a:stretch>
            <a:fillRect/>
          </a:stretch>
        </p:blipFill>
        <p:spPr>
          <a:xfrm>
            <a:off x="8733371" y="754388"/>
            <a:ext cx="2758413" cy="2124736"/>
          </a:xfrm>
          <a:prstGeom prst="rect">
            <a:avLst/>
          </a:prstGeom>
        </p:spPr>
      </p:pic>
      <p:pic>
        <p:nvPicPr>
          <p:cNvPr id="4" name="A57.eps" descr="id:2147498106;FounderCES"/>
          <p:cNvPicPr/>
          <p:nvPr/>
        </p:nvPicPr>
        <p:blipFill>
          <a:blip r:embed="rId3"/>
          <a:stretch>
            <a:fillRect/>
          </a:stretch>
        </p:blipFill>
        <p:spPr>
          <a:xfrm>
            <a:off x="9513679" y="3892378"/>
            <a:ext cx="2659233" cy="2664434"/>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682860879"/>
              </p:ext>
            </p:extLst>
          </p:nvPr>
        </p:nvGraphicFramePr>
        <p:xfrm>
          <a:off x="153772" y="3690576"/>
          <a:ext cx="10058400" cy="4448175"/>
        </p:xfrm>
        <a:graphic>
          <a:graphicData uri="http://schemas.openxmlformats.org/presentationml/2006/ole">
            <mc:AlternateContent>
              <mc:Choice xmlns:v="urn:schemas-microsoft-com:vml" Requires="v">
                <p:oleObj spid="_x0000_s1064" name="文档" r:id="rId4" imgW="4758292" imgH="2113325" progId="Word.Document.12">
                  <p:embed/>
                </p:oleObj>
              </mc:Choice>
              <mc:Fallback>
                <p:oleObj name="文档" r:id="rId4" imgW="4758292" imgH="2113325" progId="Word.Document.12">
                  <p:embed/>
                  <p:pic>
                    <p:nvPicPr>
                      <p:cNvPr id="0" name="OLE substitute image"/>
                      <p:cNvPicPr/>
                      <p:nvPr/>
                    </p:nvPicPr>
                    <p:blipFill>
                      <a:blip r:embed="rId5"/>
                      <a:stretch>
                        <a:fillRect/>
                      </a:stretch>
                    </p:blipFill>
                    <p:spPr>
                      <a:xfrm>
                        <a:off x="153772" y="3690576"/>
                        <a:ext cx="10058400" cy="4448175"/>
                      </a:xfrm>
                      <a:prstGeom prst="rect">
                        <a:avLst/>
                      </a:prstGeom>
                    </p:spPr>
                  </p:pic>
                </p:oleObj>
              </mc:Fallback>
            </mc:AlternateContent>
          </a:graphicData>
        </a:graphic>
      </p:graphicFrame>
    </p:spTree>
    <p:extLst>
      <p:ext uri="{BB962C8B-B14F-4D97-AF65-F5344CB8AC3E}">
        <p14:creationId xmlns:p14="http://schemas.microsoft.com/office/powerpoint/2010/main" val="249710983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646331"/>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A</a:t>
            </a:r>
            <a:r>
              <a:rPr lang="zh-CN" altLang="en-US" b="1">
                <a:solidFill>
                  <a:schemeClr val="accent1"/>
                </a:solidFill>
              </a:rPr>
              <a:t>版选择性必修第一册</a:t>
            </a:r>
          </a:p>
        </p:txBody>
      </p:sp>
      <p:pic>
        <p:nvPicPr>
          <p:cNvPr id="5" name="New picture" hidden="1"/>
          <p:cNvPicPr/>
          <p:nvPr/>
        </p:nvPicPr>
        <p:blipFill>
          <a:blip r:embed="rId2"/>
          <a:stretch>
            <a:fillRect/>
          </a:stretch>
        </p:blipFill>
        <p:spPr>
          <a:xfrm>
            <a:off x="11049000" y="11214100"/>
            <a:ext cx="292100" cy="3302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a38.eps" descr="id:2147497847;FounderCES"/>
          <p:cNvPicPr/>
          <p:nvPr/>
        </p:nvPicPr>
        <p:blipFill>
          <a:blip r:embed="rId2"/>
          <a:stretch>
            <a:fillRect/>
          </a:stretch>
        </p:blipFill>
        <p:spPr>
          <a:xfrm>
            <a:off x="500642" y="784277"/>
            <a:ext cx="10657510" cy="5332317"/>
          </a:xfrm>
          <a:prstGeom prst="rect">
            <a:avLst/>
          </a:prstGeom>
        </p:spPr>
      </p:pic>
      <p:sp>
        <p:nvSpPr>
          <p:cNvPr id="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知识框图</a:t>
            </a:r>
          </a:p>
        </p:txBody>
      </p:sp>
    </p:spTree>
    <p:extLst>
      <p:ext uri="{BB962C8B-B14F-4D97-AF65-F5344CB8AC3E}">
        <p14:creationId xmlns:p14="http://schemas.microsoft.com/office/powerpoint/2010/main" val="1670139091"/>
      </p:ext>
    </p:extLst>
  </p:cSld>
  <p:clrMapOvr>
    <a:masterClrMapping/>
  </p:clrMapOvr>
  <p:transition spd="slow">
    <p:cut thruBlk="1"/>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810452" y="673908"/>
            <a:ext cx="11297491" cy="1446550"/>
          </a:xfrm>
          <a:prstGeom prst="rect">
            <a:avLst/>
          </a:prstGeom>
        </p:spPr>
        <p:txBody>
          <a:bodyPr wrap="square">
            <a:spAutoFit/>
          </a:bodyPr>
          <a:lstStyle/>
          <a:p>
            <a:pPr indent="304800" algn="ctr">
              <a:lnSpc>
                <a:spcPct val="200000"/>
              </a:lnSpc>
              <a:spcAft>
                <a:spcPct val="0"/>
              </a:spcAft>
              <a:tabLst>
                <a:tab pos="1029335"/>
                <a:tab pos="1850390"/>
                <a:tab pos="2538095"/>
                <a:tab pos="3221990"/>
              </a:tabLst>
            </a:pPr>
            <a:r>
              <a:rPr lang="zh-CN" altLang="en-US" sz="2200">
                <a:solidFill>
                  <a:srgbClr val="FF0000"/>
                </a:solidFill>
                <a:uFill>
                  <a:solidFill>
                    <a:srgbClr val="000000"/>
                  </a:solidFill>
                </a:uFill>
                <a:latin typeface="Arial" pitchFamily="34" charset="0"/>
                <a:ea typeface="黑体" pitchFamily="2" charset="-122"/>
                <a:cs typeface="Times New Roman" pitchFamily="18" charset="0"/>
              </a:rPr>
              <a:t>专题一 </a:t>
            </a:r>
            <a:r>
              <a:rPr lang="en-US" altLang="zh-CN" sz="2200">
                <a:solidFill>
                  <a:srgbClr val="FF0000"/>
                </a:solidFill>
                <a:uFill>
                  <a:solidFill>
                    <a:srgbClr val="000000"/>
                  </a:solidFill>
                </a:uFill>
                <a:latin typeface="Arial" pitchFamily="34" charset="0"/>
                <a:ea typeface="黑体" pitchFamily="2" charset="-122"/>
                <a:cs typeface="Times New Roman" pitchFamily="18" charset="0"/>
              </a:rPr>
              <a:t> </a:t>
            </a:r>
            <a:r>
              <a:rPr lang="zh-CN" altLang="zh-CN" sz="2200">
                <a:solidFill>
                  <a:srgbClr val="FF0000"/>
                </a:solidFill>
                <a:uFill>
                  <a:solidFill>
                    <a:srgbClr val="000000"/>
                  </a:solidFill>
                </a:uFill>
                <a:latin typeface="Arial" pitchFamily="34" charset="0"/>
                <a:ea typeface="黑体" pitchFamily="2" charset="-122"/>
                <a:cs typeface="Times New Roman" pitchFamily="18" charset="0"/>
              </a:rPr>
              <a:t>应用空间向量证明位置关系</a:t>
            </a:r>
            <a:r>
              <a:rPr lang="en-US" altLang="zh-CN" sz="2200">
                <a:solidFill>
                  <a:srgbClr val="FF0000"/>
                </a:solidFill>
                <a:uFill>
                  <a:solidFill>
                    <a:srgbClr val="000000"/>
                  </a:solidFill>
                </a:uFill>
                <a:latin typeface="Calibri" panose="020f0502020204030204" pitchFamily="34" charset="0"/>
                <a:ea typeface="黑体" pitchFamily="2" charset="-122"/>
                <a:cs typeface="Calibri" panose="020f0502020204030204" pitchFamily="34" charset="0"/>
              </a:rPr>
              <a:t> </a:t>
            </a:r>
            <a:endParaRPr lang="zh-CN" altLang="zh-CN" sz="2200">
              <a:solidFill>
                <a:srgbClr val="FF0000"/>
              </a:solidFill>
              <a:latin typeface="NEU-BZ-S92"/>
              <a:ea typeface="方正书宋_GBK" pitchFamily="65" charset="-122"/>
              <a:cs typeface="Times New Roman" panose="02020603050405020304" pitchFamily="18" charset="0"/>
            </a:endParaRPr>
          </a:p>
          <a:p>
            <a:pPr indent="266700">
              <a:lnSpc>
                <a:spcPct val="20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1  </a:t>
            </a:r>
            <a:r>
              <a:rPr lang="zh-CN" altLang="zh-CN" sz="2200">
                <a:solidFill>
                  <a:srgbClr val="000000"/>
                </a:solidFill>
                <a:latin typeface="Times New Roman" pitchFamily="18" charset="0"/>
                <a:cs typeface="Times New Roman" pitchFamily="18" charset="0"/>
              </a:rPr>
              <a:t>如图所示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已知</a:t>
            </a:r>
            <a:r>
              <a:rPr lang="en-US" altLang="zh-CN" sz="2200" i="1">
                <a:solidFill>
                  <a:srgbClr val="000000"/>
                </a:solidFill>
                <a:latin typeface="Times New Roman" pitchFamily="18" charset="0"/>
                <a:cs typeface="Times New Roman" pitchFamily="18" charset="0"/>
              </a:rPr>
              <a:t>PA</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四边形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为矩形</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PA=AD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N</a:t>
            </a:r>
            <a:r>
              <a:rPr lang="zh-CN" altLang="zh-CN" sz="2200">
                <a:solidFill>
                  <a:srgbClr val="000000"/>
                </a:solidFill>
                <a:latin typeface="Times New Roman" pitchFamily="18" charset="0"/>
                <a:cs typeface="Times New Roman" pitchFamily="18" charset="0"/>
              </a:rPr>
              <a:t>分别为</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PC</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anose="02020603050405020304" pitchFamily="18" charset="0"/>
            </a:endParaRPr>
          </a:p>
        </p:txBody>
      </p:sp>
      <p:sp>
        <p:nvSpPr>
          <p:cNvPr id="3" name="矩形 2"/>
          <p:cNvSpPr>
            <a:spLocks noChangeAspect="1"/>
          </p:cNvSpPr>
          <p:nvPr/>
        </p:nvSpPr>
        <p:spPr>
          <a:xfrm>
            <a:off x="894510" y="2139657"/>
            <a:ext cx="8128000" cy="904863"/>
          </a:xfrm>
          <a:prstGeom prst="rect">
            <a:avLst/>
          </a:prstGeom>
        </p:spPr>
        <p:txBody>
          <a:bodyPr>
            <a:spAutoFit/>
          </a:bodyPr>
          <a:lstStyle/>
          <a:p>
            <a:pPr indent="266700">
              <a:lnSpc>
                <a:spcPct val="12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MN</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PAD</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indent="266700">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PMC</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PDC.</a:t>
            </a:r>
            <a:endParaRPr lang="zh-CN" altLang="zh-CN" sz="2200">
              <a:solidFill>
                <a:srgbClr val="000000"/>
              </a:solidFill>
              <a:latin typeface="NEU-BZ-S92"/>
              <a:ea typeface="方正书宋_GBK" pitchFamily="65" charset="-122"/>
              <a:cs typeface="Times New Roman" pitchFamily="18" charset="0"/>
            </a:endParaRPr>
          </a:p>
        </p:txBody>
      </p:sp>
      <p:pic>
        <p:nvPicPr>
          <p:cNvPr id="4" name="A39.eps" descr="id:2147497868;FounderCES"/>
          <p:cNvPicPr/>
          <p:nvPr/>
        </p:nvPicPr>
        <p:blipFill>
          <a:blip r:embed="rId2"/>
          <a:stretch>
            <a:fillRect/>
          </a:stretch>
        </p:blipFill>
        <p:spPr>
          <a:xfrm>
            <a:off x="4356647" y="3434423"/>
            <a:ext cx="3032694" cy="2822930"/>
          </a:xfrm>
          <a:prstGeom prst="rect">
            <a:avLst/>
          </a:prstGeom>
        </p:spPr>
      </p:pic>
      <p:sp>
        <p:nvSpPr>
          <p:cNvPr id="5"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179802415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53992" y="676418"/>
            <a:ext cx="11274862" cy="1717393"/>
          </a:xfrm>
          <a:prstGeom prst="rect">
            <a:avLst/>
          </a:prstGeom>
        </p:spPr>
        <p:txBody>
          <a:bodyPr wrap="square">
            <a:spAutoFit/>
          </a:bodyPr>
          <a:lstStyle/>
          <a:p>
            <a:pPr indent="266700">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如图所示</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AP</a:t>
            </a:r>
            <a:r>
              <a:rPr lang="zh-CN" altLang="zh-CN" sz="2200">
                <a:solidFill>
                  <a:srgbClr val="FF0000"/>
                </a:solidFill>
                <a:latin typeface="Times New Roman" pitchFamily="18" charset="0"/>
                <a:ea typeface="楷体" panose="02010609060101010101" pitchFamily="49" charset="-122"/>
                <a:cs typeface="Times New Roman" pitchFamily="18" charset="0"/>
              </a:rPr>
              <a:t>所在直线为</a:t>
            </a:r>
            <a:r>
              <a:rPr lang="en-US" altLang="zh-CN" sz="2200" i="1" err="1">
                <a:solidFill>
                  <a:srgbClr val="FF0000"/>
                </a:solidFill>
                <a:latin typeface="Times New Roman" pitchFamily="18" charset="0"/>
                <a:cs typeface="Times New Roman" pitchFamily="18" charset="0"/>
              </a:rPr>
              <a:t>x</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y</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sz="2200" i="1">
                <a:solidFill>
                  <a:srgbClr val="FF0000"/>
                </a:solidFill>
                <a:latin typeface="Times New Roman" pitchFamily="18" charset="0"/>
                <a:cs typeface="Times New Roman" pitchFamily="18" charset="0"/>
              </a:rPr>
              <a:t>A-xyz.</a:t>
            </a:r>
            <a:endParaRPr lang="zh-CN" altLang="zh-CN" sz="2200">
              <a:solidFill>
                <a:srgbClr val="FF0000"/>
              </a:solidFill>
              <a:latin typeface="NEU-BZ-S92"/>
              <a:ea typeface="方正书宋_GBK" pitchFamily="65" charset="-122"/>
              <a:cs typeface="Times New Roman" pitchFamily="18" charset="0"/>
            </a:endParaRPr>
          </a:p>
          <a:p>
            <a:pPr indent="266700">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设</a:t>
            </a:r>
            <a:r>
              <a:rPr lang="en-US" altLang="zh-CN" sz="2200" i="1">
                <a:solidFill>
                  <a:srgbClr val="FF0000"/>
                </a:solidFill>
                <a:latin typeface="Times New Roman" pitchFamily="18" charset="0"/>
                <a:cs typeface="Times New Roman" pitchFamily="18" charset="0"/>
              </a:rPr>
              <a:t>PA=AD=a</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AB=b</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indent="266700">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则有</a:t>
            </a:r>
            <a:r>
              <a:rPr lang="en-US" altLang="zh-CN" sz="2200" i="1">
                <a:solidFill>
                  <a:srgbClr val="FF0000"/>
                </a:solidFill>
                <a:latin typeface="Times New Roman" pitchFamily="18" charset="0"/>
                <a:cs typeface="Times New Roman" pitchFamily="18" charset="0"/>
              </a:rPr>
              <a:t>P</a:t>
            </a:r>
            <a:r>
              <a:rPr lang="en-US" altLang="zh-CN" sz="2200">
                <a:solidFill>
                  <a:srgbClr val="FF0000"/>
                </a:solidFill>
                <a:latin typeface="Times New Roman" pitchFamily="18" charset="0"/>
                <a:cs typeface="Times New Roman" pitchFamily="18" charset="0"/>
              </a:rPr>
              <a:t>(0,0,</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D</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,0,0)</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a:p>
            <a:pPr indent="266700">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M</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N</a:t>
            </a:r>
            <a:r>
              <a:rPr lang="zh-CN" altLang="zh-CN" sz="2200">
                <a:solidFill>
                  <a:srgbClr val="FF0000"/>
                </a:solidFill>
                <a:latin typeface="Times New Roman" pitchFamily="18" charset="0"/>
                <a:ea typeface="楷体" panose="02010609060101010101" pitchFamily="49" charset="-122"/>
                <a:cs typeface="Times New Roman" pitchFamily="18" charset="0"/>
              </a:rPr>
              <a:t>分别为</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PC</a:t>
            </a:r>
            <a:r>
              <a:rPr lang="zh-CN" altLang="zh-CN" sz="2200">
                <a:solidFill>
                  <a:srgbClr val="FF0000"/>
                </a:solidFill>
                <a:latin typeface="Times New Roman" pitchFamily="18" charset="0"/>
                <a:ea typeface="楷体" panose="02010609060101010101" pitchFamily="49" charset="-122"/>
                <a:cs typeface="Times New Roman" pitchFamily="18" charset="0"/>
              </a:rPr>
              <a:t>的中点</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itchFamily="65" charset="-122"/>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96144662"/>
              </p:ext>
            </p:extLst>
          </p:nvPr>
        </p:nvGraphicFramePr>
        <p:xfrm>
          <a:off x="155138" y="2483698"/>
          <a:ext cx="8128000" cy="2287782"/>
        </p:xfrm>
        <a:graphic>
          <a:graphicData uri="http://schemas.openxmlformats.org/presentationml/2006/ole">
            <mc:AlternateContent>
              <mc:Choice xmlns:v="urn:schemas-microsoft-com:vml" Requires="v">
                <p:oleObj spid="_x0000_s1040" name="文档" r:id="rId2" imgW="3839551" imgH="1087492" progId="Word.Document.12">
                  <p:embed/>
                </p:oleObj>
              </mc:Choice>
              <mc:Fallback>
                <p:oleObj name="文档" r:id="rId2" imgW="3839551" imgH="1087492" progId="Word.Document.12">
                  <p:embed/>
                  <p:pic>
                    <p:nvPicPr>
                      <p:cNvPr id="0" name="OLE substitute image"/>
                      <p:cNvPicPr/>
                      <p:nvPr/>
                    </p:nvPicPr>
                    <p:blipFill>
                      <a:blip r:embed="rId3"/>
                      <a:stretch>
                        <a:fillRect/>
                      </a:stretch>
                    </p:blipFill>
                    <p:spPr>
                      <a:xfrm>
                        <a:off x="155138" y="2483698"/>
                        <a:ext cx="8128000" cy="2287782"/>
                      </a:xfrm>
                      <a:prstGeom prst="rect">
                        <a:avLst/>
                      </a:prstGeom>
                    </p:spPr>
                  </p:pic>
                </p:oleObj>
              </mc:Fallback>
            </mc:AlternateContent>
          </a:graphicData>
        </a:graphic>
      </p:graphicFrame>
      <p:pic>
        <p:nvPicPr>
          <p:cNvPr id="4" name="A40.eps" descr="id:2147497875;FounderCES"/>
          <p:cNvPicPr/>
          <p:nvPr/>
        </p:nvPicPr>
        <p:blipFill>
          <a:blip r:embed="rId4"/>
          <a:stretch>
            <a:fillRect/>
          </a:stretch>
        </p:blipFill>
        <p:spPr>
          <a:xfrm>
            <a:off x="8415183" y="2896693"/>
            <a:ext cx="3113671" cy="299667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060326674"/>
              </p:ext>
            </p:extLst>
          </p:nvPr>
        </p:nvGraphicFramePr>
        <p:xfrm>
          <a:off x="0" y="5150795"/>
          <a:ext cx="8128000" cy="1164019"/>
        </p:xfrm>
        <a:graphic>
          <a:graphicData uri="http://schemas.openxmlformats.org/presentationml/2006/ole">
            <mc:AlternateContent>
              <mc:Choice xmlns:v="urn:schemas-microsoft-com:vml" Requires="v">
                <p:oleObj spid="_x0000_s1041" name="文档" r:id="rId5" imgW="3839551" imgH="554924" progId="Word.Document.12">
                  <p:embed/>
                </p:oleObj>
              </mc:Choice>
              <mc:Fallback>
                <p:oleObj name="文档" r:id="rId5" imgW="3839551" imgH="554924" progId="Word.Document.12">
                  <p:embed/>
                  <p:pic>
                    <p:nvPicPr>
                      <p:cNvPr id="0" name="OLE substitute image"/>
                      <p:cNvPicPr/>
                      <p:nvPr/>
                    </p:nvPicPr>
                    <p:blipFill>
                      <a:blip r:embed="rId6"/>
                      <a:stretch>
                        <a:fillRect/>
                      </a:stretch>
                    </p:blipFill>
                    <p:spPr>
                      <a:xfrm>
                        <a:off x="0" y="5150795"/>
                        <a:ext cx="8128000" cy="1164019"/>
                      </a:xfrm>
                      <a:prstGeom prst="rect">
                        <a:avLst/>
                      </a:prstGeom>
                    </p:spPr>
                  </p:pic>
                </p:oleObj>
              </mc:Fallback>
            </mc:AlternateContent>
          </a:graphicData>
        </a:graphic>
      </p:graphicFrame>
    </p:spTree>
    <p:extLst>
      <p:ext uri="{BB962C8B-B14F-4D97-AF65-F5344CB8AC3E}">
        <p14:creationId xmlns:p14="http://schemas.microsoft.com/office/powerpoint/2010/main" val="411732408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72481143"/>
              </p:ext>
            </p:extLst>
          </p:nvPr>
        </p:nvGraphicFramePr>
        <p:xfrm>
          <a:off x="148255" y="873577"/>
          <a:ext cx="8128000" cy="5749645"/>
        </p:xfrm>
        <a:graphic>
          <a:graphicData uri="http://schemas.openxmlformats.org/presentationml/2006/ole">
            <mc:AlternateContent>
              <mc:Choice xmlns:v="urn:schemas-microsoft-com:vml" Requires="v">
                <p:oleObj spid="_x0000_s1042" name="文档" r:id="rId2" imgW="3839551" imgH="2731710" progId="Word.Document.12">
                  <p:embed/>
                </p:oleObj>
              </mc:Choice>
              <mc:Fallback>
                <p:oleObj name="文档" r:id="rId2" imgW="3839551" imgH="2731710" progId="Word.Document.12">
                  <p:embed/>
                  <p:pic>
                    <p:nvPicPr>
                      <p:cNvPr id="0" name="OLE substitute image"/>
                      <p:cNvPicPr/>
                      <p:nvPr/>
                    </p:nvPicPr>
                    <p:blipFill>
                      <a:blip r:embed="rId3"/>
                      <a:stretch>
                        <a:fillRect/>
                      </a:stretch>
                    </p:blipFill>
                    <p:spPr>
                      <a:xfrm>
                        <a:off x="148255" y="873577"/>
                        <a:ext cx="8128000" cy="5749645"/>
                      </a:xfrm>
                      <a:prstGeom prst="rect">
                        <a:avLst/>
                      </a:prstGeom>
                    </p:spPr>
                  </p:pic>
                </p:oleObj>
              </mc:Fallback>
            </mc:AlternateContent>
          </a:graphicData>
        </a:graphic>
      </p:graphicFrame>
      <p:pic>
        <p:nvPicPr>
          <p:cNvPr id="3" name="A40.eps" descr="id:2147497875;FounderCES"/>
          <p:cNvPicPr/>
          <p:nvPr/>
        </p:nvPicPr>
        <p:blipFill>
          <a:blip r:embed="rId4"/>
          <a:stretch>
            <a:fillRect/>
          </a:stretch>
        </p:blipFill>
        <p:spPr>
          <a:xfrm>
            <a:off x="8276255" y="3514531"/>
            <a:ext cx="3113671" cy="2996670"/>
          </a:xfrm>
          <a:prstGeom prst="rect">
            <a:avLst/>
          </a:prstGeom>
        </p:spPr>
      </p:pic>
    </p:spTree>
    <p:extLst>
      <p:ext uri="{BB962C8B-B14F-4D97-AF65-F5344CB8AC3E}">
        <p14:creationId xmlns:p14="http://schemas.microsoft.com/office/powerpoint/2010/main" val="226631438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78486" y="772797"/>
            <a:ext cx="12013514" cy="5106398"/>
          </a:xfrm>
          <a:prstGeom prst="rect">
            <a:avLst/>
          </a:prstGeom>
        </p:spPr>
        <p:txBody>
          <a:bodyPr wrap="square">
            <a:spAutoFit/>
          </a:bodyPr>
          <a:lstStyle/>
          <a:p>
            <a:pPr indent="266700">
              <a:lnSpc>
                <a:spcPct val="150000"/>
              </a:lnSpc>
              <a:spcAft>
                <a:spcPct val="0"/>
              </a:spcAft>
              <a:tabLst>
                <a:tab pos="1029335"/>
                <a:tab pos="1850390"/>
                <a:tab pos="2538095"/>
                <a:tab pos="3221990"/>
              </a:tabLst>
            </a:pPr>
            <a:r>
              <a:rPr lang="en-US" altLang="zh-CN" sz="2200">
                <a:solidFill>
                  <a:srgbClr val="000000"/>
                </a:solidFill>
                <a:latin typeface="Times New Roman" pitchFamily="18"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利用空间向量证明平行、垂直关系的方法</a:t>
            </a:r>
            <a:endParaRPr lang="zh-CN" altLang="zh-CN" sz="2200">
              <a:solidFill>
                <a:srgbClr val="000000"/>
              </a:solidFill>
              <a:latin typeface="NEU-BZ-S92"/>
              <a:ea typeface="方正书宋_GBK" pitchFamily="65" charset="-122"/>
              <a:cs typeface="Times New Roman" pitchFamily="18" charset="0"/>
            </a:endParaRPr>
          </a:p>
          <a:p>
            <a:pPr indent="266700">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证明两条直线平行</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只需证明两条直线的方向向量是共线向量即可</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indent="266700">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证明线面平行的方法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①</a:t>
            </a:r>
            <a:r>
              <a:rPr lang="zh-CN" altLang="zh-CN" sz="2200">
                <a:solidFill>
                  <a:srgbClr val="000000"/>
                </a:solidFill>
                <a:latin typeface="Times New Roman" pitchFamily="18" charset="0"/>
                <a:ea typeface="仿宋" panose="02010609060101010101" pitchFamily="49" charset="-122"/>
                <a:cs typeface="Times New Roman" pitchFamily="18" charset="0"/>
              </a:rPr>
              <a:t>证明直线的方向向量与平面的法向量垂直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②</a:t>
            </a:r>
            <a:r>
              <a:rPr lang="zh-CN" altLang="zh-CN" sz="2200">
                <a:solidFill>
                  <a:srgbClr val="000000"/>
                </a:solidFill>
                <a:latin typeface="Times New Roman" pitchFamily="18" charset="0"/>
                <a:ea typeface="仿宋" panose="02010609060101010101" pitchFamily="49" charset="-122"/>
                <a:cs typeface="Times New Roman" pitchFamily="18" charset="0"/>
              </a:rPr>
              <a:t>证明可在平面内找到一个向量与直线的方向向量是共线向量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③</a:t>
            </a:r>
            <a:r>
              <a:rPr lang="zh-CN" altLang="zh-CN" sz="2200">
                <a:solidFill>
                  <a:srgbClr val="000000"/>
                </a:solidFill>
                <a:latin typeface="Times New Roman" pitchFamily="18" charset="0"/>
                <a:ea typeface="仿宋" panose="02010609060101010101" pitchFamily="49" charset="-122"/>
                <a:cs typeface="Times New Roman" pitchFamily="18" charset="0"/>
              </a:rPr>
              <a:t>利用共面向量定理</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即证明可在平面内找到两个不共线向量来线性表示直线的方向向量</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indent="266700">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ea typeface="仿宋" panose="02010609060101010101" pitchFamily="49" charset="-122"/>
                <a:cs typeface="Times New Roman" pitchFamily="18" charset="0"/>
              </a:rPr>
              <a:t>证明面面平行的方法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①</a:t>
            </a:r>
            <a:r>
              <a:rPr lang="zh-CN" altLang="zh-CN" sz="2200">
                <a:solidFill>
                  <a:srgbClr val="000000"/>
                </a:solidFill>
                <a:latin typeface="Times New Roman" pitchFamily="18" charset="0"/>
                <a:ea typeface="仿宋" panose="02010609060101010101" pitchFamily="49" charset="-122"/>
                <a:cs typeface="Times New Roman" pitchFamily="18" charset="0"/>
              </a:rPr>
              <a:t>证明两个平面的法向量平行</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即是共线向量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②</a:t>
            </a:r>
            <a:r>
              <a:rPr lang="zh-CN" altLang="zh-CN" sz="2200">
                <a:solidFill>
                  <a:srgbClr val="000000"/>
                </a:solidFill>
                <a:latin typeface="Times New Roman" pitchFamily="18" charset="0"/>
                <a:ea typeface="仿宋" panose="02010609060101010101" pitchFamily="49" charset="-122"/>
                <a:cs typeface="Times New Roman" pitchFamily="18" charset="0"/>
              </a:rPr>
              <a:t>转化为线面平行、线线平行问题</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indent="266700">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(4)</a:t>
            </a:r>
            <a:r>
              <a:rPr lang="zh-CN" altLang="zh-CN" sz="2200">
                <a:solidFill>
                  <a:srgbClr val="000000"/>
                </a:solidFill>
                <a:latin typeface="Times New Roman" pitchFamily="18" charset="0"/>
                <a:ea typeface="仿宋" panose="02010609060101010101" pitchFamily="49" charset="-122"/>
                <a:cs typeface="Times New Roman" pitchFamily="18" charset="0"/>
              </a:rPr>
              <a:t>证明两条直线垂直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只需证明两直线的方向向量垂直</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indent="266700">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(5)</a:t>
            </a:r>
            <a:r>
              <a:rPr lang="zh-CN" altLang="zh-CN" sz="2200">
                <a:solidFill>
                  <a:srgbClr val="000000"/>
                </a:solidFill>
                <a:latin typeface="Times New Roman" pitchFamily="18" charset="0"/>
                <a:ea typeface="仿宋" panose="02010609060101010101" pitchFamily="49" charset="-122"/>
                <a:cs typeface="Times New Roman" pitchFamily="18" charset="0"/>
              </a:rPr>
              <a:t>证明线面垂直的方法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①</a:t>
            </a:r>
            <a:r>
              <a:rPr lang="zh-CN" altLang="zh-CN" sz="2200">
                <a:solidFill>
                  <a:srgbClr val="000000"/>
                </a:solidFill>
                <a:latin typeface="Times New Roman" pitchFamily="18" charset="0"/>
                <a:ea typeface="仿宋" panose="02010609060101010101" pitchFamily="49" charset="-122"/>
                <a:cs typeface="Times New Roman" pitchFamily="18" charset="0"/>
              </a:rPr>
              <a:t>证明直线的方向向量与平面的法向量平行</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②</a:t>
            </a:r>
            <a:r>
              <a:rPr lang="zh-CN" altLang="zh-CN" sz="2200">
                <a:solidFill>
                  <a:srgbClr val="000000"/>
                </a:solidFill>
                <a:latin typeface="Times New Roman" pitchFamily="18" charset="0"/>
                <a:ea typeface="仿宋" panose="02010609060101010101" pitchFamily="49" charset="-122"/>
                <a:cs typeface="Times New Roman" pitchFamily="18" charset="0"/>
              </a:rPr>
              <a:t>转化为线线垂直问题</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a:p>
            <a:pPr indent="266700">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(6)</a:t>
            </a:r>
            <a:r>
              <a:rPr lang="zh-CN" altLang="zh-CN" sz="2200">
                <a:solidFill>
                  <a:srgbClr val="000000"/>
                </a:solidFill>
                <a:latin typeface="Times New Roman" pitchFamily="18" charset="0"/>
                <a:ea typeface="仿宋" panose="02010609060101010101" pitchFamily="49" charset="-122"/>
                <a:cs typeface="Times New Roman" pitchFamily="18" charset="0"/>
              </a:rPr>
              <a:t>证明面面垂直的方法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①</a:t>
            </a:r>
            <a:r>
              <a:rPr lang="zh-CN" altLang="zh-CN" sz="2200">
                <a:solidFill>
                  <a:srgbClr val="000000"/>
                </a:solidFill>
                <a:latin typeface="Times New Roman" pitchFamily="18" charset="0"/>
                <a:ea typeface="仿宋" panose="02010609060101010101" pitchFamily="49" charset="-122"/>
                <a:cs typeface="Times New Roman" pitchFamily="18" charset="0"/>
              </a:rPr>
              <a:t>证明两个平面的法向量互相垂直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②</a:t>
            </a:r>
            <a:r>
              <a:rPr lang="zh-CN" altLang="zh-CN" sz="2200">
                <a:solidFill>
                  <a:srgbClr val="000000"/>
                </a:solidFill>
                <a:latin typeface="Times New Roman" pitchFamily="18" charset="0"/>
                <a:ea typeface="仿宋" panose="02010609060101010101" pitchFamily="49" charset="-122"/>
                <a:cs typeface="Times New Roman" pitchFamily="18" charset="0"/>
              </a:rPr>
              <a:t>转化为线面垂直、线线垂直问题</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itchFamily="65" charset="-122"/>
              <a:cs typeface="Times New Roman" pitchFamily="18" charset="0"/>
            </a:endParaRPr>
          </a:p>
        </p:txBody>
      </p:sp>
      <p:sp>
        <p:nvSpPr>
          <p:cNvPr id="3" name="TextBox 12"/>
          <p:cNvSpPr txBox="1"/>
          <p:nvPr/>
        </p:nvSpPr>
        <p:spPr>
          <a:xfrm>
            <a:off x="-26"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390478213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787372" y="846499"/>
            <a:ext cx="11519957" cy="904863"/>
          </a:xfrm>
          <a:prstGeom prst="rect">
            <a:avLst/>
          </a:prstGeom>
        </p:spPr>
        <p:txBody>
          <a:bodyPr wrap="square">
            <a:spAutoFit/>
          </a:bodyPr>
          <a:lstStyle/>
          <a:p>
            <a:pPr indent="266700">
              <a:lnSpc>
                <a:spcPct val="12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1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正三棱柱</a:t>
            </a:r>
            <a:r>
              <a:rPr lang="en-US" altLang="zh-CN" sz="2200" i="1">
                <a:solidFill>
                  <a:srgbClr val="000000"/>
                </a:solidFill>
                <a:latin typeface="Times New Roman" pitchFamily="18" charset="0"/>
                <a:cs typeface="Times New Roman" pitchFamily="18" charset="0"/>
              </a:rPr>
              <a:t>ABC-A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的所有侧棱长及底面边长都为</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为</a:t>
            </a:r>
            <a:r>
              <a:rPr lang="en-US" altLang="zh-CN" sz="2200" i="1">
                <a:solidFill>
                  <a:srgbClr val="000000"/>
                </a:solidFill>
                <a:latin typeface="Times New Roman" pitchFamily="18" charset="0"/>
                <a:cs typeface="Times New Roman" pitchFamily="18" charset="0"/>
              </a:rPr>
              <a:t>CC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p>
          <a:p>
            <a:pPr indent="266700">
              <a:lnSpc>
                <a:spcPct val="120000"/>
              </a:lnSpc>
              <a:spcAft>
                <a:spcPct val="0"/>
              </a:spcAft>
              <a:tabLst>
                <a:tab pos="1029335"/>
                <a:tab pos="1850390"/>
                <a:tab pos="2538095"/>
                <a:tab pos="3221990"/>
              </a:tabLst>
            </a:pPr>
            <a:r>
              <a:rPr lang="en-US" altLang="zh-CN" sz="2200" i="1">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BD.</a:t>
            </a:r>
            <a:endParaRPr lang="zh-CN" altLang="zh-CN" sz="2200">
              <a:solidFill>
                <a:srgbClr val="000000"/>
              </a:solidFill>
              <a:latin typeface="NEU-BZ-S92"/>
              <a:ea typeface="方正书宋_GBK" pitchFamily="65" charset="-122"/>
              <a:cs typeface="Times New Roman" pitchFamily="18" charset="0"/>
            </a:endParaRPr>
          </a:p>
        </p:txBody>
      </p:sp>
      <p:pic>
        <p:nvPicPr>
          <p:cNvPr id="3" name="A41.eps" descr="id:2147497896;FounderCES"/>
          <p:cNvPicPr/>
          <p:nvPr/>
        </p:nvPicPr>
        <p:blipFill>
          <a:blip r:embed="rId2"/>
          <a:stretch>
            <a:fillRect/>
          </a:stretch>
        </p:blipFill>
        <p:spPr>
          <a:xfrm>
            <a:off x="3832204" y="3286897"/>
            <a:ext cx="3680703" cy="2100649"/>
          </a:xfrm>
          <a:prstGeom prst="rect">
            <a:avLst/>
          </a:prstGeom>
        </p:spPr>
      </p:pic>
      <p:sp>
        <p:nvSpPr>
          <p:cNvPr id="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289218360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125</Paragraphs>
  <Slides>37</Slides>
  <Notes>0</Notes>
  <TotalTime>1734</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37</vt:i4>
      </vt:variant>
    </vt:vector>
  </HeadingPairs>
  <TitlesOfParts>
    <vt:vector baseType="lpstr" size="51">
      <vt:lpstr>Arial</vt:lpstr>
      <vt:lpstr>Calibri</vt:lpstr>
      <vt:lpstr>黑体</vt:lpstr>
      <vt:lpstr>微软雅黑</vt:lpstr>
      <vt:lpstr>Calibri Light</vt:lpstr>
      <vt:lpstr>Times New Roman</vt:lpstr>
      <vt:lpstr>NEU-BZ-S92</vt:lpstr>
      <vt:lpstr>方正书宋_GBK</vt:lpstr>
      <vt:lpstr>宋体</vt:lpstr>
      <vt:lpstr>楷体</vt:lpstr>
      <vt:lpstr>仿宋</vt:lpstr>
      <vt:lpstr>Cambria Math</vt:lpstr>
      <vt:lpstr>Microsoft Yi Baiti</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zxxk</cp:lastModifiedBy>
  <cp:revision>757</cp:revision>
  <dcterms:created xsi:type="dcterms:W3CDTF">2019-01-12T04:39:00Z</dcterms:created>
  <dcterms:modified xsi:type="dcterms:W3CDTF">2020-08-11T06:40:40Z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