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2631" r:id="rId4"/>
    <p:sldId id="2592" r:id="rId5"/>
    <p:sldId id="2593" r:id="rId6"/>
    <p:sldId id="2594" r:id="rId7"/>
    <p:sldId id="2595" r:id="rId8"/>
    <p:sldId id="2596" r:id="rId9"/>
    <p:sldId id="2598" r:id="rId10"/>
    <p:sldId id="2599" r:id="rId11"/>
    <p:sldId id="2600" r:id="rId12"/>
    <p:sldId id="2601" r:id="rId13"/>
    <p:sldId id="2603" r:id="rId14"/>
    <p:sldId id="2604" r:id="rId15"/>
    <p:sldId id="2606" r:id="rId16"/>
    <p:sldId id="2605" r:id="rId17"/>
    <p:sldId id="2607" r:id="rId18"/>
    <p:sldId id="2608" r:id="rId19"/>
    <p:sldId id="2609" r:id="rId20"/>
    <p:sldId id="2610" r:id="rId21"/>
    <p:sldId id="2611" r:id="rId22"/>
    <p:sldId id="2612" r:id="rId23"/>
    <p:sldId id="2613" r:id="rId24"/>
    <p:sldId id="2614" r:id="rId25"/>
    <p:sldId id="2615" r:id="rId26"/>
    <p:sldId id="2621" r:id="rId27"/>
    <p:sldId id="2617" r:id="rId28"/>
    <p:sldId id="2618" r:id="rId29"/>
    <p:sldId id="2619" r:id="rId30"/>
    <p:sldId id="2623" r:id="rId31"/>
    <p:sldId id="2625" r:id="rId32"/>
    <p:sldId id="2627" r:id="rId33"/>
    <p:sldId id="2628" r:id="rId34"/>
    <p:sldId id="2629" r:id="rId35"/>
    <p:sldId id="2630" r:id="rId36"/>
    <p:sldId id="330" r:id="rId37"/>
  </p:sldIdLst>
  <p:sldSz cx="12192000" cy="6858000"/>
  <p:notesSz cx="7104063" cy="10234613"/>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9433" autoAdjust="0"/>
  </p:normalViewPr>
  <p:slideViewPr>
    <p:cSldViewPr snapToGrid="0">
      <p:cViewPr varScale="1">
        <p:scale>
          <a:sx n="60" d="100"/>
          <a:sy n="60" d="100"/>
        </p:scale>
        <p:origin x="928" y="44"/>
      </p:cViewPr>
      <p:guideLst>
        <p:guide orient="horz" pos="2144"/>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tags" Target="tags/tag9.xml" /><Relationship Id="rId39" Type="http://schemas.openxmlformats.org/officeDocument/2006/relationships/presProps" Target="presProps.xml" /><Relationship Id="rId4" Type="http://schemas.openxmlformats.org/officeDocument/2006/relationships/slide" Target="slides/slide2.xml" /><Relationship Id="rId40" Type="http://schemas.openxmlformats.org/officeDocument/2006/relationships/viewProps" Target="viewProps.xml" /><Relationship Id="rId41" Type="http://schemas.openxmlformats.org/officeDocument/2006/relationships/theme" Target="theme/theme1.xml" /><Relationship Id="rId42"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3.emf" /><Relationship Id="rId2" Type="http://schemas.openxmlformats.org/officeDocument/2006/relationships/image" Target="../media/image14.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41.emf" /><Relationship Id="rId2" Type="http://schemas.openxmlformats.org/officeDocument/2006/relationships/image" Target="../media/image42.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43.emf" /><Relationship Id="rId2" Type="http://schemas.openxmlformats.org/officeDocument/2006/relationships/image" Target="../media/image44.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45.emf" /><Relationship Id="rId2" Type="http://schemas.openxmlformats.org/officeDocument/2006/relationships/image" Target="../media/image47.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8.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9.emf" /><Relationship Id="rId2" Type="http://schemas.openxmlformats.org/officeDocument/2006/relationships/image" Target="../media/image50.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52.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53.emf" /><Relationship Id="rId2" Type="http://schemas.openxmlformats.org/officeDocument/2006/relationships/image" Target="../media/image54.emf" /><Relationship Id="rId3" Type="http://schemas.openxmlformats.org/officeDocument/2006/relationships/image" Target="../media/image55.emf" /><Relationship Id="rId4" Type="http://schemas.openxmlformats.org/officeDocument/2006/relationships/image" Target="../media/image56.emf" /><Relationship Id="rId5" Type="http://schemas.openxmlformats.org/officeDocument/2006/relationships/image" Target="../media/image57.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58.emf" /><Relationship Id="rId2" Type="http://schemas.openxmlformats.org/officeDocument/2006/relationships/image" Target="../media/image59.emf" /><Relationship Id="rId3" Type="http://schemas.openxmlformats.org/officeDocument/2006/relationships/image" Target="../media/image60.emf" /><Relationship Id="rId4" Type="http://schemas.openxmlformats.org/officeDocument/2006/relationships/image" Target="../media/image61.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63.emf" /><Relationship Id="rId2" Type="http://schemas.openxmlformats.org/officeDocument/2006/relationships/image" Target="../media/image64.emf" /><Relationship Id="rId3" Type="http://schemas.openxmlformats.org/officeDocument/2006/relationships/image" Target="../media/image65.emf" /><Relationship Id="rId4" Type="http://schemas.openxmlformats.org/officeDocument/2006/relationships/image" Target="../media/image66.emf" /><Relationship Id="rId5" Type="http://schemas.openxmlformats.org/officeDocument/2006/relationships/image" Target="../media/image67.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68.emf" /><Relationship Id="rId2" Type="http://schemas.openxmlformats.org/officeDocument/2006/relationships/image" Target="../media/image69.emf" /><Relationship Id="rId3" Type="http://schemas.openxmlformats.org/officeDocument/2006/relationships/image" Target="../media/image70.emf" /><Relationship Id="rId4" Type="http://schemas.openxmlformats.org/officeDocument/2006/relationships/image" Target="../media/image71.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6.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9.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0.emf" /><Relationship Id="rId2" Type="http://schemas.openxmlformats.org/officeDocument/2006/relationships/image" Target="../media/image22.emf" /><Relationship Id="rId3" Type="http://schemas.openxmlformats.org/officeDocument/2006/relationships/image" Target="../media/image23.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4.emf" /><Relationship Id="rId2" Type="http://schemas.openxmlformats.org/officeDocument/2006/relationships/image" Target="../media/image26.emf" /><Relationship Id="rId3" Type="http://schemas.openxmlformats.org/officeDocument/2006/relationships/image" Target="../media/image27.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9.emf" /><Relationship Id="rId2" Type="http://schemas.openxmlformats.org/officeDocument/2006/relationships/image" Target="../media/image30.emf" /><Relationship Id="rId3" Type="http://schemas.openxmlformats.org/officeDocument/2006/relationships/image" Target="../media/image31.emf" /><Relationship Id="rId4" Type="http://schemas.openxmlformats.org/officeDocument/2006/relationships/image" Target="../media/image32.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34.emf" /><Relationship Id="rId2" Type="http://schemas.openxmlformats.org/officeDocument/2006/relationships/image" Target="../media/image36.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38.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9.emf" /><Relationship Id="rId2" Type="http://schemas.openxmlformats.org/officeDocument/2006/relationships/image" Target="../media/image40.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483404248"/>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352121155"/>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F37086-15D0-443D-AF17-A3F21825C045}" type="slidenum">
              <a:rPr lang="zh-CN" altLang="en-US" smtClean="0"/>
              <a:t>9</a:t>
            </a:fld>
            <a:endParaRPr lang="zh-CN" altLang="en-US"/>
          </a:p>
        </p:txBody>
      </p:sp>
    </p:spTree>
    <p:extLst>
      <p:ext uri="{BB962C8B-B14F-4D97-AF65-F5344CB8AC3E}">
        <p14:creationId xmlns:p14="http://schemas.microsoft.com/office/powerpoint/2010/main" val="2715589659"/>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F37086-15D0-443D-AF17-A3F21825C045}" type="slidenum">
              <a:rPr lang="zh-CN" altLang="en-US" smtClean="0"/>
              <a:t>16</a:t>
            </a:fld>
            <a:endParaRPr lang="zh-CN" altLang="en-US"/>
          </a:p>
        </p:txBody>
      </p:sp>
    </p:spTree>
    <p:extLst>
      <p:ext uri="{BB962C8B-B14F-4D97-AF65-F5344CB8AC3E}">
        <p14:creationId xmlns:p14="http://schemas.microsoft.com/office/powerpoint/2010/main" val="3289962301"/>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491191877"/>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9.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1_标题幻灯片">
    <p:spTree>
      <p:nvGrpSpPr>
        <p:cNvPr id="1" name=""/>
        <p:cNvGrpSpPr/>
        <p:nvPr/>
      </p:nvGrpSpPr>
      <p:grpSpPr>
        <a:xfrm>
          <a:off x="0" y="0"/>
          <a:ext cx="0" cy="0"/>
        </a:xfrm>
      </p:grpSpPr>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a:latin typeface="Arial" pitchFamily="34" charset="0"/>
              </a:rPr>
              <a:t>2020/8/5</a:t>
            </a:fld>
            <a:endParaRPr lang="zh-CN" altLang="en-US">
              <a:latin typeface="Arial" pitchFamily="34" charset="0"/>
            </a:endParaRPr>
          </a:p>
        </p:txBody>
      </p:sp>
      <p:sp>
        <p:nvSpPr>
          <p:cNvPr id="4" name="页脚占位符 3"/>
          <p:cNvSpPr>
            <a:spLocks noGrp="1"/>
          </p:cNvSpPr>
          <p:nvPr>
            <p:ph type="ftr" sz="quarter" idx="11"/>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973867"/>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1_两栏内容">
    <p:spTree>
      <p:nvGrpSpPr>
        <p:cNvPr id="1" name=""/>
        <p:cNvGrpSpPr/>
        <p:nvPr/>
      </p:nvGrpSpPr>
      <p:grpSpPr>
        <a:xfrm>
          <a:off x="0" y="0"/>
          <a:ext cx="0" cy="0"/>
        </a:xfrm>
      </p:grpSpPr>
      <p:grpSp>
        <p:nvGrpSpPr>
          <p:cNvPr id="6" name="Group 9"/>
          <p:cNvGrpSpPr/>
          <p:nvPr userDrawn="1"/>
        </p:nvGrpSpPr>
        <p:grpSpPr>
          <a:xfrm>
            <a:off x="10775316" y="51436"/>
            <a:ext cx="1416685" cy="473075"/>
            <a:chExt cx="1135203" cy="341359"/>
          </a:xfrm>
        </p:grpSpPr>
        <p:pic>
          <p:nvPicPr>
            <p:cNvPr id="7"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8"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9"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48568"/>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itchFamily="34" charset="0"/>
                <a:ea typeface="微软雅黑" pitchFamily="34" charset="-122"/>
              </a:defRPr>
            </a:lvl1pPr>
          </a:lstStyle>
          <a:p>
            <a:fld id="{760FBDFE-C587-4B4C-A407-44438C67B59E}" type="datetimeFigureOut">
              <a:rPr lang="zh-CN" altLang="en-US" smtClean="0"/>
              <a:t>2020/8/5</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itchFamily="34" charset="-122"/>
              </a:defRPr>
            </a:lvl1pPr>
          </a:lstStyle>
          <a:p>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itchFamily="34" charset="-122"/>
              </a:defRPr>
            </a:lvl1pPr>
            <a:lvl2pPr>
              <a:defRPr sz="1400" baseline="0">
                <a:solidFill>
                  <a:schemeClr val="tx1">
                    <a:lumMod val="85000"/>
                    <a:lumOff val="15000"/>
                  </a:schemeClr>
                </a:solidFill>
                <a:latin typeface="Arial" pitchFamily="34" charset="0"/>
                <a:ea typeface="微软雅黑" pitchFamily="34" charset="-122"/>
              </a:defRPr>
            </a:lvl2pPr>
            <a:lvl3pPr>
              <a:defRPr sz="1400" baseline="0">
                <a:solidFill>
                  <a:schemeClr val="tx1">
                    <a:lumMod val="85000"/>
                    <a:lumOff val="15000"/>
                  </a:schemeClr>
                </a:solidFill>
                <a:latin typeface="Arial" pitchFamily="34" charset="0"/>
                <a:ea typeface="微软雅黑" pitchFamily="34" charset="-122"/>
              </a:defRPr>
            </a:lvl3pPr>
            <a:lvl4pPr>
              <a:defRPr sz="1400" baseline="0">
                <a:solidFill>
                  <a:schemeClr val="tx1">
                    <a:lumMod val="85000"/>
                    <a:lumOff val="15000"/>
                  </a:schemeClr>
                </a:solidFill>
                <a:latin typeface="Arial" pitchFamily="34" charset="0"/>
                <a:ea typeface="微软雅黑" pitchFamily="34" charset="-122"/>
              </a:defRPr>
            </a:lvl4pPr>
            <a:lvl5pPr>
              <a:defRPr sz="1400" baseline="0">
                <a:solidFill>
                  <a:schemeClr val="tx1">
                    <a:lumMod val="85000"/>
                    <a:lumOff val="15000"/>
                  </a:schemeClr>
                </a:solidFill>
                <a:latin typeface="Arial" pitchFamily="34" charset="0"/>
                <a:ea typeface="微软雅黑"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lvl1pPr>
              <a:defRPr baseline="0">
                <a:latin typeface="Arial" pitchFamily="34" charset="0"/>
                <a:ea typeface="微软雅黑"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itchFamily="34" charset="0"/>
                <a:ea typeface="微软雅黑"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image" Target="../media/image10.png" /><Relationship Id="rId3" Type="http://schemas.openxmlformats.org/officeDocument/2006/relationships/slideLayout" Target="../slideLayouts/slideLayout3.xml" /><Relationship Id="rId30" Type="http://schemas.openxmlformats.org/officeDocument/2006/relationships/theme" Target="../theme/theme1.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9">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2020/8/5</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4.docx" TargetMode="Internal" /><Relationship Id="rId3" Type="http://schemas.openxmlformats.org/officeDocument/2006/relationships/image" Target="../media/image20.emf" /><Relationship Id="rId4" Type="http://schemas.openxmlformats.org/officeDocument/2006/relationships/image" Target="../media/image21.png" /><Relationship Id="rId5" Type="http://schemas.openxmlformats.org/officeDocument/2006/relationships/package" Target="../embeddings/Microsoft_Word_Document5.docx" TargetMode="Internal" /><Relationship Id="rId6" Type="http://schemas.openxmlformats.org/officeDocument/2006/relationships/image" Target="../media/image22.emf" /><Relationship Id="rId7" Type="http://schemas.openxmlformats.org/officeDocument/2006/relationships/package" Target="../embeddings/Microsoft_Word_Document6.docx" TargetMode="Internal" /><Relationship Id="rId8" Type="http://schemas.openxmlformats.org/officeDocument/2006/relationships/image" Target="../media/image23.emf" /><Relationship Id="rId9" Type="http://schemas.openxmlformats.org/officeDocument/2006/relationships/vmlDrawing" Target="../drawings/vmlDrawing4.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7.docx" TargetMode="Internal" /><Relationship Id="rId3" Type="http://schemas.openxmlformats.org/officeDocument/2006/relationships/image" Target="../media/image24.emf" /><Relationship Id="rId4" Type="http://schemas.openxmlformats.org/officeDocument/2006/relationships/image" Target="../media/image25.png" /><Relationship Id="rId5" Type="http://schemas.openxmlformats.org/officeDocument/2006/relationships/package" Target="../embeddings/Microsoft_Word_Document8.docx" TargetMode="Internal" /><Relationship Id="rId6" Type="http://schemas.openxmlformats.org/officeDocument/2006/relationships/image" Target="../media/image26.emf" /><Relationship Id="rId7" Type="http://schemas.openxmlformats.org/officeDocument/2006/relationships/package" Target="../embeddings/Microsoft_Word_Document9.docx" TargetMode="Internal" /><Relationship Id="rId8" Type="http://schemas.openxmlformats.org/officeDocument/2006/relationships/image" Target="../media/image27.emf" /><Relationship Id="rId9" Type="http://schemas.openxmlformats.org/officeDocument/2006/relationships/vmlDrawing" Target="../drawings/vmlDrawing5.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32.emf" /><Relationship Id="rId11" Type="http://schemas.openxmlformats.org/officeDocument/2006/relationships/image" Target="../media/image33.png" /><Relationship Id="rId12" Type="http://schemas.openxmlformats.org/officeDocument/2006/relationships/vmlDrawing" Target="../drawings/vmlDrawing6.vml" /><Relationship Id="rId2" Type="http://schemas.openxmlformats.org/officeDocument/2006/relationships/image" Target="../media/image28.png" /><Relationship Id="rId3" Type="http://schemas.openxmlformats.org/officeDocument/2006/relationships/package" Target="../embeddings/Microsoft_Word_Document10.docx" TargetMode="Internal" /><Relationship Id="rId4" Type="http://schemas.openxmlformats.org/officeDocument/2006/relationships/image" Target="../media/image29.emf" /><Relationship Id="rId5" Type="http://schemas.openxmlformats.org/officeDocument/2006/relationships/package" Target="../embeddings/Microsoft_Word_Document11.docx" TargetMode="Internal" /><Relationship Id="rId6" Type="http://schemas.openxmlformats.org/officeDocument/2006/relationships/image" Target="../media/image30.emf" /><Relationship Id="rId7" Type="http://schemas.openxmlformats.org/officeDocument/2006/relationships/package" Target="../embeddings/Microsoft_Word_Document12.docx" TargetMode="Internal" /><Relationship Id="rId8" Type="http://schemas.openxmlformats.org/officeDocument/2006/relationships/image" Target="../media/image31.emf" /><Relationship Id="rId9" Type="http://schemas.openxmlformats.org/officeDocument/2006/relationships/package" Target="../embeddings/Microsoft_Word_Document13.docx" TargetMode="In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14.docx" TargetMode="Internal" /><Relationship Id="rId3" Type="http://schemas.openxmlformats.org/officeDocument/2006/relationships/image" Target="../media/image34.emf" /><Relationship Id="rId4" Type="http://schemas.openxmlformats.org/officeDocument/2006/relationships/image" Target="../media/image35.png" /><Relationship Id="rId5" Type="http://schemas.openxmlformats.org/officeDocument/2006/relationships/package" Target="../embeddings/Microsoft_Word_Document15.docx" TargetMode="Internal" /><Relationship Id="rId6" Type="http://schemas.openxmlformats.org/officeDocument/2006/relationships/image" Target="../media/image36.emf" /><Relationship Id="rId7" Type="http://schemas.openxmlformats.org/officeDocument/2006/relationships/vmlDrawing" Target="../drawings/vmlDrawing7.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 Id="rId3" Type="http://schemas.openxmlformats.org/officeDocument/2006/relationships/image" Target="../media/image37.png" /><Relationship Id="rId4" Type="http://schemas.openxmlformats.org/officeDocument/2006/relationships/package" Target="../embeddings/Microsoft_Word_Document16.docx" TargetMode="Internal" /><Relationship Id="rId5" Type="http://schemas.openxmlformats.org/officeDocument/2006/relationships/image" Target="../media/image38.emf" /><Relationship Id="rId6" Type="http://schemas.openxmlformats.org/officeDocument/2006/relationships/vmlDrawing" Target="../drawings/vmlDrawing8.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7.png" /><Relationship Id="rId3" Type="http://schemas.openxmlformats.org/officeDocument/2006/relationships/package" Target="../embeddings/Microsoft_Word_Document17.docx" TargetMode="Internal" /><Relationship Id="rId4" Type="http://schemas.openxmlformats.org/officeDocument/2006/relationships/image" Target="../media/image39.emf" /><Relationship Id="rId5" Type="http://schemas.openxmlformats.org/officeDocument/2006/relationships/package" Target="../embeddings/Microsoft_Word_Document18.docx" TargetMode="Internal" /><Relationship Id="rId6" Type="http://schemas.openxmlformats.org/officeDocument/2006/relationships/image" Target="../media/image40.emf" /><Relationship Id="rId7" Type="http://schemas.openxmlformats.org/officeDocument/2006/relationships/vmlDrawing" Target="../drawings/vmlDrawing9.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19.docx" TargetMode="Internal" /><Relationship Id="rId3" Type="http://schemas.openxmlformats.org/officeDocument/2006/relationships/image" Target="../media/image41.emf" /><Relationship Id="rId4" Type="http://schemas.openxmlformats.org/officeDocument/2006/relationships/package" Target="../embeddings/Microsoft_Word_Document20.docx" TargetMode="Internal" /><Relationship Id="rId5" Type="http://schemas.openxmlformats.org/officeDocument/2006/relationships/image" Target="../media/image42.emf" /><Relationship Id="rId6" Type="http://schemas.openxmlformats.org/officeDocument/2006/relationships/vmlDrawing" Target="../drawings/vmlDrawing10.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1.docx" TargetMode="Internal" /><Relationship Id="rId3" Type="http://schemas.openxmlformats.org/officeDocument/2006/relationships/image" Target="../media/image43.emf" /><Relationship Id="rId4" Type="http://schemas.openxmlformats.org/officeDocument/2006/relationships/package" Target="../embeddings/Microsoft_Word_Document22.docx" TargetMode="Internal" /><Relationship Id="rId5" Type="http://schemas.openxmlformats.org/officeDocument/2006/relationships/image" Target="../media/image44.emf" /><Relationship Id="rId6" Type="http://schemas.openxmlformats.org/officeDocument/2006/relationships/vmlDrawing" Target="../drawings/vmlDrawing11.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3.docx" TargetMode="Internal" /><Relationship Id="rId3" Type="http://schemas.openxmlformats.org/officeDocument/2006/relationships/image" Target="../media/image45.emf" /><Relationship Id="rId4" Type="http://schemas.openxmlformats.org/officeDocument/2006/relationships/image" Target="../media/image46.png" /><Relationship Id="rId5" Type="http://schemas.openxmlformats.org/officeDocument/2006/relationships/package" Target="../embeddings/Microsoft_Word_Document24.docx" TargetMode="Internal" /><Relationship Id="rId6" Type="http://schemas.openxmlformats.org/officeDocument/2006/relationships/image" Target="../media/image47.emf" /><Relationship Id="rId7" Type="http://schemas.openxmlformats.org/officeDocument/2006/relationships/vmlDrawing" Target="../drawings/vmlDrawing12.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5.docx" TargetMode="Internal" /><Relationship Id="rId3" Type="http://schemas.openxmlformats.org/officeDocument/2006/relationships/image" Target="../media/image48.emf" /><Relationship Id="rId4" Type="http://schemas.openxmlformats.org/officeDocument/2006/relationships/vmlDrawing" Target="../drawings/vmlDrawing13.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6.docx" TargetMode="Internal" /><Relationship Id="rId3" Type="http://schemas.openxmlformats.org/officeDocument/2006/relationships/image" Target="../media/image49.emf" /><Relationship Id="rId4" Type="http://schemas.openxmlformats.org/officeDocument/2006/relationships/package" Target="../embeddings/Microsoft_Word_Document27.docx" TargetMode="Internal" /><Relationship Id="rId5" Type="http://schemas.openxmlformats.org/officeDocument/2006/relationships/image" Target="../media/image50.emf" /><Relationship Id="rId6" Type="http://schemas.openxmlformats.org/officeDocument/2006/relationships/image" Target="../media/image51.png" /><Relationship Id="rId7" Type="http://schemas.openxmlformats.org/officeDocument/2006/relationships/vmlDrawing" Target="../drawings/vmlDrawing14.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8.docx" TargetMode="Internal" /><Relationship Id="rId3" Type="http://schemas.openxmlformats.org/officeDocument/2006/relationships/image" Target="../media/image52.emf" /><Relationship Id="rId4" Type="http://schemas.openxmlformats.org/officeDocument/2006/relationships/vmlDrawing" Target="../drawings/vmlDrawing15.v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package" Target="../embeddings/Microsoft_Word_Document31.docx" TargetMode="Internal" /><Relationship Id="rId11" Type="http://schemas.openxmlformats.org/officeDocument/2006/relationships/image" Target="../media/image55.emf" /><Relationship Id="rId12" Type="http://schemas.openxmlformats.org/officeDocument/2006/relationships/package" Target="../embeddings/Microsoft_Word_Document32.docx" TargetMode="Internal" /><Relationship Id="rId13" Type="http://schemas.openxmlformats.org/officeDocument/2006/relationships/image" Target="../media/image56.emf" /><Relationship Id="rId14" Type="http://schemas.openxmlformats.org/officeDocument/2006/relationships/package" Target="../embeddings/Microsoft_Word_Document33.docx" TargetMode="Internal" /><Relationship Id="rId15" Type="http://schemas.openxmlformats.org/officeDocument/2006/relationships/image" Target="../media/image57.emf" /><Relationship Id="rId16" Type="http://schemas.openxmlformats.org/officeDocument/2006/relationships/vmlDrawing" Target="../drawings/vmlDrawing16.vml" /><Relationship Id="rId2" Type="http://schemas.openxmlformats.org/officeDocument/2006/relationships/slide" Target="slide24.xml" TargetMode="Internal" /><Relationship Id="rId3" Type="http://schemas.openxmlformats.org/officeDocument/2006/relationships/slide" Target="slide27.xml" TargetMode="Internal" /><Relationship Id="rId4" Type="http://schemas.openxmlformats.org/officeDocument/2006/relationships/slide" Target="slide26.xml" TargetMode="Internal" /><Relationship Id="rId5" Type="http://schemas.openxmlformats.org/officeDocument/2006/relationships/slide" Target="slide31.xml" TargetMode="Internal" /><Relationship Id="rId6" Type="http://schemas.openxmlformats.org/officeDocument/2006/relationships/package" Target="../embeddings/Microsoft_Word_Document29.docx" TargetMode="Internal" /><Relationship Id="rId7" Type="http://schemas.openxmlformats.org/officeDocument/2006/relationships/image" Target="../media/image53.emf" /><Relationship Id="rId8" Type="http://schemas.openxmlformats.org/officeDocument/2006/relationships/package" Target="../embeddings/Microsoft_Word_Document30.docx" TargetMode="Internal" /><Relationship Id="rId9" Type="http://schemas.openxmlformats.org/officeDocument/2006/relationships/image" Target="../media/image54.emf"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7.vml" /><Relationship Id="rId2" Type="http://schemas.openxmlformats.org/officeDocument/2006/relationships/package" Target="../embeddings/Microsoft_Word_Document34.docx" TargetMode="Internal" /><Relationship Id="rId3" Type="http://schemas.openxmlformats.org/officeDocument/2006/relationships/image" Target="../media/image58.emf" /><Relationship Id="rId4" Type="http://schemas.openxmlformats.org/officeDocument/2006/relationships/package" Target="../embeddings/Microsoft_Word_Document35.docx" TargetMode="Internal" /><Relationship Id="rId5" Type="http://schemas.openxmlformats.org/officeDocument/2006/relationships/image" Target="../media/image59.emf" /><Relationship Id="rId6" Type="http://schemas.openxmlformats.org/officeDocument/2006/relationships/package" Target="../embeddings/Microsoft_Word_Document36.docx" TargetMode="Internal" /><Relationship Id="rId7" Type="http://schemas.openxmlformats.org/officeDocument/2006/relationships/image" Target="../media/image60.emf" /><Relationship Id="rId8" Type="http://schemas.openxmlformats.org/officeDocument/2006/relationships/package" Target="../embeddings/Microsoft_Word_Document37.docx" TargetMode="Internal" /><Relationship Id="rId9" Type="http://schemas.openxmlformats.org/officeDocument/2006/relationships/image" Target="../media/image61.emf"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3.xml" TargetMode="Internal" /><Relationship Id="rId3" Type="http://schemas.openxmlformats.org/officeDocument/2006/relationships/slide" Target="slide24.xml" TargetMode="Internal" /><Relationship Id="rId4" Type="http://schemas.openxmlformats.org/officeDocument/2006/relationships/slide" Target="slide25.xml" TargetMode="Internal" /><Relationship Id="rId5" Type="http://schemas.openxmlformats.org/officeDocument/2006/relationships/slide" Target="slide30.xml" TargetMode="Internal" /><Relationship Id="rId6" Type="http://schemas.openxmlformats.org/officeDocument/2006/relationships/slide" Target="slide27.xml" TargetMode="In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2.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66.emf" /><Relationship Id="rId11" Type="http://schemas.openxmlformats.org/officeDocument/2006/relationships/package" Target="../embeddings/Microsoft_Word_Document42.docx" TargetMode="Internal" /><Relationship Id="rId12" Type="http://schemas.openxmlformats.org/officeDocument/2006/relationships/image" Target="../media/image67.emf" /><Relationship Id="rId13" Type="http://schemas.openxmlformats.org/officeDocument/2006/relationships/vmlDrawing" Target="../drawings/vmlDrawing18.vml" /><Relationship Id="rId2" Type="http://schemas.openxmlformats.org/officeDocument/2006/relationships/package" Target="../embeddings/Microsoft_Word_Document38.docx" TargetMode="Internal" /><Relationship Id="rId3" Type="http://schemas.openxmlformats.org/officeDocument/2006/relationships/image" Target="../media/image63.emf" /><Relationship Id="rId4" Type="http://schemas.openxmlformats.org/officeDocument/2006/relationships/image" Target="../media/image62.png" /><Relationship Id="rId5" Type="http://schemas.openxmlformats.org/officeDocument/2006/relationships/package" Target="../embeddings/Microsoft_Word_Document39.docx" TargetMode="Internal" /><Relationship Id="rId6" Type="http://schemas.openxmlformats.org/officeDocument/2006/relationships/image" Target="../media/image64.emf" /><Relationship Id="rId7" Type="http://schemas.openxmlformats.org/officeDocument/2006/relationships/package" Target="../embeddings/Microsoft_Word_Document40.docx" TargetMode="Internal" /><Relationship Id="rId8" Type="http://schemas.openxmlformats.org/officeDocument/2006/relationships/image" Target="../media/image65.emf" /><Relationship Id="rId9" Type="http://schemas.openxmlformats.org/officeDocument/2006/relationships/package" Target="../embeddings/Microsoft_Word_Document41.docx" TargetMode="In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71.emf" /><Relationship Id="rId11" Type="http://schemas.openxmlformats.org/officeDocument/2006/relationships/vmlDrawing" Target="../drawings/vmlDrawing19.vml" /><Relationship Id="rId2" Type="http://schemas.openxmlformats.org/officeDocument/2006/relationships/package" Target="../embeddings/Microsoft_Word_Document43.docx" TargetMode="Internal" /><Relationship Id="rId3" Type="http://schemas.openxmlformats.org/officeDocument/2006/relationships/image" Target="../media/image68.emf" /><Relationship Id="rId4" Type="http://schemas.openxmlformats.org/officeDocument/2006/relationships/image" Target="../media/image62.png" /><Relationship Id="rId5" Type="http://schemas.openxmlformats.org/officeDocument/2006/relationships/package" Target="../embeddings/Microsoft_Word_Document44.docx" TargetMode="Internal" /><Relationship Id="rId6" Type="http://schemas.openxmlformats.org/officeDocument/2006/relationships/image" Target="../media/image69.emf" /><Relationship Id="rId7" Type="http://schemas.openxmlformats.org/officeDocument/2006/relationships/package" Target="../embeddings/Microsoft_Word_Document45.docx" TargetMode="Internal" /><Relationship Id="rId8" Type="http://schemas.openxmlformats.org/officeDocument/2006/relationships/image" Target="../media/image70.emf" /><Relationship Id="rId9" Type="http://schemas.openxmlformats.org/officeDocument/2006/relationships/package" Target="../embeddings/Microsoft_Word_Document46.docx" TargetMode="Interna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tags" Target="../tags/tag8.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2.png" /><Relationship Id="rId3" Type="http://schemas.openxmlformats.org/officeDocument/2006/relationships/image" Target="../media/image7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docx" TargetMode="Internal" /><Relationship Id="rId3" Type="http://schemas.openxmlformats.org/officeDocument/2006/relationships/image" Target="../media/image13.emf" /><Relationship Id="rId4" Type="http://schemas.openxmlformats.org/officeDocument/2006/relationships/package" Target="../embeddings/Microsoft_Word_Document1.docx" TargetMode="Internal" /><Relationship Id="rId5" Type="http://schemas.openxmlformats.org/officeDocument/2006/relationships/image" Target="../media/image14.emf" /><Relationship Id="rId6" Type="http://schemas.openxmlformats.org/officeDocument/2006/relationships/vmlDrawing" Target="../drawings/vmlDrawing1.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 Id="rId3" Type="http://schemas.openxmlformats.org/officeDocument/2006/relationships/package" Target="../embeddings/Microsoft_Word_Document2.docx" TargetMode="Internal" /><Relationship Id="rId4" Type="http://schemas.openxmlformats.org/officeDocument/2006/relationships/image" Target="../media/image16.emf" /><Relationship Id="rId5" Type="http://schemas.openxmlformats.org/officeDocument/2006/relationships/image" Target="../media/image17.png" /><Relationship Id="rId6" Type="http://schemas.openxmlformats.org/officeDocument/2006/relationships/vmlDrawing" Target="../drawings/vmlDrawing2.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8.png" /><Relationship Id="rId3" Type="http://schemas.openxmlformats.org/officeDocument/2006/relationships/package" Target="../embeddings/Microsoft_Word_Document3.docx" TargetMode="Internal" /><Relationship Id="rId4" Type="http://schemas.openxmlformats.org/officeDocument/2006/relationships/image" Target="../media/image19.emf" /><Relationship Id="rId5" Type="http://schemas.openxmlformats.org/officeDocument/2006/relationships/vmlDrawing" Target="../drawings/vmlDrawing3.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646331"/>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2019 A</a:t>
            </a:r>
            <a:r>
              <a:rPr lang="zh-CN" altLang="en-US" b="1">
                <a:solidFill>
                  <a:schemeClr val="accent1"/>
                </a:solidFill>
                <a:latin typeface="Times New Roman" pitchFamily="18" charset="0"/>
                <a:cs typeface="Times New Roman" pitchFamily="18" charset="0"/>
              </a:rPr>
              <a:t>版 选择性必修 第一册</a:t>
            </a:r>
          </a:p>
        </p:txBody>
      </p:sp>
      <p:sp>
        <p:nvSpPr>
          <p:cNvPr id="5" name="文本框 4"/>
          <p:cNvSpPr txBox="1"/>
          <p:nvPr/>
        </p:nvSpPr>
        <p:spPr>
          <a:xfrm>
            <a:off x="3114628" y="2723292"/>
            <a:ext cx="9533890" cy="923330"/>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a:t>        1.1  </a:t>
            </a:r>
            <a:r>
              <a:rPr lang="zh-CN" altLang="zh-CN"/>
              <a:t>空间向量及其运算 </a:t>
            </a:r>
            <a:endParaRPr lang="zh-CN">
              <a:sym typeface="+mn-ea"/>
            </a:endParaRPr>
          </a:p>
        </p:txBody>
      </p:sp>
      <p:sp>
        <p:nvSpPr>
          <p:cNvPr id="2" name="矩形 1"/>
          <p:cNvSpPr/>
          <p:nvPr/>
        </p:nvSpPr>
        <p:spPr>
          <a:xfrm>
            <a:off x="3114628" y="776354"/>
            <a:ext cx="6853158" cy="1538883"/>
          </a:xfrm>
          <a:prstGeom prst="rect">
            <a:avLst/>
          </a:prstGeom>
        </p:spPr>
        <p:txBody>
          <a:bodyPr wrap="none">
            <a:spAutoFit/>
          </a:bodyPr>
          <a:lstStyle/>
          <a:p>
            <a:r>
              <a:rPr lang="zh-CN" altLang="zh-CN" sz="4000">
                <a:solidFill>
                  <a:srgbClr val="FF0000"/>
                </a:solidFill>
                <a:latin typeface="Times New Roman" pitchFamily="18" charset="0"/>
                <a:cs typeface="Times New Roman" pitchFamily="18" charset="0"/>
              </a:rPr>
              <a:t>第一章　空间向量与立体几何</a:t>
            </a: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矩形 4"/>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4" name="矩形 3"/>
          <p:cNvSpPr/>
          <p:nvPr/>
        </p:nvSpPr>
        <p:spPr>
          <a:xfrm>
            <a:off x="275465" y="480956"/>
            <a:ext cx="11636552" cy="5907579"/>
          </a:xfrm>
          <a:prstGeom prst="rect">
            <a:avLst/>
          </a:prstGeom>
        </p:spPr>
        <p:txBody>
          <a:bodyPr>
            <a:spAutoFit/>
          </a:bodyPr>
          <a:lstStyle/>
          <a:p>
            <a:pPr algn="just">
              <a:lnSpc>
                <a:spcPct val="150000"/>
              </a:lnSpc>
              <a:spcAft>
                <a:spcPct val="0"/>
              </a:spcAft>
              <a:tabLst>
                <a:tab pos="2249990"/>
              </a:tabLst>
            </a:pPr>
            <a:r>
              <a:rPr lang="en-US" altLang="zh-CN" sz="2799" kern="100">
                <a:latin typeface="Times New Roman"/>
                <a:ea typeface="华文细黑"/>
                <a:cs typeface="Courier New"/>
              </a:rPr>
              <a:t>(1)</a:t>
            </a:r>
            <a:r>
              <a:rPr lang="zh-CN" altLang="zh-CN" sz="2799" kern="100">
                <a:latin typeface="Times New Roman"/>
                <a:ea typeface="华文细黑"/>
                <a:cs typeface="Times New Roman"/>
              </a:rPr>
              <a:t>实数与向量的积</a:t>
            </a:r>
            <a:endParaRPr lang="zh-CN" altLang="zh-CN" sz="2799" kern="100">
              <a:latin typeface="宋体"/>
              <a:cs typeface="Courier New"/>
            </a:endParaRPr>
          </a:p>
          <a:p>
            <a:pPr algn="just">
              <a:lnSpc>
                <a:spcPct val="150000"/>
              </a:lnSpc>
              <a:spcAft>
                <a:spcPct val="0"/>
              </a:spcAft>
              <a:tabLst>
                <a:tab pos="2249990"/>
              </a:tabLst>
            </a:pPr>
            <a:r>
              <a:rPr lang="zh-CN" altLang="zh-CN" sz="2799" kern="100">
                <a:latin typeface="Times New Roman"/>
                <a:ea typeface="华文细黑"/>
                <a:cs typeface="Times New Roman"/>
              </a:rPr>
              <a:t>与平面向量一样，实数</a:t>
            </a:r>
            <a:r>
              <a:rPr lang="en-US" altLang="zh-CN" sz="2799" i="1" kern="100">
                <a:latin typeface="Times New Roman"/>
                <a:ea typeface="华文细黑"/>
                <a:cs typeface="Courier New"/>
              </a:rPr>
              <a:t>λ</a:t>
            </a:r>
            <a:r>
              <a:rPr lang="zh-CN" altLang="zh-CN" sz="2799" kern="100">
                <a:latin typeface="Times New Roman"/>
                <a:ea typeface="华文细黑"/>
                <a:cs typeface="Times New Roman"/>
              </a:rPr>
              <a:t>与空间向量</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的乘积</a:t>
            </a:r>
            <a:r>
              <a:rPr lang="en-US" altLang="zh-CN" sz="2799" i="1" kern="100" err="1">
                <a:latin typeface="Times New Roman"/>
                <a:ea typeface="华文细黑"/>
                <a:cs typeface="Courier New"/>
              </a:rPr>
              <a:t>λ</a:t>
            </a:r>
            <a:r>
              <a:rPr lang="en-US" altLang="zh-CN" sz="2799" b="1" i="1" kern="100" err="1">
                <a:latin typeface="Times New Roman"/>
                <a:ea typeface="华文细黑"/>
                <a:cs typeface="Courier New"/>
              </a:rPr>
              <a:t>a</a:t>
            </a:r>
            <a:r>
              <a:rPr lang="zh-CN" altLang="zh-CN" sz="2799" kern="100">
                <a:latin typeface="Times New Roman"/>
                <a:ea typeface="华文细黑"/>
                <a:cs typeface="Times New Roman"/>
              </a:rPr>
              <a:t>仍然是一个向量，称为向量的数乘运算，记作</a:t>
            </a:r>
            <a:r>
              <a:rPr lang="en-US" altLang="zh-CN" sz="2799" i="1" kern="100" err="1">
                <a:latin typeface="Times New Roman"/>
                <a:ea typeface="华文细黑"/>
                <a:cs typeface="Courier New"/>
              </a:rPr>
              <a:t>λ</a:t>
            </a:r>
            <a:r>
              <a:rPr lang="en-US" altLang="zh-CN" sz="2799" b="1" i="1" kern="100" err="1">
                <a:latin typeface="Times New Roman"/>
                <a:ea typeface="华文细黑"/>
                <a:cs typeface="Courier New"/>
              </a:rPr>
              <a:t>a</a:t>
            </a:r>
            <a:r>
              <a:rPr lang="zh-CN" altLang="zh-CN" sz="2799" kern="100">
                <a:latin typeface="Times New Roman"/>
                <a:ea typeface="华文细黑"/>
                <a:cs typeface="Times New Roman"/>
              </a:rPr>
              <a:t>，其长度和方向规定如下：</a:t>
            </a:r>
            <a:endParaRPr lang="zh-CN" altLang="zh-CN" sz="2799" kern="100">
              <a:latin typeface="宋体"/>
              <a:cs typeface="Courier New"/>
            </a:endParaRPr>
          </a:p>
          <a:p>
            <a:pPr algn="just">
              <a:lnSpc>
                <a:spcPct val="150000"/>
              </a:lnSpc>
              <a:spcAft>
                <a:spcPct val="0"/>
              </a:spcAft>
              <a:tabLst>
                <a:tab pos="2249990"/>
              </a:tabLst>
            </a:pPr>
            <a:r>
              <a:rPr lang="en-US" altLang="zh-CN" sz="2799" kern="100">
                <a:latin typeface="宋体"/>
                <a:ea typeface="华文细黑"/>
                <a:cs typeface="Times New Roman"/>
              </a:rPr>
              <a:t>①</a:t>
            </a:r>
            <a:r>
              <a:rPr lang="en-US" altLang="zh-CN" sz="2799" kern="100">
                <a:latin typeface="Times New Roman"/>
                <a:ea typeface="华文细黑"/>
                <a:cs typeface="Courier New"/>
              </a:rPr>
              <a:t>|</a:t>
            </a:r>
            <a:r>
              <a:rPr lang="en-US" altLang="zh-CN" sz="2799" i="1" kern="100" err="1">
                <a:latin typeface="Times New Roman"/>
                <a:ea typeface="华文细黑"/>
                <a:cs typeface="Courier New"/>
              </a:rPr>
              <a:t>λ</a:t>
            </a:r>
            <a:r>
              <a:rPr lang="en-US" altLang="zh-CN" sz="2799" b="1" i="1" kern="100" err="1">
                <a:latin typeface="Times New Roman"/>
                <a:ea typeface="华文细黑"/>
                <a:cs typeface="Courier New"/>
              </a:rPr>
              <a:t>a</a:t>
            </a:r>
            <a:r>
              <a:rPr lang="en-US" altLang="zh-CN" sz="2799" kern="100">
                <a:latin typeface="Times New Roman"/>
                <a:ea typeface="华文细黑"/>
                <a:cs typeface="Courier New"/>
              </a:rPr>
              <a:t>|</a:t>
            </a:r>
            <a:r>
              <a:rPr lang="zh-CN" altLang="zh-CN" sz="2799" kern="100">
                <a:latin typeface="Times New Roman"/>
                <a:ea typeface="华文细黑"/>
                <a:cs typeface="Times New Roman"/>
              </a:rPr>
              <a:t>＝</a:t>
            </a:r>
            <a:r>
              <a:rPr lang="en-US" altLang="zh-CN" sz="2799" kern="100">
                <a:latin typeface="Times New Roman"/>
                <a:ea typeface="华文细黑"/>
                <a:cs typeface="Courier New"/>
              </a:rPr>
              <a:t>____.</a:t>
            </a:r>
            <a:endParaRPr lang="zh-CN" altLang="zh-CN" sz="2799" kern="100">
              <a:latin typeface="宋体"/>
              <a:cs typeface="Courier New"/>
            </a:endParaRPr>
          </a:p>
          <a:p>
            <a:pPr algn="just">
              <a:lnSpc>
                <a:spcPct val="150000"/>
              </a:lnSpc>
              <a:spcAft>
                <a:spcPct val="0"/>
              </a:spcAft>
              <a:tabLst>
                <a:tab pos="2249990"/>
              </a:tabLst>
            </a:pPr>
            <a:r>
              <a:rPr lang="en-US" altLang="zh-CN" sz="2799" kern="100">
                <a:latin typeface="宋体"/>
                <a:ea typeface="华文细黑"/>
                <a:cs typeface="Times New Roman"/>
              </a:rPr>
              <a:t>②</a:t>
            </a:r>
            <a:r>
              <a:rPr lang="zh-CN" altLang="zh-CN" sz="2799" kern="100">
                <a:latin typeface="Times New Roman"/>
                <a:ea typeface="华文细黑"/>
                <a:cs typeface="Times New Roman"/>
              </a:rPr>
              <a:t>当</a:t>
            </a:r>
            <a:r>
              <a:rPr lang="en-US" altLang="zh-CN" sz="2799" i="1" kern="100">
                <a:latin typeface="Times New Roman"/>
                <a:ea typeface="华文细黑"/>
                <a:cs typeface="Courier New"/>
              </a:rPr>
              <a:t>λ</a:t>
            </a:r>
            <a:r>
              <a:rPr lang="en-US" altLang="zh-CN" sz="2799" kern="100">
                <a:latin typeface="Times New Roman"/>
                <a:ea typeface="华文细黑"/>
                <a:cs typeface="Courier New"/>
              </a:rPr>
              <a:t>&gt;0</a:t>
            </a:r>
            <a:r>
              <a:rPr lang="zh-CN" altLang="zh-CN" sz="2799" kern="100">
                <a:latin typeface="Times New Roman"/>
                <a:ea typeface="华文细黑"/>
                <a:cs typeface="Times New Roman"/>
              </a:rPr>
              <a:t>时，</a:t>
            </a:r>
            <a:r>
              <a:rPr lang="en-US" altLang="zh-CN" sz="2799" i="1" kern="100" err="1">
                <a:latin typeface="Times New Roman"/>
                <a:ea typeface="华文细黑"/>
                <a:cs typeface="Courier New"/>
              </a:rPr>
              <a:t>λ</a:t>
            </a:r>
            <a:r>
              <a:rPr lang="en-US" altLang="zh-CN" sz="2799" b="1" i="1" kern="100" err="1">
                <a:latin typeface="Times New Roman"/>
                <a:ea typeface="华文细黑"/>
                <a:cs typeface="Courier New"/>
              </a:rPr>
              <a:t>a</a:t>
            </a:r>
            <a:r>
              <a:rPr lang="zh-CN" altLang="zh-CN" sz="2799" kern="100">
                <a:latin typeface="Times New Roman"/>
                <a:ea typeface="华文细黑"/>
                <a:cs typeface="Times New Roman"/>
              </a:rPr>
              <a:t>与向量</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方向相同；当</a:t>
            </a:r>
            <a:r>
              <a:rPr lang="en-US" altLang="zh-CN" sz="2799" i="1" kern="100">
                <a:latin typeface="Times New Roman"/>
                <a:ea typeface="华文细黑"/>
                <a:cs typeface="Courier New"/>
              </a:rPr>
              <a:t>λ</a:t>
            </a:r>
            <a:r>
              <a:rPr lang="en-US" altLang="zh-CN" sz="2799" kern="100">
                <a:latin typeface="Times New Roman"/>
                <a:ea typeface="华文细黑"/>
                <a:cs typeface="Courier New"/>
              </a:rPr>
              <a:t>&lt;0</a:t>
            </a:r>
            <a:r>
              <a:rPr lang="zh-CN" altLang="zh-CN" sz="2799" kern="100">
                <a:latin typeface="Times New Roman"/>
                <a:ea typeface="华文细黑"/>
                <a:cs typeface="Times New Roman"/>
              </a:rPr>
              <a:t>时，</a:t>
            </a:r>
            <a:r>
              <a:rPr lang="en-US" altLang="zh-CN" sz="2799" i="1" kern="100" err="1">
                <a:latin typeface="Times New Roman"/>
                <a:ea typeface="华文细黑"/>
                <a:cs typeface="Courier New"/>
              </a:rPr>
              <a:t>λ</a:t>
            </a:r>
            <a:r>
              <a:rPr lang="en-US" altLang="zh-CN" sz="2799" b="1" i="1" kern="100" err="1">
                <a:latin typeface="Times New Roman"/>
                <a:ea typeface="华文细黑"/>
                <a:cs typeface="Courier New"/>
              </a:rPr>
              <a:t>a</a:t>
            </a:r>
            <a:r>
              <a:rPr lang="zh-CN" altLang="zh-CN" sz="2799" kern="100">
                <a:latin typeface="Times New Roman"/>
                <a:ea typeface="华文细黑"/>
                <a:cs typeface="Times New Roman"/>
              </a:rPr>
              <a:t>与向量</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方向</a:t>
            </a:r>
            <a:r>
              <a:rPr lang="en-US" altLang="zh-CN" sz="2799" u="sng" kern="100">
                <a:latin typeface="Times New Roman"/>
                <a:ea typeface="华文细黑"/>
                <a:cs typeface="Times New Roman"/>
              </a:rPr>
              <a:t>        </a:t>
            </a:r>
            <a:r>
              <a:rPr lang="zh-CN" altLang="zh-CN" sz="2799" kern="100">
                <a:latin typeface="Times New Roman"/>
                <a:ea typeface="华文细黑"/>
                <a:cs typeface="Times New Roman"/>
              </a:rPr>
              <a:t>；当</a:t>
            </a:r>
            <a:r>
              <a:rPr lang="en-US" altLang="zh-CN" sz="2799" i="1" kern="100">
                <a:latin typeface="Times New Roman"/>
                <a:ea typeface="华文细黑"/>
                <a:cs typeface="Courier New"/>
              </a:rPr>
              <a:t>λ</a:t>
            </a:r>
            <a:r>
              <a:rPr lang="zh-CN" altLang="zh-CN" sz="2799" kern="100">
                <a:latin typeface="Times New Roman"/>
                <a:ea typeface="华文细黑"/>
                <a:cs typeface="Times New Roman"/>
              </a:rPr>
              <a:t>＝</a:t>
            </a:r>
            <a:r>
              <a:rPr lang="en-US" altLang="zh-CN" sz="2799" kern="100">
                <a:latin typeface="Times New Roman"/>
                <a:ea typeface="华文细黑"/>
                <a:cs typeface="Courier New"/>
              </a:rPr>
              <a:t>0</a:t>
            </a:r>
            <a:r>
              <a:rPr lang="zh-CN" altLang="zh-CN" sz="2799" kern="100">
                <a:latin typeface="Times New Roman"/>
                <a:ea typeface="华文细黑"/>
                <a:cs typeface="Times New Roman"/>
              </a:rPr>
              <a:t>时，</a:t>
            </a:r>
            <a:r>
              <a:rPr lang="en-US" altLang="zh-CN" sz="2799" i="1" kern="100" err="1">
                <a:latin typeface="Times New Roman"/>
                <a:ea typeface="华文细黑"/>
                <a:cs typeface="Courier New"/>
              </a:rPr>
              <a:t>λ</a:t>
            </a:r>
            <a:r>
              <a:rPr lang="en-US" altLang="zh-CN" sz="2799" b="1" i="1" kern="100" err="1">
                <a:latin typeface="Times New Roman"/>
                <a:ea typeface="华文细黑"/>
                <a:cs typeface="Courier New"/>
              </a:rPr>
              <a:t>a</a:t>
            </a:r>
            <a:r>
              <a:rPr lang="zh-CN" altLang="zh-CN" sz="2799" kern="100">
                <a:latin typeface="Times New Roman"/>
                <a:ea typeface="华文细黑"/>
                <a:cs typeface="Times New Roman"/>
              </a:rPr>
              <a:t>＝</a:t>
            </a:r>
            <a:r>
              <a:rPr lang="en-US" altLang="zh-CN" sz="2799" b="1" kern="100">
                <a:latin typeface="Times New Roman"/>
                <a:ea typeface="华文细黑"/>
                <a:cs typeface="Courier New"/>
              </a:rPr>
              <a:t>0</a:t>
            </a:r>
            <a:r>
              <a:rPr lang="en-US" altLang="zh-CN" sz="2799" kern="100">
                <a:latin typeface="Times New Roman"/>
                <a:ea typeface="华文细黑"/>
                <a:cs typeface="Courier New"/>
              </a:rPr>
              <a:t>.</a:t>
            </a:r>
            <a:endParaRPr lang="zh-CN" altLang="zh-CN" sz="2799" kern="100">
              <a:latin typeface="宋体"/>
              <a:cs typeface="Courier New"/>
            </a:endParaRPr>
          </a:p>
          <a:p>
            <a:pPr algn="just">
              <a:lnSpc>
                <a:spcPct val="150000"/>
              </a:lnSpc>
              <a:spcAft>
                <a:spcPct val="0"/>
              </a:spcAft>
              <a:tabLst>
                <a:tab pos="2249990"/>
              </a:tabLst>
            </a:pPr>
            <a:r>
              <a:rPr lang="en-US" altLang="zh-CN" sz="2799" kern="100">
                <a:latin typeface="Times New Roman"/>
                <a:ea typeface="华文细黑"/>
                <a:cs typeface="Courier New"/>
              </a:rPr>
              <a:t>(2)</a:t>
            </a:r>
            <a:r>
              <a:rPr lang="zh-CN" altLang="zh-CN" sz="2799" kern="100">
                <a:latin typeface="Times New Roman"/>
                <a:ea typeface="华文细黑"/>
                <a:cs typeface="Times New Roman"/>
              </a:rPr>
              <a:t>空间向量数乘运算满足以下运算律</a:t>
            </a:r>
            <a:endParaRPr lang="zh-CN" altLang="zh-CN" sz="2799" kern="100">
              <a:latin typeface="宋体"/>
              <a:cs typeface="Courier New"/>
            </a:endParaRPr>
          </a:p>
          <a:p>
            <a:pPr algn="just">
              <a:lnSpc>
                <a:spcPct val="150000"/>
              </a:lnSpc>
              <a:spcAft>
                <a:spcPct val="0"/>
              </a:spcAft>
              <a:tabLst>
                <a:tab pos="2249990"/>
              </a:tabLst>
            </a:pPr>
            <a:r>
              <a:rPr lang="en-US" altLang="zh-CN" sz="2799" kern="100">
                <a:latin typeface="宋体"/>
                <a:ea typeface="华文细黑"/>
                <a:cs typeface="Times New Roman"/>
              </a:rPr>
              <a:t>①</a:t>
            </a:r>
            <a:r>
              <a:rPr lang="en-US" altLang="zh-CN" sz="2799" i="1" kern="100">
                <a:latin typeface="Times New Roman"/>
                <a:ea typeface="华文细黑"/>
                <a:cs typeface="Courier New"/>
              </a:rPr>
              <a:t>λ</a:t>
            </a:r>
            <a:r>
              <a:rPr lang="en-US" altLang="zh-CN" sz="2799" kern="100">
                <a:latin typeface="Times New Roman"/>
                <a:ea typeface="华文细黑"/>
                <a:cs typeface="Courier New"/>
              </a:rPr>
              <a:t>(</a:t>
            </a:r>
            <a:r>
              <a:rPr lang="en-US" altLang="zh-CN" sz="2799" i="1" kern="100" err="1">
                <a:latin typeface="Times New Roman"/>
                <a:ea typeface="华文细黑"/>
                <a:cs typeface="Courier New"/>
              </a:rPr>
              <a:t>μ</a:t>
            </a:r>
            <a:r>
              <a:rPr lang="en-US" altLang="zh-CN" sz="2799" b="1" i="1" kern="100" err="1">
                <a:latin typeface="Times New Roman"/>
                <a:ea typeface="华文细黑"/>
                <a:cs typeface="Courier New"/>
              </a:rPr>
              <a:t>a</a:t>
            </a:r>
            <a:r>
              <a:rPr lang="en-US" altLang="zh-CN" sz="2799" kern="100">
                <a:latin typeface="Times New Roman"/>
                <a:ea typeface="华文细黑"/>
                <a:cs typeface="Courier New"/>
              </a:rPr>
              <a:t>)</a:t>
            </a:r>
            <a:r>
              <a:rPr lang="zh-CN" altLang="zh-CN" sz="2799" kern="100">
                <a:latin typeface="Times New Roman"/>
                <a:ea typeface="华文细黑"/>
                <a:cs typeface="Times New Roman"/>
              </a:rPr>
              <a:t>＝</a:t>
            </a:r>
            <a:r>
              <a:rPr lang="en-US" altLang="zh-CN" sz="2799" kern="100">
                <a:latin typeface="Times New Roman"/>
                <a:ea typeface="华文细黑"/>
                <a:cs typeface="Courier New"/>
              </a:rPr>
              <a:t>______</a:t>
            </a:r>
            <a:r>
              <a:rPr lang="zh-CN" altLang="zh-CN" sz="2799" kern="100">
                <a:latin typeface="Times New Roman"/>
                <a:ea typeface="华文细黑"/>
                <a:cs typeface="Times New Roman"/>
              </a:rPr>
              <a:t>；</a:t>
            </a:r>
            <a:r>
              <a:rPr lang="en-US" altLang="zh-CN" sz="2799" kern="100">
                <a:latin typeface="宋体"/>
                <a:cs typeface="Courier New"/>
              </a:rPr>
              <a:t>         </a:t>
            </a:r>
            <a:r>
              <a:rPr lang="en-US" altLang="zh-CN" sz="2799" kern="100">
                <a:latin typeface="宋体"/>
                <a:ea typeface="华文细黑"/>
                <a:cs typeface="Times New Roman"/>
              </a:rPr>
              <a:t>②</a:t>
            </a:r>
            <a:r>
              <a:rPr lang="en-US" altLang="zh-CN" sz="2799" i="1" kern="100">
                <a:latin typeface="Times New Roman"/>
                <a:ea typeface="华文细黑"/>
                <a:cs typeface="Courier New"/>
              </a:rPr>
              <a:t>λ</a:t>
            </a:r>
            <a:r>
              <a:rPr lang="en-US" altLang="zh-CN" sz="2799" kern="100">
                <a:latin typeface="Times New Roman"/>
                <a:ea typeface="华文细黑"/>
                <a:cs typeface="Courier New"/>
              </a:rPr>
              <a:t>(</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en-US" altLang="zh-CN" sz="2799" kern="100">
                <a:latin typeface="Times New Roman"/>
                <a:ea typeface="华文细黑"/>
                <a:cs typeface="Courier New"/>
              </a:rPr>
              <a:t>)</a:t>
            </a:r>
            <a:r>
              <a:rPr lang="zh-CN" altLang="zh-CN" sz="2799" kern="100">
                <a:latin typeface="Times New Roman"/>
                <a:ea typeface="华文细黑"/>
                <a:cs typeface="Times New Roman"/>
              </a:rPr>
              <a:t>＝</a:t>
            </a:r>
            <a:r>
              <a:rPr lang="en-US" altLang="zh-CN" sz="2799" i="1" kern="100">
                <a:latin typeface="Times New Roman"/>
                <a:ea typeface="华文细黑"/>
                <a:cs typeface="Courier New"/>
              </a:rPr>
              <a:t>________</a:t>
            </a:r>
            <a:r>
              <a:rPr lang="zh-CN" altLang="zh-CN" sz="2799" kern="100">
                <a:latin typeface="Times New Roman"/>
                <a:ea typeface="华文细黑"/>
                <a:cs typeface="Times New Roman"/>
              </a:rPr>
              <a:t>；</a:t>
            </a:r>
            <a:endParaRPr lang="zh-CN" altLang="zh-CN" sz="2799" kern="100">
              <a:latin typeface="宋体"/>
              <a:cs typeface="Courier New"/>
            </a:endParaRPr>
          </a:p>
          <a:p>
            <a:pPr algn="just">
              <a:lnSpc>
                <a:spcPct val="150000"/>
              </a:lnSpc>
              <a:spcAft>
                <a:spcPct val="0"/>
              </a:spcAft>
              <a:tabLst>
                <a:tab pos="2249990"/>
              </a:tabLst>
            </a:pPr>
            <a:r>
              <a:rPr lang="en-US" altLang="zh-CN" sz="2799" kern="100">
                <a:latin typeface="宋体"/>
                <a:ea typeface="华文细黑"/>
                <a:cs typeface="Times New Roman"/>
              </a:rPr>
              <a:t>③</a:t>
            </a:r>
            <a:r>
              <a:rPr lang="en-US" altLang="zh-CN" sz="2799" kern="100">
                <a:latin typeface="Times New Roman"/>
                <a:ea typeface="华文细黑"/>
                <a:cs typeface="Courier New"/>
              </a:rPr>
              <a:t>(</a:t>
            </a:r>
            <a:r>
              <a:rPr lang="en-US" altLang="zh-CN" sz="2799" i="1" kern="100">
                <a:latin typeface="Times New Roman"/>
                <a:ea typeface="华文细黑"/>
                <a:cs typeface="Courier New"/>
              </a:rPr>
              <a:t>λ</a:t>
            </a:r>
            <a:r>
              <a:rPr lang="en-US" altLang="zh-CN" sz="2799" kern="100" baseline="-25000">
                <a:latin typeface="Times New Roman"/>
                <a:ea typeface="华文细黑"/>
                <a:cs typeface="Courier New"/>
              </a:rPr>
              <a:t>1</a:t>
            </a:r>
            <a:r>
              <a:rPr lang="zh-CN" altLang="zh-CN" sz="2799" kern="100">
                <a:latin typeface="Times New Roman"/>
                <a:ea typeface="华文细黑"/>
                <a:cs typeface="Times New Roman"/>
              </a:rPr>
              <a:t>＋</a:t>
            </a:r>
            <a:r>
              <a:rPr lang="en-US" altLang="zh-CN" sz="2799" i="1" kern="100">
                <a:latin typeface="Times New Roman"/>
                <a:ea typeface="华文细黑"/>
                <a:cs typeface="Courier New"/>
              </a:rPr>
              <a:t>λ</a:t>
            </a:r>
            <a:r>
              <a:rPr lang="en-US" altLang="zh-CN" sz="2799" kern="100" baseline="-25000">
                <a:latin typeface="Times New Roman"/>
                <a:ea typeface="华文细黑"/>
                <a:cs typeface="Courier New"/>
              </a:rPr>
              <a:t>2</a:t>
            </a:r>
            <a:r>
              <a:rPr lang="en-US" altLang="zh-CN" sz="2799" kern="100">
                <a:latin typeface="Times New Roman"/>
                <a:ea typeface="华文细黑"/>
                <a:cs typeface="Courier New"/>
              </a:rPr>
              <a:t>)</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i="1" kern="100">
                <a:latin typeface="Times New Roman"/>
                <a:ea typeface="华文细黑"/>
                <a:cs typeface="Courier New"/>
              </a:rPr>
              <a:t>_________</a:t>
            </a:r>
            <a:r>
              <a:rPr lang="en-US" altLang="zh-CN" sz="2799" kern="100">
                <a:latin typeface="Times New Roman"/>
                <a:ea typeface="华文细黑"/>
                <a:cs typeface="Courier New"/>
              </a:rPr>
              <a:t>(</a:t>
            </a:r>
            <a:r>
              <a:rPr lang="zh-CN" altLang="zh-CN" sz="2799" kern="100">
                <a:latin typeface="Times New Roman"/>
                <a:ea typeface="华文细黑"/>
                <a:cs typeface="Times New Roman"/>
              </a:rPr>
              <a:t>拓展</a:t>
            </a:r>
            <a:r>
              <a:rPr lang="en-US" altLang="zh-CN" sz="2799" kern="100">
                <a:latin typeface="Times New Roman"/>
                <a:ea typeface="华文细黑"/>
                <a:cs typeface="Courier New"/>
              </a:rPr>
              <a:t>).</a:t>
            </a:r>
            <a:endParaRPr lang="zh-CN" altLang="zh-CN" sz="2799" kern="100">
              <a:latin typeface="宋体"/>
              <a:cs typeface="Courier New"/>
            </a:endParaRPr>
          </a:p>
        </p:txBody>
      </p:sp>
      <p:sp>
        <p:nvSpPr>
          <p:cNvPr id="13" name="矩形 12"/>
          <p:cNvSpPr/>
          <p:nvPr/>
        </p:nvSpPr>
        <p:spPr>
          <a:xfrm>
            <a:off x="9479828" y="3173259"/>
            <a:ext cx="902602" cy="522971"/>
          </a:xfrm>
          <a:prstGeom prst="rect">
            <a:avLst/>
          </a:prstGeom>
        </p:spPr>
        <p:txBody>
          <a:bodyPr wrap="none">
            <a:spAutoFit/>
          </a:bodyPr>
          <a:lstStyle/>
          <a:p>
            <a:r>
              <a:rPr lang="zh-CN" altLang="zh-CN" sz="2799" kern="100">
                <a:solidFill>
                  <a:srgbClr val="C00000"/>
                </a:solidFill>
                <a:latin typeface="Times New Roman"/>
                <a:ea typeface="华文细黑"/>
                <a:cs typeface="Courier New"/>
              </a:rPr>
              <a:t>相反</a:t>
            </a:r>
            <a:endParaRPr lang="zh-CN" altLang="en-US" sz="2799" kern="100">
              <a:solidFill>
                <a:srgbClr val="C00000"/>
              </a:solidFill>
              <a:latin typeface="Times New Roman"/>
              <a:ea typeface="华文细黑"/>
              <a:cs typeface="Courier New"/>
            </a:endParaRPr>
          </a:p>
        </p:txBody>
      </p:sp>
      <p:sp>
        <p:nvSpPr>
          <p:cNvPr id="15" name="矩形 14"/>
          <p:cNvSpPr/>
          <p:nvPr/>
        </p:nvSpPr>
        <p:spPr>
          <a:xfrm>
            <a:off x="1512903" y="2471250"/>
            <a:ext cx="808048" cy="523099"/>
          </a:xfrm>
          <a:prstGeom prst="rect">
            <a:avLst/>
          </a:prstGeom>
        </p:spPr>
        <p:txBody>
          <a:bodyPr wrap="none">
            <a:spAutoFit/>
          </a:bodyPr>
          <a:lstStyle/>
          <a:p>
            <a:r>
              <a:rPr lang="en-US" altLang="zh-CN" sz="2799" kern="100">
                <a:solidFill>
                  <a:srgbClr val="C00000"/>
                </a:solidFill>
                <a:latin typeface="Times New Roman"/>
                <a:ea typeface="华文细黑"/>
                <a:cs typeface="Courier New"/>
              </a:rPr>
              <a:t>|</a:t>
            </a:r>
            <a:r>
              <a:rPr lang="en-US" altLang="zh-CN" sz="2799" i="1" kern="100">
                <a:solidFill>
                  <a:srgbClr val="C00000"/>
                </a:solidFill>
                <a:latin typeface="Times New Roman"/>
                <a:ea typeface="华文细黑"/>
                <a:cs typeface="Courier New"/>
              </a:rPr>
              <a:t>λ</a:t>
            </a:r>
            <a:r>
              <a:rPr lang="en-US" altLang="zh-CN" sz="2799" kern="100">
                <a:solidFill>
                  <a:srgbClr val="C00000"/>
                </a:solidFill>
                <a:latin typeface="Times New Roman"/>
                <a:ea typeface="华文细黑"/>
                <a:cs typeface="Courier New"/>
              </a:rPr>
              <a:t>||</a:t>
            </a:r>
            <a:r>
              <a:rPr lang="en-US" altLang="zh-CN" sz="2799" b="1" i="1" kern="100">
                <a:solidFill>
                  <a:srgbClr val="C00000"/>
                </a:solidFill>
                <a:latin typeface="Times New Roman"/>
                <a:ea typeface="华文细黑"/>
                <a:cs typeface="Courier New"/>
              </a:rPr>
              <a:t>a</a:t>
            </a:r>
            <a:r>
              <a:rPr lang="en-US" altLang="zh-CN" sz="2799" kern="100">
                <a:solidFill>
                  <a:srgbClr val="C00000"/>
                </a:solidFill>
                <a:latin typeface="Times New Roman"/>
                <a:ea typeface="华文细黑"/>
                <a:cs typeface="Courier New"/>
              </a:rPr>
              <a:t>|</a:t>
            </a:r>
            <a:endParaRPr lang="zh-CN" altLang="en-US" sz="2799">
              <a:solidFill>
                <a:srgbClr val="C00000"/>
              </a:solidFill>
            </a:endParaRPr>
          </a:p>
        </p:txBody>
      </p:sp>
      <p:sp>
        <p:nvSpPr>
          <p:cNvPr id="17" name="矩形 16"/>
          <p:cNvSpPr/>
          <p:nvPr/>
        </p:nvSpPr>
        <p:spPr>
          <a:xfrm>
            <a:off x="1851219" y="5090639"/>
            <a:ext cx="939464" cy="522971"/>
          </a:xfrm>
          <a:prstGeom prst="rect">
            <a:avLst/>
          </a:prstGeom>
        </p:spPr>
        <p:txBody>
          <a:bodyPr wrap="none">
            <a:spAutoFit/>
          </a:bodyPr>
          <a:lstStyle/>
          <a:p>
            <a:r>
              <a:rPr lang="en-US" altLang="zh-CN" sz="2799" kern="100">
                <a:solidFill>
                  <a:srgbClr val="C00000"/>
                </a:solidFill>
                <a:latin typeface="Times New Roman"/>
                <a:ea typeface="华文细黑"/>
                <a:cs typeface="Courier New"/>
              </a:rPr>
              <a:t>(</a:t>
            </a:r>
            <a:r>
              <a:rPr lang="en-US" altLang="zh-CN" sz="2799" i="1" kern="100" err="1">
                <a:solidFill>
                  <a:srgbClr val="C00000"/>
                </a:solidFill>
                <a:latin typeface="Times New Roman"/>
                <a:ea typeface="华文细黑"/>
                <a:cs typeface="Courier New"/>
              </a:rPr>
              <a:t>λμ</a:t>
            </a:r>
            <a:r>
              <a:rPr lang="en-US" altLang="zh-CN" sz="2799" kern="100">
                <a:solidFill>
                  <a:srgbClr val="C00000"/>
                </a:solidFill>
                <a:latin typeface="Times New Roman"/>
                <a:ea typeface="华文细黑"/>
                <a:cs typeface="Courier New"/>
              </a:rPr>
              <a:t>)</a:t>
            </a:r>
            <a:r>
              <a:rPr lang="en-US" altLang="zh-CN" sz="2799" b="1" i="1" kern="100">
                <a:solidFill>
                  <a:srgbClr val="C00000"/>
                </a:solidFill>
                <a:latin typeface="Times New Roman"/>
                <a:ea typeface="华文细黑"/>
                <a:cs typeface="Courier New"/>
              </a:rPr>
              <a:t>a</a:t>
            </a:r>
            <a:endParaRPr lang="zh-CN" altLang="en-US">
              <a:solidFill>
                <a:srgbClr val="C00000"/>
              </a:solidFill>
            </a:endParaRPr>
          </a:p>
        </p:txBody>
      </p:sp>
      <p:sp>
        <p:nvSpPr>
          <p:cNvPr id="19" name="矩形 18"/>
          <p:cNvSpPr/>
          <p:nvPr/>
        </p:nvSpPr>
        <p:spPr>
          <a:xfrm>
            <a:off x="6777447" y="5090639"/>
            <a:ext cx="1213513" cy="523099"/>
          </a:xfrm>
          <a:prstGeom prst="rect">
            <a:avLst/>
          </a:prstGeom>
        </p:spPr>
        <p:txBody>
          <a:bodyPr wrap="none">
            <a:spAutoFit/>
          </a:bodyPr>
          <a:lstStyle/>
          <a:p>
            <a:r>
              <a:rPr lang="en-US" altLang="zh-CN" sz="2799" i="1" kern="100" err="1">
                <a:solidFill>
                  <a:srgbClr val="C00000"/>
                </a:solidFill>
                <a:latin typeface="Times New Roman"/>
                <a:ea typeface="华文细黑"/>
                <a:cs typeface="Courier New"/>
              </a:rPr>
              <a:t>λ</a:t>
            </a:r>
            <a:r>
              <a:rPr lang="en-US" altLang="zh-CN" sz="2799" b="1" i="1" kern="100" err="1">
                <a:solidFill>
                  <a:srgbClr val="C00000"/>
                </a:solidFill>
                <a:latin typeface="Times New Roman"/>
                <a:ea typeface="华文细黑"/>
                <a:cs typeface="Courier New"/>
              </a:rPr>
              <a:t>a</a:t>
            </a:r>
            <a:r>
              <a:rPr lang="zh-CN" altLang="zh-CN" sz="2799" kern="100">
                <a:solidFill>
                  <a:srgbClr val="C00000"/>
                </a:solidFill>
                <a:latin typeface="Times New Roman"/>
                <a:ea typeface="华文细黑"/>
                <a:cs typeface="Times New Roman"/>
              </a:rPr>
              <a:t>＋</a:t>
            </a:r>
            <a:r>
              <a:rPr lang="en-US" altLang="zh-CN" sz="2799" i="1" kern="100" err="1">
                <a:solidFill>
                  <a:srgbClr val="C00000"/>
                </a:solidFill>
                <a:latin typeface="Times New Roman"/>
                <a:ea typeface="华文细黑"/>
                <a:cs typeface="Courier New"/>
              </a:rPr>
              <a:t>λ</a:t>
            </a:r>
            <a:r>
              <a:rPr lang="en-US" altLang="zh-CN" sz="2799" b="1" i="1" kern="100" err="1">
                <a:solidFill>
                  <a:srgbClr val="C00000"/>
                </a:solidFill>
                <a:latin typeface="Times New Roman"/>
                <a:ea typeface="华文细黑"/>
                <a:cs typeface="Courier New"/>
              </a:rPr>
              <a:t>b</a:t>
            </a:r>
            <a:endParaRPr lang="zh-CN" altLang="en-US">
              <a:solidFill>
                <a:srgbClr val="C00000"/>
              </a:solidFill>
            </a:endParaRPr>
          </a:p>
        </p:txBody>
      </p:sp>
      <p:sp>
        <p:nvSpPr>
          <p:cNvPr id="21" name="矩形 20"/>
          <p:cNvSpPr/>
          <p:nvPr/>
        </p:nvSpPr>
        <p:spPr>
          <a:xfrm>
            <a:off x="2386659" y="5757947"/>
            <a:ext cx="1453907" cy="523099"/>
          </a:xfrm>
          <a:prstGeom prst="rect">
            <a:avLst/>
          </a:prstGeom>
        </p:spPr>
        <p:txBody>
          <a:bodyPr wrap="none">
            <a:spAutoFit/>
          </a:bodyPr>
          <a:lstStyle/>
          <a:p>
            <a:r>
              <a:rPr lang="en-US" altLang="zh-CN" sz="2799" i="1" kern="100">
                <a:solidFill>
                  <a:srgbClr val="C00000"/>
                </a:solidFill>
                <a:latin typeface="Times New Roman"/>
                <a:ea typeface="华文细黑"/>
                <a:cs typeface="Courier New"/>
              </a:rPr>
              <a:t>λ</a:t>
            </a:r>
            <a:r>
              <a:rPr lang="en-US" altLang="zh-CN" sz="2799" kern="100" baseline="-25000">
                <a:solidFill>
                  <a:srgbClr val="C00000"/>
                </a:solidFill>
                <a:latin typeface="Times New Roman"/>
                <a:ea typeface="华文细黑"/>
                <a:cs typeface="Courier New"/>
              </a:rPr>
              <a:t>1</a:t>
            </a:r>
            <a:r>
              <a:rPr lang="en-US" altLang="zh-CN" sz="2799" b="1" i="1" kern="100">
                <a:solidFill>
                  <a:srgbClr val="C00000"/>
                </a:solidFill>
                <a:latin typeface="Times New Roman"/>
                <a:ea typeface="华文细黑"/>
                <a:cs typeface="Courier New"/>
              </a:rPr>
              <a:t>a</a:t>
            </a:r>
            <a:r>
              <a:rPr lang="zh-CN" altLang="zh-CN" sz="2799" kern="100">
                <a:solidFill>
                  <a:srgbClr val="C00000"/>
                </a:solidFill>
                <a:latin typeface="Times New Roman"/>
                <a:ea typeface="华文细黑"/>
                <a:cs typeface="Times New Roman"/>
              </a:rPr>
              <a:t>＋</a:t>
            </a:r>
            <a:r>
              <a:rPr lang="en-US" altLang="zh-CN" sz="2799" i="1" kern="100">
                <a:solidFill>
                  <a:srgbClr val="C00000"/>
                </a:solidFill>
                <a:latin typeface="Times New Roman"/>
                <a:ea typeface="华文细黑"/>
                <a:cs typeface="Courier New"/>
              </a:rPr>
              <a:t>λ</a:t>
            </a:r>
            <a:r>
              <a:rPr lang="en-US" altLang="zh-CN" sz="2799" kern="100" baseline="-25000">
                <a:solidFill>
                  <a:srgbClr val="C00000"/>
                </a:solidFill>
                <a:latin typeface="Times New Roman"/>
                <a:ea typeface="华文细黑"/>
                <a:cs typeface="Courier New"/>
              </a:rPr>
              <a:t>2</a:t>
            </a:r>
            <a:r>
              <a:rPr lang="en-US" altLang="zh-CN" sz="2799" b="1" i="1" kern="100">
                <a:solidFill>
                  <a:srgbClr val="C00000"/>
                </a:solidFill>
                <a:latin typeface="Times New Roman"/>
                <a:ea typeface="华文细黑"/>
                <a:cs typeface="Courier New"/>
              </a:rPr>
              <a:t>a</a:t>
            </a:r>
            <a:endParaRPr lang="zh-CN" altLang="en-US">
              <a:solidFill>
                <a:srgbClr val="C00000"/>
              </a:solidFill>
            </a:endParaRPr>
          </a:p>
        </p:txBody>
      </p:sp>
      <p:sp>
        <p:nvSpPr>
          <p:cNvPr id="2" name="矩形 1"/>
          <p:cNvSpPr/>
          <p:nvPr/>
        </p:nvSpPr>
        <p:spPr>
          <a:xfrm>
            <a:off x="0" y="-111701"/>
            <a:ext cx="3416320" cy="637482"/>
          </a:xfrm>
          <a:prstGeom prst="rect">
            <a:avLst/>
          </a:prstGeom>
        </p:spPr>
        <p:txBody>
          <a:bodyPr wrap="none">
            <a:spAutoFit/>
          </a:bodyPr>
          <a:lstStyle/>
          <a:p>
            <a:pPr algn="just">
              <a:lnSpc>
                <a:spcPct val="150000"/>
              </a:lnSpc>
              <a:spcAft>
                <a:spcPct val="0"/>
              </a:spcAft>
              <a:tabLst>
                <a:tab pos="2249990"/>
              </a:tabLst>
            </a:pPr>
            <a:r>
              <a:rPr lang="zh-CN" altLang="zh-CN" sz="2799">
                <a:solidFill>
                  <a:schemeClr val="bg1"/>
                </a:solidFill>
                <a:latin typeface="黑体" pitchFamily="2" charset="-122"/>
                <a:ea typeface="黑体" pitchFamily="2" charset="-122"/>
              </a:rPr>
              <a:t>空间向量的数乘运算</a:t>
            </a:r>
          </a:p>
        </p:txBody>
      </p:sp>
    </p:spTree>
    <p:extLst>
      <p:ext uri="{BB962C8B-B14F-4D97-AF65-F5344CB8AC3E}">
        <p14:creationId xmlns:p14="http://schemas.microsoft.com/office/powerpoint/2010/main" val="1717732882"/>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xit" presetSubtype="0" fill="hold" grpId="1"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1"/>
                                        </p:tgtEl>
                                      </p:cBhvr>
                                    </p:animEffect>
                                    <p:set>
                                      <p:cBhvr>
                                        <p:cTn id="4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17" grpId="0"/>
      <p:bldP spid="17" grpId="1"/>
      <p:bldP spid="19" grpId="0"/>
      <p:bldP spid="19" grpId="1"/>
      <p:bldP spid="21" grpId="0"/>
      <p:bldP spid="21" grpId="1"/>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矩形 3"/>
          <p:cNvSpPr/>
          <p:nvPr/>
        </p:nvSpPr>
        <p:spPr>
          <a:xfrm>
            <a:off x="305061" y="451354"/>
            <a:ext cx="11626574" cy="1384610"/>
          </a:xfrm>
          <a:prstGeom prst="rect">
            <a:avLst/>
          </a:prstGeom>
        </p:spPr>
        <p:txBody>
          <a:bodyPr wrap="square">
            <a:spAutoFit/>
          </a:bodyPr>
          <a:lstStyle/>
          <a:p>
            <a:pPr algn="just">
              <a:lnSpc>
                <a:spcPct val="150000"/>
              </a:lnSpc>
              <a:spcAft>
                <a:spcPct val="0"/>
              </a:spcAft>
              <a:tabLst>
                <a:tab pos="2249990"/>
              </a:tabLst>
            </a:pPr>
            <a:r>
              <a:rPr lang="en-US" altLang="zh-CN" sz="2799" b="1" kern="100">
                <a:solidFill>
                  <a:srgbClr val="C00000"/>
                </a:solidFill>
                <a:latin typeface="Times New Roman"/>
                <a:ea typeface="微软雅黑"/>
                <a:cs typeface="Times New Roman"/>
              </a:rPr>
              <a:t>                          </a:t>
            </a:r>
            <a:r>
              <a:rPr lang="zh-CN" altLang="zh-CN" sz="2799" b="1" kern="100">
                <a:solidFill>
                  <a:srgbClr val="C00000"/>
                </a:solidFill>
                <a:latin typeface="Times New Roman"/>
                <a:ea typeface="微软雅黑"/>
                <a:cs typeface="Times New Roman"/>
              </a:rPr>
              <a:t>知识点</a:t>
            </a:r>
            <a:r>
              <a:rPr lang="zh-CN" altLang="en-US" sz="2799" b="1" kern="100">
                <a:solidFill>
                  <a:srgbClr val="C00000"/>
                </a:solidFill>
                <a:latin typeface="Times New Roman"/>
                <a:ea typeface="微软雅黑"/>
                <a:cs typeface="Times New Roman"/>
              </a:rPr>
              <a:t>四</a:t>
            </a:r>
            <a:r>
              <a:rPr lang="zh-CN" altLang="zh-CN" sz="2799" b="1" kern="100">
                <a:solidFill>
                  <a:srgbClr val="C00000"/>
                </a:solidFill>
                <a:latin typeface="Times New Roman"/>
                <a:ea typeface="微软雅黑"/>
                <a:cs typeface="Times New Roman"/>
              </a:rPr>
              <a:t>　共线向量与共面向量</a:t>
            </a:r>
            <a:endParaRPr lang="zh-CN" altLang="zh-CN" sz="1050" kern="100">
              <a:latin typeface="宋体"/>
              <a:cs typeface="Courier New"/>
            </a:endParaRPr>
          </a:p>
          <a:p>
            <a:pPr algn="just">
              <a:lnSpc>
                <a:spcPct val="150000"/>
              </a:lnSpc>
              <a:spcAft>
                <a:spcPct val="0"/>
              </a:spcAft>
              <a:tabLst>
                <a:tab pos="2249990"/>
              </a:tabLst>
            </a:pPr>
            <a:r>
              <a:rPr lang="zh-CN" altLang="zh-CN" sz="2799" b="1" kern="100">
                <a:solidFill>
                  <a:srgbClr val="0000FF"/>
                </a:solidFill>
                <a:latin typeface="Times New Roman"/>
                <a:ea typeface="微软雅黑"/>
                <a:cs typeface="Times New Roman"/>
              </a:rPr>
              <a:t>思考</a:t>
            </a:r>
            <a:r>
              <a:rPr lang="en-US" altLang="zh-CN" sz="2799" b="1" kern="100">
                <a:solidFill>
                  <a:srgbClr val="0000FF"/>
                </a:solidFill>
                <a:latin typeface="Times New Roman"/>
                <a:ea typeface="微软雅黑"/>
                <a:cs typeface="Courier New"/>
              </a:rPr>
              <a:t>4.</a:t>
            </a:r>
            <a:r>
              <a:rPr lang="zh-CN" altLang="zh-CN" sz="2799" b="1" kern="100">
                <a:solidFill>
                  <a:srgbClr val="0000FF"/>
                </a:solidFill>
                <a:latin typeface="Times New Roman"/>
                <a:ea typeface="微软雅黑"/>
                <a:cs typeface="Times New Roman"/>
              </a:rPr>
              <a:t>　</a:t>
            </a:r>
            <a:r>
              <a:rPr lang="zh-CN" altLang="zh-CN" sz="2799" kern="100">
                <a:latin typeface="Times New Roman"/>
                <a:ea typeface="华文细黑"/>
                <a:cs typeface="Times New Roman"/>
              </a:rPr>
              <a:t>回顾平面向量中关于向量共线知识，给出空间中共线向量的定义</a:t>
            </a:r>
            <a:r>
              <a:rPr lang="en-US" altLang="zh-CN" sz="2799" kern="100">
                <a:latin typeface="Times New Roman"/>
                <a:ea typeface="华文细黑"/>
                <a:cs typeface="Courier New"/>
              </a:rPr>
              <a:t>.</a:t>
            </a:r>
            <a:endParaRPr lang="zh-CN" altLang="zh-CN" sz="1050" kern="100">
              <a:latin typeface="宋体"/>
              <a:cs typeface="Courier New"/>
            </a:endParaRPr>
          </a:p>
        </p:txBody>
      </p:sp>
      <p:sp>
        <p:nvSpPr>
          <p:cNvPr id="5" name="矩形 4"/>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7" name="矩形 6"/>
          <p:cNvSpPr/>
          <p:nvPr/>
        </p:nvSpPr>
        <p:spPr>
          <a:xfrm>
            <a:off x="305061" y="2180059"/>
            <a:ext cx="11521339" cy="1302857"/>
          </a:xfrm>
          <a:prstGeom prst="rect">
            <a:avLst/>
          </a:prstGeom>
        </p:spPr>
        <p:txBody>
          <a:bodyPr>
            <a:spAutoFit/>
          </a:bodyPr>
          <a:lstStyle/>
          <a:p>
            <a:pPr algn="just">
              <a:lnSpc>
                <a:spcPct val="150000"/>
              </a:lnSpc>
              <a:spcAft>
                <a:spcPct val="0"/>
              </a:spcAft>
              <a:tabLst>
                <a:tab pos="2249990"/>
              </a:tabLst>
            </a:pPr>
            <a:r>
              <a:rPr lang="zh-CN" altLang="zh-CN" sz="2799" b="1" kern="100">
                <a:solidFill>
                  <a:srgbClr val="FF0000"/>
                </a:solidFill>
                <a:latin typeface="Times New Roman"/>
                <a:ea typeface="微软雅黑"/>
                <a:cs typeface="Times New Roman"/>
              </a:rPr>
              <a:t>答案　</a:t>
            </a:r>
            <a:r>
              <a:rPr lang="zh-CN" altLang="zh-CN" sz="2799" kern="100">
                <a:solidFill>
                  <a:srgbClr val="FF0000"/>
                </a:solidFill>
                <a:latin typeface="Times New Roman"/>
                <a:ea typeface="华文细黑"/>
                <a:cs typeface="Times New Roman"/>
              </a:rPr>
              <a:t>如果表示空间向量的有向线段所在的直线互相平行或重合，那么这些向量叫做共线向量或平行向量</a:t>
            </a:r>
            <a:r>
              <a:rPr lang="en-US" altLang="zh-CN" sz="2799" kern="100">
                <a:solidFill>
                  <a:srgbClr val="FF0000"/>
                </a:solidFill>
                <a:latin typeface="Times New Roman"/>
                <a:ea typeface="华文细黑"/>
                <a:cs typeface="Courier New"/>
              </a:rPr>
              <a:t>.</a:t>
            </a:r>
            <a:endParaRPr lang="zh-CN" altLang="zh-CN" sz="2799" kern="100">
              <a:solidFill>
                <a:srgbClr val="FF0000"/>
              </a:solidFill>
              <a:latin typeface="宋体"/>
              <a:cs typeface="Courier New"/>
            </a:endParaRPr>
          </a:p>
        </p:txBody>
      </p:sp>
      <p:sp>
        <p:nvSpPr>
          <p:cNvPr id="8" name="矩形 7"/>
          <p:cNvSpPr/>
          <p:nvPr/>
        </p:nvSpPr>
        <p:spPr>
          <a:xfrm>
            <a:off x="-23264" y="36699"/>
            <a:ext cx="12208542" cy="584640"/>
          </a:xfrm>
          <a:prstGeom prst="rect">
            <a:avLst/>
          </a:prstGeom>
        </p:spPr>
        <p:txBody>
          <a:bodyPr wrap="square">
            <a:spAutoFit/>
          </a:bodyPr>
          <a:lstStyle/>
          <a:p>
            <a:pPr>
              <a:defRPr/>
            </a:pPr>
            <a:r>
              <a:rPr lang="zh-CN" altLang="en-US" sz="2799">
                <a:solidFill>
                  <a:schemeClr val="bg1"/>
                </a:solidFill>
                <a:latin typeface="黑体" pitchFamily="2" charset="-122"/>
                <a:ea typeface="黑体" pitchFamily="2" charset="-122"/>
              </a:rPr>
              <a:t>问题导学  </a:t>
            </a:r>
            <a:r>
              <a:rPr lang="en-US" altLang="zh-CN" sz="3199" b="1">
                <a:solidFill>
                  <a:schemeClr val="bg1"/>
                </a:solidFill>
                <a:latin typeface="微软雅黑" panose="020b0503020204020204" pitchFamily="34" charset="-122"/>
                <a:ea typeface="微软雅黑" pitchFamily="34" charset="-122"/>
              </a:rPr>
              <a:t>					   </a:t>
            </a:r>
            <a:r>
              <a:rPr lang="zh-CN" altLang="en-US" sz="3199" b="1">
                <a:solidFill>
                  <a:schemeClr val="bg1"/>
                </a:solidFill>
                <a:latin typeface="微软雅黑" panose="020b0503020204020204" pitchFamily="34" charset="-122"/>
                <a:ea typeface="微软雅黑" pitchFamily="34" charset="-122"/>
              </a:rPr>
              <a:t>　　　　</a:t>
            </a:r>
            <a:endParaRPr lang="zh-CN" altLang="en-US" sz="2400">
              <a:solidFill>
                <a:schemeClr val="tx2">
                  <a:lumMod val="40000"/>
                  <a:lumOff val="60000"/>
                </a:schemeClr>
              </a:solidFill>
              <a:latin typeface="微软雅黑" panose="020b0503020204020204" pitchFamily="34" charset="-122"/>
              <a:ea typeface="微软雅黑" pitchFamily="34" charset="-122"/>
            </a:endParaRPr>
          </a:p>
        </p:txBody>
      </p:sp>
    </p:spTree>
    <p:extLst>
      <p:ext uri="{BB962C8B-B14F-4D97-AF65-F5344CB8AC3E}">
        <p14:creationId xmlns:p14="http://schemas.microsoft.com/office/powerpoint/2010/main" val="1273889083"/>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nvGraphicFramePr>
        <p:xfrm>
          <a:off x="516435" y="723733"/>
          <a:ext cx="11160717" cy="6161249"/>
        </p:xfrm>
        <a:graphic>
          <a:graphicData uri="http://schemas.openxmlformats.org/presentationml/2006/ole">
            <mc:AlternateContent>
              <mc:Choice xmlns:v="urn:schemas-microsoft-com:vml" Requires="v">
                <p:oleObj spid="_x0000_s1042" name="文档" r:id="rId2" imgW="11165628" imgH="6198714" progId="Word.Document.12">
                  <p:embed/>
                </p:oleObj>
              </mc:Choice>
              <mc:Fallback>
                <p:oleObj name="文档" r:id="rId2" imgW="11165628" imgH="6198714" progId="Word.Document.12">
                  <p:embed/>
                  <p:pic>
                    <p:nvPicPr>
                      <p:cNvPr id="0" name="OLE substitute image"/>
                      <p:cNvPicPr/>
                      <p:nvPr/>
                    </p:nvPicPr>
                    <p:blipFill>
                      <a:blip r:embed="rId3"/>
                      <a:stretch>
                        <a:fillRect/>
                      </a:stretch>
                    </p:blipFill>
                    <p:spPr>
                      <a:xfrm>
                        <a:off x="516435" y="723733"/>
                        <a:ext cx="11160717" cy="6161249"/>
                      </a:xfrm>
                      <a:prstGeom prst="rect">
                        <a:avLst/>
                      </a:prstGeom>
                    </p:spPr>
                  </p:pic>
                </p:oleObj>
              </mc:Fallback>
            </mc:AlternateContent>
          </a:graphicData>
        </a:graphic>
      </p:graphicFrame>
      <p:sp>
        <p:nvSpPr>
          <p:cNvPr id="6" name="矩形 5"/>
          <p:cNvSpPr/>
          <p:nvPr/>
        </p:nvSpPr>
        <p:spPr>
          <a:xfrm>
            <a:off x="-344632" y="-134008"/>
            <a:ext cx="11284638" cy="657681"/>
          </a:xfrm>
          <a:prstGeom prst="rect">
            <a:avLst/>
          </a:prstGeom>
        </p:spPr>
        <p:txBody>
          <a:bodyPr wrap="square">
            <a:spAutoFit/>
          </a:bodyPr>
          <a:lstStyle/>
          <a:p>
            <a:pPr algn="just">
              <a:lnSpc>
                <a:spcPct val="150000"/>
              </a:lnSpc>
              <a:spcAft>
                <a:spcPct val="0"/>
              </a:spcAft>
              <a:tabLst>
                <a:tab pos="2249990"/>
              </a:tabLst>
            </a:pPr>
            <a:r>
              <a:rPr lang="zh-CN" altLang="zh-CN" sz="2799" b="1" kern="100">
                <a:solidFill>
                  <a:srgbClr val="0000FF"/>
                </a:solidFill>
                <a:latin typeface="Times New Roman"/>
                <a:ea typeface="微软雅黑"/>
                <a:cs typeface="Times New Roman"/>
              </a:rPr>
              <a:t>　</a:t>
            </a:r>
            <a:r>
              <a:rPr lang="zh-CN" altLang="zh-CN" sz="2799">
                <a:solidFill>
                  <a:schemeClr val="bg1"/>
                </a:solidFill>
                <a:latin typeface="黑体" pitchFamily="2" charset="-122"/>
                <a:ea typeface="黑体" pitchFamily="2" charset="-122"/>
              </a:rPr>
              <a:t>平行</a:t>
            </a:r>
            <a:r>
              <a:rPr lang="en-US" altLang="zh-CN" sz="2799">
                <a:solidFill>
                  <a:schemeClr val="bg1"/>
                </a:solidFill>
                <a:latin typeface="黑体" pitchFamily="2" charset="-122"/>
                <a:ea typeface="黑体" pitchFamily="2" charset="-122"/>
              </a:rPr>
              <a:t>(</a:t>
            </a:r>
            <a:r>
              <a:rPr lang="zh-CN" altLang="zh-CN" sz="2799">
                <a:solidFill>
                  <a:schemeClr val="bg1"/>
                </a:solidFill>
                <a:latin typeface="黑体" pitchFamily="2" charset="-122"/>
                <a:ea typeface="黑体" pitchFamily="2" charset="-122"/>
              </a:rPr>
              <a:t>共线</a:t>
            </a:r>
            <a:r>
              <a:rPr lang="en-US" altLang="zh-CN" sz="2799">
                <a:solidFill>
                  <a:schemeClr val="bg1"/>
                </a:solidFill>
                <a:latin typeface="黑体" pitchFamily="2" charset="-122"/>
                <a:ea typeface="黑体" pitchFamily="2" charset="-122"/>
              </a:rPr>
              <a:t>)</a:t>
            </a:r>
            <a:r>
              <a:rPr lang="zh-CN" altLang="zh-CN" sz="2799">
                <a:solidFill>
                  <a:schemeClr val="bg1"/>
                </a:solidFill>
                <a:latin typeface="黑体" pitchFamily="2" charset="-122"/>
                <a:ea typeface="黑体" pitchFamily="2" charset="-122"/>
              </a:rPr>
              <a:t>向量</a:t>
            </a:r>
          </a:p>
        </p:txBody>
      </p:sp>
      <p:sp>
        <p:nvSpPr>
          <p:cNvPr id="11" name="矩形 10"/>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pic>
        <p:nvPicPr>
          <p:cNvPr id="14341" name="Picture 5" descr="X11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354218" y="4264502"/>
            <a:ext cx="2024624" cy="213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856390" y="1178109"/>
            <a:ext cx="1979571" cy="523099"/>
          </a:xfrm>
          <a:prstGeom prst="rect">
            <a:avLst/>
          </a:prstGeom>
        </p:spPr>
        <p:txBody>
          <a:bodyPr wrap="none">
            <a:spAutoFit/>
          </a:bodyPr>
          <a:lstStyle/>
          <a:p>
            <a:r>
              <a:rPr lang="zh-CN" altLang="zh-CN" sz="2799" kern="100">
                <a:solidFill>
                  <a:srgbClr val="C00000"/>
                </a:solidFill>
                <a:latin typeface="Times New Roman"/>
                <a:ea typeface="华文细黑"/>
                <a:cs typeface="Courier New"/>
              </a:rPr>
              <a:t>平行或重合</a:t>
            </a:r>
            <a:endParaRPr lang="zh-CN" altLang="en-US" sz="2799" kern="100">
              <a:solidFill>
                <a:srgbClr val="C00000"/>
              </a:solidFill>
              <a:latin typeface="Times New Roman"/>
              <a:ea typeface="华文细黑"/>
              <a:cs typeface="Courier New"/>
            </a:endParaRPr>
          </a:p>
        </p:txBody>
      </p:sp>
      <p:sp>
        <p:nvSpPr>
          <p:cNvPr id="8" name="矩形 7"/>
          <p:cNvSpPr/>
          <p:nvPr/>
        </p:nvSpPr>
        <p:spPr>
          <a:xfrm>
            <a:off x="2856390" y="2421121"/>
            <a:ext cx="1058058" cy="523099"/>
          </a:xfrm>
          <a:prstGeom prst="rect">
            <a:avLst/>
          </a:prstGeom>
        </p:spPr>
        <p:txBody>
          <a:bodyPr wrap="none">
            <a:spAutoFit/>
          </a:bodyPr>
          <a:lstStyle/>
          <a:p>
            <a:r>
              <a:rPr lang="en-US" altLang="zh-CN" sz="2799" b="1" i="1">
                <a:solidFill>
                  <a:srgbClr val="C00000"/>
                </a:solidFill>
                <a:latin typeface="Times New Roman"/>
                <a:ea typeface="华文细黑"/>
              </a:rPr>
              <a:t>a</a:t>
            </a:r>
            <a:r>
              <a:rPr lang="zh-CN" altLang="zh-CN" sz="2799">
                <a:solidFill>
                  <a:srgbClr val="C00000"/>
                </a:solidFill>
                <a:latin typeface="Times New Roman"/>
                <a:ea typeface="华文细黑"/>
                <a:cs typeface="Times New Roman"/>
              </a:rPr>
              <a:t>＝</a:t>
            </a:r>
            <a:r>
              <a:rPr lang="en-US" altLang="zh-CN" sz="2799" i="1" err="1">
                <a:solidFill>
                  <a:srgbClr val="C00000"/>
                </a:solidFill>
                <a:latin typeface="Times New Roman"/>
                <a:ea typeface="华文细黑"/>
              </a:rPr>
              <a:t>λ</a:t>
            </a:r>
            <a:r>
              <a:rPr lang="en-US" altLang="zh-CN" sz="2799" b="1" i="1" err="1">
                <a:solidFill>
                  <a:srgbClr val="C00000"/>
                </a:solidFill>
                <a:latin typeface="Times New Roman"/>
                <a:ea typeface="华文细黑"/>
              </a:rPr>
              <a:t>b</a:t>
            </a:r>
            <a:endParaRPr lang="zh-CN" altLang="en-US" sz="2799">
              <a:solidFill>
                <a:srgbClr val="C00000"/>
              </a:solidFill>
            </a:endParaRPr>
          </a:p>
        </p:txBody>
      </p:sp>
      <p:sp>
        <p:nvSpPr>
          <p:cNvPr id="9" name="矩形 8"/>
          <p:cNvSpPr/>
          <p:nvPr/>
        </p:nvSpPr>
        <p:spPr>
          <a:xfrm>
            <a:off x="9496736" y="3261240"/>
            <a:ext cx="1620582" cy="522971"/>
          </a:xfrm>
          <a:prstGeom prst="rect">
            <a:avLst/>
          </a:prstGeom>
        </p:spPr>
        <p:txBody>
          <a:bodyPr wrap="none">
            <a:spAutoFit/>
          </a:bodyPr>
          <a:lstStyle/>
          <a:p>
            <a:r>
              <a:rPr lang="zh-CN" altLang="zh-CN" sz="2799" kern="100">
                <a:solidFill>
                  <a:srgbClr val="C00000"/>
                </a:solidFill>
                <a:latin typeface="Times New Roman"/>
                <a:ea typeface="华文细黑"/>
                <a:cs typeface="Courier New"/>
              </a:rPr>
              <a:t>方向向量</a:t>
            </a:r>
            <a:endParaRPr lang="zh-CN" altLang="en-US" sz="2799" kern="100">
              <a:solidFill>
                <a:srgbClr val="C00000"/>
              </a:solidFill>
              <a:latin typeface="Times New Roman"/>
              <a:ea typeface="华文细黑"/>
              <a:cs typeface="Courier New"/>
            </a:endParaRPr>
          </a:p>
        </p:txBody>
      </p:sp>
      <p:graphicFrame>
        <p:nvGraphicFramePr>
          <p:cNvPr id="14" name="对象 13"/>
          <p:cNvGraphicFramePr>
            <a:graphicFrameLocks noChangeAspect="1"/>
          </p:cNvGraphicFramePr>
          <p:nvPr/>
        </p:nvGraphicFramePr>
        <p:xfrm>
          <a:off x="2928382" y="3860948"/>
          <a:ext cx="2523541" cy="971325"/>
        </p:xfrm>
        <a:graphic>
          <a:graphicData uri="http://schemas.openxmlformats.org/presentationml/2006/ole">
            <mc:AlternateContent>
              <mc:Choice xmlns:v="urn:schemas-microsoft-com:vml" Requires="v">
                <p:oleObj spid="_x0000_s1043" name="文档" r:id="rId5" imgW="2529988" imgH="970189" progId="Word.Document.12">
                  <p:embed/>
                </p:oleObj>
              </mc:Choice>
              <mc:Fallback>
                <p:oleObj name="文档" r:id="rId5" imgW="2529988" imgH="970189" progId="Word.Document.12">
                  <p:embed/>
                  <p:pic>
                    <p:nvPicPr>
                      <p:cNvPr id="0" name="OLE substitute image"/>
                      <p:cNvPicPr/>
                      <p:nvPr/>
                    </p:nvPicPr>
                    <p:blipFill>
                      <a:blip r:embed="rId6"/>
                      <a:stretch>
                        <a:fillRect/>
                      </a:stretch>
                    </p:blipFill>
                    <p:spPr>
                      <a:xfrm>
                        <a:off x="2928382" y="3860948"/>
                        <a:ext cx="2523541" cy="971325"/>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5133181" y="5282919"/>
          <a:ext cx="1034810" cy="1169717"/>
        </p:xfrm>
        <a:graphic>
          <a:graphicData uri="http://schemas.openxmlformats.org/presentationml/2006/ole">
            <mc:AlternateContent>
              <mc:Choice xmlns:v="urn:schemas-microsoft-com:vml" Requires="v">
                <p:oleObj spid="_x0000_s1044" name="文档" r:id="rId7" imgW="1035240" imgH="1170124" progId="Word.Document.12">
                  <p:embed/>
                </p:oleObj>
              </mc:Choice>
              <mc:Fallback>
                <p:oleObj name="文档" r:id="rId7" imgW="1035240" imgH="1170124" progId="Word.Document.12">
                  <p:embed/>
                  <p:pic>
                    <p:nvPicPr>
                      <p:cNvPr id="0" name="OLE substitute image"/>
                      <p:cNvPicPr/>
                      <p:nvPr/>
                    </p:nvPicPr>
                    <p:blipFill>
                      <a:blip r:embed="rId8"/>
                      <a:stretch>
                        <a:fillRect/>
                      </a:stretch>
                    </p:blipFill>
                    <p:spPr>
                      <a:xfrm>
                        <a:off x="5133181" y="5282919"/>
                        <a:ext cx="1034810" cy="1169717"/>
                      </a:xfrm>
                      <a:prstGeom prst="rect">
                        <a:avLst/>
                      </a:prstGeom>
                    </p:spPr>
                  </p:pic>
                </p:oleObj>
              </mc:Fallback>
            </mc:AlternateContent>
          </a:graphicData>
        </a:graphic>
      </p:graphicFrame>
    </p:spTree>
    <p:extLst>
      <p:ext uri="{BB962C8B-B14F-4D97-AF65-F5344CB8AC3E}">
        <p14:creationId xmlns:p14="http://schemas.microsoft.com/office/powerpoint/2010/main" val="109237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10" presetClass="exit" presetSubtype="0" fill="hold" grpId="1"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9" grpId="0"/>
      <p:bldP spid="9" grpId="1"/>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5" name="对象 4"/>
          <p:cNvGraphicFramePr>
            <a:graphicFrameLocks noChangeAspect="1"/>
          </p:cNvGraphicFramePr>
          <p:nvPr/>
        </p:nvGraphicFramePr>
        <p:xfrm>
          <a:off x="335503" y="838006"/>
          <a:ext cx="11446400" cy="6018407"/>
        </p:xfrm>
        <a:graphic>
          <a:graphicData uri="http://schemas.openxmlformats.org/presentationml/2006/ole">
            <mc:AlternateContent>
              <mc:Choice xmlns:v="urn:schemas-microsoft-com:vml" Requires="v">
                <p:oleObj spid="_x0000_s1045" name="文档" r:id="rId2" imgW="11451336" imgH="6039727" progId="Word.Document.12">
                  <p:embed/>
                </p:oleObj>
              </mc:Choice>
              <mc:Fallback>
                <p:oleObj name="文档" r:id="rId2" imgW="11451336" imgH="6039727" progId="Word.Document.12">
                  <p:embed/>
                  <p:pic>
                    <p:nvPicPr>
                      <p:cNvPr id="0" name="OLE substitute image"/>
                      <p:cNvPicPr/>
                      <p:nvPr/>
                    </p:nvPicPr>
                    <p:blipFill>
                      <a:blip r:embed="rId3"/>
                      <a:stretch>
                        <a:fillRect/>
                      </a:stretch>
                    </p:blipFill>
                    <p:spPr>
                      <a:xfrm>
                        <a:off x="335503" y="838006"/>
                        <a:ext cx="11446400" cy="6018407"/>
                      </a:xfrm>
                      <a:prstGeom prst="rect">
                        <a:avLst/>
                      </a:prstGeom>
                    </p:spPr>
                  </p:pic>
                </p:oleObj>
              </mc:Fallback>
            </mc:AlternateContent>
          </a:graphicData>
        </a:graphic>
      </p:graphicFrame>
      <p:sp>
        <p:nvSpPr>
          <p:cNvPr id="6" name="矩形 5"/>
          <p:cNvSpPr/>
          <p:nvPr/>
        </p:nvSpPr>
        <p:spPr>
          <a:xfrm>
            <a:off x="97453" y="-135449"/>
            <a:ext cx="11284638" cy="738472"/>
          </a:xfrm>
          <a:prstGeom prst="rect">
            <a:avLst/>
          </a:prstGeom>
        </p:spPr>
        <p:txBody>
          <a:bodyPr wrap="square">
            <a:spAutoFit/>
          </a:bodyPr>
          <a:lstStyle/>
          <a:p>
            <a:pPr algn="just">
              <a:lnSpc>
                <a:spcPct val="150000"/>
              </a:lnSpc>
              <a:spcAft>
                <a:spcPct val="0"/>
              </a:spcAft>
              <a:tabLst>
                <a:tab pos="2249990"/>
              </a:tabLst>
            </a:pPr>
            <a:r>
              <a:rPr lang="zh-CN" altLang="zh-CN" sz="2799">
                <a:solidFill>
                  <a:schemeClr val="bg1"/>
                </a:solidFill>
                <a:latin typeface="黑体" pitchFamily="2" charset="-122"/>
                <a:ea typeface="黑体" pitchFamily="2" charset="-122"/>
              </a:rPr>
              <a:t>共面向量</a:t>
            </a:r>
          </a:p>
        </p:txBody>
      </p:sp>
      <p:sp>
        <p:nvSpPr>
          <p:cNvPr id="11" name="矩形 10"/>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pic>
        <p:nvPicPr>
          <p:cNvPr id="28677" name="Picture 5" descr="X1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06006" y="3534743"/>
            <a:ext cx="2877888" cy="2425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04312" y="2205147"/>
            <a:ext cx="902602" cy="523099"/>
          </a:xfrm>
          <a:prstGeom prst="rect">
            <a:avLst/>
          </a:prstGeom>
        </p:spPr>
        <p:txBody>
          <a:bodyPr wrap="none">
            <a:spAutoFit/>
          </a:bodyPr>
          <a:lstStyle/>
          <a:p>
            <a:r>
              <a:rPr lang="zh-CN" altLang="zh-CN" sz="2799" kern="100">
                <a:solidFill>
                  <a:srgbClr val="C00000"/>
                </a:solidFill>
                <a:latin typeface="Times New Roman"/>
                <a:ea typeface="华文细黑"/>
                <a:cs typeface="Courier New"/>
              </a:rPr>
              <a:t>惟一</a:t>
            </a:r>
            <a:endParaRPr lang="zh-CN" altLang="en-US" sz="2799" kern="100">
              <a:solidFill>
                <a:srgbClr val="C00000"/>
              </a:solidFill>
              <a:latin typeface="Times New Roman"/>
              <a:ea typeface="华文细黑"/>
              <a:cs typeface="Courier New"/>
            </a:endParaRPr>
          </a:p>
        </p:txBody>
      </p:sp>
      <p:sp>
        <p:nvSpPr>
          <p:cNvPr id="17" name="矩形 16"/>
          <p:cNvSpPr/>
          <p:nvPr/>
        </p:nvSpPr>
        <p:spPr>
          <a:xfrm>
            <a:off x="7937159" y="2133156"/>
            <a:ext cx="1758408" cy="523099"/>
          </a:xfrm>
          <a:prstGeom prst="rect">
            <a:avLst/>
          </a:prstGeom>
        </p:spPr>
        <p:txBody>
          <a:bodyPr wrap="none">
            <a:spAutoFit/>
          </a:bodyPr>
          <a:lstStyle/>
          <a:p>
            <a:r>
              <a:rPr lang="en-US" altLang="zh-CN" sz="2799" b="1" i="1">
                <a:solidFill>
                  <a:srgbClr val="C00000"/>
                </a:solidFill>
                <a:latin typeface="Times New Roman"/>
                <a:ea typeface="华文细黑"/>
              </a:rPr>
              <a:t>p</a:t>
            </a:r>
            <a:r>
              <a:rPr lang="zh-CN" altLang="zh-CN" sz="2799">
                <a:solidFill>
                  <a:srgbClr val="C00000"/>
                </a:solidFill>
                <a:latin typeface="Times New Roman"/>
                <a:ea typeface="华文细黑"/>
                <a:cs typeface="Times New Roman"/>
              </a:rPr>
              <a:t>＝</a:t>
            </a:r>
            <a:r>
              <a:rPr lang="en-US" altLang="zh-CN" sz="2799" i="1" err="1">
                <a:solidFill>
                  <a:srgbClr val="C00000"/>
                </a:solidFill>
                <a:latin typeface="Times New Roman"/>
                <a:ea typeface="华文细黑"/>
              </a:rPr>
              <a:t>x</a:t>
            </a:r>
            <a:r>
              <a:rPr lang="en-US" altLang="zh-CN" sz="2799" b="1" i="1" err="1">
                <a:solidFill>
                  <a:srgbClr val="C00000"/>
                </a:solidFill>
                <a:latin typeface="Times New Roman"/>
                <a:ea typeface="华文细黑"/>
              </a:rPr>
              <a:t>a</a:t>
            </a:r>
            <a:r>
              <a:rPr lang="zh-CN" altLang="zh-CN" sz="2799">
                <a:solidFill>
                  <a:srgbClr val="C00000"/>
                </a:solidFill>
                <a:latin typeface="Times New Roman"/>
                <a:ea typeface="华文细黑"/>
                <a:cs typeface="Times New Roman"/>
              </a:rPr>
              <a:t>＋</a:t>
            </a:r>
            <a:r>
              <a:rPr lang="en-US" altLang="zh-CN" sz="2799" i="1" err="1">
                <a:solidFill>
                  <a:srgbClr val="C00000"/>
                </a:solidFill>
                <a:latin typeface="Times New Roman"/>
                <a:ea typeface="华文细黑"/>
              </a:rPr>
              <a:t>y</a:t>
            </a:r>
            <a:r>
              <a:rPr lang="en-US" altLang="zh-CN" sz="2799" b="1" i="1" err="1">
                <a:solidFill>
                  <a:srgbClr val="C00000"/>
                </a:solidFill>
                <a:latin typeface="Times New Roman"/>
                <a:ea typeface="华文细黑"/>
              </a:rPr>
              <a:t>b</a:t>
            </a:r>
            <a:endParaRPr lang="zh-CN" altLang="en-US" sz="2799">
              <a:solidFill>
                <a:srgbClr val="C00000"/>
              </a:solidFill>
            </a:endParaRPr>
          </a:p>
        </p:txBody>
      </p:sp>
      <p:graphicFrame>
        <p:nvGraphicFramePr>
          <p:cNvPr id="19" name="对象 18"/>
          <p:cNvGraphicFramePr>
            <a:graphicFrameLocks noChangeAspect="1"/>
          </p:cNvGraphicFramePr>
          <p:nvPr/>
        </p:nvGraphicFramePr>
        <p:xfrm>
          <a:off x="4714523" y="3614186"/>
          <a:ext cx="2758436" cy="1141149"/>
        </p:xfrm>
        <a:graphic>
          <a:graphicData uri="http://schemas.openxmlformats.org/presentationml/2006/ole">
            <mc:AlternateContent>
              <mc:Choice xmlns:v="urn:schemas-microsoft-com:vml" Requires="v">
                <p:oleObj spid="_x0000_s1046" name="文档" r:id="rId5" imgW="2758482" imgH="1141716" progId="Word.Document.12">
                  <p:embed/>
                </p:oleObj>
              </mc:Choice>
              <mc:Fallback>
                <p:oleObj name="文档" r:id="rId5" imgW="2758482" imgH="1141716" progId="Word.Document.12">
                  <p:embed/>
                  <p:pic>
                    <p:nvPicPr>
                      <p:cNvPr id="0" name="OLE substitute image"/>
                      <p:cNvPicPr/>
                      <p:nvPr/>
                    </p:nvPicPr>
                    <p:blipFill>
                      <a:blip r:embed="rId6"/>
                      <a:stretch>
                        <a:fillRect/>
                      </a:stretch>
                    </p:blipFill>
                    <p:spPr>
                      <a:xfrm>
                        <a:off x="4714523" y="3614186"/>
                        <a:ext cx="2758436" cy="1141149"/>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4345443" y="5239496"/>
          <a:ext cx="2758436" cy="1141149"/>
        </p:xfrm>
        <a:graphic>
          <a:graphicData uri="http://schemas.openxmlformats.org/presentationml/2006/ole">
            <mc:AlternateContent>
              <mc:Choice xmlns:v="urn:schemas-microsoft-com:vml" Requires="v">
                <p:oleObj spid="_x0000_s1047" name="文档" r:id="rId7" imgW="2758482" imgH="1140277" progId="Word.Document.12">
                  <p:embed/>
                </p:oleObj>
              </mc:Choice>
              <mc:Fallback>
                <p:oleObj name="文档" r:id="rId7" imgW="2758482" imgH="1140277" progId="Word.Document.12">
                  <p:embed/>
                  <p:pic>
                    <p:nvPicPr>
                      <p:cNvPr id="0" name="OLE substitute image"/>
                      <p:cNvPicPr/>
                      <p:nvPr/>
                    </p:nvPicPr>
                    <p:blipFill>
                      <a:blip r:embed="rId8"/>
                      <a:stretch>
                        <a:fillRect/>
                      </a:stretch>
                    </p:blipFill>
                    <p:spPr>
                      <a:xfrm>
                        <a:off x="4345443" y="5239496"/>
                        <a:ext cx="2758436" cy="1141149"/>
                      </a:xfrm>
                      <a:prstGeom prst="rect">
                        <a:avLst/>
                      </a:prstGeom>
                    </p:spPr>
                  </p:pic>
                </p:oleObj>
              </mc:Fallback>
            </mc:AlternateContent>
          </a:graphicData>
        </a:graphic>
      </p:graphicFrame>
    </p:spTree>
    <p:extLst>
      <p:ext uri="{BB962C8B-B14F-4D97-AF65-F5344CB8AC3E}">
        <p14:creationId xmlns:p14="http://schemas.microsoft.com/office/powerpoint/2010/main" val="3002592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7" grpId="0"/>
      <p:bldP spid="17" grpId="1"/>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8" name="矩形 7"/>
          <p:cNvSpPr/>
          <p:nvPr/>
        </p:nvSpPr>
        <p:spPr>
          <a:xfrm>
            <a:off x="157896" y="673784"/>
            <a:ext cx="11802304" cy="1315360"/>
          </a:xfrm>
          <a:prstGeom prst="rect">
            <a:avLst/>
          </a:prstGeom>
        </p:spPr>
        <p:txBody>
          <a:bodyPr>
            <a:spAutoFit/>
          </a:bodyPr>
          <a:lstStyle/>
          <a:p>
            <a:pPr>
              <a:lnSpc>
                <a:spcPct val="150000"/>
              </a:lnSpc>
            </a:pPr>
            <a:r>
              <a:rPr lang="en-US" altLang="zh-CN" sz="2799" b="1" kern="100">
                <a:latin typeface="Times New Roman"/>
                <a:ea typeface="微软雅黑"/>
                <a:cs typeface="Times New Roman"/>
              </a:rPr>
              <a:t>1.</a:t>
            </a:r>
            <a:r>
              <a:rPr lang="zh-CN" altLang="zh-CN" sz="2799" kern="100">
                <a:latin typeface="Times New Roman"/>
                <a:ea typeface="华文细黑"/>
                <a:cs typeface="Times New Roman"/>
              </a:rPr>
              <a:t>如图，已知长方体</a:t>
            </a:r>
            <a:r>
              <a:rPr lang="en-US" altLang="zh-CN" sz="2799" i="1" kern="100">
                <a:latin typeface="Times New Roman"/>
                <a:ea typeface="华文细黑"/>
              </a:rPr>
              <a:t>ABCD-A</a:t>
            </a:r>
            <a:r>
              <a:rPr lang="en-US" altLang="zh-CN" sz="2799" kern="100">
                <a:latin typeface="宋体"/>
                <a:ea typeface="华文细黑"/>
                <a:cs typeface="Times New Roman"/>
              </a:rPr>
              <a:t>′</a:t>
            </a:r>
            <a:r>
              <a:rPr lang="en-US" altLang="zh-CN" sz="2799" i="1" kern="100">
                <a:latin typeface="Times New Roman"/>
                <a:ea typeface="华文细黑"/>
              </a:rPr>
              <a:t>B</a:t>
            </a:r>
            <a:r>
              <a:rPr lang="en-US" altLang="zh-CN" sz="2799" kern="100">
                <a:latin typeface="宋体"/>
                <a:ea typeface="华文细黑"/>
                <a:cs typeface="Times New Roman"/>
              </a:rPr>
              <a:t>′</a:t>
            </a:r>
            <a:r>
              <a:rPr lang="en-US" altLang="zh-CN" sz="2799" i="1" kern="100">
                <a:latin typeface="Times New Roman"/>
                <a:ea typeface="华文细黑"/>
              </a:rPr>
              <a:t>C</a:t>
            </a:r>
            <a:r>
              <a:rPr lang="en-US" altLang="zh-CN" sz="2799" kern="100">
                <a:latin typeface="宋体"/>
                <a:ea typeface="华文细黑"/>
                <a:cs typeface="Times New Roman"/>
              </a:rPr>
              <a:t>′</a:t>
            </a:r>
            <a:r>
              <a:rPr lang="en-US" altLang="zh-CN" sz="2799" i="1" kern="100">
                <a:latin typeface="Times New Roman"/>
                <a:ea typeface="华文细黑"/>
              </a:rPr>
              <a:t>D</a:t>
            </a:r>
            <a:r>
              <a:rPr lang="en-US" altLang="zh-CN" sz="2799" kern="100">
                <a:latin typeface="宋体"/>
                <a:ea typeface="华文细黑"/>
                <a:cs typeface="Times New Roman"/>
              </a:rPr>
              <a:t>′</a:t>
            </a:r>
            <a:r>
              <a:rPr lang="zh-CN" altLang="zh-CN" sz="2799" kern="100">
                <a:latin typeface="Times New Roman"/>
                <a:ea typeface="华文细黑"/>
                <a:cs typeface="Times New Roman"/>
              </a:rPr>
              <a:t>，化简下列向量表达式，并在图中标出化简结果的向量</a:t>
            </a:r>
            <a:r>
              <a:rPr lang="en-US" altLang="zh-CN" sz="2799" kern="100">
                <a:latin typeface="Times New Roman"/>
                <a:ea typeface="华文细黑"/>
              </a:rPr>
              <a:t>.</a:t>
            </a:r>
            <a:endParaRPr lang="zh-CN" altLang="en-US" sz="2799"/>
          </a:p>
        </p:txBody>
      </p:sp>
      <p:pic>
        <p:nvPicPr>
          <p:cNvPr id="7176" name="Picture 8" descr="X9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1477" y="1560252"/>
            <a:ext cx="3283002" cy="220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对象 8"/>
          <p:cNvGraphicFramePr>
            <a:graphicFrameLocks noChangeAspect="1"/>
          </p:cNvGraphicFramePr>
          <p:nvPr>
            <p:extLst>
              <p:ext uri="{D42A27DB-BD31-4B8C-83A1-F6EECF244321}">
                <p14:modId xmlns:p14="http://schemas.microsoft.com/office/powerpoint/2010/main" val="589877060"/>
              </p:ext>
            </p:extLst>
          </p:nvPr>
        </p:nvGraphicFramePr>
        <p:xfrm>
          <a:off x="157896" y="1932703"/>
          <a:ext cx="8735578" cy="1172891"/>
        </p:xfrm>
        <a:graphic>
          <a:graphicData uri="http://schemas.openxmlformats.org/presentationml/2006/ole">
            <mc:AlternateContent>
              <mc:Choice xmlns:v="urn:schemas-microsoft-com:vml" Requires="v">
                <p:oleObj spid="_x0000_s1048" name="文档" r:id="rId3" imgW="8737473" imgH="1173119" progId="Word.Document.12">
                  <p:embed/>
                </p:oleObj>
              </mc:Choice>
              <mc:Fallback>
                <p:oleObj name="文档" r:id="rId3" imgW="8737473" imgH="1173119" progId="Word.Document.12">
                  <p:embed/>
                  <p:pic>
                    <p:nvPicPr>
                      <p:cNvPr id="0" name="OLE substitute image"/>
                      <p:cNvPicPr/>
                      <p:nvPr/>
                    </p:nvPicPr>
                    <p:blipFill>
                      <a:blip r:embed="rId4"/>
                      <a:stretch>
                        <a:fillRect/>
                      </a:stretch>
                    </p:blipFill>
                    <p:spPr>
                      <a:xfrm>
                        <a:off x="157896" y="1932703"/>
                        <a:ext cx="8735578" cy="1172891"/>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14530303"/>
              </p:ext>
            </p:extLst>
          </p:nvPr>
        </p:nvGraphicFramePr>
        <p:xfrm>
          <a:off x="97453" y="3573491"/>
          <a:ext cx="8735578" cy="1172891"/>
        </p:xfrm>
        <a:graphic>
          <a:graphicData uri="http://schemas.openxmlformats.org/presentationml/2006/ole">
            <mc:AlternateContent>
              <mc:Choice xmlns:v="urn:schemas-microsoft-com:vml" Requires="v">
                <p:oleObj spid="_x0000_s1049" name="文档" r:id="rId5" imgW="8737473" imgH="1174922" progId="Word.Document.12">
                  <p:embed/>
                </p:oleObj>
              </mc:Choice>
              <mc:Fallback>
                <p:oleObj name="文档" r:id="rId5" imgW="8737473" imgH="1174922" progId="Word.Document.12">
                  <p:embed/>
                  <p:pic>
                    <p:nvPicPr>
                      <p:cNvPr id="0" name="OLE substitute image"/>
                      <p:cNvPicPr/>
                      <p:nvPr/>
                    </p:nvPicPr>
                    <p:blipFill>
                      <a:blip r:embed="rId6"/>
                      <a:stretch>
                        <a:fillRect/>
                      </a:stretch>
                    </p:blipFill>
                    <p:spPr>
                      <a:xfrm>
                        <a:off x="97453" y="3573491"/>
                        <a:ext cx="8735578" cy="1172891"/>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93489883"/>
              </p:ext>
            </p:extLst>
          </p:nvPr>
        </p:nvGraphicFramePr>
        <p:xfrm>
          <a:off x="157896" y="2721527"/>
          <a:ext cx="8735578" cy="1172891"/>
        </p:xfrm>
        <a:graphic>
          <a:graphicData uri="http://schemas.openxmlformats.org/presentationml/2006/ole">
            <mc:AlternateContent>
              <mc:Choice xmlns:v="urn:schemas-microsoft-com:vml" Requires="v">
                <p:oleObj spid="_x0000_s1050" name="文档" r:id="rId7" imgW="8745144" imgH="1176068" progId="Word.Document.12">
                  <p:embed/>
                </p:oleObj>
              </mc:Choice>
              <mc:Fallback>
                <p:oleObj name="文档" r:id="rId7" imgW="8745144" imgH="1176068" progId="Word.Document.12">
                  <p:embed/>
                  <p:pic>
                    <p:nvPicPr>
                      <p:cNvPr id="0" name="OLE substitute image"/>
                      <p:cNvPicPr/>
                      <p:nvPr/>
                    </p:nvPicPr>
                    <p:blipFill>
                      <a:blip r:embed="rId8"/>
                      <a:stretch>
                        <a:fillRect/>
                      </a:stretch>
                    </p:blipFill>
                    <p:spPr>
                      <a:xfrm>
                        <a:off x="157896" y="2721527"/>
                        <a:ext cx="8735578" cy="1172891"/>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2321204"/>
              </p:ext>
            </p:extLst>
          </p:nvPr>
        </p:nvGraphicFramePr>
        <p:xfrm>
          <a:off x="194614" y="4522376"/>
          <a:ext cx="8056285" cy="2380699"/>
        </p:xfrm>
        <a:graphic>
          <a:graphicData uri="http://schemas.openxmlformats.org/presentationml/2006/ole">
            <mc:AlternateContent>
              <mc:Choice xmlns:v="urn:schemas-microsoft-com:vml" Requires="v">
                <p:oleObj spid="_x0000_s1051" name="文档" r:id="rId9" imgW="8062344" imgH="2387065" progId="Word.Document.12">
                  <p:embed/>
                </p:oleObj>
              </mc:Choice>
              <mc:Fallback>
                <p:oleObj name="文档" r:id="rId9" imgW="8062344" imgH="2387065" progId="Word.Document.12">
                  <p:embed/>
                  <p:pic>
                    <p:nvPicPr>
                      <p:cNvPr id="0" name="OLE substitute image"/>
                      <p:cNvPicPr/>
                      <p:nvPr/>
                    </p:nvPicPr>
                    <p:blipFill>
                      <a:blip r:embed="rId10"/>
                      <a:stretch>
                        <a:fillRect/>
                      </a:stretch>
                    </p:blipFill>
                    <p:spPr>
                      <a:xfrm>
                        <a:off x="194614" y="4522376"/>
                        <a:ext cx="8056285" cy="2380699"/>
                      </a:xfrm>
                      <a:prstGeom prst="rect">
                        <a:avLst/>
                      </a:prstGeom>
                    </p:spPr>
                  </p:pic>
                </p:oleObj>
              </mc:Fallback>
            </mc:AlternateContent>
          </a:graphicData>
        </a:graphic>
      </p:graphicFrame>
      <p:pic>
        <p:nvPicPr>
          <p:cNvPr id="7177" name="Picture 9" descr="X100"/>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8893474" y="4147144"/>
            <a:ext cx="2984547" cy="200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97453" y="-135449"/>
            <a:ext cx="11284638" cy="637482"/>
          </a:xfrm>
          <a:prstGeom prst="rect">
            <a:avLst/>
          </a:prstGeom>
        </p:spPr>
        <p:txBody>
          <a:bodyPr wrap="square">
            <a:spAutoFit/>
          </a:bodyPr>
          <a:lstStyle/>
          <a:p>
            <a:pPr algn="just">
              <a:lnSpc>
                <a:spcPct val="150000"/>
              </a:lnSpc>
              <a:spcAft>
                <a:spcPct val="0"/>
              </a:spcAft>
              <a:tabLst>
                <a:tab pos="2249990"/>
              </a:tabLst>
            </a:pPr>
            <a:r>
              <a:rPr lang="zh-CN" altLang="en-US" sz="2799">
                <a:solidFill>
                  <a:schemeClr val="bg1"/>
                </a:solidFill>
                <a:latin typeface="黑体" pitchFamily="2" charset="-122"/>
                <a:ea typeface="黑体" pitchFamily="2" charset="-122"/>
              </a:rPr>
              <a:t>做一做</a:t>
            </a:r>
            <a:endParaRPr lang="zh-CN" altLang="zh-CN"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2949333151"/>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nodeType="withEffect">
                                  <p:stCondLst>
                                    <p:cond delay="0"/>
                                  </p:stCondLst>
                                  <p:childTnLst>
                                    <p:set>
                                      <p:cBhvr>
                                        <p:cTn id="14" dur="1" fill="hold">
                                          <p:stCondLst>
                                            <p:cond delay="0"/>
                                          </p:stCondLst>
                                        </p:cTn>
                                        <p:tgtEl>
                                          <p:spTgt spid="7177"/>
                                        </p:tgtEl>
                                        <p:attrNameLst>
                                          <p:attrName>style.visibility</p:attrName>
                                        </p:attrNameLst>
                                      </p:cBhvr>
                                      <p:to>
                                        <p:strVal val="visible"/>
                                      </p:to>
                                    </p:set>
                                    <p:animEffect transition="in" filter="blinds(horizontal)">
                                      <p:cBhvr>
                                        <p:cTn id="15" dur="500"/>
                                        <p:tgtEl>
                                          <p:spTgt spid="7177"/>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10" presetClass="exit" presetSubtype="0" fill="hold" nodeType="click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177"/>
                                        </p:tgtEl>
                                      </p:cBhvr>
                                    </p:animEffect>
                                    <p:set>
                                      <p:cBhvr>
                                        <p:cTn id="26" dur="1" fill="hold">
                                          <p:stCondLst>
                                            <p:cond delay="499"/>
                                          </p:stCondLst>
                                        </p:cTn>
                                        <p:tgtEl>
                                          <p:spTgt spid="71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963846225"/>
              </p:ext>
            </p:extLst>
          </p:nvPr>
        </p:nvGraphicFramePr>
        <p:xfrm>
          <a:off x="154236" y="687904"/>
          <a:ext cx="9223375" cy="5470525"/>
        </p:xfrm>
        <a:graphic>
          <a:graphicData uri="http://schemas.openxmlformats.org/presentationml/2006/ole">
            <mc:AlternateContent>
              <mc:Choice xmlns:v="urn:schemas-microsoft-com:vml" Requires="v">
                <p:oleObj spid="_x0000_s1052" name="文档" r:id="rId2" imgW="9224143" imgH="5470944" progId="Word.Document.12">
                  <p:embed/>
                </p:oleObj>
              </mc:Choice>
              <mc:Fallback>
                <p:oleObj name="文档" r:id="rId2" imgW="9224143" imgH="5470944" progId="Word.Document.12">
                  <p:embed/>
                  <p:pic>
                    <p:nvPicPr>
                      <p:cNvPr id="0" name="OLE substitute image"/>
                      <p:cNvPicPr/>
                      <p:nvPr/>
                    </p:nvPicPr>
                    <p:blipFill>
                      <a:blip r:embed="rId3"/>
                      <a:stretch>
                        <a:fillRect/>
                      </a:stretch>
                    </p:blipFill>
                    <p:spPr>
                      <a:xfrm>
                        <a:off x="154236" y="687904"/>
                        <a:ext cx="9223375" cy="5470525"/>
                      </a:xfrm>
                      <a:prstGeom prst="rect">
                        <a:avLst/>
                      </a:prstGeom>
                    </p:spPr>
                  </p:pic>
                </p:oleObj>
              </mc:Fallback>
            </mc:AlternateContent>
          </a:graphicData>
        </a:graphic>
      </p:graphicFrame>
      <p:pic>
        <p:nvPicPr>
          <p:cNvPr id="82946" name="图片24" descr="菁优网：http://www.jyeoo.com"/>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77582" y="3423166"/>
            <a:ext cx="3351441" cy="26503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3259165337"/>
              </p:ext>
            </p:extLst>
          </p:nvPr>
        </p:nvGraphicFramePr>
        <p:xfrm>
          <a:off x="-143220" y="1933843"/>
          <a:ext cx="8985251" cy="6311900"/>
        </p:xfrm>
        <a:graphic>
          <a:graphicData uri="http://schemas.openxmlformats.org/presentationml/2006/ole">
            <mc:AlternateContent>
              <mc:Choice xmlns:v="urn:schemas-microsoft-com:vml" Requires="v">
                <p:oleObj spid="_x0000_s1053" name="文档" r:id="rId5" imgW="8985724" imgH="6311660" progId="Word.Document.12">
                  <p:embed/>
                </p:oleObj>
              </mc:Choice>
              <mc:Fallback>
                <p:oleObj name="文档" r:id="rId5" imgW="8985724" imgH="6311660" progId="Word.Document.12">
                  <p:embed/>
                  <p:pic>
                    <p:nvPicPr>
                      <p:cNvPr id="0" name="OLE substitute image"/>
                      <p:cNvPicPr/>
                      <p:nvPr/>
                    </p:nvPicPr>
                    <p:blipFill>
                      <a:blip r:embed="rId6"/>
                      <a:stretch>
                        <a:fillRect/>
                      </a:stretch>
                    </p:blipFill>
                    <p:spPr>
                      <a:xfrm>
                        <a:off x="-143220" y="1933843"/>
                        <a:ext cx="8985251" cy="6311900"/>
                      </a:xfrm>
                      <a:prstGeom prst="rect">
                        <a:avLst/>
                      </a:prstGeom>
                    </p:spPr>
                  </p:pic>
                </p:oleObj>
              </mc:Fallback>
            </mc:AlternateContent>
          </a:graphicData>
        </a:graphic>
      </p:graphicFrame>
      <p:sp>
        <p:nvSpPr>
          <p:cNvPr id="5" name="矩形 4"/>
          <p:cNvSpPr/>
          <p:nvPr/>
        </p:nvSpPr>
        <p:spPr>
          <a:xfrm>
            <a:off x="97453" y="-135449"/>
            <a:ext cx="11284638" cy="637482"/>
          </a:xfrm>
          <a:prstGeom prst="rect">
            <a:avLst/>
          </a:prstGeom>
        </p:spPr>
        <p:txBody>
          <a:bodyPr wrap="square">
            <a:spAutoFit/>
          </a:bodyPr>
          <a:lstStyle/>
          <a:p>
            <a:pPr algn="just">
              <a:lnSpc>
                <a:spcPct val="150000"/>
              </a:lnSpc>
              <a:spcAft>
                <a:spcPct val="0"/>
              </a:spcAft>
              <a:tabLst>
                <a:tab pos="2249990"/>
              </a:tabLst>
            </a:pPr>
            <a:r>
              <a:rPr lang="zh-CN" altLang="en-US" sz="2799">
                <a:solidFill>
                  <a:schemeClr val="bg1"/>
                </a:solidFill>
                <a:latin typeface="黑体" pitchFamily="2" charset="-122"/>
                <a:ea typeface="黑体" pitchFamily="2" charset="-122"/>
              </a:rPr>
              <a:t>典例解析</a:t>
            </a:r>
            <a:endParaRPr lang="zh-CN" altLang="zh-CN"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228162790"/>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矩形 21"/>
          <p:cNvSpPr/>
          <p:nvPr/>
        </p:nvSpPr>
        <p:spPr>
          <a:xfrm>
            <a:off x="2585374" y="513409"/>
            <a:ext cx="11916662" cy="769197"/>
          </a:xfrm>
          <a:prstGeom prst="rect">
            <a:avLst/>
          </a:prstGeom>
        </p:spPr>
        <p:txBody>
          <a:bodyPr wrap="square" lIns="121870" tIns="60934" rIns="121870" bIns="60934">
            <a:spAutoFit/>
          </a:bodyPr>
          <a:lstStyle/>
          <a:p>
            <a:pPr algn="just">
              <a:lnSpc>
                <a:spcPct val="150000"/>
              </a:lnSpc>
              <a:spcAft>
                <a:spcPct val="0"/>
              </a:spcAft>
              <a:tabLst>
                <a:tab pos="2249990"/>
              </a:tabLst>
            </a:pPr>
            <a:r>
              <a:rPr lang="zh-CN" altLang="zh-CN" sz="2799" b="1" kern="100">
                <a:solidFill>
                  <a:srgbClr val="C00000"/>
                </a:solidFill>
                <a:latin typeface="Times New Roman"/>
                <a:ea typeface="微软雅黑"/>
                <a:cs typeface="Times New Roman"/>
              </a:rPr>
              <a:t>知识点</a:t>
            </a:r>
            <a:r>
              <a:rPr lang="zh-CN" altLang="en-US" sz="2799" b="1" kern="100">
                <a:solidFill>
                  <a:srgbClr val="C00000"/>
                </a:solidFill>
                <a:latin typeface="Times New Roman"/>
                <a:ea typeface="微软雅黑"/>
                <a:cs typeface="Times New Roman"/>
              </a:rPr>
              <a:t>五</a:t>
            </a:r>
            <a:r>
              <a:rPr lang="zh-CN" altLang="zh-CN" sz="2799" b="1" kern="100">
                <a:solidFill>
                  <a:srgbClr val="C00000"/>
                </a:solidFill>
                <a:latin typeface="Times New Roman"/>
                <a:ea typeface="微软雅黑"/>
                <a:cs typeface="Times New Roman"/>
              </a:rPr>
              <a:t>　空间向量数量积的概念</a:t>
            </a:r>
            <a:endParaRPr lang="zh-CN" altLang="zh-CN" sz="1050" kern="100">
              <a:latin typeface="宋体"/>
              <a:cs typeface="Courier New"/>
            </a:endParaRPr>
          </a:p>
        </p:txBody>
      </p:sp>
      <p:sp>
        <p:nvSpPr>
          <p:cNvPr id="16" name="矩形 15"/>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pic>
        <p:nvPicPr>
          <p:cNvPr id="28674" name="Picture 2" descr="X12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07075" y="1701208"/>
            <a:ext cx="2395871" cy="27004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nvGraphicFramePr>
        <p:xfrm>
          <a:off x="258873" y="1437942"/>
          <a:ext cx="8284832" cy="3818641"/>
        </p:xfrm>
        <a:graphic>
          <a:graphicData uri="http://schemas.openxmlformats.org/presentationml/2006/ole">
            <mc:AlternateContent>
              <mc:Choice xmlns:v="urn:schemas-microsoft-com:vml" Requires="v">
                <p:oleObj spid="_x0000_s1054" name="文档" r:id="rId4" imgW="8289840" imgH="3824716" progId="Word.Document.12">
                  <p:embed/>
                </p:oleObj>
              </mc:Choice>
              <mc:Fallback>
                <p:oleObj name="文档" r:id="rId4" imgW="8289840" imgH="3824716" progId="Word.Document.12">
                  <p:embed/>
                  <p:pic>
                    <p:nvPicPr>
                      <p:cNvPr id="0" name="OLE substitute image"/>
                      <p:cNvPicPr/>
                      <p:nvPr/>
                    </p:nvPicPr>
                    <p:blipFill>
                      <a:blip r:embed="rId5"/>
                      <a:stretch>
                        <a:fillRect/>
                      </a:stretch>
                    </p:blipFill>
                    <p:spPr>
                      <a:xfrm>
                        <a:off x="258873" y="1437942"/>
                        <a:ext cx="8284832" cy="3818641"/>
                      </a:xfrm>
                      <a:prstGeom prst="rect">
                        <a:avLst/>
                      </a:prstGeom>
                    </p:spPr>
                  </p:pic>
                </p:oleObj>
              </mc:Fallback>
            </mc:AlternateContent>
          </a:graphicData>
        </a:graphic>
      </p:graphicFrame>
      <p:sp>
        <p:nvSpPr>
          <p:cNvPr id="12" name="矩形 11"/>
          <p:cNvSpPr/>
          <p:nvPr/>
        </p:nvSpPr>
        <p:spPr>
          <a:xfrm>
            <a:off x="-23264" y="36699"/>
            <a:ext cx="12208542" cy="584640"/>
          </a:xfrm>
          <a:prstGeom prst="rect">
            <a:avLst/>
          </a:prstGeom>
        </p:spPr>
        <p:txBody>
          <a:bodyPr wrap="square">
            <a:spAutoFit/>
          </a:bodyPr>
          <a:lstStyle/>
          <a:p>
            <a:pPr>
              <a:defRPr/>
            </a:pPr>
            <a:r>
              <a:rPr lang="zh-CN" altLang="en-US" sz="2799">
                <a:solidFill>
                  <a:schemeClr val="bg1"/>
                </a:solidFill>
                <a:latin typeface="黑体" pitchFamily="2" charset="-122"/>
                <a:ea typeface="黑体" pitchFamily="2" charset="-122"/>
              </a:rPr>
              <a:t>问题导学  </a:t>
            </a:r>
            <a:r>
              <a:rPr lang="en-US" altLang="zh-CN" sz="3199" b="1">
                <a:solidFill>
                  <a:schemeClr val="bg1"/>
                </a:solidFill>
                <a:latin typeface="微软雅黑" panose="020b0503020204020204" pitchFamily="34" charset="-122"/>
                <a:ea typeface="微软雅黑" pitchFamily="34" charset="-122"/>
              </a:rPr>
              <a:t>					   </a:t>
            </a:r>
            <a:r>
              <a:rPr lang="zh-CN" altLang="en-US" sz="3199" b="1">
                <a:solidFill>
                  <a:schemeClr val="bg1"/>
                </a:solidFill>
                <a:latin typeface="微软雅黑" panose="020b0503020204020204" pitchFamily="34" charset="-122"/>
                <a:ea typeface="微软雅黑" pitchFamily="34" charset="-122"/>
              </a:rPr>
              <a:t>　　　　</a:t>
            </a:r>
            <a:endParaRPr lang="zh-CN" altLang="en-US" sz="2400">
              <a:solidFill>
                <a:schemeClr val="tx2">
                  <a:lumMod val="40000"/>
                  <a:lumOff val="60000"/>
                </a:schemeClr>
              </a:solidFill>
              <a:latin typeface="微软雅黑" panose="020b0503020204020204" pitchFamily="34" charset="-122"/>
              <a:ea typeface="微软雅黑" pitchFamily="34" charset="-122"/>
            </a:endParaRPr>
          </a:p>
        </p:txBody>
      </p:sp>
    </p:spTree>
    <p:extLst>
      <p:ext uri="{BB962C8B-B14F-4D97-AF65-F5344CB8AC3E}">
        <p14:creationId xmlns:p14="http://schemas.microsoft.com/office/powerpoint/2010/main" val="667277653"/>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pic>
        <p:nvPicPr>
          <p:cNvPr id="13" name="Picture 2" descr="X12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08705" y="1285838"/>
            <a:ext cx="2395871" cy="27004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3029254006"/>
              </p:ext>
            </p:extLst>
          </p:nvPr>
        </p:nvGraphicFramePr>
        <p:xfrm>
          <a:off x="420936" y="687506"/>
          <a:ext cx="10181456" cy="1496667"/>
        </p:xfrm>
        <a:graphic>
          <a:graphicData uri="http://schemas.openxmlformats.org/presentationml/2006/ole">
            <mc:AlternateContent>
              <mc:Choice xmlns:v="urn:schemas-microsoft-com:vml" Requires="v">
                <p:oleObj spid="_x0000_s1055" name="文档" r:id="rId3" imgW="10193304" imgH="1494526" progId="Word.Document.12">
                  <p:embed/>
                </p:oleObj>
              </mc:Choice>
              <mc:Fallback>
                <p:oleObj name="文档" r:id="rId3" imgW="10193304" imgH="1494526" progId="Word.Document.12">
                  <p:embed/>
                  <p:pic>
                    <p:nvPicPr>
                      <p:cNvPr id="0" name="OLE substitute image"/>
                      <p:cNvPicPr/>
                      <p:nvPr/>
                    </p:nvPicPr>
                    <p:blipFill>
                      <a:blip r:embed="rId4"/>
                      <a:stretch>
                        <a:fillRect/>
                      </a:stretch>
                    </p:blipFill>
                    <p:spPr>
                      <a:xfrm>
                        <a:off x="420936" y="687506"/>
                        <a:ext cx="10181456" cy="149666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849501802"/>
              </p:ext>
            </p:extLst>
          </p:nvPr>
        </p:nvGraphicFramePr>
        <p:xfrm>
          <a:off x="420936" y="1723734"/>
          <a:ext cx="10313188" cy="2761611"/>
        </p:xfrm>
        <a:graphic>
          <a:graphicData uri="http://schemas.openxmlformats.org/presentationml/2006/ole">
            <mc:AlternateContent>
              <mc:Choice xmlns:v="urn:schemas-microsoft-com:vml" Requires="v">
                <p:oleObj spid="_x0000_s1056" name="文档" r:id="rId5" imgW="10326920" imgH="2761172" progId="Word.Document.12">
                  <p:embed/>
                </p:oleObj>
              </mc:Choice>
              <mc:Fallback>
                <p:oleObj name="文档" r:id="rId5" imgW="10326920" imgH="2761172" progId="Word.Document.12">
                  <p:embed/>
                  <p:pic>
                    <p:nvPicPr>
                      <p:cNvPr id="0" name="OLE substitute image"/>
                      <p:cNvPicPr/>
                      <p:nvPr/>
                    </p:nvPicPr>
                    <p:blipFill>
                      <a:blip r:embed="rId6"/>
                      <a:stretch>
                        <a:fillRect/>
                      </a:stretch>
                    </p:blipFill>
                    <p:spPr>
                      <a:xfrm>
                        <a:off x="420936" y="1723734"/>
                        <a:ext cx="10313188" cy="2761611"/>
                      </a:xfrm>
                      <a:prstGeom prst="rect">
                        <a:avLst/>
                      </a:prstGeom>
                    </p:spPr>
                  </p:pic>
                </p:oleObj>
              </mc:Fallback>
            </mc:AlternateContent>
          </a:graphicData>
        </a:graphic>
      </p:graphicFrame>
      <p:sp>
        <p:nvSpPr>
          <p:cNvPr id="15" name="矩形 14"/>
          <p:cNvSpPr/>
          <p:nvPr/>
        </p:nvSpPr>
        <p:spPr>
          <a:xfrm>
            <a:off x="17252" y="4775037"/>
            <a:ext cx="11252287" cy="1384610"/>
          </a:xfrm>
          <a:prstGeom prst="rect">
            <a:avLst/>
          </a:prstGeom>
        </p:spPr>
        <p:txBody>
          <a:bodyPr wrap="square">
            <a:spAutoFit/>
          </a:bodyPr>
          <a:lstStyle/>
          <a:p>
            <a:pPr algn="just">
              <a:lnSpc>
                <a:spcPct val="150000"/>
              </a:lnSpc>
              <a:spcAft>
                <a:spcPct val="0"/>
              </a:spcAft>
              <a:tabLst>
                <a:tab pos="2249990"/>
              </a:tabLst>
            </a:pPr>
            <a:r>
              <a:rPr lang="zh-CN" altLang="zh-CN" sz="2799" kern="100">
                <a:solidFill>
                  <a:srgbClr val="FF0000"/>
                </a:solidFill>
                <a:latin typeface="Times New Roman"/>
                <a:ea typeface="华文细黑"/>
                <a:cs typeface="Times New Roman"/>
              </a:rPr>
              <a:t>求两个向量的数量积需先确定这两个向量的模和夹角，当夹角和长度不确定时，可用已知夹角和长度的向量来表示该向量，再代入计算</a:t>
            </a:r>
            <a:r>
              <a:rPr lang="en-US" altLang="zh-CN" sz="2799" kern="100">
                <a:solidFill>
                  <a:srgbClr val="FF0000"/>
                </a:solidFill>
                <a:latin typeface="Times New Roman"/>
                <a:ea typeface="华文细黑"/>
                <a:cs typeface="Courier New"/>
              </a:rPr>
              <a:t>.</a:t>
            </a:r>
            <a:endParaRPr lang="zh-CN" altLang="zh-CN" sz="2799" kern="100">
              <a:solidFill>
                <a:srgbClr val="FF0000"/>
              </a:solidFill>
              <a:latin typeface="宋体"/>
              <a:cs typeface="Courier New"/>
            </a:endParaRPr>
          </a:p>
        </p:txBody>
      </p:sp>
    </p:spTree>
    <p:extLst>
      <p:ext uri="{BB962C8B-B14F-4D97-AF65-F5344CB8AC3E}">
        <p14:creationId xmlns:p14="http://schemas.microsoft.com/office/powerpoint/2010/main" val="28361935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nodeType="afterGroup">
                            <p:stCondLst>
                              <p:cond delay="750"/>
                            </p:stCondLst>
                            <p:childTnLst>
                              <p:par>
                                <p:cTn id="9" presetID="3"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750"/>
                                        <p:tgtEl>
                                          <p:spTgt spid="14"/>
                                        </p:tgtEl>
                                      </p:cBhvr>
                                    </p:animEffect>
                                  </p:childTnLst>
                                </p:cTn>
                              </p:par>
                            </p:childTnLst>
                          </p:cTn>
                        </p:par>
                        <p:par>
                          <p:cTn id="12" fill="hold" nodeType="afterGroup">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矩形 4"/>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4" name="矩形 3"/>
          <p:cNvSpPr/>
          <p:nvPr/>
        </p:nvSpPr>
        <p:spPr>
          <a:xfrm>
            <a:off x="362737" y="324171"/>
            <a:ext cx="11636552" cy="2030279"/>
          </a:xfrm>
          <a:prstGeom prst="rect">
            <a:avLst/>
          </a:prstGeom>
        </p:spPr>
        <p:txBody>
          <a:bodyPr>
            <a:spAutoFit/>
          </a:bodyPr>
          <a:lstStyle/>
          <a:p>
            <a:pPr algn="just">
              <a:lnSpc>
                <a:spcPct val="150000"/>
              </a:lnSpc>
              <a:spcAft>
                <a:spcPct val="0"/>
              </a:spcAft>
              <a:tabLst>
                <a:tab pos="2249990"/>
              </a:tabLst>
            </a:pPr>
            <a:r>
              <a:rPr lang="en-US" altLang="zh-CN" sz="2799" kern="100">
                <a:latin typeface="Times New Roman"/>
                <a:ea typeface="华文细黑"/>
                <a:cs typeface="Courier New"/>
              </a:rPr>
              <a:t>(1)</a:t>
            </a:r>
            <a:r>
              <a:rPr lang="zh-CN" altLang="zh-CN" sz="2799" kern="100">
                <a:latin typeface="Times New Roman"/>
                <a:ea typeface="华文细黑"/>
                <a:cs typeface="Times New Roman"/>
              </a:rPr>
              <a:t>定义：已知两个非零向量</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，则</a:t>
            </a:r>
            <a:r>
              <a:rPr lang="en-US" altLang="zh-CN" sz="2799" kern="100">
                <a:latin typeface="Times New Roman"/>
                <a:ea typeface="华文细黑"/>
                <a:cs typeface="Courier New"/>
              </a:rPr>
              <a:t>|</a:t>
            </a:r>
            <a:r>
              <a:rPr lang="en-US" altLang="zh-CN" sz="2799" b="1" i="1" kern="100">
                <a:latin typeface="Times New Roman"/>
                <a:ea typeface="华文细黑"/>
                <a:cs typeface="Courier New"/>
              </a:rPr>
              <a:t>a</a:t>
            </a:r>
            <a:r>
              <a:rPr lang="en-US" altLang="zh-CN" sz="2799" kern="100">
                <a:latin typeface="Times New Roman"/>
                <a:ea typeface="华文细黑"/>
                <a:cs typeface="Courier New"/>
              </a:rPr>
              <a:t>||</a:t>
            </a:r>
            <a:r>
              <a:rPr lang="en-US" altLang="zh-CN" sz="2799" b="1" i="1" kern="100" err="1">
                <a:latin typeface="Times New Roman"/>
                <a:ea typeface="华文细黑"/>
                <a:cs typeface="Courier New"/>
              </a:rPr>
              <a:t>b</a:t>
            </a:r>
            <a:r>
              <a:rPr lang="en-US" altLang="zh-CN" sz="2799" kern="100" err="1">
                <a:latin typeface="Times New Roman"/>
                <a:ea typeface="华文细黑"/>
                <a:cs typeface="Courier New"/>
              </a:rPr>
              <a:t>|cos</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〉叫做</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的数量积，记作</a:t>
            </a:r>
            <a:r>
              <a:rPr lang="en-US" altLang="zh-CN" sz="2799" b="1" i="1" kern="100" err="1">
                <a:latin typeface="Times New Roman"/>
                <a:ea typeface="华文细黑"/>
                <a:cs typeface="Courier New"/>
              </a:rPr>
              <a:t>a</a:t>
            </a:r>
            <a:r>
              <a:rPr lang="en-US" altLang="zh-CN" sz="2799" kern="100" err="1">
                <a:latin typeface="Times New Roman"/>
                <a:ea typeface="华文细黑"/>
                <a:cs typeface="Courier New"/>
              </a:rPr>
              <a:t>·</a:t>
            </a:r>
            <a:r>
              <a:rPr lang="en-US" altLang="zh-CN" sz="2799" b="1" i="1" kern="100" err="1">
                <a:latin typeface="Times New Roman"/>
                <a:ea typeface="华文细黑"/>
                <a:cs typeface="Courier New"/>
              </a:rPr>
              <a:t>b</a:t>
            </a:r>
            <a:r>
              <a:rPr lang="en-US" altLang="zh-CN" sz="2799" kern="100">
                <a:latin typeface="Times New Roman"/>
                <a:ea typeface="华文细黑"/>
                <a:cs typeface="Courier New"/>
              </a:rPr>
              <a:t>.</a:t>
            </a:r>
            <a:endParaRPr lang="zh-CN" altLang="zh-CN" sz="2799" kern="100">
              <a:latin typeface="宋体"/>
              <a:cs typeface="Courier New"/>
            </a:endParaRPr>
          </a:p>
          <a:p>
            <a:pPr>
              <a:lnSpc>
                <a:spcPct val="150000"/>
              </a:lnSpc>
            </a:pPr>
            <a:r>
              <a:rPr lang="en-US" altLang="zh-CN" sz="2799" kern="100">
                <a:latin typeface="Times New Roman"/>
                <a:ea typeface="华文细黑"/>
              </a:rPr>
              <a:t>(2)</a:t>
            </a:r>
            <a:r>
              <a:rPr lang="zh-CN" altLang="zh-CN" sz="2799" kern="100">
                <a:latin typeface="Times New Roman"/>
                <a:ea typeface="华文细黑"/>
                <a:cs typeface="Times New Roman"/>
              </a:rPr>
              <a:t>数量积的运算律</a:t>
            </a:r>
            <a:endParaRPr lang="zh-CN" altLang="en-US" sz="2799"/>
          </a:p>
        </p:txBody>
      </p:sp>
      <p:graphicFrame>
        <p:nvGraphicFramePr>
          <p:cNvPr id="14" name="表格 13"/>
          <p:cNvGraphicFramePr>
            <a:graphicFrameLocks noGrp="1"/>
          </p:cNvGraphicFramePr>
          <p:nvPr/>
        </p:nvGraphicFramePr>
        <p:xfrm>
          <a:off x="408684" y="2493113"/>
          <a:ext cx="10973407" cy="2951646"/>
        </p:xfrm>
        <a:graphic>
          <a:graphicData uri="http://schemas.openxmlformats.org/drawingml/2006/table">
            <a:tbl>
              <a:tblPr/>
              <a:tblGrid>
                <a:gridCol w="6029955">
                  <a:extLst>
                    <a:ext uri="{9D8B030D-6E8A-4147-A177-3AD203B41FA5}">
                      <a16:colId xmlns:a16="http://schemas.microsoft.com/office/drawing/2014/main" val="20000"/>
                    </a:ext>
                  </a:extLst>
                </a:gridCol>
                <a:gridCol w="4943452">
                  <a:extLst>
                    <a:ext uri="{9D8B030D-6E8A-4147-A177-3AD203B41FA5}">
                      <a16:colId xmlns:a16="http://schemas.microsoft.com/office/drawing/2014/main" val="20001"/>
                    </a:ext>
                  </a:extLst>
                </a:gridCol>
              </a:tblGrid>
              <a:tr h="886440">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数乘向量与向量数量积的结合律</a:t>
                      </a:r>
                      <a:endParaRPr lang="zh-CN" sz="2800" kern="100">
                        <a:effectLst/>
                        <a:latin typeface="宋体"/>
                        <a:cs typeface="Courier New"/>
                      </a:endParaRP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250440"/>
                        </a:tabLst>
                      </a:pPr>
                      <a:r>
                        <a:rPr lang="en-US" sz="2800" kern="100">
                          <a:effectLst/>
                          <a:latin typeface="Times New Roman"/>
                          <a:ea typeface="华文细黑"/>
                          <a:cs typeface="Courier New"/>
                        </a:rPr>
                        <a:t>(</a:t>
                      </a:r>
                      <a:r>
                        <a:rPr lang="en-US" sz="2800" i="1" kern="100" err="1">
                          <a:effectLst/>
                          <a:latin typeface="Times New Roman"/>
                          <a:ea typeface="华文细黑"/>
                          <a:cs typeface="Courier New"/>
                        </a:rPr>
                        <a:t>λ</a:t>
                      </a:r>
                      <a:r>
                        <a:rPr lang="en-US" sz="2800" b="1" i="1" kern="100" err="1">
                          <a:effectLst/>
                          <a:latin typeface="Times New Roman"/>
                          <a:ea typeface="华文细黑"/>
                          <a:cs typeface="Courier New"/>
                        </a:rPr>
                        <a:t>a</a:t>
                      </a:r>
                      <a:r>
                        <a:rPr lang="en-US" sz="2800" kern="100">
                          <a:effectLst/>
                          <a:latin typeface="Times New Roman"/>
                          <a:ea typeface="华文细黑"/>
                          <a:cs typeface="Courier New"/>
                        </a:rPr>
                        <a:t>)·</a:t>
                      </a:r>
                      <a:r>
                        <a:rPr lang="en-US" sz="2800" b="1" i="1" kern="100">
                          <a:effectLst/>
                          <a:latin typeface="Times New Roman"/>
                          <a:ea typeface="华文细黑"/>
                          <a:cs typeface="Courier New"/>
                        </a:rPr>
                        <a:t>b</a:t>
                      </a:r>
                      <a:r>
                        <a:rPr lang="zh-CN" sz="2800" kern="100">
                          <a:effectLst/>
                          <a:latin typeface="Times New Roman"/>
                          <a:ea typeface="华文细黑"/>
                          <a:cs typeface="Times New Roman"/>
                        </a:rPr>
                        <a:t>＝</a:t>
                      </a:r>
                      <a:r>
                        <a:rPr lang="en-US" sz="2800" i="1" kern="100">
                          <a:effectLst/>
                          <a:latin typeface="Times New Roman"/>
                          <a:ea typeface="华文细黑"/>
                          <a:cs typeface="Courier New"/>
                        </a:rPr>
                        <a:t>______</a:t>
                      </a:r>
                      <a:endParaRPr lang="zh-CN" sz="2800" kern="100">
                        <a:effectLst/>
                        <a:latin typeface="宋体"/>
                        <a:cs typeface="Courier New"/>
                      </a:endParaRP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2690">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交换律</a:t>
                      </a:r>
                      <a:endParaRPr lang="zh-CN" sz="2800" kern="100">
                        <a:effectLst/>
                        <a:latin typeface="宋体"/>
                        <a:cs typeface="Courier New"/>
                      </a:endParaRP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250440"/>
                        </a:tabLst>
                      </a:pPr>
                      <a:r>
                        <a:rPr lang="en-US" sz="2800" b="1" i="1" kern="100" err="1">
                          <a:effectLst/>
                          <a:latin typeface="Times New Roman"/>
                          <a:ea typeface="华文细黑"/>
                          <a:cs typeface="Courier New"/>
                        </a:rPr>
                        <a:t>a</a:t>
                      </a:r>
                      <a:r>
                        <a:rPr lang="en-US" sz="2800" kern="100" err="1">
                          <a:effectLst/>
                          <a:latin typeface="Times New Roman"/>
                          <a:ea typeface="华文细黑"/>
                          <a:cs typeface="Courier New"/>
                        </a:rPr>
                        <a:t>·</a:t>
                      </a:r>
                      <a:r>
                        <a:rPr lang="en-US" sz="2800" b="1" i="1" kern="100" err="1">
                          <a:effectLst/>
                          <a:latin typeface="Times New Roman"/>
                          <a:ea typeface="华文细黑"/>
                          <a:cs typeface="Courier New"/>
                        </a:rPr>
                        <a:t>b</a:t>
                      </a:r>
                      <a:r>
                        <a:rPr lang="zh-CN" sz="2800" kern="100">
                          <a:effectLst/>
                          <a:latin typeface="Times New Roman"/>
                          <a:ea typeface="华文细黑"/>
                          <a:cs typeface="Times New Roman"/>
                        </a:rPr>
                        <a:t>＝</a:t>
                      </a:r>
                      <a:r>
                        <a:rPr lang="en-US" sz="2800" b="0" i="1" kern="100">
                          <a:effectLst/>
                          <a:latin typeface="Times New Roman"/>
                          <a:ea typeface="华文细黑"/>
                          <a:cs typeface="Courier New"/>
                        </a:rPr>
                        <a:t>_____</a:t>
                      </a:r>
                      <a:endParaRPr lang="zh-CN" sz="2800" b="0" kern="100">
                        <a:effectLst/>
                        <a:latin typeface="宋体" charset="-122"/>
                        <a:cs typeface="Courier New"/>
                      </a:endParaRP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82516">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分配律</a:t>
                      </a:r>
                      <a:endParaRPr lang="zh-CN" sz="2800" kern="100">
                        <a:effectLst/>
                        <a:latin typeface="宋体"/>
                        <a:cs typeface="Courier New"/>
                      </a:endParaRP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250440"/>
                        </a:tabLst>
                      </a:pPr>
                      <a:r>
                        <a:rPr lang="en-US" sz="2800" b="1" i="1" kern="100">
                          <a:effectLst/>
                          <a:latin typeface="Times New Roman"/>
                          <a:ea typeface="华文细黑"/>
                          <a:cs typeface="Courier New"/>
                        </a:rPr>
                        <a:t>a</a:t>
                      </a:r>
                      <a:r>
                        <a:rPr lang="en-US" sz="2800" kern="100">
                          <a:effectLst/>
                          <a:latin typeface="Times New Roman"/>
                          <a:ea typeface="华文细黑"/>
                          <a:cs typeface="Courier New"/>
                        </a:rPr>
                        <a:t>·(</a:t>
                      </a:r>
                      <a:r>
                        <a:rPr lang="en-US" sz="2800" b="1" i="1" kern="100">
                          <a:effectLst/>
                          <a:latin typeface="Times New Roman"/>
                          <a:ea typeface="华文细黑"/>
                          <a:cs typeface="Courier New"/>
                        </a:rPr>
                        <a:t>b</a:t>
                      </a:r>
                      <a:r>
                        <a:rPr lang="zh-CN" sz="2800" kern="100">
                          <a:effectLst/>
                          <a:latin typeface="Times New Roman"/>
                          <a:ea typeface="华文细黑"/>
                          <a:cs typeface="Times New Roman"/>
                        </a:rPr>
                        <a:t>＋</a:t>
                      </a:r>
                      <a:r>
                        <a:rPr lang="en-US" sz="2800" b="1" i="1" kern="100">
                          <a:effectLst/>
                          <a:latin typeface="Times New Roman"/>
                          <a:ea typeface="华文细黑"/>
                          <a:cs typeface="Courier New"/>
                        </a:rPr>
                        <a:t>c</a:t>
                      </a:r>
                      <a:r>
                        <a:rPr lang="en-US" sz="2800" kern="100">
                          <a:effectLst/>
                          <a:latin typeface="Times New Roman"/>
                          <a:ea typeface="华文细黑"/>
                          <a:cs typeface="Courier New"/>
                        </a:rPr>
                        <a:t>)</a:t>
                      </a:r>
                      <a:r>
                        <a:rPr lang="zh-CN" sz="2800" kern="100">
                          <a:effectLst/>
                          <a:latin typeface="Times New Roman"/>
                          <a:ea typeface="华文细黑"/>
                          <a:cs typeface="Times New Roman"/>
                        </a:rPr>
                        <a:t>＝</a:t>
                      </a:r>
                      <a:r>
                        <a:rPr lang="en-US" sz="2800" b="0" i="1" u="none" kern="100">
                          <a:effectLst/>
                          <a:latin typeface="Times New Roman"/>
                          <a:ea typeface="华文细黑"/>
                          <a:cs typeface="Courier New"/>
                        </a:rPr>
                        <a:t>_________</a:t>
                      </a:r>
                      <a:endParaRPr lang="zh-CN" sz="2800" b="0" u="none" kern="100">
                        <a:effectLst/>
                        <a:latin typeface="宋体" charset="-122"/>
                        <a:cs typeface="Courier New"/>
                      </a:endParaRP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6" name="矩形 15"/>
          <p:cNvSpPr/>
          <p:nvPr/>
        </p:nvSpPr>
        <p:spPr>
          <a:xfrm>
            <a:off x="8934327" y="4580861"/>
            <a:ext cx="1481153" cy="523099"/>
          </a:xfrm>
          <a:prstGeom prst="rect">
            <a:avLst/>
          </a:prstGeom>
        </p:spPr>
        <p:txBody>
          <a:bodyPr wrap="none">
            <a:spAutoFit/>
          </a:bodyPr>
          <a:lstStyle/>
          <a:p>
            <a:r>
              <a:rPr lang="en-US" altLang="zh-CN" sz="2799" b="1" i="1" kern="100" err="1">
                <a:solidFill>
                  <a:srgbClr val="C00000"/>
                </a:solidFill>
                <a:latin typeface="Times New Roman"/>
                <a:ea typeface="华文细黑"/>
                <a:cs typeface="Courier New"/>
              </a:rPr>
              <a:t>a</a:t>
            </a:r>
            <a:r>
              <a:rPr lang="en-US" altLang="zh-CN" sz="2799" kern="100" err="1">
                <a:solidFill>
                  <a:srgbClr val="C00000"/>
                </a:solidFill>
                <a:latin typeface="Times New Roman"/>
                <a:ea typeface="华文细黑"/>
                <a:cs typeface="Courier New"/>
              </a:rPr>
              <a:t>·</a:t>
            </a:r>
            <a:r>
              <a:rPr lang="en-US" altLang="zh-CN" sz="2799" b="1" i="1" kern="100" err="1">
                <a:solidFill>
                  <a:srgbClr val="C00000"/>
                </a:solidFill>
                <a:latin typeface="Times New Roman"/>
                <a:ea typeface="华文细黑"/>
                <a:cs typeface="Courier New"/>
              </a:rPr>
              <a:t>b</a:t>
            </a:r>
            <a:r>
              <a:rPr lang="zh-CN" altLang="en-US" sz="2799" kern="100">
                <a:solidFill>
                  <a:srgbClr val="C00000"/>
                </a:solidFill>
                <a:latin typeface="Times New Roman"/>
                <a:ea typeface="华文细黑"/>
                <a:cs typeface="Times New Roman"/>
              </a:rPr>
              <a:t>＋</a:t>
            </a:r>
            <a:r>
              <a:rPr lang="en-US" altLang="zh-CN" sz="2799" b="1" i="1" kern="100" err="1">
                <a:solidFill>
                  <a:srgbClr val="C00000"/>
                </a:solidFill>
                <a:latin typeface="Times New Roman"/>
                <a:ea typeface="华文细黑"/>
                <a:cs typeface="Courier New"/>
              </a:rPr>
              <a:t>a</a:t>
            </a:r>
            <a:r>
              <a:rPr lang="en-US" altLang="zh-CN" sz="2799" kern="100" err="1">
                <a:solidFill>
                  <a:srgbClr val="C00000"/>
                </a:solidFill>
                <a:latin typeface="Times New Roman"/>
                <a:ea typeface="华文细黑"/>
                <a:cs typeface="Courier New"/>
              </a:rPr>
              <a:t>·</a:t>
            </a:r>
            <a:r>
              <a:rPr lang="en-US" altLang="zh-CN" sz="2799" b="1" i="1" kern="100" err="1">
                <a:solidFill>
                  <a:srgbClr val="C00000"/>
                </a:solidFill>
                <a:latin typeface="Times New Roman"/>
                <a:ea typeface="华文细黑"/>
                <a:cs typeface="Courier New"/>
              </a:rPr>
              <a:t>c</a:t>
            </a:r>
            <a:endParaRPr lang="zh-CN" altLang="en-US">
              <a:solidFill>
                <a:srgbClr val="C00000"/>
              </a:solidFill>
            </a:endParaRPr>
          </a:p>
        </p:txBody>
      </p:sp>
      <p:sp>
        <p:nvSpPr>
          <p:cNvPr id="18" name="矩形 17"/>
          <p:cNvSpPr/>
          <p:nvPr/>
        </p:nvSpPr>
        <p:spPr>
          <a:xfrm>
            <a:off x="8995863" y="2709087"/>
            <a:ext cx="1059661" cy="523099"/>
          </a:xfrm>
          <a:prstGeom prst="rect">
            <a:avLst/>
          </a:prstGeom>
        </p:spPr>
        <p:txBody>
          <a:bodyPr wrap="none">
            <a:spAutoFit/>
          </a:bodyPr>
          <a:lstStyle/>
          <a:p>
            <a:r>
              <a:rPr lang="en-US" altLang="zh-CN" sz="2799" i="1" kern="100">
                <a:solidFill>
                  <a:srgbClr val="C00000"/>
                </a:solidFill>
                <a:latin typeface="Times New Roman"/>
                <a:ea typeface="华文细黑"/>
                <a:cs typeface="Courier New"/>
              </a:rPr>
              <a:t>λ</a:t>
            </a:r>
            <a:r>
              <a:rPr lang="en-US" altLang="zh-CN" sz="2799" kern="100">
                <a:solidFill>
                  <a:srgbClr val="C00000"/>
                </a:solidFill>
                <a:latin typeface="Times New Roman"/>
                <a:ea typeface="华文细黑"/>
                <a:cs typeface="Courier New"/>
              </a:rPr>
              <a:t>(</a:t>
            </a:r>
            <a:r>
              <a:rPr lang="en-US" altLang="zh-CN" sz="2799" b="1" i="1" kern="100" err="1">
                <a:solidFill>
                  <a:srgbClr val="C00000"/>
                </a:solidFill>
                <a:latin typeface="Times New Roman"/>
                <a:ea typeface="华文细黑"/>
                <a:cs typeface="Courier New"/>
              </a:rPr>
              <a:t>a</a:t>
            </a:r>
            <a:r>
              <a:rPr lang="en-US" altLang="zh-CN" sz="2799" kern="100" err="1">
                <a:solidFill>
                  <a:srgbClr val="C00000"/>
                </a:solidFill>
                <a:latin typeface="Times New Roman"/>
                <a:ea typeface="华文细黑"/>
                <a:cs typeface="Courier New"/>
              </a:rPr>
              <a:t>·</a:t>
            </a:r>
            <a:r>
              <a:rPr lang="en-US" altLang="zh-CN" sz="2799" b="1" i="1" kern="100" err="1">
                <a:solidFill>
                  <a:srgbClr val="C00000"/>
                </a:solidFill>
                <a:latin typeface="Times New Roman"/>
                <a:ea typeface="华文细黑"/>
                <a:cs typeface="Courier New"/>
              </a:rPr>
              <a:t>b</a:t>
            </a:r>
            <a:r>
              <a:rPr lang="en-US" altLang="zh-CN" sz="2799" kern="100">
                <a:solidFill>
                  <a:srgbClr val="C00000"/>
                </a:solidFill>
                <a:latin typeface="Times New Roman"/>
                <a:ea typeface="华文细黑"/>
                <a:cs typeface="Courier New"/>
              </a:rPr>
              <a:t>)</a:t>
            </a:r>
            <a:endParaRPr lang="zh-CN" altLang="en-US">
              <a:solidFill>
                <a:srgbClr val="C00000"/>
              </a:solidFill>
            </a:endParaRPr>
          </a:p>
        </p:txBody>
      </p:sp>
      <p:sp>
        <p:nvSpPr>
          <p:cNvPr id="20" name="矩形 19"/>
          <p:cNvSpPr/>
          <p:nvPr/>
        </p:nvSpPr>
        <p:spPr>
          <a:xfrm>
            <a:off x="8975654" y="3572983"/>
            <a:ext cx="663810" cy="523099"/>
          </a:xfrm>
          <a:prstGeom prst="rect">
            <a:avLst/>
          </a:prstGeom>
        </p:spPr>
        <p:txBody>
          <a:bodyPr wrap="none">
            <a:spAutoFit/>
          </a:bodyPr>
          <a:lstStyle/>
          <a:p>
            <a:r>
              <a:rPr lang="en-US" altLang="zh-CN" sz="2799" b="1" i="1" kern="100">
                <a:solidFill>
                  <a:srgbClr val="C00000"/>
                </a:solidFill>
                <a:latin typeface="Times New Roman"/>
                <a:ea typeface="华文细黑"/>
                <a:cs typeface="Courier New"/>
              </a:rPr>
              <a:t>b</a:t>
            </a:r>
            <a:r>
              <a:rPr lang="en-US" altLang="zh-CN" sz="2799" kern="100">
                <a:solidFill>
                  <a:srgbClr val="C00000"/>
                </a:solidFill>
                <a:latin typeface="Times New Roman"/>
                <a:ea typeface="华文细黑"/>
                <a:cs typeface="Courier New"/>
              </a:rPr>
              <a:t>·</a:t>
            </a:r>
            <a:r>
              <a:rPr lang="en-US" altLang="zh-CN" sz="2799" b="1" i="1" kern="100">
                <a:solidFill>
                  <a:srgbClr val="C00000"/>
                </a:solidFill>
                <a:latin typeface="Times New Roman"/>
                <a:ea typeface="华文细黑"/>
                <a:cs typeface="Courier New"/>
              </a:rPr>
              <a:t>a</a:t>
            </a:r>
            <a:endParaRPr lang="zh-CN" altLang="en-US">
              <a:solidFill>
                <a:srgbClr val="C00000"/>
              </a:solidFill>
            </a:endParaRPr>
          </a:p>
        </p:txBody>
      </p:sp>
      <p:sp>
        <p:nvSpPr>
          <p:cNvPr id="2" name="矩形 1"/>
          <p:cNvSpPr/>
          <p:nvPr/>
        </p:nvSpPr>
        <p:spPr>
          <a:xfrm>
            <a:off x="0" y="-114396"/>
            <a:ext cx="2698175" cy="738472"/>
          </a:xfrm>
          <a:prstGeom prst="rect">
            <a:avLst/>
          </a:prstGeom>
        </p:spPr>
        <p:txBody>
          <a:bodyPr wrap="none">
            <a:spAutoFit/>
          </a:bodyPr>
          <a:lstStyle/>
          <a:p>
            <a:pPr algn="just">
              <a:lnSpc>
                <a:spcPct val="150000"/>
              </a:lnSpc>
              <a:spcAft>
                <a:spcPct val="0"/>
              </a:spcAft>
              <a:tabLst>
                <a:tab pos="2249990"/>
              </a:tabLst>
            </a:pPr>
            <a:r>
              <a:rPr lang="zh-CN" altLang="zh-CN" sz="2799">
                <a:solidFill>
                  <a:schemeClr val="bg1"/>
                </a:solidFill>
                <a:latin typeface="黑体" pitchFamily="2" charset="-122"/>
                <a:ea typeface="黑体" pitchFamily="2" charset="-122"/>
              </a:rPr>
              <a:t>空间向量数量积</a:t>
            </a:r>
          </a:p>
        </p:txBody>
      </p:sp>
    </p:spTree>
    <p:extLst>
      <p:ext uri="{BB962C8B-B14F-4D97-AF65-F5344CB8AC3E}">
        <p14:creationId xmlns:p14="http://schemas.microsoft.com/office/powerpoint/2010/main" val="3963265434"/>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20" grpId="0"/>
      <p:bldP spid="20" grpId="1"/>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矩形 4"/>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10" name="矩形 9"/>
          <p:cNvSpPr/>
          <p:nvPr/>
        </p:nvSpPr>
        <p:spPr>
          <a:xfrm>
            <a:off x="264703" y="540575"/>
            <a:ext cx="3117439" cy="738301"/>
          </a:xfrm>
          <a:prstGeom prst="rect">
            <a:avLst/>
          </a:prstGeom>
        </p:spPr>
        <p:txBody>
          <a:bodyPr wrap="none">
            <a:spAutoFit/>
          </a:bodyPr>
          <a:lstStyle/>
          <a:p>
            <a:pPr algn="just">
              <a:lnSpc>
                <a:spcPct val="150000"/>
              </a:lnSpc>
              <a:spcAft>
                <a:spcPct val="0"/>
              </a:spcAft>
              <a:tabLst>
                <a:tab pos="2249990"/>
              </a:tabLst>
            </a:pPr>
            <a:r>
              <a:rPr lang="en-US" altLang="zh-CN" sz="2799" kern="100">
                <a:latin typeface="Times New Roman"/>
                <a:ea typeface="华文细黑"/>
                <a:cs typeface="Courier New"/>
              </a:rPr>
              <a:t>(3)</a:t>
            </a:r>
            <a:r>
              <a:rPr lang="zh-CN" altLang="zh-CN" sz="2799" kern="100">
                <a:latin typeface="Times New Roman"/>
                <a:ea typeface="华文细黑"/>
                <a:cs typeface="Times New Roman"/>
              </a:rPr>
              <a:t>空间向量的夹角</a:t>
            </a:r>
            <a:endParaRPr lang="zh-CN" altLang="zh-CN" sz="1050" kern="100">
              <a:latin typeface="宋体"/>
              <a:cs typeface="Courier New"/>
            </a:endParaRPr>
          </a:p>
        </p:txBody>
      </p:sp>
      <p:graphicFrame>
        <p:nvGraphicFramePr>
          <p:cNvPr id="2" name="对象 1"/>
          <p:cNvGraphicFramePr>
            <a:graphicFrameLocks noChangeAspect="1"/>
          </p:cNvGraphicFramePr>
          <p:nvPr/>
        </p:nvGraphicFramePr>
        <p:xfrm>
          <a:off x="278366" y="1371282"/>
          <a:ext cx="11732084" cy="3904346"/>
        </p:xfrm>
        <a:graphic>
          <a:graphicData uri="http://schemas.openxmlformats.org/presentationml/2006/ole">
            <mc:AlternateContent>
              <mc:Choice xmlns:v="urn:schemas-microsoft-com:vml" Requires="v">
                <p:oleObj spid="_x0000_s1057" name="文档" r:id="rId2" imgW="11736324" imgH="3915566" progId="Word.Document.12">
                  <p:embed/>
                </p:oleObj>
              </mc:Choice>
              <mc:Fallback>
                <p:oleObj name="文档" r:id="rId2" imgW="11736324" imgH="3915566" progId="Word.Document.12">
                  <p:embed/>
                  <p:pic>
                    <p:nvPicPr>
                      <p:cNvPr id="0" name="OLE substitute image"/>
                      <p:cNvPicPr/>
                      <p:nvPr/>
                    </p:nvPicPr>
                    <p:blipFill>
                      <a:blip r:embed="rId3"/>
                      <a:stretch>
                        <a:fillRect/>
                      </a:stretch>
                    </p:blipFill>
                    <p:spPr>
                      <a:xfrm>
                        <a:off x="278366" y="1371282"/>
                        <a:ext cx="11732084" cy="3904346"/>
                      </a:xfrm>
                      <a:prstGeom prst="rect">
                        <a:avLst/>
                      </a:prstGeom>
                    </p:spPr>
                  </p:pic>
                </p:oleObj>
              </mc:Fallback>
            </mc:AlternateContent>
          </a:graphicData>
        </a:graphic>
      </p:graphicFrame>
      <p:sp>
        <p:nvSpPr>
          <p:cNvPr id="4" name="矩形 3"/>
          <p:cNvSpPr/>
          <p:nvPr/>
        </p:nvSpPr>
        <p:spPr>
          <a:xfrm>
            <a:off x="534160" y="2231824"/>
            <a:ext cx="1242360" cy="522971"/>
          </a:xfrm>
          <a:prstGeom prst="rect">
            <a:avLst/>
          </a:prstGeom>
        </p:spPr>
        <p:txBody>
          <a:bodyPr wrap="none">
            <a:spAutoFit/>
          </a:bodyPr>
          <a:lstStyle/>
          <a:p>
            <a:r>
              <a:rPr lang="en-US" altLang="zh-CN" sz="2799">
                <a:solidFill>
                  <a:srgbClr val="C00000"/>
                </a:solidFill>
                <a:latin typeface="宋体"/>
                <a:ea typeface="华文细黑"/>
                <a:cs typeface="Times New Roman"/>
              </a:rPr>
              <a:t>∠</a:t>
            </a:r>
            <a:r>
              <a:rPr lang="en-US" altLang="zh-CN" sz="2799" i="1">
                <a:solidFill>
                  <a:srgbClr val="C00000"/>
                </a:solidFill>
                <a:latin typeface="Times New Roman"/>
                <a:ea typeface="华文细黑"/>
              </a:rPr>
              <a:t>AOB</a:t>
            </a:r>
            <a:endParaRPr lang="zh-CN" altLang="en-US" sz="2799">
              <a:solidFill>
                <a:srgbClr val="C00000"/>
              </a:solidFill>
            </a:endParaRPr>
          </a:p>
        </p:txBody>
      </p:sp>
      <p:sp>
        <p:nvSpPr>
          <p:cNvPr id="8" name="矩形 7"/>
          <p:cNvSpPr/>
          <p:nvPr/>
        </p:nvSpPr>
        <p:spPr>
          <a:xfrm>
            <a:off x="10631454" y="2133156"/>
            <a:ext cx="1441086" cy="522971"/>
          </a:xfrm>
          <a:prstGeom prst="rect">
            <a:avLst/>
          </a:prstGeom>
        </p:spPr>
        <p:txBody>
          <a:bodyPr wrap="none">
            <a:spAutoFit/>
          </a:bodyPr>
          <a:lstStyle/>
          <a:p>
            <a:r>
              <a:rPr lang="en-US" altLang="zh-CN" sz="2799">
                <a:solidFill>
                  <a:srgbClr val="C00000"/>
                </a:solidFill>
                <a:latin typeface="IPAPANNEW"/>
                <a:ea typeface="华文细黑"/>
                <a:cs typeface="Times New Roman"/>
              </a:rPr>
              <a:t>[0</a:t>
            </a:r>
            <a:r>
              <a:rPr lang="zh-CN" altLang="zh-CN" sz="2799">
                <a:solidFill>
                  <a:srgbClr val="C00000"/>
                </a:solidFill>
                <a:latin typeface="IPAPANNEW"/>
                <a:ea typeface="华文细黑"/>
                <a:cs typeface="Times New Roman"/>
              </a:rPr>
              <a:t>，</a:t>
            </a:r>
            <a:r>
              <a:rPr lang="en-US" altLang="zh-CN" sz="2799">
                <a:solidFill>
                  <a:srgbClr val="C00000"/>
                </a:solidFill>
                <a:latin typeface="IPAPANNEW"/>
                <a:ea typeface="华文细黑"/>
                <a:cs typeface="Times New Roman"/>
              </a:rPr>
              <a:t>π]</a:t>
            </a:r>
            <a:endParaRPr lang="zh-CN" altLang="en-US" sz="2799">
              <a:solidFill>
                <a:srgbClr val="C00000"/>
              </a:solidFill>
            </a:endParaRPr>
          </a:p>
        </p:txBody>
      </p:sp>
      <p:graphicFrame>
        <p:nvGraphicFramePr>
          <p:cNvPr id="9" name="对象 8"/>
          <p:cNvGraphicFramePr>
            <a:graphicFrameLocks noChangeAspect="1"/>
          </p:cNvGraphicFramePr>
          <p:nvPr/>
        </p:nvGraphicFramePr>
        <p:xfrm>
          <a:off x="4008252" y="2608701"/>
          <a:ext cx="1133213" cy="952280"/>
        </p:xfrm>
        <a:graphic>
          <a:graphicData uri="http://schemas.openxmlformats.org/presentationml/2006/ole">
            <mc:AlternateContent>
              <mc:Choice xmlns:v="urn:schemas-microsoft-com:vml" Requires="v">
                <p:oleObj spid="_x0000_s1058" name="文档" r:id="rId4" imgW="1139952" imgH="989607" progId="Word.Document.12">
                  <p:embed/>
                </p:oleObj>
              </mc:Choice>
              <mc:Fallback>
                <p:oleObj name="文档" r:id="rId4" imgW="1139952" imgH="989607" progId="Word.Document.12">
                  <p:embed/>
                  <p:pic>
                    <p:nvPicPr>
                      <p:cNvPr id="0" name="OLE substitute image"/>
                      <p:cNvPicPr/>
                      <p:nvPr/>
                    </p:nvPicPr>
                    <p:blipFill>
                      <a:blip r:embed="rId5"/>
                      <a:stretch>
                        <a:fillRect/>
                      </a:stretch>
                    </p:blipFill>
                    <p:spPr>
                      <a:xfrm>
                        <a:off x="4008252" y="2608701"/>
                        <a:ext cx="1133213" cy="952280"/>
                      </a:xfrm>
                      <a:prstGeom prst="rect">
                        <a:avLst/>
                      </a:prstGeom>
                    </p:spPr>
                  </p:pic>
                </p:oleObj>
              </mc:Fallback>
            </mc:AlternateContent>
          </a:graphicData>
        </a:graphic>
      </p:graphicFrame>
    </p:spTree>
    <p:extLst>
      <p:ext uri="{BB962C8B-B14F-4D97-AF65-F5344CB8AC3E}">
        <p14:creationId xmlns:p14="http://schemas.microsoft.com/office/powerpoint/2010/main" val="2923863667"/>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矩形 3"/>
          <p:cNvSpPr/>
          <p:nvPr/>
        </p:nvSpPr>
        <p:spPr>
          <a:xfrm>
            <a:off x="94735" y="720462"/>
            <a:ext cx="11866606" cy="2862322"/>
          </a:xfrm>
          <a:prstGeom prst="rect">
            <a:avLst/>
          </a:prstGeom>
        </p:spPr>
        <p:txBody>
          <a:bodyPr wrap="square">
            <a:spAutoFit/>
          </a:bodyPr>
          <a:lstStyle/>
          <a:p>
            <a:pPr>
              <a:lnSpc>
                <a:spcPct val="150000"/>
              </a:lnSpc>
            </a:pPr>
            <a:r>
              <a:rPr lang="zh-CN" altLang="en-US" sz="2400">
                <a:latin typeface="Times New Roman" pitchFamily="18" charset="0"/>
                <a:cs typeface="Times New Roman" pitchFamily="18" charset="0"/>
              </a:rPr>
              <a:t>        章前图展示的是一个做滑翔运动员的场景，可以想象在滑翔过程中，飞行员会受到来自不同方向大小各异的力，例如绳索的拉力，风力，重力等，显然这些力不在同一个平内，联想，用平面向量解决物理问题的方法，能否把平面向量推广到空间向量，从而利用向量研究滑翔运动员呢，下面我们类比平面向量，研究空间向量，先从空间上的概念和表示开始。</a:t>
            </a:r>
          </a:p>
        </p:txBody>
      </p:sp>
      <p:sp>
        <p:nvSpPr>
          <p:cNvPr id="5"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情境导学</a:t>
            </a:r>
          </a:p>
        </p:txBody>
      </p:sp>
      <p:pic>
        <p:nvPicPr>
          <p:cNvPr id="7" name="图片 6"/>
          <p:cNvPicPr>
            <a:picLocks noChangeAspect="1"/>
          </p:cNvPicPr>
          <p:nvPr/>
        </p:nvPicPr>
        <p:blipFill>
          <a:blip r:embed="rId2"/>
          <a:stretch>
            <a:fillRect/>
          </a:stretch>
        </p:blipFill>
        <p:spPr>
          <a:xfrm>
            <a:off x="2581275" y="3582784"/>
            <a:ext cx="4930465" cy="2916740"/>
          </a:xfrm>
          <a:prstGeom prst="rect">
            <a:avLst/>
          </a:prstGeom>
        </p:spPr>
      </p:pic>
    </p:spTree>
    <p:extLst>
      <p:ext uri="{BB962C8B-B14F-4D97-AF65-F5344CB8AC3E}">
        <p14:creationId xmlns:p14="http://schemas.microsoft.com/office/powerpoint/2010/main" val="3787708951"/>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8" name="表格 7"/>
          <p:cNvGraphicFramePr>
            <a:graphicFrameLocks noGrp="1"/>
          </p:cNvGraphicFramePr>
          <p:nvPr/>
        </p:nvGraphicFramePr>
        <p:xfrm>
          <a:off x="408685" y="1197271"/>
          <a:ext cx="11233277" cy="5150538"/>
        </p:xfrm>
        <a:graphic>
          <a:graphicData uri="http://schemas.openxmlformats.org/drawingml/2006/table">
            <a:tbl>
              <a:tblPr/>
              <a:tblGrid>
                <a:gridCol w="1041496">
                  <a:extLst>
                    <a:ext uri="{9D8B030D-6E8A-4147-A177-3AD203B41FA5}">
                      <a16:colId xmlns:a16="http://schemas.microsoft.com/office/drawing/2014/main" val="20000"/>
                    </a:ext>
                  </a:extLst>
                </a:gridCol>
                <a:gridCol w="10191781">
                  <a:extLst>
                    <a:ext uri="{9D8B030D-6E8A-4147-A177-3AD203B41FA5}">
                      <a16:colId xmlns:a16="http://schemas.microsoft.com/office/drawing/2014/main" val="20001"/>
                    </a:ext>
                  </a:extLst>
                </a:gridCol>
              </a:tblGrid>
              <a:tr h="1088078">
                <a:tc rowSpan="4">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两个向量数量积的性质</a:t>
                      </a:r>
                      <a:endParaRPr lang="zh-CN" sz="2800" kern="100">
                        <a:effectLst/>
                        <a:latin typeface="宋体"/>
                        <a:cs typeface="Courier New"/>
                      </a:endParaRPr>
                    </a:p>
                  </a:txBody>
                  <a:tcPr marL="37306" marR="373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lnSpc>
                          <a:spcPct val="150000"/>
                        </a:lnSpc>
                        <a:spcAft>
                          <a:spcPct val="0"/>
                        </a:spcAft>
                        <a:tabLst>
                          <a:tab pos="2250440"/>
                        </a:tabLst>
                      </a:pPr>
                      <a:r>
                        <a:rPr lang="en-US" sz="2800" kern="100">
                          <a:effectLst/>
                          <a:latin typeface="宋体"/>
                          <a:ea typeface="华文细黑"/>
                          <a:cs typeface="Times New Roman"/>
                        </a:rPr>
                        <a:t>①</a:t>
                      </a:r>
                      <a:r>
                        <a:rPr lang="zh-CN" sz="2800" kern="100">
                          <a:effectLst/>
                          <a:latin typeface="Times New Roman"/>
                          <a:ea typeface="华文细黑"/>
                          <a:cs typeface="Times New Roman"/>
                        </a:rPr>
                        <a:t>若</a:t>
                      </a:r>
                      <a:r>
                        <a:rPr lang="en-US" sz="2800" b="1" i="1" kern="100">
                          <a:effectLst/>
                          <a:latin typeface="Times New Roman"/>
                          <a:ea typeface="华文细黑"/>
                          <a:cs typeface="Courier New"/>
                        </a:rPr>
                        <a:t>a</a:t>
                      </a:r>
                      <a:r>
                        <a:rPr lang="zh-CN" sz="2800" kern="100">
                          <a:effectLst/>
                          <a:latin typeface="Times New Roman"/>
                          <a:ea typeface="华文细黑"/>
                          <a:cs typeface="Times New Roman"/>
                        </a:rPr>
                        <a:t>，</a:t>
                      </a:r>
                      <a:r>
                        <a:rPr lang="en-US" sz="2800" b="1" i="1" kern="100">
                          <a:effectLst/>
                          <a:latin typeface="Times New Roman"/>
                          <a:ea typeface="华文细黑"/>
                          <a:cs typeface="Courier New"/>
                        </a:rPr>
                        <a:t>b</a:t>
                      </a:r>
                      <a:r>
                        <a:rPr lang="zh-CN" sz="2800" kern="100">
                          <a:effectLst/>
                          <a:latin typeface="Times New Roman"/>
                          <a:ea typeface="华文细黑"/>
                          <a:cs typeface="Times New Roman"/>
                        </a:rPr>
                        <a:t>是非零向量，则</a:t>
                      </a:r>
                      <a:r>
                        <a:rPr lang="en-US" sz="2800" b="1" i="1" kern="100" err="1">
                          <a:effectLst/>
                          <a:latin typeface="Times New Roman"/>
                          <a:ea typeface="华文细黑"/>
                          <a:cs typeface="Courier New"/>
                        </a:rPr>
                        <a:t>a</a:t>
                      </a:r>
                      <a:r>
                        <a:rPr lang="en-US" sz="2800" kern="100" err="1">
                          <a:effectLst/>
                          <a:latin typeface="宋体"/>
                          <a:ea typeface="华文细黑"/>
                          <a:cs typeface="Times New Roman"/>
                        </a:rPr>
                        <a:t>⊥</a:t>
                      </a:r>
                      <a:r>
                        <a:rPr lang="en-US" sz="2800" b="1" i="1" kern="100" err="1">
                          <a:effectLst/>
                          <a:latin typeface="Times New Roman"/>
                          <a:ea typeface="华文细黑"/>
                          <a:cs typeface="Courier New"/>
                        </a:rPr>
                        <a:t>b</a:t>
                      </a:r>
                      <a:r>
                        <a:rPr lang="en-US" sz="2800" kern="100">
                          <a:effectLst/>
                          <a:latin typeface="Cambria Math"/>
                          <a:ea typeface="华文细黑"/>
                          <a:cs typeface="Cambria Math"/>
                        </a:rPr>
                        <a:t>⇔</a:t>
                      </a:r>
                      <a:r>
                        <a:rPr lang="en-US" sz="2800" b="0" i="1" u="none" kern="100">
                          <a:effectLst/>
                          <a:latin typeface="Times New Roman"/>
                          <a:ea typeface="华文细黑"/>
                          <a:cs typeface="Courier New"/>
                        </a:rPr>
                        <a:t>_______</a:t>
                      </a:r>
                      <a:endParaRPr lang="zh-CN" sz="2800" b="0" u="none" kern="100">
                        <a:effectLst/>
                        <a:latin typeface="宋体"/>
                        <a:cs typeface="Courier New"/>
                      </a:endParaRPr>
                    </a:p>
                  </a:txBody>
                  <a:tcPr marL="37306" marR="373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76157">
                <a:tc vMerge="1">
                  <a:txBody>
                    <a:bodyPr vert="horz" wrap="square"/>
                    <a:lstStyle/>
                    <a:p>
                      <a:endParaRPr lang="zh-CN" altLang="en-US"/>
                    </a:p>
                  </a:txBody>
                  <a:tcPr/>
                </a:tc>
                <a:tc>
                  <a:txBody>
                    <a:bodyPr vert="horz" wrap="square"/>
                    <a:lstStyle/>
                    <a:p>
                      <a:pPr algn="l">
                        <a:lnSpc>
                          <a:spcPct val="150000"/>
                        </a:lnSpc>
                        <a:spcAft>
                          <a:spcPct val="0"/>
                        </a:spcAft>
                        <a:tabLst>
                          <a:tab pos="2250440"/>
                        </a:tabLst>
                      </a:pPr>
                      <a:r>
                        <a:rPr lang="en-US" sz="2800" kern="100">
                          <a:effectLst/>
                          <a:latin typeface="宋体"/>
                          <a:ea typeface="华文细黑"/>
                          <a:cs typeface="Times New Roman"/>
                        </a:rPr>
                        <a:t>②</a:t>
                      </a:r>
                      <a:r>
                        <a:rPr lang="zh-CN" sz="2800" kern="100">
                          <a:effectLst/>
                          <a:latin typeface="Times New Roman"/>
                          <a:ea typeface="华文细黑"/>
                          <a:cs typeface="Times New Roman"/>
                        </a:rPr>
                        <a:t>若</a:t>
                      </a:r>
                      <a:r>
                        <a:rPr lang="en-US" sz="2800" b="1" i="1" kern="100">
                          <a:effectLst/>
                          <a:latin typeface="Times New Roman"/>
                          <a:ea typeface="华文细黑"/>
                          <a:cs typeface="Courier New"/>
                        </a:rPr>
                        <a:t>a</a:t>
                      </a:r>
                      <a:r>
                        <a:rPr lang="zh-CN" sz="2800" kern="100">
                          <a:effectLst/>
                          <a:latin typeface="Times New Roman"/>
                          <a:ea typeface="华文细黑"/>
                          <a:cs typeface="Times New Roman"/>
                        </a:rPr>
                        <a:t>与</a:t>
                      </a:r>
                      <a:r>
                        <a:rPr lang="en-US" sz="2800" b="1" i="1" kern="100">
                          <a:effectLst/>
                          <a:latin typeface="Times New Roman"/>
                          <a:ea typeface="华文细黑"/>
                          <a:cs typeface="Courier New"/>
                        </a:rPr>
                        <a:t>b</a:t>
                      </a:r>
                      <a:r>
                        <a:rPr lang="zh-CN" sz="2800" kern="100">
                          <a:effectLst/>
                          <a:latin typeface="Times New Roman"/>
                          <a:ea typeface="华文细黑"/>
                          <a:cs typeface="Times New Roman"/>
                        </a:rPr>
                        <a:t>同向，则</a:t>
                      </a:r>
                      <a:r>
                        <a:rPr lang="en-US" sz="2800" b="1" i="1" kern="100" err="1">
                          <a:effectLst/>
                          <a:latin typeface="Times New Roman"/>
                          <a:ea typeface="华文细黑"/>
                          <a:cs typeface="Courier New"/>
                        </a:rPr>
                        <a:t>a</a:t>
                      </a:r>
                      <a:r>
                        <a:rPr lang="en-US" sz="2800" kern="100" err="1">
                          <a:effectLst/>
                          <a:latin typeface="Times New Roman"/>
                          <a:ea typeface="华文细黑"/>
                          <a:cs typeface="Courier New"/>
                        </a:rPr>
                        <a:t>·</a:t>
                      </a:r>
                      <a:r>
                        <a:rPr lang="en-US" sz="2800" b="1" i="1" kern="100" err="1">
                          <a:effectLst/>
                          <a:latin typeface="Times New Roman"/>
                          <a:ea typeface="华文细黑"/>
                          <a:cs typeface="Courier New"/>
                        </a:rPr>
                        <a:t>b</a:t>
                      </a:r>
                      <a:r>
                        <a:rPr lang="zh-CN" sz="2800" kern="100">
                          <a:effectLst/>
                          <a:latin typeface="Times New Roman"/>
                          <a:ea typeface="华文细黑"/>
                          <a:cs typeface="Times New Roman"/>
                        </a:rPr>
                        <a:t>＝</a:t>
                      </a:r>
                      <a:r>
                        <a:rPr lang="en-US" sz="2800" kern="100">
                          <a:effectLst/>
                          <a:latin typeface="Times New Roman"/>
                          <a:ea typeface="华文细黑"/>
                          <a:cs typeface="Courier New"/>
                        </a:rPr>
                        <a:t>______</a:t>
                      </a:r>
                      <a:r>
                        <a:rPr lang="zh-CN" sz="2800" kern="100">
                          <a:effectLst/>
                          <a:latin typeface="Times New Roman"/>
                          <a:ea typeface="华文细黑"/>
                          <a:cs typeface="Times New Roman"/>
                        </a:rPr>
                        <a:t>；若反向，则</a:t>
                      </a:r>
                      <a:r>
                        <a:rPr lang="en-US" sz="2800" b="1" i="1" kern="100" err="1">
                          <a:effectLst/>
                          <a:latin typeface="Times New Roman"/>
                          <a:ea typeface="华文细黑"/>
                          <a:cs typeface="Courier New"/>
                        </a:rPr>
                        <a:t>a</a:t>
                      </a:r>
                      <a:r>
                        <a:rPr lang="en-US" sz="2800" kern="100" err="1">
                          <a:effectLst/>
                          <a:latin typeface="Times New Roman"/>
                          <a:ea typeface="华文细黑"/>
                          <a:cs typeface="Courier New"/>
                        </a:rPr>
                        <a:t>·</a:t>
                      </a:r>
                      <a:r>
                        <a:rPr lang="en-US" sz="2800" b="1" i="1" kern="100" err="1">
                          <a:effectLst/>
                          <a:latin typeface="Times New Roman"/>
                          <a:ea typeface="华文细黑"/>
                          <a:cs typeface="Courier New"/>
                        </a:rPr>
                        <a:t>b</a:t>
                      </a:r>
                      <a:r>
                        <a:rPr lang="zh-CN" sz="2800" kern="100">
                          <a:effectLst/>
                          <a:latin typeface="Times New Roman"/>
                          <a:ea typeface="华文细黑"/>
                          <a:cs typeface="Times New Roman"/>
                        </a:rPr>
                        <a:t>＝</a:t>
                      </a:r>
                      <a:r>
                        <a:rPr lang="en-US" altLang="zh-CN" sz="2800" kern="100">
                          <a:effectLst/>
                          <a:latin typeface="Times New Roman"/>
                          <a:ea typeface="华文细黑"/>
                          <a:cs typeface="Times New Roman"/>
                        </a:rPr>
                        <a:t>________</a:t>
                      </a:r>
                      <a:r>
                        <a:rPr lang="en-US" sz="2800" kern="100">
                          <a:effectLst/>
                          <a:latin typeface="Times New Roman"/>
                          <a:ea typeface="华文细黑"/>
                          <a:cs typeface="Courier New"/>
                        </a:rPr>
                        <a:t>.</a:t>
                      </a:r>
                      <a:endParaRPr lang="zh-CN" sz="2800" kern="100">
                        <a:effectLst/>
                        <a:latin typeface="宋体"/>
                        <a:cs typeface="Courier New"/>
                      </a:endParaRPr>
                    </a:p>
                    <a:p>
                      <a:pPr algn="l">
                        <a:lnSpc>
                          <a:spcPct val="150000"/>
                        </a:lnSpc>
                        <a:spcAft>
                          <a:spcPct val="0"/>
                        </a:spcAft>
                        <a:tabLst>
                          <a:tab pos="2250440"/>
                        </a:tabLst>
                      </a:pPr>
                      <a:r>
                        <a:rPr lang="zh-CN" sz="2800" kern="100">
                          <a:effectLst/>
                          <a:latin typeface="Times New Roman"/>
                          <a:ea typeface="华文细黑"/>
                          <a:cs typeface="Times New Roman"/>
                        </a:rPr>
                        <a:t>特别地，</a:t>
                      </a:r>
                      <a:r>
                        <a:rPr lang="en-US" sz="2800" b="1" i="1" kern="100" err="1">
                          <a:effectLst/>
                          <a:latin typeface="Times New Roman"/>
                          <a:ea typeface="华文细黑"/>
                          <a:cs typeface="Courier New"/>
                        </a:rPr>
                        <a:t>a</a:t>
                      </a:r>
                      <a:r>
                        <a:rPr lang="en-US" sz="2800" kern="100" err="1">
                          <a:effectLst/>
                          <a:latin typeface="Times New Roman"/>
                          <a:ea typeface="华文细黑"/>
                          <a:cs typeface="Courier New"/>
                        </a:rPr>
                        <a:t>·</a:t>
                      </a:r>
                      <a:r>
                        <a:rPr lang="en-US" sz="2800" b="1" i="1" kern="100" err="1">
                          <a:effectLst/>
                          <a:latin typeface="Times New Roman"/>
                          <a:ea typeface="华文细黑"/>
                          <a:cs typeface="Courier New"/>
                        </a:rPr>
                        <a:t>a</a:t>
                      </a:r>
                      <a:r>
                        <a:rPr lang="zh-CN" sz="2800" kern="100">
                          <a:effectLst/>
                          <a:latin typeface="Times New Roman"/>
                          <a:ea typeface="华文细黑"/>
                          <a:cs typeface="Times New Roman"/>
                        </a:rPr>
                        <a:t>＝</a:t>
                      </a:r>
                      <a:r>
                        <a:rPr lang="en-US" sz="2800" kern="100">
                          <a:effectLst/>
                          <a:latin typeface="Times New Roman"/>
                          <a:ea typeface="华文细黑"/>
                          <a:cs typeface="Courier New"/>
                        </a:rPr>
                        <a:t>____</a:t>
                      </a:r>
                      <a:r>
                        <a:rPr lang="zh-CN" sz="2800" kern="100">
                          <a:effectLst/>
                          <a:latin typeface="Times New Roman"/>
                          <a:ea typeface="华文细黑"/>
                          <a:cs typeface="Times New Roman"/>
                        </a:rPr>
                        <a:t>或</a:t>
                      </a:r>
                      <a:r>
                        <a:rPr lang="en-US" sz="2800" kern="100">
                          <a:effectLst/>
                          <a:latin typeface="Times New Roman"/>
                          <a:ea typeface="华文细黑"/>
                          <a:cs typeface="Courier New"/>
                        </a:rPr>
                        <a:t>|</a:t>
                      </a:r>
                      <a:r>
                        <a:rPr lang="en-US" sz="2800" b="1" i="1" kern="100">
                          <a:effectLst/>
                          <a:latin typeface="Times New Roman"/>
                          <a:ea typeface="华文细黑"/>
                          <a:cs typeface="Courier New"/>
                        </a:rPr>
                        <a:t>a</a:t>
                      </a:r>
                      <a:r>
                        <a:rPr lang="en-US" sz="2800" kern="100">
                          <a:effectLst/>
                          <a:latin typeface="Times New Roman"/>
                          <a:ea typeface="华文细黑"/>
                          <a:cs typeface="Courier New"/>
                        </a:rPr>
                        <a:t>|</a:t>
                      </a:r>
                      <a:r>
                        <a:rPr lang="zh-CN" sz="2800" kern="100">
                          <a:effectLst/>
                          <a:latin typeface="Times New Roman"/>
                          <a:ea typeface="华文细黑"/>
                          <a:cs typeface="Times New Roman"/>
                        </a:rPr>
                        <a:t>＝</a:t>
                      </a:r>
                      <a:endParaRPr lang="zh-CN" sz="2800" kern="100">
                        <a:effectLst/>
                        <a:latin typeface="宋体"/>
                        <a:cs typeface="Courier New"/>
                      </a:endParaRPr>
                    </a:p>
                  </a:txBody>
                  <a:tcPr marL="37306" marR="373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99225">
                <a:tc vMerge="1">
                  <a:txBody>
                    <a:bodyPr vert="horz" wrap="square"/>
                    <a:lstStyle/>
                    <a:p>
                      <a:endParaRPr lang="zh-CN" altLang="en-US"/>
                    </a:p>
                  </a:txBody>
                  <a:tcPr/>
                </a:tc>
                <a:tc>
                  <a:txBody>
                    <a:bodyPr vert="horz" wrap="square"/>
                    <a:lstStyle/>
                    <a:p>
                      <a:pPr algn="l">
                        <a:lnSpc>
                          <a:spcPct val="150000"/>
                        </a:lnSpc>
                        <a:spcAft>
                          <a:spcPct val="0"/>
                        </a:spcAft>
                        <a:tabLst>
                          <a:tab pos="2250440"/>
                        </a:tabLst>
                      </a:pPr>
                      <a:r>
                        <a:rPr lang="en-US" sz="2800" kern="100">
                          <a:effectLst/>
                          <a:latin typeface="宋体"/>
                          <a:ea typeface="华文细黑"/>
                          <a:cs typeface="Times New Roman"/>
                        </a:rPr>
                        <a:t>③</a:t>
                      </a:r>
                      <a:r>
                        <a:rPr lang="zh-CN" sz="2800" kern="100">
                          <a:effectLst/>
                          <a:latin typeface="Times New Roman"/>
                          <a:ea typeface="华文细黑"/>
                          <a:cs typeface="Times New Roman"/>
                        </a:rPr>
                        <a:t>若</a:t>
                      </a:r>
                      <a:r>
                        <a:rPr lang="en-US" sz="2800" i="1" kern="100">
                          <a:effectLst/>
                          <a:latin typeface="Times New Roman"/>
                          <a:ea typeface="华文细黑"/>
                          <a:cs typeface="Courier New"/>
                        </a:rPr>
                        <a:t>θ</a:t>
                      </a:r>
                      <a:r>
                        <a:rPr lang="zh-CN" sz="2800" kern="100">
                          <a:effectLst/>
                          <a:latin typeface="Times New Roman"/>
                          <a:ea typeface="华文细黑"/>
                          <a:cs typeface="Times New Roman"/>
                        </a:rPr>
                        <a:t>为</a:t>
                      </a:r>
                      <a:r>
                        <a:rPr lang="en-US" sz="2800" b="1" i="1" kern="100">
                          <a:effectLst/>
                          <a:latin typeface="Times New Roman"/>
                          <a:ea typeface="华文细黑"/>
                          <a:cs typeface="Courier New"/>
                        </a:rPr>
                        <a:t>a</a:t>
                      </a:r>
                      <a:r>
                        <a:rPr lang="zh-CN" sz="2800" kern="100">
                          <a:effectLst/>
                          <a:latin typeface="Times New Roman"/>
                          <a:ea typeface="华文细黑"/>
                          <a:cs typeface="Times New Roman"/>
                        </a:rPr>
                        <a:t>，</a:t>
                      </a:r>
                      <a:r>
                        <a:rPr lang="en-US" sz="2800" b="1" i="1" kern="100">
                          <a:effectLst/>
                          <a:latin typeface="Times New Roman"/>
                          <a:ea typeface="华文细黑"/>
                          <a:cs typeface="Courier New"/>
                        </a:rPr>
                        <a:t>b</a:t>
                      </a:r>
                      <a:r>
                        <a:rPr lang="zh-CN" sz="2800" kern="100">
                          <a:effectLst/>
                          <a:latin typeface="Times New Roman"/>
                          <a:ea typeface="华文细黑"/>
                          <a:cs typeface="Times New Roman"/>
                        </a:rPr>
                        <a:t>的夹角，则</a:t>
                      </a:r>
                      <a:r>
                        <a:rPr lang="en-US" sz="2800" kern="100" err="1">
                          <a:effectLst/>
                          <a:latin typeface="Times New Roman"/>
                          <a:ea typeface="华文细黑"/>
                          <a:cs typeface="Courier New"/>
                        </a:rPr>
                        <a:t>cos </a:t>
                      </a:r>
                      <a:r>
                        <a:rPr lang="en-US" sz="2800" i="1" kern="100">
                          <a:effectLst/>
                          <a:latin typeface="Times New Roman"/>
                          <a:ea typeface="华文细黑"/>
                          <a:cs typeface="Courier New"/>
                        </a:rPr>
                        <a:t>θ</a:t>
                      </a:r>
                      <a:r>
                        <a:rPr lang="zh-CN" sz="2800" kern="100">
                          <a:effectLst/>
                          <a:latin typeface="Times New Roman"/>
                          <a:ea typeface="华文细黑"/>
                          <a:cs typeface="Times New Roman"/>
                        </a:rPr>
                        <a:t>＝</a:t>
                      </a:r>
                      <a:r>
                        <a:rPr lang="en-US" altLang="zh-CN" sz="2800" kern="100">
                          <a:effectLst/>
                          <a:latin typeface="Times New Roman"/>
                          <a:ea typeface="华文细黑"/>
                          <a:cs typeface="Times New Roman"/>
                        </a:rPr>
                        <a:t>_______</a:t>
                      </a:r>
                      <a:endParaRPr lang="zh-CN" sz="2800" kern="100">
                        <a:effectLst/>
                        <a:latin typeface="宋体"/>
                        <a:cs typeface="Courier New"/>
                      </a:endParaRPr>
                    </a:p>
                  </a:txBody>
                  <a:tcPr marL="37306" marR="373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7078">
                <a:tc vMerge="1">
                  <a:txBody>
                    <a:bodyPr vert="horz" wrap="square"/>
                    <a:lstStyle/>
                    <a:p>
                      <a:endParaRPr lang="zh-CN" altLang="en-US"/>
                    </a:p>
                  </a:txBody>
                  <a:tcPr/>
                </a:tc>
                <a:tc>
                  <a:txBody>
                    <a:bodyPr vert="horz" wrap="square"/>
                    <a:lstStyle/>
                    <a:p>
                      <a:pPr algn="l">
                        <a:lnSpc>
                          <a:spcPct val="150000"/>
                        </a:lnSpc>
                        <a:spcAft>
                          <a:spcPct val="0"/>
                        </a:spcAft>
                        <a:tabLst>
                          <a:tab pos="2250440"/>
                        </a:tabLst>
                      </a:pPr>
                      <a:r>
                        <a:rPr lang="en-US" sz="2800" kern="100">
                          <a:effectLst/>
                          <a:latin typeface="宋体"/>
                          <a:ea typeface="华文细黑"/>
                          <a:cs typeface="Times New Roman"/>
                        </a:rPr>
                        <a:t>④</a:t>
                      </a:r>
                      <a:r>
                        <a:rPr lang="en-US" sz="2800" kern="100">
                          <a:effectLst/>
                          <a:latin typeface="Times New Roman"/>
                          <a:ea typeface="华文细黑"/>
                          <a:cs typeface="Courier New"/>
                        </a:rPr>
                        <a:t>|</a:t>
                      </a:r>
                      <a:r>
                        <a:rPr lang="en-US" sz="2800" b="1" i="1" kern="100" err="1">
                          <a:effectLst/>
                          <a:latin typeface="Times New Roman"/>
                          <a:ea typeface="华文细黑"/>
                          <a:cs typeface="Courier New"/>
                        </a:rPr>
                        <a:t>a</a:t>
                      </a:r>
                      <a:r>
                        <a:rPr lang="en-US" sz="2800" kern="100" err="1">
                          <a:effectLst/>
                          <a:latin typeface="Times New Roman"/>
                          <a:ea typeface="华文细黑"/>
                          <a:cs typeface="Courier New"/>
                        </a:rPr>
                        <a:t>·</a:t>
                      </a:r>
                      <a:r>
                        <a:rPr lang="en-US" sz="2800" b="1" i="1" kern="100" err="1">
                          <a:effectLst/>
                          <a:latin typeface="Times New Roman"/>
                          <a:ea typeface="华文细黑"/>
                          <a:cs typeface="Courier New"/>
                        </a:rPr>
                        <a:t>b</a:t>
                      </a:r>
                      <a:r>
                        <a:rPr lang="en-US" sz="2800" kern="100">
                          <a:effectLst/>
                          <a:latin typeface="Times New Roman"/>
                          <a:ea typeface="华文细黑"/>
                          <a:cs typeface="Courier New"/>
                        </a:rPr>
                        <a:t>|</a:t>
                      </a:r>
                      <a:r>
                        <a:rPr lang="en-US" sz="2800" kern="100">
                          <a:effectLst/>
                          <a:latin typeface="宋体"/>
                          <a:ea typeface="华文细黑"/>
                          <a:cs typeface="Times New Roman"/>
                        </a:rPr>
                        <a:t>≤</a:t>
                      </a:r>
                      <a:r>
                        <a:rPr lang="en-US" sz="2800" kern="100">
                          <a:effectLst/>
                          <a:latin typeface="Times New Roman"/>
                          <a:ea typeface="华文细黑"/>
                          <a:cs typeface="Courier New"/>
                        </a:rPr>
                        <a:t>|</a:t>
                      </a:r>
                      <a:r>
                        <a:rPr lang="en-US" sz="2800" b="1" i="1" kern="100">
                          <a:effectLst/>
                          <a:latin typeface="Times New Roman"/>
                          <a:ea typeface="华文细黑"/>
                          <a:cs typeface="Courier New"/>
                        </a:rPr>
                        <a:t>a</a:t>
                      </a:r>
                      <a:r>
                        <a:rPr lang="en-US" sz="2800" kern="100">
                          <a:effectLst/>
                          <a:latin typeface="Times New Roman"/>
                          <a:ea typeface="华文细黑"/>
                          <a:cs typeface="Courier New"/>
                        </a:rPr>
                        <a:t>|·|</a:t>
                      </a:r>
                      <a:r>
                        <a:rPr lang="en-US" sz="2800" b="1" i="1" kern="100">
                          <a:effectLst/>
                          <a:latin typeface="Times New Roman"/>
                          <a:ea typeface="华文细黑"/>
                          <a:cs typeface="Courier New"/>
                        </a:rPr>
                        <a:t>b</a:t>
                      </a:r>
                      <a:r>
                        <a:rPr lang="en-US" sz="2800" kern="100">
                          <a:effectLst/>
                          <a:latin typeface="Times New Roman"/>
                          <a:ea typeface="华文细黑"/>
                          <a:cs typeface="Courier New"/>
                        </a:rPr>
                        <a:t>|</a:t>
                      </a:r>
                      <a:endParaRPr lang="zh-CN" sz="2800" kern="100">
                        <a:effectLst/>
                        <a:latin typeface="宋体"/>
                        <a:cs typeface="Courier New"/>
                      </a:endParaRPr>
                    </a:p>
                  </a:txBody>
                  <a:tcPr marL="37306" marR="373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矩形 3"/>
          <p:cNvSpPr/>
          <p:nvPr/>
        </p:nvSpPr>
        <p:spPr>
          <a:xfrm>
            <a:off x="-2314" y="-168369"/>
            <a:ext cx="11626574" cy="657681"/>
          </a:xfrm>
          <a:prstGeom prst="rect">
            <a:avLst/>
          </a:prstGeom>
        </p:spPr>
        <p:txBody>
          <a:bodyPr wrap="square">
            <a:spAutoFit/>
          </a:bodyPr>
          <a:lstStyle/>
          <a:p>
            <a:pPr algn="just">
              <a:lnSpc>
                <a:spcPct val="150000"/>
              </a:lnSpc>
              <a:spcAft>
                <a:spcPct val="0"/>
              </a:spcAft>
              <a:tabLst>
                <a:tab pos="2249990"/>
              </a:tabLst>
            </a:pPr>
            <a:r>
              <a:rPr lang="zh-CN" altLang="zh-CN" sz="2799">
                <a:solidFill>
                  <a:schemeClr val="bg1"/>
                </a:solidFill>
                <a:latin typeface="黑体" pitchFamily="2" charset="-122"/>
                <a:ea typeface="黑体" pitchFamily="2" charset="-122"/>
              </a:rPr>
              <a:t>空间向量的数量积的性质</a:t>
            </a:r>
          </a:p>
        </p:txBody>
      </p:sp>
      <p:sp>
        <p:nvSpPr>
          <p:cNvPr id="5" name="矩形 4"/>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graphicFrame>
        <p:nvGraphicFramePr>
          <p:cNvPr id="3" name="对象 2"/>
          <p:cNvGraphicFramePr>
            <a:graphicFrameLocks noChangeAspect="1"/>
          </p:cNvGraphicFramePr>
          <p:nvPr/>
        </p:nvGraphicFramePr>
        <p:xfrm>
          <a:off x="5432429" y="3500992"/>
          <a:ext cx="2247380" cy="1114167"/>
        </p:xfrm>
        <a:graphic>
          <a:graphicData uri="http://schemas.openxmlformats.org/presentationml/2006/ole">
            <mc:AlternateContent>
              <mc:Choice xmlns:v="urn:schemas-microsoft-com:vml" Requires="v">
                <p:oleObj spid="_x0000_s1059" name="文档" r:id="rId2" imgW="2253996" imgH="1112948" progId="Word.Document.12">
                  <p:embed/>
                </p:oleObj>
              </mc:Choice>
              <mc:Fallback>
                <p:oleObj name="文档" r:id="rId2" imgW="2253996" imgH="1112948" progId="Word.Document.12">
                  <p:embed/>
                  <p:pic>
                    <p:nvPicPr>
                      <p:cNvPr id="0" name="OLE substitute image"/>
                      <p:cNvPicPr/>
                      <p:nvPr/>
                    </p:nvPicPr>
                    <p:blipFill>
                      <a:blip r:embed="rId3"/>
                      <a:stretch>
                        <a:fillRect/>
                      </a:stretch>
                    </p:blipFill>
                    <p:spPr>
                      <a:xfrm>
                        <a:off x="5432429" y="3500992"/>
                        <a:ext cx="2247380" cy="1114167"/>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6455957" y="4364888"/>
          <a:ext cx="2247380" cy="1114167"/>
        </p:xfrm>
        <a:graphic>
          <a:graphicData uri="http://schemas.openxmlformats.org/presentationml/2006/ole">
            <mc:AlternateContent>
              <mc:Choice xmlns:v="urn:schemas-microsoft-com:vml" Requires="v">
                <p:oleObj spid="_x0000_s1060" name="文档" r:id="rId4" imgW="2253996" imgH="1111510" progId="Word.Document.12">
                  <p:embed/>
                </p:oleObj>
              </mc:Choice>
              <mc:Fallback>
                <p:oleObj name="文档" r:id="rId4" imgW="2253996" imgH="1111510" progId="Word.Document.12">
                  <p:embed/>
                  <p:pic>
                    <p:nvPicPr>
                      <p:cNvPr id="0" name="OLE substitute image"/>
                      <p:cNvPicPr/>
                      <p:nvPr/>
                    </p:nvPicPr>
                    <p:blipFill>
                      <a:blip r:embed="rId5"/>
                      <a:stretch>
                        <a:fillRect/>
                      </a:stretch>
                    </p:blipFill>
                    <p:spPr>
                      <a:xfrm>
                        <a:off x="6455957" y="4364888"/>
                        <a:ext cx="2247380" cy="1114167"/>
                      </a:xfrm>
                      <a:prstGeom prst="rect">
                        <a:avLst/>
                      </a:prstGeom>
                    </p:spPr>
                  </p:pic>
                </p:oleObj>
              </mc:Fallback>
            </mc:AlternateContent>
          </a:graphicData>
        </a:graphic>
      </p:graphicFrame>
      <p:sp>
        <p:nvSpPr>
          <p:cNvPr id="11" name="矩形 10"/>
          <p:cNvSpPr/>
          <p:nvPr/>
        </p:nvSpPr>
        <p:spPr>
          <a:xfrm>
            <a:off x="6455957" y="1538066"/>
            <a:ext cx="1202295" cy="523099"/>
          </a:xfrm>
          <a:prstGeom prst="rect">
            <a:avLst/>
          </a:prstGeom>
        </p:spPr>
        <p:txBody>
          <a:bodyPr wrap="none">
            <a:spAutoFit/>
          </a:bodyPr>
          <a:lstStyle/>
          <a:p>
            <a:r>
              <a:rPr lang="en-US" altLang="zh-CN" sz="2799" b="1" i="1" kern="100" err="1">
                <a:solidFill>
                  <a:srgbClr val="C00000"/>
                </a:solidFill>
                <a:latin typeface="Times New Roman"/>
                <a:ea typeface="华文细黑"/>
                <a:cs typeface="Courier New"/>
              </a:rPr>
              <a:t>a</a:t>
            </a:r>
            <a:r>
              <a:rPr lang="en-US" altLang="zh-CN" sz="2799" kern="100" err="1">
                <a:solidFill>
                  <a:srgbClr val="C00000"/>
                </a:solidFill>
                <a:latin typeface="Times New Roman"/>
                <a:ea typeface="华文细黑"/>
                <a:cs typeface="Courier New"/>
              </a:rPr>
              <a:t>·</a:t>
            </a:r>
            <a:r>
              <a:rPr lang="en-US" altLang="zh-CN" sz="2799" b="1" i="1" kern="100" err="1">
                <a:solidFill>
                  <a:srgbClr val="C00000"/>
                </a:solidFill>
                <a:latin typeface="Times New Roman"/>
                <a:ea typeface="华文细黑"/>
                <a:cs typeface="Courier New"/>
              </a:rPr>
              <a:t>b</a:t>
            </a:r>
            <a:r>
              <a:rPr lang="zh-CN" altLang="en-US" sz="2799" kern="100">
                <a:solidFill>
                  <a:srgbClr val="C00000"/>
                </a:solidFill>
                <a:latin typeface="Times New Roman"/>
                <a:ea typeface="华文细黑"/>
                <a:cs typeface="Times New Roman"/>
              </a:rPr>
              <a:t>＝</a:t>
            </a:r>
            <a:r>
              <a:rPr lang="en-US" altLang="zh-CN" sz="2799" kern="100">
                <a:solidFill>
                  <a:srgbClr val="C00000"/>
                </a:solidFill>
                <a:latin typeface="Times New Roman"/>
                <a:ea typeface="华文细黑"/>
                <a:cs typeface="Courier New"/>
              </a:rPr>
              <a:t>0</a:t>
            </a:r>
            <a:endParaRPr lang="zh-CN" altLang="en-US" sz="2799">
              <a:solidFill>
                <a:srgbClr val="C00000"/>
              </a:solidFill>
            </a:endParaRPr>
          </a:p>
        </p:txBody>
      </p:sp>
      <p:sp>
        <p:nvSpPr>
          <p:cNvPr id="13" name="矩形 12"/>
          <p:cNvSpPr/>
          <p:nvPr/>
        </p:nvSpPr>
        <p:spPr>
          <a:xfrm>
            <a:off x="5143716" y="2804855"/>
            <a:ext cx="952285" cy="522971"/>
          </a:xfrm>
          <a:prstGeom prst="rect">
            <a:avLst/>
          </a:prstGeom>
        </p:spPr>
        <p:txBody>
          <a:bodyPr wrap="none">
            <a:spAutoFit/>
          </a:bodyPr>
          <a:lstStyle/>
          <a:p>
            <a:r>
              <a:rPr lang="en-US" altLang="zh-CN" sz="2799" kern="100">
                <a:solidFill>
                  <a:srgbClr val="C00000"/>
                </a:solidFill>
                <a:latin typeface="Times New Roman"/>
                <a:ea typeface="华文细黑"/>
                <a:cs typeface="Courier New"/>
              </a:rPr>
              <a:t>|</a:t>
            </a:r>
            <a:r>
              <a:rPr lang="en-US" altLang="zh-CN" sz="2799" b="1" i="1" kern="100">
                <a:solidFill>
                  <a:srgbClr val="C00000"/>
                </a:solidFill>
                <a:latin typeface="Times New Roman"/>
                <a:ea typeface="华文细黑"/>
                <a:cs typeface="Courier New"/>
              </a:rPr>
              <a:t>a</a:t>
            </a:r>
            <a:r>
              <a:rPr lang="en-US" altLang="zh-CN" sz="2799" kern="100">
                <a:solidFill>
                  <a:srgbClr val="C00000"/>
                </a:solidFill>
                <a:latin typeface="Times New Roman"/>
                <a:ea typeface="华文细黑"/>
                <a:cs typeface="Courier New"/>
              </a:rPr>
              <a:t>|·|</a:t>
            </a:r>
            <a:r>
              <a:rPr lang="en-US" altLang="zh-CN" sz="2799" b="1" i="1" kern="100">
                <a:solidFill>
                  <a:srgbClr val="C00000"/>
                </a:solidFill>
                <a:latin typeface="Times New Roman"/>
                <a:ea typeface="华文细黑"/>
                <a:cs typeface="Courier New"/>
              </a:rPr>
              <a:t>b</a:t>
            </a:r>
            <a:r>
              <a:rPr lang="en-US" altLang="zh-CN" sz="2799" kern="100">
                <a:solidFill>
                  <a:srgbClr val="C00000"/>
                </a:solidFill>
                <a:latin typeface="Times New Roman"/>
                <a:ea typeface="华文细黑"/>
                <a:cs typeface="Courier New"/>
              </a:rPr>
              <a:t>|</a:t>
            </a:r>
            <a:endParaRPr lang="zh-CN" altLang="en-US">
              <a:solidFill>
                <a:srgbClr val="C00000"/>
              </a:solidFill>
            </a:endParaRPr>
          </a:p>
        </p:txBody>
      </p:sp>
      <p:sp>
        <p:nvSpPr>
          <p:cNvPr id="15" name="矩形 14"/>
          <p:cNvSpPr/>
          <p:nvPr/>
        </p:nvSpPr>
        <p:spPr>
          <a:xfrm>
            <a:off x="9176197" y="2804855"/>
            <a:ext cx="1311274" cy="522971"/>
          </a:xfrm>
          <a:prstGeom prst="rect">
            <a:avLst/>
          </a:prstGeom>
        </p:spPr>
        <p:txBody>
          <a:bodyPr wrap="none">
            <a:spAutoFit/>
          </a:bodyPr>
          <a:lstStyle/>
          <a:p>
            <a:r>
              <a:rPr lang="zh-CN" altLang="en-US" sz="2799" kern="100">
                <a:solidFill>
                  <a:srgbClr val="C00000"/>
                </a:solidFill>
                <a:latin typeface="Times New Roman"/>
                <a:ea typeface="华文细黑"/>
                <a:cs typeface="Times New Roman"/>
              </a:rPr>
              <a:t>－</a:t>
            </a:r>
            <a:r>
              <a:rPr lang="en-US" altLang="zh-CN" sz="2799" kern="100">
                <a:solidFill>
                  <a:srgbClr val="C00000"/>
                </a:solidFill>
                <a:latin typeface="Times New Roman"/>
                <a:ea typeface="华文细黑"/>
                <a:cs typeface="Courier New"/>
              </a:rPr>
              <a:t>|</a:t>
            </a:r>
            <a:r>
              <a:rPr lang="en-US" altLang="zh-CN" sz="2799" b="1" i="1" kern="100">
                <a:solidFill>
                  <a:srgbClr val="C00000"/>
                </a:solidFill>
                <a:latin typeface="Times New Roman"/>
                <a:ea typeface="华文细黑"/>
                <a:cs typeface="Courier New"/>
              </a:rPr>
              <a:t>a</a:t>
            </a:r>
            <a:r>
              <a:rPr lang="en-US" altLang="zh-CN" sz="2799" kern="100">
                <a:solidFill>
                  <a:srgbClr val="C00000"/>
                </a:solidFill>
                <a:latin typeface="Times New Roman"/>
                <a:ea typeface="华文细黑"/>
                <a:cs typeface="Courier New"/>
              </a:rPr>
              <a:t>|·|</a:t>
            </a:r>
            <a:r>
              <a:rPr lang="en-US" altLang="zh-CN" sz="2799" b="1" i="1" kern="100">
                <a:solidFill>
                  <a:srgbClr val="C00000"/>
                </a:solidFill>
                <a:latin typeface="Times New Roman"/>
                <a:ea typeface="华文细黑"/>
                <a:cs typeface="Courier New"/>
              </a:rPr>
              <a:t>b</a:t>
            </a:r>
            <a:r>
              <a:rPr lang="en-US" altLang="zh-CN" sz="2799" kern="100">
                <a:solidFill>
                  <a:srgbClr val="C00000"/>
                </a:solidFill>
                <a:latin typeface="Times New Roman"/>
                <a:ea typeface="华文细黑"/>
                <a:cs typeface="Courier New"/>
              </a:rPr>
              <a:t>|</a:t>
            </a:r>
            <a:endParaRPr lang="zh-CN" altLang="en-US">
              <a:solidFill>
                <a:srgbClr val="C00000"/>
              </a:solidFill>
            </a:endParaRPr>
          </a:p>
        </p:txBody>
      </p:sp>
      <p:sp>
        <p:nvSpPr>
          <p:cNvPr id="17" name="矩形 16"/>
          <p:cNvSpPr/>
          <p:nvPr/>
        </p:nvSpPr>
        <p:spPr>
          <a:xfrm>
            <a:off x="3811647" y="3429000"/>
            <a:ext cx="628553" cy="523099"/>
          </a:xfrm>
          <a:prstGeom prst="rect">
            <a:avLst/>
          </a:prstGeom>
        </p:spPr>
        <p:txBody>
          <a:bodyPr wrap="none">
            <a:spAutoFit/>
          </a:bodyPr>
          <a:lstStyle/>
          <a:p>
            <a:r>
              <a:rPr lang="en-US" altLang="zh-CN" sz="2799" kern="100">
                <a:solidFill>
                  <a:srgbClr val="C00000"/>
                </a:solidFill>
                <a:latin typeface="Times New Roman"/>
                <a:ea typeface="华文细黑"/>
                <a:cs typeface="Courier New"/>
              </a:rPr>
              <a:t>|</a:t>
            </a:r>
            <a:r>
              <a:rPr lang="en-US" altLang="zh-CN" sz="2799" b="1" i="1" kern="100">
                <a:solidFill>
                  <a:srgbClr val="C00000"/>
                </a:solidFill>
                <a:latin typeface="Times New Roman"/>
                <a:ea typeface="华文细黑"/>
                <a:cs typeface="Courier New"/>
              </a:rPr>
              <a:t>a</a:t>
            </a:r>
            <a:r>
              <a:rPr lang="en-US" altLang="zh-CN" sz="2799" kern="100">
                <a:solidFill>
                  <a:srgbClr val="C00000"/>
                </a:solidFill>
                <a:latin typeface="Times New Roman"/>
                <a:ea typeface="华文细黑"/>
                <a:cs typeface="Courier New"/>
              </a:rPr>
              <a:t>|</a:t>
            </a:r>
            <a:r>
              <a:rPr lang="en-US" altLang="zh-CN" sz="2799" kern="100" baseline="30000">
                <a:solidFill>
                  <a:srgbClr val="C00000"/>
                </a:solidFill>
                <a:latin typeface="Times New Roman"/>
                <a:ea typeface="华文细黑"/>
                <a:cs typeface="Courier New"/>
              </a:rPr>
              <a:t>2</a:t>
            </a:r>
            <a:endParaRPr lang="zh-CN" altLang="en-US">
              <a:solidFill>
                <a:srgbClr val="C00000"/>
              </a:solidFill>
            </a:endParaRPr>
          </a:p>
        </p:txBody>
      </p:sp>
    </p:spTree>
    <p:extLst>
      <p:ext uri="{BB962C8B-B14F-4D97-AF65-F5344CB8AC3E}">
        <p14:creationId xmlns:p14="http://schemas.microsoft.com/office/powerpoint/2010/main" val="3877245911"/>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P spid="15" grpId="1"/>
      <p:bldP spid="17" grpId="0"/>
      <p:bldP spid="17" grpId="1"/>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p:nvPr/>
        </p:nvSpPr>
        <p:spPr>
          <a:xfrm>
            <a:off x="97453" y="-135449"/>
            <a:ext cx="11284638" cy="637482"/>
          </a:xfrm>
          <a:prstGeom prst="rect">
            <a:avLst/>
          </a:prstGeom>
        </p:spPr>
        <p:txBody>
          <a:bodyPr wrap="square">
            <a:spAutoFit/>
          </a:bodyPr>
          <a:lstStyle/>
          <a:p>
            <a:pPr algn="just">
              <a:lnSpc>
                <a:spcPct val="150000"/>
              </a:lnSpc>
              <a:spcAft>
                <a:spcPct val="0"/>
              </a:spcAft>
              <a:tabLst>
                <a:tab pos="2249990"/>
              </a:tabLst>
            </a:pPr>
            <a:r>
              <a:rPr lang="zh-CN" altLang="en-US" sz="2799">
                <a:solidFill>
                  <a:schemeClr val="bg1"/>
                </a:solidFill>
                <a:latin typeface="黑体" pitchFamily="2" charset="-122"/>
                <a:ea typeface="黑体" pitchFamily="2" charset="-122"/>
              </a:rPr>
              <a:t>典例解析</a:t>
            </a:r>
            <a:endParaRPr lang="zh-CN" altLang="zh-CN" sz="2799">
              <a:solidFill>
                <a:schemeClr val="bg1"/>
              </a:solidFill>
              <a:latin typeface="黑体" pitchFamily="2" charset="-122"/>
              <a:ea typeface="黑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01188651"/>
              </p:ext>
            </p:extLst>
          </p:nvPr>
        </p:nvGraphicFramePr>
        <p:xfrm>
          <a:off x="97453" y="742950"/>
          <a:ext cx="12472988" cy="6115050"/>
        </p:xfrm>
        <a:graphic>
          <a:graphicData uri="http://schemas.openxmlformats.org/presentationml/2006/ole">
            <mc:AlternateContent>
              <mc:Choice xmlns:v="urn:schemas-microsoft-com:vml" Requires="v">
                <p:oleObj spid="_x0000_s1061" name="文档" r:id="rId2" imgW="11171830" imgH="5470944" progId="Word.Document.12">
                  <p:embed/>
                </p:oleObj>
              </mc:Choice>
              <mc:Fallback>
                <p:oleObj name="文档" r:id="rId2" imgW="11171830" imgH="5470944" progId="Word.Document.12">
                  <p:embed/>
                  <p:pic>
                    <p:nvPicPr>
                      <p:cNvPr id="0" name="OLE substitute image"/>
                      <p:cNvPicPr/>
                      <p:nvPr/>
                    </p:nvPicPr>
                    <p:blipFill>
                      <a:blip r:embed="rId3"/>
                      <a:stretch>
                        <a:fillRect/>
                      </a:stretch>
                    </p:blipFill>
                    <p:spPr>
                      <a:xfrm>
                        <a:off x="97453" y="742950"/>
                        <a:ext cx="12472988" cy="6115050"/>
                      </a:xfrm>
                      <a:prstGeom prst="rect">
                        <a:avLst/>
                      </a:prstGeom>
                    </p:spPr>
                  </p:pic>
                </p:oleObj>
              </mc:Fallback>
            </mc:AlternateContent>
          </a:graphicData>
        </a:graphic>
      </p:graphicFrame>
      <p:pic>
        <p:nvPicPr>
          <p:cNvPr id="89090" name="图片24" descr="菁优网：http://www.jyeoo.com"/>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01343" y="1524883"/>
            <a:ext cx="3905626" cy="22755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555651533"/>
              </p:ext>
            </p:extLst>
          </p:nvPr>
        </p:nvGraphicFramePr>
        <p:xfrm>
          <a:off x="34605" y="2962275"/>
          <a:ext cx="8129587" cy="5424487"/>
        </p:xfrm>
        <a:graphic>
          <a:graphicData uri="http://schemas.openxmlformats.org/presentationml/2006/ole">
            <mc:AlternateContent>
              <mc:Choice xmlns:v="urn:schemas-microsoft-com:vml" Requires="v">
                <p:oleObj spid="_x0000_s1062" name="文档" r:id="rId5" imgW="8128922" imgH="5424328" progId="Word.Document.12">
                  <p:embed/>
                </p:oleObj>
              </mc:Choice>
              <mc:Fallback>
                <p:oleObj name="文档" r:id="rId5" imgW="8128922" imgH="5424328" progId="Word.Document.12">
                  <p:embed/>
                  <p:pic>
                    <p:nvPicPr>
                      <p:cNvPr id="0" name="OLE substitute image"/>
                      <p:cNvPicPr/>
                      <p:nvPr/>
                    </p:nvPicPr>
                    <p:blipFill>
                      <a:blip r:embed="rId6"/>
                      <a:stretch>
                        <a:fillRect/>
                      </a:stretch>
                    </p:blipFill>
                    <p:spPr>
                      <a:xfrm>
                        <a:off x="34605" y="2962275"/>
                        <a:ext cx="8129587" cy="5424487"/>
                      </a:xfrm>
                      <a:prstGeom prst="rect">
                        <a:avLst/>
                      </a:prstGeom>
                    </p:spPr>
                  </p:pic>
                </p:oleObj>
              </mc:Fallback>
            </mc:AlternateContent>
          </a:graphicData>
        </a:graphic>
      </p:graphicFrame>
    </p:spTree>
    <p:extLst>
      <p:ext uri="{BB962C8B-B14F-4D97-AF65-F5344CB8AC3E}">
        <p14:creationId xmlns:p14="http://schemas.microsoft.com/office/powerpoint/2010/main" val="643167779"/>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708796213"/>
              </p:ext>
            </p:extLst>
          </p:nvPr>
        </p:nvGraphicFramePr>
        <p:xfrm>
          <a:off x="268727" y="1187240"/>
          <a:ext cx="11082338" cy="6427787"/>
        </p:xfrm>
        <a:graphic>
          <a:graphicData uri="http://schemas.openxmlformats.org/presentationml/2006/ole">
            <mc:AlternateContent>
              <mc:Choice xmlns:v="urn:schemas-microsoft-com:vml" Requires="v">
                <p:oleObj spid="_x0000_s1063" name="文档" r:id="rId2" imgW="11220810" imgH="6495331" progId="Word.Document.12">
                  <p:embed/>
                </p:oleObj>
              </mc:Choice>
              <mc:Fallback>
                <p:oleObj name="文档" r:id="rId2" imgW="11220810" imgH="6495331" progId="Word.Document.12">
                  <p:embed/>
                  <p:pic>
                    <p:nvPicPr>
                      <p:cNvPr id="0" name="OLE substitute image"/>
                      <p:cNvPicPr/>
                      <p:nvPr/>
                    </p:nvPicPr>
                    <p:blipFill>
                      <a:blip r:embed="rId3"/>
                      <a:stretch>
                        <a:fillRect/>
                      </a:stretch>
                    </p:blipFill>
                    <p:spPr>
                      <a:xfrm>
                        <a:off x="268727" y="1187240"/>
                        <a:ext cx="11082338" cy="6427787"/>
                      </a:xfrm>
                      <a:prstGeom prst="rect">
                        <a:avLst/>
                      </a:prstGeom>
                    </p:spPr>
                  </p:pic>
                </p:oleObj>
              </mc:Fallback>
            </mc:AlternateContent>
          </a:graphicData>
        </a:graphic>
      </p:graphicFrame>
    </p:spTree>
    <p:extLst>
      <p:ext uri="{BB962C8B-B14F-4D97-AF65-F5344CB8AC3E}">
        <p14:creationId xmlns:p14="http://schemas.microsoft.com/office/powerpoint/2010/main" val="2784293200"/>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57516526"/>
              </p:ext>
            </p:extLst>
          </p:nvPr>
        </p:nvGraphicFramePr>
        <p:xfrm>
          <a:off x="114300" y="679928"/>
          <a:ext cx="12077700" cy="3389312"/>
        </p:xfrm>
        <a:graphic>
          <a:graphicData uri="http://schemas.openxmlformats.org/presentationml/2006/ole">
            <mc:AlternateContent>
              <mc:Choice xmlns:v="urn:schemas-microsoft-com:vml" Requires="v">
                <p:oleObj spid="_x0000_s1064" name="文档" r:id="rId2" imgW="12077605" imgH="3389822" progId="Word.Document.12">
                  <p:embed/>
                </p:oleObj>
              </mc:Choice>
              <mc:Fallback>
                <p:oleObj name="文档" r:id="rId2" imgW="12077605" imgH="3389822" progId="Word.Document.12">
                  <p:embed/>
                  <p:pic>
                    <p:nvPicPr>
                      <p:cNvPr id="0" name="OLE substitute image"/>
                      <p:cNvPicPr/>
                      <p:nvPr/>
                    </p:nvPicPr>
                    <p:blipFill>
                      <a:blip r:embed="rId3"/>
                      <a:stretch>
                        <a:fillRect/>
                      </a:stretch>
                    </p:blipFill>
                    <p:spPr>
                      <a:xfrm>
                        <a:off x="114300" y="679928"/>
                        <a:ext cx="12077700" cy="3389312"/>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311714266"/>
              </p:ext>
            </p:extLst>
          </p:nvPr>
        </p:nvGraphicFramePr>
        <p:xfrm>
          <a:off x="-125267" y="1542361"/>
          <a:ext cx="11108267" cy="7205913"/>
        </p:xfrm>
        <a:graphic>
          <a:graphicData uri="http://schemas.openxmlformats.org/presentationml/2006/ole">
            <mc:AlternateContent>
              <mc:Choice xmlns:v="urn:schemas-microsoft-com:vml" Requires="v">
                <p:oleObj spid="_x0000_s1065" name="文档" r:id="rId4" imgW="8128922" imgH="5424328" progId="Word.Document.12">
                  <p:embed/>
                </p:oleObj>
              </mc:Choice>
              <mc:Fallback>
                <p:oleObj name="文档" r:id="rId4" imgW="8128922" imgH="5424328" progId="Word.Document.12">
                  <p:embed/>
                  <p:pic>
                    <p:nvPicPr>
                      <p:cNvPr id="0" name="OLE substitute image"/>
                      <p:cNvPicPr/>
                      <p:nvPr/>
                    </p:nvPicPr>
                    <p:blipFill>
                      <a:blip r:embed="rId5"/>
                      <a:stretch>
                        <a:fillRect/>
                      </a:stretch>
                    </p:blipFill>
                    <p:spPr>
                      <a:xfrm>
                        <a:off x="-125267" y="1542361"/>
                        <a:ext cx="11108267" cy="7205913"/>
                      </a:xfrm>
                      <a:prstGeom prst="rect">
                        <a:avLst/>
                      </a:prstGeom>
                    </p:spPr>
                  </p:pic>
                </p:oleObj>
              </mc:Fallback>
            </mc:AlternateContent>
          </a:graphicData>
        </a:graphic>
      </p:graphicFrame>
      <p:pic>
        <p:nvPicPr>
          <p:cNvPr id="4" name="图片 3"/>
          <p:cNvPicPr>
            <a:picLocks noChangeAspect="1"/>
          </p:cNvPicPr>
          <p:nvPr/>
        </p:nvPicPr>
        <p:blipFill>
          <a:blip r:embed="rId6"/>
          <a:stretch>
            <a:fillRect/>
          </a:stretch>
        </p:blipFill>
        <p:spPr>
          <a:xfrm>
            <a:off x="8568075" y="3789285"/>
            <a:ext cx="3019425" cy="1857375"/>
          </a:xfrm>
          <a:prstGeom prst="rect">
            <a:avLst/>
          </a:prstGeom>
        </p:spPr>
      </p:pic>
    </p:spTree>
    <p:extLst>
      <p:ext uri="{BB962C8B-B14F-4D97-AF65-F5344CB8AC3E}">
        <p14:creationId xmlns:p14="http://schemas.microsoft.com/office/powerpoint/2010/main" val="2056787222"/>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0" name="矩形 19"/>
          <p:cNvSpPr/>
          <p:nvPr/>
        </p:nvSpPr>
        <p:spPr>
          <a:xfrm>
            <a:off x="364902" y="668156"/>
            <a:ext cx="10959566" cy="3323218"/>
          </a:xfrm>
          <a:prstGeom prst="rect">
            <a:avLst/>
          </a:prstGeom>
        </p:spPr>
        <p:txBody>
          <a:bodyPr wrap="square">
            <a:spAutoFit/>
          </a:bodyPr>
          <a:lstStyle/>
          <a:p>
            <a:pPr algn="just">
              <a:lnSpc>
                <a:spcPct val="150000"/>
              </a:lnSpc>
              <a:spcAft>
                <a:spcPct val="0"/>
              </a:spcAft>
              <a:tabLst>
                <a:tab pos="2249990"/>
              </a:tabLst>
            </a:pPr>
            <a:r>
              <a:rPr lang="en-US" altLang="zh-CN" sz="2799" kern="100">
                <a:latin typeface="Times New Roman"/>
                <a:ea typeface="华文细黑"/>
                <a:cs typeface="Courier New"/>
              </a:rPr>
              <a:t>1.</a:t>
            </a:r>
            <a:r>
              <a:rPr lang="zh-CN" altLang="zh-CN" sz="2799" kern="100">
                <a:latin typeface="Times New Roman"/>
                <a:ea typeface="华文细黑"/>
                <a:cs typeface="Times New Roman"/>
              </a:rPr>
              <a:t>下列命题中，假命题是</a:t>
            </a:r>
            <a:r>
              <a:rPr lang="en-US" altLang="zh-CN" sz="2799" kern="100">
                <a:latin typeface="Times New Roman"/>
                <a:ea typeface="华文细黑"/>
                <a:cs typeface="Courier New"/>
              </a:rPr>
              <a:t>(</a:t>
            </a:r>
            <a:r>
              <a:rPr lang="zh-CN" altLang="zh-CN" sz="2799" kern="100">
                <a:latin typeface="Times New Roman"/>
                <a:ea typeface="华文细黑"/>
                <a:cs typeface="Times New Roman"/>
              </a:rPr>
              <a:t>　　</a:t>
            </a:r>
            <a:r>
              <a:rPr lang="en-US" altLang="zh-CN" sz="2799" kern="100">
                <a:latin typeface="Times New Roman"/>
                <a:ea typeface="华文细黑"/>
                <a:cs typeface="Courier New"/>
              </a:rPr>
              <a:t>)</a:t>
            </a:r>
            <a:endParaRPr lang="zh-CN" altLang="zh-CN" sz="1050" kern="100">
              <a:latin typeface="宋体"/>
              <a:cs typeface="Courier New"/>
            </a:endParaRPr>
          </a:p>
          <a:p>
            <a:pPr algn="just">
              <a:lnSpc>
                <a:spcPct val="150000"/>
              </a:lnSpc>
              <a:spcAft>
                <a:spcPct val="0"/>
              </a:spcAft>
              <a:tabLst>
                <a:tab pos="2249990"/>
              </a:tabLst>
            </a:pPr>
            <a:r>
              <a:rPr lang="en-US" altLang="zh-CN" sz="2799" kern="100">
                <a:latin typeface="Times New Roman"/>
                <a:ea typeface="华文细黑"/>
                <a:cs typeface="Courier New"/>
              </a:rPr>
              <a:t>A.</a:t>
            </a:r>
            <a:r>
              <a:rPr lang="zh-CN" altLang="zh-CN" sz="2799" kern="100">
                <a:latin typeface="Times New Roman"/>
                <a:ea typeface="华文细黑"/>
                <a:cs typeface="Times New Roman"/>
              </a:rPr>
              <a:t>同平面向量一样，任意两个空间向量都不能比较大小</a:t>
            </a:r>
            <a:endParaRPr lang="zh-CN" altLang="zh-CN" sz="1050" kern="100">
              <a:latin typeface="宋体"/>
              <a:cs typeface="Courier New"/>
            </a:endParaRPr>
          </a:p>
          <a:p>
            <a:pPr algn="just">
              <a:lnSpc>
                <a:spcPct val="150000"/>
              </a:lnSpc>
              <a:spcAft>
                <a:spcPct val="0"/>
              </a:spcAft>
              <a:tabLst>
                <a:tab pos="2249990"/>
              </a:tabLst>
            </a:pPr>
            <a:r>
              <a:rPr lang="en-US" altLang="zh-CN" sz="2799" kern="100">
                <a:latin typeface="Times New Roman"/>
                <a:ea typeface="华文细黑"/>
                <a:cs typeface="Courier New"/>
              </a:rPr>
              <a:t>B.</a:t>
            </a:r>
            <a:r>
              <a:rPr lang="zh-CN" altLang="zh-CN" sz="2799" kern="100">
                <a:latin typeface="Times New Roman"/>
                <a:ea typeface="华文细黑"/>
                <a:cs typeface="Times New Roman"/>
              </a:rPr>
              <a:t>两个相等的向量，若起点相同，则终点也相同</a:t>
            </a:r>
            <a:endParaRPr lang="zh-CN" altLang="zh-CN" sz="1050" kern="100">
              <a:latin typeface="宋体"/>
              <a:cs typeface="Courier New"/>
            </a:endParaRPr>
          </a:p>
          <a:p>
            <a:pPr algn="just">
              <a:lnSpc>
                <a:spcPct val="150000"/>
              </a:lnSpc>
              <a:spcAft>
                <a:spcPct val="0"/>
              </a:spcAft>
              <a:tabLst>
                <a:tab pos="2249990"/>
              </a:tabLst>
            </a:pPr>
            <a:r>
              <a:rPr lang="en-US" altLang="zh-CN" sz="2799" kern="100">
                <a:latin typeface="Times New Roman"/>
                <a:ea typeface="华文细黑"/>
                <a:cs typeface="Courier New"/>
              </a:rPr>
              <a:t>C.</a:t>
            </a:r>
            <a:r>
              <a:rPr lang="zh-CN" altLang="zh-CN" sz="2799" kern="100">
                <a:latin typeface="Times New Roman"/>
                <a:ea typeface="华文细黑"/>
                <a:cs typeface="Times New Roman"/>
              </a:rPr>
              <a:t>只有零向量的模等于</a:t>
            </a:r>
            <a:r>
              <a:rPr lang="en-US" altLang="zh-CN" sz="2799" kern="100">
                <a:latin typeface="Times New Roman"/>
                <a:ea typeface="华文细黑"/>
                <a:cs typeface="Courier New"/>
              </a:rPr>
              <a:t>0</a:t>
            </a:r>
            <a:endParaRPr lang="zh-CN" altLang="zh-CN" sz="1050" kern="100">
              <a:latin typeface="宋体"/>
              <a:cs typeface="Courier New"/>
            </a:endParaRPr>
          </a:p>
          <a:p>
            <a:pPr algn="just">
              <a:lnSpc>
                <a:spcPct val="150000"/>
              </a:lnSpc>
              <a:spcAft>
                <a:spcPct val="0"/>
              </a:spcAft>
              <a:tabLst>
                <a:tab pos="2249990"/>
              </a:tabLst>
            </a:pPr>
            <a:r>
              <a:rPr lang="en-US" altLang="zh-CN" sz="2799" kern="100">
                <a:latin typeface="Times New Roman"/>
                <a:ea typeface="华文细黑"/>
                <a:cs typeface="Courier New"/>
              </a:rPr>
              <a:t>D.</a:t>
            </a:r>
            <a:r>
              <a:rPr lang="zh-CN" altLang="zh-CN" sz="2799" kern="100">
                <a:latin typeface="Times New Roman"/>
                <a:ea typeface="华文细黑"/>
                <a:cs typeface="Times New Roman"/>
              </a:rPr>
              <a:t>共线的单位向量都相等</a:t>
            </a:r>
            <a:endParaRPr lang="zh-CN" altLang="zh-CN" sz="1050" kern="100">
              <a:latin typeface="宋体"/>
              <a:cs typeface="Courier New"/>
            </a:endParaRPr>
          </a:p>
        </p:txBody>
      </p:sp>
      <p:sp>
        <p:nvSpPr>
          <p:cNvPr id="21" name="矩形 20"/>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2" name="矩形 1"/>
          <p:cNvSpPr/>
          <p:nvPr/>
        </p:nvSpPr>
        <p:spPr>
          <a:xfrm>
            <a:off x="4573166" y="827058"/>
            <a:ext cx="444249" cy="523099"/>
          </a:xfrm>
          <a:prstGeom prst="rect">
            <a:avLst/>
          </a:prstGeom>
        </p:spPr>
        <p:txBody>
          <a:bodyPr wrap="none">
            <a:spAutoFit/>
          </a:bodyPr>
          <a:lstStyle/>
          <a:p>
            <a:r>
              <a:rPr lang="en-US" altLang="zh-CN" sz="2799" b="1" kern="100">
                <a:solidFill>
                  <a:srgbClr val="FF0000"/>
                </a:solidFill>
                <a:latin typeface="Times New Roman"/>
                <a:ea typeface="微软雅黑"/>
                <a:cs typeface="Times New Roman"/>
              </a:rPr>
              <a:t>D</a:t>
            </a:r>
            <a:endParaRPr lang="zh-CN" altLang="en-US" sz="2799" b="1" kern="100">
              <a:solidFill>
                <a:srgbClr val="FF0000"/>
              </a:solidFill>
              <a:latin typeface="Times New Roman"/>
              <a:ea typeface="微软雅黑"/>
              <a:cs typeface="Times New Roman"/>
            </a:endParaRPr>
          </a:p>
        </p:txBody>
      </p:sp>
      <p:sp>
        <p:nvSpPr>
          <p:cNvPr id="14" name="矩形 13"/>
          <p:cNvSpPr/>
          <p:nvPr/>
        </p:nvSpPr>
        <p:spPr>
          <a:xfrm>
            <a:off x="364902" y="4204531"/>
            <a:ext cx="10959566" cy="657681"/>
          </a:xfrm>
          <a:prstGeom prst="rect">
            <a:avLst/>
          </a:prstGeom>
        </p:spPr>
        <p:txBody>
          <a:bodyPr wrap="square">
            <a:spAutoFit/>
          </a:bodyPr>
          <a:lstStyle/>
          <a:p>
            <a:pPr algn="just">
              <a:lnSpc>
                <a:spcPct val="150000"/>
              </a:lnSpc>
              <a:spcAft>
                <a:spcPct val="0"/>
              </a:spcAft>
              <a:tabLst>
                <a:tab pos="2249990"/>
              </a:tabLst>
            </a:pPr>
            <a:r>
              <a:rPr lang="zh-CN" altLang="zh-CN" sz="2799" b="1" kern="100">
                <a:solidFill>
                  <a:srgbClr val="FF0000"/>
                </a:solidFill>
                <a:latin typeface="Times New Roman"/>
                <a:ea typeface="微软雅黑"/>
                <a:cs typeface="Times New Roman"/>
              </a:rPr>
              <a:t>解析　</a:t>
            </a:r>
            <a:r>
              <a:rPr lang="zh-CN" altLang="zh-CN" sz="2799" kern="100">
                <a:solidFill>
                  <a:srgbClr val="FF0000"/>
                </a:solidFill>
                <a:latin typeface="Times New Roman"/>
                <a:ea typeface="华文细黑"/>
                <a:cs typeface="Times New Roman"/>
              </a:rPr>
              <a:t>容易判断</a:t>
            </a:r>
            <a:r>
              <a:rPr lang="en-US" altLang="zh-CN" sz="2799" kern="100">
                <a:solidFill>
                  <a:srgbClr val="FF0000"/>
                </a:solidFill>
                <a:latin typeface="Times New Roman"/>
                <a:ea typeface="华文细黑"/>
                <a:cs typeface="Courier New"/>
              </a:rPr>
              <a:t>D</a:t>
            </a:r>
            <a:r>
              <a:rPr lang="zh-CN" altLang="zh-CN" sz="2799" kern="100">
                <a:solidFill>
                  <a:srgbClr val="FF0000"/>
                </a:solidFill>
                <a:latin typeface="Times New Roman"/>
                <a:ea typeface="华文细黑"/>
                <a:cs typeface="Times New Roman"/>
              </a:rPr>
              <a:t>是假命题，共线的单位向量是相等向量或相反向量</a:t>
            </a:r>
            <a:r>
              <a:rPr lang="en-US" altLang="zh-CN" sz="2799" kern="100">
                <a:solidFill>
                  <a:srgbClr val="FF0000"/>
                </a:solidFill>
                <a:latin typeface="Times New Roman"/>
                <a:ea typeface="华文细黑"/>
                <a:cs typeface="Courier New"/>
              </a:rPr>
              <a:t>.</a:t>
            </a:r>
            <a:endParaRPr lang="zh-CN" altLang="zh-CN" sz="1050" kern="100">
              <a:solidFill>
                <a:srgbClr val="FF0000"/>
              </a:solidFill>
              <a:latin typeface="宋体" charset="-122"/>
              <a:cs typeface="Courier New"/>
            </a:endParaRPr>
          </a:p>
        </p:txBody>
      </p:sp>
      <p:sp>
        <p:nvSpPr>
          <p:cNvPr id="17"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r>
              <a:rPr lang="zh-CN" altLang="en-US" sz="2800">
                <a:solidFill>
                  <a:schemeClr val="bg1"/>
                </a:solidFill>
                <a:ea typeface="黑体" panose="02010609060101010101" pitchFamily="49" charset="-122"/>
              </a:rPr>
              <a:t>当堂达标</a:t>
            </a:r>
            <a:endParaRPr lang="en-US" altLang="zh-CN" sz="2800">
              <a:solidFill>
                <a:schemeClr val="bg1"/>
              </a:solidFill>
              <a:ea typeface="黑体" pitchFamily="49" charset="-122"/>
            </a:endParaRPr>
          </a:p>
        </p:txBody>
      </p:sp>
    </p:spTree>
    <p:extLst>
      <p:ext uri="{BB962C8B-B14F-4D97-AF65-F5344CB8AC3E}">
        <p14:creationId xmlns:p14="http://schemas.microsoft.com/office/powerpoint/2010/main" val="431010703"/>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xit" presetSubtype="0" fill="hold" grpId="1"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4" grpId="0"/>
      <p:bldP spid="14" grpId="1"/>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 name="矩形 14"/>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5" name="矩形 4"/>
          <p:cNvSpPr/>
          <p:nvPr/>
        </p:nvSpPr>
        <p:spPr>
          <a:xfrm>
            <a:off x="552668" y="5722925"/>
            <a:ext cx="10899228" cy="657681"/>
          </a:xfrm>
          <a:prstGeom prst="rect">
            <a:avLst/>
          </a:prstGeom>
        </p:spPr>
        <p:txBody>
          <a:bodyPr>
            <a:spAutoFit/>
          </a:bodyPr>
          <a:lstStyle/>
          <a:p>
            <a:pPr algn="just">
              <a:lnSpc>
                <a:spcPct val="150000"/>
              </a:lnSpc>
              <a:spcAft>
                <a:spcPct val="0"/>
              </a:spcAft>
              <a:tabLst>
                <a:tab pos="2249990"/>
              </a:tabLst>
            </a:pPr>
            <a:r>
              <a:rPr lang="zh-CN" altLang="zh-CN" sz="2799" b="1" kern="100">
                <a:solidFill>
                  <a:srgbClr val="FF0000"/>
                </a:solidFill>
                <a:latin typeface="Times New Roman"/>
                <a:ea typeface="微软雅黑"/>
                <a:cs typeface="Times New Roman"/>
              </a:rPr>
              <a:t>解析　</a:t>
            </a:r>
            <a:r>
              <a:rPr lang="zh-CN" altLang="zh-CN" sz="2799" kern="100">
                <a:solidFill>
                  <a:srgbClr val="FF0000"/>
                </a:solidFill>
                <a:latin typeface="Times New Roman"/>
                <a:ea typeface="华文细黑"/>
                <a:cs typeface="Times New Roman"/>
              </a:rPr>
              <a:t>根据空间向量的基本概念知四个命题都不对</a:t>
            </a:r>
            <a:r>
              <a:rPr lang="en-US" altLang="zh-CN" sz="2799" kern="100">
                <a:solidFill>
                  <a:srgbClr val="FF0000"/>
                </a:solidFill>
                <a:latin typeface="Times New Roman"/>
                <a:ea typeface="华文细黑"/>
                <a:cs typeface="Courier New"/>
              </a:rPr>
              <a:t>.</a:t>
            </a:r>
            <a:endParaRPr lang="zh-CN" altLang="zh-CN" sz="1050" kern="100">
              <a:solidFill>
                <a:srgbClr val="FF0000"/>
              </a:solidFill>
              <a:latin typeface="宋体"/>
              <a:cs typeface="Courier New"/>
            </a:endParaRPr>
          </a:p>
        </p:txBody>
      </p:sp>
      <p:sp>
        <p:nvSpPr>
          <p:cNvPr id="6" name="矩形 5"/>
          <p:cNvSpPr/>
          <p:nvPr/>
        </p:nvSpPr>
        <p:spPr>
          <a:xfrm>
            <a:off x="4427898" y="4633693"/>
            <a:ext cx="444249" cy="523099"/>
          </a:xfrm>
          <a:prstGeom prst="rect">
            <a:avLst/>
          </a:prstGeom>
        </p:spPr>
        <p:txBody>
          <a:bodyPr wrap="none">
            <a:spAutoFit/>
          </a:bodyPr>
          <a:lstStyle/>
          <a:p>
            <a:r>
              <a:rPr lang="en-US" altLang="zh-CN" sz="2799" b="1" kern="100">
                <a:solidFill>
                  <a:srgbClr val="C00000"/>
                </a:solidFill>
                <a:latin typeface="Times New Roman"/>
                <a:ea typeface="华文细黑"/>
                <a:cs typeface="Times New Roman"/>
              </a:rPr>
              <a:t>A</a:t>
            </a:r>
            <a:endParaRPr lang="zh-CN" altLang="en-US" sz="2799" b="1" kern="100">
              <a:solidFill>
                <a:srgbClr val="C00000"/>
              </a:solidFill>
              <a:latin typeface="Times New Roman"/>
              <a:ea typeface="华文细黑"/>
              <a:cs typeface="Times New Roman"/>
            </a:endParaRPr>
          </a:p>
        </p:txBody>
      </p:sp>
      <p:sp>
        <p:nvSpPr>
          <p:cNvPr id="4" name="矩形 3"/>
          <p:cNvSpPr/>
          <p:nvPr/>
        </p:nvSpPr>
        <p:spPr>
          <a:xfrm>
            <a:off x="370660" y="461164"/>
            <a:ext cx="11455199" cy="5261761"/>
          </a:xfrm>
          <a:prstGeom prst="rect">
            <a:avLst/>
          </a:prstGeom>
        </p:spPr>
        <p:txBody>
          <a:bodyPr>
            <a:spAutoFit/>
          </a:bodyPr>
          <a:lstStyle/>
          <a:p>
            <a:pPr algn="just">
              <a:lnSpc>
                <a:spcPct val="150000"/>
              </a:lnSpc>
              <a:spcAft>
                <a:spcPct val="0"/>
              </a:spcAft>
              <a:tabLst>
                <a:tab pos="2249990"/>
              </a:tabLst>
            </a:pPr>
            <a:r>
              <a:rPr lang="en-US" altLang="zh-CN" sz="2799" kern="100">
                <a:latin typeface="Times New Roman"/>
                <a:ea typeface="华文细黑"/>
                <a:cs typeface="Courier New"/>
              </a:rPr>
              <a:t>2.</a:t>
            </a:r>
            <a:r>
              <a:rPr lang="zh-CN" altLang="zh-CN" sz="2799" kern="100">
                <a:latin typeface="Times New Roman"/>
                <a:ea typeface="华文细黑"/>
                <a:cs typeface="Times New Roman"/>
              </a:rPr>
              <a:t>在下列命题中：</a:t>
            </a:r>
            <a:endParaRPr lang="zh-CN" altLang="zh-CN" sz="1050" kern="100">
              <a:latin typeface="宋体"/>
              <a:cs typeface="Courier New"/>
            </a:endParaRPr>
          </a:p>
          <a:p>
            <a:pPr algn="just">
              <a:lnSpc>
                <a:spcPct val="150000"/>
              </a:lnSpc>
              <a:spcAft>
                <a:spcPct val="0"/>
              </a:spcAft>
              <a:tabLst>
                <a:tab pos="2249990"/>
              </a:tabLst>
            </a:pPr>
            <a:r>
              <a:rPr lang="en-US" altLang="zh-CN" sz="2799" kern="100">
                <a:latin typeface="宋体"/>
                <a:ea typeface="华文细黑"/>
                <a:cs typeface="Times New Roman"/>
              </a:rPr>
              <a:t>①</a:t>
            </a:r>
            <a:r>
              <a:rPr lang="zh-CN" altLang="zh-CN" sz="2799" kern="100">
                <a:latin typeface="Times New Roman"/>
                <a:ea typeface="华文细黑"/>
                <a:cs typeface="Times New Roman"/>
              </a:rPr>
              <a:t>若</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共线，则</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所在的直线平行；</a:t>
            </a:r>
            <a:endParaRPr lang="zh-CN" altLang="zh-CN" sz="1050" kern="100">
              <a:latin typeface="宋体"/>
              <a:cs typeface="Courier New"/>
            </a:endParaRPr>
          </a:p>
          <a:p>
            <a:pPr algn="just">
              <a:lnSpc>
                <a:spcPct val="150000"/>
              </a:lnSpc>
              <a:spcAft>
                <a:spcPct val="0"/>
              </a:spcAft>
              <a:tabLst>
                <a:tab pos="2249990"/>
              </a:tabLst>
            </a:pPr>
            <a:r>
              <a:rPr lang="en-US" altLang="zh-CN" sz="2799" kern="100">
                <a:latin typeface="宋体"/>
                <a:ea typeface="华文细黑"/>
                <a:cs typeface="Times New Roman"/>
              </a:rPr>
              <a:t>②</a:t>
            </a:r>
            <a:r>
              <a:rPr lang="zh-CN" altLang="zh-CN" sz="2799" kern="100">
                <a:latin typeface="Times New Roman"/>
                <a:ea typeface="华文细黑"/>
                <a:cs typeface="Times New Roman"/>
              </a:rPr>
              <a:t>若</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所在的直线是异面直线，则</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一定不共面；</a:t>
            </a:r>
            <a:endParaRPr lang="zh-CN" altLang="zh-CN" sz="1050" kern="100">
              <a:latin typeface="宋体"/>
              <a:cs typeface="Courier New"/>
            </a:endParaRPr>
          </a:p>
          <a:p>
            <a:pPr algn="just">
              <a:lnSpc>
                <a:spcPct val="150000"/>
              </a:lnSpc>
              <a:spcAft>
                <a:spcPct val="0"/>
              </a:spcAft>
              <a:tabLst>
                <a:tab pos="2249990"/>
              </a:tabLst>
            </a:pPr>
            <a:r>
              <a:rPr lang="en-US" altLang="zh-CN" sz="2799" kern="100">
                <a:latin typeface="宋体"/>
                <a:ea typeface="华文细黑"/>
                <a:cs typeface="Times New Roman"/>
              </a:rPr>
              <a:t>③</a:t>
            </a:r>
            <a:r>
              <a:rPr lang="zh-CN" altLang="zh-CN" sz="2799" kern="100">
                <a:latin typeface="Times New Roman"/>
                <a:ea typeface="华文细黑"/>
                <a:cs typeface="Times New Roman"/>
              </a:rPr>
              <a:t>若</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c</a:t>
            </a:r>
            <a:r>
              <a:rPr lang="zh-CN" altLang="zh-CN" sz="2799" kern="100">
                <a:latin typeface="Times New Roman"/>
                <a:ea typeface="华文细黑"/>
                <a:cs typeface="Times New Roman"/>
              </a:rPr>
              <a:t>三向量两两共面，则</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c</a:t>
            </a:r>
            <a:r>
              <a:rPr lang="zh-CN" altLang="zh-CN" sz="2799" kern="100">
                <a:latin typeface="Times New Roman"/>
                <a:ea typeface="华文细黑"/>
                <a:cs typeface="Times New Roman"/>
              </a:rPr>
              <a:t>三向量一定也共面；</a:t>
            </a:r>
            <a:endParaRPr lang="zh-CN" altLang="zh-CN" sz="1050" kern="100">
              <a:latin typeface="宋体"/>
              <a:cs typeface="Courier New"/>
            </a:endParaRPr>
          </a:p>
          <a:p>
            <a:pPr algn="just">
              <a:lnSpc>
                <a:spcPct val="150000"/>
              </a:lnSpc>
              <a:spcAft>
                <a:spcPct val="0"/>
              </a:spcAft>
              <a:tabLst>
                <a:tab pos="2249990"/>
              </a:tabLst>
            </a:pPr>
            <a:r>
              <a:rPr lang="en-US" altLang="zh-CN" sz="2799" kern="100">
                <a:latin typeface="宋体"/>
                <a:ea typeface="华文细黑"/>
                <a:cs typeface="Times New Roman"/>
              </a:rPr>
              <a:t>④</a:t>
            </a:r>
            <a:r>
              <a:rPr lang="zh-CN" altLang="zh-CN" sz="2799" kern="100">
                <a:latin typeface="Times New Roman"/>
                <a:ea typeface="华文细黑"/>
                <a:cs typeface="Times New Roman"/>
              </a:rPr>
              <a:t>已知三向量</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c</a:t>
            </a:r>
            <a:r>
              <a:rPr lang="zh-CN" altLang="zh-CN" sz="2799" kern="100">
                <a:latin typeface="Times New Roman"/>
                <a:ea typeface="华文细黑"/>
                <a:cs typeface="Times New Roman"/>
              </a:rPr>
              <a:t>，则空间任意一个向量</a:t>
            </a:r>
            <a:r>
              <a:rPr lang="en-US" altLang="zh-CN" sz="2799" b="1" i="1" kern="100">
                <a:latin typeface="Times New Roman"/>
                <a:ea typeface="华文细黑"/>
                <a:cs typeface="Courier New"/>
              </a:rPr>
              <a:t>p</a:t>
            </a:r>
            <a:r>
              <a:rPr lang="zh-CN" altLang="zh-CN" sz="2799" kern="100">
                <a:latin typeface="Times New Roman"/>
                <a:ea typeface="华文细黑"/>
                <a:cs typeface="Times New Roman"/>
              </a:rPr>
              <a:t>总可以唯一表示为</a:t>
            </a:r>
            <a:r>
              <a:rPr lang="en-US" altLang="zh-CN" sz="2799" b="1" i="1" kern="100">
                <a:latin typeface="Times New Roman"/>
                <a:ea typeface="华文细黑"/>
                <a:cs typeface="Courier New"/>
              </a:rPr>
              <a:t>p</a:t>
            </a:r>
            <a:r>
              <a:rPr lang="zh-CN" altLang="zh-CN" sz="2799" kern="100">
                <a:latin typeface="Times New Roman"/>
                <a:ea typeface="华文细黑"/>
                <a:cs typeface="Times New Roman"/>
              </a:rPr>
              <a:t>＝</a:t>
            </a:r>
            <a:r>
              <a:rPr lang="en-US" altLang="zh-CN" sz="2799" i="1" kern="100" err="1">
                <a:latin typeface="Times New Roman"/>
                <a:ea typeface="华文细黑"/>
                <a:cs typeface="Courier New"/>
              </a:rPr>
              <a:t>x</a:t>
            </a:r>
            <a:r>
              <a:rPr lang="en-US" altLang="zh-CN" sz="2799" b="1" i="1" kern="100" err="1">
                <a:latin typeface="Times New Roman"/>
                <a:ea typeface="华文细黑"/>
                <a:cs typeface="Courier New"/>
              </a:rPr>
              <a:t>a</a:t>
            </a:r>
            <a:r>
              <a:rPr lang="zh-CN" altLang="zh-CN" sz="2799" kern="100">
                <a:latin typeface="Times New Roman"/>
                <a:ea typeface="华文细黑"/>
                <a:cs typeface="Times New Roman"/>
              </a:rPr>
              <a:t>＋</a:t>
            </a:r>
            <a:r>
              <a:rPr lang="en-US" altLang="zh-CN" sz="2799" i="1" kern="100" err="1">
                <a:latin typeface="Times New Roman"/>
                <a:ea typeface="华文细黑"/>
                <a:cs typeface="Courier New"/>
              </a:rPr>
              <a:t>y</a:t>
            </a:r>
            <a:r>
              <a:rPr lang="en-US" altLang="zh-CN" sz="2799" b="1" i="1" kern="100" err="1">
                <a:latin typeface="Times New Roman"/>
                <a:ea typeface="华文细黑"/>
                <a:cs typeface="Courier New"/>
              </a:rPr>
              <a:t>b</a:t>
            </a:r>
            <a:r>
              <a:rPr lang="zh-CN" altLang="zh-CN" sz="2799" kern="100">
                <a:latin typeface="Times New Roman"/>
                <a:ea typeface="华文细黑"/>
                <a:cs typeface="Times New Roman"/>
              </a:rPr>
              <a:t>＋</a:t>
            </a:r>
            <a:r>
              <a:rPr lang="en-US" altLang="zh-CN" sz="2799" i="1" kern="100" err="1">
                <a:latin typeface="Times New Roman"/>
                <a:ea typeface="华文细黑"/>
                <a:cs typeface="Courier New"/>
              </a:rPr>
              <a:t>z</a:t>
            </a:r>
            <a:r>
              <a:rPr lang="en-US" altLang="zh-CN" sz="2799" b="1" i="1" kern="100" err="1">
                <a:latin typeface="Times New Roman"/>
                <a:ea typeface="华文细黑"/>
                <a:cs typeface="Courier New"/>
              </a:rPr>
              <a:t>c</a:t>
            </a:r>
            <a:r>
              <a:rPr lang="en-US" altLang="zh-CN" sz="2799" kern="100">
                <a:latin typeface="Times New Roman"/>
                <a:ea typeface="华文细黑"/>
                <a:cs typeface="Courier New"/>
              </a:rPr>
              <a:t>.</a:t>
            </a:r>
            <a:endParaRPr lang="zh-CN" altLang="zh-CN" sz="1050" kern="100">
              <a:latin typeface="宋体"/>
              <a:cs typeface="Courier New"/>
            </a:endParaRPr>
          </a:p>
          <a:p>
            <a:pPr algn="just">
              <a:lnSpc>
                <a:spcPct val="150000"/>
              </a:lnSpc>
              <a:spcAft>
                <a:spcPct val="0"/>
              </a:spcAft>
              <a:tabLst>
                <a:tab pos="2249990"/>
              </a:tabLst>
            </a:pPr>
            <a:r>
              <a:rPr lang="zh-CN" altLang="zh-CN" sz="2799" kern="100">
                <a:latin typeface="Times New Roman"/>
                <a:ea typeface="华文细黑"/>
                <a:cs typeface="Times New Roman"/>
              </a:rPr>
              <a:t>其中正确命题的个数为</a:t>
            </a:r>
            <a:r>
              <a:rPr lang="en-US" altLang="zh-CN" sz="2799" kern="100">
                <a:latin typeface="Times New Roman"/>
                <a:ea typeface="华文细黑"/>
                <a:cs typeface="Courier New"/>
              </a:rPr>
              <a:t>(</a:t>
            </a:r>
            <a:r>
              <a:rPr lang="zh-CN" altLang="zh-CN" sz="2799" kern="100">
                <a:latin typeface="Times New Roman"/>
                <a:ea typeface="华文细黑"/>
                <a:cs typeface="Times New Roman"/>
              </a:rPr>
              <a:t>　　</a:t>
            </a:r>
            <a:r>
              <a:rPr lang="en-US" altLang="zh-CN" sz="2799" kern="100">
                <a:latin typeface="Times New Roman"/>
                <a:ea typeface="华文细黑"/>
                <a:cs typeface="Courier New"/>
              </a:rPr>
              <a:t>)</a:t>
            </a:r>
            <a:endParaRPr lang="zh-CN" altLang="zh-CN" sz="1050" kern="100">
              <a:latin typeface="宋体"/>
              <a:cs typeface="Courier New"/>
            </a:endParaRPr>
          </a:p>
          <a:p>
            <a:pPr algn="just">
              <a:lnSpc>
                <a:spcPct val="150000"/>
              </a:lnSpc>
              <a:spcAft>
                <a:spcPct val="0"/>
              </a:spcAft>
              <a:tabLst>
                <a:tab pos="2249990"/>
              </a:tabLst>
            </a:pPr>
            <a:r>
              <a:rPr lang="en-US" altLang="zh-CN" sz="2799" kern="100">
                <a:latin typeface="Times New Roman"/>
                <a:ea typeface="华文细黑"/>
                <a:cs typeface="Courier New"/>
              </a:rPr>
              <a:t>A.0           B.1           C.2           D.3</a:t>
            </a:r>
            <a:endParaRPr lang="zh-CN" altLang="zh-CN" sz="1050" kern="100">
              <a:latin typeface="宋体"/>
              <a:cs typeface="Courier New"/>
            </a:endParaRPr>
          </a:p>
        </p:txBody>
      </p:sp>
    </p:spTree>
    <p:extLst>
      <p:ext uri="{BB962C8B-B14F-4D97-AF65-F5344CB8AC3E}">
        <p14:creationId xmlns:p14="http://schemas.microsoft.com/office/powerpoint/2010/main" val="4152286858"/>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xit" presetSubtype="0" fill="hold" grpId="0" nodeType="clickEffect">
                                  <p:stCondLst>
                                    <p:cond delay="0"/>
                                  </p:stCondLst>
                                  <p:childTnLst>
                                    <p:animEffect transition="out" filter="fade">
                                      <p:cBhvr>
                                        <p:cTn id="16" dur="500"/>
                                        <p:tgtEl>
                                          <p:spTgt spid="5">
                                            <p:txEl>
                                              <p:pRg st="0" end="0"/>
                                            </p:txEl>
                                          </p:spTgt>
                                        </p:tgtEl>
                                      </p:cBhvr>
                                    </p:animEffect>
                                    <p:set>
                                      <p:cBhvr>
                                        <p:cTn id="17" dur="1" fill="hold">
                                          <p:stCondLst>
                                            <p:cond delay="499"/>
                                          </p:stCondLst>
                                        </p:cTn>
                                        <p:tgtEl>
                                          <p:spTgt spid="5">
                                            <p:txEl>
                                              <p:pRg st="0" end="0"/>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6" grpId="1"/>
    </p:bld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 name="矩形 14"/>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5" name="矩形 4"/>
          <p:cNvSpPr/>
          <p:nvPr/>
        </p:nvSpPr>
        <p:spPr>
          <a:xfrm>
            <a:off x="218131" y="3623946"/>
            <a:ext cx="10899228" cy="657681"/>
          </a:xfrm>
          <a:prstGeom prst="rect">
            <a:avLst/>
          </a:prstGeom>
        </p:spPr>
        <p:txBody>
          <a:bodyPr>
            <a:spAutoFit/>
          </a:bodyPr>
          <a:lstStyle/>
          <a:p>
            <a:pPr algn="just">
              <a:lnSpc>
                <a:spcPct val="150000"/>
              </a:lnSpc>
              <a:spcAft>
                <a:spcPct val="0"/>
              </a:spcAft>
              <a:tabLst>
                <a:tab pos="2249990"/>
              </a:tabLst>
            </a:pPr>
            <a:r>
              <a:rPr lang="zh-CN" altLang="zh-CN" sz="2799" b="1" kern="100">
                <a:solidFill>
                  <a:srgbClr val="FF0000"/>
                </a:solidFill>
                <a:latin typeface="Times New Roman"/>
                <a:ea typeface="微软雅黑"/>
                <a:cs typeface="Times New Roman"/>
              </a:rPr>
              <a:t>解析　</a:t>
            </a:r>
            <a:r>
              <a:rPr lang="zh-CN" altLang="zh-CN" sz="2799" kern="100">
                <a:solidFill>
                  <a:srgbClr val="FF0000"/>
                </a:solidFill>
                <a:latin typeface="Times New Roman"/>
                <a:ea typeface="华文细黑"/>
                <a:cs typeface="Times New Roman"/>
              </a:rPr>
              <a:t>向量</a:t>
            </a:r>
            <a:r>
              <a:rPr lang="en-US" altLang="zh-CN" sz="2799" b="1" i="1" kern="100">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a:t>
            </a:r>
            <a:r>
              <a:rPr lang="en-US" altLang="zh-CN" sz="2799" b="1" i="1" kern="100">
                <a:solidFill>
                  <a:srgbClr val="FF0000"/>
                </a:solidFill>
                <a:latin typeface="Times New Roman"/>
                <a:ea typeface="华文细黑"/>
                <a:cs typeface="Courier New"/>
              </a:rPr>
              <a:t>b</a:t>
            </a:r>
            <a:r>
              <a:rPr lang="zh-CN" altLang="zh-CN" sz="2799" kern="100">
                <a:solidFill>
                  <a:srgbClr val="FF0000"/>
                </a:solidFill>
                <a:latin typeface="Times New Roman"/>
                <a:ea typeface="华文细黑"/>
                <a:cs typeface="Times New Roman"/>
              </a:rPr>
              <a:t>互为相反向量，则</a:t>
            </a:r>
            <a:r>
              <a:rPr lang="en-US" altLang="zh-CN" sz="2799" b="1" i="1" kern="100">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a:t>
            </a:r>
            <a:r>
              <a:rPr lang="en-US" altLang="zh-CN" sz="2799" b="1" i="1" kern="100">
                <a:solidFill>
                  <a:srgbClr val="FF0000"/>
                </a:solidFill>
                <a:latin typeface="Times New Roman"/>
                <a:ea typeface="华文细黑"/>
                <a:cs typeface="Courier New"/>
              </a:rPr>
              <a:t>b</a:t>
            </a:r>
            <a:r>
              <a:rPr lang="zh-CN" altLang="zh-CN" sz="2799" kern="100">
                <a:solidFill>
                  <a:srgbClr val="FF0000"/>
                </a:solidFill>
                <a:latin typeface="Times New Roman"/>
                <a:ea typeface="华文细黑"/>
                <a:cs typeface="Times New Roman"/>
              </a:rPr>
              <a:t>模相等、方向相反</a:t>
            </a:r>
            <a:r>
              <a:rPr lang="en-US" altLang="zh-CN" sz="2799" kern="100">
                <a:solidFill>
                  <a:srgbClr val="FF0000"/>
                </a:solidFill>
                <a:latin typeface="Times New Roman"/>
                <a:ea typeface="华文细黑"/>
                <a:cs typeface="Courier New"/>
              </a:rPr>
              <a:t>.</a:t>
            </a:r>
            <a:r>
              <a:rPr lang="zh-CN" altLang="zh-CN" sz="2799" kern="100">
                <a:solidFill>
                  <a:srgbClr val="FF0000"/>
                </a:solidFill>
                <a:latin typeface="Times New Roman"/>
                <a:ea typeface="华文细黑"/>
                <a:cs typeface="Times New Roman"/>
              </a:rPr>
              <a:t>故</a:t>
            </a:r>
            <a:r>
              <a:rPr lang="en-US" altLang="zh-CN" sz="2799" kern="100">
                <a:solidFill>
                  <a:srgbClr val="FF0000"/>
                </a:solidFill>
                <a:latin typeface="Times New Roman"/>
                <a:ea typeface="华文细黑"/>
                <a:cs typeface="Courier New"/>
              </a:rPr>
              <a:t>D</a:t>
            </a:r>
            <a:r>
              <a:rPr lang="zh-CN" altLang="zh-CN" sz="2799" kern="100">
                <a:solidFill>
                  <a:srgbClr val="FF0000"/>
                </a:solidFill>
                <a:latin typeface="Times New Roman"/>
                <a:ea typeface="华文细黑"/>
                <a:cs typeface="Times New Roman"/>
              </a:rPr>
              <a:t>正确</a:t>
            </a:r>
            <a:r>
              <a:rPr lang="en-US" altLang="zh-CN" sz="2799" kern="100">
                <a:solidFill>
                  <a:srgbClr val="FF0000"/>
                </a:solidFill>
                <a:latin typeface="Times New Roman"/>
                <a:ea typeface="华文细黑"/>
                <a:cs typeface="Courier New"/>
              </a:rPr>
              <a:t>.</a:t>
            </a:r>
            <a:endParaRPr lang="zh-CN" altLang="zh-CN" sz="1050" kern="100">
              <a:solidFill>
                <a:srgbClr val="FF0000"/>
              </a:solidFill>
              <a:latin typeface="宋体"/>
              <a:cs typeface="Courier New"/>
            </a:endParaRPr>
          </a:p>
        </p:txBody>
      </p:sp>
      <p:sp>
        <p:nvSpPr>
          <p:cNvPr id="6" name="矩形 5"/>
          <p:cNvSpPr/>
          <p:nvPr/>
        </p:nvSpPr>
        <p:spPr>
          <a:xfrm>
            <a:off x="9895639" y="686443"/>
            <a:ext cx="444249" cy="523099"/>
          </a:xfrm>
          <a:prstGeom prst="rect">
            <a:avLst/>
          </a:prstGeom>
        </p:spPr>
        <p:txBody>
          <a:bodyPr wrap="none">
            <a:spAutoFit/>
          </a:bodyPr>
          <a:lstStyle/>
          <a:p>
            <a:r>
              <a:rPr lang="en-US" altLang="zh-CN" sz="2799" b="1" kern="100">
                <a:solidFill>
                  <a:srgbClr val="C00000"/>
                </a:solidFill>
                <a:latin typeface="Times New Roman"/>
                <a:ea typeface="华文细黑"/>
                <a:cs typeface="Times New Roman"/>
              </a:rPr>
              <a:t>D</a:t>
            </a:r>
            <a:endParaRPr lang="zh-CN" altLang="en-US" sz="2799" b="1" kern="100">
              <a:solidFill>
                <a:srgbClr val="C00000"/>
              </a:solidFill>
              <a:latin typeface="Times New Roman"/>
              <a:ea typeface="华文细黑"/>
              <a:cs typeface="Times New Roman"/>
            </a:endParaRPr>
          </a:p>
        </p:txBody>
      </p:sp>
      <p:sp>
        <p:nvSpPr>
          <p:cNvPr id="4" name="矩形 3"/>
          <p:cNvSpPr/>
          <p:nvPr/>
        </p:nvSpPr>
        <p:spPr>
          <a:xfrm>
            <a:off x="218131" y="573360"/>
            <a:ext cx="10791315" cy="2030749"/>
          </a:xfrm>
          <a:prstGeom prst="rect">
            <a:avLst/>
          </a:prstGeom>
        </p:spPr>
        <p:txBody>
          <a:bodyPr>
            <a:spAutoFit/>
          </a:bodyPr>
          <a:lstStyle/>
          <a:p>
            <a:pPr algn="just">
              <a:lnSpc>
                <a:spcPct val="150000"/>
              </a:lnSpc>
              <a:spcAft>
                <a:spcPct val="0"/>
              </a:spcAft>
              <a:tabLst>
                <a:tab pos="2249990"/>
              </a:tabLst>
            </a:pPr>
            <a:r>
              <a:rPr lang="en-US" altLang="zh-CN" sz="2799" kern="100">
                <a:latin typeface="Times New Roman"/>
                <a:ea typeface="华文细黑"/>
                <a:cs typeface="Courier New"/>
              </a:rPr>
              <a:t>3.</a:t>
            </a:r>
            <a:r>
              <a:rPr lang="zh-CN" altLang="zh-CN" sz="2799" kern="100">
                <a:latin typeface="Times New Roman"/>
                <a:ea typeface="华文细黑"/>
                <a:cs typeface="Times New Roman"/>
              </a:rPr>
              <a:t>向量</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互为相反向量，已知</a:t>
            </a:r>
            <a:r>
              <a:rPr lang="en-US" altLang="zh-CN" sz="2799" kern="100">
                <a:latin typeface="Times New Roman"/>
                <a:ea typeface="华文细黑"/>
                <a:cs typeface="Courier New"/>
              </a:rPr>
              <a:t>|</a:t>
            </a:r>
            <a:r>
              <a:rPr lang="en-US" altLang="zh-CN" sz="2799" b="1" i="1" kern="100">
                <a:latin typeface="Times New Roman"/>
                <a:ea typeface="华文细黑"/>
                <a:cs typeface="Courier New"/>
              </a:rPr>
              <a:t>b</a:t>
            </a:r>
            <a:r>
              <a:rPr lang="en-US" altLang="zh-CN" sz="2799" kern="100">
                <a:latin typeface="Times New Roman"/>
                <a:ea typeface="华文细黑"/>
                <a:cs typeface="Courier New"/>
              </a:rPr>
              <a:t>|</a:t>
            </a:r>
            <a:r>
              <a:rPr lang="zh-CN" altLang="zh-CN" sz="2799" kern="100">
                <a:latin typeface="Times New Roman"/>
                <a:ea typeface="华文细黑"/>
                <a:cs typeface="Times New Roman"/>
              </a:rPr>
              <a:t>＝</a:t>
            </a:r>
            <a:r>
              <a:rPr lang="en-US" altLang="zh-CN" sz="2799" kern="100">
                <a:latin typeface="Times New Roman"/>
                <a:ea typeface="华文细黑"/>
                <a:cs typeface="Courier New"/>
              </a:rPr>
              <a:t>3</a:t>
            </a:r>
            <a:r>
              <a:rPr lang="zh-CN" altLang="zh-CN" sz="2799" kern="100">
                <a:latin typeface="Times New Roman"/>
                <a:ea typeface="华文细黑"/>
                <a:cs typeface="Times New Roman"/>
              </a:rPr>
              <a:t>，则下列结论正确的是</a:t>
            </a:r>
            <a:r>
              <a:rPr lang="en-US" altLang="zh-CN" sz="2799" kern="100">
                <a:latin typeface="Times New Roman"/>
                <a:ea typeface="华文细黑"/>
                <a:cs typeface="Courier New"/>
              </a:rPr>
              <a:t>(</a:t>
            </a:r>
            <a:r>
              <a:rPr lang="zh-CN" altLang="zh-CN" sz="2799" kern="100">
                <a:latin typeface="Times New Roman"/>
                <a:ea typeface="华文细黑"/>
                <a:cs typeface="Times New Roman"/>
              </a:rPr>
              <a:t>　　</a:t>
            </a:r>
            <a:r>
              <a:rPr lang="en-US" altLang="zh-CN" sz="2799" kern="100">
                <a:latin typeface="Times New Roman"/>
                <a:ea typeface="华文细黑"/>
                <a:cs typeface="Courier New"/>
              </a:rPr>
              <a:t>)</a:t>
            </a:r>
            <a:endParaRPr lang="zh-CN" altLang="zh-CN" sz="2799" kern="100">
              <a:latin typeface="宋体"/>
              <a:cs typeface="Courier New"/>
            </a:endParaRPr>
          </a:p>
          <a:p>
            <a:pPr algn="just">
              <a:lnSpc>
                <a:spcPct val="150000"/>
              </a:lnSpc>
              <a:spcAft>
                <a:spcPct val="0"/>
              </a:spcAft>
              <a:tabLst>
                <a:tab pos="2249990"/>
              </a:tabLst>
            </a:pPr>
            <a:r>
              <a:rPr lang="en-US" altLang="zh-CN" sz="2799" kern="100">
                <a:latin typeface="Times New Roman"/>
                <a:ea typeface="华文细黑"/>
                <a:cs typeface="Courier New"/>
              </a:rPr>
              <a:t>A. </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en-US" altLang="zh-CN" sz="2799" kern="100">
                <a:latin typeface="Times New Roman"/>
                <a:ea typeface="华文细黑"/>
                <a:cs typeface="Courier New"/>
              </a:rPr>
              <a:t> 			B. </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为实数</a:t>
            </a:r>
            <a:r>
              <a:rPr lang="en-US" altLang="zh-CN" sz="2799" kern="100">
                <a:latin typeface="Times New Roman"/>
                <a:ea typeface="华文细黑"/>
                <a:cs typeface="Courier New"/>
              </a:rPr>
              <a:t>0  </a:t>
            </a:r>
            <a:endParaRPr lang="zh-CN" altLang="zh-CN" sz="2799" kern="100">
              <a:latin typeface="宋体"/>
              <a:cs typeface="Courier New"/>
            </a:endParaRPr>
          </a:p>
          <a:p>
            <a:pPr algn="just">
              <a:lnSpc>
                <a:spcPct val="150000"/>
              </a:lnSpc>
              <a:spcAft>
                <a:spcPct val="0"/>
              </a:spcAft>
              <a:tabLst>
                <a:tab pos="2249990"/>
              </a:tabLst>
            </a:pPr>
            <a:r>
              <a:rPr lang="en-US" altLang="zh-CN" sz="2799" kern="100">
                <a:latin typeface="Times New Roman"/>
                <a:ea typeface="华文细黑"/>
                <a:cs typeface="Courier New"/>
              </a:rPr>
              <a:t>C. </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与</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方向相同</a:t>
            </a:r>
            <a:r>
              <a:rPr lang="en-US" altLang="zh-CN" sz="2799" kern="100">
                <a:latin typeface="Times New Roman"/>
                <a:ea typeface="华文细黑"/>
                <a:cs typeface="Courier New"/>
              </a:rPr>
              <a:t>  	          D. |</a:t>
            </a:r>
            <a:r>
              <a:rPr lang="en-US" altLang="zh-CN" sz="2799" b="1" i="1" kern="100">
                <a:latin typeface="Times New Roman"/>
                <a:ea typeface="华文细黑"/>
                <a:cs typeface="Courier New"/>
              </a:rPr>
              <a:t>a</a:t>
            </a:r>
            <a:r>
              <a:rPr lang="en-US" altLang="zh-CN" sz="2799" kern="100">
                <a:latin typeface="Times New Roman"/>
                <a:ea typeface="华文细黑"/>
                <a:cs typeface="Courier New"/>
              </a:rPr>
              <a:t>|</a:t>
            </a:r>
            <a:r>
              <a:rPr lang="zh-CN" altLang="zh-CN" sz="2799" kern="100">
                <a:latin typeface="Times New Roman"/>
                <a:ea typeface="华文细黑"/>
                <a:cs typeface="Times New Roman"/>
              </a:rPr>
              <a:t>＝</a:t>
            </a:r>
            <a:r>
              <a:rPr lang="en-US" altLang="zh-CN" sz="2799" kern="100">
                <a:latin typeface="Times New Roman"/>
                <a:ea typeface="华文细黑"/>
                <a:cs typeface="Courier New"/>
              </a:rPr>
              <a:t>3</a:t>
            </a:r>
            <a:endParaRPr lang="zh-CN" altLang="zh-CN" sz="2799" kern="100">
              <a:latin typeface="宋体"/>
              <a:cs typeface="Courier New"/>
            </a:endParaRPr>
          </a:p>
        </p:txBody>
      </p:sp>
    </p:spTree>
    <p:extLst>
      <p:ext uri="{BB962C8B-B14F-4D97-AF65-F5344CB8AC3E}">
        <p14:creationId xmlns:p14="http://schemas.microsoft.com/office/powerpoint/2010/main" val="2285465975"/>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xit" presetSubtype="0" fill="hold" grpId="0" nodeType="clickEffect">
                                  <p:stCondLst>
                                    <p:cond delay="0"/>
                                  </p:stCondLst>
                                  <p:childTnLst>
                                    <p:animEffect transition="out" filter="fade">
                                      <p:cBhvr>
                                        <p:cTn id="16" dur="500"/>
                                        <p:tgtEl>
                                          <p:spTgt spid="5">
                                            <p:txEl>
                                              <p:pRg st="0" end="0"/>
                                            </p:txEl>
                                          </p:spTgt>
                                        </p:tgtEl>
                                      </p:cBhvr>
                                    </p:animEffect>
                                    <p:set>
                                      <p:cBhvr>
                                        <p:cTn id="17" dur="1" fill="hold">
                                          <p:stCondLst>
                                            <p:cond delay="499"/>
                                          </p:stCondLst>
                                        </p:cTn>
                                        <p:tgtEl>
                                          <p:spTgt spid="5">
                                            <p:txEl>
                                              <p:pRg st="0" end="0"/>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6" grpId="1"/>
    </p:bld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 name="矩形 20"/>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86105617"/>
              </p:ext>
            </p:extLst>
          </p:nvPr>
        </p:nvGraphicFramePr>
        <p:xfrm>
          <a:off x="290493" y="693330"/>
          <a:ext cx="11084534" cy="3266319"/>
        </p:xfrm>
        <a:graphic>
          <a:graphicData uri="http://schemas.openxmlformats.org/presentationml/2006/ole">
            <mc:AlternateContent>
              <mc:Choice xmlns:v="urn:schemas-microsoft-com:vml" Requires="v">
                <p:oleObj spid="_x0000_s1066" name="文档" r:id="rId2" imgW="11088984" imgH="3271684" progId="Word.Document.12">
                  <p:embed/>
                </p:oleObj>
              </mc:Choice>
              <mc:Fallback>
                <p:oleObj name="文档" r:id="rId2" imgW="11088984" imgH="3271684" progId="Word.Document.12">
                  <p:embed/>
                  <p:pic>
                    <p:nvPicPr>
                      <p:cNvPr id="0" name="OLE substitute image"/>
                      <p:cNvPicPr/>
                      <p:nvPr/>
                    </p:nvPicPr>
                    <p:blipFill>
                      <a:blip r:embed="rId3"/>
                      <a:stretch>
                        <a:fillRect/>
                      </a:stretch>
                    </p:blipFill>
                    <p:spPr>
                      <a:xfrm>
                        <a:off x="290493" y="693330"/>
                        <a:ext cx="11084534" cy="3266319"/>
                      </a:xfrm>
                      <a:prstGeom prst="rect">
                        <a:avLst/>
                      </a:prstGeom>
                    </p:spPr>
                  </p:pic>
                </p:oleObj>
              </mc:Fallback>
            </mc:AlternateContent>
          </a:graphicData>
        </a:graphic>
      </p:graphicFrame>
    </p:spTree>
    <p:extLst>
      <p:ext uri="{BB962C8B-B14F-4D97-AF65-F5344CB8AC3E}">
        <p14:creationId xmlns:p14="http://schemas.microsoft.com/office/powerpoint/2010/main" val="3009116517"/>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sp>
        <p:nvSpPr>
          <p:cNvPr id="9" name="Rectangle 21">
            <a:hlinkClick r:id="rId2" action="ppaction://hlinksldjump"/>
          </p:cNvPr>
          <p:cNvSpPr>
            <a:spLocks noChangeArrowheads="1"/>
          </p:cNvSpPr>
          <p:nvPr/>
        </p:nvSpPr>
        <p:spPr bwMode="auto">
          <a:xfrm>
            <a:off x="9902018"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r" defTabSz="914217"/>
            <a:r>
              <a:rPr lang="en-US" altLang="zh-CN" sz="200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316134"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ctr" defTabSz="914217"/>
            <a:r>
              <a:rPr lang="en-US" altLang="zh-CN" sz="200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730250"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ctr" defTabSz="914217"/>
            <a:r>
              <a:rPr lang="en-US" altLang="zh-CN" sz="200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3" action="ppaction://hlinksldjump"/>
          </p:cNvPr>
          <p:cNvSpPr>
            <a:spLocks noChangeArrowheads="1"/>
          </p:cNvSpPr>
          <p:nvPr/>
        </p:nvSpPr>
        <p:spPr bwMode="auto">
          <a:xfrm>
            <a:off x="11144366"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ctr" defTabSz="914217"/>
            <a:r>
              <a:rPr lang="en-US" altLang="zh-CN" sz="200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5" action="ppaction://hlinksldjump"/>
          </p:cNvPr>
          <p:cNvSpPr>
            <a:spLocks noChangeArrowheads="1"/>
          </p:cNvSpPr>
          <p:nvPr/>
        </p:nvSpPr>
        <p:spPr bwMode="auto">
          <a:xfrm>
            <a:off x="11558482"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ctr" defTabSz="914217"/>
            <a:r>
              <a:rPr lang="en-US" altLang="zh-CN" sz="200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graphicFrame>
        <p:nvGraphicFramePr>
          <p:cNvPr id="2" name="对象 1"/>
          <p:cNvGraphicFramePr>
            <a:graphicFrameLocks noChangeAspect="1"/>
          </p:cNvGraphicFramePr>
          <p:nvPr>
            <p:extLst>
              <p:ext uri="{D42A27DB-BD31-4B8C-83A1-F6EECF244321}">
                <p14:modId xmlns:p14="http://schemas.microsoft.com/office/powerpoint/2010/main" val="2028779621"/>
              </p:ext>
            </p:extLst>
          </p:nvPr>
        </p:nvGraphicFramePr>
        <p:xfrm>
          <a:off x="336693" y="693330"/>
          <a:ext cx="11084534" cy="3266319"/>
        </p:xfrm>
        <a:graphic>
          <a:graphicData uri="http://schemas.openxmlformats.org/presentationml/2006/ole">
            <mc:AlternateContent>
              <mc:Choice xmlns:v="urn:schemas-microsoft-com:vml" Requires="v">
                <p:oleObj spid="_x0000_s1067" name="文档" r:id="rId6" imgW="11098720" imgH="3271568" progId="Word.Document.12">
                  <p:embed/>
                </p:oleObj>
              </mc:Choice>
              <mc:Fallback>
                <p:oleObj name="文档" r:id="rId6" imgW="11098720" imgH="3271568" progId="Word.Document.12">
                  <p:embed/>
                  <p:pic>
                    <p:nvPicPr>
                      <p:cNvPr id="0" name="OLE substitute image"/>
                      <p:cNvPicPr/>
                      <p:nvPr/>
                    </p:nvPicPr>
                    <p:blipFill>
                      <a:blip r:embed="rId7"/>
                      <a:stretch>
                        <a:fillRect/>
                      </a:stretch>
                    </p:blipFill>
                    <p:spPr>
                      <a:xfrm>
                        <a:off x="336693" y="693330"/>
                        <a:ext cx="11084534" cy="3266319"/>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85401981"/>
              </p:ext>
            </p:extLst>
          </p:nvPr>
        </p:nvGraphicFramePr>
        <p:xfrm>
          <a:off x="336693" y="2349130"/>
          <a:ext cx="10951215" cy="1523647"/>
        </p:xfrm>
        <a:graphic>
          <a:graphicData uri="http://schemas.openxmlformats.org/presentationml/2006/ole">
            <mc:AlternateContent>
              <mc:Choice xmlns:v="urn:schemas-microsoft-com:vml" Requires="v">
                <p:oleObj spid="_x0000_s1068" name="文档" r:id="rId8" imgW="10965104" imgH="1523281" progId="Word.Document.12">
                  <p:embed/>
                </p:oleObj>
              </mc:Choice>
              <mc:Fallback>
                <p:oleObj name="文档" r:id="rId8" imgW="10965104" imgH="1523281" progId="Word.Document.12">
                  <p:embed/>
                  <p:pic>
                    <p:nvPicPr>
                      <p:cNvPr id="0" name="OLE substitute image"/>
                      <p:cNvPicPr/>
                      <p:nvPr/>
                    </p:nvPicPr>
                    <p:blipFill>
                      <a:blip r:embed="rId9"/>
                      <a:stretch>
                        <a:fillRect/>
                      </a:stretch>
                    </p:blipFill>
                    <p:spPr>
                      <a:xfrm>
                        <a:off x="336693" y="2349130"/>
                        <a:ext cx="10951215" cy="152364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117076294"/>
              </p:ext>
            </p:extLst>
          </p:nvPr>
        </p:nvGraphicFramePr>
        <p:xfrm>
          <a:off x="336693" y="3285017"/>
          <a:ext cx="10951215" cy="1523647"/>
        </p:xfrm>
        <a:graphic>
          <a:graphicData uri="http://schemas.openxmlformats.org/presentationml/2006/ole">
            <mc:AlternateContent>
              <mc:Choice xmlns:v="urn:schemas-microsoft-com:vml" Requires="v">
                <p:oleObj spid="_x0000_s1069" name="文档" r:id="rId10" imgW="10965104" imgH="1524719" progId="Word.Document.12">
                  <p:embed/>
                </p:oleObj>
              </mc:Choice>
              <mc:Fallback>
                <p:oleObj name="文档" r:id="rId10" imgW="10965104" imgH="1524719" progId="Word.Document.12">
                  <p:embed/>
                  <p:pic>
                    <p:nvPicPr>
                      <p:cNvPr id="0" name="OLE substitute image"/>
                      <p:cNvPicPr/>
                      <p:nvPr/>
                    </p:nvPicPr>
                    <p:blipFill>
                      <a:blip r:embed="rId11"/>
                      <a:stretch>
                        <a:fillRect/>
                      </a:stretch>
                    </p:blipFill>
                    <p:spPr>
                      <a:xfrm>
                        <a:off x="336693" y="3285017"/>
                        <a:ext cx="10951215" cy="152364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763920237"/>
              </p:ext>
            </p:extLst>
          </p:nvPr>
        </p:nvGraphicFramePr>
        <p:xfrm>
          <a:off x="336693" y="4220905"/>
          <a:ext cx="10951215" cy="1523647"/>
        </p:xfrm>
        <a:graphic>
          <a:graphicData uri="http://schemas.openxmlformats.org/presentationml/2006/ole">
            <mc:AlternateContent>
              <mc:Choice xmlns:v="urn:schemas-microsoft-com:vml" Requires="v">
                <p:oleObj spid="_x0000_s1070" name="文档" r:id="rId12" imgW="10965104" imgH="1526516" progId="Word.Document.12">
                  <p:embed/>
                </p:oleObj>
              </mc:Choice>
              <mc:Fallback>
                <p:oleObj name="文档" r:id="rId12" imgW="10965104" imgH="1526516" progId="Word.Document.12">
                  <p:embed/>
                  <p:pic>
                    <p:nvPicPr>
                      <p:cNvPr id="0" name="OLE substitute image"/>
                      <p:cNvPicPr/>
                      <p:nvPr/>
                    </p:nvPicPr>
                    <p:blipFill>
                      <a:blip r:embed="rId13"/>
                      <a:stretch>
                        <a:fillRect/>
                      </a:stretch>
                    </p:blipFill>
                    <p:spPr>
                      <a:xfrm>
                        <a:off x="336693" y="4220905"/>
                        <a:ext cx="10951215" cy="1523647"/>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078085320"/>
              </p:ext>
            </p:extLst>
          </p:nvPr>
        </p:nvGraphicFramePr>
        <p:xfrm>
          <a:off x="336693" y="5156792"/>
          <a:ext cx="10951215" cy="1523647"/>
        </p:xfrm>
        <a:graphic>
          <a:graphicData uri="http://schemas.openxmlformats.org/presentationml/2006/ole">
            <mc:AlternateContent>
              <mc:Choice xmlns:v="urn:schemas-microsoft-com:vml" Requires="v">
                <p:oleObj spid="_x0000_s1071" name="文档" r:id="rId14" imgW="10965104" imgH="1527954" progId="Word.Document.12">
                  <p:embed/>
                </p:oleObj>
              </mc:Choice>
              <mc:Fallback>
                <p:oleObj name="文档" r:id="rId14" imgW="10965104" imgH="1527954" progId="Word.Document.12">
                  <p:embed/>
                  <p:pic>
                    <p:nvPicPr>
                      <p:cNvPr id="0" name="OLE substitute image"/>
                      <p:cNvPicPr/>
                      <p:nvPr/>
                    </p:nvPicPr>
                    <p:blipFill>
                      <a:blip r:embed="rId15"/>
                      <a:stretch>
                        <a:fillRect/>
                      </a:stretch>
                    </p:blipFill>
                    <p:spPr>
                      <a:xfrm>
                        <a:off x="336693" y="5156792"/>
                        <a:ext cx="10951215" cy="1523647"/>
                      </a:xfrm>
                      <a:prstGeom prst="rect">
                        <a:avLst/>
                      </a:prstGeom>
                    </p:spPr>
                  </p:pic>
                </p:oleObj>
              </mc:Fallback>
            </mc:AlternateContent>
          </a:graphicData>
        </a:graphic>
      </p:graphicFrame>
      <p:sp>
        <p:nvSpPr>
          <p:cNvPr id="4" name="矩形 3"/>
          <p:cNvSpPr/>
          <p:nvPr/>
        </p:nvSpPr>
        <p:spPr>
          <a:xfrm>
            <a:off x="258634" y="5950404"/>
            <a:ext cx="1531188" cy="657681"/>
          </a:xfrm>
          <a:prstGeom prst="rect">
            <a:avLst/>
          </a:prstGeom>
        </p:spPr>
        <p:txBody>
          <a:bodyPr wrap="none">
            <a:spAutoFit/>
          </a:bodyPr>
          <a:lstStyle/>
          <a:p>
            <a:pPr algn="just">
              <a:lnSpc>
                <a:spcPct val="150000"/>
              </a:lnSpc>
              <a:spcAft>
                <a:spcPct val="0"/>
              </a:spcAft>
              <a:tabLst>
                <a:tab pos="2249990"/>
              </a:tabLst>
            </a:pPr>
            <a:r>
              <a:rPr lang="zh-CN" altLang="zh-CN" sz="2799" b="1" kern="100">
                <a:solidFill>
                  <a:srgbClr val="FF0000"/>
                </a:solidFill>
                <a:latin typeface="Times New Roman"/>
                <a:ea typeface="微软雅黑"/>
                <a:cs typeface="Times New Roman"/>
              </a:rPr>
              <a:t>答案　</a:t>
            </a:r>
            <a:r>
              <a:rPr lang="en-US" altLang="zh-CN" sz="2799" kern="100">
                <a:solidFill>
                  <a:srgbClr val="FF0000"/>
                </a:solidFill>
                <a:latin typeface="Times New Roman"/>
                <a:ea typeface="华文细黑"/>
                <a:cs typeface="Courier New"/>
              </a:rPr>
              <a:t>4 </a:t>
            </a:r>
            <a:endParaRPr lang="zh-CN" altLang="zh-CN" sz="2799" kern="100">
              <a:solidFill>
                <a:srgbClr val="FF0000"/>
              </a:solidFill>
              <a:latin typeface="宋体"/>
              <a:cs typeface="Courier New"/>
            </a:endParaRPr>
          </a:p>
        </p:txBody>
      </p:sp>
    </p:spTree>
    <p:extLst>
      <p:ext uri="{BB962C8B-B14F-4D97-AF65-F5344CB8AC3E}">
        <p14:creationId xmlns:p14="http://schemas.microsoft.com/office/powerpoint/2010/main" val="17493121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nodeType="afterGroup">
                            <p:stCondLst>
                              <p:cond delay="750"/>
                            </p:stCondLst>
                            <p:childTnLst>
                              <p:par>
                                <p:cTn id="9" presetID="3"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750"/>
                                        <p:tgtEl>
                                          <p:spTgt spid="14"/>
                                        </p:tgtEl>
                                      </p:cBhvr>
                                    </p:animEffect>
                                  </p:childTnLst>
                                </p:cTn>
                              </p:par>
                            </p:childTnLst>
                          </p:cTn>
                        </p:par>
                        <p:par>
                          <p:cTn id="12" fill="hold" nodeType="afterGroup">
                            <p:stCondLst>
                              <p:cond delay="1500"/>
                            </p:stCondLst>
                            <p:childTnLst>
                              <p:par>
                                <p:cTn id="13" presetID="3"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750"/>
                                        <p:tgtEl>
                                          <p:spTgt spid="16"/>
                                        </p:tgtEl>
                                      </p:cBhvr>
                                    </p:animEffect>
                                  </p:childTnLst>
                                </p:cTn>
                              </p:par>
                            </p:childTnLst>
                          </p:cTn>
                        </p:par>
                        <p:par>
                          <p:cTn id="16" fill="hold" nodeType="afterGroup">
                            <p:stCondLst>
                              <p:cond delay="2250"/>
                            </p:stCondLst>
                            <p:childTnLst>
                              <p:par>
                                <p:cTn id="17" presetID="3" presetClass="entr" presetSubtype="1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750"/>
                                        <p:tgtEl>
                                          <p:spTgt spid="17"/>
                                        </p:tgtEl>
                                      </p:cBhvr>
                                    </p:animEffect>
                                  </p:childTnLst>
                                </p:cTn>
                              </p:par>
                            </p:childTnLst>
                          </p:cTn>
                        </p:par>
                        <p:par>
                          <p:cTn id="20" fill="hold" nodeType="afterGroup">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750"/>
                                        <p:tgtEl>
                                          <p:spTgt spid="18"/>
                                        </p:tgtEl>
                                      </p:cBhvr>
                                    </p:animEffect>
                                  </p:childTnLst>
                                </p:cTn>
                              </p:par>
                            </p:childTnLst>
                          </p:cTn>
                        </p:par>
                        <p:par>
                          <p:cTn id="24" fill="hold" nodeType="afterGroup">
                            <p:stCondLst>
                              <p:cond delay="3750"/>
                            </p:stCondLst>
                            <p:childTnLst>
                              <p:par>
                                <p:cTn id="25" presetID="3" presetClass="entr" presetSubtype="1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 name="矩形 20"/>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08137017"/>
              </p:ext>
            </p:extLst>
          </p:nvPr>
        </p:nvGraphicFramePr>
        <p:xfrm>
          <a:off x="372915" y="777190"/>
          <a:ext cx="11255944" cy="1923605"/>
        </p:xfrm>
        <a:graphic>
          <a:graphicData uri="http://schemas.openxmlformats.org/presentationml/2006/ole">
            <mc:AlternateContent>
              <mc:Choice xmlns:v="urn:schemas-microsoft-com:vml" Requires="v">
                <p:oleObj spid="_x0000_s1072" name="文档" r:id="rId2" imgW="11260264" imgH="1926598" progId="Word.Document.12">
                  <p:embed/>
                </p:oleObj>
              </mc:Choice>
              <mc:Fallback>
                <p:oleObj name="文档" r:id="rId2" imgW="11260264" imgH="1926598" progId="Word.Document.12">
                  <p:embed/>
                  <p:pic>
                    <p:nvPicPr>
                      <p:cNvPr id="0" name="OLE substitute image"/>
                      <p:cNvPicPr/>
                      <p:nvPr/>
                    </p:nvPicPr>
                    <p:blipFill>
                      <a:blip r:embed="rId3"/>
                      <a:stretch>
                        <a:fillRect/>
                      </a:stretch>
                    </p:blipFill>
                    <p:spPr>
                      <a:xfrm>
                        <a:off x="372915" y="777190"/>
                        <a:ext cx="11255944" cy="192360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580344039"/>
              </p:ext>
            </p:extLst>
          </p:nvPr>
        </p:nvGraphicFramePr>
        <p:xfrm>
          <a:off x="372915" y="2709720"/>
          <a:ext cx="11255944" cy="1923605"/>
        </p:xfrm>
        <a:graphic>
          <a:graphicData uri="http://schemas.openxmlformats.org/presentationml/2006/ole">
            <mc:AlternateContent>
              <mc:Choice xmlns:v="urn:schemas-microsoft-com:vml" Requires="v">
                <p:oleObj spid="_x0000_s1073" name="文档" r:id="rId4" imgW="11270151" imgH="1927285" progId="Word.Document.12">
                  <p:embed/>
                </p:oleObj>
              </mc:Choice>
              <mc:Fallback>
                <p:oleObj name="文档" r:id="rId4" imgW="11270151" imgH="1927285" progId="Word.Document.12">
                  <p:embed/>
                  <p:pic>
                    <p:nvPicPr>
                      <p:cNvPr id="0" name="OLE substitute image"/>
                      <p:cNvPicPr/>
                      <p:nvPr/>
                    </p:nvPicPr>
                    <p:blipFill>
                      <a:blip r:embed="rId5"/>
                      <a:stretch>
                        <a:fillRect/>
                      </a:stretch>
                    </p:blipFill>
                    <p:spPr>
                      <a:xfrm>
                        <a:off x="372915" y="2709720"/>
                        <a:ext cx="11255944" cy="192360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925305700"/>
              </p:ext>
            </p:extLst>
          </p:nvPr>
        </p:nvGraphicFramePr>
        <p:xfrm>
          <a:off x="372915" y="3715358"/>
          <a:ext cx="11255944" cy="1923605"/>
        </p:xfrm>
        <a:graphic>
          <a:graphicData uri="http://schemas.openxmlformats.org/presentationml/2006/ole">
            <mc:AlternateContent>
              <mc:Choice xmlns:v="urn:schemas-microsoft-com:vml" Requires="v">
                <p:oleObj spid="_x0000_s1074" name="文档" r:id="rId6" imgW="11270151" imgH="1930520" progId="Word.Document.12">
                  <p:embed/>
                </p:oleObj>
              </mc:Choice>
              <mc:Fallback>
                <p:oleObj name="文档" r:id="rId6" imgW="11270151" imgH="1930520" progId="Word.Document.12">
                  <p:embed/>
                  <p:pic>
                    <p:nvPicPr>
                      <p:cNvPr id="0" name="OLE substitute image"/>
                      <p:cNvPicPr/>
                      <p:nvPr/>
                    </p:nvPicPr>
                    <p:blipFill>
                      <a:blip r:embed="rId7"/>
                      <a:stretch>
                        <a:fillRect/>
                      </a:stretch>
                    </p:blipFill>
                    <p:spPr>
                      <a:xfrm>
                        <a:off x="372915" y="3715358"/>
                        <a:ext cx="11255944" cy="192360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955503762"/>
              </p:ext>
            </p:extLst>
          </p:nvPr>
        </p:nvGraphicFramePr>
        <p:xfrm>
          <a:off x="567354" y="4827397"/>
          <a:ext cx="11255944" cy="1923605"/>
        </p:xfrm>
        <a:graphic>
          <a:graphicData uri="http://schemas.openxmlformats.org/presentationml/2006/ole">
            <mc:AlternateContent>
              <mc:Choice xmlns:v="urn:schemas-microsoft-com:vml" Requires="v">
                <p:oleObj spid="_x0000_s1075" name="文档" r:id="rId8" imgW="11270151" imgH="1933755" progId="Word.Document.12">
                  <p:embed/>
                </p:oleObj>
              </mc:Choice>
              <mc:Fallback>
                <p:oleObj name="文档" r:id="rId8" imgW="11270151" imgH="1933755" progId="Word.Document.12">
                  <p:embed/>
                  <p:pic>
                    <p:nvPicPr>
                      <p:cNvPr id="0" name="OLE substitute image"/>
                      <p:cNvPicPr/>
                      <p:nvPr/>
                    </p:nvPicPr>
                    <p:blipFill>
                      <a:blip r:embed="rId9"/>
                      <a:stretch>
                        <a:fillRect/>
                      </a:stretch>
                    </p:blipFill>
                    <p:spPr>
                      <a:xfrm>
                        <a:off x="567354" y="4827397"/>
                        <a:ext cx="11255944" cy="1923605"/>
                      </a:xfrm>
                      <a:prstGeom prst="rect">
                        <a:avLst/>
                      </a:prstGeom>
                    </p:spPr>
                  </p:pic>
                </p:oleObj>
              </mc:Fallback>
            </mc:AlternateContent>
          </a:graphicData>
        </a:graphic>
      </p:graphicFrame>
      <p:sp>
        <p:nvSpPr>
          <p:cNvPr id="4" name="矩形 3"/>
          <p:cNvSpPr/>
          <p:nvPr/>
        </p:nvSpPr>
        <p:spPr>
          <a:xfrm>
            <a:off x="6743922" y="1561843"/>
            <a:ext cx="723108" cy="522971"/>
          </a:xfrm>
          <a:prstGeom prst="rect">
            <a:avLst/>
          </a:prstGeom>
        </p:spPr>
        <p:txBody>
          <a:bodyPr wrap="none">
            <a:spAutoFit/>
          </a:bodyPr>
          <a:lstStyle/>
          <a:p>
            <a:r>
              <a:rPr lang="zh-CN" altLang="zh-CN" sz="2799" kern="100">
                <a:solidFill>
                  <a:srgbClr val="C00000"/>
                </a:solidFill>
                <a:latin typeface="Times New Roman"/>
                <a:ea typeface="微软雅黑"/>
                <a:cs typeface="Times New Roman"/>
              </a:rPr>
              <a:t>－</a:t>
            </a:r>
            <a:r>
              <a:rPr lang="en-US" altLang="zh-CN" sz="2799" kern="100">
                <a:solidFill>
                  <a:srgbClr val="C00000"/>
                </a:solidFill>
                <a:latin typeface="Times New Roman"/>
                <a:ea typeface="微软雅黑"/>
                <a:cs typeface="Times New Roman"/>
              </a:rPr>
              <a:t>8</a:t>
            </a:r>
            <a:endParaRPr lang="zh-CN" altLang="en-US" sz="2799" kern="100">
              <a:solidFill>
                <a:srgbClr val="C00000"/>
              </a:solidFill>
              <a:latin typeface="Times New Roman"/>
              <a:ea typeface="微软雅黑"/>
              <a:cs typeface="Times New Roman"/>
            </a:endParaRPr>
          </a:p>
        </p:txBody>
      </p:sp>
    </p:spTree>
    <p:extLst>
      <p:ext uri="{BB962C8B-B14F-4D97-AF65-F5344CB8AC3E}">
        <p14:creationId xmlns:p14="http://schemas.microsoft.com/office/powerpoint/2010/main" val="1969909757"/>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xit" presetSubtype="0" fill="hold"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3" name="TextBox 12"/>
          <p:cNvSpPr txBox="1"/>
          <p:nvPr/>
        </p:nvSpPr>
        <p:spPr>
          <a:xfrm>
            <a:off x="0" y="0"/>
            <a:ext cx="1620582" cy="523099"/>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学习目标</a:t>
            </a:r>
          </a:p>
        </p:txBody>
      </p:sp>
      <p:sp>
        <p:nvSpPr>
          <p:cNvPr id="2" name="矩形 1"/>
          <p:cNvSpPr/>
          <p:nvPr/>
        </p:nvSpPr>
        <p:spPr>
          <a:xfrm>
            <a:off x="0" y="866257"/>
            <a:ext cx="11688896" cy="5493812"/>
          </a:xfrm>
          <a:prstGeom prst="rect">
            <a:avLst/>
          </a:prstGeom>
        </p:spPr>
        <p:txBody>
          <a:bodyPr wrap="square">
            <a:spAutoFit/>
          </a:bodyPr>
          <a:lstStyle/>
          <a:p>
            <a:pPr algn="just">
              <a:lnSpc>
                <a:spcPct val="150000"/>
              </a:lnSpc>
              <a:spcAft>
                <a:spcPct val="0"/>
              </a:spcAft>
              <a:tabLst>
                <a:tab pos="1890017"/>
              </a:tabLst>
            </a:pPr>
            <a:r>
              <a:rPr lang="en-US" altLang="zh-CN" sz="2400" kern="100">
                <a:latin typeface="Times New Roman"/>
                <a:ea typeface="华文细黑"/>
              </a:rPr>
              <a:t>1.</a:t>
            </a:r>
            <a:r>
              <a:rPr lang="zh-CN" altLang="en-US" sz="2400" kern="100">
                <a:latin typeface="Times New Roman"/>
                <a:ea typeface="华文细黑"/>
              </a:rPr>
              <a:t>经历向量及其运算由平面向空间推广的过程，了解空间向量、向量的模、零向量、相反向量、相等向量等的概念</a:t>
            </a:r>
            <a:r>
              <a:rPr lang="en-US" altLang="zh-CN" sz="2400" kern="100">
                <a:latin typeface="Times New Roman"/>
                <a:ea typeface="华文细黑"/>
              </a:rPr>
              <a:t>.</a:t>
            </a:r>
          </a:p>
          <a:p>
            <a:pPr algn="just">
              <a:lnSpc>
                <a:spcPct val="150000"/>
              </a:lnSpc>
              <a:spcAft>
                <a:spcPct val="0"/>
              </a:spcAft>
              <a:tabLst>
                <a:tab pos="1890017"/>
              </a:tabLst>
            </a:pPr>
            <a:r>
              <a:rPr lang="en-US" altLang="zh-CN" sz="2400" kern="100">
                <a:latin typeface="Times New Roman"/>
                <a:ea typeface="华文细黑"/>
              </a:rPr>
              <a:t>2.</a:t>
            </a:r>
            <a:r>
              <a:rPr lang="zh-CN" altLang="en-US" sz="2400" kern="100">
                <a:latin typeface="Times New Roman"/>
                <a:ea typeface="华文细黑"/>
              </a:rPr>
              <a:t>会用平行四边形法则、三角形法则作出向量的和与差，了解向量加法的交换律和结合律</a:t>
            </a:r>
            <a:r>
              <a:rPr lang="en-US" altLang="zh-CN" sz="2400" kern="100">
                <a:latin typeface="Times New Roman"/>
                <a:ea typeface="华文细黑"/>
              </a:rPr>
              <a:t>.</a:t>
            </a:r>
          </a:p>
          <a:p>
            <a:pPr algn="just">
              <a:lnSpc>
                <a:spcPct val="150000"/>
              </a:lnSpc>
              <a:spcAft>
                <a:spcPct val="0"/>
              </a:spcAft>
              <a:tabLst>
                <a:tab pos="1890395"/>
              </a:tabLst>
            </a:pPr>
            <a:r>
              <a:rPr lang="en-US" altLang="zh-CN" sz="2400" kern="100">
                <a:latin typeface="Times New Roman"/>
                <a:ea typeface="华文细黑"/>
              </a:rPr>
              <a:t>3.</a:t>
            </a:r>
            <a:r>
              <a:rPr lang="zh-CN" altLang="en-US" sz="2400" kern="100">
                <a:latin typeface="Times New Roman"/>
                <a:ea typeface="华文细黑"/>
              </a:rPr>
              <a:t>掌握空间向量数乘运算的定义及数乘运算的运算律</a:t>
            </a:r>
            <a:r>
              <a:rPr lang="en-US" altLang="zh-CN" sz="2400" kern="100">
                <a:latin typeface="Times New Roman"/>
                <a:ea typeface="华文细黑"/>
              </a:rPr>
              <a:t>.</a:t>
            </a:r>
          </a:p>
          <a:p>
            <a:pPr algn="just">
              <a:lnSpc>
                <a:spcPct val="150000"/>
              </a:lnSpc>
              <a:spcAft>
                <a:spcPct val="0"/>
              </a:spcAft>
              <a:tabLst>
                <a:tab pos="1890395"/>
              </a:tabLst>
            </a:pPr>
            <a:r>
              <a:rPr lang="en-US" altLang="zh-CN" sz="2400" kern="100">
                <a:latin typeface="Times New Roman"/>
                <a:ea typeface="华文细黑"/>
              </a:rPr>
              <a:t>4.</a:t>
            </a:r>
            <a:r>
              <a:rPr lang="zh-CN" altLang="en-US" sz="2400" kern="100">
                <a:latin typeface="Times New Roman"/>
                <a:ea typeface="华文细黑"/>
              </a:rPr>
              <a:t>了解平行</a:t>
            </a:r>
            <a:r>
              <a:rPr lang="en-US" altLang="zh-CN" sz="2400" kern="100">
                <a:latin typeface="Times New Roman"/>
                <a:ea typeface="华文细黑"/>
              </a:rPr>
              <a:t>(</a:t>
            </a:r>
            <a:r>
              <a:rPr lang="zh-CN" altLang="en-US" sz="2400" kern="100">
                <a:latin typeface="Times New Roman"/>
                <a:ea typeface="华文细黑"/>
              </a:rPr>
              <a:t>共线</a:t>
            </a:r>
            <a:r>
              <a:rPr lang="en-US" altLang="zh-CN" sz="2400" kern="100">
                <a:latin typeface="Times New Roman"/>
                <a:ea typeface="华文细黑"/>
              </a:rPr>
              <a:t>)</a:t>
            </a:r>
            <a:r>
              <a:rPr lang="zh-CN" altLang="en-US" sz="2400" kern="100">
                <a:latin typeface="Times New Roman"/>
                <a:ea typeface="华文细黑"/>
              </a:rPr>
              <a:t>向量、共面向量的意义，掌握它们的表示方法</a:t>
            </a:r>
            <a:r>
              <a:rPr lang="en-US" altLang="zh-CN" sz="2400" kern="100">
                <a:latin typeface="Times New Roman"/>
                <a:ea typeface="华文细黑"/>
              </a:rPr>
              <a:t>,</a:t>
            </a:r>
            <a:r>
              <a:rPr lang="zh-CN" altLang="en-US" sz="2400" kern="100">
                <a:latin typeface="Times New Roman"/>
                <a:ea typeface="华文细黑"/>
              </a:rPr>
              <a:t>并能应用其证明空间向量的共线、共面问题</a:t>
            </a:r>
            <a:r>
              <a:rPr lang="en-US" altLang="zh-CN" sz="2400" kern="100">
                <a:latin typeface="Times New Roman"/>
                <a:ea typeface="华文细黑"/>
              </a:rPr>
              <a:t>.</a:t>
            </a:r>
            <a:endParaRPr lang="zh-CN" altLang="zh-CN" sz="2400" kern="100">
              <a:latin typeface="宋体" charset="-122"/>
              <a:cs typeface="Courier New"/>
            </a:endParaRPr>
          </a:p>
          <a:p>
            <a:pPr algn="just">
              <a:lnSpc>
                <a:spcPct val="150000"/>
              </a:lnSpc>
              <a:spcAft>
                <a:spcPct val="0"/>
              </a:spcAft>
              <a:tabLst>
                <a:tab pos="1890395"/>
              </a:tabLst>
            </a:pPr>
            <a:r>
              <a:rPr lang="en-US" altLang="zh-CN" sz="2400" kern="100">
                <a:latin typeface="Times New Roman"/>
                <a:ea typeface="华文细黑"/>
              </a:rPr>
              <a:t>5.</a:t>
            </a:r>
            <a:r>
              <a:rPr lang="zh-CN" altLang="en-US" sz="2400" kern="100">
                <a:latin typeface="Times New Roman"/>
                <a:ea typeface="华文细黑"/>
              </a:rPr>
              <a:t>掌握两个向量的数量积的概念、性质、计算方法及运算规律</a:t>
            </a:r>
            <a:r>
              <a:rPr lang="en-US" altLang="zh-CN" sz="2400" kern="100">
                <a:latin typeface="Times New Roman"/>
                <a:ea typeface="华文细黑"/>
              </a:rPr>
              <a:t>,</a:t>
            </a:r>
            <a:r>
              <a:rPr lang="zh-CN" altLang="en-US" sz="2400" kern="100">
                <a:latin typeface="Times New Roman"/>
                <a:ea typeface="华文细黑"/>
              </a:rPr>
              <a:t>能运用数量积求向量夹角和判断向量的共线与垂直</a:t>
            </a:r>
            <a:r>
              <a:rPr lang="en-US" altLang="zh-CN" sz="2400" kern="100">
                <a:latin typeface="Times New Roman"/>
                <a:ea typeface="华文细黑"/>
              </a:rPr>
              <a:t>.</a:t>
            </a:r>
            <a:endParaRPr lang="zh-CN" altLang="zh-CN" sz="2400" kern="100">
              <a:latin typeface="宋体"/>
              <a:cs typeface="Courier New"/>
            </a:endParaRPr>
          </a:p>
          <a:p>
            <a:pPr algn="just">
              <a:lnSpc>
                <a:spcPct val="150000"/>
              </a:lnSpc>
              <a:spcAft>
                <a:spcPct val="0"/>
              </a:spcAft>
              <a:tabLst>
                <a:tab pos="1890017"/>
              </a:tabLst>
            </a:pPr>
            <a:endParaRPr lang="zh-CN" altLang="zh-CN" kern="100">
              <a:latin typeface="宋体" charset="-122"/>
              <a:cs typeface="Courier New"/>
            </a:endParaRPr>
          </a:p>
        </p:txBody>
      </p:sp>
    </p:spTree>
    <p:extLst>
      <p:ext uri="{BB962C8B-B14F-4D97-AF65-F5344CB8AC3E}">
        <p14:creationId xmlns:p14="http://schemas.microsoft.com/office/powerpoint/2010/main" val="3213301056"/>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 name="矩形 20"/>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9" name="Rectangle 21">
            <a:hlinkClick r:id="rId2" action="ppaction://hlinksldjump"/>
          </p:cNvPr>
          <p:cNvSpPr>
            <a:spLocks noChangeArrowheads="1"/>
          </p:cNvSpPr>
          <p:nvPr/>
        </p:nvSpPr>
        <p:spPr bwMode="auto">
          <a:xfrm>
            <a:off x="9902018"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r" defTabSz="914217"/>
            <a:r>
              <a:rPr lang="en-US" altLang="zh-CN" sz="200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316134"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ctr" defTabSz="914217"/>
            <a:r>
              <a:rPr lang="en-US" altLang="zh-CN" sz="200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730250"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ctr" defTabSz="914217"/>
            <a:r>
              <a:rPr lang="en-US" altLang="zh-CN" sz="200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144366"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ctr" defTabSz="914217"/>
            <a:r>
              <a:rPr lang="en-US" altLang="zh-CN" sz="200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1558482" y="45408"/>
            <a:ext cx="360205" cy="575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70" tIns="60934" rIns="121870" bIns="60934" anchor="ctr"/>
          <a:lstStyle/>
          <a:p>
            <a:pPr algn="ctr" defTabSz="914217"/>
            <a:r>
              <a:rPr lang="en-US" altLang="zh-CN" sz="200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 name="矩形 3"/>
          <p:cNvSpPr/>
          <p:nvPr/>
        </p:nvSpPr>
        <p:spPr>
          <a:xfrm>
            <a:off x="192711" y="837313"/>
            <a:ext cx="11752917" cy="1384610"/>
          </a:xfrm>
          <a:prstGeom prst="rect">
            <a:avLst/>
          </a:prstGeom>
        </p:spPr>
        <p:txBody>
          <a:bodyPr>
            <a:spAutoFit/>
          </a:bodyPr>
          <a:lstStyle/>
          <a:p>
            <a:pPr>
              <a:lnSpc>
                <a:spcPct val="150000"/>
              </a:lnSpc>
            </a:pPr>
            <a:r>
              <a:rPr lang="en-US" altLang="zh-CN" sz="2799" kern="100">
                <a:latin typeface="Times New Roman"/>
                <a:ea typeface="华文细黑"/>
              </a:rPr>
              <a:t>6.</a:t>
            </a:r>
            <a:r>
              <a:rPr lang="zh-CN" altLang="zh-CN" sz="2799" kern="100">
                <a:latin typeface="Times New Roman"/>
                <a:ea typeface="华文细黑"/>
                <a:cs typeface="Times New Roman"/>
              </a:rPr>
              <a:t>已知</a:t>
            </a:r>
            <a:r>
              <a:rPr lang="en-US" altLang="zh-CN" sz="2799" i="1" kern="100">
                <a:latin typeface="Times New Roman"/>
                <a:ea typeface="华文细黑"/>
              </a:rPr>
              <a:t>a</a:t>
            </a:r>
            <a:r>
              <a:rPr lang="zh-CN" altLang="zh-CN" sz="2799" kern="100">
                <a:latin typeface="Times New Roman"/>
                <a:ea typeface="华文细黑"/>
                <a:cs typeface="Times New Roman"/>
              </a:rPr>
              <a:t>、</a:t>
            </a:r>
            <a:r>
              <a:rPr lang="en-US" altLang="zh-CN" sz="2799" i="1" kern="100">
                <a:latin typeface="Times New Roman"/>
                <a:ea typeface="华文细黑"/>
              </a:rPr>
              <a:t>b</a:t>
            </a:r>
            <a:r>
              <a:rPr lang="zh-CN" altLang="zh-CN" sz="2799" kern="100">
                <a:latin typeface="Times New Roman"/>
                <a:ea typeface="华文细黑"/>
                <a:cs typeface="Times New Roman"/>
              </a:rPr>
              <a:t>是异面直线，且</a:t>
            </a:r>
            <a:r>
              <a:rPr lang="en-US" altLang="zh-CN" sz="2799" i="1" kern="100" err="1">
                <a:latin typeface="Times New Roman"/>
                <a:ea typeface="华文细黑"/>
              </a:rPr>
              <a:t>a</a:t>
            </a:r>
            <a:r>
              <a:rPr lang="en-US" altLang="zh-CN" sz="2799" kern="100" err="1">
                <a:latin typeface="宋体"/>
                <a:ea typeface="华文细黑"/>
                <a:cs typeface="Times New Roman"/>
              </a:rPr>
              <a:t>⊥</a:t>
            </a:r>
            <a:r>
              <a:rPr lang="en-US" altLang="zh-CN" sz="2799" i="1" kern="100" err="1">
                <a:latin typeface="Times New Roman"/>
                <a:ea typeface="华文细黑"/>
              </a:rPr>
              <a:t>b</a:t>
            </a:r>
            <a:r>
              <a:rPr lang="zh-CN" altLang="zh-CN" sz="2799" kern="100">
                <a:latin typeface="Times New Roman"/>
                <a:ea typeface="华文细黑"/>
                <a:cs typeface="Times New Roman"/>
              </a:rPr>
              <a:t>，</a:t>
            </a:r>
            <a:r>
              <a:rPr lang="en-US" altLang="zh-CN" sz="2799" b="1" i="1" kern="100">
                <a:latin typeface="Times New Roman"/>
                <a:ea typeface="华文细黑"/>
              </a:rPr>
              <a:t>e</a:t>
            </a:r>
            <a:r>
              <a:rPr lang="en-US" altLang="zh-CN" sz="2799" kern="100" baseline="-25000">
                <a:latin typeface="Times New Roman"/>
                <a:ea typeface="华文细黑"/>
              </a:rPr>
              <a:t>1</a:t>
            </a:r>
            <a:r>
              <a:rPr lang="zh-CN" altLang="zh-CN" sz="2799" kern="100">
                <a:latin typeface="Times New Roman"/>
                <a:ea typeface="华文细黑"/>
                <a:cs typeface="Times New Roman"/>
              </a:rPr>
              <a:t>、</a:t>
            </a:r>
            <a:r>
              <a:rPr lang="en-US" altLang="zh-CN" sz="2799" b="1" i="1" kern="100">
                <a:latin typeface="Times New Roman"/>
                <a:ea typeface="华文细黑"/>
              </a:rPr>
              <a:t>e</a:t>
            </a:r>
            <a:r>
              <a:rPr lang="en-US" altLang="zh-CN" sz="2799" kern="100" baseline="-25000">
                <a:latin typeface="Times New Roman"/>
                <a:ea typeface="华文细黑"/>
              </a:rPr>
              <a:t>2</a:t>
            </a:r>
            <a:r>
              <a:rPr lang="zh-CN" altLang="zh-CN" sz="2799" kern="100">
                <a:latin typeface="Times New Roman"/>
                <a:ea typeface="华文细黑"/>
                <a:cs typeface="Times New Roman"/>
              </a:rPr>
              <a:t>分别为取自直线</a:t>
            </a:r>
            <a:r>
              <a:rPr lang="en-US" altLang="zh-CN" sz="2799" i="1" kern="100">
                <a:latin typeface="Times New Roman"/>
                <a:ea typeface="华文细黑"/>
              </a:rPr>
              <a:t>a</a:t>
            </a:r>
            <a:r>
              <a:rPr lang="zh-CN" altLang="zh-CN" sz="2799" kern="100">
                <a:latin typeface="Times New Roman"/>
                <a:ea typeface="华文细黑"/>
                <a:cs typeface="Times New Roman"/>
              </a:rPr>
              <a:t>、</a:t>
            </a:r>
            <a:r>
              <a:rPr lang="en-US" altLang="zh-CN" sz="2799" i="1" kern="100">
                <a:latin typeface="Times New Roman"/>
                <a:ea typeface="华文细黑"/>
              </a:rPr>
              <a:t>b</a:t>
            </a:r>
            <a:r>
              <a:rPr lang="zh-CN" altLang="zh-CN" sz="2799" kern="100">
                <a:latin typeface="Times New Roman"/>
                <a:ea typeface="华文细黑"/>
                <a:cs typeface="Times New Roman"/>
              </a:rPr>
              <a:t>上的单位向量，且</a:t>
            </a:r>
            <a:r>
              <a:rPr lang="en-US" altLang="zh-CN" sz="2799" b="1" i="1" kern="100">
                <a:latin typeface="Times New Roman"/>
                <a:ea typeface="华文细黑"/>
              </a:rPr>
              <a:t>a</a:t>
            </a:r>
            <a:r>
              <a:rPr lang="zh-CN" altLang="zh-CN" sz="2799" kern="100">
                <a:latin typeface="Times New Roman"/>
                <a:ea typeface="华文细黑"/>
                <a:cs typeface="Times New Roman"/>
              </a:rPr>
              <a:t>＝</a:t>
            </a:r>
            <a:r>
              <a:rPr lang="en-US" altLang="zh-CN" sz="2799" kern="100">
                <a:latin typeface="Times New Roman"/>
                <a:ea typeface="华文细黑"/>
              </a:rPr>
              <a:t>2</a:t>
            </a:r>
            <a:r>
              <a:rPr lang="en-US" altLang="zh-CN" sz="2799" b="1" i="1" kern="100">
                <a:latin typeface="Times New Roman"/>
                <a:ea typeface="华文细黑"/>
              </a:rPr>
              <a:t>e</a:t>
            </a:r>
            <a:r>
              <a:rPr lang="en-US" altLang="zh-CN" sz="2799" kern="100" baseline="-25000">
                <a:latin typeface="Times New Roman"/>
                <a:ea typeface="华文细黑"/>
              </a:rPr>
              <a:t>1</a:t>
            </a:r>
            <a:r>
              <a:rPr lang="zh-CN" altLang="zh-CN" sz="2799" kern="100">
                <a:latin typeface="Times New Roman"/>
                <a:ea typeface="华文细黑"/>
                <a:cs typeface="Times New Roman"/>
              </a:rPr>
              <a:t>＋</a:t>
            </a:r>
            <a:r>
              <a:rPr lang="en-US" altLang="zh-CN" sz="2799" kern="100">
                <a:latin typeface="Times New Roman"/>
                <a:ea typeface="华文细黑"/>
              </a:rPr>
              <a:t>3</a:t>
            </a:r>
            <a:r>
              <a:rPr lang="en-US" altLang="zh-CN" sz="2799" b="1" i="1" kern="100">
                <a:latin typeface="Times New Roman"/>
                <a:ea typeface="华文细黑"/>
              </a:rPr>
              <a:t>e</a:t>
            </a:r>
            <a:r>
              <a:rPr lang="en-US" altLang="zh-CN" sz="2799" kern="100" baseline="-25000">
                <a:latin typeface="Times New Roman"/>
                <a:ea typeface="华文细黑"/>
              </a:rPr>
              <a:t>2</a:t>
            </a:r>
            <a:r>
              <a:rPr lang="zh-CN" altLang="zh-CN" sz="2799" kern="100">
                <a:latin typeface="Times New Roman"/>
                <a:ea typeface="华文细黑"/>
                <a:cs typeface="Times New Roman"/>
              </a:rPr>
              <a:t>，</a:t>
            </a:r>
            <a:r>
              <a:rPr lang="en-US" altLang="zh-CN" sz="2799" b="1" i="1" kern="100">
                <a:latin typeface="Times New Roman"/>
                <a:ea typeface="华文细黑"/>
              </a:rPr>
              <a:t>b</a:t>
            </a:r>
            <a:r>
              <a:rPr lang="zh-CN" altLang="zh-CN" sz="2799" kern="100">
                <a:latin typeface="Times New Roman"/>
                <a:ea typeface="华文细黑"/>
                <a:cs typeface="Times New Roman"/>
              </a:rPr>
              <a:t>＝</a:t>
            </a:r>
            <a:r>
              <a:rPr lang="en-US" altLang="zh-CN" sz="2799" i="1" kern="100">
                <a:latin typeface="Times New Roman"/>
                <a:ea typeface="华文细黑"/>
              </a:rPr>
              <a:t>k</a:t>
            </a:r>
            <a:r>
              <a:rPr lang="en-US" altLang="zh-CN" sz="2799" b="1" i="1" kern="100">
                <a:latin typeface="Times New Roman"/>
                <a:ea typeface="华文细黑"/>
              </a:rPr>
              <a:t>e</a:t>
            </a:r>
            <a:r>
              <a:rPr lang="en-US" altLang="zh-CN" sz="2799" kern="100" baseline="-25000">
                <a:latin typeface="Times New Roman"/>
                <a:ea typeface="华文细黑"/>
              </a:rPr>
              <a:t>1</a:t>
            </a:r>
            <a:r>
              <a:rPr lang="zh-CN" altLang="zh-CN" sz="2799" kern="100">
                <a:latin typeface="Times New Roman"/>
                <a:ea typeface="华文细黑"/>
                <a:cs typeface="Times New Roman"/>
              </a:rPr>
              <a:t>－</a:t>
            </a:r>
            <a:r>
              <a:rPr lang="en-US" altLang="zh-CN" sz="2799" kern="100">
                <a:latin typeface="Times New Roman"/>
                <a:ea typeface="华文细黑"/>
              </a:rPr>
              <a:t>4</a:t>
            </a:r>
            <a:r>
              <a:rPr lang="en-US" altLang="zh-CN" sz="2799" b="1" i="1" kern="100">
                <a:latin typeface="Times New Roman"/>
                <a:ea typeface="华文细黑"/>
              </a:rPr>
              <a:t>e</a:t>
            </a:r>
            <a:r>
              <a:rPr lang="en-US" altLang="zh-CN" sz="2799" kern="100" baseline="-25000">
                <a:latin typeface="Times New Roman"/>
                <a:ea typeface="华文细黑"/>
              </a:rPr>
              <a:t>2</a:t>
            </a:r>
            <a:r>
              <a:rPr lang="zh-CN" altLang="zh-CN" sz="2799" kern="100">
                <a:latin typeface="Times New Roman"/>
                <a:ea typeface="华文细黑"/>
                <a:cs typeface="Times New Roman"/>
              </a:rPr>
              <a:t>，</a:t>
            </a:r>
            <a:r>
              <a:rPr lang="en-US" altLang="zh-CN" sz="2799" b="1" i="1" kern="100" err="1">
                <a:latin typeface="Times New Roman"/>
                <a:ea typeface="华文细黑"/>
              </a:rPr>
              <a:t>a</a:t>
            </a:r>
            <a:r>
              <a:rPr lang="en-US" altLang="zh-CN" sz="2799" kern="100" err="1">
                <a:latin typeface="宋体"/>
                <a:ea typeface="华文细黑"/>
                <a:cs typeface="Times New Roman"/>
              </a:rPr>
              <a:t>⊥</a:t>
            </a:r>
            <a:r>
              <a:rPr lang="en-US" altLang="zh-CN" sz="2799" b="1" i="1" kern="100" err="1">
                <a:latin typeface="Times New Roman"/>
                <a:ea typeface="华文细黑"/>
              </a:rPr>
              <a:t>b</a:t>
            </a:r>
            <a:r>
              <a:rPr lang="zh-CN" altLang="zh-CN" sz="2799" kern="100">
                <a:latin typeface="Times New Roman"/>
                <a:ea typeface="华文细黑"/>
                <a:cs typeface="Times New Roman"/>
              </a:rPr>
              <a:t>，则实数</a:t>
            </a:r>
            <a:r>
              <a:rPr lang="en-US" altLang="zh-CN" sz="2799" i="1" kern="100">
                <a:latin typeface="Times New Roman"/>
                <a:ea typeface="华文细黑"/>
              </a:rPr>
              <a:t>k</a:t>
            </a:r>
            <a:r>
              <a:rPr lang="zh-CN" altLang="zh-CN" sz="2799" kern="100">
                <a:latin typeface="Times New Roman"/>
                <a:ea typeface="华文细黑"/>
                <a:cs typeface="Times New Roman"/>
              </a:rPr>
              <a:t>的值为</a:t>
            </a:r>
            <a:r>
              <a:rPr lang="en-US" altLang="zh-CN" sz="2799" kern="100">
                <a:latin typeface="Times New Roman"/>
                <a:ea typeface="华文细黑"/>
              </a:rPr>
              <a:t>___.</a:t>
            </a:r>
            <a:endParaRPr lang="zh-CN" altLang="en-US" sz="2799"/>
          </a:p>
        </p:txBody>
      </p:sp>
      <p:sp>
        <p:nvSpPr>
          <p:cNvPr id="6" name="矩形 5"/>
          <p:cNvSpPr/>
          <p:nvPr/>
        </p:nvSpPr>
        <p:spPr>
          <a:xfrm>
            <a:off x="192711" y="2613818"/>
            <a:ext cx="9810286" cy="2030749"/>
          </a:xfrm>
          <a:prstGeom prst="rect">
            <a:avLst/>
          </a:prstGeom>
        </p:spPr>
        <p:txBody>
          <a:bodyPr>
            <a:spAutoFit/>
          </a:bodyPr>
          <a:lstStyle/>
          <a:p>
            <a:pPr algn="just">
              <a:lnSpc>
                <a:spcPct val="150000"/>
              </a:lnSpc>
              <a:spcAft>
                <a:spcPct val="0"/>
              </a:spcAft>
              <a:tabLst>
                <a:tab pos="2249990"/>
              </a:tabLst>
            </a:pPr>
            <a:r>
              <a:rPr lang="zh-CN" altLang="zh-CN" sz="2799" b="1" kern="100">
                <a:solidFill>
                  <a:srgbClr val="FF0000"/>
                </a:solidFill>
                <a:latin typeface="Times New Roman"/>
                <a:ea typeface="微软雅黑"/>
                <a:cs typeface="Times New Roman"/>
              </a:rPr>
              <a:t>解析　</a:t>
            </a:r>
            <a:r>
              <a:rPr lang="zh-CN" altLang="zh-CN" sz="2799" kern="100">
                <a:solidFill>
                  <a:srgbClr val="FF0000"/>
                </a:solidFill>
                <a:latin typeface="Times New Roman"/>
                <a:ea typeface="华文细黑"/>
                <a:cs typeface="Times New Roman"/>
              </a:rPr>
              <a:t>由</a:t>
            </a:r>
            <a:r>
              <a:rPr lang="en-US" altLang="zh-CN" sz="2799" b="1" i="1" kern="100" err="1">
                <a:solidFill>
                  <a:srgbClr val="FF0000"/>
                </a:solidFill>
                <a:latin typeface="Times New Roman"/>
                <a:ea typeface="华文细黑"/>
                <a:cs typeface="Courier New"/>
              </a:rPr>
              <a:t>a</a:t>
            </a:r>
            <a:r>
              <a:rPr lang="en-US" altLang="zh-CN" sz="2799" kern="100" err="1">
                <a:solidFill>
                  <a:srgbClr val="FF0000"/>
                </a:solidFill>
                <a:latin typeface="宋体"/>
                <a:ea typeface="华文细黑"/>
                <a:cs typeface="Times New Roman"/>
              </a:rPr>
              <a:t>⊥</a:t>
            </a:r>
            <a:r>
              <a:rPr lang="en-US" altLang="zh-CN" sz="2799" b="1" i="1" kern="100" err="1">
                <a:solidFill>
                  <a:srgbClr val="FF0000"/>
                </a:solidFill>
                <a:latin typeface="Times New Roman"/>
                <a:ea typeface="华文细黑"/>
                <a:cs typeface="Courier New"/>
              </a:rPr>
              <a:t>b</a:t>
            </a:r>
            <a:r>
              <a:rPr lang="zh-CN" altLang="zh-CN" sz="2799" kern="100">
                <a:solidFill>
                  <a:srgbClr val="FF0000"/>
                </a:solidFill>
                <a:latin typeface="Times New Roman"/>
                <a:ea typeface="华文细黑"/>
                <a:cs typeface="Times New Roman"/>
              </a:rPr>
              <a:t>，得</a:t>
            </a:r>
            <a:r>
              <a:rPr lang="en-US" altLang="zh-CN" sz="2799" b="1" i="1" kern="100" err="1">
                <a:solidFill>
                  <a:srgbClr val="FF0000"/>
                </a:solidFill>
                <a:latin typeface="Times New Roman"/>
                <a:ea typeface="华文细黑"/>
                <a:cs typeface="Courier New"/>
              </a:rPr>
              <a:t>a</a:t>
            </a:r>
            <a:r>
              <a:rPr lang="en-US" altLang="zh-CN" sz="2799" kern="100" err="1">
                <a:solidFill>
                  <a:srgbClr val="FF0000"/>
                </a:solidFill>
                <a:latin typeface="Times New Roman"/>
                <a:ea typeface="华文细黑"/>
                <a:cs typeface="Courier New"/>
              </a:rPr>
              <a:t>·</a:t>
            </a:r>
            <a:r>
              <a:rPr lang="en-US" altLang="zh-CN" sz="2799" b="1" i="1" kern="100" err="1">
                <a:solidFill>
                  <a:srgbClr val="FF0000"/>
                </a:solidFill>
                <a:latin typeface="Times New Roman"/>
                <a:ea typeface="华文细黑"/>
                <a:cs typeface="Courier New"/>
              </a:rPr>
              <a:t>b</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0</a:t>
            </a:r>
            <a:r>
              <a:rPr lang="zh-CN" altLang="zh-CN" sz="2799" kern="100">
                <a:solidFill>
                  <a:srgbClr val="FF0000"/>
                </a:solidFill>
                <a:latin typeface="Times New Roman"/>
                <a:ea typeface="华文细黑"/>
                <a:cs typeface="Times New Roman"/>
              </a:rPr>
              <a:t>，</a:t>
            </a:r>
            <a:endParaRPr lang="en-US" altLang="zh-CN" sz="2799" kern="100">
              <a:solidFill>
                <a:srgbClr val="FF0000"/>
              </a:solidFill>
              <a:latin typeface="Times New Roman"/>
              <a:ea typeface="华文细黑"/>
              <a:cs typeface="Times New Roman"/>
            </a:endParaRPr>
          </a:p>
          <a:p>
            <a:pPr algn="just">
              <a:lnSpc>
                <a:spcPct val="150000"/>
              </a:lnSpc>
              <a:spcAft>
                <a:spcPct val="0"/>
              </a:spcAft>
              <a:tabLst>
                <a:tab pos="2249990"/>
              </a:tabLst>
            </a:pPr>
            <a:r>
              <a:rPr lang="en-US" altLang="zh-CN" sz="2799" kern="100">
                <a:solidFill>
                  <a:srgbClr val="FF0000"/>
                </a:solidFill>
                <a:latin typeface="宋体"/>
                <a:ea typeface="华文细黑"/>
                <a:cs typeface="Times New Roman"/>
              </a:rPr>
              <a:t>∴</a:t>
            </a:r>
            <a:r>
              <a:rPr lang="en-US" altLang="zh-CN" sz="2799" kern="100">
                <a:solidFill>
                  <a:srgbClr val="FF0000"/>
                </a:solidFill>
                <a:latin typeface="Times New Roman"/>
                <a:ea typeface="华文细黑"/>
                <a:cs typeface="Courier New"/>
              </a:rPr>
              <a:t>(2</a:t>
            </a:r>
            <a:r>
              <a:rPr lang="en-US" altLang="zh-CN" sz="2799" b="1" i="1" kern="100">
                <a:solidFill>
                  <a:srgbClr val="FF0000"/>
                </a:solidFill>
                <a:latin typeface="Times New Roman"/>
                <a:ea typeface="华文细黑"/>
                <a:cs typeface="Courier New"/>
              </a:rPr>
              <a:t>e</a:t>
            </a:r>
            <a:r>
              <a:rPr lang="en-US" altLang="zh-CN" sz="2799" kern="100" baseline="-25000">
                <a:solidFill>
                  <a:srgbClr val="FF0000"/>
                </a:solidFill>
                <a:latin typeface="Times New Roman"/>
                <a:ea typeface="华文细黑"/>
                <a:cs typeface="Courier New"/>
              </a:rPr>
              <a:t>1</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3</a:t>
            </a:r>
            <a:r>
              <a:rPr lang="en-US" altLang="zh-CN" sz="2799" b="1" i="1" kern="100">
                <a:solidFill>
                  <a:srgbClr val="FF0000"/>
                </a:solidFill>
                <a:latin typeface="Times New Roman"/>
                <a:ea typeface="华文细黑"/>
                <a:cs typeface="Courier New"/>
              </a:rPr>
              <a:t>e</a:t>
            </a:r>
            <a:r>
              <a:rPr lang="en-US" altLang="zh-CN" sz="2799" kern="100" baseline="-25000">
                <a:solidFill>
                  <a:srgbClr val="FF0000"/>
                </a:solidFill>
                <a:latin typeface="Times New Roman"/>
                <a:ea typeface="华文细黑"/>
                <a:cs typeface="Courier New"/>
              </a:rPr>
              <a:t>2</a:t>
            </a:r>
            <a:r>
              <a:rPr lang="en-US" altLang="zh-CN" sz="2799" kern="100">
                <a:solidFill>
                  <a:srgbClr val="FF0000"/>
                </a:solidFill>
                <a:latin typeface="Times New Roman"/>
                <a:ea typeface="华文细黑"/>
                <a:cs typeface="Courier New"/>
              </a:rPr>
              <a:t>)·(</a:t>
            </a:r>
            <a:r>
              <a:rPr lang="en-US" altLang="zh-CN" sz="2799" b="1" i="1" kern="100">
                <a:solidFill>
                  <a:srgbClr val="FF0000"/>
                </a:solidFill>
                <a:latin typeface="Times New Roman"/>
                <a:ea typeface="华文细黑"/>
                <a:cs typeface="Courier New"/>
              </a:rPr>
              <a:t>k</a:t>
            </a:r>
            <a:r>
              <a:rPr lang="en-US" altLang="zh-CN" sz="2799" i="1" kern="100">
                <a:solidFill>
                  <a:srgbClr val="FF0000"/>
                </a:solidFill>
                <a:latin typeface="Times New Roman"/>
                <a:ea typeface="华文细黑"/>
                <a:cs typeface="Courier New"/>
              </a:rPr>
              <a:t>e</a:t>
            </a:r>
            <a:r>
              <a:rPr lang="en-US" altLang="zh-CN" sz="2799" kern="100" baseline="-25000">
                <a:solidFill>
                  <a:srgbClr val="FF0000"/>
                </a:solidFill>
                <a:latin typeface="Times New Roman"/>
                <a:ea typeface="华文细黑"/>
                <a:cs typeface="Courier New"/>
              </a:rPr>
              <a:t>1</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4</a:t>
            </a:r>
            <a:r>
              <a:rPr lang="en-US" altLang="zh-CN" sz="2799" b="1" i="1" kern="100">
                <a:solidFill>
                  <a:srgbClr val="FF0000"/>
                </a:solidFill>
                <a:latin typeface="Times New Roman"/>
                <a:ea typeface="华文细黑"/>
                <a:cs typeface="Courier New"/>
              </a:rPr>
              <a:t>e</a:t>
            </a:r>
            <a:r>
              <a:rPr lang="en-US" altLang="zh-CN" sz="2799" kern="100" baseline="-25000">
                <a:solidFill>
                  <a:srgbClr val="FF0000"/>
                </a:solidFill>
                <a:latin typeface="Times New Roman"/>
                <a:ea typeface="华文细黑"/>
                <a:cs typeface="Courier New"/>
              </a:rPr>
              <a:t>2</a:t>
            </a:r>
            <a:r>
              <a:rPr lang="en-US" altLang="zh-CN" sz="2799" kern="100">
                <a:solidFill>
                  <a:srgbClr val="FF0000"/>
                </a:solidFill>
                <a:latin typeface="Times New Roman"/>
                <a:ea typeface="华文细黑"/>
                <a:cs typeface="Courier New"/>
              </a:rPr>
              <a:t>)</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0</a:t>
            </a:r>
            <a:r>
              <a:rPr lang="zh-CN" altLang="zh-CN" sz="2799" kern="100">
                <a:solidFill>
                  <a:srgbClr val="FF0000"/>
                </a:solidFill>
                <a:latin typeface="Times New Roman"/>
                <a:ea typeface="华文细黑"/>
                <a:cs typeface="Times New Roman"/>
              </a:rPr>
              <a:t>，</a:t>
            </a:r>
            <a:endParaRPr lang="zh-CN" altLang="zh-CN" sz="2799" kern="100">
              <a:solidFill>
                <a:srgbClr val="FF0000"/>
              </a:solidFill>
              <a:latin typeface="宋体"/>
              <a:cs typeface="Courier New"/>
            </a:endParaRPr>
          </a:p>
          <a:p>
            <a:pPr algn="just">
              <a:lnSpc>
                <a:spcPct val="150000"/>
              </a:lnSpc>
              <a:spcAft>
                <a:spcPct val="0"/>
              </a:spcAft>
              <a:tabLst>
                <a:tab pos="2249990"/>
              </a:tabLst>
            </a:pPr>
            <a:r>
              <a:rPr lang="en-US" altLang="zh-CN" sz="2799" kern="100">
                <a:solidFill>
                  <a:srgbClr val="FF0000"/>
                </a:solidFill>
                <a:latin typeface="宋体"/>
                <a:ea typeface="华文细黑"/>
                <a:cs typeface="Times New Roman"/>
              </a:rPr>
              <a:t>∴</a:t>
            </a:r>
            <a:r>
              <a:rPr lang="en-US" altLang="zh-CN" sz="2799" kern="100">
                <a:solidFill>
                  <a:srgbClr val="FF0000"/>
                </a:solidFill>
                <a:latin typeface="Times New Roman"/>
                <a:ea typeface="华文细黑"/>
                <a:cs typeface="Courier New"/>
              </a:rPr>
              <a:t>2</a:t>
            </a:r>
            <a:r>
              <a:rPr lang="en-US" altLang="zh-CN" sz="2799" i="1" kern="100">
                <a:solidFill>
                  <a:srgbClr val="FF0000"/>
                </a:solidFill>
                <a:latin typeface="Times New Roman"/>
                <a:ea typeface="华文细黑"/>
                <a:cs typeface="Courier New"/>
              </a:rPr>
              <a:t>k</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12</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0</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宋体"/>
                <a:ea typeface="华文细黑"/>
                <a:cs typeface="Times New Roman"/>
              </a:rPr>
              <a:t>∴</a:t>
            </a:r>
            <a:r>
              <a:rPr lang="en-US" altLang="zh-CN" sz="2799" i="1" kern="100">
                <a:solidFill>
                  <a:srgbClr val="FF0000"/>
                </a:solidFill>
                <a:latin typeface="Times New Roman"/>
                <a:ea typeface="华文细黑"/>
                <a:cs typeface="Courier New"/>
              </a:rPr>
              <a:t>k</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6.</a:t>
            </a:r>
            <a:endParaRPr lang="zh-CN" altLang="zh-CN" sz="2799" kern="100">
              <a:solidFill>
                <a:srgbClr val="FF0000"/>
              </a:solidFill>
              <a:latin typeface="宋体"/>
              <a:cs typeface="Courier New"/>
            </a:endParaRPr>
          </a:p>
        </p:txBody>
      </p:sp>
      <p:sp>
        <p:nvSpPr>
          <p:cNvPr id="7" name="矩形 6"/>
          <p:cNvSpPr/>
          <p:nvPr/>
        </p:nvSpPr>
        <p:spPr>
          <a:xfrm>
            <a:off x="8251579" y="1629217"/>
            <a:ext cx="364118" cy="523099"/>
          </a:xfrm>
          <a:prstGeom prst="rect">
            <a:avLst/>
          </a:prstGeom>
        </p:spPr>
        <p:txBody>
          <a:bodyPr wrap="none">
            <a:spAutoFit/>
          </a:bodyPr>
          <a:lstStyle/>
          <a:p>
            <a:r>
              <a:rPr lang="en-US" altLang="zh-CN" sz="2799" b="1" kern="100">
                <a:solidFill>
                  <a:srgbClr val="C00000"/>
                </a:solidFill>
                <a:latin typeface="Times New Roman"/>
                <a:ea typeface="微软雅黑"/>
                <a:cs typeface="Times New Roman"/>
              </a:rPr>
              <a:t>6</a:t>
            </a:r>
            <a:endParaRPr lang="zh-CN" altLang="en-US" sz="2799" b="1" kern="100">
              <a:solidFill>
                <a:srgbClr val="C00000"/>
              </a:solidFill>
              <a:latin typeface="Times New Roman"/>
              <a:ea typeface="微软雅黑"/>
              <a:cs typeface="Times New Roman"/>
            </a:endParaRPr>
          </a:p>
        </p:txBody>
      </p:sp>
    </p:spTree>
    <p:extLst>
      <p:ext uri="{BB962C8B-B14F-4D97-AF65-F5344CB8AC3E}">
        <p14:creationId xmlns:p14="http://schemas.microsoft.com/office/powerpoint/2010/main" val="1625670836"/>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xit" presetSubtype="0" fill="hold" grpId="0" nodeType="clickEffect">
                                  <p:stCondLst>
                                    <p:cond delay="0"/>
                                  </p:stCondLst>
                                  <p:childTnLst>
                                    <p:animEffect transition="out" filter="fade">
                                      <p:cBhvr>
                                        <p:cTn id="26" dur="500"/>
                                        <p:tgtEl>
                                          <p:spTgt spid="6">
                                            <p:txEl>
                                              <p:pRg st="0" end="0"/>
                                            </p:txEl>
                                          </p:spTgt>
                                        </p:tgtEl>
                                      </p:cBhvr>
                                    </p:animEffect>
                                    <p:set>
                                      <p:cBhvr>
                                        <p:cTn id="27" dur="1" fill="hold">
                                          <p:stCondLst>
                                            <p:cond delay="499"/>
                                          </p:stCondLst>
                                        </p:cTn>
                                        <p:tgtEl>
                                          <p:spTgt spid="6">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6">
                                            <p:txEl>
                                              <p:pRg st="1" end="1"/>
                                            </p:txEl>
                                          </p:spTgt>
                                        </p:tgtEl>
                                      </p:cBhvr>
                                    </p:animEffect>
                                    <p:set>
                                      <p:cBhvr>
                                        <p:cTn id="30" dur="1" fill="hold">
                                          <p:stCondLst>
                                            <p:cond delay="499"/>
                                          </p:stCondLst>
                                        </p:cTn>
                                        <p:tgtEl>
                                          <p:spTgt spid="6">
                                            <p:txEl>
                                              <p:pRg st="1" end="1"/>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
                                            <p:txEl>
                                              <p:pRg st="2" end="2"/>
                                            </p:txEl>
                                          </p:spTgt>
                                        </p:tgtEl>
                                      </p:cBhvr>
                                    </p:animEffect>
                                    <p:set>
                                      <p:cBhvr>
                                        <p:cTn id="33" dur="1" fill="hold">
                                          <p:stCondLst>
                                            <p:cond delay="499"/>
                                          </p:stCondLst>
                                        </p:cTn>
                                        <p:tgtEl>
                                          <p:spTgt spid="6">
                                            <p:txEl>
                                              <p:pRg st="2" end="2"/>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p:bldP spid="7" grpId="1"/>
    </p:bld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矩形 6"/>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4" name="矩形 3"/>
          <p:cNvSpPr/>
          <p:nvPr/>
        </p:nvSpPr>
        <p:spPr>
          <a:xfrm>
            <a:off x="131297" y="608795"/>
            <a:ext cx="11685449" cy="2030749"/>
          </a:xfrm>
          <a:prstGeom prst="rect">
            <a:avLst/>
          </a:prstGeom>
        </p:spPr>
        <p:txBody>
          <a:bodyPr>
            <a:spAutoFit/>
          </a:bodyPr>
          <a:lstStyle/>
          <a:p>
            <a:pPr algn="just">
              <a:lnSpc>
                <a:spcPct val="150000"/>
              </a:lnSpc>
              <a:spcAft>
                <a:spcPct val="0"/>
              </a:spcAft>
              <a:tabLst>
                <a:tab pos="2249990"/>
              </a:tabLst>
            </a:pPr>
            <a:r>
              <a:rPr lang="en-US" altLang="zh-CN" sz="2799" kern="100">
                <a:latin typeface="Times New Roman"/>
                <a:ea typeface="华文细黑"/>
                <a:cs typeface="Courier New"/>
              </a:rPr>
              <a:t>7.</a:t>
            </a:r>
            <a:r>
              <a:rPr lang="en-US" altLang="zh-CN" sz="2799" i="1" kern="100">
                <a:latin typeface="Times New Roman"/>
                <a:ea typeface="华文细黑"/>
                <a:cs typeface="Courier New"/>
              </a:rPr>
              <a:t>BB</a:t>
            </a:r>
            <a:r>
              <a:rPr lang="en-US" altLang="zh-CN" sz="2799" kern="100" baseline="-25000">
                <a:latin typeface="Times New Roman"/>
                <a:ea typeface="华文细黑"/>
                <a:cs typeface="Courier New"/>
              </a:rPr>
              <a:t>1</a:t>
            </a:r>
            <a:r>
              <a:rPr lang="en-US" altLang="zh-CN" sz="2799" kern="100">
                <a:latin typeface="宋体"/>
                <a:ea typeface="华文细黑"/>
                <a:cs typeface="Times New Roman"/>
              </a:rPr>
              <a:t>⊥</a:t>
            </a:r>
            <a:r>
              <a:rPr lang="zh-CN" altLang="zh-CN" sz="2799" kern="100">
                <a:latin typeface="Times New Roman"/>
                <a:ea typeface="华文细黑"/>
                <a:cs typeface="Times New Roman"/>
              </a:rPr>
              <a:t>平面</a:t>
            </a:r>
            <a:r>
              <a:rPr lang="en-US" altLang="zh-CN" sz="2799" i="1" kern="100">
                <a:latin typeface="Times New Roman"/>
                <a:ea typeface="华文细黑"/>
                <a:cs typeface="Courier New"/>
              </a:rPr>
              <a:t>ABC</a:t>
            </a:r>
            <a:r>
              <a:rPr lang="zh-CN" altLang="zh-CN" sz="2799" kern="100">
                <a:latin typeface="Times New Roman"/>
                <a:ea typeface="华文细黑"/>
                <a:cs typeface="Times New Roman"/>
              </a:rPr>
              <a:t>，且</a:t>
            </a:r>
            <a:r>
              <a:rPr lang="en-US" altLang="zh-CN" sz="2799" kern="100">
                <a:latin typeface="宋体"/>
                <a:ea typeface="华文细黑"/>
                <a:cs typeface="Times New Roman"/>
              </a:rPr>
              <a:t>△</a:t>
            </a:r>
            <a:r>
              <a:rPr lang="en-US" altLang="zh-CN" sz="2799" i="1" kern="100">
                <a:latin typeface="Times New Roman"/>
                <a:ea typeface="华文细黑"/>
                <a:cs typeface="Courier New"/>
              </a:rPr>
              <a:t>ABC</a:t>
            </a:r>
            <a:r>
              <a:rPr lang="zh-CN" altLang="zh-CN" sz="2799" kern="100">
                <a:latin typeface="Times New Roman"/>
                <a:ea typeface="华文细黑"/>
                <a:cs typeface="Times New Roman"/>
              </a:rPr>
              <a:t>是</a:t>
            </a:r>
            <a:r>
              <a:rPr lang="en-US" altLang="zh-CN" sz="2799" kern="100">
                <a:latin typeface="宋体"/>
                <a:ea typeface="华文细黑"/>
                <a:cs typeface="Times New Roman"/>
              </a:rPr>
              <a:t>∠</a:t>
            </a:r>
            <a:r>
              <a:rPr lang="en-US" altLang="zh-CN" sz="2799" i="1" kern="100">
                <a:latin typeface="Times New Roman"/>
                <a:ea typeface="华文细黑"/>
                <a:cs typeface="Courier New"/>
              </a:rPr>
              <a:t>B</a:t>
            </a:r>
            <a:r>
              <a:rPr lang="zh-CN" altLang="zh-CN" sz="2799" kern="100">
                <a:latin typeface="Times New Roman"/>
                <a:ea typeface="华文细黑"/>
                <a:cs typeface="Times New Roman"/>
              </a:rPr>
              <a:t>＝</a:t>
            </a:r>
            <a:r>
              <a:rPr lang="en-US" altLang="zh-CN" sz="2799" kern="100">
                <a:latin typeface="Times New Roman"/>
                <a:ea typeface="华文细黑"/>
                <a:cs typeface="Courier New"/>
              </a:rPr>
              <a:t>90°</a:t>
            </a:r>
            <a:r>
              <a:rPr lang="zh-CN" altLang="zh-CN" sz="2799" kern="100">
                <a:latin typeface="Times New Roman"/>
                <a:ea typeface="华文细黑"/>
                <a:cs typeface="Times New Roman"/>
              </a:rPr>
              <a:t>的等腰直角三角形，</a:t>
            </a:r>
            <a:r>
              <a:rPr lang="zh-CN" altLang="zh-CN" sz="2799" kern="100">
                <a:latin typeface="宋体"/>
                <a:ea typeface="MS Mincho"/>
                <a:cs typeface="MS Mincho"/>
              </a:rPr>
              <a:t>▱</a:t>
            </a:r>
            <a:r>
              <a:rPr lang="en-US" altLang="zh-CN" sz="2799" i="1" kern="100">
                <a:latin typeface="Times New Roman"/>
                <a:ea typeface="华文细黑"/>
                <a:cs typeface="Courier New"/>
              </a:rPr>
              <a:t>ABB</a:t>
            </a:r>
            <a:r>
              <a:rPr lang="en-US" altLang="zh-CN" sz="2799" kern="100" baseline="-25000">
                <a:latin typeface="Times New Roman"/>
                <a:ea typeface="华文细黑"/>
                <a:cs typeface="Courier New"/>
              </a:rPr>
              <a:t>1</a:t>
            </a:r>
            <a:r>
              <a:rPr lang="en-US" altLang="zh-CN" sz="2799" i="1" kern="100">
                <a:latin typeface="Times New Roman"/>
                <a:ea typeface="华文细黑"/>
                <a:cs typeface="Courier New"/>
              </a:rPr>
              <a:t>A</a:t>
            </a:r>
            <a:r>
              <a:rPr lang="en-US" altLang="zh-CN" sz="2799" kern="100" baseline="-25000">
                <a:latin typeface="Times New Roman"/>
                <a:ea typeface="华文细黑"/>
                <a:cs typeface="Courier New"/>
              </a:rPr>
              <a:t>1</a:t>
            </a:r>
            <a:r>
              <a:rPr lang="zh-CN" altLang="zh-CN" sz="2799" kern="100">
                <a:latin typeface="Times New Roman"/>
                <a:ea typeface="华文细黑"/>
                <a:cs typeface="Times New Roman"/>
              </a:rPr>
              <a:t>、</a:t>
            </a:r>
            <a:r>
              <a:rPr lang="zh-CN" altLang="zh-CN" sz="2799" kern="100">
                <a:latin typeface="宋体"/>
                <a:ea typeface="MS Mincho"/>
                <a:cs typeface="MS Mincho"/>
              </a:rPr>
              <a:t>▱</a:t>
            </a:r>
            <a:r>
              <a:rPr lang="en-US" altLang="zh-CN" sz="2799" i="1" kern="100">
                <a:latin typeface="Times New Roman"/>
                <a:ea typeface="华文细黑"/>
                <a:cs typeface="Courier New"/>
              </a:rPr>
              <a:t>BB</a:t>
            </a:r>
            <a:r>
              <a:rPr lang="en-US" altLang="zh-CN" sz="2799" kern="100" baseline="-25000">
                <a:latin typeface="Times New Roman"/>
                <a:ea typeface="华文细黑"/>
                <a:cs typeface="Courier New"/>
              </a:rPr>
              <a:t>1</a:t>
            </a:r>
            <a:r>
              <a:rPr lang="en-US" altLang="zh-CN" sz="2799" i="1" kern="100">
                <a:latin typeface="Times New Roman"/>
                <a:ea typeface="华文细黑"/>
                <a:cs typeface="Courier New"/>
              </a:rPr>
              <a:t>C</a:t>
            </a:r>
            <a:r>
              <a:rPr lang="en-US" altLang="zh-CN" sz="2799" kern="100" baseline="-25000">
                <a:latin typeface="Times New Roman"/>
                <a:ea typeface="华文细黑"/>
                <a:cs typeface="Courier New"/>
              </a:rPr>
              <a:t>1</a:t>
            </a:r>
            <a:r>
              <a:rPr lang="en-US" altLang="zh-CN" sz="2799" i="1" kern="100">
                <a:latin typeface="Times New Roman"/>
                <a:ea typeface="华文细黑"/>
                <a:cs typeface="Courier New"/>
              </a:rPr>
              <a:t>C</a:t>
            </a:r>
            <a:r>
              <a:rPr lang="zh-CN" altLang="zh-CN" sz="2799" kern="100">
                <a:latin typeface="Times New Roman"/>
                <a:ea typeface="华文细黑"/>
                <a:cs typeface="Times New Roman"/>
              </a:rPr>
              <a:t>的对角线都分别相互垂直且相等，若</a:t>
            </a:r>
            <a:r>
              <a:rPr lang="en-US" altLang="zh-CN" sz="2799" i="1" kern="100">
                <a:latin typeface="Times New Roman"/>
                <a:ea typeface="华文细黑"/>
                <a:cs typeface="Courier New"/>
              </a:rPr>
              <a:t>AB</a:t>
            </a:r>
            <a:r>
              <a:rPr lang="zh-CN" altLang="zh-CN" sz="2799" kern="100">
                <a:latin typeface="Times New Roman"/>
                <a:ea typeface="华文细黑"/>
                <a:cs typeface="Times New Roman"/>
              </a:rPr>
              <a:t>＝</a:t>
            </a:r>
            <a:r>
              <a:rPr lang="en-US" altLang="zh-CN" sz="2799" i="1" kern="100">
                <a:latin typeface="Times New Roman"/>
                <a:ea typeface="华文细黑"/>
                <a:cs typeface="Courier New"/>
              </a:rPr>
              <a:t>a</a:t>
            </a:r>
            <a:r>
              <a:rPr lang="zh-CN" altLang="zh-CN" sz="2799" kern="100">
                <a:latin typeface="Times New Roman"/>
                <a:ea typeface="华文细黑"/>
                <a:cs typeface="Times New Roman"/>
              </a:rPr>
              <a:t>，求异面直线</a:t>
            </a:r>
            <a:r>
              <a:rPr lang="en-US" altLang="zh-CN" sz="2799" i="1" kern="100">
                <a:latin typeface="Times New Roman"/>
                <a:ea typeface="华文细黑"/>
                <a:cs typeface="Courier New"/>
              </a:rPr>
              <a:t>BA</a:t>
            </a:r>
            <a:r>
              <a:rPr lang="en-US" altLang="zh-CN" sz="2799" kern="100" baseline="-25000">
                <a:latin typeface="Times New Roman"/>
                <a:ea typeface="华文细黑"/>
                <a:cs typeface="Courier New"/>
              </a:rPr>
              <a:t>1</a:t>
            </a:r>
            <a:r>
              <a:rPr lang="zh-CN" altLang="zh-CN" sz="2799" kern="100">
                <a:latin typeface="Times New Roman"/>
                <a:ea typeface="华文细黑"/>
                <a:cs typeface="Times New Roman"/>
              </a:rPr>
              <a:t>与</a:t>
            </a:r>
            <a:r>
              <a:rPr lang="en-US" altLang="zh-CN" sz="2799" i="1" kern="100">
                <a:latin typeface="Times New Roman"/>
                <a:ea typeface="华文细黑"/>
                <a:cs typeface="Courier New"/>
              </a:rPr>
              <a:t>AC</a:t>
            </a:r>
            <a:r>
              <a:rPr lang="zh-CN" altLang="zh-CN" sz="2799" kern="100">
                <a:latin typeface="Times New Roman"/>
                <a:ea typeface="华文细黑"/>
                <a:cs typeface="Times New Roman"/>
              </a:rPr>
              <a:t>所成的角</a:t>
            </a:r>
            <a:r>
              <a:rPr lang="en-US" altLang="zh-CN" sz="2799" kern="100">
                <a:latin typeface="Times New Roman"/>
                <a:ea typeface="华文细黑"/>
                <a:cs typeface="Courier New"/>
              </a:rPr>
              <a:t>.</a:t>
            </a:r>
            <a:endParaRPr lang="zh-CN" altLang="zh-CN" sz="2799" kern="100">
              <a:latin typeface="宋体"/>
              <a:cs typeface="Courier New"/>
            </a:endParaRPr>
          </a:p>
        </p:txBody>
      </p:sp>
      <p:pic>
        <p:nvPicPr>
          <p:cNvPr id="6" name="Picture 5" descr="X12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69090" y="2717481"/>
            <a:ext cx="2938850" cy="297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662009"/>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graphicFrame>
        <p:nvGraphicFramePr>
          <p:cNvPr id="5" name="对象 4"/>
          <p:cNvGraphicFramePr>
            <a:graphicFrameLocks noChangeAspect="1"/>
          </p:cNvGraphicFramePr>
          <p:nvPr>
            <p:extLst>
              <p:ext uri="{D42A27DB-BD31-4B8C-83A1-F6EECF244321}">
                <p14:modId xmlns:p14="http://schemas.microsoft.com/office/powerpoint/2010/main" val="4251395102"/>
              </p:ext>
            </p:extLst>
          </p:nvPr>
        </p:nvGraphicFramePr>
        <p:xfrm>
          <a:off x="226068" y="401375"/>
          <a:ext cx="11113103" cy="1676012"/>
        </p:xfrm>
        <a:graphic>
          <a:graphicData uri="http://schemas.openxmlformats.org/presentationml/2006/ole">
            <mc:AlternateContent>
              <mc:Choice xmlns:v="urn:schemas-microsoft-com:vml" Requires="v">
                <p:oleObj spid="_x0000_s1076" name="文档" r:id="rId2" imgW="11127171" imgH="1675322" progId="Word.Document.12">
                  <p:embed/>
                </p:oleObj>
              </mc:Choice>
              <mc:Fallback>
                <p:oleObj name="文档" r:id="rId2" imgW="11127171" imgH="1675322" progId="Word.Document.12">
                  <p:embed/>
                  <p:pic>
                    <p:nvPicPr>
                      <p:cNvPr id="0" name="OLE substitute image"/>
                      <p:cNvPicPr/>
                      <p:nvPr/>
                    </p:nvPicPr>
                    <p:blipFill>
                      <a:blip r:embed="rId3"/>
                      <a:stretch>
                        <a:fillRect/>
                      </a:stretch>
                    </p:blipFill>
                    <p:spPr>
                      <a:xfrm>
                        <a:off x="226068" y="401375"/>
                        <a:ext cx="11113103" cy="1676012"/>
                      </a:xfrm>
                      <a:prstGeom prst="rect">
                        <a:avLst/>
                      </a:prstGeom>
                    </p:spPr>
                  </p:pic>
                </p:oleObj>
              </mc:Fallback>
            </mc:AlternateContent>
          </a:graphicData>
        </a:graphic>
      </p:graphicFrame>
      <p:pic>
        <p:nvPicPr>
          <p:cNvPr id="21509" name="Picture 5" descr="X12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04647" y="756478"/>
            <a:ext cx="2938850" cy="29796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对象 5"/>
          <p:cNvGraphicFramePr>
            <a:graphicFrameLocks noChangeAspect="1"/>
          </p:cNvGraphicFramePr>
          <p:nvPr>
            <p:extLst>
              <p:ext uri="{D42A27DB-BD31-4B8C-83A1-F6EECF244321}">
                <p14:modId xmlns:p14="http://schemas.microsoft.com/office/powerpoint/2010/main" val="1221910614"/>
              </p:ext>
            </p:extLst>
          </p:nvPr>
        </p:nvGraphicFramePr>
        <p:xfrm>
          <a:off x="402338" y="1116052"/>
          <a:ext cx="11113103" cy="1704580"/>
        </p:xfrm>
        <a:graphic>
          <a:graphicData uri="http://schemas.openxmlformats.org/presentationml/2006/ole">
            <mc:AlternateContent>
              <mc:Choice xmlns:v="urn:schemas-microsoft-com:vml" Requires="v">
                <p:oleObj spid="_x0000_s1077" name="文档" r:id="rId5" imgW="11127171" imgH="1708749" progId="Word.Document.12">
                  <p:embed/>
                </p:oleObj>
              </mc:Choice>
              <mc:Fallback>
                <p:oleObj name="文档" r:id="rId5" imgW="11127171" imgH="1708749" progId="Word.Document.12">
                  <p:embed/>
                  <p:pic>
                    <p:nvPicPr>
                      <p:cNvPr id="0" name="OLE substitute image"/>
                      <p:cNvPicPr/>
                      <p:nvPr/>
                    </p:nvPicPr>
                    <p:blipFill>
                      <a:blip r:embed="rId6"/>
                      <a:stretch>
                        <a:fillRect/>
                      </a:stretch>
                    </p:blipFill>
                    <p:spPr>
                      <a:xfrm>
                        <a:off x="402338" y="1116052"/>
                        <a:ext cx="11113103" cy="1704580"/>
                      </a:xfrm>
                      <a:prstGeom prst="rect">
                        <a:avLst/>
                      </a:prstGeom>
                    </p:spPr>
                  </p:pic>
                </p:oleObj>
              </mc:Fallback>
            </mc:AlternateContent>
          </a:graphicData>
        </a:graphic>
      </p:graphicFrame>
      <p:sp>
        <p:nvSpPr>
          <p:cNvPr id="3" name="矩形 2"/>
          <p:cNvSpPr/>
          <p:nvPr/>
        </p:nvSpPr>
        <p:spPr>
          <a:xfrm>
            <a:off x="336003" y="2794767"/>
            <a:ext cx="5971507" cy="656718"/>
          </a:xfrm>
          <a:prstGeom prst="rect">
            <a:avLst/>
          </a:prstGeom>
        </p:spPr>
        <p:txBody>
          <a:bodyPr wrap="none">
            <a:spAutoFit/>
          </a:bodyPr>
          <a:lstStyle/>
          <a:p>
            <a:pPr algn="just">
              <a:lnSpc>
                <a:spcPct val="150000"/>
              </a:lnSpc>
              <a:spcAft>
                <a:spcPct val="0"/>
              </a:spcAft>
              <a:tabLst>
                <a:tab pos="2249990"/>
              </a:tabLst>
            </a:pPr>
            <a:r>
              <a:rPr lang="zh-CN" altLang="zh-CN" sz="2799" kern="100">
                <a:solidFill>
                  <a:srgbClr val="FF0000"/>
                </a:solidFill>
                <a:latin typeface="Times New Roman"/>
                <a:ea typeface="华文细黑"/>
                <a:cs typeface="Times New Roman"/>
              </a:rPr>
              <a:t>因为</a:t>
            </a:r>
            <a:r>
              <a:rPr lang="en-US" altLang="zh-CN" sz="2799" i="1" kern="100">
                <a:solidFill>
                  <a:srgbClr val="FF0000"/>
                </a:solidFill>
                <a:latin typeface="Times New Roman"/>
                <a:ea typeface="华文细黑"/>
                <a:cs typeface="Courier New"/>
              </a:rPr>
              <a:t>AB</a:t>
            </a:r>
            <a:r>
              <a:rPr lang="en-US" altLang="zh-CN" sz="2799" kern="100">
                <a:solidFill>
                  <a:srgbClr val="FF0000"/>
                </a:solidFill>
                <a:latin typeface="宋体"/>
                <a:ea typeface="华文细黑"/>
                <a:cs typeface="Times New Roman"/>
              </a:rPr>
              <a:t>⊥</a:t>
            </a:r>
            <a:r>
              <a:rPr lang="en-US" altLang="zh-CN" sz="2799" i="1" kern="100">
                <a:solidFill>
                  <a:srgbClr val="FF0000"/>
                </a:solidFill>
                <a:latin typeface="Times New Roman"/>
                <a:ea typeface="华文细黑"/>
                <a:cs typeface="Courier New"/>
              </a:rPr>
              <a:t>BC</a:t>
            </a:r>
            <a:r>
              <a:rPr lang="zh-CN" altLang="zh-CN" sz="2799" kern="100">
                <a:solidFill>
                  <a:srgbClr val="FF0000"/>
                </a:solidFill>
                <a:latin typeface="Times New Roman"/>
                <a:ea typeface="华文细黑"/>
                <a:cs typeface="Times New Roman"/>
              </a:rPr>
              <a:t>，</a:t>
            </a:r>
            <a:r>
              <a:rPr lang="en-US" altLang="zh-CN" sz="2799" i="1" kern="100">
                <a:solidFill>
                  <a:srgbClr val="FF0000"/>
                </a:solidFill>
                <a:latin typeface="Times New Roman"/>
                <a:ea typeface="华文细黑"/>
                <a:cs typeface="Courier New"/>
              </a:rPr>
              <a:t>BB</a:t>
            </a:r>
            <a:r>
              <a:rPr lang="en-US" altLang="zh-CN" sz="2799" kern="100" baseline="-25000">
                <a:solidFill>
                  <a:srgbClr val="FF0000"/>
                </a:solidFill>
                <a:latin typeface="Times New Roman"/>
                <a:ea typeface="华文细黑"/>
                <a:cs typeface="Courier New"/>
              </a:rPr>
              <a:t>1</a:t>
            </a:r>
            <a:r>
              <a:rPr lang="en-US" altLang="zh-CN" sz="2799" kern="100">
                <a:solidFill>
                  <a:srgbClr val="FF0000"/>
                </a:solidFill>
                <a:latin typeface="宋体"/>
                <a:ea typeface="华文细黑"/>
                <a:cs typeface="Times New Roman"/>
              </a:rPr>
              <a:t>⊥</a:t>
            </a:r>
            <a:r>
              <a:rPr lang="en-US" altLang="zh-CN" sz="2799" i="1" kern="100">
                <a:solidFill>
                  <a:srgbClr val="FF0000"/>
                </a:solidFill>
                <a:latin typeface="Times New Roman"/>
                <a:ea typeface="华文细黑"/>
                <a:cs typeface="Courier New"/>
              </a:rPr>
              <a:t>AB</a:t>
            </a:r>
            <a:r>
              <a:rPr lang="zh-CN" altLang="zh-CN" sz="2799" kern="100">
                <a:solidFill>
                  <a:srgbClr val="FF0000"/>
                </a:solidFill>
                <a:latin typeface="Times New Roman"/>
                <a:ea typeface="华文细黑"/>
                <a:cs typeface="Times New Roman"/>
              </a:rPr>
              <a:t>，</a:t>
            </a:r>
            <a:r>
              <a:rPr lang="en-US" altLang="zh-CN" sz="2799" i="1" kern="100">
                <a:solidFill>
                  <a:srgbClr val="FF0000"/>
                </a:solidFill>
                <a:latin typeface="Times New Roman"/>
                <a:ea typeface="华文细黑"/>
                <a:cs typeface="Courier New"/>
              </a:rPr>
              <a:t>BB</a:t>
            </a:r>
            <a:r>
              <a:rPr lang="en-US" altLang="zh-CN" sz="2799" kern="100" baseline="-25000">
                <a:solidFill>
                  <a:srgbClr val="FF0000"/>
                </a:solidFill>
                <a:latin typeface="Times New Roman"/>
                <a:ea typeface="华文细黑"/>
                <a:cs typeface="Courier New"/>
              </a:rPr>
              <a:t>1</a:t>
            </a:r>
            <a:r>
              <a:rPr lang="en-US" altLang="zh-CN" sz="2799" kern="100">
                <a:solidFill>
                  <a:srgbClr val="FF0000"/>
                </a:solidFill>
                <a:latin typeface="宋体"/>
                <a:ea typeface="华文细黑"/>
                <a:cs typeface="Times New Roman"/>
              </a:rPr>
              <a:t>⊥</a:t>
            </a:r>
            <a:r>
              <a:rPr lang="en-US" altLang="zh-CN" sz="2799" i="1" kern="100">
                <a:solidFill>
                  <a:srgbClr val="FF0000"/>
                </a:solidFill>
                <a:latin typeface="Times New Roman"/>
                <a:ea typeface="华文细黑"/>
                <a:cs typeface="Courier New"/>
              </a:rPr>
              <a:t>BC</a:t>
            </a:r>
            <a:r>
              <a:rPr lang="zh-CN" altLang="zh-CN" sz="2799" kern="100">
                <a:solidFill>
                  <a:srgbClr val="FF0000"/>
                </a:solidFill>
                <a:latin typeface="Times New Roman"/>
                <a:ea typeface="华文细黑"/>
                <a:cs typeface="Times New Roman"/>
              </a:rPr>
              <a:t>，</a:t>
            </a:r>
            <a:endParaRPr lang="zh-CN" altLang="zh-CN" sz="2799" kern="100">
              <a:solidFill>
                <a:srgbClr val="FF0000"/>
              </a:solidFill>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0325665"/>
              </p:ext>
            </p:extLst>
          </p:nvPr>
        </p:nvGraphicFramePr>
        <p:xfrm>
          <a:off x="402338" y="3586672"/>
          <a:ext cx="11113103" cy="1704580"/>
        </p:xfrm>
        <a:graphic>
          <a:graphicData uri="http://schemas.openxmlformats.org/presentationml/2006/ole">
            <mc:AlternateContent>
              <mc:Choice xmlns:v="urn:schemas-microsoft-com:vml" Requires="v">
                <p:oleObj spid="_x0000_s1078" name="文档" r:id="rId7" imgW="11127171" imgH="1711984" progId="Word.Document.12">
                  <p:embed/>
                </p:oleObj>
              </mc:Choice>
              <mc:Fallback>
                <p:oleObj name="文档" r:id="rId7" imgW="11127171" imgH="1711984" progId="Word.Document.12">
                  <p:embed/>
                  <p:pic>
                    <p:nvPicPr>
                      <p:cNvPr id="0" name="OLE substitute image"/>
                      <p:cNvPicPr/>
                      <p:nvPr/>
                    </p:nvPicPr>
                    <p:blipFill>
                      <a:blip r:embed="rId8"/>
                      <a:stretch>
                        <a:fillRect/>
                      </a:stretch>
                    </p:blipFill>
                    <p:spPr>
                      <a:xfrm>
                        <a:off x="402338" y="3586672"/>
                        <a:ext cx="11113103" cy="170458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860189714"/>
              </p:ext>
            </p:extLst>
          </p:nvPr>
        </p:nvGraphicFramePr>
        <p:xfrm>
          <a:off x="402338" y="4378577"/>
          <a:ext cx="11113103" cy="1704580"/>
        </p:xfrm>
        <a:graphic>
          <a:graphicData uri="http://schemas.openxmlformats.org/presentationml/2006/ole">
            <mc:AlternateContent>
              <mc:Choice xmlns:v="urn:schemas-microsoft-com:vml" Requires="v">
                <p:oleObj spid="_x0000_s1079" name="文档" r:id="rId9" imgW="11127171" imgH="1714859" progId="Word.Document.12">
                  <p:embed/>
                </p:oleObj>
              </mc:Choice>
              <mc:Fallback>
                <p:oleObj name="文档" r:id="rId9" imgW="11127171" imgH="1714859" progId="Word.Document.12">
                  <p:embed/>
                  <p:pic>
                    <p:nvPicPr>
                      <p:cNvPr id="0" name="OLE substitute image"/>
                      <p:cNvPicPr/>
                      <p:nvPr/>
                    </p:nvPicPr>
                    <p:blipFill>
                      <a:blip r:embed="rId10"/>
                      <a:stretch>
                        <a:fillRect/>
                      </a:stretch>
                    </p:blipFill>
                    <p:spPr>
                      <a:xfrm>
                        <a:off x="402338" y="4378577"/>
                        <a:ext cx="11113103" cy="170458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72962310"/>
              </p:ext>
            </p:extLst>
          </p:nvPr>
        </p:nvGraphicFramePr>
        <p:xfrm>
          <a:off x="403529" y="5300775"/>
          <a:ext cx="11113103" cy="1714103"/>
        </p:xfrm>
        <a:graphic>
          <a:graphicData uri="http://schemas.openxmlformats.org/presentationml/2006/ole">
            <mc:AlternateContent>
              <mc:Choice xmlns:v="urn:schemas-microsoft-com:vml" Requires="v">
                <p:oleObj spid="_x0000_s1080" name="文档" r:id="rId11" imgW="11127171" imgH="1716657" progId="Word.Document.12">
                  <p:embed/>
                </p:oleObj>
              </mc:Choice>
              <mc:Fallback>
                <p:oleObj name="文档" r:id="rId11" imgW="11127171" imgH="1716657" progId="Word.Document.12">
                  <p:embed/>
                  <p:pic>
                    <p:nvPicPr>
                      <p:cNvPr id="0" name="OLE substitute image"/>
                      <p:cNvPicPr/>
                      <p:nvPr/>
                    </p:nvPicPr>
                    <p:blipFill>
                      <a:blip r:embed="rId12"/>
                      <a:stretch>
                        <a:fillRect/>
                      </a:stretch>
                    </p:blipFill>
                    <p:spPr>
                      <a:xfrm>
                        <a:off x="403529" y="5300775"/>
                        <a:ext cx="11113103" cy="1714103"/>
                      </a:xfrm>
                      <a:prstGeom prst="rect">
                        <a:avLst/>
                      </a:prstGeom>
                    </p:spPr>
                  </p:pic>
                </p:oleObj>
              </mc:Fallback>
            </mc:AlternateContent>
          </a:graphicData>
        </a:graphic>
      </p:graphicFrame>
      <p:sp>
        <p:nvSpPr>
          <p:cNvPr id="12" name="矩形 11"/>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24343664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1509"/>
                                        </p:tgtEl>
                                        <p:attrNameLst>
                                          <p:attrName>style.visibility</p:attrName>
                                        </p:attrNameLst>
                                      </p:cBhvr>
                                      <p:to>
                                        <p:strVal val="visible"/>
                                      </p:to>
                                    </p:set>
                                    <p:animEffect transition="in" filter="blinds(horizontal)">
                                      <p:cBhvr>
                                        <p:cTn id="10" dur="750"/>
                                        <p:tgtEl>
                                          <p:spTgt spid="21509"/>
                                        </p:tgtEl>
                                      </p:cBhvr>
                                    </p:animEffect>
                                  </p:childTnLst>
                                </p:cTn>
                              </p:par>
                            </p:childTnLst>
                          </p:cTn>
                        </p:par>
                        <p:par>
                          <p:cTn id="11" fill="hold" nodeType="afterGroup">
                            <p:stCondLst>
                              <p:cond delay="750"/>
                            </p:stCondLst>
                            <p:childTnLst>
                              <p:par>
                                <p:cTn id="12" presetID="3" presetClass="entr" presetSubtype="1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750"/>
                                        <p:tgtEl>
                                          <p:spTgt spid="6"/>
                                        </p:tgtEl>
                                      </p:cBhvr>
                                    </p:animEffect>
                                  </p:childTnLst>
                                </p:cTn>
                              </p:par>
                            </p:childTnLst>
                          </p:cTn>
                        </p:par>
                        <p:par>
                          <p:cTn id="15" fill="hold" nodeType="afterGroup">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750"/>
                                        <p:tgtEl>
                                          <p:spTgt spid="3"/>
                                        </p:tgtEl>
                                      </p:cBhvr>
                                    </p:animEffect>
                                  </p:childTnLst>
                                </p:cTn>
                              </p:par>
                            </p:childTnLst>
                          </p:cTn>
                        </p:par>
                        <p:par>
                          <p:cTn id="19" fill="hold" nodeType="afterGroup">
                            <p:stCondLst>
                              <p:cond delay="2250"/>
                            </p:stCondLst>
                            <p:childTnLst>
                              <p:par>
                                <p:cTn id="20" presetID="3" presetClass="entr" presetSubtype="1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750"/>
                                        <p:tgtEl>
                                          <p:spTgt spid="8"/>
                                        </p:tgtEl>
                                      </p:cBhvr>
                                    </p:animEffect>
                                  </p:childTnLst>
                                </p:cTn>
                              </p:par>
                            </p:childTnLst>
                          </p:cTn>
                        </p:par>
                        <p:par>
                          <p:cTn id="23" fill="hold" nodeType="afterGroup">
                            <p:stCondLst>
                              <p:cond delay="3000"/>
                            </p:stCondLst>
                            <p:childTnLst>
                              <p:par>
                                <p:cTn id="24" presetID="3" presetClass="entr" presetSubtype="1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750"/>
                                        <p:tgtEl>
                                          <p:spTgt spid="9"/>
                                        </p:tgtEl>
                                      </p:cBhvr>
                                    </p:animEffect>
                                  </p:childTnLst>
                                </p:cTn>
                              </p:par>
                            </p:childTnLst>
                          </p:cTn>
                        </p:par>
                        <p:par>
                          <p:cTn id="27" fill="hold" nodeType="afterGroup">
                            <p:stCondLst>
                              <p:cond delay="3750"/>
                            </p:stCondLst>
                            <p:childTnLst>
                              <p:par>
                                <p:cTn id="28" presetID="3" presetClass="entr" presetSubtype="1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091753417"/>
              </p:ext>
            </p:extLst>
          </p:nvPr>
        </p:nvGraphicFramePr>
        <p:xfrm>
          <a:off x="335503" y="1625669"/>
          <a:ext cx="11113103" cy="1676012"/>
        </p:xfrm>
        <a:graphic>
          <a:graphicData uri="http://schemas.openxmlformats.org/presentationml/2006/ole">
            <mc:AlternateContent>
              <mc:Choice xmlns:v="urn:schemas-microsoft-com:vml" Requires="v">
                <p:oleObj spid="_x0000_s1081" name="文档" r:id="rId2" imgW="11127171" imgH="1676759" progId="Word.Document.12">
                  <p:embed/>
                </p:oleObj>
              </mc:Choice>
              <mc:Fallback>
                <p:oleObj name="文档" r:id="rId2" imgW="11127171" imgH="1676759" progId="Word.Document.12">
                  <p:embed/>
                  <p:pic>
                    <p:nvPicPr>
                      <p:cNvPr id="0" name="OLE substitute image"/>
                      <p:cNvPicPr/>
                      <p:nvPr/>
                    </p:nvPicPr>
                    <p:blipFill>
                      <a:blip r:embed="rId3"/>
                      <a:stretch>
                        <a:fillRect/>
                      </a:stretch>
                    </p:blipFill>
                    <p:spPr>
                      <a:xfrm>
                        <a:off x="335503" y="1625669"/>
                        <a:ext cx="11113103" cy="1676012"/>
                      </a:xfrm>
                      <a:prstGeom prst="rect">
                        <a:avLst/>
                      </a:prstGeom>
                    </p:spPr>
                  </p:pic>
                </p:oleObj>
              </mc:Fallback>
            </mc:AlternateContent>
          </a:graphicData>
        </a:graphic>
      </p:graphicFrame>
      <p:pic>
        <p:nvPicPr>
          <p:cNvPr id="21509" name="Picture 5" descr="X12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32611" y="3298988"/>
            <a:ext cx="2938850" cy="29796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对象 11"/>
          <p:cNvGraphicFramePr>
            <a:graphicFrameLocks noChangeAspect="1"/>
          </p:cNvGraphicFramePr>
          <p:nvPr>
            <p:extLst>
              <p:ext uri="{D42A27DB-BD31-4B8C-83A1-F6EECF244321}">
                <p14:modId xmlns:p14="http://schemas.microsoft.com/office/powerpoint/2010/main" val="2031134320"/>
              </p:ext>
            </p:extLst>
          </p:nvPr>
        </p:nvGraphicFramePr>
        <p:xfrm>
          <a:off x="248558" y="2646350"/>
          <a:ext cx="11113103" cy="1676012"/>
        </p:xfrm>
        <a:graphic>
          <a:graphicData uri="http://schemas.openxmlformats.org/presentationml/2006/ole">
            <mc:AlternateContent>
              <mc:Choice xmlns:v="urn:schemas-microsoft-com:vml" Requires="v">
                <p:oleObj spid="_x0000_s1082" name="文档" r:id="rId5" imgW="11127171" imgH="1678557" progId="Word.Document.12">
                  <p:embed/>
                </p:oleObj>
              </mc:Choice>
              <mc:Fallback>
                <p:oleObj name="文档" r:id="rId5" imgW="11127171" imgH="1678557" progId="Word.Document.12">
                  <p:embed/>
                  <p:pic>
                    <p:nvPicPr>
                      <p:cNvPr id="0" name="OLE substitute image"/>
                      <p:cNvPicPr/>
                      <p:nvPr/>
                    </p:nvPicPr>
                    <p:blipFill>
                      <a:blip r:embed="rId6"/>
                      <a:stretch>
                        <a:fillRect/>
                      </a:stretch>
                    </p:blipFill>
                    <p:spPr>
                      <a:xfrm>
                        <a:off x="248558" y="2646350"/>
                        <a:ext cx="11113103" cy="1676012"/>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393242877"/>
              </p:ext>
            </p:extLst>
          </p:nvPr>
        </p:nvGraphicFramePr>
        <p:xfrm>
          <a:off x="335503" y="3846976"/>
          <a:ext cx="11113103" cy="1676012"/>
        </p:xfrm>
        <a:graphic>
          <a:graphicData uri="http://schemas.openxmlformats.org/presentationml/2006/ole">
            <mc:AlternateContent>
              <mc:Choice xmlns:v="urn:schemas-microsoft-com:vml" Requires="v">
                <p:oleObj spid="_x0000_s1083" name="文档" r:id="rId7" imgW="11127171" imgH="1678557" progId="Word.Document.12">
                  <p:embed/>
                </p:oleObj>
              </mc:Choice>
              <mc:Fallback>
                <p:oleObj name="文档" r:id="rId7" imgW="11127171" imgH="1678557" progId="Word.Document.12">
                  <p:embed/>
                  <p:pic>
                    <p:nvPicPr>
                      <p:cNvPr id="0" name="OLE substitute image"/>
                      <p:cNvPicPr/>
                      <p:nvPr/>
                    </p:nvPicPr>
                    <p:blipFill>
                      <a:blip r:embed="rId8"/>
                      <a:stretch>
                        <a:fillRect/>
                      </a:stretch>
                    </p:blipFill>
                    <p:spPr>
                      <a:xfrm>
                        <a:off x="335503" y="3846976"/>
                        <a:ext cx="11113103" cy="1676012"/>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029489780"/>
              </p:ext>
            </p:extLst>
          </p:nvPr>
        </p:nvGraphicFramePr>
        <p:xfrm>
          <a:off x="248558" y="570785"/>
          <a:ext cx="11113103" cy="1714103"/>
        </p:xfrm>
        <a:graphic>
          <a:graphicData uri="http://schemas.openxmlformats.org/presentationml/2006/ole">
            <mc:AlternateContent>
              <mc:Choice xmlns:v="urn:schemas-microsoft-com:vml" Requires="v">
                <p:oleObj spid="_x0000_s1084" name="文档" r:id="rId9" imgW="11127171" imgH="1719892" progId="Word.Document.12">
                  <p:embed/>
                </p:oleObj>
              </mc:Choice>
              <mc:Fallback>
                <p:oleObj name="文档" r:id="rId9" imgW="11127171" imgH="1719892" progId="Word.Document.12">
                  <p:embed/>
                  <p:pic>
                    <p:nvPicPr>
                      <p:cNvPr id="0" name="OLE substitute image"/>
                      <p:cNvPicPr/>
                      <p:nvPr/>
                    </p:nvPicPr>
                    <p:blipFill>
                      <a:blip r:embed="rId10"/>
                      <a:stretch>
                        <a:fillRect/>
                      </a:stretch>
                    </p:blipFill>
                    <p:spPr>
                      <a:xfrm>
                        <a:off x="248558" y="570785"/>
                        <a:ext cx="11113103" cy="1714103"/>
                      </a:xfrm>
                      <a:prstGeom prst="rect">
                        <a:avLst/>
                      </a:prstGeom>
                      <a:noFill/>
                      <a:ln>
                        <a:noFill/>
                      </a:ln>
                    </p:spPr>
                  </p:pic>
                </p:oleObj>
              </mc:Fallback>
            </mc:AlternateContent>
          </a:graphicData>
        </a:graphic>
      </p:graphicFrame>
      <p:sp>
        <p:nvSpPr>
          <p:cNvPr id="14" name="矩形 13"/>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3846830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nodeType="afterGroup">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par>
                          <p:cTn id="12" fill="hold" nodeType="afterGroup">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750"/>
                                        <p:tgtEl>
                                          <p:spTgt spid="12"/>
                                        </p:tgtEl>
                                      </p:cBhvr>
                                    </p:animEffect>
                                  </p:childTnLst>
                                </p:cTn>
                              </p:par>
                            </p:childTnLst>
                          </p:cTn>
                        </p:par>
                        <p:par>
                          <p:cTn id="16" fill="hold" nodeType="afterGroup">
                            <p:stCondLst>
                              <p:cond delay="2250"/>
                            </p:stCondLst>
                            <p:childTnLst>
                              <p:par>
                                <p:cTn id="17" presetID="3" presetClass="entr" presetSubtype="1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p:nvPr/>
        </p:nvSpPr>
        <p:spPr>
          <a:xfrm>
            <a:off x="106497" y="870970"/>
            <a:ext cx="11516298" cy="4515916"/>
          </a:xfrm>
          <a:prstGeom prst="rect">
            <a:avLst/>
          </a:prstGeom>
        </p:spPr>
        <p:txBody>
          <a:bodyPr wrap="square">
            <a:spAutoFit/>
          </a:bodyPr>
          <a:lstStyle/>
          <a:p>
            <a:pPr algn="just">
              <a:lnSpc>
                <a:spcPct val="150000"/>
              </a:lnSpc>
              <a:spcAft>
                <a:spcPct val="0"/>
              </a:spcAft>
            </a:pPr>
            <a:r>
              <a:rPr lang="en-US" altLang="zh-CN" sz="2800" b="1" kern="100">
                <a:latin typeface="Times New Roman" pitchFamily="18" charset="0"/>
                <a:ea typeface="楷体_GB2312"/>
                <a:cs typeface="Courier New" panose="02070309020205020404" pitchFamily="49" charset="0"/>
              </a:rPr>
              <a:t>1</a:t>
            </a:r>
            <a:r>
              <a:rPr lang="zh-CN" altLang="zh-CN" sz="2800" b="1" kern="100">
                <a:latin typeface="Times New Roman" pitchFamily="18" charset="0"/>
                <a:cs typeface="Times New Roman" pitchFamily="18" charset="0"/>
              </a:rPr>
              <a:t>．</a:t>
            </a:r>
            <a:r>
              <a:rPr lang="zh-CN" altLang="zh-CN" sz="2800" b="1" kern="100">
                <a:latin typeface="Times New Roman" pitchFamily="18" charset="0"/>
                <a:ea typeface="楷体_GB2312"/>
                <a:cs typeface="Times New Roman" pitchFamily="18" charset="0"/>
              </a:rPr>
              <a:t>利用向量的线性运算和空间向量基本定理表示向量是向量应用的基础．</a:t>
            </a:r>
            <a:endParaRPr lang="zh-CN" altLang="zh-CN" sz="2800" kern="100">
              <a:latin typeface="宋体" pitchFamily="2" charset="-122"/>
              <a:cs typeface="Courier New" pitchFamily="49" charset="0"/>
            </a:endParaRPr>
          </a:p>
          <a:p>
            <a:pPr algn="just">
              <a:lnSpc>
                <a:spcPct val="150000"/>
              </a:lnSpc>
              <a:spcAft>
                <a:spcPct val="0"/>
              </a:spcAft>
            </a:pPr>
            <a:r>
              <a:rPr lang="en-US" altLang="zh-CN" sz="2800" b="1" kern="100">
                <a:latin typeface="Times New Roman" pitchFamily="18" charset="0"/>
                <a:ea typeface="楷体_GB2312"/>
                <a:cs typeface="Courier New" panose="02070309020205020404" pitchFamily="49" charset="0"/>
              </a:rPr>
              <a:t>2</a:t>
            </a:r>
            <a:r>
              <a:rPr lang="zh-CN" altLang="zh-CN" sz="2800" b="1" kern="100">
                <a:latin typeface="Times New Roman" pitchFamily="18" charset="0"/>
                <a:ea typeface="楷体_GB2312"/>
                <a:cs typeface="Times New Roman" pitchFamily="18" charset="0"/>
              </a:rPr>
              <a:t>．利用共线向量定理、共面向量定理可以证明一些平行、共面问题；利用数量积运算可以解决一些距离、夹角问题．</a:t>
            </a:r>
            <a:endParaRPr lang="zh-CN" altLang="zh-CN" sz="2800" kern="100">
              <a:latin typeface="宋体" pitchFamily="2" charset="-122"/>
              <a:cs typeface="Courier New" panose="02070309020205020404" pitchFamily="49" charset="0"/>
            </a:endParaRPr>
          </a:p>
          <a:p>
            <a:pPr>
              <a:lnSpc>
                <a:spcPct val="150000"/>
              </a:lnSpc>
            </a:pPr>
            <a:r>
              <a:rPr lang="en-US" altLang="zh-CN" sz="2800" b="1" kern="100">
                <a:latin typeface="Times New Roman" pitchFamily="18" charset="0"/>
                <a:ea typeface="楷体_GB2312"/>
              </a:rPr>
              <a:t>3</a:t>
            </a:r>
            <a:r>
              <a:rPr lang="zh-CN" altLang="zh-CN" sz="2800" b="1" kern="100">
                <a:latin typeface="Times New Roman" pitchFamily="18" charset="0"/>
                <a:ea typeface="楷体_GB2312"/>
                <a:cs typeface="Times New Roman" pitchFamily="18" charset="0"/>
              </a:rPr>
              <a:t>．利用向量解立体几何题的一般方法：把线段或角度转化为向量表示，用已知向量表示未知向量，然后通过向量的运算或证明去解决问题．其中合理选取基底是优化运算的关键．</a:t>
            </a:r>
            <a:r>
              <a:rPr lang="zh-CN" altLang="zh-CN" b="1" kern="100">
                <a:latin typeface="Times New Roman" pitchFamily="18" charset="0"/>
                <a:ea typeface="楷体_GB2312"/>
                <a:cs typeface="Times New Roman" pitchFamily="18" charset="0"/>
              </a:rPr>
              <a:t>　　　　　</a:t>
            </a:r>
            <a:endParaRPr lang="zh-CN" altLang="en-US"/>
          </a:p>
        </p:txBody>
      </p:sp>
      <p:sp>
        <p:nvSpPr>
          <p:cNvPr id="5"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r>
              <a:rPr lang="zh-CN" altLang="en-US" sz="2800">
                <a:solidFill>
                  <a:schemeClr val="bg1"/>
                </a:solidFill>
                <a:ea typeface="黑体" panose="02010609060101010101" pitchFamily="49" charset="-122"/>
              </a:rPr>
              <a:t>课堂小结</a:t>
            </a:r>
            <a:endParaRPr lang="en-US" altLang="zh-CN" sz="2800">
              <a:solidFill>
                <a:schemeClr val="bg1"/>
              </a:solidFill>
              <a:ea typeface="黑体" panose="02010609060101010101" pitchFamily="49" charset="-122"/>
            </a:endParaRPr>
          </a:p>
        </p:txBody>
      </p:sp>
    </p:spTree>
    <p:custDataLst>
      <p:tags r:id="rId2"/>
    </p:custDataLst>
    <p:extLst>
      <p:ext uri="{BB962C8B-B14F-4D97-AF65-F5344CB8AC3E}">
        <p14:creationId xmlns:p14="http://schemas.microsoft.com/office/powerpoint/2010/main" val="318788071"/>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646331"/>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A</a:t>
            </a:r>
            <a:r>
              <a:rPr lang="zh-CN" altLang="en-US" b="1">
                <a:solidFill>
                  <a:schemeClr val="accent1"/>
                </a:solidFill>
              </a:rPr>
              <a:t>版选择性必修第一册</a:t>
            </a:r>
          </a:p>
        </p:txBody>
      </p:sp>
      <p:pic>
        <p:nvPicPr>
          <p:cNvPr id="7" name="New picture" hidden="1"/>
          <p:cNvPicPr/>
          <p:nvPr/>
        </p:nvPicPr>
        <p:blipFill>
          <a:blip r:embed="rId2"/>
          <a:stretch>
            <a:fillRect/>
          </a:stretch>
        </p:blipFill>
        <p:spPr>
          <a:xfrm>
            <a:off x="11493500" y="12598400"/>
            <a:ext cx="292100" cy="3175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矩形 21"/>
          <p:cNvSpPr/>
          <p:nvPr/>
        </p:nvSpPr>
        <p:spPr>
          <a:xfrm>
            <a:off x="82628" y="636192"/>
            <a:ext cx="11916662" cy="1415335"/>
          </a:xfrm>
          <a:prstGeom prst="rect">
            <a:avLst/>
          </a:prstGeom>
        </p:spPr>
        <p:txBody>
          <a:bodyPr wrap="square" lIns="121870" tIns="60934" rIns="121870" bIns="60934">
            <a:spAutoFit/>
          </a:bodyPr>
          <a:lstStyle/>
          <a:p>
            <a:pPr algn="just">
              <a:lnSpc>
                <a:spcPct val="150000"/>
              </a:lnSpc>
              <a:spcAft>
                <a:spcPct val="0"/>
              </a:spcAft>
              <a:tabLst>
                <a:tab pos="2249990"/>
              </a:tabLst>
            </a:pPr>
            <a:r>
              <a:rPr lang="en-US" altLang="zh-CN" sz="2799" b="1" kern="100">
                <a:solidFill>
                  <a:srgbClr val="C00000"/>
                </a:solidFill>
                <a:latin typeface="Times New Roman"/>
                <a:ea typeface="微软雅黑"/>
                <a:cs typeface="Times New Roman"/>
              </a:rPr>
              <a:t>                             </a:t>
            </a:r>
            <a:r>
              <a:rPr lang="zh-CN" altLang="zh-CN" sz="2799" b="1" kern="100">
                <a:solidFill>
                  <a:srgbClr val="C00000"/>
                </a:solidFill>
                <a:latin typeface="Times New Roman"/>
                <a:ea typeface="微软雅黑"/>
                <a:cs typeface="Times New Roman"/>
              </a:rPr>
              <a:t>知识点一　空间向量的概念</a:t>
            </a:r>
            <a:endParaRPr lang="zh-CN" altLang="zh-CN" sz="1050" kern="100">
              <a:latin typeface="宋体" charset="-122"/>
              <a:cs typeface="Courier New"/>
            </a:endParaRPr>
          </a:p>
          <a:p>
            <a:pPr algn="just">
              <a:lnSpc>
                <a:spcPct val="150000"/>
              </a:lnSpc>
              <a:spcAft>
                <a:spcPct val="0"/>
              </a:spcAft>
              <a:tabLst>
                <a:tab pos="2249990"/>
              </a:tabLst>
            </a:pPr>
            <a:r>
              <a:rPr lang="en-US" altLang="zh-CN" sz="2799" b="1" kern="100">
                <a:solidFill>
                  <a:srgbClr val="0000FF"/>
                </a:solidFill>
                <a:latin typeface="Times New Roman"/>
                <a:ea typeface="微软雅黑"/>
                <a:cs typeface="Times New Roman"/>
              </a:rPr>
              <a:t>   </a:t>
            </a:r>
            <a:r>
              <a:rPr lang="zh-CN" altLang="zh-CN" sz="2799" b="1" kern="100">
                <a:solidFill>
                  <a:srgbClr val="0000FF"/>
                </a:solidFill>
                <a:latin typeface="Times New Roman"/>
                <a:ea typeface="微软雅黑"/>
                <a:cs typeface="Times New Roman"/>
              </a:rPr>
              <a:t>思考</a:t>
            </a:r>
            <a:r>
              <a:rPr lang="en-US" altLang="zh-CN" sz="2799" b="1" kern="100">
                <a:solidFill>
                  <a:srgbClr val="0000FF"/>
                </a:solidFill>
                <a:latin typeface="Times New Roman"/>
                <a:ea typeface="微软雅黑"/>
                <a:cs typeface="Times New Roman"/>
              </a:rPr>
              <a:t>1.</a:t>
            </a:r>
            <a:r>
              <a:rPr lang="zh-CN" altLang="zh-CN" sz="2799" b="1" kern="100">
                <a:solidFill>
                  <a:srgbClr val="0000FF"/>
                </a:solidFill>
                <a:latin typeface="Times New Roman"/>
                <a:ea typeface="微软雅黑"/>
                <a:cs typeface="Times New Roman"/>
              </a:rPr>
              <a:t>　</a:t>
            </a:r>
            <a:r>
              <a:rPr lang="zh-CN" altLang="zh-CN" sz="2799" kern="100">
                <a:latin typeface="Times New Roman"/>
                <a:ea typeface="华文细黑"/>
                <a:cs typeface="Times New Roman"/>
              </a:rPr>
              <a:t>类比平面向量的概念，给出空间向量的概念</a:t>
            </a:r>
            <a:r>
              <a:rPr lang="en-US" altLang="zh-CN" sz="2799" kern="100">
                <a:latin typeface="Times New Roman"/>
                <a:ea typeface="华文细黑"/>
                <a:cs typeface="Courier New"/>
              </a:rPr>
              <a:t>.</a:t>
            </a:r>
            <a:endParaRPr lang="zh-CN" altLang="zh-CN" sz="1050" kern="100">
              <a:latin typeface="宋体"/>
              <a:cs typeface="Courier New"/>
            </a:endParaRPr>
          </a:p>
        </p:txBody>
      </p:sp>
      <p:sp>
        <p:nvSpPr>
          <p:cNvPr id="16" name="矩形 15"/>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anose="02010600040101010101" pitchFamily="2" charset="-122"/>
              <a:cs typeface="Times New Roman" panose="02020603050405020304" pitchFamily="18" charset="0"/>
            </a:endParaRPr>
          </a:p>
        </p:txBody>
      </p:sp>
      <p:sp>
        <p:nvSpPr>
          <p:cNvPr id="27" name="矩形 26"/>
          <p:cNvSpPr/>
          <p:nvPr/>
        </p:nvSpPr>
        <p:spPr>
          <a:xfrm>
            <a:off x="-23264" y="36699"/>
            <a:ext cx="12208542" cy="584640"/>
          </a:xfrm>
          <a:prstGeom prst="rect">
            <a:avLst/>
          </a:prstGeom>
        </p:spPr>
        <p:txBody>
          <a:bodyPr wrap="square">
            <a:spAutoFit/>
          </a:bodyPr>
          <a:lstStyle/>
          <a:p>
            <a:pPr>
              <a:defRPr/>
            </a:pPr>
            <a:r>
              <a:rPr lang="zh-CN" altLang="en-US" sz="2799">
                <a:solidFill>
                  <a:schemeClr val="bg1"/>
                </a:solidFill>
                <a:latin typeface="黑体" pitchFamily="2" charset="-122"/>
                <a:ea typeface="黑体" pitchFamily="2" charset="-122"/>
              </a:rPr>
              <a:t>问题导学  </a:t>
            </a:r>
            <a:r>
              <a:rPr lang="en-US" altLang="zh-CN" sz="3199" b="1">
                <a:solidFill>
                  <a:schemeClr val="bg1"/>
                </a:solidFill>
                <a:latin typeface="微软雅黑" panose="020b0503020204020204" pitchFamily="34" charset="-122"/>
                <a:ea typeface="微软雅黑" pitchFamily="34" charset="-122"/>
              </a:rPr>
              <a:t>					   </a:t>
            </a:r>
            <a:r>
              <a:rPr lang="zh-CN" altLang="en-US" sz="3199" b="1">
                <a:solidFill>
                  <a:schemeClr val="bg1"/>
                </a:solidFill>
                <a:latin typeface="微软雅黑" panose="020b0503020204020204" pitchFamily="34" charset="-122"/>
                <a:ea typeface="微软雅黑" pitchFamily="34" charset="-122"/>
              </a:rPr>
              <a:t>　　　　</a:t>
            </a:r>
            <a:endParaRPr lang="zh-CN" altLang="en-US" sz="2400">
              <a:solidFill>
                <a:schemeClr val="tx2">
                  <a:lumMod val="40000"/>
                  <a:lumOff val="60000"/>
                </a:schemeClr>
              </a:solidFill>
              <a:latin typeface="微软雅黑" pitchFamily="34" charset="-122"/>
              <a:ea typeface="微软雅黑" pitchFamily="34" charset="-122"/>
            </a:endParaRPr>
          </a:p>
        </p:txBody>
      </p:sp>
      <p:sp>
        <p:nvSpPr>
          <p:cNvPr id="2" name="矩形 1"/>
          <p:cNvSpPr/>
          <p:nvPr/>
        </p:nvSpPr>
        <p:spPr>
          <a:xfrm>
            <a:off x="535578" y="3134174"/>
            <a:ext cx="8533105" cy="738664"/>
          </a:xfrm>
          <a:prstGeom prst="rect">
            <a:avLst/>
          </a:prstGeom>
        </p:spPr>
        <p:txBody>
          <a:bodyPr wrap="none">
            <a:spAutoFit/>
          </a:bodyPr>
          <a:lstStyle/>
          <a:p>
            <a:pPr algn="just">
              <a:lnSpc>
                <a:spcPct val="150000"/>
              </a:lnSpc>
              <a:spcAft>
                <a:spcPct val="0"/>
              </a:spcAft>
              <a:tabLst>
                <a:tab pos="2249990"/>
              </a:tabLst>
            </a:pPr>
            <a:r>
              <a:rPr lang="zh-CN" altLang="zh-CN" sz="2800" b="1" kern="100">
                <a:solidFill>
                  <a:srgbClr val="FF0000"/>
                </a:solidFill>
                <a:latin typeface="Times New Roman"/>
                <a:ea typeface="微软雅黑"/>
                <a:cs typeface="Times New Roman"/>
              </a:rPr>
              <a:t>答案　</a:t>
            </a:r>
            <a:r>
              <a:rPr lang="zh-CN" altLang="zh-CN" sz="2800" kern="100">
                <a:solidFill>
                  <a:srgbClr val="FF0000"/>
                </a:solidFill>
                <a:latin typeface="Times New Roman"/>
                <a:ea typeface="华文细黑"/>
                <a:cs typeface="Times New Roman"/>
              </a:rPr>
              <a:t>在空间，把具有大小和方向的量叫做空间向量</a:t>
            </a:r>
            <a:r>
              <a:rPr lang="en-US" altLang="zh-CN" sz="2800" kern="100">
                <a:solidFill>
                  <a:srgbClr val="FF0000"/>
                </a:solidFill>
                <a:latin typeface="Times New Roman"/>
                <a:ea typeface="华文细黑"/>
                <a:cs typeface="Courier New"/>
              </a:rPr>
              <a:t>.</a:t>
            </a:r>
            <a:endParaRPr lang="zh-CN" altLang="zh-CN" sz="2800" kern="100">
              <a:solidFill>
                <a:srgbClr val="FF0000"/>
              </a:solidFill>
              <a:latin typeface="宋体" charset="-122"/>
              <a:cs typeface="Courier New"/>
            </a:endParaRPr>
          </a:p>
        </p:txBody>
      </p:sp>
    </p:spTree>
    <p:extLst>
      <p:ext uri="{BB962C8B-B14F-4D97-AF65-F5344CB8AC3E}">
        <p14:creationId xmlns:p14="http://schemas.microsoft.com/office/powerpoint/2010/main" val="1724267418"/>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矩形 4"/>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32684525"/>
              </p:ext>
            </p:extLst>
          </p:nvPr>
        </p:nvGraphicFramePr>
        <p:xfrm>
          <a:off x="130263" y="705151"/>
          <a:ext cx="11068050" cy="4667250"/>
        </p:xfrm>
        <a:graphic>
          <a:graphicData uri="http://schemas.openxmlformats.org/presentationml/2006/ole">
            <mc:AlternateContent>
              <mc:Choice xmlns:v="urn:schemas-microsoft-com:vml" Requires="v">
                <p:oleObj spid="_x0000_s1038" name="文档" r:id="rId2" imgW="11212887" imgH="4716852" progId="Word.Document.12">
                  <p:embed/>
                </p:oleObj>
              </mc:Choice>
              <mc:Fallback>
                <p:oleObj name="文档" r:id="rId2" imgW="11212887" imgH="4716852" progId="Word.Document.12">
                  <p:embed/>
                  <p:pic>
                    <p:nvPicPr>
                      <p:cNvPr id="0" name="OLE substitute image"/>
                      <p:cNvPicPr/>
                      <p:nvPr/>
                    </p:nvPicPr>
                    <p:blipFill>
                      <a:blip r:embed="rId3"/>
                      <a:stretch>
                        <a:fillRect/>
                      </a:stretch>
                    </p:blipFill>
                    <p:spPr>
                      <a:xfrm>
                        <a:off x="130263" y="705151"/>
                        <a:ext cx="11068050" cy="4667250"/>
                      </a:xfrm>
                      <a:prstGeom prst="rect">
                        <a:avLst/>
                      </a:prstGeom>
                    </p:spPr>
                  </p:pic>
                </p:oleObj>
              </mc:Fallback>
            </mc:AlternateContent>
          </a:graphicData>
        </a:graphic>
      </p:graphicFrame>
      <p:sp>
        <p:nvSpPr>
          <p:cNvPr id="7" name="矩形 6"/>
          <p:cNvSpPr/>
          <p:nvPr/>
        </p:nvSpPr>
        <p:spPr>
          <a:xfrm>
            <a:off x="4386330" y="651737"/>
            <a:ext cx="902602" cy="522971"/>
          </a:xfrm>
          <a:prstGeom prst="rect">
            <a:avLst/>
          </a:prstGeom>
        </p:spPr>
        <p:txBody>
          <a:bodyPr wrap="none">
            <a:spAutoFit/>
          </a:bodyPr>
          <a:lstStyle/>
          <a:p>
            <a:r>
              <a:rPr lang="zh-CN" altLang="zh-CN" sz="2799" kern="100">
                <a:solidFill>
                  <a:srgbClr val="C00000"/>
                </a:solidFill>
                <a:latin typeface="Times New Roman"/>
                <a:ea typeface="华文细黑"/>
                <a:cs typeface="Courier New"/>
              </a:rPr>
              <a:t>方向</a:t>
            </a:r>
            <a:endParaRPr lang="zh-CN" altLang="en-US" sz="2799" kern="100">
              <a:solidFill>
                <a:srgbClr val="C00000"/>
              </a:solidFill>
              <a:latin typeface="Times New Roman"/>
              <a:ea typeface="华文细黑"/>
              <a:cs typeface="Courier New"/>
            </a:endParaRPr>
          </a:p>
        </p:txBody>
      </p:sp>
      <p:sp>
        <p:nvSpPr>
          <p:cNvPr id="8" name="矩形 7"/>
          <p:cNvSpPr/>
          <p:nvPr/>
        </p:nvSpPr>
        <p:spPr>
          <a:xfrm>
            <a:off x="3140210" y="705151"/>
            <a:ext cx="902602" cy="522971"/>
          </a:xfrm>
          <a:prstGeom prst="rect">
            <a:avLst/>
          </a:prstGeom>
        </p:spPr>
        <p:txBody>
          <a:bodyPr wrap="none">
            <a:spAutoFit/>
          </a:bodyPr>
          <a:lstStyle/>
          <a:p>
            <a:r>
              <a:rPr lang="zh-CN" altLang="zh-CN" sz="2799" kern="100">
                <a:solidFill>
                  <a:srgbClr val="C00000"/>
                </a:solidFill>
                <a:latin typeface="Times New Roman"/>
                <a:ea typeface="华文细黑"/>
                <a:cs typeface="Courier New"/>
              </a:rPr>
              <a:t>大小</a:t>
            </a:r>
            <a:endParaRPr lang="zh-CN" altLang="en-US" sz="2799" kern="100">
              <a:solidFill>
                <a:srgbClr val="C00000"/>
              </a:solidFill>
              <a:latin typeface="Times New Roman"/>
              <a:ea typeface="华文细黑"/>
              <a:cs typeface="Courier New"/>
            </a:endParaRPr>
          </a:p>
        </p:txBody>
      </p:sp>
      <p:sp>
        <p:nvSpPr>
          <p:cNvPr id="9" name="矩形 8"/>
          <p:cNvSpPr/>
          <p:nvPr/>
        </p:nvSpPr>
        <p:spPr>
          <a:xfrm>
            <a:off x="748352" y="1358020"/>
            <a:ext cx="902602" cy="522971"/>
          </a:xfrm>
          <a:prstGeom prst="rect">
            <a:avLst/>
          </a:prstGeom>
        </p:spPr>
        <p:txBody>
          <a:bodyPr wrap="none">
            <a:spAutoFit/>
          </a:bodyPr>
          <a:lstStyle/>
          <a:p>
            <a:r>
              <a:rPr lang="zh-CN" altLang="zh-CN" sz="2799" kern="100">
                <a:solidFill>
                  <a:srgbClr val="C00000"/>
                </a:solidFill>
                <a:latin typeface="Times New Roman"/>
                <a:ea typeface="华文细黑"/>
                <a:cs typeface="Courier New"/>
              </a:rPr>
              <a:t>长度</a:t>
            </a:r>
            <a:endParaRPr lang="zh-CN" altLang="en-US" sz="2799" kern="100">
              <a:solidFill>
                <a:srgbClr val="C00000"/>
              </a:solidFill>
              <a:latin typeface="Times New Roman"/>
              <a:ea typeface="华文细黑"/>
              <a:cs typeface="Courier New"/>
            </a:endParaRPr>
          </a:p>
        </p:txBody>
      </p:sp>
      <p:sp>
        <p:nvSpPr>
          <p:cNvPr id="10" name="矩形 9"/>
          <p:cNvSpPr/>
          <p:nvPr/>
        </p:nvSpPr>
        <p:spPr>
          <a:xfrm>
            <a:off x="2120581" y="1441167"/>
            <a:ext cx="543613" cy="523099"/>
          </a:xfrm>
          <a:prstGeom prst="rect">
            <a:avLst/>
          </a:prstGeom>
        </p:spPr>
        <p:txBody>
          <a:bodyPr wrap="none">
            <a:spAutoFit/>
          </a:bodyPr>
          <a:lstStyle/>
          <a:p>
            <a:r>
              <a:rPr lang="zh-CN" altLang="zh-CN" sz="2799" kern="100">
                <a:solidFill>
                  <a:srgbClr val="C00000"/>
                </a:solidFill>
                <a:latin typeface="Times New Roman"/>
                <a:ea typeface="华文细黑"/>
                <a:cs typeface="Courier New"/>
              </a:rPr>
              <a:t>模</a:t>
            </a:r>
            <a:endParaRPr lang="zh-CN" altLang="en-US" sz="2799" kern="100">
              <a:solidFill>
                <a:srgbClr val="C00000"/>
              </a:solidFill>
              <a:latin typeface="Times New Roman"/>
              <a:ea typeface="华文细黑"/>
              <a:cs typeface="Courier New"/>
            </a:endParaRPr>
          </a:p>
        </p:txBody>
      </p:sp>
      <p:sp>
        <p:nvSpPr>
          <p:cNvPr id="11" name="矩形 10"/>
          <p:cNvSpPr/>
          <p:nvPr/>
        </p:nvSpPr>
        <p:spPr>
          <a:xfrm>
            <a:off x="5920729" y="2216201"/>
            <a:ext cx="902602" cy="522971"/>
          </a:xfrm>
          <a:prstGeom prst="rect">
            <a:avLst/>
          </a:prstGeom>
        </p:spPr>
        <p:txBody>
          <a:bodyPr wrap="none">
            <a:spAutoFit/>
          </a:bodyPr>
          <a:lstStyle/>
          <a:p>
            <a:r>
              <a:rPr lang="zh-CN" altLang="zh-CN" sz="2799" kern="100">
                <a:solidFill>
                  <a:srgbClr val="C00000"/>
                </a:solidFill>
                <a:latin typeface="Times New Roman"/>
                <a:ea typeface="华文细黑"/>
                <a:cs typeface="Courier New"/>
              </a:rPr>
              <a:t>长度</a:t>
            </a:r>
            <a:endParaRPr lang="zh-CN" altLang="en-US" sz="2799" kern="100">
              <a:solidFill>
                <a:srgbClr val="C00000"/>
              </a:solidFill>
              <a:latin typeface="Times New Roman"/>
              <a:ea typeface="华文细黑"/>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253864599"/>
              </p:ext>
            </p:extLst>
          </p:nvPr>
        </p:nvGraphicFramePr>
        <p:xfrm>
          <a:off x="6272878" y="2769570"/>
          <a:ext cx="2015658" cy="903079"/>
        </p:xfrm>
        <a:graphic>
          <a:graphicData uri="http://schemas.openxmlformats.org/presentationml/2006/ole">
            <mc:AlternateContent>
              <mc:Choice xmlns:v="urn:schemas-microsoft-com:vml" Requires="v">
                <p:oleObj spid="_x0000_s1039" name="文档" r:id="rId4" imgW="2015786" imgH="903664" progId="Word.Document.12">
                  <p:embed/>
                </p:oleObj>
              </mc:Choice>
              <mc:Fallback>
                <p:oleObj name="文档" r:id="rId4" imgW="2015786" imgH="903664" progId="Word.Document.12">
                  <p:embed/>
                  <p:pic>
                    <p:nvPicPr>
                      <p:cNvPr id="0" name="OLE substitute image"/>
                      <p:cNvPicPr/>
                      <p:nvPr/>
                    </p:nvPicPr>
                    <p:blipFill>
                      <a:blip r:embed="rId5"/>
                      <a:stretch>
                        <a:fillRect/>
                      </a:stretch>
                    </p:blipFill>
                    <p:spPr>
                      <a:xfrm>
                        <a:off x="6272878" y="2769570"/>
                        <a:ext cx="2015658" cy="903079"/>
                      </a:xfrm>
                      <a:prstGeom prst="rect">
                        <a:avLst/>
                      </a:prstGeom>
                    </p:spPr>
                  </p:pic>
                </p:oleObj>
              </mc:Fallback>
            </mc:AlternateContent>
          </a:graphicData>
        </a:graphic>
      </p:graphicFrame>
      <p:sp>
        <p:nvSpPr>
          <p:cNvPr id="13" name="矩形 12"/>
          <p:cNvSpPr/>
          <p:nvPr/>
        </p:nvSpPr>
        <p:spPr>
          <a:xfrm>
            <a:off x="-23264" y="36699"/>
            <a:ext cx="12208542" cy="584640"/>
          </a:xfrm>
          <a:prstGeom prst="rect">
            <a:avLst/>
          </a:prstGeom>
        </p:spPr>
        <p:txBody>
          <a:bodyPr wrap="square">
            <a:spAutoFit/>
          </a:bodyPr>
          <a:lstStyle/>
          <a:p>
            <a:pPr>
              <a:defRPr/>
            </a:pPr>
            <a:r>
              <a:rPr lang="zh-CN" altLang="en-US" sz="2799">
                <a:solidFill>
                  <a:schemeClr val="bg1"/>
                </a:solidFill>
                <a:latin typeface="黑体" pitchFamily="2" charset="-122"/>
                <a:ea typeface="黑体" pitchFamily="2" charset="-122"/>
              </a:rPr>
              <a:t>空间向量  </a:t>
            </a:r>
            <a:r>
              <a:rPr lang="en-US" altLang="zh-CN" sz="3199" b="1">
                <a:solidFill>
                  <a:schemeClr val="bg1"/>
                </a:solidFill>
                <a:latin typeface="微软雅黑" panose="020b0503020204020204" pitchFamily="34" charset="-122"/>
                <a:ea typeface="微软雅黑" pitchFamily="34" charset="-122"/>
              </a:rPr>
              <a:t>					   </a:t>
            </a:r>
            <a:r>
              <a:rPr lang="zh-CN" altLang="en-US" sz="3199" b="1">
                <a:solidFill>
                  <a:schemeClr val="bg1"/>
                </a:solidFill>
                <a:latin typeface="微软雅黑" panose="020b0503020204020204" pitchFamily="34" charset="-122"/>
                <a:ea typeface="微软雅黑" pitchFamily="34" charset="-122"/>
              </a:rPr>
              <a:t>　　　　</a:t>
            </a:r>
            <a:endParaRPr lang="zh-CN" altLang="en-US" sz="2400">
              <a:solidFill>
                <a:schemeClr val="tx2">
                  <a:lumMod val="40000"/>
                  <a:lumOff val="60000"/>
                </a:schemeClr>
              </a:solidFill>
              <a:latin typeface="微软雅黑" panose="020b0503020204020204" pitchFamily="34" charset="-122"/>
              <a:ea typeface="微软雅黑" pitchFamily="34" charset="-122"/>
            </a:endParaRPr>
          </a:p>
        </p:txBody>
      </p:sp>
    </p:spTree>
    <p:extLst>
      <p:ext uri="{BB962C8B-B14F-4D97-AF65-F5344CB8AC3E}">
        <p14:creationId xmlns:p14="http://schemas.microsoft.com/office/powerpoint/2010/main" val="2460258043"/>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10" presetClass="exit" presetSubtype="0" fill="hold" grpId="1"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P spid="10" grpId="0"/>
      <p:bldP spid="10" grpId="1"/>
      <p:bldP spid="11" grpId="0"/>
      <p:bldP spid="11" grpId="1"/>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矩形 4"/>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10" name="矩形 9"/>
          <p:cNvSpPr/>
          <p:nvPr/>
        </p:nvSpPr>
        <p:spPr>
          <a:xfrm>
            <a:off x="3637241" y="620349"/>
            <a:ext cx="3835419" cy="523099"/>
          </a:xfrm>
          <a:prstGeom prst="rect">
            <a:avLst/>
          </a:prstGeom>
        </p:spPr>
        <p:txBody>
          <a:bodyPr wrap="none">
            <a:spAutoFit/>
          </a:bodyPr>
          <a:lstStyle/>
          <a:p>
            <a:r>
              <a:rPr lang="en-US" altLang="zh-CN" sz="2799" kern="100">
                <a:latin typeface="Times New Roman"/>
                <a:ea typeface="华文细黑"/>
              </a:rPr>
              <a:t>(2)</a:t>
            </a:r>
            <a:r>
              <a:rPr lang="zh-CN" altLang="zh-CN" sz="2799" kern="100">
                <a:latin typeface="Times New Roman"/>
                <a:ea typeface="华文细黑"/>
                <a:cs typeface="Times New Roman"/>
              </a:rPr>
              <a:t>几类特殊的空间向量</a:t>
            </a:r>
            <a:endParaRPr lang="zh-CN" altLang="en-US" sz="2799"/>
          </a:p>
        </p:txBody>
      </p:sp>
      <p:graphicFrame>
        <p:nvGraphicFramePr>
          <p:cNvPr id="12" name="表格 11"/>
          <p:cNvGraphicFramePr>
            <a:graphicFrameLocks noGrp="1"/>
          </p:cNvGraphicFramePr>
          <p:nvPr/>
        </p:nvGraphicFramePr>
        <p:xfrm>
          <a:off x="696650" y="1144438"/>
          <a:ext cx="10942683" cy="5188613"/>
        </p:xfrm>
        <a:graphic>
          <a:graphicData uri="http://schemas.openxmlformats.org/drawingml/2006/table">
            <a:tbl>
              <a:tblPr/>
              <a:tblGrid>
                <a:gridCol w="1569772">
                  <a:extLst>
                    <a:ext uri="{9D8B030D-6E8A-4147-A177-3AD203B41FA5}">
                      <a16:colId xmlns:a16="http://schemas.microsoft.com/office/drawing/2014/main" val="20000"/>
                    </a:ext>
                  </a:extLst>
                </a:gridCol>
                <a:gridCol w="9372911">
                  <a:extLst>
                    <a:ext uri="{9D8B030D-6E8A-4147-A177-3AD203B41FA5}">
                      <a16:colId xmlns:a16="http://schemas.microsoft.com/office/drawing/2014/main" val="20001"/>
                    </a:ext>
                  </a:extLst>
                </a:gridCol>
              </a:tblGrid>
              <a:tr h="657815">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名称</a:t>
                      </a:r>
                      <a:endParaRPr lang="zh-CN" sz="2800" kern="100">
                        <a:effectLst/>
                        <a:latin typeface="宋体"/>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定义及表示</a:t>
                      </a:r>
                      <a:endParaRPr lang="zh-CN" sz="2800" kern="100">
                        <a:effectLst/>
                        <a:latin typeface="宋体"/>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9163">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零向量</a:t>
                      </a:r>
                      <a:endParaRPr lang="zh-CN" sz="2800" kern="100">
                        <a:effectLst/>
                        <a:latin typeface="宋体"/>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规定长度为</a:t>
                      </a:r>
                      <a:r>
                        <a:rPr lang="en-US" sz="2800" kern="100">
                          <a:effectLst/>
                          <a:latin typeface="Times New Roman"/>
                          <a:ea typeface="华文细黑"/>
                          <a:cs typeface="Courier New"/>
                        </a:rPr>
                        <a:t>0</a:t>
                      </a:r>
                      <a:r>
                        <a:rPr lang="zh-CN" sz="2800" kern="100">
                          <a:effectLst/>
                          <a:latin typeface="Times New Roman"/>
                          <a:ea typeface="华文细黑"/>
                          <a:cs typeface="Times New Roman"/>
                        </a:rPr>
                        <a:t>的向量叫</a:t>
                      </a:r>
                      <a:r>
                        <a:rPr lang="en-US" altLang="zh-CN" sz="2800" u="none" kern="100">
                          <a:effectLst/>
                          <a:latin typeface="Times New Roman"/>
                          <a:ea typeface="华文细黑"/>
                          <a:cs typeface="Times New Roman"/>
                        </a:rPr>
                        <a:t>_______</a:t>
                      </a:r>
                      <a:r>
                        <a:rPr lang="zh-CN" sz="2800" kern="100">
                          <a:effectLst/>
                          <a:latin typeface="Times New Roman"/>
                          <a:ea typeface="华文细黑"/>
                          <a:cs typeface="Times New Roman"/>
                        </a:rPr>
                        <a:t>，记为</a:t>
                      </a:r>
                      <a:r>
                        <a:rPr lang="en-US" sz="2800" b="1" kern="100">
                          <a:effectLst/>
                          <a:latin typeface="Times New Roman"/>
                          <a:ea typeface="华文细黑"/>
                          <a:cs typeface="Courier New"/>
                        </a:rPr>
                        <a:t>0</a:t>
                      </a:r>
                      <a:endParaRPr lang="zh-CN" sz="2800" b="1" kern="100">
                        <a:effectLst/>
                        <a:latin typeface="宋体" charset="-122"/>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81315">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单位向量</a:t>
                      </a:r>
                      <a:endParaRPr lang="zh-CN" sz="2800" kern="100">
                        <a:effectLst/>
                        <a:latin typeface="宋体"/>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250440"/>
                        </a:tabLst>
                      </a:pPr>
                      <a:r>
                        <a:rPr lang="en-US" altLang="zh-CN" sz="2800" u="none" kern="100">
                          <a:effectLst/>
                          <a:latin typeface="Times New Roman"/>
                          <a:ea typeface="华文细黑"/>
                          <a:cs typeface="Times New Roman"/>
                        </a:rPr>
                        <a:t>______</a:t>
                      </a:r>
                      <a:r>
                        <a:rPr lang="zh-CN" sz="2800" kern="100">
                          <a:effectLst/>
                          <a:latin typeface="Times New Roman"/>
                          <a:ea typeface="华文细黑"/>
                          <a:cs typeface="Times New Roman"/>
                        </a:rPr>
                        <a:t>的向量叫单位向量</a:t>
                      </a:r>
                      <a:endParaRPr lang="zh-CN" sz="2800" kern="100">
                        <a:effectLst/>
                        <a:latin typeface="宋体"/>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79864">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相反向量</a:t>
                      </a:r>
                      <a:endParaRPr lang="zh-CN" sz="2800" kern="100">
                        <a:effectLst/>
                        <a:latin typeface="宋体"/>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lnSpc>
                          <a:spcPct val="150000"/>
                        </a:lnSpc>
                        <a:spcAft>
                          <a:spcPct val="0"/>
                        </a:spcAft>
                        <a:tabLst>
                          <a:tab pos="2250440"/>
                        </a:tabLst>
                      </a:pPr>
                      <a:r>
                        <a:rPr lang="zh-CN" sz="2800" kern="100">
                          <a:effectLst/>
                          <a:latin typeface="Times New Roman"/>
                          <a:ea typeface="华文细黑"/>
                          <a:cs typeface="Times New Roman"/>
                        </a:rPr>
                        <a:t>与向量</a:t>
                      </a:r>
                      <a:r>
                        <a:rPr lang="en-US" sz="2800" b="1" i="1" kern="100">
                          <a:effectLst/>
                          <a:latin typeface="Times New Roman"/>
                          <a:ea typeface="华文细黑"/>
                          <a:cs typeface="Courier New"/>
                        </a:rPr>
                        <a:t>a</a:t>
                      </a:r>
                      <a:r>
                        <a:rPr lang="zh-CN" sz="2800" kern="100">
                          <a:effectLst/>
                          <a:latin typeface="Times New Roman"/>
                          <a:ea typeface="华文细黑"/>
                          <a:cs typeface="Times New Roman"/>
                        </a:rPr>
                        <a:t>长度</a:t>
                      </a:r>
                      <a:r>
                        <a:rPr lang="en-US" altLang="zh-CN" sz="2800" u="none" kern="100">
                          <a:effectLst/>
                          <a:latin typeface="Times New Roman"/>
                          <a:ea typeface="华文细黑"/>
                          <a:cs typeface="Times New Roman"/>
                        </a:rPr>
                        <a:t>_____</a:t>
                      </a:r>
                      <a:r>
                        <a:rPr lang="zh-CN" sz="2800" kern="100">
                          <a:effectLst/>
                          <a:latin typeface="Times New Roman"/>
                          <a:ea typeface="华文细黑"/>
                          <a:cs typeface="Times New Roman"/>
                        </a:rPr>
                        <a:t>而方向</a:t>
                      </a:r>
                      <a:r>
                        <a:rPr lang="en-US" altLang="zh-CN" sz="2800" u="none" kern="100">
                          <a:effectLst/>
                          <a:latin typeface="Times New Roman"/>
                          <a:ea typeface="华文细黑"/>
                          <a:cs typeface="Times New Roman"/>
                        </a:rPr>
                        <a:t>_____</a:t>
                      </a:r>
                      <a:r>
                        <a:rPr lang="zh-CN" sz="2800" kern="100">
                          <a:effectLst/>
                          <a:latin typeface="Times New Roman"/>
                          <a:ea typeface="华文细黑"/>
                          <a:cs typeface="Times New Roman"/>
                        </a:rPr>
                        <a:t>的向量，称为</a:t>
                      </a:r>
                      <a:r>
                        <a:rPr lang="en-US" sz="2800" b="1" i="1" kern="100">
                          <a:effectLst/>
                          <a:latin typeface="Times New Roman"/>
                          <a:ea typeface="华文细黑"/>
                          <a:cs typeface="Courier New"/>
                        </a:rPr>
                        <a:t>a</a:t>
                      </a:r>
                      <a:r>
                        <a:rPr lang="zh-CN" sz="2800" kern="100">
                          <a:effectLst/>
                          <a:latin typeface="Times New Roman"/>
                          <a:ea typeface="华文细黑"/>
                          <a:cs typeface="Times New Roman"/>
                        </a:rPr>
                        <a:t>的相反向量，记为－</a:t>
                      </a:r>
                      <a:r>
                        <a:rPr lang="en-US" sz="2800" b="1" i="1" kern="100">
                          <a:effectLst/>
                          <a:latin typeface="Times New Roman"/>
                          <a:ea typeface="华文细黑"/>
                          <a:cs typeface="Courier New"/>
                        </a:rPr>
                        <a:t>a</a:t>
                      </a:r>
                      <a:endParaRPr lang="zh-CN" sz="2800" kern="100">
                        <a:effectLst/>
                        <a:latin typeface="宋体"/>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79864">
                <a:tc>
                  <a:txBody>
                    <a:bodyPr vert="horz" wrap="square"/>
                    <a:lstStyle/>
                    <a:p>
                      <a:pPr algn="ctr">
                        <a:lnSpc>
                          <a:spcPct val="150000"/>
                        </a:lnSpc>
                        <a:spcAft>
                          <a:spcPct val="0"/>
                        </a:spcAft>
                        <a:tabLst>
                          <a:tab pos="2250440"/>
                        </a:tabLst>
                      </a:pPr>
                      <a:r>
                        <a:rPr lang="zh-CN" sz="2800" kern="100">
                          <a:effectLst/>
                          <a:latin typeface="Times New Roman"/>
                          <a:ea typeface="华文细黑"/>
                          <a:cs typeface="Times New Roman"/>
                        </a:rPr>
                        <a:t>相等向量</a:t>
                      </a:r>
                      <a:endParaRPr lang="zh-CN" sz="2800" kern="100">
                        <a:effectLst/>
                        <a:latin typeface="宋体"/>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lnSpc>
                          <a:spcPct val="150000"/>
                        </a:lnSpc>
                        <a:spcAft>
                          <a:spcPct val="0"/>
                        </a:spcAft>
                        <a:tabLst>
                          <a:tab pos="2250440"/>
                        </a:tabLst>
                      </a:pPr>
                      <a:r>
                        <a:rPr lang="zh-CN" sz="2800" kern="100">
                          <a:effectLst/>
                          <a:latin typeface="Times New Roman"/>
                          <a:ea typeface="华文细黑"/>
                          <a:cs typeface="Times New Roman"/>
                        </a:rPr>
                        <a:t>方向</a:t>
                      </a:r>
                      <a:r>
                        <a:rPr lang="en-US" altLang="zh-CN" sz="2800" u="none" kern="100">
                          <a:effectLst/>
                          <a:latin typeface="Times New Roman"/>
                          <a:ea typeface="华文细黑"/>
                          <a:cs typeface="Times New Roman"/>
                        </a:rPr>
                        <a:t>_____</a:t>
                      </a:r>
                      <a:r>
                        <a:rPr lang="zh-CN" sz="2800" kern="100">
                          <a:effectLst/>
                          <a:latin typeface="Times New Roman"/>
                          <a:ea typeface="华文细黑"/>
                          <a:cs typeface="Times New Roman"/>
                        </a:rPr>
                        <a:t>且模</a:t>
                      </a:r>
                      <a:r>
                        <a:rPr lang="en-US" altLang="zh-CN" sz="2800" u="none" kern="100">
                          <a:effectLst/>
                          <a:latin typeface="Times New Roman"/>
                          <a:ea typeface="华文细黑"/>
                          <a:cs typeface="Times New Roman"/>
                        </a:rPr>
                        <a:t>_____</a:t>
                      </a:r>
                      <a:r>
                        <a:rPr lang="zh-CN" sz="2800" kern="100">
                          <a:effectLst/>
                          <a:latin typeface="Times New Roman"/>
                          <a:ea typeface="华文细黑"/>
                          <a:cs typeface="Times New Roman"/>
                        </a:rPr>
                        <a:t>的向量称为相等向量，</a:t>
                      </a:r>
                      <a:r>
                        <a:rPr lang="en-US" altLang="zh-CN" sz="2800" u="none" kern="100">
                          <a:effectLst/>
                          <a:latin typeface="Times New Roman"/>
                          <a:ea typeface="华文细黑"/>
                          <a:cs typeface="Times New Roman"/>
                        </a:rPr>
                        <a:t>_____</a:t>
                      </a:r>
                      <a:r>
                        <a:rPr lang="zh-CN" sz="2800" kern="100">
                          <a:effectLst/>
                          <a:latin typeface="Times New Roman"/>
                          <a:ea typeface="华文细黑"/>
                          <a:cs typeface="Times New Roman"/>
                        </a:rPr>
                        <a:t>且</a:t>
                      </a:r>
                      <a:r>
                        <a:rPr lang="en-US" altLang="zh-CN" sz="2800" u="none" kern="100">
                          <a:effectLst/>
                          <a:latin typeface="Times New Roman"/>
                          <a:ea typeface="华文细黑"/>
                          <a:cs typeface="Times New Roman"/>
                        </a:rPr>
                        <a:t>_____</a:t>
                      </a:r>
                      <a:r>
                        <a:rPr lang="zh-CN" sz="2800" kern="100">
                          <a:effectLst/>
                          <a:latin typeface="Times New Roman"/>
                          <a:ea typeface="华文细黑"/>
                          <a:cs typeface="Times New Roman"/>
                        </a:rPr>
                        <a:t>的有向线段表示同一向量或相等向量</a:t>
                      </a:r>
                      <a:endParaRPr lang="zh-CN" sz="2800" kern="100">
                        <a:effectLst/>
                        <a:latin typeface="宋体" charset="-122"/>
                        <a:cs typeface="Courier New"/>
                      </a:endParaRPr>
                    </a:p>
                  </a:txBody>
                  <a:tcPr marL="28528" marR="285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矩形 12"/>
          <p:cNvSpPr/>
          <p:nvPr/>
        </p:nvSpPr>
        <p:spPr>
          <a:xfrm>
            <a:off x="7354105" y="1917182"/>
            <a:ext cx="1261592" cy="523100"/>
          </a:xfrm>
          <a:prstGeom prst="rect">
            <a:avLst/>
          </a:prstGeom>
        </p:spPr>
        <p:txBody>
          <a:bodyPr wrap="none">
            <a:spAutoFit/>
          </a:bodyPr>
          <a:lstStyle/>
          <a:p>
            <a:r>
              <a:rPr lang="zh-CN" altLang="zh-CN" sz="2799" kern="100">
                <a:solidFill>
                  <a:srgbClr val="C00000"/>
                </a:solidFill>
                <a:latin typeface="Times New Roman"/>
                <a:ea typeface="华文细黑"/>
                <a:cs typeface="Courier New"/>
              </a:rPr>
              <a:t>零向量</a:t>
            </a:r>
            <a:endParaRPr lang="zh-CN" altLang="en-US" sz="2799" kern="100">
              <a:solidFill>
                <a:srgbClr val="C00000"/>
              </a:solidFill>
              <a:latin typeface="Times New Roman"/>
              <a:ea typeface="华文细黑"/>
              <a:cs typeface="Courier New"/>
            </a:endParaRPr>
          </a:p>
        </p:txBody>
      </p:sp>
      <p:sp>
        <p:nvSpPr>
          <p:cNvPr id="15" name="矩形 14"/>
          <p:cNvSpPr/>
          <p:nvPr/>
        </p:nvSpPr>
        <p:spPr>
          <a:xfrm>
            <a:off x="5013902" y="2944220"/>
            <a:ext cx="1082098" cy="522971"/>
          </a:xfrm>
          <a:prstGeom prst="rect">
            <a:avLst/>
          </a:prstGeom>
        </p:spPr>
        <p:txBody>
          <a:bodyPr wrap="none">
            <a:spAutoFit/>
          </a:bodyPr>
          <a:lstStyle/>
          <a:p>
            <a:r>
              <a:rPr lang="zh-CN" altLang="en-US" sz="2799" kern="100">
                <a:solidFill>
                  <a:srgbClr val="C00000"/>
                </a:solidFill>
                <a:latin typeface="Times New Roman"/>
                <a:ea typeface="华文细黑"/>
                <a:cs typeface="Courier New"/>
              </a:rPr>
              <a:t>模为</a:t>
            </a:r>
            <a:r>
              <a:rPr lang="en-US" altLang="zh-CN" sz="2799" kern="100">
                <a:solidFill>
                  <a:srgbClr val="C00000"/>
                </a:solidFill>
                <a:latin typeface="Times New Roman"/>
                <a:ea typeface="华文细黑"/>
                <a:cs typeface="Courier New"/>
              </a:rPr>
              <a:t>1</a:t>
            </a:r>
            <a:endParaRPr lang="zh-CN" altLang="en-US" sz="2799" kern="100">
              <a:solidFill>
                <a:srgbClr val="C00000"/>
              </a:solidFill>
              <a:latin typeface="Times New Roman"/>
              <a:ea typeface="华文细黑"/>
              <a:cs typeface="Courier New"/>
            </a:endParaRPr>
          </a:p>
        </p:txBody>
      </p:sp>
      <p:sp>
        <p:nvSpPr>
          <p:cNvPr id="16" name="矩形 15"/>
          <p:cNvSpPr/>
          <p:nvPr/>
        </p:nvSpPr>
        <p:spPr>
          <a:xfrm>
            <a:off x="4257511" y="3839695"/>
            <a:ext cx="902602" cy="522971"/>
          </a:xfrm>
          <a:prstGeom prst="rect">
            <a:avLst/>
          </a:prstGeom>
        </p:spPr>
        <p:txBody>
          <a:bodyPr wrap="none">
            <a:spAutoFit/>
          </a:bodyPr>
          <a:lstStyle/>
          <a:p>
            <a:r>
              <a:rPr lang="zh-CN" altLang="zh-CN" sz="2799" kern="100">
                <a:solidFill>
                  <a:srgbClr val="C00000"/>
                </a:solidFill>
                <a:latin typeface="Times New Roman"/>
                <a:ea typeface="华文细黑"/>
                <a:cs typeface="Courier New"/>
              </a:rPr>
              <a:t>相等</a:t>
            </a:r>
            <a:endParaRPr lang="zh-CN" altLang="en-US" sz="2799" kern="100">
              <a:solidFill>
                <a:srgbClr val="C00000"/>
              </a:solidFill>
              <a:latin typeface="Times New Roman"/>
              <a:ea typeface="华文细黑"/>
              <a:cs typeface="Courier New"/>
            </a:endParaRPr>
          </a:p>
        </p:txBody>
      </p:sp>
      <p:sp>
        <p:nvSpPr>
          <p:cNvPr id="17" name="矩形 16"/>
          <p:cNvSpPr/>
          <p:nvPr/>
        </p:nvSpPr>
        <p:spPr>
          <a:xfrm>
            <a:off x="6201277" y="3839695"/>
            <a:ext cx="902602" cy="522971"/>
          </a:xfrm>
          <a:prstGeom prst="rect">
            <a:avLst/>
          </a:prstGeom>
        </p:spPr>
        <p:txBody>
          <a:bodyPr wrap="none">
            <a:spAutoFit/>
          </a:bodyPr>
          <a:lstStyle/>
          <a:p>
            <a:r>
              <a:rPr lang="zh-CN" altLang="zh-CN" sz="2799" kern="100">
                <a:solidFill>
                  <a:srgbClr val="C00000"/>
                </a:solidFill>
                <a:latin typeface="Times New Roman"/>
                <a:ea typeface="华文细黑"/>
                <a:cs typeface="Courier New"/>
              </a:rPr>
              <a:t>相反</a:t>
            </a:r>
            <a:endParaRPr lang="zh-CN" altLang="en-US" sz="2799" kern="100">
              <a:solidFill>
                <a:srgbClr val="C00000"/>
              </a:solidFill>
              <a:latin typeface="Times New Roman"/>
              <a:ea typeface="华文细黑"/>
              <a:cs typeface="Courier New"/>
            </a:endParaRPr>
          </a:p>
        </p:txBody>
      </p:sp>
      <p:sp>
        <p:nvSpPr>
          <p:cNvPr id="18" name="矩形 17"/>
          <p:cNvSpPr/>
          <p:nvPr/>
        </p:nvSpPr>
        <p:spPr>
          <a:xfrm>
            <a:off x="3033658" y="5111477"/>
            <a:ext cx="902602" cy="523099"/>
          </a:xfrm>
          <a:prstGeom prst="rect">
            <a:avLst/>
          </a:prstGeom>
        </p:spPr>
        <p:txBody>
          <a:bodyPr wrap="none">
            <a:spAutoFit/>
          </a:bodyPr>
          <a:lstStyle/>
          <a:p>
            <a:r>
              <a:rPr lang="zh-CN" altLang="zh-CN" sz="2799" kern="100">
                <a:solidFill>
                  <a:srgbClr val="C00000"/>
                </a:solidFill>
                <a:latin typeface="Times New Roman"/>
                <a:ea typeface="华文细黑"/>
                <a:cs typeface="Courier New"/>
              </a:rPr>
              <a:t>相同</a:t>
            </a:r>
            <a:endParaRPr lang="zh-CN" altLang="en-US" sz="2799" kern="100">
              <a:solidFill>
                <a:srgbClr val="C00000"/>
              </a:solidFill>
              <a:latin typeface="Times New Roman"/>
              <a:ea typeface="华文细黑"/>
              <a:cs typeface="Courier New"/>
            </a:endParaRPr>
          </a:p>
        </p:txBody>
      </p:sp>
      <p:sp>
        <p:nvSpPr>
          <p:cNvPr id="19" name="矩形 18"/>
          <p:cNvSpPr/>
          <p:nvPr/>
        </p:nvSpPr>
        <p:spPr>
          <a:xfrm>
            <a:off x="4656174" y="5111478"/>
            <a:ext cx="902602" cy="522971"/>
          </a:xfrm>
          <a:prstGeom prst="rect">
            <a:avLst/>
          </a:prstGeom>
        </p:spPr>
        <p:txBody>
          <a:bodyPr wrap="none">
            <a:spAutoFit/>
          </a:bodyPr>
          <a:lstStyle/>
          <a:p>
            <a:r>
              <a:rPr lang="zh-CN" altLang="zh-CN" sz="2799" kern="100">
                <a:solidFill>
                  <a:srgbClr val="C00000"/>
                </a:solidFill>
                <a:latin typeface="Times New Roman"/>
                <a:ea typeface="华文细黑"/>
                <a:cs typeface="Courier New"/>
              </a:rPr>
              <a:t>相等</a:t>
            </a:r>
            <a:endParaRPr lang="zh-CN" altLang="en-US" sz="2799" kern="100">
              <a:solidFill>
                <a:srgbClr val="C00000"/>
              </a:solidFill>
              <a:latin typeface="Times New Roman"/>
              <a:ea typeface="华文细黑"/>
              <a:cs typeface="Courier New"/>
            </a:endParaRPr>
          </a:p>
        </p:txBody>
      </p:sp>
      <p:sp>
        <p:nvSpPr>
          <p:cNvPr id="20" name="矩形 19"/>
          <p:cNvSpPr/>
          <p:nvPr/>
        </p:nvSpPr>
        <p:spPr>
          <a:xfrm>
            <a:off x="9008939" y="5137632"/>
            <a:ext cx="902602" cy="523099"/>
          </a:xfrm>
          <a:prstGeom prst="rect">
            <a:avLst/>
          </a:prstGeom>
        </p:spPr>
        <p:txBody>
          <a:bodyPr wrap="none">
            <a:spAutoFit/>
          </a:bodyPr>
          <a:lstStyle/>
          <a:p>
            <a:r>
              <a:rPr lang="zh-CN" altLang="zh-CN" sz="2799" kern="100">
                <a:solidFill>
                  <a:srgbClr val="C00000"/>
                </a:solidFill>
                <a:latin typeface="Times New Roman"/>
                <a:ea typeface="华文细黑"/>
                <a:cs typeface="Courier New"/>
              </a:rPr>
              <a:t>同向</a:t>
            </a:r>
            <a:endParaRPr lang="zh-CN" altLang="en-US" sz="2799" kern="100">
              <a:solidFill>
                <a:srgbClr val="C00000"/>
              </a:solidFill>
              <a:latin typeface="Times New Roman"/>
              <a:ea typeface="华文细黑"/>
              <a:cs typeface="Courier New"/>
            </a:endParaRPr>
          </a:p>
        </p:txBody>
      </p:sp>
      <p:sp>
        <p:nvSpPr>
          <p:cNvPr id="21" name="矩形 20"/>
          <p:cNvSpPr/>
          <p:nvPr/>
        </p:nvSpPr>
        <p:spPr>
          <a:xfrm>
            <a:off x="10232792" y="5137632"/>
            <a:ext cx="902602" cy="523099"/>
          </a:xfrm>
          <a:prstGeom prst="rect">
            <a:avLst/>
          </a:prstGeom>
        </p:spPr>
        <p:txBody>
          <a:bodyPr wrap="none">
            <a:spAutoFit/>
          </a:bodyPr>
          <a:lstStyle/>
          <a:p>
            <a:r>
              <a:rPr lang="zh-CN" altLang="zh-CN" sz="2799" kern="100">
                <a:solidFill>
                  <a:srgbClr val="C00000"/>
                </a:solidFill>
                <a:latin typeface="Times New Roman"/>
                <a:ea typeface="华文细黑"/>
                <a:cs typeface="Courier New"/>
              </a:rPr>
              <a:t>等长</a:t>
            </a:r>
            <a:endParaRPr lang="zh-CN" altLang="en-US" sz="2799" kern="100">
              <a:solidFill>
                <a:srgbClr val="C00000"/>
              </a:solidFill>
              <a:latin typeface="Times New Roman"/>
              <a:ea typeface="华文细黑"/>
              <a:cs typeface="Courier New"/>
            </a:endParaRPr>
          </a:p>
        </p:txBody>
      </p:sp>
    </p:spTree>
    <p:extLst>
      <p:ext uri="{BB962C8B-B14F-4D97-AF65-F5344CB8AC3E}">
        <p14:creationId xmlns:p14="http://schemas.microsoft.com/office/powerpoint/2010/main" val="1760326862"/>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par>
                    <p:cTn id="21" fill="hold" nodeType="clickPar">
                      <p:stCondLst>
                        <p:cond delay="indefinite"/>
                      </p:stCondLst>
                      <p:childTnLst>
                        <p:par>
                          <p:cTn id="22" fill="hold" nodeType="after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nodeType="clickPar">
                      <p:stCondLst>
                        <p:cond delay="indefinite"/>
                      </p:stCondLst>
                      <p:childTnLst>
                        <p:par>
                          <p:cTn id="36" fill="hold" nodeType="afterGroup">
                            <p:stCondLst>
                              <p:cond delay="0"/>
                            </p:stCondLst>
                            <p:childTnLst>
                              <p:par>
                                <p:cTn id="37" presetID="10" presetClass="exit" presetSubtype="0" fill="hold" grpId="1" nodeType="click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8"/>
                                        </p:tgtEl>
                                      </p:cBhvr>
                                    </p:animEffect>
                                    <p:set>
                                      <p:cBhvr>
                                        <p:cTn id="51" dur="1" fill="hold">
                                          <p:stCondLst>
                                            <p:cond delay="499"/>
                                          </p:stCondLst>
                                        </p:cTn>
                                        <p:tgtEl>
                                          <p:spTgt spid="18"/>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1"/>
                                        </p:tgtEl>
                                      </p:cBhvr>
                                    </p:animEffect>
                                    <p:set>
                                      <p:cBhvr>
                                        <p:cTn id="6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矩形 3"/>
          <p:cNvSpPr/>
          <p:nvPr/>
        </p:nvSpPr>
        <p:spPr>
          <a:xfrm>
            <a:off x="305061" y="319151"/>
            <a:ext cx="11626574" cy="1384290"/>
          </a:xfrm>
          <a:prstGeom prst="rect">
            <a:avLst/>
          </a:prstGeom>
        </p:spPr>
        <p:txBody>
          <a:bodyPr wrap="square">
            <a:spAutoFit/>
          </a:bodyPr>
          <a:lstStyle/>
          <a:p>
            <a:pPr algn="just">
              <a:lnSpc>
                <a:spcPct val="150000"/>
              </a:lnSpc>
              <a:spcAft>
                <a:spcPct val="0"/>
              </a:spcAft>
              <a:tabLst>
                <a:tab pos="2249990"/>
              </a:tabLst>
            </a:pPr>
            <a:r>
              <a:rPr lang="en-US" altLang="zh-CN" sz="2799" b="1" kern="100">
                <a:solidFill>
                  <a:srgbClr val="C00000"/>
                </a:solidFill>
                <a:latin typeface="Times New Roman"/>
                <a:ea typeface="微软雅黑"/>
                <a:cs typeface="Times New Roman"/>
              </a:rPr>
              <a:t>                    </a:t>
            </a:r>
            <a:r>
              <a:rPr lang="zh-CN" altLang="zh-CN" sz="2799" b="1" kern="100">
                <a:solidFill>
                  <a:srgbClr val="C00000"/>
                </a:solidFill>
                <a:latin typeface="Times New Roman"/>
                <a:ea typeface="微软雅黑"/>
                <a:cs typeface="Times New Roman"/>
              </a:rPr>
              <a:t>知识点二　空间向量的加减运算及运算律</a:t>
            </a:r>
            <a:endParaRPr lang="zh-CN" altLang="zh-CN" sz="1050" kern="100">
              <a:latin typeface="宋体"/>
              <a:cs typeface="Courier New"/>
            </a:endParaRPr>
          </a:p>
          <a:p>
            <a:pPr algn="just">
              <a:lnSpc>
                <a:spcPct val="150000"/>
              </a:lnSpc>
              <a:spcAft>
                <a:spcPct val="0"/>
              </a:spcAft>
              <a:tabLst>
                <a:tab pos="2249990"/>
              </a:tabLst>
            </a:pPr>
            <a:r>
              <a:rPr lang="zh-CN" altLang="zh-CN" sz="2799" b="1" kern="100">
                <a:solidFill>
                  <a:srgbClr val="0000FF"/>
                </a:solidFill>
                <a:latin typeface="Times New Roman"/>
                <a:ea typeface="微软雅黑"/>
                <a:cs typeface="Times New Roman"/>
              </a:rPr>
              <a:t>思考</a:t>
            </a:r>
            <a:r>
              <a:rPr lang="en-US" altLang="zh-CN" sz="2799" b="1" kern="100">
                <a:solidFill>
                  <a:srgbClr val="0000FF"/>
                </a:solidFill>
                <a:latin typeface="Times New Roman"/>
                <a:ea typeface="微软雅黑"/>
                <a:cs typeface="Courier New"/>
              </a:rPr>
              <a:t>2.</a:t>
            </a:r>
            <a:r>
              <a:rPr lang="zh-CN" altLang="zh-CN" sz="2799" b="1" kern="100">
                <a:solidFill>
                  <a:srgbClr val="0000FF"/>
                </a:solidFill>
                <a:latin typeface="Times New Roman"/>
                <a:ea typeface="微软雅黑"/>
                <a:cs typeface="Times New Roman"/>
              </a:rPr>
              <a:t>　</a:t>
            </a:r>
            <a:r>
              <a:rPr lang="zh-CN" altLang="zh-CN" sz="2799" kern="100">
                <a:latin typeface="Times New Roman"/>
                <a:ea typeface="华文细黑"/>
                <a:cs typeface="Times New Roman"/>
              </a:rPr>
              <a:t>下面给出了两个空间向量</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，作出</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a</a:t>
            </a:r>
            <a:r>
              <a:rPr lang="en-US" altLang="zh-CN" sz="2799" kern="100">
                <a:latin typeface="Times New Roman"/>
                <a:ea typeface="华文细黑"/>
                <a:cs typeface="Courier New"/>
              </a:rPr>
              <a:t>.</a:t>
            </a:r>
            <a:endParaRPr lang="zh-CN" altLang="zh-CN" sz="1050" kern="100">
              <a:latin typeface="宋体"/>
              <a:cs typeface="Courier New"/>
            </a:endParaRPr>
          </a:p>
        </p:txBody>
      </p:sp>
      <p:sp>
        <p:nvSpPr>
          <p:cNvPr id="5" name="矩形 4"/>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pic>
        <p:nvPicPr>
          <p:cNvPr id="12290" name="Picture 2" descr="X9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608961" y="1369185"/>
            <a:ext cx="2998626" cy="161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2222514341"/>
              </p:ext>
            </p:extLst>
          </p:nvPr>
        </p:nvGraphicFramePr>
        <p:xfrm>
          <a:off x="411685" y="3141035"/>
          <a:ext cx="11465446" cy="2475927"/>
        </p:xfrm>
        <a:graphic>
          <a:graphicData uri="http://schemas.openxmlformats.org/presentationml/2006/ole">
            <mc:AlternateContent>
              <mc:Choice xmlns:v="urn:schemas-microsoft-com:vml" Requires="v">
                <p:oleObj spid="_x0000_s1040" name="文档" r:id="rId3" imgW="11479757" imgH="2475781" progId="Word.Document.12">
                  <p:embed/>
                </p:oleObj>
              </mc:Choice>
              <mc:Fallback>
                <p:oleObj name="文档" r:id="rId3" imgW="11479757" imgH="2475781" progId="Word.Document.12">
                  <p:embed/>
                  <p:pic>
                    <p:nvPicPr>
                      <p:cNvPr id="0" name="OLE substitute image"/>
                      <p:cNvPicPr/>
                      <p:nvPr/>
                    </p:nvPicPr>
                    <p:blipFill>
                      <a:blip r:embed="rId4"/>
                      <a:stretch>
                        <a:fillRect/>
                      </a:stretch>
                    </p:blipFill>
                    <p:spPr>
                      <a:xfrm>
                        <a:off x="411685" y="3141035"/>
                        <a:ext cx="11465446" cy="2475927"/>
                      </a:xfrm>
                      <a:prstGeom prst="rect">
                        <a:avLst/>
                      </a:prstGeom>
                    </p:spPr>
                  </p:pic>
                </p:oleObj>
              </mc:Fallback>
            </mc:AlternateContent>
          </a:graphicData>
        </a:graphic>
      </p:graphicFrame>
      <p:pic>
        <p:nvPicPr>
          <p:cNvPr id="12291" name="Picture 3" descr="X9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475973" y="4889564"/>
            <a:ext cx="6713823" cy="1455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3264" y="36699"/>
            <a:ext cx="12208542" cy="584640"/>
          </a:xfrm>
          <a:prstGeom prst="rect">
            <a:avLst/>
          </a:prstGeom>
        </p:spPr>
        <p:txBody>
          <a:bodyPr wrap="square">
            <a:spAutoFit/>
          </a:bodyPr>
          <a:lstStyle/>
          <a:p>
            <a:pPr>
              <a:defRPr/>
            </a:pPr>
            <a:r>
              <a:rPr lang="zh-CN" altLang="en-US" sz="2799">
                <a:solidFill>
                  <a:schemeClr val="bg1"/>
                </a:solidFill>
                <a:latin typeface="黑体" pitchFamily="2" charset="-122"/>
                <a:ea typeface="黑体" pitchFamily="2" charset="-122"/>
              </a:rPr>
              <a:t>问题导学  </a:t>
            </a:r>
            <a:r>
              <a:rPr lang="en-US" altLang="zh-CN" sz="3199" b="1">
                <a:solidFill>
                  <a:schemeClr val="bg1"/>
                </a:solidFill>
                <a:latin typeface="微软雅黑" panose="020b0503020204020204" pitchFamily="34" charset="-122"/>
                <a:ea typeface="微软雅黑" pitchFamily="34" charset="-122"/>
              </a:rPr>
              <a:t>					   </a:t>
            </a:r>
            <a:r>
              <a:rPr lang="zh-CN" altLang="en-US" sz="3199" b="1">
                <a:solidFill>
                  <a:schemeClr val="bg1"/>
                </a:solidFill>
                <a:latin typeface="微软雅黑" panose="020b0503020204020204" pitchFamily="34" charset="-122"/>
                <a:ea typeface="微软雅黑" pitchFamily="34" charset="-122"/>
              </a:rPr>
              <a:t>　　　　</a:t>
            </a:r>
            <a:endParaRPr lang="zh-CN" altLang="en-US" sz="2400">
              <a:solidFill>
                <a:schemeClr val="tx2">
                  <a:lumMod val="40000"/>
                  <a:lumOff val="60000"/>
                </a:schemeClr>
              </a:solidFill>
              <a:latin typeface="微软雅黑" panose="020b0503020204020204" pitchFamily="34" charset="-122"/>
              <a:ea typeface="微软雅黑" pitchFamily="34" charset="-122"/>
            </a:endParaRPr>
          </a:p>
        </p:txBody>
      </p:sp>
    </p:spTree>
    <p:extLst>
      <p:ext uri="{BB962C8B-B14F-4D97-AF65-F5344CB8AC3E}">
        <p14:creationId xmlns:p14="http://schemas.microsoft.com/office/powerpoint/2010/main" val="3331971402"/>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10" presetClass="exit" presetSubtype="0" fill="hold" nodeType="clickEffect">
                                  <p:stCondLst>
                                    <p:cond delay="0"/>
                                  </p:stCondLst>
                                  <p:childTnLst>
                                    <p:animEffect transition="out" filter="fade">
                                      <p:cBhvr>
                                        <p:cTn id="14" dur="500"/>
                                        <p:tgtEl>
                                          <p:spTgt spid="12291"/>
                                        </p:tgtEl>
                                      </p:cBhvr>
                                    </p:animEffect>
                                    <p:set>
                                      <p:cBhvr>
                                        <p:cTn id="15" dur="1" fill="hold">
                                          <p:stCondLst>
                                            <p:cond delay="499"/>
                                          </p:stCondLst>
                                        </p:cTn>
                                        <p:tgtEl>
                                          <p:spTgt spid="12291"/>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矩形 5"/>
          <p:cNvSpPr/>
          <p:nvPr/>
        </p:nvSpPr>
        <p:spPr>
          <a:xfrm>
            <a:off x="-133444" y="394018"/>
            <a:ext cx="11284638" cy="657681"/>
          </a:xfrm>
          <a:prstGeom prst="rect">
            <a:avLst/>
          </a:prstGeom>
        </p:spPr>
        <p:txBody>
          <a:bodyPr wrap="square">
            <a:spAutoFit/>
          </a:bodyPr>
          <a:lstStyle/>
          <a:p>
            <a:pPr algn="just">
              <a:lnSpc>
                <a:spcPct val="150000"/>
              </a:lnSpc>
              <a:spcAft>
                <a:spcPct val="0"/>
              </a:spcAft>
              <a:tabLst>
                <a:tab pos="2249990"/>
              </a:tabLst>
            </a:pPr>
            <a:r>
              <a:rPr lang="zh-CN" altLang="zh-CN" sz="2799" b="1" kern="100">
                <a:solidFill>
                  <a:srgbClr val="0000FF"/>
                </a:solidFill>
                <a:latin typeface="Times New Roman"/>
                <a:ea typeface="微软雅黑"/>
                <a:cs typeface="Times New Roman"/>
              </a:rPr>
              <a:t>　</a:t>
            </a:r>
            <a:r>
              <a:rPr lang="en-US" altLang="zh-CN" sz="2799" kern="100">
                <a:latin typeface="Times New Roman"/>
                <a:ea typeface="华文细黑"/>
                <a:cs typeface="Courier New"/>
              </a:rPr>
              <a:t>(1)</a:t>
            </a:r>
            <a:r>
              <a:rPr lang="zh-CN" altLang="zh-CN" sz="2799" kern="100">
                <a:latin typeface="Times New Roman"/>
                <a:ea typeface="华文细黑"/>
                <a:cs typeface="Times New Roman"/>
              </a:rPr>
              <a:t>类似于平面向量，可以定义空间向量的加法和减法运算</a:t>
            </a:r>
            <a:r>
              <a:rPr lang="en-US" altLang="zh-CN" sz="2799" kern="100">
                <a:latin typeface="Times New Roman"/>
                <a:ea typeface="华文细黑"/>
                <a:cs typeface="Courier New"/>
              </a:rPr>
              <a:t>.</a:t>
            </a:r>
            <a:endParaRPr lang="zh-CN" altLang="zh-CN" sz="1050" kern="100">
              <a:latin typeface="宋体"/>
              <a:cs typeface="Courier New"/>
            </a:endParaRPr>
          </a:p>
        </p:txBody>
      </p:sp>
      <p:pic>
        <p:nvPicPr>
          <p:cNvPr id="14338" name="Picture 2" descr="X9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2464" y="1269260"/>
            <a:ext cx="2993190" cy="163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408685" y="1053286"/>
          <a:ext cx="8307052" cy="2907627"/>
        </p:xfrm>
        <a:graphic>
          <a:graphicData uri="http://schemas.openxmlformats.org/presentationml/2006/ole">
            <mc:AlternateContent>
              <mc:Choice xmlns:v="urn:schemas-microsoft-com:vml" Requires="v">
                <p:oleObj spid="_x0000_s1041" name="文档" r:id="rId3" imgW="8308912" imgH="2909005" progId="Word.Document.12">
                  <p:embed/>
                </p:oleObj>
              </mc:Choice>
              <mc:Fallback>
                <p:oleObj name="文档" r:id="rId3" imgW="8308912" imgH="2909005" progId="Word.Document.12">
                  <p:embed/>
                  <p:pic>
                    <p:nvPicPr>
                      <p:cNvPr id="0" name="OLE substitute image"/>
                      <p:cNvPicPr/>
                      <p:nvPr/>
                    </p:nvPicPr>
                    <p:blipFill>
                      <a:blip r:embed="rId4"/>
                      <a:stretch>
                        <a:fillRect/>
                      </a:stretch>
                    </p:blipFill>
                    <p:spPr>
                      <a:xfrm>
                        <a:off x="408685" y="1053286"/>
                        <a:ext cx="8307052" cy="2907627"/>
                      </a:xfrm>
                      <a:prstGeom prst="rect">
                        <a:avLst/>
                      </a:prstGeom>
                    </p:spPr>
                  </p:pic>
                </p:oleObj>
              </mc:Fallback>
            </mc:AlternateContent>
          </a:graphicData>
        </a:graphic>
      </p:graphicFrame>
      <p:sp>
        <p:nvSpPr>
          <p:cNvPr id="5" name="矩形 4"/>
          <p:cNvSpPr/>
          <p:nvPr/>
        </p:nvSpPr>
        <p:spPr>
          <a:xfrm>
            <a:off x="264702" y="3572983"/>
            <a:ext cx="6091415" cy="2677036"/>
          </a:xfrm>
          <a:prstGeom prst="rect">
            <a:avLst/>
          </a:prstGeom>
        </p:spPr>
        <p:txBody>
          <a:bodyPr>
            <a:spAutoFit/>
          </a:bodyPr>
          <a:lstStyle/>
          <a:p>
            <a:pPr algn="just">
              <a:lnSpc>
                <a:spcPct val="150000"/>
              </a:lnSpc>
              <a:spcAft>
                <a:spcPct val="0"/>
              </a:spcAft>
              <a:tabLst>
                <a:tab pos="2249990"/>
              </a:tabLst>
            </a:pPr>
            <a:r>
              <a:rPr lang="en-US" altLang="zh-CN" sz="2799" kern="100">
                <a:latin typeface="Times New Roman"/>
                <a:ea typeface="华文细黑"/>
                <a:cs typeface="Courier New"/>
              </a:rPr>
              <a:t>(2)</a:t>
            </a:r>
            <a:r>
              <a:rPr lang="zh-CN" altLang="zh-CN" sz="2799" kern="100">
                <a:latin typeface="Times New Roman"/>
                <a:ea typeface="华文细黑"/>
                <a:cs typeface="Times New Roman"/>
              </a:rPr>
              <a:t>空间向量加法交换律</a:t>
            </a:r>
            <a:endParaRPr lang="zh-CN" altLang="zh-CN" sz="2799" kern="100">
              <a:latin typeface="宋体" charset="-122"/>
              <a:cs typeface="Courier New"/>
            </a:endParaRPr>
          </a:p>
          <a:p>
            <a:pPr algn="just">
              <a:lnSpc>
                <a:spcPct val="150000"/>
              </a:lnSpc>
              <a:spcAft>
                <a:spcPct val="0"/>
              </a:spcAft>
              <a:tabLst>
                <a:tab pos="2249990"/>
              </a:tabLst>
            </a:pP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a:t>
            </a:r>
            <a:r>
              <a:rPr lang="en-US" altLang="zh-CN" sz="2799" i="1" kern="100">
                <a:latin typeface="Times New Roman"/>
                <a:ea typeface="华文细黑"/>
                <a:cs typeface="Courier New"/>
              </a:rPr>
              <a:t>______</a:t>
            </a:r>
            <a:endParaRPr lang="zh-CN" altLang="zh-CN" sz="2799" kern="100">
              <a:latin typeface="宋体"/>
              <a:cs typeface="Courier New"/>
            </a:endParaRPr>
          </a:p>
          <a:p>
            <a:pPr algn="just">
              <a:lnSpc>
                <a:spcPct val="150000"/>
              </a:lnSpc>
              <a:spcAft>
                <a:spcPct val="0"/>
              </a:spcAft>
              <a:tabLst>
                <a:tab pos="2249990"/>
              </a:tabLst>
            </a:pPr>
            <a:r>
              <a:rPr lang="zh-CN" altLang="zh-CN" sz="2799" kern="100">
                <a:latin typeface="Times New Roman"/>
                <a:ea typeface="华文细黑"/>
                <a:cs typeface="Times New Roman"/>
              </a:rPr>
              <a:t>空间向量加法结合律</a:t>
            </a:r>
            <a:endParaRPr lang="zh-CN" altLang="zh-CN" sz="2799" kern="100">
              <a:latin typeface="宋体"/>
              <a:cs typeface="Courier New"/>
            </a:endParaRPr>
          </a:p>
          <a:p>
            <a:pPr algn="just">
              <a:lnSpc>
                <a:spcPct val="150000"/>
              </a:lnSpc>
              <a:spcAft>
                <a:spcPct val="0"/>
              </a:spcAft>
              <a:tabLst>
                <a:tab pos="2249990"/>
              </a:tabLst>
            </a:pPr>
            <a:r>
              <a:rPr lang="en-US" altLang="zh-CN" sz="2799" kern="100">
                <a:latin typeface="Times New Roman"/>
                <a:ea typeface="华文细黑"/>
                <a:cs typeface="Courier New"/>
              </a:rPr>
              <a:t>(</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b</a:t>
            </a:r>
            <a:r>
              <a:rPr lang="en-US" altLang="zh-CN" sz="2799" kern="100">
                <a:latin typeface="Times New Roman"/>
                <a:ea typeface="华文细黑"/>
                <a:cs typeface="Courier New"/>
              </a:rPr>
              <a:t>)</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c</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a:t>
            </a:r>
            <a:r>
              <a:rPr lang="en-US" altLang="zh-CN" sz="2799" kern="100">
                <a:latin typeface="Times New Roman"/>
                <a:ea typeface="华文细黑"/>
                <a:cs typeface="Courier New"/>
              </a:rPr>
              <a:t>(</a:t>
            </a:r>
            <a:r>
              <a:rPr lang="en-US" altLang="zh-CN" sz="2799" b="1" i="1" kern="100">
                <a:latin typeface="Times New Roman"/>
                <a:ea typeface="华文细黑"/>
                <a:cs typeface="Courier New"/>
              </a:rPr>
              <a:t>b</a:t>
            </a:r>
            <a:r>
              <a:rPr lang="zh-CN" altLang="zh-CN" sz="2799" kern="100">
                <a:latin typeface="Times New Roman"/>
                <a:ea typeface="华文细黑"/>
                <a:cs typeface="Times New Roman"/>
              </a:rPr>
              <a:t>＋</a:t>
            </a:r>
            <a:r>
              <a:rPr lang="en-US" altLang="zh-CN" sz="2799" b="1" i="1" kern="100">
                <a:latin typeface="Times New Roman"/>
                <a:ea typeface="华文细黑"/>
                <a:cs typeface="Courier New"/>
              </a:rPr>
              <a:t>c</a:t>
            </a:r>
            <a:r>
              <a:rPr lang="en-US" altLang="zh-CN" sz="2799" kern="100">
                <a:latin typeface="Times New Roman"/>
                <a:ea typeface="华文细黑"/>
                <a:cs typeface="Courier New"/>
              </a:rPr>
              <a:t>)</a:t>
            </a:r>
            <a:endParaRPr lang="zh-CN" altLang="zh-CN" sz="2799" kern="100">
              <a:latin typeface="宋体"/>
              <a:cs typeface="Courier New"/>
            </a:endParaRPr>
          </a:p>
        </p:txBody>
      </p:sp>
      <p:sp>
        <p:nvSpPr>
          <p:cNvPr id="11" name="矩形 10"/>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4" name="矩形 3"/>
          <p:cNvSpPr/>
          <p:nvPr/>
        </p:nvSpPr>
        <p:spPr>
          <a:xfrm>
            <a:off x="1560546" y="4345728"/>
            <a:ext cx="902602" cy="523099"/>
          </a:xfrm>
          <a:prstGeom prst="rect">
            <a:avLst/>
          </a:prstGeom>
        </p:spPr>
        <p:txBody>
          <a:bodyPr wrap="none">
            <a:spAutoFit/>
          </a:bodyPr>
          <a:lstStyle/>
          <a:p>
            <a:r>
              <a:rPr lang="en-US" altLang="zh-CN" sz="2799" b="1" i="1" kern="100">
                <a:solidFill>
                  <a:srgbClr val="C00000"/>
                </a:solidFill>
                <a:latin typeface="Times New Roman"/>
                <a:ea typeface="华文细黑"/>
                <a:cs typeface="Courier New"/>
              </a:rPr>
              <a:t>b</a:t>
            </a:r>
            <a:r>
              <a:rPr lang="zh-CN" altLang="zh-CN" sz="2799" kern="100">
                <a:solidFill>
                  <a:srgbClr val="C00000"/>
                </a:solidFill>
                <a:latin typeface="Times New Roman"/>
                <a:ea typeface="华文细黑"/>
                <a:cs typeface="Times New Roman"/>
              </a:rPr>
              <a:t>＋</a:t>
            </a:r>
            <a:r>
              <a:rPr lang="en-US" altLang="zh-CN" sz="2799" b="1" i="1" kern="100">
                <a:solidFill>
                  <a:srgbClr val="C00000"/>
                </a:solidFill>
                <a:latin typeface="Times New Roman"/>
                <a:ea typeface="华文细黑"/>
                <a:cs typeface="Courier New"/>
              </a:rPr>
              <a:t>a</a:t>
            </a:r>
            <a:endParaRPr lang="zh-CN" altLang="en-US">
              <a:solidFill>
                <a:srgbClr val="C00000"/>
              </a:solidFill>
            </a:endParaRPr>
          </a:p>
        </p:txBody>
      </p:sp>
      <p:sp>
        <p:nvSpPr>
          <p:cNvPr id="3" name="矩形 2"/>
          <p:cNvSpPr/>
          <p:nvPr/>
        </p:nvSpPr>
        <p:spPr>
          <a:xfrm>
            <a:off x="36843" y="-95344"/>
            <a:ext cx="4852610" cy="637482"/>
          </a:xfrm>
          <a:prstGeom prst="rect">
            <a:avLst/>
          </a:prstGeom>
        </p:spPr>
        <p:txBody>
          <a:bodyPr wrap="none">
            <a:spAutoFit/>
          </a:bodyPr>
          <a:lstStyle/>
          <a:p>
            <a:pPr algn="just">
              <a:lnSpc>
                <a:spcPct val="150000"/>
              </a:lnSpc>
              <a:spcAft>
                <a:spcPct val="0"/>
              </a:spcAft>
              <a:tabLst>
                <a:tab pos="2249990"/>
              </a:tabLst>
            </a:pPr>
            <a:r>
              <a:rPr lang="zh-CN" altLang="zh-CN" sz="2799">
                <a:solidFill>
                  <a:schemeClr val="bg1"/>
                </a:solidFill>
                <a:latin typeface="黑体" pitchFamily="2" charset="-122"/>
                <a:ea typeface="黑体" pitchFamily="2" charset="-122"/>
              </a:rPr>
              <a:t>空间向量的加减运算及运算律</a:t>
            </a:r>
          </a:p>
        </p:txBody>
      </p:sp>
    </p:spTree>
    <p:extLst>
      <p:ext uri="{BB962C8B-B14F-4D97-AF65-F5344CB8AC3E}">
        <p14:creationId xmlns:p14="http://schemas.microsoft.com/office/powerpoint/2010/main" val="302964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xit" presetSubtype="0" fill="hold" grpId="2"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矩形 21"/>
          <p:cNvSpPr/>
          <p:nvPr/>
        </p:nvSpPr>
        <p:spPr>
          <a:xfrm>
            <a:off x="226611" y="728259"/>
            <a:ext cx="11752917" cy="2061474"/>
          </a:xfrm>
          <a:prstGeom prst="rect">
            <a:avLst/>
          </a:prstGeom>
        </p:spPr>
        <p:txBody>
          <a:bodyPr wrap="square" lIns="121870" tIns="60934" rIns="121870" bIns="60934">
            <a:spAutoFit/>
          </a:bodyPr>
          <a:lstStyle/>
          <a:p>
            <a:pPr algn="just">
              <a:lnSpc>
                <a:spcPct val="150000"/>
              </a:lnSpc>
              <a:spcAft>
                <a:spcPct val="0"/>
              </a:spcAft>
              <a:tabLst>
                <a:tab pos="2249990"/>
              </a:tabLst>
            </a:pPr>
            <a:r>
              <a:rPr lang="en-US" altLang="zh-CN" sz="2799" b="1" kern="100">
                <a:solidFill>
                  <a:srgbClr val="C00000"/>
                </a:solidFill>
                <a:latin typeface="Times New Roman"/>
                <a:ea typeface="微软雅黑"/>
                <a:cs typeface="Times New Roman"/>
              </a:rPr>
              <a:t>                        </a:t>
            </a:r>
            <a:r>
              <a:rPr lang="zh-CN" altLang="zh-CN" sz="2799" b="1" kern="100">
                <a:solidFill>
                  <a:srgbClr val="C00000"/>
                </a:solidFill>
                <a:latin typeface="Times New Roman"/>
                <a:ea typeface="微软雅黑"/>
                <a:cs typeface="Times New Roman"/>
              </a:rPr>
              <a:t>知识点</a:t>
            </a:r>
            <a:r>
              <a:rPr lang="zh-CN" altLang="en-US" sz="2799" b="1" kern="100">
                <a:solidFill>
                  <a:srgbClr val="C00000"/>
                </a:solidFill>
                <a:latin typeface="Times New Roman"/>
                <a:ea typeface="微软雅黑"/>
                <a:cs typeface="Times New Roman"/>
              </a:rPr>
              <a:t>三</a:t>
            </a:r>
            <a:r>
              <a:rPr lang="zh-CN" altLang="zh-CN" sz="2799" b="1" kern="100">
                <a:solidFill>
                  <a:srgbClr val="C00000"/>
                </a:solidFill>
                <a:latin typeface="Times New Roman"/>
                <a:ea typeface="微软雅黑"/>
                <a:cs typeface="Times New Roman"/>
              </a:rPr>
              <a:t>　空间向量的数乘运算</a:t>
            </a:r>
            <a:endParaRPr lang="zh-CN" altLang="zh-CN" sz="1050" kern="100">
              <a:latin typeface="宋体"/>
              <a:cs typeface="Courier New"/>
            </a:endParaRPr>
          </a:p>
          <a:p>
            <a:pPr algn="just">
              <a:lnSpc>
                <a:spcPct val="150000"/>
              </a:lnSpc>
              <a:spcAft>
                <a:spcPct val="0"/>
              </a:spcAft>
              <a:tabLst>
                <a:tab pos="2249990"/>
              </a:tabLst>
            </a:pPr>
            <a:r>
              <a:rPr lang="zh-CN" altLang="zh-CN" sz="2799" b="1" kern="100">
                <a:solidFill>
                  <a:srgbClr val="0000FF"/>
                </a:solidFill>
                <a:latin typeface="Times New Roman"/>
                <a:ea typeface="微软雅黑"/>
                <a:cs typeface="Times New Roman"/>
              </a:rPr>
              <a:t>思考</a:t>
            </a:r>
            <a:r>
              <a:rPr lang="en-US" altLang="zh-CN" sz="2799" b="1" kern="100">
                <a:solidFill>
                  <a:srgbClr val="0000FF"/>
                </a:solidFill>
                <a:latin typeface="Times New Roman"/>
                <a:ea typeface="微软雅黑"/>
                <a:cs typeface="Times New Roman"/>
              </a:rPr>
              <a:t>3.</a:t>
            </a:r>
            <a:r>
              <a:rPr lang="zh-CN" altLang="zh-CN" sz="2799" b="1" kern="100">
                <a:solidFill>
                  <a:srgbClr val="0000FF"/>
                </a:solidFill>
                <a:latin typeface="Times New Roman"/>
                <a:ea typeface="微软雅黑"/>
                <a:cs typeface="Times New Roman"/>
              </a:rPr>
              <a:t>　</a:t>
            </a:r>
            <a:r>
              <a:rPr lang="zh-CN" altLang="zh-CN" sz="2799" kern="100">
                <a:latin typeface="Times New Roman"/>
                <a:ea typeface="华文细黑"/>
                <a:cs typeface="Times New Roman"/>
              </a:rPr>
              <a:t>实数</a:t>
            </a:r>
            <a:r>
              <a:rPr lang="en-US" altLang="zh-CN" sz="2799" i="1" kern="100">
                <a:latin typeface="Times New Roman"/>
                <a:ea typeface="华文细黑"/>
                <a:cs typeface="Courier New"/>
              </a:rPr>
              <a:t>λ</a:t>
            </a:r>
            <a:r>
              <a:rPr lang="zh-CN" altLang="zh-CN" sz="2799" kern="100">
                <a:latin typeface="Times New Roman"/>
                <a:ea typeface="华文细黑"/>
                <a:cs typeface="Times New Roman"/>
              </a:rPr>
              <a:t>和空间向量</a:t>
            </a:r>
            <a:r>
              <a:rPr lang="en-US" altLang="zh-CN" sz="2799" b="1" i="1" kern="100">
                <a:latin typeface="Times New Roman"/>
                <a:ea typeface="华文细黑"/>
                <a:cs typeface="Courier New"/>
              </a:rPr>
              <a:t>a</a:t>
            </a:r>
            <a:r>
              <a:rPr lang="zh-CN" altLang="zh-CN" sz="2799" kern="100">
                <a:latin typeface="Times New Roman"/>
                <a:ea typeface="华文细黑"/>
                <a:cs typeface="Times New Roman"/>
              </a:rPr>
              <a:t>的乘积</a:t>
            </a:r>
            <a:r>
              <a:rPr lang="en-US" altLang="zh-CN" sz="2799" i="1" kern="100" err="1">
                <a:latin typeface="Times New Roman"/>
                <a:ea typeface="华文细黑"/>
                <a:cs typeface="Courier New"/>
              </a:rPr>
              <a:t>λ</a:t>
            </a:r>
            <a:r>
              <a:rPr lang="en-US" altLang="zh-CN" sz="2799" b="1" i="1" kern="100" err="1">
                <a:latin typeface="Times New Roman"/>
                <a:ea typeface="华文细黑"/>
                <a:cs typeface="Courier New"/>
              </a:rPr>
              <a:t>a</a:t>
            </a:r>
            <a:r>
              <a:rPr lang="zh-CN" altLang="zh-CN" sz="2799" kern="100">
                <a:latin typeface="Times New Roman"/>
                <a:ea typeface="华文细黑"/>
                <a:cs typeface="Times New Roman"/>
              </a:rPr>
              <a:t>的意义是什么？向量的数乘运算满足哪些运算律？</a:t>
            </a:r>
            <a:endParaRPr lang="zh-CN" altLang="zh-CN" sz="1050" kern="100">
              <a:latin typeface="宋体"/>
              <a:cs typeface="Courier New"/>
            </a:endParaRPr>
          </a:p>
        </p:txBody>
      </p:sp>
      <p:sp>
        <p:nvSpPr>
          <p:cNvPr id="16" name="矩形 15"/>
          <p:cNvSpPr/>
          <p:nvPr/>
        </p:nvSpPr>
        <p:spPr>
          <a:xfrm>
            <a:off x="-2314"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itchFamily="18" charset="0"/>
            </a:endParaRPr>
          </a:p>
        </p:txBody>
      </p:sp>
      <p:sp>
        <p:nvSpPr>
          <p:cNvPr id="27" name="矩形 26"/>
          <p:cNvSpPr/>
          <p:nvPr/>
        </p:nvSpPr>
        <p:spPr>
          <a:xfrm>
            <a:off x="-23264" y="36699"/>
            <a:ext cx="12208542" cy="584640"/>
          </a:xfrm>
          <a:prstGeom prst="rect">
            <a:avLst/>
          </a:prstGeom>
        </p:spPr>
        <p:txBody>
          <a:bodyPr wrap="square">
            <a:spAutoFit/>
          </a:bodyPr>
          <a:lstStyle/>
          <a:p>
            <a:pPr>
              <a:defRPr/>
            </a:pPr>
            <a:r>
              <a:rPr lang="zh-CN" altLang="en-US" sz="2799">
                <a:solidFill>
                  <a:schemeClr val="bg1"/>
                </a:solidFill>
                <a:latin typeface="黑体" pitchFamily="2" charset="-122"/>
                <a:ea typeface="黑体" pitchFamily="2" charset="-122"/>
              </a:rPr>
              <a:t>问题导学  </a:t>
            </a:r>
            <a:r>
              <a:rPr lang="en-US" altLang="zh-CN" sz="3199" b="1">
                <a:solidFill>
                  <a:schemeClr val="bg1"/>
                </a:solidFill>
                <a:latin typeface="微软雅黑" panose="020b0503020204020204" pitchFamily="34" charset="-122"/>
                <a:ea typeface="微软雅黑" pitchFamily="34" charset="-122"/>
              </a:rPr>
              <a:t>					   </a:t>
            </a:r>
            <a:r>
              <a:rPr lang="zh-CN" altLang="en-US" sz="3199" b="1">
                <a:solidFill>
                  <a:schemeClr val="bg1"/>
                </a:solidFill>
                <a:latin typeface="微软雅黑" panose="020b0503020204020204" pitchFamily="34" charset="-122"/>
                <a:ea typeface="微软雅黑" pitchFamily="34" charset="-122"/>
              </a:rPr>
              <a:t>　　　　</a:t>
            </a:r>
            <a:endParaRPr lang="zh-CN" altLang="en-US" sz="2400">
              <a:solidFill>
                <a:schemeClr val="tx2">
                  <a:lumMod val="40000"/>
                  <a:lumOff val="60000"/>
                </a:schemeClr>
              </a:solidFill>
              <a:latin typeface="微软雅黑" panose="020b0503020204020204" pitchFamily="34" charset="-122"/>
              <a:ea typeface="微软雅黑" pitchFamily="34" charset="-122"/>
            </a:endParaRPr>
          </a:p>
        </p:txBody>
      </p:sp>
      <p:sp>
        <p:nvSpPr>
          <p:cNvPr id="3" name="矩形 2"/>
          <p:cNvSpPr/>
          <p:nvPr/>
        </p:nvSpPr>
        <p:spPr>
          <a:xfrm>
            <a:off x="217282" y="2896653"/>
            <a:ext cx="11752917" cy="3323026"/>
          </a:xfrm>
          <a:prstGeom prst="rect">
            <a:avLst/>
          </a:prstGeom>
        </p:spPr>
        <p:txBody>
          <a:bodyPr>
            <a:spAutoFit/>
          </a:bodyPr>
          <a:lstStyle/>
          <a:p>
            <a:pPr algn="just">
              <a:lnSpc>
                <a:spcPct val="150000"/>
              </a:lnSpc>
              <a:spcAft>
                <a:spcPct val="0"/>
              </a:spcAft>
              <a:tabLst>
                <a:tab pos="2249990"/>
              </a:tabLst>
            </a:pPr>
            <a:r>
              <a:rPr lang="zh-CN" altLang="zh-CN" sz="2799" b="1" kern="100">
                <a:solidFill>
                  <a:srgbClr val="FF0000"/>
                </a:solidFill>
                <a:latin typeface="Times New Roman"/>
                <a:ea typeface="微软雅黑"/>
                <a:cs typeface="Times New Roman"/>
              </a:rPr>
              <a:t>答案　</a:t>
            </a:r>
            <a:r>
              <a:rPr lang="en-US" altLang="zh-CN" sz="2799" i="1" kern="100">
                <a:solidFill>
                  <a:srgbClr val="FF0000"/>
                </a:solidFill>
                <a:latin typeface="Times New Roman"/>
                <a:ea typeface="华文细黑"/>
                <a:cs typeface="Courier New"/>
              </a:rPr>
              <a:t>λ</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0</a:t>
            </a:r>
            <a:r>
              <a:rPr lang="zh-CN" altLang="zh-CN" sz="2799" kern="100">
                <a:solidFill>
                  <a:srgbClr val="FF0000"/>
                </a:solidFill>
                <a:latin typeface="Times New Roman"/>
                <a:ea typeface="华文细黑"/>
                <a:cs typeface="Times New Roman"/>
              </a:rPr>
              <a:t>时，</a:t>
            </a:r>
            <a:r>
              <a:rPr lang="en-US" altLang="zh-CN" sz="2799" i="1" kern="100" err="1">
                <a:solidFill>
                  <a:srgbClr val="FF0000"/>
                </a:solidFill>
                <a:latin typeface="Times New Roman"/>
                <a:ea typeface="华文细黑"/>
                <a:cs typeface="Courier New"/>
              </a:rPr>
              <a:t>λ</a:t>
            </a:r>
            <a:r>
              <a:rPr lang="en-US" altLang="zh-CN" sz="2799" b="1" i="1" kern="100" err="1">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和</a:t>
            </a:r>
            <a:r>
              <a:rPr lang="en-US" altLang="zh-CN" sz="2799" b="1" i="1" kern="100">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方向相同；</a:t>
            </a:r>
            <a:r>
              <a:rPr lang="en-US" altLang="zh-CN" sz="2799" i="1" kern="100">
                <a:solidFill>
                  <a:srgbClr val="FF0000"/>
                </a:solidFill>
                <a:latin typeface="Times New Roman"/>
                <a:ea typeface="华文细黑"/>
                <a:cs typeface="Courier New"/>
              </a:rPr>
              <a:t>λ</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0</a:t>
            </a:r>
            <a:r>
              <a:rPr lang="zh-CN" altLang="zh-CN" sz="2799" kern="100">
                <a:solidFill>
                  <a:srgbClr val="FF0000"/>
                </a:solidFill>
                <a:latin typeface="Times New Roman"/>
                <a:ea typeface="华文细黑"/>
                <a:cs typeface="Times New Roman"/>
              </a:rPr>
              <a:t>时，</a:t>
            </a:r>
            <a:r>
              <a:rPr lang="en-US" altLang="zh-CN" sz="2799" i="1" kern="100" err="1">
                <a:solidFill>
                  <a:srgbClr val="FF0000"/>
                </a:solidFill>
                <a:latin typeface="Times New Roman"/>
                <a:ea typeface="华文细黑"/>
                <a:cs typeface="Courier New"/>
              </a:rPr>
              <a:t>λ</a:t>
            </a:r>
            <a:r>
              <a:rPr lang="en-US" altLang="zh-CN" sz="2799" b="1" i="1" kern="100" err="1">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和</a:t>
            </a:r>
            <a:r>
              <a:rPr lang="en-US" altLang="zh-CN" sz="2799" b="1" i="1" kern="100">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方向相反；</a:t>
            </a:r>
            <a:r>
              <a:rPr lang="en-US" altLang="zh-CN" sz="2799" i="1" kern="100" err="1">
                <a:solidFill>
                  <a:srgbClr val="FF0000"/>
                </a:solidFill>
                <a:latin typeface="Times New Roman"/>
                <a:ea typeface="华文细黑"/>
                <a:cs typeface="Courier New"/>
              </a:rPr>
              <a:t>λ</a:t>
            </a:r>
            <a:r>
              <a:rPr lang="en-US" altLang="zh-CN" sz="2799" b="1" i="1" kern="100" err="1">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的长度是</a:t>
            </a:r>
            <a:r>
              <a:rPr lang="en-US" altLang="zh-CN" sz="2799" b="1" i="1" kern="100">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的长度的</a:t>
            </a:r>
            <a:r>
              <a:rPr lang="en-US" altLang="zh-CN" sz="2799" kern="100">
                <a:solidFill>
                  <a:srgbClr val="FF0000"/>
                </a:solidFill>
                <a:latin typeface="Times New Roman"/>
                <a:ea typeface="华文细黑"/>
                <a:cs typeface="Courier New"/>
              </a:rPr>
              <a:t>|</a:t>
            </a:r>
            <a:r>
              <a:rPr lang="en-US" altLang="zh-CN" sz="2799" i="1" kern="100">
                <a:solidFill>
                  <a:srgbClr val="FF0000"/>
                </a:solidFill>
                <a:latin typeface="Times New Roman"/>
                <a:ea typeface="华文细黑"/>
                <a:cs typeface="Courier New"/>
              </a:rPr>
              <a:t>λ</a:t>
            </a:r>
            <a:r>
              <a:rPr lang="en-US" altLang="zh-CN" sz="2799" kern="100">
                <a:solidFill>
                  <a:srgbClr val="FF0000"/>
                </a:solidFill>
                <a:latin typeface="Times New Roman"/>
                <a:ea typeface="华文细黑"/>
                <a:cs typeface="Courier New"/>
              </a:rPr>
              <a:t>|</a:t>
            </a:r>
            <a:r>
              <a:rPr lang="zh-CN" altLang="zh-CN" sz="2799" kern="100">
                <a:solidFill>
                  <a:srgbClr val="FF0000"/>
                </a:solidFill>
                <a:latin typeface="Times New Roman"/>
                <a:ea typeface="华文细黑"/>
                <a:cs typeface="Times New Roman"/>
              </a:rPr>
              <a:t>倍</a:t>
            </a:r>
            <a:r>
              <a:rPr lang="en-US" altLang="zh-CN" sz="2799" kern="100">
                <a:solidFill>
                  <a:srgbClr val="FF0000"/>
                </a:solidFill>
                <a:latin typeface="Times New Roman"/>
                <a:ea typeface="华文细黑"/>
                <a:cs typeface="Courier New"/>
              </a:rPr>
              <a:t>.</a:t>
            </a:r>
            <a:endParaRPr lang="zh-CN" altLang="zh-CN" sz="2799" kern="100">
              <a:solidFill>
                <a:srgbClr val="FF0000"/>
              </a:solidFill>
              <a:latin typeface="宋体" charset="-122"/>
              <a:cs typeface="Courier New"/>
            </a:endParaRPr>
          </a:p>
          <a:p>
            <a:pPr algn="just">
              <a:lnSpc>
                <a:spcPct val="150000"/>
              </a:lnSpc>
              <a:spcAft>
                <a:spcPct val="0"/>
              </a:spcAft>
              <a:tabLst>
                <a:tab pos="2249990"/>
              </a:tabLst>
            </a:pPr>
            <a:r>
              <a:rPr lang="zh-CN" altLang="zh-CN" sz="2799" kern="100">
                <a:solidFill>
                  <a:srgbClr val="FF0000"/>
                </a:solidFill>
                <a:latin typeface="Times New Roman"/>
                <a:ea typeface="华文细黑"/>
                <a:cs typeface="Times New Roman"/>
              </a:rPr>
              <a:t>空间向量的数乘运算满足分配律及结合律：</a:t>
            </a:r>
            <a:endParaRPr lang="zh-CN" altLang="zh-CN" sz="2799" kern="100">
              <a:solidFill>
                <a:srgbClr val="FF0000"/>
              </a:solidFill>
              <a:latin typeface="宋体"/>
              <a:cs typeface="Courier New"/>
            </a:endParaRPr>
          </a:p>
          <a:p>
            <a:pPr algn="just">
              <a:lnSpc>
                <a:spcPct val="150000"/>
              </a:lnSpc>
              <a:spcAft>
                <a:spcPct val="0"/>
              </a:spcAft>
              <a:tabLst>
                <a:tab pos="2249990"/>
              </a:tabLst>
            </a:pPr>
            <a:r>
              <a:rPr lang="en-US" altLang="zh-CN" sz="2799" kern="100">
                <a:solidFill>
                  <a:srgbClr val="FF0000"/>
                </a:solidFill>
                <a:latin typeface="宋体"/>
                <a:ea typeface="华文细黑"/>
                <a:cs typeface="Times New Roman"/>
              </a:rPr>
              <a:t>①</a:t>
            </a:r>
            <a:r>
              <a:rPr lang="zh-CN" altLang="zh-CN" sz="2799" kern="100">
                <a:solidFill>
                  <a:srgbClr val="FF0000"/>
                </a:solidFill>
                <a:latin typeface="Times New Roman"/>
                <a:ea typeface="华文细黑"/>
                <a:cs typeface="Times New Roman"/>
              </a:rPr>
              <a:t>分配律：</a:t>
            </a:r>
            <a:r>
              <a:rPr lang="en-US" altLang="zh-CN" sz="2799" i="1" kern="100">
                <a:solidFill>
                  <a:srgbClr val="FF0000"/>
                </a:solidFill>
                <a:latin typeface="Times New Roman"/>
                <a:ea typeface="华文细黑"/>
                <a:cs typeface="Courier New"/>
              </a:rPr>
              <a:t>λ</a:t>
            </a:r>
            <a:r>
              <a:rPr lang="en-US" altLang="zh-CN" sz="2799" kern="100">
                <a:solidFill>
                  <a:srgbClr val="FF0000"/>
                </a:solidFill>
                <a:latin typeface="Times New Roman"/>
                <a:ea typeface="华文细黑"/>
                <a:cs typeface="Courier New"/>
              </a:rPr>
              <a:t>(</a:t>
            </a:r>
            <a:r>
              <a:rPr lang="en-US" altLang="zh-CN" sz="2799" b="1" i="1" kern="100">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a:t>
            </a:r>
            <a:r>
              <a:rPr lang="en-US" altLang="zh-CN" sz="2799" b="1" i="1" kern="100">
                <a:solidFill>
                  <a:srgbClr val="FF0000"/>
                </a:solidFill>
                <a:latin typeface="Times New Roman"/>
                <a:ea typeface="华文细黑"/>
                <a:cs typeface="Courier New"/>
              </a:rPr>
              <a:t>b</a:t>
            </a:r>
            <a:r>
              <a:rPr lang="en-US" altLang="zh-CN" sz="2799" kern="100">
                <a:solidFill>
                  <a:srgbClr val="FF0000"/>
                </a:solidFill>
                <a:latin typeface="Times New Roman"/>
                <a:ea typeface="华文细黑"/>
                <a:cs typeface="Courier New"/>
              </a:rPr>
              <a:t>)</a:t>
            </a:r>
            <a:r>
              <a:rPr lang="zh-CN" altLang="zh-CN" sz="2799" kern="100">
                <a:solidFill>
                  <a:srgbClr val="FF0000"/>
                </a:solidFill>
                <a:latin typeface="Times New Roman"/>
                <a:ea typeface="华文细黑"/>
                <a:cs typeface="Times New Roman"/>
              </a:rPr>
              <a:t>＝</a:t>
            </a:r>
            <a:r>
              <a:rPr lang="en-US" altLang="zh-CN" sz="2799" i="1" kern="100" err="1">
                <a:solidFill>
                  <a:srgbClr val="FF0000"/>
                </a:solidFill>
                <a:latin typeface="Times New Roman"/>
                <a:ea typeface="华文细黑"/>
                <a:cs typeface="Courier New"/>
              </a:rPr>
              <a:t>λ</a:t>
            </a:r>
            <a:r>
              <a:rPr lang="en-US" altLang="zh-CN" sz="2799" b="1" i="1" kern="100" err="1">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a:t>
            </a:r>
            <a:r>
              <a:rPr lang="en-US" altLang="zh-CN" sz="2799" i="1" kern="100" err="1">
                <a:solidFill>
                  <a:srgbClr val="FF0000"/>
                </a:solidFill>
                <a:latin typeface="Times New Roman"/>
                <a:ea typeface="华文细黑"/>
                <a:cs typeface="Courier New"/>
              </a:rPr>
              <a:t>λ</a:t>
            </a:r>
            <a:r>
              <a:rPr lang="en-US" altLang="zh-CN" sz="2799" b="1" i="1" kern="100" err="1">
                <a:solidFill>
                  <a:srgbClr val="FF0000"/>
                </a:solidFill>
                <a:latin typeface="Times New Roman"/>
                <a:ea typeface="华文细黑"/>
                <a:cs typeface="Courier New"/>
              </a:rPr>
              <a:t>b</a:t>
            </a:r>
            <a:r>
              <a:rPr lang="zh-CN" altLang="zh-CN" sz="2799" kern="100">
                <a:solidFill>
                  <a:srgbClr val="FF0000"/>
                </a:solidFill>
                <a:latin typeface="Times New Roman"/>
                <a:ea typeface="华文细黑"/>
                <a:cs typeface="Times New Roman"/>
              </a:rPr>
              <a:t>，</a:t>
            </a:r>
            <a:endParaRPr lang="zh-CN" altLang="zh-CN" sz="2799" kern="100">
              <a:solidFill>
                <a:srgbClr val="FF0000"/>
              </a:solidFill>
              <a:latin typeface="宋体"/>
              <a:cs typeface="Courier New"/>
            </a:endParaRPr>
          </a:p>
          <a:p>
            <a:pPr algn="just">
              <a:lnSpc>
                <a:spcPct val="150000"/>
              </a:lnSpc>
              <a:spcAft>
                <a:spcPct val="0"/>
              </a:spcAft>
              <a:tabLst>
                <a:tab pos="2249990"/>
              </a:tabLst>
            </a:pPr>
            <a:r>
              <a:rPr lang="en-US" altLang="zh-CN" sz="2799" kern="100">
                <a:solidFill>
                  <a:srgbClr val="FF0000"/>
                </a:solidFill>
                <a:latin typeface="宋体"/>
                <a:ea typeface="华文细黑"/>
                <a:cs typeface="Times New Roman"/>
              </a:rPr>
              <a:t>②</a:t>
            </a:r>
            <a:r>
              <a:rPr lang="zh-CN" altLang="zh-CN" sz="2799" kern="100">
                <a:solidFill>
                  <a:srgbClr val="FF0000"/>
                </a:solidFill>
                <a:latin typeface="Times New Roman"/>
                <a:ea typeface="华文细黑"/>
                <a:cs typeface="Times New Roman"/>
              </a:rPr>
              <a:t>结合律：</a:t>
            </a:r>
            <a:r>
              <a:rPr lang="en-US" altLang="zh-CN" sz="2799" i="1" kern="100">
                <a:solidFill>
                  <a:srgbClr val="FF0000"/>
                </a:solidFill>
                <a:latin typeface="Times New Roman"/>
                <a:ea typeface="华文细黑"/>
                <a:cs typeface="Courier New"/>
              </a:rPr>
              <a:t>λ</a:t>
            </a:r>
            <a:r>
              <a:rPr lang="en-US" altLang="zh-CN" sz="2799" kern="100">
                <a:solidFill>
                  <a:srgbClr val="FF0000"/>
                </a:solidFill>
                <a:latin typeface="Times New Roman"/>
                <a:ea typeface="华文细黑"/>
                <a:cs typeface="Courier New"/>
              </a:rPr>
              <a:t>(</a:t>
            </a:r>
            <a:r>
              <a:rPr lang="en-US" altLang="zh-CN" sz="2799" i="1" kern="100" err="1">
                <a:solidFill>
                  <a:srgbClr val="FF0000"/>
                </a:solidFill>
                <a:latin typeface="Times New Roman"/>
                <a:ea typeface="华文细黑"/>
                <a:cs typeface="Courier New"/>
              </a:rPr>
              <a:t>μ</a:t>
            </a:r>
            <a:r>
              <a:rPr lang="en-US" altLang="zh-CN" sz="2799" b="1" i="1" kern="100" err="1">
                <a:solidFill>
                  <a:srgbClr val="FF0000"/>
                </a:solidFill>
                <a:latin typeface="Times New Roman"/>
                <a:ea typeface="华文细黑"/>
                <a:cs typeface="Courier New"/>
              </a:rPr>
              <a:t>a</a:t>
            </a:r>
            <a:r>
              <a:rPr lang="en-US" altLang="zh-CN" sz="2799" kern="100">
                <a:solidFill>
                  <a:srgbClr val="FF0000"/>
                </a:solidFill>
                <a:latin typeface="Times New Roman"/>
                <a:ea typeface="华文细黑"/>
                <a:cs typeface="Courier New"/>
              </a:rPr>
              <a:t>)</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a:t>
            </a:r>
            <a:r>
              <a:rPr lang="en-US" altLang="zh-CN" sz="2799" i="1" kern="100" err="1">
                <a:solidFill>
                  <a:srgbClr val="FF0000"/>
                </a:solidFill>
                <a:latin typeface="Times New Roman"/>
                <a:ea typeface="华文细黑"/>
                <a:cs typeface="Courier New"/>
              </a:rPr>
              <a:t>λμ</a:t>
            </a:r>
            <a:r>
              <a:rPr lang="en-US" altLang="zh-CN" sz="2799" kern="100">
                <a:solidFill>
                  <a:srgbClr val="FF0000"/>
                </a:solidFill>
                <a:latin typeface="Times New Roman"/>
                <a:ea typeface="华文细黑"/>
                <a:cs typeface="Courier New"/>
              </a:rPr>
              <a:t>)</a:t>
            </a:r>
            <a:r>
              <a:rPr lang="en-US" altLang="zh-CN" sz="2799" b="1" i="1" kern="100">
                <a:solidFill>
                  <a:srgbClr val="FF0000"/>
                </a:solidFill>
                <a:latin typeface="Times New Roman"/>
                <a:ea typeface="华文细黑"/>
                <a:cs typeface="Courier New"/>
              </a:rPr>
              <a:t>a</a:t>
            </a:r>
            <a:r>
              <a:rPr lang="en-US" altLang="zh-CN" sz="2799" kern="100">
                <a:solidFill>
                  <a:srgbClr val="FF0000"/>
                </a:solidFill>
                <a:latin typeface="Times New Roman"/>
                <a:ea typeface="华文细黑"/>
                <a:cs typeface="Courier New"/>
              </a:rPr>
              <a:t>. </a:t>
            </a:r>
            <a:endParaRPr lang="zh-CN" altLang="zh-CN" sz="2799" kern="100">
              <a:solidFill>
                <a:srgbClr val="FF0000"/>
              </a:solidFill>
              <a:latin typeface="宋体"/>
              <a:cs typeface="Courier New"/>
            </a:endParaRPr>
          </a:p>
        </p:txBody>
      </p:sp>
    </p:spTree>
    <p:extLst>
      <p:ext uri="{BB962C8B-B14F-4D97-AF65-F5344CB8AC3E}">
        <p14:creationId xmlns:p14="http://schemas.microsoft.com/office/powerpoint/2010/main" val="2593562458"/>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xit" presetSubtype="0" fill="hold" grpId="0" nodeType="clickEffect">
                                  <p:stCondLst>
                                    <p:cond delay="0"/>
                                  </p:stCondLst>
                                  <p:childTnLst>
                                    <p:animEffect transition="out" filter="fade">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3">
                                            <p:txEl>
                                              <p:pRg st="1" end="1"/>
                                            </p:txEl>
                                          </p:spTgt>
                                        </p:tgtEl>
                                      </p:cBhvr>
                                    </p:animEffect>
                                    <p:set>
                                      <p:cBhvr>
                                        <p:cTn id="30" dur="1" fill="hold">
                                          <p:stCondLst>
                                            <p:cond delay="499"/>
                                          </p:stCondLst>
                                        </p:cTn>
                                        <p:tgtEl>
                                          <p:spTgt spid="3">
                                            <p:txEl>
                                              <p:pRg st="1" end="1"/>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3">
                                            <p:txEl>
                                              <p:pRg st="2" end="2"/>
                                            </p:txEl>
                                          </p:spTgt>
                                        </p:tgtEl>
                                      </p:cBhvr>
                                    </p:animEffect>
                                    <p:set>
                                      <p:cBhvr>
                                        <p:cTn id="33" dur="1" fill="hold">
                                          <p:stCondLst>
                                            <p:cond delay="499"/>
                                          </p:stCondLst>
                                        </p:cTn>
                                        <p:tgtEl>
                                          <p:spTgt spid="3">
                                            <p:txEl>
                                              <p:pRg st="2" end="2"/>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3">
                                            <p:txEl>
                                              <p:pRg st="3" end="3"/>
                                            </p:txEl>
                                          </p:spTgt>
                                        </p:tgtEl>
                                      </p:cBhvr>
                                    </p:animEffect>
                                    <p:set>
                                      <p:cBhvr>
                                        <p:cTn id="3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KSO_WM_SPECIAL_SOURCE" val="bdnull"/>
</p:tagLst>
</file>

<file path=ppt/tags/tag9.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138</Paragraphs>
  <Slides>35</Slides>
  <Notes>5</Notes>
  <TotalTime>690</TotalTime>
  <HiddenSlides>4</HiddenSlides>
  <MMClips>0</MMClips>
  <ScaleCrop>0</ScaleCrop>
  <HeadingPairs>
    <vt:vector baseType="variant" size="6">
      <vt:variant>
        <vt:lpstr>Fonts used</vt:lpstr>
      </vt:variant>
      <vt:variant>
        <vt:i4>16</vt:i4>
      </vt:variant>
      <vt:variant>
        <vt:lpstr>Theme</vt:lpstr>
      </vt:variant>
      <vt:variant>
        <vt:i4>1</vt:i4>
      </vt:variant>
      <vt:variant>
        <vt:lpstr>Slide Titles</vt:lpstr>
      </vt:variant>
      <vt:variant>
        <vt:i4>35</vt:i4>
      </vt:variant>
    </vt:vector>
  </HeadingPairs>
  <TitlesOfParts>
    <vt:vector baseType="lpstr" size="52">
      <vt:lpstr>Arial</vt:lpstr>
      <vt:lpstr>Calibri</vt:lpstr>
      <vt:lpstr>黑体</vt:lpstr>
      <vt:lpstr>微软雅黑</vt:lpstr>
      <vt:lpstr>Calibri Light</vt:lpstr>
      <vt:lpstr>Times New Roman</vt:lpstr>
      <vt:lpstr>华文细黑</vt:lpstr>
      <vt:lpstr>宋体</vt:lpstr>
      <vt:lpstr>Courier New</vt:lpstr>
      <vt:lpstr>IPAPANNEW</vt:lpstr>
      <vt:lpstr>Cambria Math</vt:lpstr>
      <vt:lpstr>Broadway</vt:lpstr>
      <vt:lpstr>楷体</vt:lpstr>
      <vt:lpstr>经典繁仿黑</vt:lpstr>
      <vt:lpstr>MS Mincho</vt:lpstr>
      <vt:lpstr>楷体_GB2312</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zxxk</cp:lastModifiedBy>
  <cp:revision>669</cp:revision>
  <dcterms:created xsi:type="dcterms:W3CDTF">2019-01-12T04:39:00Z</dcterms:created>
  <dcterms:modified xsi:type="dcterms:W3CDTF">2020-08-05T08:25:14Z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