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2679" r:id="rId4"/>
    <p:sldId id="2656" r:id="rId5"/>
    <p:sldId id="2680" r:id="rId6"/>
    <p:sldId id="2658" r:id="rId7"/>
    <p:sldId id="2681" r:id="rId8"/>
    <p:sldId id="2661" r:id="rId9"/>
    <p:sldId id="2685" r:id="rId10"/>
    <p:sldId id="2686" r:id="rId11"/>
    <p:sldId id="2683" r:id="rId12"/>
    <p:sldId id="2684" r:id="rId13"/>
    <p:sldId id="2693" r:id="rId14"/>
    <p:sldId id="2694" r:id="rId15"/>
    <p:sldId id="2691" r:id="rId16"/>
    <p:sldId id="2671" r:id="rId17"/>
    <p:sldId id="2672" r:id="rId18"/>
    <p:sldId id="2699" r:id="rId19"/>
    <p:sldId id="2673" r:id="rId20"/>
    <p:sldId id="2675" r:id="rId21"/>
    <p:sldId id="2676" r:id="rId22"/>
    <p:sldId id="2677" r:id="rId23"/>
    <p:sldId id="2678" r:id="rId24"/>
    <p:sldId id="2697" r:id="rId25"/>
    <p:sldId id="2700" r:id="rId26"/>
    <p:sldId id="2630" r:id="rId27"/>
    <p:sldId id="330" r:id="rId28"/>
  </p:sldIdLst>
  <p:sldSz cx="12192000" cy="6858000"/>
  <p:notesSz cx="7104063" cy="10234613"/>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9433" autoAdjust="0"/>
  </p:normalViewPr>
  <p:slideViewPr>
    <p:cSldViewPr snapToGrid="0">
      <p:cViewPr varScale="1">
        <p:scale>
          <a:sx n="60" d="100"/>
          <a:sy n="60" d="100"/>
        </p:scale>
        <p:origin x="928" y="-576"/>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tags" Target="tags/tag9.xml" /><Relationship Id="rId3" Type="http://schemas.openxmlformats.org/officeDocument/2006/relationships/slide" Target="slides/slide1.xml" /><Relationship Id="rId30" Type="http://schemas.openxmlformats.org/officeDocument/2006/relationships/presProps" Target="presProps.xml" /><Relationship Id="rId31" Type="http://schemas.openxmlformats.org/officeDocument/2006/relationships/viewProps" Target="viewProps.xml" /><Relationship Id="rId32" Type="http://schemas.openxmlformats.org/officeDocument/2006/relationships/theme" Target="theme/theme1.xml" /><Relationship Id="rId33"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3.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7.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8.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9.emf" /><Relationship Id="rId2" Type="http://schemas.openxmlformats.org/officeDocument/2006/relationships/image" Target="../media/image40.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1.emf" /><Relationship Id="rId2" Type="http://schemas.openxmlformats.org/officeDocument/2006/relationships/image" Target="../media/image43.emf" /><Relationship Id="rId3" Type="http://schemas.openxmlformats.org/officeDocument/2006/relationships/image" Target="../media/image44.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5.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6.emf" /><Relationship Id="rId2" Type="http://schemas.openxmlformats.org/officeDocument/2006/relationships/image" Target="../media/image48.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9.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21.emf" /><Relationship Id="rId2" Type="http://schemas.openxmlformats.org/officeDocument/2006/relationships/image" Target="../media/image22.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3.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5.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6.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9.emf" /><Relationship Id="rId2" Type="http://schemas.openxmlformats.org/officeDocument/2006/relationships/image" Target="../media/image30.emf" /><Relationship Id="rId3" Type="http://schemas.openxmlformats.org/officeDocument/2006/relationships/image" Target="../media/image31.emf" /><Relationship Id="rId4" Type="http://schemas.openxmlformats.org/officeDocument/2006/relationships/image" Target="../media/image32.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33.emf" /><Relationship Id="rId2" Type="http://schemas.openxmlformats.org/officeDocument/2006/relationships/image" Target="../media/image35.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6.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defPPr/>
            <a:lvl1pPr algn="l">
              <a:defRPr sz="1200"/>
            </a:lvl1pPr>
          </a:lstStyle>
          <a:p>
            <a:pPr/>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defPPr/>
            <a:lvl1pPr algn="r">
              <a:defRPr sz="1200"/>
            </a:lvl1pPr>
          </a:lstStyle>
          <a:p>
            <a:pPr/>
            <a:fld id="{D2A48B96-639E-45A3-A0BA-2464DFDB1FAA}" type="datetimeFigureOut">
              <a:rPr lang="zh-CN" altLang="en-US" smtClean="0"/>
              <a:pPr/>
              <a:t>2020/8/5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def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defPPr/>
            <a:lvl1pPr algn="l">
              <a:defRPr sz="1200"/>
            </a:lvl1pPr>
          </a:lstStyle>
          <a:p>
            <a:pPr/>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defPPr/>
            <a:lvl1pPr algn="r">
              <a:defRPr sz="1200"/>
            </a:lvl1pPr>
          </a:lstStyle>
          <a:p>
            <a:pPr/>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defPPr/>
          </a:lstStyle>
          <a:p>
            <a:pPr/>
            <a:endParaRPr lang="zh-CN" altLang="en-US"/>
          </a:p>
        </p:txBody>
      </p:sp>
      <p:sp>
        <p:nvSpPr>
          <p:cNvPr id="4" name="灯片编号占位符 3"/>
          <p:cNvSpPr>
            <a:spLocks noGrp="1"/>
          </p:cNvSpPr>
          <p:nvPr>
            <p:ph type="sldNum" sz="quarter" idx="10"/>
          </p:nvPr>
        </p:nvSpPr>
        <p:spPr/>
        <p:txBody>
          <a:bodyPr/>
          <a:lstStyle>
            <a:defPPr/>
          </a:lstStyle>
          <a:p>
            <a:pPr/>
            <a:fld id="{A6837353-30EB-4A48-80EB-173D804AEFBD}" type="slidenum">
              <a:rPr lang="zh-CN" altLang="en-US" smtClean="0"/>
              <a:pPr/>
              <a:t>12</a:t>
            </a:fld>
            <a:endParaRPr lang="zh-CN" altLang="en-US"/>
          </a:p>
        </p:txBody>
      </p:sp>
    </p:spTree>
    <p:extLst>
      <p:ext uri="{BB962C8B-B14F-4D97-AF65-F5344CB8AC3E}">
        <p14:creationId xmlns:p14="http://schemas.microsoft.com/office/powerpoint/2010/main" val="3048513308"/>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defPPr/>
          </a:lstStyle>
          <a:p>
            <a:pPr/>
            <a:endParaRPr lang="zh-CN" altLang="en-US"/>
          </a:p>
        </p:txBody>
      </p:sp>
      <p:sp>
        <p:nvSpPr>
          <p:cNvPr id="4" name="灯片编号占位符 3"/>
          <p:cNvSpPr>
            <a:spLocks noGrp="1"/>
          </p:cNvSpPr>
          <p:nvPr>
            <p:ph type="sldNum" sz="quarter" idx="10"/>
          </p:nvPr>
        </p:nvSpPr>
        <p:spPr/>
        <p:txBody>
          <a:bodyPr/>
          <a:lstStyle>
            <a:defPPr/>
          </a:lstStyle>
          <a:p>
            <a:pPr/>
            <a:fld id="{A6837353-30EB-4A48-80EB-173D804AEFBD}" type="slidenum">
              <a:rPr lang="zh-CN" altLang="en-US" smtClean="0"/>
              <a:pPr/>
              <a:t>13</a:t>
            </a:fld>
            <a:endParaRPr lang="zh-CN" altLang="en-US"/>
          </a:p>
        </p:txBody>
      </p:sp>
    </p:spTree>
    <p:extLst>
      <p:ext uri="{BB962C8B-B14F-4D97-AF65-F5344CB8AC3E}">
        <p14:creationId xmlns:p14="http://schemas.microsoft.com/office/powerpoint/2010/main" val="1197620778"/>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9.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defPPr/>
          </a:lstStyle>
          <a:p>
            <a:pPr/>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defPPr/>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pPr/>
            <a:r>
              <a:rPr lang="zh-CN" altLang="en-US"/>
              <a:t>单击此处编辑母版副标题样式</a:t>
            </a:r>
          </a:p>
        </p:txBody>
      </p:sp>
      <p:sp>
        <p:nvSpPr>
          <p:cNvPr id="4" name="日期占位符 3"/>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5" name="页脚占位符 4"/>
          <p:cNvSpPr>
            <a:spLocks noGrp="1"/>
          </p:cNvSpPr>
          <p:nvPr>
            <p:ph type="ftr" sz="quarter" idx="11"/>
          </p:nvPr>
        </p:nvSpPr>
        <p:spPr/>
        <p:txBody>
          <a:bodyPr/>
          <a:lstStyle>
            <a:defPPr/>
          </a:lstStyle>
          <a:p>
            <a:pPr/>
            <a:endParaRPr lang="zh-CN" altLang="en-US"/>
          </a:p>
        </p:txBody>
      </p:sp>
      <p:sp>
        <p:nvSpPr>
          <p:cNvPr id="6" name="灯片编号占位符 5"/>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竖排文字占位符 2"/>
          <p:cNvSpPr>
            <a:spLocks noGrp="1"/>
          </p:cNvSpPr>
          <p:nvPr>
            <p:ph type="body" orient="vert" idx="1"/>
          </p:nvPr>
        </p:nvSpPr>
        <p:spPr/>
        <p:txBody>
          <a:bodyPr vert="eaVert"/>
          <a:lstStyle>
            <a:def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5" name="页脚占位符 4"/>
          <p:cNvSpPr>
            <a:spLocks noGrp="1"/>
          </p:cNvSpPr>
          <p:nvPr>
            <p:ph type="ftr" sz="quarter" idx="11"/>
          </p:nvPr>
        </p:nvSpPr>
        <p:spPr/>
        <p:txBody>
          <a:bodyPr/>
          <a:lstStyle>
            <a:defPPr/>
          </a:lstStyle>
          <a:p>
            <a:pPr/>
            <a:endParaRPr lang="zh-CN" altLang="en-US"/>
          </a:p>
        </p:txBody>
      </p:sp>
      <p:sp>
        <p:nvSpPr>
          <p:cNvPr id="6" name="灯片编号占位符 5"/>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defPPr/>
          </a:lstStyle>
          <a:p>
            <a:pPr/>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def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5" name="页脚占位符 4"/>
          <p:cNvSpPr>
            <a:spLocks noGrp="1"/>
          </p:cNvSpPr>
          <p:nvPr>
            <p:ph type="ftr" sz="quarter" idx="11"/>
          </p:nvPr>
        </p:nvSpPr>
        <p:spPr/>
        <p:txBody>
          <a:bodyPr/>
          <a:lstStyle>
            <a:defPPr/>
          </a:lstStyle>
          <a:p>
            <a:pPr/>
            <a:endParaRPr lang="zh-CN" altLang="en-US"/>
          </a:p>
        </p:txBody>
      </p:sp>
      <p:sp>
        <p:nvSpPr>
          <p:cNvPr id="6" name="灯片编号占位符 5"/>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cSld name="1_标题幻灯片">
    <p:spTree>
      <p:nvGrpSpPr>
        <p:cNvPr id="1" name=""/>
        <p:cNvGrpSpPr/>
        <p:nvPr/>
      </p:nvGrpSpPr>
      <p:grpSpPr>
        <a:xfrm>
          <a:off x="0" y="0"/>
          <a:ext cx="0" cy="0"/>
        </a:xfrm>
      </p:grpSpPr>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def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defPPr/>
          </a:lstStyle>
          <a:p>
            <a:pPr lvl="0"/>
            <a:fld id="{BB962C8B-B14F-4D97-AF65-F5344CB8AC3E}" type="datetime1">
              <a:rPr lang="zh-CN" altLang="en-US">
                <a:latin typeface="Arial" pitchFamily="34" charset="0"/>
              </a:rPr>
              <a:pPr/>
              <a:t>2020/8/5</a:t>
            </a:fld>
            <a:endParaRPr lang="zh-CN" altLang="en-US">
              <a:latin typeface="Arial" pitchFamily="34" charset="0"/>
            </a:endParaRPr>
          </a:p>
        </p:txBody>
      </p:sp>
      <p:sp>
        <p:nvSpPr>
          <p:cNvPr id="4" name="页脚占位符 3"/>
          <p:cNvSpPr>
            <a:spLocks noGrp="1"/>
          </p:cNvSpPr>
          <p:nvPr>
            <p:ph type="ftr" sz="quarter" idx="11"/>
          </p:nvPr>
        </p:nvSpPr>
        <p:spPr/>
        <p:txBody>
          <a:bodyPr/>
          <a:lstStyle>
            <a:defP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defPPr/>
          </a:lstStyle>
          <a:p>
            <a:pPr lvl="0"/>
            <a:fld id="{9A0DB2DC-4C9A-4742-B13C-FB6460FD3503}" type="slidenum">
              <a:rPr lang="zh-CN" altLang="en-US">
                <a:latin typeface="Arial" pitchFamily="34" charset="0"/>
              </a:rPr>
              <a:p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def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6172200" y="1825625"/>
            <a:ext cx="5181600" cy="4351338"/>
          </a:xfrm>
        </p:spPr>
        <p:txBody>
          <a:bodyPr/>
          <a:lstStyle>
            <a:defPPr/>
          </a:lstStyle>
          <a:p>
            <a:pPr/>
            <a:endParaRPr lang="zh-CN" altLang="en-US"/>
          </a:p>
        </p:txBody>
      </p:sp>
      <p:sp>
        <p:nvSpPr>
          <p:cNvPr id="5" name="日期占位符 4"/>
          <p:cNvSpPr>
            <a:spLocks noGrp="1"/>
          </p:cNvSpPr>
          <p:nvPr>
            <p:ph type="dt" sz="half" idx="10"/>
          </p:nvPr>
        </p:nvSpPr>
        <p:spPr/>
        <p:txBody>
          <a:bodyPr/>
          <a:lstStyle>
            <a:defP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defP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defPPr/>
          </a:lstStyle>
          <a:p>
            <a:pPr lvl="0"/>
            <a:fld id="{9A0DB2DC-4C9A-4742-B13C-FB6460FD3503}" type="slidenum">
              <a:rPr lang="zh-CN" altLang="en-US">
                <a:latin typeface="Arial" pitchFamily="34" charset="0"/>
              </a:rPr>
              <a:pPr/>
              <a:t>‹#›</a:t>
            </a:fld>
            <a:endParaRPr lang="zh-CN" altLang="en-US">
              <a:latin typeface="Arial" pitchFamily="34" charset="0"/>
            </a:endParaRPr>
          </a:p>
        </p:txBody>
      </p:sp>
    </p:spTree>
  </p:cSld>
  <p:clrMapOvr>
    <a:masterClrMapping/>
  </p:clrMapOvr>
  <p:transition spd="med">
    <p:random/>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defPPr/>
            </a:lstStyle>
            <a:p>
              <a:pPr/>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defPPr/>
            </a:lstStyle>
            <a:p>
              <a:pPr/>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defPPr/>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内容占位符 2"/>
          <p:cNvSpPr>
            <a:spLocks noGrp="1"/>
          </p:cNvSpPr>
          <p:nvPr>
            <p:ph idx="1"/>
          </p:nvPr>
        </p:nvSpPr>
        <p:spPr/>
        <p:txBody>
          <a:bodyPr/>
          <a:lstStyle>
            <a:def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5" name="页脚占位符 4"/>
          <p:cNvSpPr>
            <a:spLocks noGrp="1"/>
          </p:cNvSpPr>
          <p:nvPr>
            <p:ph type="ftr" sz="quarter" idx="11"/>
          </p:nvPr>
        </p:nvSpPr>
        <p:spPr/>
        <p:txBody>
          <a:bodyPr/>
          <a:lstStyle>
            <a:defPPr/>
          </a:lstStyle>
          <a:p>
            <a:pPr/>
            <a:endParaRPr lang="zh-CN" altLang="en-US"/>
          </a:p>
        </p:txBody>
      </p:sp>
      <p:sp>
        <p:nvSpPr>
          <p:cNvPr id="6" name="灯片编号占位符 5"/>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defPPr/>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defPPr/>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defPPr/>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973867"/>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1_两栏内容">
    <p:spTree>
      <p:nvGrpSpPr>
        <p:cNvPr id="1" name=""/>
        <p:cNvGrpSpPr/>
        <p:nvPr/>
      </p:nvGrpSpPr>
      <p:grpSpPr>
        <a:xfrm>
          <a:off x="0" y="0"/>
          <a:ext cx="0" cy="0"/>
        </a:xfrm>
      </p:grpSpPr>
      <p:grpSp>
        <p:nvGrpSpPr>
          <p:cNvPr id="6" name="Group 9"/>
          <p:cNvGrpSpPr/>
          <p:nvPr userDrawn="1"/>
        </p:nvGrpSpPr>
        <p:grpSpPr>
          <a:xfrm>
            <a:off x="10775316" y="51436"/>
            <a:ext cx="1416685" cy="473075"/>
            <a:chExt cx="1135203" cy="341359"/>
          </a:xfrm>
        </p:grpSpPr>
        <p:pic>
          <p:nvPicPr>
            <p:cNvPr id="7"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8"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9"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48568"/>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lvl="0" algn="ctr"/>
            <a:endParaRPr lang="en-US" altLang="zh-CN" baseline="0">
              <a:latin typeface="Arial" pitchFamily="34" charset="0"/>
              <a:ea typeface="微软雅黑" pitchFamily="34" charset="-122"/>
              <a:sym typeface="+mn-ea"/>
            </a:endParaRPr>
          </a:p>
        </p:txBody>
      </p:sp>
      <p:sp>
        <p:nvSpPr>
          <p:cNvPr id="3" name="日期占位符 2"/>
          <p:cNvSpPr>
            <a:spLocks noGrp="1"/>
          </p:cNvSpPr>
          <p:nvPr>
            <p:ph type="dt" sz="half" idx="10"/>
            <p:custDataLst>
              <p:tags r:id="rId2"/>
            </p:custDataLst>
          </p:nvPr>
        </p:nvSpPr>
        <p:spPr/>
        <p:txBody>
          <a:bodyPr/>
          <a:lstStyle>
            <a:defPPr/>
            <a:lvl1pPr>
              <a:defRPr baseline="0">
                <a:latin typeface="Arial" pitchFamily="34" charset="0"/>
                <a:ea typeface="微软雅黑" panose="020b0503020204020204" pitchFamily="34" charset="-122"/>
              </a:defRPr>
            </a:lvl1pPr>
          </a:lstStyle>
          <a:p>
            <a:pPr/>
            <a:fld id="{760FBDFE-C587-4B4C-A407-44438C67B59E}" type="datetimeFigureOut">
              <a:rPr lang="zh-CN" altLang="en-US" smtClean="0"/>
              <a:pPr/>
              <a:t>2020/8/5</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defPPr/>
            <a:lvl1pPr>
              <a:defRPr sz="3200" baseline="0">
                <a:solidFill>
                  <a:schemeClr val="tx1">
                    <a:lumMod val="85000"/>
                    <a:lumOff val="15000"/>
                  </a:schemeClr>
                </a:solidFill>
                <a:latin typeface="Arial" pitchFamily="34" charset="0"/>
                <a:ea typeface="微软雅黑" panose="020b0503020204020204" pitchFamily="34" charset="-122"/>
              </a:defRPr>
            </a:lvl1pPr>
          </a:lstStyle>
          <a:p>
            <a:pPr/>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defPPr/>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defPPr/>
            <a:lvl1pPr>
              <a:defRPr baseline="0">
                <a:latin typeface="Arial" pitchFamily="34" charset="0"/>
                <a:ea typeface="微软雅黑" panose="020b0503020204020204" pitchFamily="34" charset="-122"/>
              </a:defRPr>
            </a:lvl1pPr>
          </a:lstStyle>
          <a:p>
            <a:pPr/>
            <a:endParaRPr lang="zh-CN" altLang="en-US"/>
          </a:p>
        </p:txBody>
      </p:sp>
      <p:sp>
        <p:nvSpPr>
          <p:cNvPr id="5" name="灯片编号占位符 4"/>
          <p:cNvSpPr>
            <a:spLocks noGrp="1"/>
          </p:cNvSpPr>
          <p:nvPr>
            <p:ph type="sldNum" sz="quarter" idx="12"/>
            <p:custDataLst>
              <p:tags r:id="rId6"/>
            </p:custDataLst>
          </p:nvPr>
        </p:nvSpPr>
        <p:spPr/>
        <p:txBody>
          <a:bodyPr/>
          <a:lstStyle>
            <a:defPPr/>
            <a:lvl1pPr>
              <a:defRPr baseline="0">
                <a:latin typeface="Arial" pitchFamily="34" charset="0"/>
                <a:ea typeface="微软雅黑" panose="020b0503020204020204" pitchFamily="34" charset="-122"/>
              </a:defRPr>
            </a:lvl1pPr>
          </a:lstStyle>
          <a:p>
            <a:pPr/>
            <a:fld id="{49AE70B2-8BF9-45C0-BB95-33D1B9D3A854}" type="slidenum">
              <a:rPr lang="zh-CN" altLang="en-US" smtClean="0"/>
              <a:pPr/>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196722908"/>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defPPr/>
            <a:lvl1pPr algn="l">
              <a:defRPr sz="5335" b="1" cap="all"/>
            </a:lvl1pPr>
          </a:lstStyle>
          <a:p>
            <a:pPr/>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defPPr/>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5" name="页脚占位符 4"/>
          <p:cNvSpPr>
            <a:spLocks noGrp="1"/>
          </p:cNvSpPr>
          <p:nvPr>
            <p:ph type="ftr" sz="quarter" idx="11"/>
          </p:nvPr>
        </p:nvSpPr>
        <p:spPr/>
        <p:txBody>
          <a:bodyPr/>
          <a:lstStyle>
            <a:defPPr/>
          </a:lstStyle>
          <a:p>
            <a:pPr/>
            <a:endParaRPr lang="zh-CN" altLang="en-US"/>
          </a:p>
        </p:txBody>
      </p:sp>
      <p:sp>
        <p:nvSpPr>
          <p:cNvPr id="6" name="灯片编号占位符 5"/>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279068534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306080981"/>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6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2376705473"/>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7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3881435754"/>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8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293805831"/>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0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2578273044"/>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1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1194397716"/>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2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333608935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3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1107738257"/>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1168947451"/>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defPPr/>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defPPr/>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6" name="页脚占位符 5"/>
          <p:cNvSpPr>
            <a:spLocks noGrp="1"/>
          </p:cNvSpPr>
          <p:nvPr>
            <p:ph type="ftr" sz="quarter" idx="11"/>
          </p:nvPr>
        </p:nvSpPr>
        <p:spPr/>
        <p:txBody>
          <a:bodyPr/>
          <a:lstStyle>
            <a:defPPr/>
          </a:lstStyle>
          <a:p>
            <a:pPr/>
            <a:endParaRPr lang="zh-CN" altLang="en-US"/>
          </a:p>
        </p:txBody>
      </p:sp>
      <p:sp>
        <p:nvSpPr>
          <p:cNvPr id="7" name="灯片编号占位符 6"/>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4256509017"/>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4034574261"/>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4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395809583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0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394881593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9_自定义版式">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82F288E0-7875-42C4-84C8-98DBBD3BF4D2}"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val="512673782"/>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defPPr/>
            <a:lvl1pPr>
              <a:defRPr/>
            </a:lvl1pPr>
          </a:lstStyle>
          <a:p>
            <a:pPr/>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defPPr/>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defPPr/>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defPPr/>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defPPr/>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8" name="页脚占位符 7"/>
          <p:cNvSpPr>
            <a:spLocks noGrp="1"/>
          </p:cNvSpPr>
          <p:nvPr>
            <p:ph type="ftr" sz="quarter" idx="11"/>
          </p:nvPr>
        </p:nvSpPr>
        <p:spPr/>
        <p:txBody>
          <a:bodyPr/>
          <a:lstStyle>
            <a:defPPr/>
          </a:lstStyle>
          <a:p>
            <a:pPr/>
            <a:endParaRPr lang="zh-CN" altLang="en-US"/>
          </a:p>
        </p:txBody>
      </p:sp>
      <p:sp>
        <p:nvSpPr>
          <p:cNvPr id="9" name="灯片编号占位符 8"/>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a:t>单击此处编辑母版标题样式</a:t>
            </a:r>
          </a:p>
        </p:txBody>
      </p:sp>
      <p:sp>
        <p:nvSpPr>
          <p:cNvPr id="3" name="日期占位符 2"/>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4" name="页脚占位符 3"/>
          <p:cNvSpPr>
            <a:spLocks noGrp="1"/>
          </p:cNvSpPr>
          <p:nvPr>
            <p:ph type="ftr" sz="quarter" idx="11"/>
          </p:nvPr>
        </p:nvSpPr>
        <p:spPr/>
        <p:txBody>
          <a:bodyPr/>
          <a:lstStyle>
            <a:defPPr/>
          </a:lstStyle>
          <a:p>
            <a:pPr/>
            <a:endParaRPr lang="zh-CN" altLang="en-US"/>
          </a:p>
        </p:txBody>
      </p:sp>
      <p:sp>
        <p:nvSpPr>
          <p:cNvPr id="5" name="灯片编号占位符 4"/>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3" name="页脚占位符 2"/>
          <p:cNvSpPr>
            <a:spLocks noGrp="1"/>
          </p:cNvSpPr>
          <p:nvPr>
            <p:ph type="ftr" sz="quarter" idx="11"/>
          </p:nvPr>
        </p:nvSpPr>
        <p:spPr/>
        <p:txBody>
          <a:bodyPr/>
          <a:lstStyle>
            <a:defPPr/>
          </a:lstStyle>
          <a:p>
            <a:pPr/>
            <a:endParaRPr lang="zh-CN" altLang="en-US"/>
          </a:p>
        </p:txBody>
      </p:sp>
      <p:sp>
        <p:nvSpPr>
          <p:cNvPr id="4" name="灯片编号占位符 3"/>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defPPr/>
            <a:lvl1pPr algn="l">
              <a:defRPr sz="2665" b="1"/>
            </a:lvl1pPr>
          </a:lstStyle>
          <a:p>
            <a:pPr/>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defPPr/>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defPPr/>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6" name="页脚占位符 5"/>
          <p:cNvSpPr>
            <a:spLocks noGrp="1"/>
          </p:cNvSpPr>
          <p:nvPr>
            <p:ph type="ftr" sz="quarter" idx="11"/>
          </p:nvPr>
        </p:nvSpPr>
        <p:spPr/>
        <p:txBody>
          <a:bodyPr/>
          <a:lstStyle>
            <a:defPPr/>
          </a:lstStyle>
          <a:p>
            <a:pPr/>
            <a:endParaRPr lang="zh-CN" altLang="en-US"/>
          </a:p>
        </p:txBody>
      </p:sp>
      <p:sp>
        <p:nvSpPr>
          <p:cNvPr id="7" name="灯片编号占位符 6"/>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defPPr/>
            <a:lvl1pPr algn="l">
              <a:defRPr sz="2665" b="1"/>
            </a:lvl1pPr>
          </a:lstStyle>
          <a:p>
            <a:pPr/>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defPPr/>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a:endParaRPr lang="zh-CN" altLang="en-US"/>
          </a:p>
        </p:txBody>
      </p:sp>
      <p:sp>
        <p:nvSpPr>
          <p:cNvPr id="4" name="文本占位符 3"/>
          <p:cNvSpPr>
            <a:spLocks noGrp="1"/>
          </p:cNvSpPr>
          <p:nvPr>
            <p:ph type="body" sz="half" idx="2"/>
          </p:nvPr>
        </p:nvSpPr>
        <p:spPr>
          <a:xfrm>
            <a:off x="2389717" y="5367339"/>
            <a:ext cx="7315200" cy="804863"/>
          </a:xfrm>
        </p:spPr>
        <p:txBody>
          <a:bodyPr/>
          <a:lstStyle>
            <a:defPPr/>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defPPr/>
          </a:lstStyle>
          <a:p>
            <a:pPr/>
            <a:fld id="{530820CF-B880-4189-942D-D702A7CBA730}" type="datetimeFigureOut">
              <a:rPr lang="zh-CN" altLang="en-US" smtClean="0"/>
              <a:pPr/>
              <a:t>2020/8/5</a:t>
            </a:fld>
            <a:endParaRPr lang="zh-CN" altLang="en-US"/>
          </a:p>
        </p:txBody>
      </p:sp>
      <p:sp>
        <p:nvSpPr>
          <p:cNvPr id="6" name="页脚占位符 5"/>
          <p:cNvSpPr>
            <a:spLocks noGrp="1"/>
          </p:cNvSpPr>
          <p:nvPr>
            <p:ph type="ftr" sz="quarter" idx="11"/>
          </p:nvPr>
        </p:nvSpPr>
        <p:spPr/>
        <p:txBody>
          <a:bodyPr/>
          <a:lstStyle>
            <a:defPPr/>
          </a:lstStyle>
          <a:p>
            <a:pPr/>
            <a:endParaRPr lang="zh-CN" altLang="en-US"/>
          </a:p>
        </p:txBody>
      </p:sp>
      <p:sp>
        <p:nvSpPr>
          <p:cNvPr id="7" name="灯片编号占位符 6"/>
          <p:cNvSpPr>
            <a:spLocks noGrp="1"/>
          </p:cNvSpPr>
          <p:nvPr>
            <p:ph type="sldNum" sz="quarter" idx="12"/>
          </p:nvPr>
        </p:nvSpPr>
        <p:spPr/>
        <p:txBody>
          <a:bodyPr/>
          <a:lstStyle>
            <a:defPPr/>
          </a:lstStyle>
          <a:p>
            <a:pPr/>
            <a:fld id="{0C913308-F349-4B6D-A68A-DD1791B4A57B}" type="slidenum">
              <a:rPr lang="zh-CN" altLang="en-US" smtClean="0"/>
              <a:pPr/>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slideLayout" Target="../slideLayouts/slideLayout41.xml" /><Relationship Id="rId42" Type="http://schemas.openxmlformats.org/officeDocument/2006/relationships/slideLayout" Target="../slideLayouts/slideLayout42.xml" /><Relationship Id="rId43" Type="http://schemas.openxmlformats.org/officeDocument/2006/relationships/slideLayout" Target="../slideLayouts/slideLayout43.xml" /><Relationship Id="rId44" Type="http://schemas.openxmlformats.org/officeDocument/2006/relationships/slideLayout" Target="../slideLayouts/slideLayout44.xml" /><Relationship Id="rId45" Type="http://schemas.openxmlformats.org/officeDocument/2006/relationships/image" Target="../media/image10.png" /><Relationship Id="rId46" Type="http://schemas.openxmlformats.org/officeDocument/2006/relationships/theme" Target="../theme/theme1.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45">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defP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def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defPPr/>
            <a:lvl1pPr algn="l">
              <a:defRPr sz="1600">
                <a:solidFill>
                  <a:schemeClr val="tx1">
                    <a:tint val="75000"/>
                  </a:schemeClr>
                </a:solidFill>
              </a:defRPr>
            </a:lvl1pPr>
          </a:lstStyle>
          <a:p>
            <a:pPr/>
            <a:fld id="{530820CF-B880-4189-942D-D702A7CBA730}" type="datetimeFigureOut">
              <a:rPr lang="zh-CN" altLang="en-US" smtClean="0"/>
              <a:pPr/>
              <a:t>2020/8/5</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defPPr/>
            <a:lvl1pPr algn="ctr">
              <a:defRPr sz="1600">
                <a:solidFill>
                  <a:schemeClr val="tx1">
                    <a:tint val="75000"/>
                  </a:schemeClr>
                </a:solidFill>
              </a:defRPr>
            </a:lvl1pPr>
          </a:lstStyle>
          <a:p>
            <a:pPr/>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defPPr/>
            <a:lvl1pPr algn="r">
              <a:defRPr sz="1600">
                <a:solidFill>
                  <a:schemeClr val="tx1">
                    <a:tint val="75000"/>
                  </a:schemeClr>
                </a:solidFill>
              </a:defRPr>
            </a:lvl1pPr>
          </a:lstStyle>
          <a:p>
            <a:pPr/>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700" r:id="rId31"/>
    <p:sldLayoutId id="2147483710" r:id="rId32"/>
    <p:sldLayoutId id="2147483711" r:id="rId33"/>
    <p:sldLayoutId id="2147483712" r:id="rId34"/>
    <p:sldLayoutId id="2147483714" r:id="rId35"/>
    <p:sldLayoutId id="2147483715" r:id="rId36"/>
    <p:sldLayoutId id="2147483716" r:id="rId37"/>
    <p:sldLayoutId id="2147483717" r:id="rId38"/>
    <p:sldLayoutId id="2147483718" r:id="rId39"/>
    <p:sldLayoutId id="2147483719" r:id="rId40"/>
    <p:sldLayoutId id="2147483720" r:id="rId41"/>
    <p:sldLayoutId id="2147483724" r:id="rId42"/>
    <p:sldLayoutId id="2147483727" r:id="rId43"/>
    <p:sldLayoutId id="2147483728" r:id="rId44"/>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package" Target="../embeddings/Microsoft_Word_Document4.docx" TargetMode="Internal" /><Relationship Id="rId3" Type="http://schemas.openxmlformats.org/officeDocument/2006/relationships/image" Target="../media/image23.emf" /><Relationship Id="rId4" Type="http://schemas.openxmlformats.org/officeDocument/2006/relationships/image" Target="../media/image24.png" /><Relationship Id="rId5" Type="http://schemas.openxmlformats.org/officeDocument/2006/relationships/vmlDrawing" Target="../drawings/vmlDrawing4.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package" Target="../embeddings/Microsoft_Word_Document5.docx" TargetMode="Internal" /><Relationship Id="rId3" Type="http://schemas.openxmlformats.org/officeDocument/2006/relationships/image" Target="../media/image25.emf" /><Relationship Id="rId4" Type="http://schemas.openxmlformats.org/officeDocument/2006/relationships/vmlDrawing" Target="../drawings/vmlDrawing5.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package" Target="../embeddings/Microsoft_Word_Document6.docx" TargetMode="Internal" /><Relationship Id="rId4" Type="http://schemas.openxmlformats.org/officeDocument/2006/relationships/image" Target="../media/image26.emf" /><Relationship Id="rId5" Type="http://schemas.openxmlformats.org/officeDocument/2006/relationships/image" Target="../media/image27.png" /><Relationship Id="rId6" Type="http://schemas.openxmlformats.org/officeDocument/2006/relationships/vmlDrawing" Target="../drawings/vmlDrawing6.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package" Target="../embeddings/Microsoft_Word_Document10.docx" TargetMode="Internal" /><Relationship Id="rId11" Type="http://schemas.openxmlformats.org/officeDocument/2006/relationships/image" Target="../media/image32.emf" /><Relationship Id="rId12" Type="http://schemas.openxmlformats.org/officeDocument/2006/relationships/vmlDrawing" Target="../drawings/vmlDrawing7.vml" /><Relationship Id="rId2" Type="http://schemas.openxmlformats.org/officeDocument/2006/relationships/notesSlide" Target="../notesSlides/notesSlide2.xml" /><Relationship Id="rId3" Type="http://schemas.openxmlformats.org/officeDocument/2006/relationships/image" Target="../media/image28.png" /><Relationship Id="rId4" Type="http://schemas.openxmlformats.org/officeDocument/2006/relationships/package" Target="../embeddings/Microsoft_Word_Document7.docx" TargetMode="Internal" /><Relationship Id="rId5" Type="http://schemas.openxmlformats.org/officeDocument/2006/relationships/image" Target="../media/image29.emf" /><Relationship Id="rId6" Type="http://schemas.openxmlformats.org/officeDocument/2006/relationships/package" Target="../embeddings/Microsoft_Word_Document8.docx" TargetMode="Internal" /><Relationship Id="rId7" Type="http://schemas.openxmlformats.org/officeDocument/2006/relationships/image" Target="../media/image30.emf" /><Relationship Id="rId8" Type="http://schemas.openxmlformats.org/officeDocument/2006/relationships/package" Target="../embeddings/Microsoft_Word_Document9.docx" TargetMode="Internal" /><Relationship Id="rId9" Type="http://schemas.openxmlformats.org/officeDocument/2006/relationships/image" Target="../media/image31.emf"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4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2.xml" /><Relationship Id="rId2" Type="http://schemas.openxmlformats.org/officeDocument/2006/relationships/package" Target="../embeddings/Microsoft_Word_Document11.docx" TargetMode="Internal" /><Relationship Id="rId3" Type="http://schemas.openxmlformats.org/officeDocument/2006/relationships/image" Target="../media/image33.emf" /><Relationship Id="rId4" Type="http://schemas.openxmlformats.org/officeDocument/2006/relationships/image" Target="../media/image34.jpeg" /><Relationship Id="rId5" Type="http://schemas.openxmlformats.org/officeDocument/2006/relationships/package" Target="../embeddings/Microsoft_Word_Document12.docx" TargetMode="Internal" /><Relationship Id="rId6" Type="http://schemas.openxmlformats.org/officeDocument/2006/relationships/image" Target="../media/image35.emf" /><Relationship Id="rId7" Type="http://schemas.openxmlformats.org/officeDocument/2006/relationships/vmlDrawing" Target="../drawings/vmlDrawing8.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33.xml" /><Relationship Id="rId2" Type="http://schemas.openxmlformats.org/officeDocument/2006/relationships/package" Target="../embeddings/Microsoft_Word_Document13.docx" TargetMode="Internal" /><Relationship Id="rId3" Type="http://schemas.openxmlformats.org/officeDocument/2006/relationships/image" Target="../media/image36.emf" /><Relationship Id="rId4" Type="http://schemas.openxmlformats.org/officeDocument/2006/relationships/vmlDrawing" Target="../drawings/vmlDrawing9.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package" Target="../embeddings/Microsoft_Word_Document14.docx" TargetMode="Internal" /><Relationship Id="rId3" Type="http://schemas.openxmlformats.org/officeDocument/2006/relationships/image" Target="../media/image37.emf" /><Relationship Id="rId4" Type="http://schemas.openxmlformats.org/officeDocument/2006/relationships/vmlDrawing" Target="../drawings/vmlDrawing10.v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package" Target="../embeddings/Microsoft_Word_Document15.docx" TargetMode="Internal" /><Relationship Id="rId3" Type="http://schemas.openxmlformats.org/officeDocument/2006/relationships/image" Target="../media/image38.emf" /><Relationship Id="rId4" Type="http://schemas.openxmlformats.org/officeDocument/2006/relationships/vmlDrawing" Target="../drawings/vmlDrawing11.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2.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package" Target="../embeddings/Microsoft_Word_Document16.docx" TargetMode="Internal" /><Relationship Id="rId3" Type="http://schemas.openxmlformats.org/officeDocument/2006/relationships/image" Target="../media/image39.emf" /><Relationship Id="rId4" Type="http://schemas.openxmlformats.org/officeDocument/2006/relationships/package" Target="../embeddings/Microsoft_Word_Document17.docx" TargetMode="Internal" /><Relationship Id="rId5" Type="http://schemas.openxmlformats.org/officeDocument/2006/relationships/image" Target="../media/image40.emf" /><Relationship Id="rId6" Type="http://schemas.openxmlformats.org/officeDocument/2006/relationships/vmlDrawing" Target="../drawings/vmlDrawing12.v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7.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package" Target="../embeddings/Microsoft_Word_Document18.docx" TargetMode="Internal" /><Relationship Id="rId3" Type="http://schemas.openxmlformats.org/officeDocument/2006/relationships/image" Target="../media/image41.emf" /><Relationship Id="rId4" Type="http://schemas.openxmlformats.org/officeDocument/2006/relationships/image" Target="../media/image42.jpeg" /><Relationship Id="rId5" Type="http://schemas.openxmlformats.org/officeDocument/2006/relationships/package" Target="../embeddings/Microsoft_Word_Document19.docx" TargetMode="Internal" /><Relationship Id="rId6" Type="http://schemas.openxmlformats.org/officeDocument/2006/relationships/image" Target="../media/image43.emf" /><Relationship Id="rId7" Type="http://schemas.openxmlformats.org/officeDocument/2006/relationships/package" Target="../embeddings/Microsoft_Word_Document20.docx" TargetMode="Internal" /><Relationship Id="rId8" Type="http://schemas.openxmlformats.org/officeDocument/2006/relationships/image" Target="../media/image44.emf" /><Relationship Id="rId9" Type="http://schemas.openxmlformats.org/officeDocument/2006/relationships/vmlDrawing" Target="../drawings/vmlDrawing13.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3.xml" /><Relationship Id="rId2" Type="http://schemas.openxmlformats.org/officeDocument/2006/relationships/package" Target="../embeddings/Microsoft_Word_Document21.docx" TargetMode="Internal" /><Relationship Id="rId3" Type="http://schemas.openxmlformats.org/officeDocument/2006/relationships/image" Target="../media/image45.emf" /><Relationship Id="rId4" Type="http://schemas.openxmlformats.org/officeDocument/2006/relationships/vmlDrawing" Target="../drawings/vmlDrawing14.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3.xml" /><Relationship Id="rId2" Type="http://schemas.openxmlformats.org/officeDocument/2006/relationships/package" Target="../embeddings/Microsoft_Word_Document22.docx" TargetMode="Internal" /><Relationship Id="rId3" Type="http://schemas.openxmlformats.org/officeDocument/2006/relationships/image" Target="../media/image46.emf" /><Relationship Id="rId4" Type="http://schemas.openxmlformats.org/officeDocument/2006/relationships/image" Target="../media/image47.png" /><Relationship Id="rId5" Type="http://schemas.openxmlformats.org/officeDocument/2006/relationships/package" Target="../embeddings/Microsoft_Word_Document23.docx" TargetMode="Internal" /><Relationship Id="rId6" Type="http://schemas.openxmlformats.org/officeDocument/2006/relationships/image" Target="../media/image48.emf" /><Relationship Id="rId7" Type="http://schemas.openxmlformats.org/officeDocument/2006/relationships/vmlDrawing" Target="../drawings/vmlDrawing15.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tags" Target="../tags/tag8.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9.png" /><Relationship Id="rId3" Type="http://schemas.openxmlformats.org/officeDocument/2006/relationships/image" Target="../media/image50.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package" Target="../embeddings/Microsoft_Word_Document.docx" TargetMode="Internal" /><Relationship Id="rId3" Type="http://schemas.openxmlformats.org/officeDocument/2006/relationships/image" Target="../media/image13.emf" /><Relationship Id="rId4" Type="http://schemas.openxmlformats.org/officeDocument/2006/relationships/vmlDrawing" Target="../drawings/vmlDrawing1.v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4.png" /><Relationship Id="rId3" Type="http://schemas.openxmlformats.org/officeDocument/2006/relationships/image" Target="../media/image15.emf" /><Relationship Id="rId4" Type="http://schemas.openxmlformats.org/officeDocument/2006/relationships/image" Target="../media/image16.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image" Target="../media/image17.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0.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image" Target="../media/image18.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package" Target="../embeddings/Microsoft_Word_Document1.docx" TargetMode="Internal" /><Relationship Id="rId3" Type="http://schemas.openxmlformats.org/officeDocument/2006/relationships/image" Target="../media/image19.emf" /><Relationship Id="rId4" Type="http://schemas.openxmlformats.org/officeDocument/2006/relationships/image" Target="../media/image20.jpeg" /><Relationship Id="rId5" Type="http://schemas.openxmlformats.org/officeDocument/2006/relationships/vmlDrawing" Target="../drawings/vmlDrawing2.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41.xml" /><Relationship Id="rId2" Type="http://schemas.openxmlformats.org/officeDocument/2006/relationships/package" Target="../embeddings/Microsoft_Word_Document2.docx" TargetMode="Internal" /><Relationship Id="rId3" Type="http://schemas.openxmlformats.org/officeDocument/2006/relationships/image" Target="../media/image21.emf" /><Relationship Id="rId4" Type="http://schemas.openxmlformats.org/officeDocument/2006/relationships/package" Target="../embeddings/Microsoft_Word_Document3.docx" TargetMode="Internal" /><Relationship Id="rId5" Type="http://schemas.openxmlformats.org/officeDocument/2006/relationships/image" Target="../media/image22.emf" /><Relationship Id="rId6" Type="http://schemas.openxmlformats.org/officeDocument/2006/relationships/vmlDrawing" Target="../drawings/vmlDrawing3.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369332"/>
          </a:xfrm>
          <a:prstGeom prst="rect">
            <a:avLst/>
          </a:prstGeom>
          <a:noFill/>
        </p:spPr>
        <p:txBody>
          <a:bodyPr wrap="square" rtlCol="0">
            <a:spAutoFit/>
          </a:bodyPr>
          <a:lstStyle>
            <a:defP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A</a:t>
            </a:r>
            <a:r>
              <a:rPr lang="zh-CN" altLang="en-US" b="1">
                <a:solidFill>
                  <a:schemeClr val="accent1"/>
                </a:solidFill>
                <a:latin typeface="Times New Roman" pitchFamily="18" charset="0"/>
                <a:cs typeface="Times New Roman" pitchFamily="18" charset="0"/>
              </a:rPr>
              <a:t>版 选择性必修 第一册</a:t>
            </a:r>
          </a:p>
        </p:txBody>
      </p:sp>
      <p:sp>
        <p:nvSpPr>
          <p:cNvPr id="5" name="文本框 4"/>
          <p:cNvSpPr txBox="1"/>
          <p:nvPr/>
        </p:nvSpPr>
        <p:spPr>
          <a:xfrm>
            <a:off x="4004315" y="2723291"/>
            <a:ext cx="9533890" cy="818173"/>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a:t>1.2 </a:t>
            </a:r>
            <a:r>
              <a:rPr lang="zh-CN" altLang="zh-CN"/>
              <a:t>空间向量基本定理</a:t>
            </a:r>
            <a:endParaRPr lang="zh-CN">
              <a:sym typeface="+mn-ea"/>
            </a:endParaRPr>
          </a:p>
        </p:txBody>
      </p:sp>
      <p:sp>
        <p:nvSpPr>
          <p:cNvPr id="2" name="矩形 1"/>
          <p:cNvSpPr/>
          <p:nvPr/>
        </p:nvSpPr>
        <p:spPr>
          <a:xfrm>
            <a:off x="3114628" y="776354"/>
            <a:ext cx="6853158" cy="1538883"/>
          </a:xfrm>
          <a:prstGeom prst="rect">
            <a:avLst/>
          </a:prstGeom>
        </p:spPr>
        <p:txBody>
          <a:bodyPr wrap="none">
            <a:spAutoFit/>
          </a:bodyPr>
          <a:lstStyle>
            <a:defPPr/>
          </a:lstStyle>
          <a:p>
            <a:r>
              <a:rPr lang="zh-CN" altLang="zh-CN" sz="4000">
                <a:solidFill>
                  <a:srgbClr val="FF0000"/>
                </a:solidFill>
                <a:latin typeface="Times New Roman" pitchFamily="18" charset="0"/>
                <a:cs typeface="Times New Roman" pitchFamily="18" charset="0"/>
              </a:rPr>
              <a:t>第一章　空间向量与立体几何</a:t>
            </a: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53997288"/>
              </p:ext>
            </p:extLst>
          </p:nvPr>
        </p:nvGraphicFramePr>
        <p:xfrm>
          <a:off x="127473" y="806064"/>
          <a:ext cx="10445750" cy="6958012"/>
        </p:xfrm>
        <a:graphic>
          <a:graphicData uri="http://schemas.openxmlformats.org/presentationml/2006/ole">
            <mc:AlternateContent>
              <mc:Choice xmlns:v="urn:schemas-microsoft-com:vml" Requires="v">
                <p:oleObj spid="_x0000_s1042" name="文档" r:id="rId2" imgW="8148703" imgH="5416667" progId="Word.Document.12">
                  <p:embed/>
                </p:oleObj>
              </mc:Choice>
              <mc:Fallback>
                <p:oleObj name="文档" r:id="rId2" imgW="8148703" imgH="5416667" progId="Word.Document.12">
                  <p:embed/>
                  <p:pic>
                    <p:nvPicPr>
                      <p:cNvPr id="0" name="OLE substitute image"/>
                      <p:cNvPicPr/>
                      <p:nvPr/>
                    </p:nvPicPr>
                    <p:blipFill>
                      <a:blip r:embed="rId3"/>
                      <a:stretch>
                        <a:fillRect/>
                      </a:stretch>
                    </p:blipFill>
                    <p:spPr>
                      <a:xfrm>
                        <a:off x="127473" y="806064"/>
                        <a:ext cx="10445750" cy="6958012"/>
                      </a:xfrm>
                      <a:prstGeom prst="rect">
                        <a:avLst/>
                      </a:prstGeom>
                    </p:spPr>
                  </p:pic>
                </p:oleObj>
              </mc:Fallback>
            </mc:AlternateContent>
          </a:graphicData>
        </a:graphic>
      </p:graphicFrame>
      <p:pic>
        <p:nvPicPr>
          <p:cNvPr id="4" name="图片 3" descr="菁优网：http://www.jyeoo.com"/>
          <p:cNvPicPr/>
          <p:nvPr/>
        </p:nvPicPr>
        <p:blipFill>
          <a:blip r:embed="rId4">
            <a:extLst>
              <a:ext uri="{28A0092B-C50C-407E-A947-70E740481C1C}">
                <a14:useLocalDpi xmlns:a14="http://schemas.microsoft.com/office/drawing/2010/main" val="0"/>
              </a:ext>
            </a:extLst>
          </a:blip>
          <a:stretch>
            <a:fillRect/>
          </a:stretch>
        </p:blipFill>
        <p:spPr bwMode="auto">
          <a:xfrm>
            <a:off x="2415052" y="3385752"/>
            <a:ext cx="2935296" cy="2421924"/>
          </a:xfrm>
          <a:prstGeom prst="rect">
            <a:avLst/>
          </a:prstGeom>
          <a:noFill/>
          <a:ln>
            <a:noFill/>
          </a:ln>
        </p:spPr>
      </p:pic>
      <p:sp>
        <p:nvSpPr>
          <p:cNvPr id="5" name="TextBox 12"/>
          <p:cNvSpPr txBox="1"/>
          <p:nvPr/>
        </p:nvSpPr>
        <p:spPr>
          <a:xfrm>
            <a:off x="0" y="0"/>
            <a:ext cx="1620957"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1998586034"/>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535887615"/>
              </p:ext>
            </p:extLst>
          </p:nvPr>
        </p:nvGraphicFramePr>
        <p:xfrm>
          <a:off x="169863" y="758825"/>
          <a:ext cx="9920287" cy="6602413"/>
        </p:xfrm>
        <a:graphic>
          <a:graphicData uri="http://schemas.openxmlformats.org/presentationml/2006/ole">
            <mc:AlternateContent>
              <mc:Choice xmlns:v="urn:schemas-microsoft-com:vml" Requires="v">
                <p:oleObj spid="_x0000_s1043" name="文档" r:id="rId2" imgW="8148703" imgH="5416667" progId="Word.Document.12">
                  <p:embed/>
                </p:oleObj>
              </mc:Choice>
              <mc:Fallback>
                <p:oleObj name="文档" r:id="rId2" imgW="8148703" imgH="5416667" progId="Word.Document.12">
                  <p:embed/>
                  <p:pic>
                    <p:nvPicPr>
                      <p:cNvPr id="0" name="OLE substitute image"/>
                      <p:cNvPicPr/>
                      <p:nvPr/>
                    </p:nvPicPr>
                    <p:blipFill>
                      <a:blip r:embed="rId3"/>
                      <a:stretch>
                        <a:fillRect/>
                      </a:stretch>
                    </p:blipFill>
                    <p:spPr>
                      <a:xfrm>
                        <a:off x="169863" y="758825"/>
                        <a:ext cx="9920287" cy="6602413"/>
                      </a:xfrm>
                      <a:prstGeom prst="rect">
                        <a:avLst/>
                      </a:prstGeom>
                    </p:spPr>
                  </p:pic>
                </p:oleObj>
              </mc:Fallback>
            </mc:AlternateContent>
          </a:graphicData>
        </a:graphic>
      </p:graphicFrame>
    </p:spTree>
    <p:extLst>
      <p:ext uri="{BB962C8B-B14F-4D97-AF65-F5344CB8AC3E}">
        <p14:creationId xmlns:p14="http://schemas.microsoft.com/office/powerpoint/2010/main" val="30874320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defPPr/>
          </a:lstStyle>
          <a:p>
            <a:pPr algn="ctr">
              <a:lnSpc>
                <a:spcPct val="150000"/>
              </a:lnSpc>
            </a:pPr>
            <a:endParaRPr lang="zh-CN" altLang="en-US" sz="2400" kern="100">
              <a:solidFill>
                <a:srgbClr val="0000CC"/>
              </a:solidFill>
              <a:latin typeface="Times New Roman" pitchFamily="18" charset="0"/>
              <a:ea typeface="华文细黑"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076179038"/>
              </p:ext>
            </p:extLst>
          </p:nvPr>
        </p:nvGraphicFramePr>
        <p:xfrm>
          <a:off x="41858" y="523092"/>
          <a:ext cx="11483975" cy="5580063"/>
        </p:xfrm>
        <a:graphic>
          <a:graphicData uri="http://schemas.openxmlformats.org/presentationml/2006/ole">
            <mc:AlternateContent>
              <mc:Choice xmlns:v="urn:schemas-microsoft-com:vml" Requires="v">
                <p:oleObj spid="_x0000_s1044" name="文档" r:id="rId3" imgW="5521334" imgH="2678101" progId="Word.Document.12">
                  <p:embed/>
                </p:oleObj>
              </mc:Choice>
              <mc:Fallback>
                <p:oleObj name="文档" r:id="rId3" imgW="5521334" imgH="2678101" progId="Word.Document.12">
                  <p:embed/>
                  <p:pic>
                    <p:nvPicPr>
                      <p:cNvPr id="0" name="OLE substitute image"/>
                      <p:cNvPicPr/>
                      <p:nvPr/>
                    </p:nvPicPr>
                    <p:blipFill>
                      <a:blip r:embed="rId4"/>
                      <a:stretch>
                        <a:fillRect/>
                      </a:stretch>
                    </p:blipFill>
                    <p:spPr>
                      <a:xfrm>
                        <a:off x="41858" y="523092"/>
                        <a:ext cx="11483975" cy="5580063"/>
                      </a:xfrm>
                      <a:prstGeom prst="rect">
                        <a:avLst/>
                      </a:prstGeom>
                    </p:spPr>
                  </p:pic>
                </p:oleObj>
              </mc:Fallback>
            </mc:AlternateContent>
          </a:graphicData>
        </a:graphic>
      </p:graphicFrame>
      <p:pic>
        <p:nvPicPr>
          <p:cNvPr id="7190" name="Picture 22" descr="X13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333828" y="3311981"/>
            <a:ext cx="2895443" cy="27911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2"/>
          <p:cNvSpPr txBox="1"/>
          <p:nvPr/>
        </p:nvSpPr>
        <p:spPr>
          <a:xfrm>
            <a:off x="0" y="0"/>
            <a:ext cx="1620957"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1914623505"/>
      </p:ext>
    </p:extLst>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p:spTree>
      <p:nvGrpSpPr>
        <p:cNvPr id="1" name=""/>
        <p:cNvGrpSpPr/>
        <p:nvPr/>
      </p:nvGrpSpPr>
      <p:grpSpPr>
        <a:xfrm>
          <a:off x="0" y="0"/>
          <a:ext cx="0" cy="0"/>
        </a:xfrm>
      </p:grpSpPr>
      <p:sp>
        <p:nvSpPr>
          <p:cNvPr id="3" name="矩形 2"/>
          <p:cNvSpPr/>
          <p:nvPr/>
        </p:nvSpPr>
        <p:spPr>
          <a:xfrm>
            <a:off x="2205" y="6662451"/>
            <a:ext cx="12192111" cy="193962"/>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defPPr/>
          </a:lstStyle>
          <a:p>
            <a:pPr algn="ctr">
              <a:lnSpc>
                <a:spcPct val="150000"/>
              </a:lnSpc>
            </a:pPr>
            <a:endParaRPr lang="zh-CN" altLang="en-US" sz="2400" kern="100">
              <a:solidFill>
                <a:srgbClr val="0000CC"/>
              </a:solidFill>
              <a:latin typeface="Times New Roman" pitchFamily="18" charset="0"/>
              <a:ea typeface="华文细黑" panose="02010600040101010101" pitchFamily="2" charset="-122"/>
              <a:cs typeface="Times New Roman" pitchFamily="18" charset="0"/>
            </a:endParaRPr>
          </a:p>
        </p:txBody>
      </p:sp>
      <p:pic>
        <p:nvPicPr>
          <p:cNvPr id="29698" name="Picture 2" descr="HI"/>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31406" y="3713133"/>
            <a:ext cx="2972196" cy="286516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84729" y="359859"/>
            <a:ext cx="3366627" cy="657681"/>
          </a:xfrm>
          <a:prstGeom prst="rect">
            <a:avLst/>
          </a:prstGeom>
        </p:spPr>
        <p:txBody>
          <a:bodyPr wrap="none">
            <a:spAutoFit/>
          </a:bodyPr>
          <a:lstStyle>
            <a:defPPr/>
          </a:lstStyle>
          <a:p>
            <a:pPr algn="just">
              <a:lnSpc>
                <a:spcPct val="150000"/>
              </a:lnSpc>
              <a:spcAft>
                <a:spcPct val="0"/>
              </a:spcAft>
              <a:tabLst>
                <a:tab pos="2249990"/>
              </a:tabLst>
            </a:pPr>
            <a:r>
              <a:rPr lang="zh-CN" altLang="zh-CN" sz="2799" b="1" kern="100">
                <a:solidFill>
                  <a:srgbClr val="FF0000"/>
                </a:solidFill>
                <a:latin typeface="Times New Roman"/>
                <a:ea typeface="微软雅黑"/>
                <a:cs typeface="Times New Roman"/>
              </a:rPr>
              <a:t>解　</a:t>
            </a:r>
            <a:r>
              <a:rPr lang="zh-CN" altLang="zh-CN" sz="2799" kern="100">
                <a:solidFill>
                  <a:srgbClr val="FF0000"/>
                </a:solidFill>
                <a:latin typeface="Times New Roman"/>
                <a:ea typeface="华文细黑"/>
                <a:cs typeface="Times New Roman"/>
              </a:rPr>
              <a:t>连接</a:t>
            </a:r>
            <a:r>
              <a:rPr lang="en-US" altLang="zh-CN" sz="2799" i="1" kern="100">
                <a:solidFill>
                  <a:srgbClr val="FF0000"/>
                </a:solidFill>
                <a:latin typeface="Times New Roman"/>
                <a:ea typeface="华文细黑"/>
                <a:cs typeface="Courier New"/>
              </a:rPr>
              <a:t>AC</a:t>
            </a:r>
            <a:r>
              <a:rPr lang="zh-CN" altLang="zh-CN" sz="2799" kern="100">
                <a:solidFill>
                  <a:srgbClr val="FF0000"/>
                </a:solidFill>
                <a:latin typeface="Times New Roman"/>
                <a:ea typeface="华文细黑"/>
                <a:cs typeface="Times New Roman"/>
              </a:rPr>
              <a:t>，</a:t>
            </a:r>
            <a:r>
              <a:rPr lang="en-US" altLang="zh-CN" sz="2799" i="1" kern="100">
                <a:solidFill>
                  <a:srgbClr val="FF0000"/>
                </a:solidFill>
                <a:latin typeface="Times New Roman"/>
                <a:ea typeface="华文细黑"/>
                <a:cs typeface="Courier New"/>
              </a:rPr>
              <a:t>AD</a:t>
            </a:r>
            <a:r>
              <a:rPr lang="en-US" altLang="zh-CN" sz="2799" kern="100">
                <a:solidFill>
                  <a:srgbClr val="FF0000"/>
                </a:solidFill>
                <a:latin typeface="宋体"/>
                <a:ea typeface="华文细黑"/>
                <a:cs typeface="Times New Roman"/>
              </a:rPr>
              <a:t>′</a:t>
            </a:r>
            <a:r>
              <a:rPr lang="en-US" altLang="zh-CN" sz="2799" kern="100">
                <a:solidFill>
                  <a:srgbClr val="FF0000"/>
                </a:solidFill>
                <a:latin typeface="Times New Roman"/>
                <a:ea typeface="华文细黑"/>
                <a:cs typeface="Courier New"/>
              </a:rPr>
              <a:t>.</a:t>
            </a:r>
            <a:endParaRPr lang="zh-CN" altLang="zh-CN" sz="2799" kern="100">
              <a:solidFill>
                <a:srgbClr val="FF0000"/>
              </a:solidFill>
              <a:latin typeface="宋体"/>
              <a:cs typeface="Courier New" panose="02070309020205020404"/>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741079838"/>
              </p:ext>
            </p:extLst>
          </p:nvPr>
        </p:nvGraphicFramePr>
        <p:xfrm>
          <a:off x="284729" y="858892"/>
          <a:ext cx="10943280" cy="1487144"/>
        </p:xfrm>
        <a:graphic>
          <a:graphicData uri="http://schemas.openxmlformats.org/presentationml/2006/ole">
            <mc:AlternateContent>
              <mc:Choice xmlns:v="urn:schemas-microsoft-com:vml" Requires="v">
                <p:oleObj spid="_x0000_s1045" name="文档" r:id="rId4" imgW="10974125" imgH="1487154" progId="Word.Document.12">
                  <p:embed/>
                </p:oleObj>
              </mc:Choice>
              <mc:Fallback>
                <p:oleObj name="文档" r:id="rId4" imgW="10974125" imgH="1487154" progId="Word.Document.12">
                  <p:embed/>
                  <p:pic>
                    <p:nvPicPr>
                      <p:cNvPr id="0" name="OLE substitute image"/>
                      <p:cNvPicPr/>
                      <p:nvPr/>
                    </p:nvPicPr>
                    <p:blipFill>
                      <a:blip r:embed="rId5"/>
                      <a:stretch>
                        <a:fillRect/>
                      </a:stretch>
                    </p:blipFill>
                    <p:spPr>
                      <a:xfrm>
                        <a:off x="284729" y="858892"/>
                        <a:ext cx="10943280" cy="1487144"/>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73951992"/>
              </p:ext>
            </p:extLst>
          </p:nvPr>
        </p:nvGraphicFramePr>
        <p:xfrm>
          <a:off x="284729" y="1724863"/>
          <a:ext cx="10941692" cy="1485556"/>
        </p:xfrm>
        <a:graphic>
          <a:graphicData uri="http://schemas.openxmlformats.org/presentationml/2006/ole">
            <mc:AlternateContent>
              <mc:Choice xmlns:v="urn:schemas-microsoft-com:vml" Requires="v">
                <p:oleObj spid="_x0000_s1046" name="文档" r:id="rId6" imgW="10974125" imgH="1488594" progId="Word.Document.12">
                  <p:embed/>
                </p:oleObj>
              </mc:Choice>
              <mc:Fallback>
                <p:oleObj name="文档" r:id="rId6" imgW="10974125" imgH="1488594" progId="Word.Document.12">
                  <p:embed/>
                  <p:pic>
                    <p:nvPicPr>
                      <p:cNvPr id="0" name="OLE substitute image"/>
                      <p:cNvPicPr/>
                      <p:nvPr/>
                    </p:nvPicPr>
                    <p:blipFill>
                      <a:blip r:embed="rId7"/>
                      <a:stretch>
                        <a:fillRect/>
                      </a:stretch>
                    </p:blipFill>
                    <p:spPr>
                      <a:xfrm>
                        <a:off x="284729" y="1724863"/>
                        <a:ext cx="10941692" cy="148555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601086977"/>
              </p:ext>
            </p:extLst>
          </p:nvPr>
        </p:nvGraphicFramePr>
        <p:xfrm>
          <a:off x="284729" y="2601027"/>
          <a:ext cx="10417938" cy="1942650"/>
        </p:xfrm>
        <a:graphic>
          <a:graphicData uri="http://schemas.openxmlformats.org/presentationml/2006/ole">
            <mc:AlternateContent>
              <mc:Choice xmlns:v="urn:schemas-microsoft-com:vml" Requires="v">
                <p:oleObj spid="_x0000_s1047" name="文档" r:id="rId8" imgW="10449229" imgH="1987071" progId="Word.Document.12">
                  <p:embed/>
                </p:oleObj>
              </mc:Choice>
              <mc:Fallback>
                <p:oleObj name="文档" r:id="rId8" imgW="10449229" imgH="1987071" progId="Word.Document.12">
                  <p:embed/>
                  <p:pic>
                    <p:nvPicPr>
                      <p:cNvPr id="0" name="OLE substitute image"/>
                      <p:cNvPicPr/>
                      <p:nvPr/>
                    </p:nvPicPr>
                    <p:blipFill>
                      <a:blip r:embed="rId9"/>
                      <a:stretch>
                        <a:fillRect/>
                      </a:stretch>
                    </p:blipFill>
                    <p:spPr>
                      <a:xfrm>
                        <a:off x="284729" y="2601027"/>
                        <a:ext cx="10417938" cy="194265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884853721"/>
              </p:ext>
            </p:extLst>
          </p:nvPr>
        </p:nvGraphicFramePr>
        <p:xfrm>
          <a:off x="140066" y="4513401"/>
          <a:ext cx="8846677" cy="1980741"/>
        </p:xfrm>
        <a:graphic>
          <a:graphicData uri="http://schemas.openxmlformats.org/presentationml/2006/ole">
            <mc:AlternateContent>
              <mc:Choice xmlns:v="urn:schemas-microsoft-com:vml" Requires="v">
                <p:oleObj spid="_x0000_s1048" name="文档" r:id="rId10" imgW="8874178" imgH="1983832" progId="Word.Document.12">
                  <p:embed/>
                </p:oleObj>
              </mc:Choice>
              <mc:Fallback>
                <p:oleObj name="文档" r:id="rId10" imgW="8874178" imgH="1983832" progId="Word.Document.12">
                  <p:embed/>
                  <p:pic>
                    <p:nvPicPr>
                      <p:cNvPr id="0" name="OLE substitute image"/>
                      <p:cNvPicPr/>
                      <p:nvPr/>
                    </p:nvPicPr>
                    <p:blipFill>
                      <a:blip r:embed="rId11"/>
                      <a:stretch>
                        <a:fillRect/>
                      </a:stretch>
                    </p:blipFill>
                    <p:spPr>
                      <a:xfrm>
                        <a:off x="140066" y="4513401"/>
                        <a:ext cx="8846677" cy="1980741"/>
                      </a:xfrm>
                      <a:prstGeom prst="rect">
                        <a:avLst/>
                      </a:prstGeom>
                    </p:spPr>
                  </p:pic>
                </p:oleObj>
              </mc:Fallback>
            </mc:AlternateContent>
          </a:graphicData>
        </a:graphic>
      </p:graphicFrame>
    </p:spTree>
    <p:extLst>
      <p:ext uri="{BB962C8B-B14F-4D97-AF65-F5344CB8AC3E}">
        <p14:creationId xmlns:p14="http://schemas.microsoft.com/office/powerpoint/2010/main" val="9348879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9698"/>
                                        </p:tgtEl>
                                        <p:attrNameLst>
                                          <p:attrName>style.visibility</p:attrName>
                                        </p:attrNameLst>
                                      </p:cBhvr>
                                      <p:to>
                                        <p:strVal val="visible"/>
                                      </p:to>
                                    </p:set>
                                    <p:animEffect transition="in" filter="blinds(horizontal)">
                                      <p:cBhvr>
                                        <p:cTn id="10" dur="750"/>
                                        <p:tgtEl>
                                          <p:spTgt spid="29698"/>
                                        </p:tgtEl>
                                      </p:cBhvr>
                                    </p:animEffect>
                                  </p:childTnLst>
                                </p:cTn>
                              </p:par>
                            </p:childTnLst>
                          </p:cTn>
                        </p:par>
                        <p:par>
                          <p:cTn id="11" fill="hold" nodeType="afterGroup">
                            <p:stCondLst>
                              <p:cond delay="750"/>
                            </p:stCondLst>
                            <p:childTnLst>
                              <p:par>
                                <p:cTn id="12" presetID="3" presetClass="entr" presetSubtype="1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750"/>
                                        <p:tgtEl>
                                          <p:spTgt spid="7"/>
                                        </p:tgtEl>
                                      </p:cBhvr>
                                    </p:animEffect>
                                  </p:childTnLst>
                                </p:cTn>
                              </p:par>
                            </p:childTnLst>
                          </p:cTn>
                        </p:par>
                        <p:par>
                          <p:cTn id="15" fill="hold" nodeType="afterGroup">
                            <p:stCondLst>
                              <p:cond delay="1500"/>
                            </p:stCondLst>
                            <p:childTnLst>
                              <p:par>
                                <p:cTn id="16" presetID="3" presetClass="entr" presetSubtype="1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750"/>
                                        <p:tgtEl>
                                          <p:spTgt spid="12"/>
                                        </p:tgtEl>
                                      </p:cBhvr>
                                    </p:animEffect>
                                  </p:childTnLst>
                                </p:cTn>
                              </p:par>
                            </p:childTnLst>
                          </p:cTn>
                        </p:par>
                        <p:par>
                          <p:cTn id="19" fill="hold" nodeType="afterGroup">
                            <p:stCondLst>
                              <p:cond delay="2250"/>
                            </p:stCondLst>
                            <p:childTnLst>
                              <p:par>
                                <p:cTn id="20" presetID="3" presetClass="entr" presetSubtype="1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750"/>
                                        <p:tgtEl>
                                          <p:spTgt spid="13"/>
                                        </p:tgtEl>
                                      </p:cBhvr>
                                    </p:animEffect>
                                  </p:childTnLst>
                                </p:cTn>
                              </p:par>
                            </p:childTnLst>
                          </p:cTn>
                        </p:par>
                        <p:par>
                          <p:cTn id="23" fill="hold" nodeType="afterGroup">
                            <p:stCondLst>
                              <p:cond delay="3000"/>
                            </p:stCondLst>
                            <p:childTnLst>
                              <p:par>
                                <p:cTn id="24" presetID="3" presetClass="entr" presetSubtype="1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50336" y="1003668"/>
            <a:ext cx="10411254" cy="4832092"/>
          </a:xfrm>
          <a:prstGeom prst="rect">
            <a:avLst/>
          </a:prstGeom>
        </p:spPr>
        <p:txBody>
          <a:bodyPr wrap="square">
            <a:spAutoFit/>
          </a:bodyPr>
          <a:lstStyle>
            <a:defPPr/>
          </a:lstStyle>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ea typeface="黑体" pitchFamily="2" charset="-122"/>
                <a:cs typeface="Times New Roman" pitchFamily="18" charset="0"/>
              </a:rPr>
              <a:t>                             </a:t>
            </a:r>
            <a:r>
              <a:rPr lang="zh-CN" altLang="zh-CN" sz="2200">
                <a:solidFill>
                  <a:srgbClr val="000000"/>
                </a:solidFill>
                <a:latin typeface="Times New Roman" pitchFamily="18" charset="0"/>
                <a:ea typeface="黑体" pitchFamily="2" charset="-122"/>
                <a:cs typeface="Times New Roman" pitchFamily="18" charset="0"/>
              </a:rPr>
              <a:t>反思感悟</a:t>
            </a:r>
            <a:r>
              <a:rPr lang="zh-CN" altLang="zh-CN" sz="2200">
                <a:solidFill>
                  <a:srgbClr val="000000"/>
                </a:solidFill>
                <a:latin typeface="Arial" pitchFamily="34" charset="0"/>
                <a:ea typeface="黑体" pitchFamily="2" charset="-122"/>
                <a:cs typeface="Times New Roman" pitchFamily="18" charset="0"/>
              </a:rPr>
              <a:t>用基底表示空间向量的解题策略</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空间中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任一向量都可以用一个基底表示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且只要基底确定</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则表示形式是唯一的</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用基底表示空间向量时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一般要结合图形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运用向量加法、减法的平行四边形法则、三角形法则</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以及数乘向量的运算法则</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逐步向基向量过渡</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直至全部用基向量表示</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在空间几何体中选择基底时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通常选取公共起点最集中的向量或关系最明确的向量作为基底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例如</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在正方体、长方体、平行六面体、四面体中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一般选用从同一顶点出发的三条棱所对应的向量作为基底</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7" name="TextBox 12"/>
          <p:cNvSpPr txBox="1"/>
          <p:nvPr/>
        </p:nvSpPr>
        <p:spPr>
          <a:xfrm>
            <a:off x="0" y="0"/>
            <a:ext cx="1620957"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351100567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77339" y="816798"/>
            <a:ext cx="11041449" cy="1551579"/>
          </a:xfrm>
          <a:prstGeom prst="rect">
            <a:avLst/>
          </a:prstGeom>
        </p:spPr>
        <p:txBody>
          <a:bodyPr wrap="square">
            <a:spAutoFit/>
          </a:bodyPr>
          <a:lstStyle>
            <a:defP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在棱长为</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的正方体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DD</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BD</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G</a:t>
            </a:r>
            <a:r>
              <a:rPr lang="zh-CN" altLang="zh-CN" sz="2200">
                <a:solidFill>
                  <a:srgbClr val="000000"/>
                </a:solidFill>
                <a:latin typeface="Times New Roman" pitchFamily="18" charset="0"/>
                <a:cs typeface="Times New Roman" pitchFamily="18" charset="0"/>
              </a:rPr>
              <a:t>在棱</a:t>
            </a:r>
            <a:r>
              <a:rPr lang="en-US" altLang="zh-CN" sz="2200" i="1">
                <a:solidFill>
                  <a:srgbClr val="000000"/>
                </a:solidFill>
                <a:latin typeface="Times New Roman" pitchFamily="18" charset="0"/>
                <a:cs typeface="Times New Roman" pitchFamily="18" charset="0"/>
              </a:rPr>
              <a:t>CD</a:t>
            </a:r>
            <a:r>
              <a:rPr lang="zh-CN" altLang="zh-CN" sz="2200">
                <a:solidFill>
                  <a:srgbClr val="000000"/>
                </a:solidFill>
                <a:latin typeface="Times New Roman" pitchFamily="18" charset="0"/>
                <a:cs typeface="Times New Roman" pitchFamily="18" charset="0"/>
              </a:rPr>
              <a:t>上</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a:t>
            </a:r>
            <a:r>
              <a:rPr lang="en-US" altLang="zh-CN" sz="2200" i="1">
                <a:solidFill>
                  <a:srgbClr val="000000"/>
                </a:solidFill>
                <a:latin typeface="Times New Roman" pitchFamily="18" charset="0"/>
                <a:cs typeface="Times New Roman" pitchFamily="18" charset="0"/>
              </a:rPr>
              <a:t> </a:t>
            </a: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证明</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EF</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a:t>
            </a:r>
            <a:r>
              <a:rPr lang="en-US" altLang="zh-CN" sz="2200" i="1">
                <a:solidFill>
                  <a:srgbClr val="000000"/>
                </a:solidFill>
                <a:latin typeface="Times New Roman" pitchFamily="18" charset="0"/>
                <a:cs typeface="Times New Roman" pitchFamily="18" charset="0"/>
              </a:rPr>
              <a:t>EF</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G</a:t>
            </a:r>
            <a:r>
              <a:rPr lang="zh-CN" altLang="zh-CN" sz="2200">
                <a:solidFill>
                  <a:srgbClr val="000000"/>
                </a:solidFill>
                <a:latin typeface="Times New Roman" pitchFamily="18" charset="0"/>
                <a:cs typeface="Times New Roman" pitchFamily="18" charset="0"/>
              </a:rPr>
              <a:t>所成角的余弦值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95718387"/>
              </p:ext>
            </p:extLst>
          </p:nvPr>
        </p:nvGraphicFramePr>
        <p:xfrm>
          <a:off x="10595079" y="765936"/>
          <a:ext cx="1596921" cy="1104147"/>
        </p:xfrm>
        <a:graphic>
          <a:graphicData uri="http://schemas.openxmlformats.org/presentationml/2006/ole">
            <mc:AlternateContent>
              <mc:Choice xmlns:v="urn:schemas-microsoft-com:vml" Requires="v">
                <p:oleObj spid="_x0000_s1049" name="文档" r:id="rId2" imgW="816458" imgH="564299" progId="Word.Document.12">
                  <p:embed/>
                </p:oleObj>
              </mc:Choice>
              <mc:Fallback>
                <p:oleObj name="文档" r:id="rId2" imgW="816458" imgH="564299" progId="Word.Document.12">
                  <p:embed/>
                  <p:pic>
                    <p:nvPicPr>
                      <p:cNvPr id="0" name="OLE substitute image"/>
                      <p:cNvPicPr/>
                      <p:nvPr/>
                    </p:nvPicPr>
                    <p:blipFill>
                      <a:blip r:embed="rId3"/>
                      <a:stretch>
                        <a:fillRect/>
                      </a:stretch>
                    </p:blipFill>
                    <p:spPr>
                      <a:xfrm>
                        <a:off x="10595079" y="765936"/>
                        <a:ext cx="1596921" cy="1104147"/>
                      </a:xfrm>
                      <a:prstGeom prst="rect">
                        <a:avLst/>
                      </a:prstGeom>
                    </p:spPr>
                  </p:pic>
                </p:oleObj>
              </mc:Fallback>
            </mc:AlternateContent>
          </a:graphicData>
        </a:graphic>
      </p:graphicFrame>
      <p:pic>
        <p:nvPicPr>
          <p:cNvPr id="11" name="L05.eps" descr="id:2147488860;FounderCES"/>
          <p:cNvPicPr/>
          <p:nvPr/>
        </p:nvPicPr>
        <p:blipFill>
          <a:blip r:embed="rId4"/>
          <a:stretch>
            <a:fillRect/>
          </a:stretch>
        </p:blipFill>
        <p:spPr>
          <a:xfrm>
            <a:off x="2396718" y="2902306"/>
            <a:ext cx="1919712" cy="2053723"/>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1383019615"/>
              </p:ext>
            </p:extLst>
          </p:nvPr>
        </p:nvGraphicFramePr>
        <p:xfrm>
          <a:off x="475047" y="5345632"/>
          <a:ext cx="8128000" cy="805085"/>
        </p:xfrm>
        <a:graphic>
          <a:graphicData uri="http://schemas.openxmlformats.org/presentationml/2006/ole">
            <mc:AlternateContent>
              <mc:Choice xmlns:v="urn:schemas-microsoft-com:vml" Requires="v">
                <p:oleObj spid="_x0000_s1050" name="文档" r:id="rId5" imgW="3839551" imgH="383290" progId="Word.Document.12">
                  <p:embed/>
                </p:oleObj>
              </mc:Choice>
              <mc:Fallback>
                <p:oleObj name="文档" r:id="rId5" imgW="3839551" imgH="383290" progId="Word.Document.12">
                  <p:embed/>
                  <p:pic>
                    <p:nvPicPr>
                      <p:cNvPr id="0" name="OLE substitute image"/>
                      <p:cNvPicPr/>
                      <p:nvPr/>
                    </p:nvPicPr>
                    <p:blipFill>
                      <a:blip r:embed="rId6"/>
                      <a:stretch>
                        <a:fillRect/>
                      </a:stretch>
                    </p:blipFill>
                    <p:spPr>
                      <a:xfrm>
                        <a:off x="475047" y="5345632"/>
                        <a:ext cx="8128000" cy="805085"/>
                      </a:xfrm>
                      <a:prstGeom prst="rect">
                        <a:avLst/>
                      </a:prstGeom>
                    </p:spPr>
                  </p:pic>
                </p:oleObj>
              </mc:Fallback>
            </mc:AlternateContent>
          </a:graphicData>
        </a:graphic>
      </p:graphicFrame>
      <p:sp>
        <p:nvSpPr>
          <p:cNvPr id="12" name="TextBox 12"/>
          <p:cNvSpPr txBox="1"/>
          <p:nvPr/>
        </p:nvSpPr>
        <p:spPr>
          <a:xfrm>
            <a:off x="0" y="0"/>
            <a:ext cx="1620957"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211790636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75454382"/>
              </p:ext>
            </p:extLst>
          </p:nvPr>
        </p:nvGraphicFramePr>
        <p:xfrm>
          <a:off x="321249" y="893791"/>
          <a:ext cx="8128000" cy="5115640"/>
        </p:xfrm>
        <a:graphic>
          <a:graphicData uri="http://schemas.openxmlformats.org/presentationml/2006/ole">
            <mc:AlternateContent>
              <mc:Choice xmlns:v="urn:schemas-microsoft-com:vml" Requires="v">
                <p:oleObj spid="_x0000_s1051" name="文档" r:id="rId2" imgW="3839551" imgH="2429549" progId="Word.Document.12">
                  <p:embed/>
                </p:oleObj>
              </mc:Choice>
              <mc:Fallback>
                <p:oleObj name="文档" r:id="rId2" imgW="3839551" imgH="2429549" progId="Word.Document.12">
                  <p:embed/>
                  <p:pic>
                    <p:nvPicPr>
                      <p:cNvPr id="0" name="OLE substitute image"/>
                      <p:cNvPicPr/>
                      <p:nvPr/>
                    </p:nvPicPr>
                    <p:blipFill>
                      <a:blip r:embed="rId3"/>
                      <a:stretch>
                        <a:fillRect/>
                      </a:stretch>
                    </p:blipFill>
                    <p:spPr>
                      <a:xfrm>
                        <a:off x="321249" y="893791"/>
                        <a:ext cx="8128000" cy="5115640"/>
                      </a:xfrm>
                      <a:prstGeom prst="rect">
                        <a:avLst/>
                      </a:prstGeom>
                    </p:spPr>
                  </p:pic>
                </p:oleObj>
              </mc:Fallback>
            </mc:AlternateContent>
          </a:graphicData>
        </a:graphic>
      </p:graphicFrame>
    </p:spTree>
    <p:extLst>
      <p:ext uri="{BB962C8B-B14F-4D97-AF65-F5344CB8AC3E}">
        <p14:creationId xmlns:p14="http://schemas.microsoft.com/office/powerpoint/2010/main" val="160300972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29059" y="889089"/>
            <a:ext cx="8128000" cy="459741"/>
          </a:xfrm>
          <a:prstGeom prst="rect">
            <a:avLst/>
          </a:prstGeom>
        </p:spPr>
        <p:txBody>
          <a:bodyPr>
            <a:spAutoFit/>
          </a:bodyPr>
          <a:lstStyle>
            <a:defP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延伸探究</a:t>
            </a:r>
            <a:r>
              <a:rPr lang="zh-CN" altLang="en-US" sz="2200">
                <a:solidFill>
                  <a:srgbClr val="000000"/>
                </a:solidFill>
                <a:latin typeface="Times New Roman" pitchFamily="18" charset="0"/>
                <a:ea typeface="黑体" pitchFamily="2" charset="-122"/>
                <a:cs typeface="Times New Roman" pitchFamily="18" charset="0"/>
              </a:rPr>
              <a:t>：</a:t>
            </a:r>
            <a:r>
              <a:rPr lang="zh-CN" altLang="zh-CN" sz="2200">
                <a:solidFill>
                  <a:srgbClr val="000000"/>
                </a:solidFill>
                <a:latin typeface="Times New Roman" pitchFamily="18" charset="0"/>
                <a:cs typeface="Times New Roman" pitchFamily="18" charset="0"/>
              </a:rPr>
              <a:t>设这个正方体中线段</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的中点为</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证明</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MF</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33044471"/>
              </p:ext>
            </p:extLst>
          </p:nvPr>
        </p:nvGraphicFramePr>
        <p:xfrm>
          <a:off x="252627" y="2038865"/>
          <a:ext cx="8118475" cy="2088078"/>
        </p:xfrm>
        <a:graphic>
          <a:graphicData uri="http://schemas.openxmlformats.org/presentationml/2006/ole">
            <mc:AlternateContent>
              <mc:Choice xmlns:v="urn:schemas-microsoft-com:vml" Requires="v">
                <p:oleObj spid="_x0000_s1052" name="文档" r:id="rId2" imgW="3839551" imgH="793263" progId="Word.Document.12">
                  <p:embed/>
                </p:oleObj>
              </mc:Choice>
              <mc:Fallback>
                <p:oleObj name="文档" r:id="rId2" imgW="3839551" imgH="793263" progId="Word.Document.12">
                  <p:embed/>
                  <p:pic>
                    <p:nvPicPr>
                      <p:cNvPr id="0" name="OLE substitute image"/>
                      <p:cNvPicPr/>
                      <p:nvPr/>
                    </p:nvPicPr>
                    <p:blipFill>
                      <a:blip r:embed="rId3"/>
                      <a:stretch>
                        <a:fillRect/>
                      </a:stretch>
                    </p:blipFill>
                    <p:spPr>
                      <a:xfrm>
                        <a:off x="252627" y="2038865"/>
                        <a:ext cx="8118475" cy="2088078"/>
                      </a:xfrm>
                      <a:prstGeom prst="rect">
                        <a:avLst/>
                      </a:prstGeom>
                    </p:spPr>
                  </p:pic>
                </p:oleObj>
              </mc:Fallback>
            </mc:AlternateContent>
          </a:graphicData>
        </a:graphic>
      </p:graphicFrame>
    </p:spTree>
    <p:extLst>
      <p:ext uri="{BB962C8B-B14F-4D97-AF65-F5344CB8AC3E}">
        <p14:creationId xmlns:p14="http://schemas.microsoft.com/office/powerpoint/2010/main" val="269405551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66129" y="1106436"/>
            <a:ext cx="11276227" cy="3371308"/>
          </a:xfrm>
          <a:prstGeom prst="rect">
            <a:avLst/>
          </a:prstGeom>
        </p:spPr>
        <p:txBody>
          <a:bodyPr wrap="square">
            <a:spAutoFit/>
          </a:bodyPr>
          <a:lstStyle>
            <a:defPPr/>
          </a:lstStyle>
          <a:p>
            <a:pPr>
              <a:lnSpc>
                <a:spcPct val="200000"/>
              </a:lnSpc>
              <a:spcAft>
                <a:spcPct val="0"/>
              </a:spcAft>
              <a:tabLst>
                <a:tab pos="1029335"/>
                <a:tab pos="1850390"/>
                <a:tab pos="2538095"/>
                <a:tab pos="3221990"/>
              </a:tabLst>
            </a:pPr>
            <a:r>
              <a:rPr lang="zh-CN" altLang="zh-CN" sz="2200">
                <a:solidFill>
                  <a:srgbClr val="000000"/>
                </a:solidFill>
                <a:latin typeface="Times New Roman" pitchFamily="18" charset="0"/>
                <a:ea typeface="仿宋" panose="02010609060101010101" pitchFamily="49" charset="-122"/>
                <a:cs typeface="Times New Roman" pitchFamily="18" charset="0"/>
              </a:rPr>
              <a:t>应用空间向量基本定理可以证明空间的线线垂直、线线平行</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可求两条异面直线所成的角等</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zh-CN" altLang="zh-CN" sz="2200">
                <a:solidFill>
                  <a:srgbClr val="000000"/>
                </a:solidFill>
                <a:latin typeface="Times New Roman" pitchFamily="18" charset="0"/>
                <a:ea typeface="仿宋" panose="02010609060101010101" pitchFamily="49" charset="-122"/>
                <a:cs typeface="Times New Roman" pitchFamily="18" charset="0"/>
              </a:rPr>
              <a:t>首先根据几何体的特点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选择一个基底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把题目中涉及的两条直线所在的向量用基向量表示</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若证明线线垂直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只需证明两向量数量积为</a:t>
            </a:r>
            <a:r>
              <a:rPr lang="en-US" altLang="zh-CN" sz="2200">
                <a:solidFill>
                  <a:srgbClr val="000000"/>
                </a:solidFill>
                <a:latin typeface="Times New Roman" pitchFamily="18" charset="0"/>
                <a:cs typeface="Times New Roman" pitchFamily="18" charset="0"/>
              </a:rPr>
              <a:t>0;</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若证明线线平行</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只需证明两向量共线</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ea typeface="仿宋" panose="02010609060101010101" pitchFamily="49" charset="-122"/>
                <a:cs typeface="Times New Roman" pitchFamily="18" charset="0"/>
              </a:rPr>
              <a:t>若要求异面直线所成的角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则转化为两向量的夹角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或其补角</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7" name="TextBox 12"/>
          <p:cNvSpPr txBox="1"/>
          <p:nvPr/>
        </p:nvSpPr>
        <p:spPr>
          <a:xfrm>
            <a:off x="0" y="0"/>
            <a:ext cx="1620957"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193323279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89696" y="835903"/>
            <a:ext cx="9973863" cy="498598"/>
          </a:xfrm>
          <a:prstGeom prst="rect">
            <a:avLst/>
          </a:prstGeom>
        </p:spPr>
        <p:txBody>
          <a:bodyPr wrap="square">
            <a:spAutoFit/>
          </a:bodyPr>
          <a:lstStyle>
            <a:defP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可以作为空间向量的一组基底的是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026716513"/>
              </p:ext>
            </p:extLst>
          </p:nvPr>
        </p:nvGraphicFramePr>
        <p:xfrm>
          <a:off x="410318" y="2026963"/>
          <a:ext cx="10894111" cy="799795"/>
        </p:xfrm>
        <a:graphic>
          <a:graphicData uri="http://schemas.openxmlformats.org/presentationml/2006/ole">
            <mc:AlternateContent>
              <mc:Choice xmlns:v="urn:schemas-microsoft-com:vml" Requires="v">
                <p:oleObj spid="_x0000_s1053" name="文档" r:id="rId2" imgW="4897310" imgH="361656" progId="Word.Document.12">
                  <p:embed/>
                </p:oleObj>
              </mc:Choice>
              <mc:Fallback>
                <p:oleObj name="文档" r:id="rId2" imgW="4897310" imgH="361656" progId="Word.Document.12">
                  <p:embed/>
                  <p:pic>
                    <p:nvPicPr>
                      <p:cNvPr id="0" name="OLE substitute image"/>
                      <p:cNvPicPr/>
                      <p:nvPr/>
                    </p:nvPicPr>
                    <p:blipFill>
                      <a:blip r:embed="rId3"/>
                      <a:stretch>
                        <a:fillRect/>
                      </a:stretch>
                    </p:blipFill>
                    <p:spPr>
                      <a:xfrm>
                        <a:off x="410318" y="2026963"/>
                        <a:ext cx="10894111" cy="799795"/>
                      </a:xfrm>
                      <a:prstGeom prst="rect">
                        <a:avLst/>
                      </a:prstGeom>
                    </p:spPr>
                  </p:pic>
                </p:oleObj>
              </mc:Fallback>
            </mc:AlternateContent>
          </a:graphicData>
        </a:graphic>
      </p:graphicFrame>
      <p:sp>
        <p:nvSpPr>
          <p:cNvPr id="9" name="矩形 8"/>
          <p:cNvSpPr>
            <a:spLocks noChangeAspect="1"/>
          </p:cNvSpPr>
          <p:nvPr/>
        </p:nvSpPr>
        <p:spPr>
          <a:xfrm>
            <a:off x="410318" y="3672308"/>
            <a:ext cx="1367682" cy="498598"/>
          </a:xfrm>
          <a:prstGeom prst="rect">
            <a:avLst/>
          </a:prstGeom>
        </p:spPr>
        <p:txBody>
          <a:bodyPr wrap="none">
            <a:spAutoFit/>
          </a:bodyPr>
          <a:lstStyle>
            <a:defP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C</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sp>
        <p:nvSpPr>
          <p:cNvPr id="6" name="矩形 5"/>
          <p:cNvSpPr>
            <a:spLocks noChangeAspect="1"/>
          </p:cNvSpPr>
          <p:nvPr/>
        </p:nvSpPr>
        <p:spPr>
          <a:xfrm>
            <a:off x="511175" y="4751675"/>
            <a:ext cx="8128000" cy="459741"/>
          </a:xfrm>
          <a:prstGeom prst="rect">
            <a:avLst/>
          </a:prstGeom>
        </p:spPr>
        <p:txBody>
          <a:bodyPr>
            <a:spAutoFit/>
          </a:bodyPr>
          <a:lstStyle>
            <a:defP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只有选项</a:t>
            </a:r>
            <a:r>
              <a:rPr lang="en-US" altLang="zh-CN" sz="2200">
                <a:solidFill>
                  <a:srgbClr val="FF0000"/>
                </a:solidFill>
                <a:latin typeface="Times New Roman" pitchFamily="18" charset="0"/>
                <a:cs typeface="Times New Roman" pitchFamily="18" charset="0"/>
              </a:rPr>
              <a:t>C</a:t>
            </a:r>
            <a:r>
              <a:rPr lang="zh-CN" altLang="zh-CN" sz="2200">
                <a:solidFill>
                  <a:srgbClr val="FF0000"/>
                </a:solidFill>
                <a:latin typeface="Times New Roman" pitchFamily="18" charset="0"/>
                <a:ea typeface="楷体" panose="02010609060101010101" pitchFamily="49" charset="-122"/>
                <a:cs typeface="Times New Roman" pitchFamily="18" charset="0"/>
              </a:rPr>
              <a:t>中的三个向量是不共面的</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可以作为一个基底</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1"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pPr/>
            <a:r>
              <a:rPr lang="zh-CN" altLang="en-US" sz="2800">
                <a:solidFill>
                  <a:schemeClr val="bg1"/>
                </a:solidFill>
                <a:ea typeface="黑体" panose="02010609060101010101" pitchFamily="49" charset="-122"/>
              </a:rPr>
              <a:t>当堂达标</a:t>
            </a:r>
            <a:endParaRPr lang="en-US" altLang="zh-CN" sz="2800">
              <a:solidFill>
                <a:schemeClr val="bg1"/>
              </a:solidFill>
              <a:ea typeface="黑体" pitchFamily="49" charset="-122"/>
            </a:endParaRPr>
          </a:p>
        </p:txBody>
      </p:sp>
    </p:spTree>
    <p:extLst>
      <p:ext uri="{BB962C8B-B14F-4D97-AF65-F5344CB8AC3E}">
        <p14:creationId xmlns:p14="http://schemas.microsoft.com/office/powerpoint/2010/main" val="134522676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0" y="2499915"/>
            <a:ext cx="11911914" cy="1107996"/>
          </a:xfrm>
          <a:prstGeom prst="rect">
            <a:avLst/>
          </a:prstGeom>
        </p:spPr>
        <p:txBody>
          <a:bodyPr wrap="square">
            <a:spAutoFit/>
          </a:bodyPr>
          <a:lstStyle>
            <a:defP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我们所在的教室即是一个三维立体图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如果以教室的一个墙角为</a:t>
            </a:r>
            <a:r>
              <a:rPr lang="zh-CN" altLang="en-US" sz="2200">
                <a:solidFill>
                  <a:srgbClr val="000000"/>
                </a:solidFill>
                <a:latin typeface="Times New Roman" pitchFamily="18" charset="0"/>
                <a:cs typeface="Times New Roman" pitchFamily="18" charset="0"/>
              </a:rPr>
              <a:t>始</a:t>
            </a:r>
            <a:r>
              <a:rPr lang="zh-CN" altLang="zh-CN" sz="2200">
                <a:solidFill>
                  <a:srgbClr val="000000"/>
                </a:solidFill>
                <a:latin typeface="Times New Roman" pitchFamily="18" charset="0"/>
                <a:cs typeface="Times New Roman" pitchFamily="18" charset="0"/>
              </a:rPr>
              <a:t>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沿着三条墙缝作</a:t>
            </a:r>
            <a:r>
              <a:rPr lang="zh-CN" altLang="en-US" sz="2200">
                <a:solidFill>
                  <a:srgbClr val="000000"/>
                </a:solidFill>
                <a:latin typeface="Times New Roman" pitchFamily="18" charset="0"/>
                <a:cs typeface="Times New Roman" pitchFamily="18" charset="0"/>
              </a:rPr>
              <a:t>向量</a:t>
            </a:r>
            <a:r>
              <a:rPr lang="zh-CN" altLang="zh-CN" sz="2200">
                <a:solidFill>
                  <a:srgbClr val="000000"/>
                </a:solidFill>
                <a:latin typeface="Times New Roman" pitchFamily="18" charset="0"/>
                <a:cs typeface="Times New Roman" pitchFamily="18" charset="0"/>
              </a:rPr>
              <a:t>可以得到三个空间向量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这三个空间向量是不共面的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那么</a:t>
            </a:r>
            <a:r>
              <a:rPr lang="zh-CN" altLang="en-US" sz="2200">
                <a:solidFill>
                  <a:srgbClr val="000000"/>
                </a:solidFill>
                <a:latin typeface="Times New Roman" pitchFamily="18" charset="0"/>
                <a:cs typeface="Times New Roman" pitchFamily="18" charset="0"/>
              </a:rPr>
              <a:t>用这三个向量表示空间中任意的向量呢？</a:t>
            </a:r>
            <a:endParaRPr lang="zh-CN" altLang="zh-CN" sz="2200">
              <a:solidFill>
                <a:srgbClr val="000000"/>
              </a:solidFill>
              <a:latin typeface="NEU-BZ-S92"/>
              <a:ea typeface="方正书宋_GBK" panose="03000509000000000000" pitchFamily="65" charset="-122"/>
              <a:cs typeface="Times New Roman" panose="02020603050405020304" pitchFamily="18" charset="0"/>
            </a:endParaRPr>
          </a:p>
        </p:txBody>
      </p:sp>
      <p:pic>
        <p:nvPicPr>
          <p:cNvPr id="6" name="L01.eps" descr="id:2147488754;FounderCES"/>
          <p:cNvPicPr/>
          <p:nvPr/>
        </p:nvPicPr>
        <p:blipFill>
          <a:blip r:embed="rId2"/>
          <a:stretch>
            <a:fillRect/>
          </a:stretch>
        </p:blipFill>
        <p:spPr>
          <a:xfrm>
            <a:off x="4337585" y="3952312"/>
            <a:ext cx="2649595" cy="2609126"/>
          </a:xfrm>
          <a:prstGeom prst="rect">
            <a:avLst/>
          </a:prstGeom>
        </p:spPr>
      </p:pic>
      <p:sp>
        <p:nvSpPr>
          <p:cNvPr id="7" name="TextBox 12"/>
          <p:cNvSpPr txBox="1"/>
          <p:nvPr/>
        </p:nvSpPr>
        <p:spPr>
          <a:xfrm>
            <a:off x="0" y="0"/>
            <a:ext cx="1620957"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情境导学</a:t>
            </a:r>
          </a:p>
        </p:txBody>
      </p:sp>
      <p:sp>
        <p:nvSpPr>
          <p:cNvPr id="3" name="矩形 2"/>
          <p:cNvSpPr/>
          <p:nvPr/>
        </p:nvSpPr>
        <p:spPr>
          <a:xfrm>
            <a:off x="0" y="768967"/>
            <a:ext cx="11911914" cy="1107996"/>
          </a:xfrm>
          <a:prstGeom prst="rect">
            <a:avLst/>
          </a:prstGeom>
        </p:spPr>
        <p:txBody>
          <a:bodyPr wrap="square">
            <a:spAutoFit/>
          </a:bodyPr>
          <a:lstStyle>
            <a:defPPr/>
          </a:lstStyle>
          <a:p>
            <a:pPr>
              <a:lnSpc>
                <a:spcPct val="150000"/>
              </a:lnSpc>
            </a:pPr>
            <a:r>
              <a:rPr lang="zh-CN" altLang="en-US" sz="2200">
                <a:solidFill>
                  <a:srgbClr val="000000"/>
                </a:solidFill>
                <a:latin typeface="Times New Roman" pitchFamily="18" charset="0"/>
                <a:cs typeface="Times New Roman" pitchFamily="18" charset="0"/>
              </a:rPr>
              <a:t>     我们知道平面内的任意一个向量都可以用两个不共线的向量来表示</a:t>
            </a:r>
            <a:r>
              <a:rPr lang="en-US" altLang="zh-CN" sz="2200">
                <a:solidFill>
                  <a:srgbClr val="000000"/>
                </a:solidFill>
                <a:latin typeface="Times New Roman" pitchFamily="18" charset="0"/>
                <a:cs typeface="Times New Roman" pitchFamily="18" charset="0"/>
              </a:rPr>
              <a:t>(</a:t>
            </a:r>
            <a:r>
              <a:rPr lang="zh-CN" altLang="en-US" sz="2200">
                <a:solidFill>
                  <a:srgbClr val="000000"/>
                </a:solidFill>
                <a:latin typeface="Times New Roman" pitchFamily="18" charset="0"/>
                <a:cs typeface="Times New Roman" pitchFamily="18" charset="0"/>
              </a:rPr>
              <a:t>平面向量基本定理</a:t>
            </a:r>
            <a:r>
              <a:rPr lang="en-US" altLang="zh-CN" sz="2200">
                <a:solidFill>
                  <a:srgbClr val="000000"/>
                </a:solidFill>
                <a:latin typeface="Times New Roman" pitchFamily="18" charset="0"/>
                <a:cs typeface="Times New Roman" pitchFamily="18" charset="0"/>
              </a:rPr>
              <a:t>)</a:t>
            </a:r>
            <a:r>
              <a:rPr lang="zh-CN" altLang="en-US" sz="2200">
                <a:solidFill>
                  <a:srgbClr val="000000"/>
                </a:solidFill>
                <a:latin typeface="Times New Roman" pitchFamily="18" charset="0"/>
                <a:cs typeface="Times New Roman" pitchFamily="18" charset="0"/>
              </a:rPr>
              <a:t>，类似的任意一个空间的向量，能否用任意三个不共面的向量来表示呢？</a:t>
            </a:r>
          </a:p>
        </p:txBody>
      </p:sp>
    </p:spTree>
    <p:extLst>
      <p:ext uri="{BB962C8B-B14F-4D97-AF65-F5344CB8AC3E}">
        <p14:creationId xmlns:p14="http://schemas.microsoft.com/office/powerpoint/2010/main" val="2329003736"/>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72924314"/>
              </p:ext>
            </p:extLst>
          </p:nvPr>
        </p:nvGraphicFramePr>
        <p:xfrm>
          <a:off x="302054" y="755949"/>
          <a:ext cx="10374184" cy="2061391"/>
        </p:xfrm>
        <a:graphic>
          <a:graphicData uri="http://schemas.openxmlformats.org/presentationml/2006/ole">
            <mc:AlternateContent>
              <mc:Choice xmlns:v="urn:schemas-microsoft-com:vml" Requires="v">
                <p:oleObj spid="_x0000_s1054" name="文档" r:id="rId2" imgW="3841750" imgH="839470" progId="Word.Document.12">
                  <p:embed/>
                </p:oleObj>
              </mc:Choice>
              <mc:Fallback>
                <p:oleObj name="文档" r:id="rId2" imgW="3841750" imgH="839470" progId="Word.Document.12">
                  <p:embed/>
                  <p:pic>
                    <p:nvPicPr>
                      <p:cNvPr id="0" name="OLE substitute image"/>
                      <p:cNvPicPr/>
                      <p:nvPr/>
                    </p:nvPicPr>
                    <p:blipFill>
                      <a:blip r:embed="rId3"/>
                      <a:stretch>
                        <a:fillRect/>
                      </a:stretch>
                    </p:blipFill>
                    <p:spPr>
                      <a:xfrm>
                        <a:off x="302054" y="755949"/>
                        <a:ext cx="10374184" cy="2061391"/>
                      </a:xfrm>
                      <a:prstGeom prst="rect">
                        <a:avLst/>
                      </a:prstGeom>
                    </p:spPr>
                  </p:pic>
                </p:oleObj>
              </mc:Fallback>
            </mc:AlternateContent>
          </a:graphicData>
        </a:graphic>
      </p:graphicFrame>
      <p:sp>
        <p:nvSpPr>
          <p:cNvPr id="7" name="矩形 6"/>
          <p:cNvSpPr>
            <a:spLocks noChangeAspect="1"/>
          </p:cNvSpPr>
          <p:nvPr/>
        </p:nvSpPr>
        <p:spPr>
          <a:xfrm>
            <a:off x="425621" y="3429000"/>
            <a:ext cx="1383712" cy="498598"/>
          </a:xfrm>
          <a:prstGeom prst="rect">
            <a:avLst/>
          </a:prstGeom>
        </p:spPr>
        <p:txBody>
          <a:bodyPr wrap="none">
            <a:spAutoFit/>
          </a:bodyPr>
          <a:lstStyle>
            <a:defP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A</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000000"/>
                </a:solidFill>
                <a:latin typeface="Times New Roman" pitchFamily="18" charset="0"/>
                <a:ea typeface="黑体" pitchFamily="2" charset="-122"/>
                <a:cs typeface="Times New Roman" pitchFamily="18" charset="0"/>
              </a:rPr>
              <a:t> </a:t>
            </a:r>
            <a:endParaRPr lang="zh-CN" altLang="en-US" sz="2200"/>
          </a:p>
        </p:txBody>
      </p:sp>
      <p:graphicFrame>
        <p:nvGraphicFramePr>
          <p:cNvPr id="6" name="对象 5"/>
          <p:cNvGraphicFramePr>
            <a:graphicFrameLocks noChangeAspect="1"/>
          </p:cNvGraphicFramePr>
          <p:nvPr>
            <p:extLst>
              <p:ext uri="{D42A27DB-BD31-4B8C-83A1-F6EECF244321}">
                <p14:modId xmlns:p14="http://schemas.microsoft.com/office/powerpoint/2010/main" val="778582498"/>
              </p:ext>
            </p:extLst>
          </p:nvPr>
        </p:nvGraphicFramePr>
        <p:xfrm>
          <a:off x="302054" y="4416682"/>
          <a:ext cx="10058400" cy="914400"/>
        </p:xfrm>
        <a:graphic>
          <a:graphicData uri="http://schemas.openxmlformats.org/presentationml/2006/ole">
            <mc:AlternateContent>
              <mc:Choice xmlns:v="urn:schemas-microsoft-com:vml" Requires="v">
                <p:oleObj spid="_x0000_s1055" name="文档" r:id="rId4" imgW="4956374" imgH="449997" progId="Word.Document.12">
                  <p:embed/>
                </p:oleObj>
              </mc:Choice>
              <mc:Fallback>
                <p:oleObj name="文档" r:id="rId4" imgW="4956374" imgH="449997" progId="Word.Document.12">
                  <p:embed/>
                  <p:pic>
                    <p:nvPicPr>
                      <p:cNvPr id="0" name="OLE substitute image"/>
                      <p:cNvPicPr/>
                      <p:nvPr/>
                    </p:nvPicPr>
                    <p:blipFill>
                      <a:blip r:embed="rId5"/>
                      <a:stretch>
                        <a:fillRect/>
                      </a:stretch>
                    </p:blipFill>
                    <p:spPr>
                      <a:xfrm>
                        <a:off x="302054" y="4416682"/>
                        <a:ext cx="10058400" cy="914400"/>
                      </a:xfrm>
                      <a:prstGeom prst="rect">
                        <a:avLst/>
                      </a:prstGeom>
                    </p:spPr>
                  </p:pic>
                </p:oleObj>
              </mc:Fallback>
            </mc:AlternateContent>
          </a:graphicData>
        </a:graphic>
      </p:graphicFrame>
    </p:spTree>
    <p:extLst>
      <p:ext uri="{BB962C8B-B14F-4D97-AF65-F5344CB8AC3E}">
        <p14:creationId xmlns:p14="http://schemas.microsoft.com/office/powerpoint/2010/main" val="38689363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04348" y="694442"/>
            <a:ext cx="8128000" cy="2567241"/>
          </a:xfrm>
          <a:prstGeom prst="rect">
            <a:avLst/>
          </a:prstGeom>
        </p:spPr>
        <p:txBody>
          <a:bodyPr>
            <a:spAutoFit/>
          </a:bodyPr>
          <a:lstStyle>
            <a:defP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下列说法正确的是</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任何三个不共线的向量可构成空间向量的一个基底</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空间的基底有且仅有一个</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两两垂直的三个非零向量可构成空间的一个基底</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基底</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中基向量与基底</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e</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f</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g</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中基向量对应相等</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7" name="矩形 6"/>
          <p:cNvSpPr>
            <a:spLocks noChangeAspect="1"/>
          </p:cNvSpPr>
          <p:nvPr/>
        </p:nvSpPr>
        <p:spPr>
          <a:xfrm>
            <a:off x="252627" y="4094133"/>
            <a:ext cx="1367682" cy="466090"/>
          </a:xfrm>
          <a:prstGeom prst="rect">
            <a:avLst/>
          </a:prstGeom>
        </p:spPr>
        <p:txBody>
          <a:bodyPr wrap="none">
            <a:spAutoFit/>
          </a:bodyPr>
          <a:lstStyle>
            <a:defP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C</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en-US" sz="2200">
              <a:solidFill>
                <a:srgbClr val="FF0000"/>
              </a:solidFill>
            </a:endParaRPr>
          </a:p>
        </p:txBody>
      </p:sp>
      <p:sp>
        <p:nvSpPr>
          <p:cNvPr id="8" name="矩形 7"/>
          <p:cNvSpPr>
            <a:spLocks noChangeAspect="1"/>
          </p:cNvSpPr>
          <p:nvPr/>
        </p:nvSpPr>
        <p:spPr>
          <a:xfrm>
            <a:off x="252627" y="5032033"/>
            <a:ext cx="11042821" cy="866006"/>
          </a:xfrm>
          <a:prstGeom prst="rect">
            <a:avLst/>
          </a:prstGeom>
        </p:spPr>
        <p:txBody>
          <a:bodyPr wrap="square">
            <a:spAutoFit/>
          </a:bodyPr>
          <a:lstStyle>
            <a:defP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项中应是不共面的三个向量构成空间向量的基底</a:t>
            </a:r>
            <a:r>
              <a:rPr lang="en-US" altLang="zh-CN" sz="2200">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空间基底有无数个</a:t>
            </a:r>
            <a:r>
              <a:rPr lang="en-US" altLang="zh-CN" sz="2200">
                <a:solidFill>
                  <a:srgbClr val="FF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项中因为基底不唯一</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错</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故选</a:t>
            </a:r>
            <a:r>
              <a:rPr lang="en-US" altLang="zh-CN" sz="2200">
                <a:solidFill>
                  <a:srgbClr val="FF0000"/>
                </a:solidFill>
                <a:latin typeface="Times New Roman" pitchFamily="18" charset="0"/>
                <a:cs typeface="Times New Roman" pitchFamily="18" charset="0"/>
              </a:rPr>
              <a:t>C.</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359608042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91949772"/>
              </p:ext>
            </p:extLst>
          </p:nvPr>
        </p:nvGraphicFramePr>
        <p:xfrm>
          <a:off x="284206" y="691433"/>
          <a:ext cx="8128000" cy="764830"/>
        </p:xfrm>
        <a:graphic>
          <a:graphicData uri="http://schemas.openxmlformats.org/presentationml/2006/ole">
            <mc:AlternateContent>
              <mc:Choice xmlns:v="urn:schemas-microsoft-com:vml" Requires="v">
                <p:oleObj spid="_x0000_s1056" name="文档" r:id="rId2" imgW="3841750" imgH="365125" progId="Word.Document.12">
                  <p:embed/>
                </p:oleObj>
              </mc:Choice>
              <mc:Fallback>
                <p:oleObj name="文档" r:id="rId2" imgW="3841750" imgH="365125" progId="Word.Document.12">
                  <p:embed/>
                  <p:pic>
                    <p:nvPicPr>
                      <p:cNvPr id="0" name="OLE substitute image"/>
                      <p:cNvPicPr/>
                      <p:nvPr/>
                    </p:nvPicPr>
                    <p:blipFill>
                      <a:blip r:embed="rId3"/>
                      <a:stretch>
                        <a:fillRect/>
                      </a:stretch>
                    </p:blipFill>
                    <p:spPr>
                      <a:xfrm>
                        <a:off x="284206" y="691433"/>
                        <a:ext cx="8128000" cy="764830"/>
                      </a:xfrm>
                      <a:prstGeom prst="rect">
                        <a:avLst/>
                      </a:prstGeom>
                    </p:spPr>
                  </p:pic>
                </p:oleObj>
              </mc:Fallback>
            </mc:AlternateContent>
          </a:graphicData>
        </a:graphic>
      </p:graphicFrame>
      <p:pic>
        <p:nvPicPr>
          <p:cNvPr id="7" name="l06.eps" descr="id:2147488895;FounderCES"/>
          <p:cNvPicPr/>
          <p:nvPr/>
        </p:nvPicPr>
        <p:blipFill>
          <a:blip r:embed="rId4"/>
          <a:stretch>
            <a:fillRect/>
          </a:stretch>
        </p:blipFill>
        <p:spPr>
          <a:xfrm>
            <a:off x="824808" y="1990133"/>
            <a:ext cx="2368033" cy="1722833"/>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803853208"/>
              </p:ext>
            </p:extLst>
          </p:nvPr>
        </p:nvGraphicFramePr>
        <p:xfrm>
          <a:off x="394377" y="4186777"/>
          <a:ext cx="8128000" cy="476342"/>
        </p:xfrm>
        <a:graphic>
          <a:graphicData uri="http://schemas.openxmlformats.org/presentationml/2006/ole">
            <mc:AlternateContent>
              <mc:Choice xmlns:v="urn:schemas-microsoft-com:vml" Requires="v">
                <p:oleObj spid="_x0000_s1057" name="文档" r:id="rId5" imgW="3839551" imgH="227522" progId="Word.Document.12">
                  <p:embed/>
                </p:oleObj>
              </mc:Choice>
              <mc:Fallback>
                <p:oleObj name="文档" r:id="rId5" imgW="3839551" imgH="227522" progId="Word.Document.12">
                  <p:embed/>
                  <p:pic>
                    <p:nvPicPr>
                      <p:cNvPr id="0" name="OLE substitute image"/>
                      <p:cNvPicPr/>
                      <p:nvPr/>
                    </p:nvPicPr>
                    <p:blipFill>
                      <a:blip r:embed="rId6"/>
                      <a:stretch>
                        <a:fillRect/>
                      </a:stretch>
                    </p:blipFill>
                    <p:spPr>
                      <a:xfrm>
                        <a:off x="394377" y="4186777"/>
                        <a:ext cx="8128000" cy="47634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59591160"/>
              </p:ext>
            </p:extLst>
          </p:nvPr>
        </p:nvGraphicFramePr>
        <p:xfrm>
          <a:off x="394377" y="5136930"/>
          <a:ext cx="8128000" cy="949330"/>
        </p:xfrm>
        <a:graphic>
          <a:graphicData uri="http://schemas.openxmlformats.org/presentationml/2006/ole">
            <mc:AlternateContent>
              <mc:Choice xmlns:v="urn:schemas-microsoft-com:vml" Requires="v">
                <p:oleObj spid="_x0000_s1058" name="文档" r:id="rId7" imgW="3839551" imgH="453242" progId="Word.Document.12">
                  <p:embed/>
                </p:oleObj>
              </mc:Choice>
              <mc:Fallback>
                <p:oleObj name="文档" r:id="rId7" imgW="3839551" imgH="453242" progId="Word.Document.12">
                  <p:embed/>
                  <p:pic>
                    <p:nvPicPr>
                      <p:cNvPr id="0" name="OLE substitute image"/>
                      <p:cNvPicPr/>
                      <p:nvPr/>
                    </p:nvPicPr>
                    <p:blipFill>
                      <a:blip r:embed="rId8"/>
                      <a:stretch>
                        <a:fillRect/>
                      </a:stretch>
                    </p:blipFill>
                    <p:spPr>
                      <a:xfrm>
                        <a:off x="394377" y="5136930"/>
                        <a:ext cx="8128000" cy="949330"/>
                      </a:xfrm>
                      <a:prstGeom prst="rect">
                        <a:avLst/>
                      </a:prstGeom>
                    </p:spPr>
                  </p:pic>
                </p:oleObj>
              </mc:Fallback>
            </mc:AlternateContent>
          </a:graphicData>
        </a:graphic>
      </p:graphicFrame>
    </p:spTree>
    <p:extLst>
      <p:ext uri="{BB962C8B-B14F-4D97-AF65-F5344CB8AC3E}">
        <p14:creationId xmlns:p14="http://schemas.microsoft.com/office/powerpoint/2010/main" val="309593624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13264" y="735530"/>
            <a:ext cx="11412151" cy="498598"/>
          </a:xfrm>
          <a:prstGeom prst="rect">
            <a:avLst/>
          </a:prstGeom>
        </p:spPr>
        <p:txBody>
          <a:bodyPr wrap="square">
            <a:spAutoFit/>
          </a:bodyPr>
          <a:lstStyle>
            <a:defP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5.</a:t>
            </a:r>
            <a:r>
              <a:rPr lang="zh-CN" altLang="zh-CN" sz="2200">
                <a:solidFill>
                  <a:srgbClr val="000000"/>
                </a:solidFill>
                <a:latin typeface="Times New Roman" pitchFamily="18" charset="0"/>
                <a:cs typeface="Times New Roman" pitchFamily="18" charset="0"/>
              </a:rPr>
              <a:t>若</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是空间的一个基底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试判断</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能否作为空间的一个基底</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3" name="矩形 2"/>
          <p:cNvSpPr>
            <a:spLocks noChangeAspect="1"/>
          </p:cNvSpPr>
          <p:nvPr/>
        </p:nvSpPr>
        <p:spPr>
          <a:xfrm>
            <a:off x="635687" y="1980962"/>
            <a:ext cx="8128000" cy="1311128"/>
          </a:xfrm>
          <a:prstGeom prst="rect">
            <a:avLst/>
          </a:prstGeom>
        </p:spPr>
        <p:txBody>
          <a:bodyPr>
            <a:spAutoFit/>
          </a:bodyPr>
          <a:lstStyle>
            <a:defP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假设</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共面</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则存在实数</a:t>
            </a:r>
            <a:r>
              <a:rPr lang="en-US" altLang="zh-CN" sz="2200" i="1" err="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ea typeface="Microsoft Yi Baiti" panose="03000500000000000000" pitchFamily="66" charset="0"/>
                <a:cs typeface="Times New Roman" pitchFamily="18" charset="0"/>
              </a:rPr>
              <a:t>μ</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使得</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i="1">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μ</a:t>
            </a:r>
            <a:r>
              <a:rPr lang="en-US" altLang="zh-CN" sz="2200">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i="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ea typeface="Microsoft Yi Baiti" panose="03000500000000000000" pitchFamily="66" charset="0"/>
                <a:cs typeface="Times New Roman" pitchFamily="18" charset="0"/>
              </a:rPr>
              <a:t>μ</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b="1" err="1">
                <a:solidFill>
                  <a:srgbClr val="FF0000"/>
                </a:solidFill>
                <a:latin typeface="Times New Roman" pitchFamily="18" charset="0"/>
                <a:cs typeface="Times New Roman" pitchFamily="18" charset="0"/>
              </a:rPr>
              <a:t>b</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i="1"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ea typeface="Microsoft Yi Baiti" panose="03000500000000000000" pitchFamily="66" charset="0"/>
                <a:cs typeface="Times New Roman" pitchFamily="18" charset="0"/>
              </a:rPr>
              <a:t>μ</a:t>
            </a:r>
            <a:r>
              <a:rPr lang="en-US" altLang="zh-CN" sz="2200">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c</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a</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是空间的一个基底</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b="1" err="1">
                <a:solidFill>
                  <a:srgbClr val="FF0000"/>
                </a:solidFill>
                <a:latin typeface="Times New Roman" pitchFamily="18" charset="0"/>
                <a:cs typeface="Times New Roman" pitchFamily="18" charset="0"/>
              </a:rPr>
              <a:t>a</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zh-CN" altLang="zh-CN" sz="2200">
                <a:solidFill>
                  <a:srgbClr val="FF0000"/>
                </a:solidFill>
                <a:latin typeface="Times New Roman" pitchFamily="18" charset="0"/>
                <a:ea typeface="楷体" panose="02010609060101010101" pitchFamily="49" charset="-122"/>
                <a:cs typeface="Times New Roman" pitchFamily="18" charset="0"/>
              </a:rPr>
              <a:t>不共面</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184561796"/>
              </p:ext>
            </p:extLst>
          </p:nvPr>
        </p:nvGraphicFramePr>
        <p:xfrm>
          <a:off x="783968" y="3765341"/>
          <a:ext cx="8128000" cy="959392"/>
        </p:xfrm>
        <a:graphic>
          <a:graphicData uri="http://schemas.openxmlformats.org/presentationml/2006/ole">
            <mc:AlternateContent>
              <mc:Choice xmlns:v="urn:schemas-microsoft-com:vml" Requires="v">
                <p:oleObj spid="_x0000_s1059" name="文档" r:id="rId2" imgW="3839551" imgH="457929" progId="Word.Document.12">
                  <p:embed/>
                </p:oleObj>
              </mc:Choice>
              <mc:Fallback>
                <p:oleObj name="文档" r:id="rId2" imgW="3839551" imgH="457929" progId="Word.Document.12">
                  <p:embed/>
                  <p:pic>
                    <p:nvPicPr>
                      <p:cNvPr id="0" name="OLE substitute image"/>
                      <p:cNvPicPr/>
                      <p:nvPr/>
                    </p:nvPicPr>
                    <p:blipFill>
                      <a:blip r:embed="rId3"/>
                      <a:stretch>
                        <a:fillRect/>
                      </a:stretch>
                    </p:blipFill>
                    <p:spPr>
                      <a:xfrm>
                        <a:off x="783968" y="3765341"/>
                        <a:ext cx="8128000" cy="959392"/>
                      </a:xfrm>
                      <a:prstGeom prst="rect">
                        <a:avLst/>
                      </a:prstGeom>
                    </p:spPr>
                  </p:pic>
                </p:oleObj>
              </mc:Fallback>
            </mc:AlternateContent>
          </a:graphicData>
        </a:graphic>
      </p:graphicFrame>
      <p:sp>
        <p:nvSpPr>
          <p:cNvPr id="5" name="矩形 4"/>
          <p:cNvSpPr>
            <a:spLocks noChangeAspect="1"/>
          </p:cNvSpPr>
          <p:nvPr/>
        </p:nvSpPr>
        <p:spPr>
          <a:xfrm>
            <a:off x="783968" y="4961247"/>
            <a:ext cx="8128000" cy="1311128"/>
          </a:xfrm>
          <a:prstGeom prst="rect">
            <a:avLst/>
          </a:prstGeom>
        </p:spPr>
        <p:txBody>
          <a:bodyPr>
            <a:spAutoFit/>
          </a:bodyPr>
          <a:lstStyle>
            <a:defP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即不存在实数</a:t>
            </a:r>
            <a:r>
              <a:rPr lang="en-US" altLang="zh-CN" sz="2200" i="1" err="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ea typeface="Microsoft Yi Baiti" panose="03000500000000000000" pitchFamily="66" charset="0"/>
                <a:cs typeface="Times New Roman" pitchFamily="18" charset="0"/>
              </a:rPr>
              <a:t>μ</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使得</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i="1">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μ</a:t>
            </a:r>
            <a:r>
              <a:rPr lang="en-US" altLang="zh-CN" sz="2200">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不共面</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故</a:t>
            </a:r>
            <a:r>
              <a:rPr lang="en-US" altLang="zh-CN" sz="2200">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a</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b</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c</a:t>
            </a:r>
            <a:r>
              <a:rPr lang="en-US" altLang="zh-CN" sz="2200" i="1" err="1">
                <a:solidFill>
                  <a:srgbClr val="FF0000"/>
                </a:solidFill>
                <a:latin typeface="Times New Roman" pitchFamily="18" charset="0"/>
                <a:cs typeface="Times New Roman" pitchFamily="18" charset="0"/>
              </a:rPr>
              <a:t>+</a:t>
            </a:r>
            <a:r>
              <a:rPr lang="en-US" altLang="zh-CN" sz="2200" b="1" err="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能作为空间的一个基底</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350846694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945430151"/>
              </p:ext>
            </p:extLst>
          </p:nvPr>
        </p:nvGraphicFramePr>
        <p:xfrm>
          <a:off x="185737" y="564507"/>
          <a:ext cx="9637885" cy="6293493"/>
        </p:xfrm>
        <a:graphic>
          <a:graphicData uri="http://schemas.openxmlformats.org/presentationml/2006/ole">
            <mc:AlternateContent>
              <mc:Choice xmlns:v="urn:schemas-microsoft-com:vml" Requires="v">
                <p:oleObj spid="_x0000_s1060" name="文档" r:id="rId2" imgW="8148703" imgH="5415228" progId="Word.Document.12">
                  <p:embed/>
                </p:oleObj>
              </mc:Choice>
              <mc:Fallback>
                <p:oleObj name="文档" r:id="rId2" imgW="8148703" imgH="5415228" progId="Word.Document.12">
                  <p:embed/>
                  <p:pic>
                    <p:nvPicPr>
                      <p:cNvPr id="0" name="OLE substitute image"/>
                      <p:cNvPicPr/>
                      <p:nvPr/>
                    </p:nvPicPr>
                    <p:blipFill>
                      <a:blip r:embed="rId3"/>
                      <a:stretch>
                        <a:fillRect/>
                      </a:stretch>
                    </p:blipFill>
                    <p:spPr>
                      <a:xfrm>
                        <a:off x="185737" y="564507"/>
                        <a:ext cx="9637885" cy="6293493"/>
                      </a:xfrm>
                      <a:prstGeom prst="rect">
                        <a:avLst/>
                      </a:prstGeom>
                    </p:spPr>
                  </p:pic>
                </p:oleObj>
              </mc:Fallback>
            </mc:AlternateContent>
          </a:graphicData>
        </a:graphic>
      </p:graphicFrame>
      <p:pic>
        <p:nvPicPr>
          <p:cNvPr id="4" name="图片 3" descr="figure"/>
          <p:cNvPicPr/>
          <p:nvPr/>
        </p:nvPicPr>
        <p:blipFill>
          <a:blip r:embed="rId4"/>
          <a:stretch>
            <a:fillRect/>
          </a:stretch>
        </p:blipFill>
        <p:spPr>
          <a:xfrm>
            <a:off x="8461353" y="840260"/>
            <a:ext cx="2724538" cy="3002691"/>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4133498889"/>
              </p:ext>
            </p:extLst>
          </p:nvPr>
        </p:nvGraphicFramePr>
        <p:xfrm>
          <a:off x="296947" y="2226136"/>
          <a:ext cx="9851810" cy="6693522"/>
        </p:xfrm>
        <a:graphic>
          <a:graphicData uri="http://schemas.openxmlformats.org/presentationml/2006/ole">
            <mc:AlternateContent>
              <mc:Choice xmlns:v="urn:schemas-microsoft-com:vml" Requires="v">
                <p:oleObj spid="_x0000_s1061" name="文档" r:id="rId5" imgW="8148703" imgH="5416667" progId="Word.Document.12">
                  <p:embed/>
                </p:oleObj>
              </mc:Choice>
              <mc:Fallback>
                <p:oleObj name="文档" r:id="rId5" imgW="8148703" imgH="5416667" progId="Word.Document.12">
                  <p:embed/>
                  <p:pic>
                    <p:nvPicPr>
                      <p:cNvPr id="0" name="OLE substitute image"/>
                      <p:cNvPicPr/>
                      <p:nvPr/>
                    </p:nvPicPr>
                    <p:blipFill>
                      <a:blip r:embed="rId6"/>
                      <a:stretch>
                        <a:fillRect/>
                      </a:stretch>
                    </p:blipFill>
                    <p:spPr>
                      <a:xfrm>
                        <a:off x="296947" y="2226136"/>
                        <a:ext cx="9851810" cy="6693522"/>
                      </a:xfrm>
                      <a:prstGeom prst="rect">
                        <a:avLst/>
                      </a:prstGeom>
                    </p:spPr>
                  </p:pic>
                </p:oleObj>
              </mc:Fallback>
            </mc:AlternateContent>
          </a:graphicData>
        </a:graphic>
      </p:graphicFrame>
    </p:spTree>
    <p:extLst>
      <p:ext uri="{BB962C8B-B14F-4D97-AF65-F5344CB8AC3E}">
        <p14:creationId xmlns:p14="http://schemas.microsoft.com/office/powerpoint/2010/main" val="23489259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p:nvPr/>
        </p:nvSpPr>
        <p:spPr>
          <a:xfrm>
            <a:off x="106497" y="870970"/>
            <a:ext cx="11516298" cy="4515916"/>
          </a:xfrm>
          <a:prstGeom prst="rect">
            <a:avLst/>
          </a:prstGeom>
        </p:spPr>
        <p:txBody>
          <a:bodyPr wrap="square">
            <a:spAutoFit/>
          </a:bodyPr>
          <a:lstStyle>
            <a:defPPr/>
          </a:lstStyle>
          <a:p>
            <a:pPr algn="just">
              <a:lnSpc>
                <a:spcPct val="150000"/>
              </a:lnSpc>
              <a:spcAft>
                <a:spcPct val="0"/>
              </a:spcAft>
            </a:pPr>
            <a:r>
              <a:rPr lang="en-US" altLang="zh-CN" sz="2800" b="1" kern="100">
                <a:latin typeface="Times New Roman" pitchFamily="18" charset="0"/>
                <a:ea typeface="楷体_GB2312"/>
                <a:cs typeface="Courier New" panose="02070309020205020404" pitchFamily="49" charset="0"/>
              </a:rPr>
              <a:t>1</a:t>
            </a:r>
            <a:r>
              <a:rPr lang="zh-CN" altLang="zh-CN" sz="2800" b="1" kern="100">
                <a:latin typeface="Times New Roman" pitchFamily="18" charset="0"/>
                <a:cs typeface="Times New Roman" pitchFamily="18" charset="0"/>
              </a:rPr>
              <a:t>．</a:t>
            </a:r>
            <a:r>
              <a:rPr lang="zh-CN" altLang="zh-CN" sz="2800" b="1" kern="100">
                <a:latin typeface="Times New Roman" pitchFamily="18" charset="0"/>
                <a:ea typeface="楷体_GB2312"/>
                <a:cs typeface="Times New Roman" pitchFamily="18" charset="0"/>
              </a:rPr>
              <a:t>利用向量的线性运算和空间向量基本定理表示向量是向量应用的基础．</a:t>
            </a:r>
            <a:endParaRPr lang="zh-CN" altLang="zh-CN" sz="2800" kern="100">
              <a:latin typeface="宋体" pitchFamily="2" charset="-122"/>
              <a:cs typeface="Courier New" panose="02070309020205020404" pitchFamily="49" charset="0"/>
            </a:endParaRPr>
          </a:p>
          <a:p>
            <a:pPr algn="just">
              <a:lnSpc>
                <a:spcPct val="150000"/>
              </a:lnSpc>
              <a:spcAft>
                <a:spcPct val="0"/>
              </a:spcAft>
            </a:pPr>
            <a:r>
              <a:rPr lang="en-US" altLang="zh-CN" sz="2800" b="1" kern="100">
                <a:latin typeface="Times New Roman" pitchFamily="18" charset="0"/>
                <a:ea typeface="楷体_GB2312"/>
                <a:cs typeface="Courier New" panose="02070309020205020404" pitchFamily="49" charset="0"/>
              </a:rPr>
              <a:t>2</a:t>
            </a:r>
            <a:r>
              <a:rPr lang="zh-CN" altLang="zh-CN" sz="2800" b="1" kern="100">
                <a:latin typeface="Times New Roman" pitchFamily="18" charset="0"/>
                <a:ea typeface="楷体_GB2312"/>
                <a:cs typeface="Times New Roman" pitchFamily="18" charset="0"/>
              </a:rPr>
              <a:t>．利用共线向量定理、共面向量定理可以证明一些平行、共面问题；利用数量积运算可以解决一些距离、夹角问题．</a:t>
            </a:r>
            <a:endParaRPr lang="zh-CN" altLang="zh-CN" sz="2800" kern="100">
              <a:latin typeface="宋体" panose="02010600030101010101" pitchFamily="2" charset="-122"/>
              <a:cs typeface="Courier New" panose="02070309020205020404" pitchFamily="49" charset="0"/>
            </a:endParaRPr>
          </a:p>
          <a:p>
            <a:pPr>
              <a:lnSpc>
                <a:spcPct val="150000"/>
              </a:lnSpc>
            </a:pPr>
            <a:r>
              <a:rPr lang="en-US" altLang="zh-CN" sz="2800" b="1" kern="100">
                <a:latin typeface="Times New Roman" pitchFamily="18" charset="0"/>
                <a:ea typeface="楷体_GB2312"/>
              </a:rPr>
              <a:t>3</a:t>
            </a:r>
            <a:r>
              <a:rPr lang="zh-CN" altLang="zh-CN" sz="2800" b="1" kern="100">
                <a:latin typeface="Times New Roman" pitchFamily="18" charset="0"/>
                <a:ea typeface="楷体_GB2312"/>
                <a:cs typeface="Times New Roman" pitchFamily="18" charset="0"/>
              </a:rPr>
              <a:t>．利用向量解立体几何题的一般方法：把线段或角度转化为向量表示，用已知向量表示未知向量，然后通过向量的运算或证明去解决问题．其中合理选取基底是优化运算的关键．</a:t>
            </a:r>
            <a:r>
              <a:rPr lang="zh-CN" altLang="zh-CN" b="1" kern="100">
                <a:latin typeface="Times New Roman" pitchFamily="18" charset="0"/>
                <a:ea typeface="楷体_GB2312"/>
                <a:cs typeface="Times New Roman" pitchFamily="18" charset="0"/>
              </a:rPr>
              <a:t>　　　　　</a:t>
            </a:r>
            <a:endParaRPr lang="zh-CN" altLang="en-US"/>
          </a:p>
        </p:txBody>
      </p:sp>
      <p:sp>
        <p:nvSpPr>
          <p:cNvPr id="5"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pPr/>
            <a:r>
              <a:rPr lang="zh-CN" altLang="en-US" sz="2800">
                <a:solidFill>
                  <a:schemeClr val="bg1"/>
                </a:solidFill>
                <a:ea typeface="黑体" panose="02010609060101010101" pitchFamily="49" charset="-122"/>
              </a:rPr>
              <a:t>课堂小结</a:t>
            </a:r>
            <a:endParaRPr lang="en-US" altLang="zh-CN" sz="2800">
              <a:solidFill>
                <a:schemeClr val="bg1"/>
              </a:solidFill>
              <a:ea typeface="黑体" panose="02010609060101010101" pitchFamily="49" charset="-122"/>
            </a:endParaRPr>
          </a:p>
        </p:txBody>
      </p:sp>
    </p:spTree>
    <p:custDataLst>
      <p:tags r:id="rId2"/>
    </p:custDataLst>
    <p:extLst>
      <p:ext uri="{BB962C8B-B14F-4D97-AF65-F5344CB8AC3E}">
        <p14:creationId xmlns:p14="http://schemas.microsoft.com/office/powerpoint/2010/main" val="318788071"/>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646331"/>
          </a:xfrm>
          <a:prstGeom prst="rect">
            <a:avLst/>
          </a:prstGeom>
          <a:noFill/>
        </p:spPr>
        <p:txBody>
          <a:bodyPr wrap="square" rtlCol="0">
            <a:spAutoFit/>
          </a:bodyPr>
          <a:lstStyle>
            <a:defPPr/>
          </a:lstStyle>
          <a:p>
            <a:pPr/>
            <a:r>
              <a:rPr lang="zh-CN" altLang="en-US" b="1">
                <a:solidFill>
                  <a:schemeClr val="accent1"/>
                </a:solidFill>
              </a:rPr>
              <a:t>人教</a:t>
            </a:r>
            <a:r>
              <a:rPr lang="en-US" altLang="zh-CN" b="1">
                <a:solidFill>
                  <a:schemeClr val="accent1"/>
                </a:solidFill>
              </a:rPr>
              <a:t>A</a:t>
            </a:r>
            <a:r>
              <a:rPr lang="zh-CN" altLang="en-US" b="1">
                <a:solidFill>
                  <a:schemeClr val="accent1"/>
                </a:solidFill>
              </a:rPr>
              <a:t>版选择性必修第一册</a:t>
            </a:r>
          </a:p>
        </p:txBody>
      </p:sp>
      <p:pic>
        <p:nvPicPr>
          <p:cNvPr id="5" name="New picture" hidden="1"/>
          <p:cNvPicPr/>
          <p:nvPr/>
        </p:nvPicPr>
        <p:blipFill>
          <a:blip r:embed="rId2"/>
          <a:stretch>
            <a:fillRect/>
          </a:stretch>
        </p:blipFill>
        <p:spPr>
          <a:xfrm>
            <a:off x="11099800" y="12623800"/>
            <a:ext cx="292100" cy="4699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7101288"/>
              </p:ext>
            </p:extLst>
          </p:nvPr>
        </p:nvGraphicFramePr>
        <p:xfrm>
          <a:off x="386491" y="1554934"/>
          <a:ext cx="11805509" cy="3905979"/>
        </p:xfrm>
        <a:graphic>
          <a:graphicData uri="http://schemas.openxmlformats.org/presentationml/2006/ole">
            <mc:AlternateContent>
              <mc:Choice xmlns:v="urn:schemas-microsoft-com:vml" Requires="v">
                <p:oleObj spid="_x0000_s1038" name="文档" r:id="rId2" imgW="4106422" imgH="1466095" progId="Word.Document.12">
                  <p:embed/>
                </p:oleObj>
              </mc:Choice>
              <mc:Fallback>
                <p:oleObj name="文档" r:id="rId2" imgW="4106422" imgH="1466095" progId="Word.Document.12">
                  <p:embed/>
                  <p:pic>
                    <p:nvPicPr>
                      <p:cNvPr id="0" name="OLE substitute image"/>
                      <p:cNvPicPr/>
                      <p:nvPr/>
                    </p:nvPicPr>
                    <p:blipFill>
                      <a:blip r:embed="rId3"/>
                      <a:stretch>
                        <a:fillRect/>
                      </a:stretch>
                    </p:blipFill>
                    <p:spPr>
                      <a:xfrm>
                        <a:off x="386491" y="1554934"/>
                        <a:ext cx="11805509" cy="3905979"/>
                      </a:xfrm>
                      <a:prstGeom prst="rect">
                        <a:avLst/>
                      </a:prstGeom>
                    </p:spPr>
                  </p:pic>
                </p:oleObj>
              </mc:Fallback>
            </mc:AlternateContent>
          </a:graphicData>
        </a:graphic>
      </p:graphicFrame>
      <p:sp>
        <p:nvSpPr>
          <p:cNvPr id="3" name="TextBox 12"/>
          <p:cNvSpPr txBox="1"/>
          <p:nvPr/>
        </p:nvSpPr>
        <p:spPr>
          <a:xfrm>
            <a:off x="0" y="0"/>
            <a:ext cx="1620582" cy="523099"/>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学习目标</a:t>
            </a:r>
          </a:p>
        </p:txBody>
      </p:sp>
    </p:spTree>
    <p:extLst>
      <p:ext uri="{BB962C8B-B14F-4D97-AF65-F5344CB8AC3E}">
        <p14:creationId xmlns:p14="http://schemas.microsoft.com/office/powerpoint/2010/main" val="3877872857"/>
      </p:ext>
    </p:extLst>
  </p:cSld>
  <p:clrMapOvr>
    <a:masterClrMapping/>
  </p:clrMapOvr>
  <p:transition spd="slow">
    <p:cover dir="lu"/>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mc:AlternateContent>
        <mc:Choice Requires="a14">
          <p:sp>
            <p:nvSpPr>
              <p:cNvPr id="7" name="矩形 2"/>
              <p:cNvSpPr/>
              <p:nvPr/>
            </p:nvSpPr>
            <p:spPr>
              <a:xfrm>
                <a:off x="0" y="4226923"/>
                <a:ext cx="8587946" cy="1615827"/>
              </a:xfrm>
              <a:prstGeom prst="rect">
                <a:avLst/>
              </a:prstGeom>
            </p:spPr>
            <p:txBody>
              <a:bodyPr wrap="square">
                <a:spAutoFit/>
              </a:bodyPr>
              <a:lstStyle>
                <a:defPPr/>
              </a:lstStyle>
              <a:p>
                <a:pPr>
                  <a:lnSpc>
                    <a:spcPct val="150000"/>
                  </a:lnSpc>
                </a:pPr>
                <a:r>
                  <a:rPr lang="zh-CN" altLang="en-US" sz="2200">
                    <a:solidFill>
                      <a:srgbClr val="000000"/>
                    </a:solidFill>
                    <a:latin typeface="Times New Roman" pitchFamily="18" charset="0"/>
                    <a:cs typeface="Times New Roman" pitchFamily="18" charset="0"/>
                  </a:rPr>
                  <a:t>      因此，如果</a:t>
                </a:r>
                <a14:m>
                  <m:oMathPara>
                    <m:oMathParaPr>
                      <m:jc/>
                    </m:oMathParaPr>
                    <m:oMath>
                      <m:r>
                        <m:rPr>
                          <m:sty m:val="bi"/>
                        </m:rPr>
                        <a:rPr lang="en-US" altLang="zh-CN" sz="2200" b="1" i="1">
                          <a:solidFill>
                            <a:srgbClr val="000000"/>
                          </a:solidFill>
                          <a:latin typeface="Cambria Math" pitchFamily="18" charset="0"/>
                          <a:cs typeface="Times New Roman" panose="02020603050405020304" pitchFamily="18" charset="0"/>
                        </a:rPr>
                        <m:t>𝒊</m:t>
                      </m:r>
                      <m:r>
                        <m:rPr>
                          <m:sty m:val="bi"/>
                        </m:rPr>
                        <a:rPr lang="en-US" altLang="zh-CN" sz="2200" b="1" i="1">
                          <a:solidFill>
                            <a:srgbClr val="000000"/>
                          </a:solidFill>
                          <a:latin typeface="Cambria Math" pitchFamily="18" charset="0"/>
                          <a:cs typeface="Times New Roman" panose="02020603050405020304" pitchFamily="18" charset="0"/>
                        </a:rPr>
                        <m:t>,</m:t>
                      </m:r>
                      <m:r>
                        <m:rPr>
                          <m:sty m:val="bi"/>
                        </m:rPr>
                        <a:rPr lang="en-US" altLang="zh-CN" sz="2200" b="1" i="1">
                          <a:solidFill>
                            <a:srgbClr val="000000"/>
                          </a:solidFill>
                          <a:latin typeface="Cambria Math" pitchFamily="18" charset="0"/>
                          <a:cs typeface="Times New Roman" panose="02020603050405020304" pitchFamily="18" charset="0"/>
                        </a:rPr>
                        <m:t>𝒋</m:t>
                      </m:r>
                      <m:r>
                        <m:rPr>
                          <m:sty m:val="bi"/>
                        </m:rPr>
                        <a:rPr lang="en-US" altLang="zh-CN" sz="2200" b="1" i="1">
                          <a:solidFill>
                            <a:srgbClr val="000000"/>
                          </a:solidFill>
                          <a:latin typeface="Cambria Math" pitchFamily="18" charset="0"/>
                          <a:cs typeface="Times New Roman" panose="02020603050405020304" pitchFamily="18" charset="0"/>
                        </a:rPr>
                        <m:t>,</m:t>
                      </m:r>
                      <m:r>
                        <m:rPr>
                          <m:sty m:val="bi"/>
                        </m:rPr>
                        <a:rPr lang="en-US" altLang="zh-CN" sz="2200" b="1" i="1">
                          <a:solidFill>
                            <a:srgbClr val="000000"/>
                          </a:solidFill>
                          <a:latin typeface="Cambria Math" pitchFamily="18" charset="0"/>
                          <a:cs typeface="Times New Roman" panose="02020603050405020304" pitchFamily="18" charset="0"/>
                        </a:rPr>
                        <m:t>𝒌</m:t>
                      </m:r>
                    </m:oMath>
                  </m:oMathPara>
                </a14:m>
                <a:r>
                  <a:rPr lang="zh-CN" altLang="en-US" sz="2200">
                    <a:solidFill>
                      <a:srgbClr val="000000"/>
                    </a:solidFill>
                    <a:latin typeface="Times New Roman" pitchFamily="18" charset="0"/>
                    <a:cs typeface="Times New Roman" pitchFamily="18" charset="0"/>
                  </a:rPr>
                  <a:t>是空间三个两两垂直的向量，那么对于任意一个空间向量</a:t>
                </a:r>
                <a:r>
                  <a:rPr lang="en-US" altLang="zh-CN" sz="2200">
                    <a:solidFill>
                      <a:srgbClr val="000000"/>
                    </a:solidFill>
                    <a:latin typeface="Times New Roman" pitchFamily="18" charset="0"/>
                    <a:cs typeface="Times New Roman" pitchFamily="18" charset="0"/>
                  </a:rPr>
                  <a:t>p</a:t>
                </a:r>
                <a:r>
                  <a:rPr lang="zh-CN" altLang="en-US" sz="2200">
                    <a:solidFill>
                      <a:srgbClr val="000000"/>
                    </a:solidFill>
                    <a:latin typeface="Times New Roman" pitchFamily="18" charset="0"/>
                    <a:cs typeface="Times New Roman" pitchFamily="18" charset="0"/>
                  </a:rPr>
                  <a:t>存在唯一有序实数组（</a:t>
                </a:r>
                <a:r>
                  <a:rPr lang="en-US" altLang="zh-CN" sz="2200" err="1">
                    <a:solidFill>
                      <a:srgbClr val="000000"/>
                    </a:solidFill>
                    <a:latin typeface="Times New Roman" pitchFamily="18" charset="0"/>
                    <a:cs typeface="Times New Roman" pitchFamily="18" charset="0"/>
                  </a:rPr>
                  <a:t>x,y,z</a:t>
                </a:r>
                <a:r>
                  <a:rPr lang="zh-CN" altLang="en-US" sz="2200">
                    <a:solidFill>
                      <a:srgbClr val="000000"/>
                    </a:solidFill>
                    <a:latin typeface="Times New Roman" pitchFamily="18" charset="0"/>
                    <a:cs typeface="Times New Roman" pitchFamily="18" charset="0"/>
                  </a:rPr>
                  <a:t>），使得</a:t>
                </a:r>
                <a:r>
                  <a:rPr lang="en-US" altLang="zh-CN" sz="2200" b="1" i="1">
                    <a:solidFill>
                      <a:srgbClr val="000000"/>
                    </a:solidFill>
                    <a:latin typeface="Times New Roman" pitchFamily="18" charset="0"/>
                    <a:cs typeface="Times New Roman" pitchFamily="18" charset="0"/>
                  </a:rPr>
                  <a:t>p=</a:t>
                </a:r>
                <a:r>
                  <a:rPr lang="en-US" altLang="zh-CN" sz="2200">
                    <a:solidFill>
                      <a:srgbClr val="000000"/>
                    </a:solidFill>
                    <a:latin typeface="Times New Roman" pitchFamily="18" charset="0"/>
                    <a:cs typeface="Times New Roman" pitchFamily="18" charset="0"/>
                  </a:rPr>
                  <a:t> x</a:t>
                </a:r>
                <a:r>
                  <a:rPr lang="en-US" altLang="zh-CN" sz="2200" b="1" i="1">
                    <a:solidFill>
                      <a:srgbClr val="000000"/>
                    </a:solidFill>
                    <a:latin typeface="Times New Roman" pitchFamily="18" charset="0"/>
                    <a:cs typeface="Times New Roman" pitchFamily="18" charset="0"/>
                  </a:rPr>
                  <a:t>i</a:t>
                </a:r>
                <a:r>
                  <a:rPr lang="en-US" altLang="zh-CN" sz="2200">
                    <a:solidFill>
                      <a:srgbClr val="000000"/>
                    </a:solidFill>
                    <a:latin typeface="Times New Roman" pitchFamily="18" charset="0"/>
                    <a:cs typeface="Times New Roman" pitchFamily="18" charset="0"/>
                  </a:rPr>
                  <a:t>+</a:t>
                </a:r>
                <a:r>
                  <a:rPr lang="en-US" altLang="zh-CN" sz="2200">
                    <a:solidFill>
                      <a:srgbClr val="000000"/>
                    </a:solidFill>
                    <a:cs typeface="Times New Roman" pitchFamily="18" charset="0"/>
                  </a:rPr>
                  <a:t> </a:t>
                </a:r>
                <a14:m>
                  <m:oMathPara>
                    <m:oMathParaPr>
                      <m:jc/>
                    </m:oMathParaPr>
                    <m:oMath>
                      <m:r>
                        <m:rPr>
                          <m:sty m:val="p"/>
                        </m:rPr>
                        <a:rPr lang="en-US" altLang="zh-CN" sz="2200">
                          <a:solidFill>
                            <a:srgbClr val="000000"/>
                          </a:solidFill>
                          <a:latin typeface="Cambria Math" pitchFamily="18" charset="0"/>
                          <a:cs typeface="Times New Roman" panose="02020603050405020304" pitchFamily="18" charset="0"/>
                        </a:rPr>
                        <m:t>y</m:t>
                      </m:r>
                      <m:r>
                        <m:rPr>
                          <m:sty m:val="bi"/>
                        </m:rPr>
                        <a:rPr lang="en-US" altLang="zh-CN" sz="2200" b="1" i="1">
                          <a:solidFill>
                            <a:srgbClr val="000000"/>
                          </a:solidFill>
                          <a:latin typeface="Cambria Math" pitchFamily="18" charset="0"/>
                          <a:cs typeface="Times New Roman" panose="02020603050405020304" pitchFamily="18" charset="0"/>
                        </a:rPr>
                        <m:t>𝒋</m:t>
                      </m:r>
                      <m:r>
                        <m:rPr>
                          <m:sty m:val="p"/>
                        </m:rPr>
                        <a:rPr lang="en-US" altLang="zh-CN" sz="2200">
                          <a:solidFill>
                            <a:srgbClr val="000000"/>
                          </a:solidFill>
                          <a:latin typeface="Cambria Math" pitchFamily="18" charset="0"/>
                          <a:cs typeface="Times New Roman" panose="02020603050405020304" pitchFamily="18" charset="0"/>
                        </a:rPr>
                        <m:t>+</m:t>
                      </m:r>
                      <m:r>
                        <m:rPr>
                          <m:sty m:val="p"/>
                        </m:rPr>
                        <a:rPr lang="en-US" altLang="zh-CN" sz="2200">
                          <a:solidFill>
                            <a:srgbClr val="000000"/>
                          </a:solidFill>
                          <a:latin typeface="Times New Roman" pitchFamily="18" charset="0"/>
                          <a:cs typeface="Times New Roman" panose="02020603050405020304" pitchFamily="18" charset="0"/>
                        </a:rPr>
                        <m:t>z</m:t>
                      </m:r>
                      <m:r>
                        <m:rPr>
                          <m:sty m:val="bi"/>
                        </m:rPr>
                        <a:rPr lang="en-US" altLang="zh-CN" sz="2200" b="1" i="1">
                          <a:solidFill>
                            <a:srgbClr val="000000"/>
                          </a:solidFill>
                          <a:latin typeface="Cambria Math" pitchFamily="18" charset="0"/>
                          <a:cs typeface="Times New Roman" panose="02020603050405020304" pitchFamily="18" charset="0"/>
                        </a:rPr>
                        <m:t>𝒌</m:t>
                      </m:r>
                      <m:r>
                        <m:rPr>
                          <m:sty m:val="bi"/>
                        </m:rPr>
                        <a:rPr lang="en-US" altLang="zh-CN" sz="2200" b="1" i="1">
                          <a:solidFill>
                            <a:srgbClr val="000000"/>
                          </a:solidFill>
                          <a:latin typeface="Cambria Math" pitchFamily="18" charset="0"/>
                          <a:cs typeface="Times New Roman" panose="02020603050405020304" pitchFamily="18" charset="0"/>
                        </a:rPr>
                        <m:t> </m:t>
                      </m:r>
                    </m:oMath>
                  </m:oMathPara>
                </a14:m>
                <a:r>
                  <a:rPr lang="zh-CN" altLang="en-US" sz="2200">
                    <a:solidFill>
                      <a:srgbClr val="000000"/>
                    </a:solidFill>
                    <a:latin typeface="Times New Roman" pitchFamily="18" charset="0"/>
                    <a:cs typeface="Times New Roman" pitchFamily="18" charset="0"/>
                  </a:rPr>
                  <a:t>。</a:t>
                </a:r>
                <a:br>
                  <a:rPr lang="zh-CN" altLang="en-US" sz="2200">
                    <a:solidFill>
                      <a:srgbClr val="000000"/>
                    </a:solidFill>
                    <a:latin typeface="Times New Roman" pitchFamily="18" charset="0"/>
                    <a:cs typeface="Times New Roman" pitchFamily="18" charset="0"/>
                  </a:rPr>
                </a:br>
                <a:r>
                  <a:rPr lang="zh-CN" altLang="en-US" sz="2200">
                    <a:solidFill>
                      <a:srgbClr val="000000"/>
                    </a:solidFill>
                    <a:latin typeface="Times New Roman" pitchFamily="18" charset="0"/>
                    <a:cs typeface="Times New Roman" pitchFamily="18" charset="0"/>
                  </a:rPr>
                  <a:t>我们称</a:t>
                </a:r>
                <a:r>
                  <a:rPr lang="en-US" altLang="zh-CN" sz="2200">
                    <a:solidFill>
                      <a:srgbClr val="000000"/>
                    </a:solidFill>
                    <a:latin typeface="Times New Roman" pitchFamily="18" charset="0"/>
                    <a:cs typeface="Times New Roman" pitchFamily="18" charset="0"/>
                  </a:rPr>
                  <a:t> x</a:t>
                </a:r>
                <a:r>
                  <a:rPr lang="en-US" altLang="zh-CN" sz="2200" b="1" i="1">
                    <a:solidFill>
                      <a:srgbClr val="000000"/>
                    </a:solidFill>
                    <a:latin typeface="Times New Roman" pitchFamily="18" charset="0"/>
                    <a:cs typeface="Times New Roman" pitchFamily="18" charset="0"/>
                  </a:rPr>
                  <a:t>i</a:t>
                </a:r>
                <a:r>
                  <a:rPr lang="en-US" altLang="zh-CN" sz="2200">
                    <a:solidFill>
                      <a:srgbClr val="000000"/>
                    </a:solidFill>
                    <a:latin typeface="Times New Roman" pitchFamily="18" charset="0"/>
                    <a:cs typeface="Times New Roman" pitchFamily="18" charset="0"/>
                  </a:rPr>
                  <a:t>,</a:t>
                </a:r>
                <a:r>
                  <a:rPr lang="en-US" altLang="zh-CN" sz="2200">
                    <a:solidFill>
                      <a:srgbClr val="000000"/>
                    </a:solidFill>
                    <a:cs typeface="Times New Roman" pitchFamily="18" charset="0"/>
                  </a:rPr>
                  <a:t> </a:t>
                </a:r>
                <a14:m>
                  <m:oMathPara>
                    <m:oMathParaPr>
                      <m:jc/>
                    </m:oMathParaPr>
                    <m:oMath>
                      <m:r>
                        <m:rPr>
                          <m:sty m:val="p"/>
                        </m:rPr>
                        <a:rPr lang="en-US" altLang="zh-CN" sz="2200">
                          <a:solidFill>
                            <a:srgbClr val="000000"/>
                          </a:solidFill>
                          <a:latin typeface="Cambria Math" pitchFamily="18" charset="0"/>
                          <a:cs typeface="Times New Roman" panose="02020603050405020304" pitchFamily="18" charset="0"/>
                        </a:rPr>
                        <m:t>y</m:t>
                      </m:r>
                      <m:r>
                        <m:rPr>
                          <m:sty m:val="bi"/>
                        </m:rPr>
                        <a:rPr lang="en-US" altLang="zh-CN" sz="2200" b="1" i="1">
                          <a:solidFill>
                            <a:srgbClr val="000000"/>
                          </a:solidFill>
                          <a:latin typeface="Cambria Math" pitchFamily="18" charset="0"/>
                          <a:cs typeface="Times New Roman" panose="02020603050405020304" pitchFamily="18" charset="0"/>
                        </a:rPr>
                        <m:t>𝒋</m:t>
                      </m:r>
                      <m:r>
                        <m:rPr>
                          <m:sty m:val="p"/>
                        </m:rPr>
                        <a:rPr lang="en-US" altLang="zh-CN" sz="2200" b="0" i="0" smtClean="0">
                          <a:solidFill>
                            <a:srgbClr val="000000"/>
                          </a:solidFill>
                          <a:latin typeface="Cambria Math" pitchFamily="18" charset="0"/>
                          <a:cs typeface="Times New Roman" panose="02020603050405020304" pitchFamily="18" charset="0"/>
                        </a:rPr>
                        <m:t>,</m:t>
                      </m:r>
                      <m:r>
                        <m:rPr>
                          <m:sty m:val="p"/>
                        </m:rPr>
                        <a:rPr lang="en-US" altLang="zh-CN" sz="2200">
                          <a:solidFill>
                            <a:srgbClr val="000000"/>
                          </a:solidFill>
                          <a:latin typeface="Times New Roman" pitchFamily="18" charset="0"/>
                          <a:cs typeface="Times New Roman" panose="02020603050405020304" pitchFamily="18" charset="0"/>
                        </a:rPr>
                        <m:t>z</m:t>
                      </m:r>
                      <m:r>
                        <m:rPr>
                          <m:sty m:val="bi"/>
                        </m:rPr>
                        <a:rPr lang="en-US" altLang="zh-CN" sz="2200" b="1" i="1">
                          <a:solidFill>
                            <a:srgbClr val="000000"/>
                          </a:solidFill>
                          <a:latin typeface="Cambria Math" pitchFamily="18" charset="0"/>
                          <a:cs typeface="Times New Roman" panose="02020603050405020304" pitchFamily="18" charset="0"/>
                        </a:rPr>
                        <m:t>𝒌</m:t>
                      </m:r>
                    </m:oMath>
                  </m:oMathPara>
                </a14:m>
                <a:r>
                  <a:rPr lang="zh-CN" altLang="en-US" sz="2200">
                    <a:solidFill>
                      <a:srgbClr val="000000"/>
                    </a:solidFill>
                    <a:latin typeface="Times New Roman" pitchFamily="18" charset="0"/>
                    <a:cs typeface="Times New Roman" pitchFamily="18" charset="0"/>
                  </a:rPr>
                  <a:t>分别为向量</a:t>
                </a:r>
                <a:r>
                  <a:rPr lang="en-US" altLang="zh-CN" sz="2200">
                    <a:solidFill>
                      <a:srgbClr val="000000"/>
                    </a:solidFill>
                    <a:latin typeface="Times New Roman" pitchFamily="18" charset="0"/>
                    <a:cs typeface="Times New Roman" pitchFamily="18" charset="0"/>
                  </a:rPr>
                  <a:t>p</a:t>
                </a:r>
                <a:r>
                  <a:rPr lang="zh-CN" altLang="en-US" sz="2200">
                    <a:solidFill>
                      <a:srgbClr val="000000"/>
                    </a:solidFill>
                    <a:latin typeface="Times New Roman" pitchFamily="18" charset="0"/>
                    <a:cs typeface="Times New Roman" pitchFamily="18" charset="0"/>
                  </a:rPr>
                  <a:t>在</a:t>
                </a:r>
                <a14:m>
                  <m:oMathPara>
                    <m:oMathParaPr>
                      <m:jc/>
                    </m:oMathParaPr>
                    <m:oMath>
                      <m:r>
                        <m:rPr>
                          <m:sty m:val="bi"/>
                        </m:rPr>
                        <a:rPr lang="en-US" altLang="zh-CN" sz="2200" b="1" i="1">
                          <a:solidFill>
                            <a:srgbClr val="000000"/>
                          </a:solidFill>
                          <a:latin typeface="Cambria Math" pitchFamily="18" charset="0"/>
                          <a:cs typeface="Times New Roman" panose="02020603050405020304" pitchFamily="18" charset="0"/>
                        </a:rPr>
                        <m:t>𝒊</m:t>
                      </m:r>
                      <m:r>
                        <m:rPr>
                          <m:sty m:val="bi"/>
                        </m:rPr>
                        <a:rPr lang="en-US" altLang="zh-CN" sz="2200" b="1" i="1">
                          <a:solidFill>
                            <a:srgbClr val="000000"/>
                          </a:solidFill>
                          <a:latin typeface="Cambria Math" pitchFamily="18" charset="0"/>
                          <a:cs typeface="Times New Roman" panose="02020603050405020304" pitchFamily="18" charset="0"/>
                        </a:rPr>
                        <m:t>,</m:t>
                      </m:r>
                      <m:r>
                        <m:rPr>
                          <m:sty m:val="bi"/>
                        </m:rPr>
                        <a:rPr lang="en-US" altLang="zh-CN" sz="2200" b="1" i="1">
                          <a:solidFill>
                            <a:srgbClr val="000000"/>
                          </a:solidFill>
                          <a:latin typeface="Cambria Math" pitchFamily="18" charset="0"/>
                          <a:cs typeface="Times New Roman" panose="02020603050405020304" pitchFamily="18" charset="0"/>
                        </a:rPr>
                        <m:t>𝒋</m:t>
                      </m:r>
                      <m:r>
                        <m:rPr>
                          <m:sty m:val="bi"/>
                        </m:rPr>
                        <a:rPr lang="en-US" altLang="zh-CN" sz="2200" b="1" i="1">
                          <a:solidFill>
                            <a:srgbClr val="000000"/>
                          </a:solidFill>
                          <a:latin typeface="Cambria Math" pitchFamily="18" charset="0"/>
                          <a:cs typeface="Times New Roman" panose="02020603050405020304" pitchFamily="18" charset="0"/>
                        </a:rPr>
                        <m:t>,</m:t>
                      </m:r>
                      <m:r>
                        <m:rPr>
                          <m:sty m:val="bi"/>
                        </m:rPr>
                        <a:rPr lang="en-US" altLang="zh-CN" sz="2200" b="1" i="1">
                          <a:solidFill>
                            <a:srgbClr val="000000"/>
                          </a:solidFill>
                          <a:latin typeface="Cambria Math" pitchFamily="18" charset="0"/>
                          <a:cs typeface="Times New Roman" panose="02020603050405020304" pitchFamily="18" charset="0"/>
                        </a:rPr>
                        <m:t>𝒌</m:t>
                      </m:r>
                    </m:oMath>
                  </m:oMathPara>
                </a14:m>
                <a:r>
                  <a:rPr lang="zh-CN" altLang="en-US" sz="2200">
                    <a:solidFill>
                      <a:srgbClr val="000000"/>
                    </a:solidFill>
                    <a:latin typeface="Times New Roman" pitchFamily="18" charset="0"/>
                    <a:cs typeface="Times New Roman" pitchFamily="18" charset="0"/>
                  </a:rPr>
                  <a:t>上的分向量。</a:t>
                </a:r>
              </a:p>
            </p:txBody>
          </p:sp>
        </mc:Choice>
        <mc:Fallback>
          <p:sp>
            <p:nvSpPr>
              <p:cNvPr id="3" name="矩形 2"/>
              <p:cNvSpPr>
                <a:spLocks noRot="1" noChangeAspect="1" noMove="1" noResize="1" noEditPoints="1" noAdjustHandles="1" noChangeArrowheads="1" noChangeShapeType="1" noTextEdit="1"/>
              </p:cNvSpPr>
              <p:nvPr/>
            </p:nvSpPr>
            <p:spPr>
              <a:xfrm>
                <a:off x="0" y="4226923"/>
                <a:ext cx="8587946" cy="1615827"/>
              </a:xfrm>
              <a:prstGeom prst="rect">
                <a:avLst/>
              </a:prstGeom>
              <a:blipFill rotWithShape="0">
                <a:blip r:embed="rId2"/>
                <a:stretch>
                  <a:fillRect l="-923" r="0" b="-3396"/>
                </a:stretch>
              </a:blipFill>
            </p:spPr>
            <p:txBody>
              <a:bodyPr/>
              <a:lstStyle>
                <a:defPPr/>
              </a:lstStyle>
              <a:p>
                <a:pPr/>
                <a:r>
                  <a:rPr lang="zh-CN" altLang="en-US">
                    <a:noFill/>
                  </a:rPr>
                  <a:t> </a:t>
                </a:r>
              </a:p>
            </p:txBody>
          </p:sp>
        </mc:Fallback>
      </mc:AlternateContent>
      <p:sp>
        <p:nvSpPr>
          <p:cNvPr id="4" name="TextBox 12"/>
          <p:cNvSpPr txBox="1"/>
          <p:nvPr/>
        </p:nvSpPr>
        <p:spPr>
          <a:xfrm>
            <a:off x="0" y="0"/>
            <a:ext cx="1620957"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问题探究</a:t>
            </a:r>
          </a:p>
        </p:txBody>
      </p:sp>
      <p:pic>
        <p:nvPicPr>
          <p:cNvPr id="5" name="图片 4"/>
          <p:cNvPicPr>
            <a:picLocks noChangeAspect="1"/>
          </p:cNvPicPr>
          <p:nvPr/>
        </p:nvPicPr>
        <p:blipFill>
          <a:blip r:embed="rId3"/>
          <a:stretch>
            <a:fillRect/>
          </a:stretch>
        </p:blipFill>
        <p:spPr>
          <a:xfrm>
            <a:off x="8854785" y="3656517"/>
            <a:ext cx="2978869" cy="3003774"/>
          </a:xfrm>
          <a:prstGeom prst="rect">
            <a:avLst/>
          </a:prstGeom>
        </p:spPr>
      </p:pic>
      <mc:AlternateContent>
        <mc:Choice Requires="a14">
          <p:sp>
            <p:nvSpPr>
              <p:cNvPr id="8" name="矩形 5"/>
              <p:cNvSpPr/>
              <p:nvPr/>
            </p:nvSpPr>
            <p:spPr>
              <a:xfrm>
                <a:off x="0" y="890341"/>
                <a:ext cx="11657431" cy="2891561"/>
              </a:xfrm>
              <a:prstGeom prst="rect">
                <a:avLst/>
              </a:prstGeom>
            </p:spPr>
            <p:txBody>
              <a:bodyPr wrap="square">
                <a:spAutoFit/>
              </a:bodyPr>
              <a:lstStyle>
                <a:defPPr/>
              </a:lstStyle>
              <a:p>
                <a:pPr>
                  <a:lnSpc>
                    <a:spcPct val="150000"/>
                  </a:lnSpc>
                </a:pPr>
                <a:r>
                  <a:rPr lang="zh-CN" altLang="en-US" sz="2200">
                    <a:solidFill>
                      <a:srgbClr val="000000"/>
                    </a:solidFill>
                    <a:latin typeface="Times New Roman" pitchFamily="18" charset="0"/>
                    <a:cs typeface="Times New Roman" pitchFamily="18" charset="0"/>
                  </a:rPr>
                  <a:t>         如图</a:t>
                </a:r>
                <a:r>
                  <a:rPr lang="en-US" altLang="zh-CN" sz="2200">
                    <a:solidFill>
                      <a:srgbClr val="000000"/>
                    </a:solidFill>
                    <a:latin typeface="Times New Roman" pitchFamily="18" charset="0"/>
                    <a:cs typeface="Times New Roman" pitchFamily="18" charset="0"/>
                  </a:rPr>
                  <a:t>1.2-1</a:t>
                </a:r>
                <a:r>
                  <a:rPr lang="zh-CN" altLang="en-US" sz="2200">
                    <a:solidFill>
                      <a:srgbClr val="000000"/>
                    </a:solidFill>
                    <a:latin typeface="Times New Roman" pitchFamily="18" charset="0"/>
                    <a:cs typeface="Times New Roman" pitchFamily="18" charset="0"/>
                  </a:rPr>
                  <a:t>，设</a:t>
                </a:r>
                <a14:m>
                  <m:oMathPara>
                    <m:oMathParaPr>
                      <m:jc/>
                    </m:oMathParaPr>
                    <m:oMath>
                      <m:r>
                        <m:rPr>
                          <m:sty m:val="bi"/>
                        </m:rPr>
                        <a:rPr lang="en-US" altLang="zh-CN" sz="2200" b="1" i="1">
                          <a:solidFill>
                            <a:srgbClr val="000000"/>
                          </a:solidFill>
                          <a:latin typeface="Cambria Math" pitchFamily="18" charset="0"/>
                          <a:cs typeface="Times New Roman" panose="02020603050405020304" pitchFamily="18" charset="0"/>
                        </a:rPr>
                        <m:t>𝒊</m:t>
                      </m:r>
                      <m:r>
                        <m:rPr>
                          <m:sty m:val="bi"/>
                        </m:rPr>
                        <a:rPr lang="en-US" altLang="zh-CN" sz="2200" b="1" i="1">
                          <a:solidFill>
                            <a:srgbClr val="000000"/>
                          </a:solidFill>
                          <a:latin typeface="Cambria Math" pitchFamily="18" charset="0"/>
                          <a:cs typeface="Times New Roman" panose="02020603050405020304" pitchFamily="18" charset="0"/>
                        </a:rPr>
                        <m:t>,</m:t>
                      </m:r>
                      <m:r>
                        <m:rPr>
                          <m:sty m:val="bi"/>
                        </m:rPr>
                        <a:rPr lang="en-US" altLang="zh-CN" sz="2200" b="1" i="1">
                          <a:solidFill>
                            <a:srgbClr val="000000"/>
                          </a:solidFill>
                          <a:latin typeface="Cambria Math" pitchFamily="18" charset="0"/>
                          <a:cs typeface="Times New Roman" panose="02020603050405020304" pitchFamily="18" charset="0"/>
                        </a:rPr>
                        <m:t>𝒋</m:t>
                      </m:r>
                      <m:r>
                        <m:rPr>
                          <m:sty m:val="bi"/>
                        </m:rPr>
                        <a:rPr lang="en-US" altLang="zh-CN" sz="2200" b="1" i="1">
                          <a:solidFill>
                            <a:srgbClr val="000000"/>
                          </a:solidFill>
                          <a:latin typeface="Cambria Math" pitchFamily="18" charset="0"/>
                          <a:cs typeface="Times New Roman" panose="02020603050405020304" pitchFamily="18" charset="0"/>
                        </a:rPr>
                        <m:t>,</m:t>
                      </m:r>
                      <m:r>
                        <m:rPr>
                          <m:sty m:val="bi"/>
                        </m:rPr>
                        <a:rPr lang="en-US" altLang="zh-CN" sz="2200" b="1" i="1">
                          <a:solidFill>
                            <a:srgbClr val="000000"/>
                          </a:solidFill>
                          <a:latin typeface="Cambria Math" pitchFamily="18" charset="0"/>
                          <a:cs typeface="Times New Roman" panose="02020603050405020304" pitchFamily="18" charset="0"/>
                        </a:rPr>
                        <m:t>𝒌</m:t>
                      </m:r>
                    </m:oMath>
                  </m:oMathPara>
                </a14:m>
                <a:r>
                  <a:rPr lang="zh-CN" altLang="en-US" sz="2200">
                    <a:solidFill>
                      <a:srgbClr val="000000"/>
                    </a:solidFill>
                    <a:latin typeface="Times New Roman" pitchFamily="18" charset="0"/>
                    <a:cs typeface="Times New Roman" pitchFamily="18" charset="0"/>
                  </a:rPr>
                  <a:t>是空间中三个两两垂直的向量，且表示他们的有向线段有公共起点</a:t>
                </a:r>
                <a:r>
                  <a:rPr lang="en-US" altLang="zh-CN" sz="2200">
                    <a:solidFill>
                      <a:srgbClr val="000000"/>
                    </a:solidFill>
                    <a:latin typeface="Times New Roman" pitchFamily="18" charset="0"/>
                    <a:cs typeface="Times New Roman" pitchFamily="18" charset="0"/>
                  </a:rPr>
                  <a:t>o</a:t>
                </a:r>
                <a:r>
                  <a:rPr lang="zh-CN" altLang="en-US" sz="2200">
                    <a:solidFill>
                      <a:srgbClr val="000000"/>
                    </a:solidFill>
                    <a:latin typeface="Times New Roman" pitchFamily="18" charset="0"/>
                    <a:cs typeface="Times New Roman" pitchFamily="18" charset="0"/>
                  </a:rPr>
                  <a:t>，对于任意一个空间向量</a:t>
                </a:r>
                <a14:m>
                  <m:oMathPara>
                    <m:oMathParaPr>
                      <m:jc/>
                    </m:oMathParaPr>
                    <m:oMath>
                      <m:r>
                        <a:rPr lang="en-US" altLang="zh-CN" sz="2200" i="1">
                          <a:solidFill>
                            <a:srgbClr val="000000"/>
                          </a:solidFill>
                          <a:latin typeface="Cambria Math" pitchFamily="18" charset="0"/>
                          <a:cs typeface="Times New Roman" panose="02020603050405020304" pitchFamily="18" charset="0"/>
                        </a:rPr>
                        <m:t>𝑝</m:t>
                      </m:r>
                      <m:r>
                        <a:rPr lang="en-US" altLang="zh-CN" sz="2200" i="1">
                          <a:solidFill>
                            <a:srgbClr val="000000"/>
                          </a:solidFill>
                          <a:latin typeface="Cambria Math" pitchFamily="18" charset="0"/>
                          <a:cs typeface="Times New Roman" panose="02020603050405020304" pitchFamily="18" charset="0"/>
                        </a:rPr>
                        <m:t>=</m:t>
                      </m:r>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𝑂𝑃</m:t>
                          </m:r>
                        </m:e>
                      </m:acc>
                      <m:r>
                        <a:rPr lang="en-US" altLang="zh-CN" sz="2200" i="1">
                          <a:solidFill>
                            <a:srgbClr val="000000"/>
                          </a:solidFill>
                          <a:latin typeface="Cambria Math" pitchFamily="18" charset="0"/>
                          <a:cs typeface="Times New Roman" panose="02020603050405020304" pitchFamily="18" charset="0"/>
                        </a:rPr>
                        <m:t>,</m:t>
                      </m:r>
                    </m:oMath>
                  </m:oMathPara>
                </a14:m>
                <a:r>
                  <a:rPr lang="zh-CN" altLang="en-US" sz="2200">
                    <a:solidFill>
                      <a:srgbClr val="000000"/>
                    </a:solidFill>
                    <a:latin typeface="Times New Roman" pitchFamily="18" charset="0"/>
                    <a:cs typeface="Times New Roman" pitchFamily="18" charset="0"/>
                  </a:rPr>
                  <a:t>设</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𝑂𝑄</m:t>
                          </m:r>
                        </m:e>
                      </m:acc>
                    </m:oMath>
                  </m:oMathPara>
                </a14:m>
                <a:r>
                  <a:rPr lang="zh-CN" altLang="en-US" sz="2200">
                    <a:solidFill>
                      <a:srgbClr val="000000"/>
                    </a:solidFill>
                    <a:latin typeface="Times New Roman" pitchFamily="18" charset="0"/>
                    <a:cs typeface="Times New Roman" pitchFamily="18" charset="0"/>
                  </a:rPr>
                  <a:t>为</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𝑂𝑃</m:t>
                          </m:r>
                        </m:e>
                      </m:acc>
                    </m:oMath>
                  </m:oMathPara>
                </a14:m>
                <a:r>
                  <a:rPr lang="zh-CN" altLang="en-US" sz="2200">
                    <a:solidFill>
                      <a:srgbClr val="000000"/>
                    </a:solidFill>
                    <a:latin typeface="Times New Roman" pitchFamily="18" charset="0"/>
                    <a:cs typeface="Times New Roman" pitchFamily="18" charset="0"/>
                  </a:rPr>
                  <a:t>在</a:t>
                </a:r>
                <a14:m>
                  <m:oMathPara>
                    <m:oMathParaPr>
                      <m:jc/>
                    </m:oMathParaPr>
                    <m:oMath>
                      <m:r>
                        <m:rPr>
                          <m:sty m:val="bi"/>
                        </m:rPr>
                        <a:rPr lang="en-US" altLang="zh-CN" sz="2200" b="1" i="1">
                          <a:solidFill>
                            <a:srgbClr val="000000"/>
                          </a:solidFill>
                          <a:latin typeface="Cambria Math" pitchFamily="18" charset="0"/>
                          <a:cs typeface="Times New Roman" panose="02020603050405020304" pitchFamily="18" charset="0"/>
                        </a:rPr>
                        <m:t>𝒊</m:t>
                      </m:r>
                      <m:r>
                        <m:rPr>
                          <m:sty m:val="bi"/>
                        </m:rPr>
                        <a:rPr lang="en-US" altLang="zh-CN" sz="2200" b="1" i="1">
                          <a:solidFill>
                            <a:srgbClr val="000000"/>
                          </a:solidFill>
                          <a:latin typeface="Cambria Math" pitchFamily="18" charset="0"/>
                          <a:cs typeface="Times New Roman" panose="02020603050405020304" pitchFamily="18" charset="0"/>
                        </a:rPr>
                        <m:t>,</m:t>
                      </m:r>
                      <m:r>
                        <m:rPr>
                          <m:sty m:val="bi"/>
                        </m:rPr>
                        <a:rPr lang="en-US" altLang="zh-CN" sz="2200" b="1" i="1">
                          <a:solidFill>
                            <a:srgbClr val="000000"/>
                          </a:solidFill>
                          <a:latin typeface="Cambria Math" pitchFamily="18" charset="0"/>
                          <a:cs typeface="Times New Roman" panose="02020603050405020304" pitchFamily="18" charset="0"/>
                        </a:rPr>
                        <m:t>𝒋</m:t>
                      </m:r>
                    </m:oMath>
                  </m:oMathPara>
                </a14:m>
                <a:r>
                  <a:rPr lang="zh-CN" altLang="en-US" sz="2200">
                    <a:solidFill>
                      <a:srgbClr val="000000"/>
                    </a:solidFill>
                    <a:latin typeface="Times New Roman" pitchFamily="18" charset="0"/>
                    <a:cs typeface="Times New Roman" pitchFamily="18" charset="0"/>
                  </a:rPr>
                  <a:t>所确定的平面上的投影向量，则</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𝑂𝑃</m:t>
                          </m:r>
                        </m:e>
                      </m:acc>
                    </m:oMath>
                  </m:oMathPara>
                </a14:m>
                <a:r>
                  <a:rPr lang="en-US" altLang="zh-CN" sz="2200">
                    <a:solidFill>
                      <a:srgbClr val="000000"/>
                    </a:solidFill>
                    <a:latin typeface="Times New Roman" pitchFamily="18" charset="0"/>
                    <a:cs typeface="Times New Roman" pitchFamily="18" charset="0"/>
                  </a:rPr>
                  <a:t>=</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𝑂𝑄</m:t>
                          </m:r>
                        </m:e>
                      </m:acc>
                    </m:oMath>
                  </m:oMathPara>
                </a14:m>
                <a:r>
                  <a:rPr lang="en-US" altLang="zh-CN" sz="2200">
                    <a:solidFill>
                      <a:srgbClr val="000000"/>
                    </a:solidFill>
                    <a:latin typeface="Times New Roman" pitchFamily="18" charset="0"/>
                    <a:cs typeface="Times New Roman" pitchFamily="18" charset="0"/>
                  </a:rPr>
                  <a:t>+</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𝑄𝑃</m:t>
                          </m:r>
                        </m:e>
                      </m:acc>
                    </m:oMath>
                  </m:oMathPara>
                </a14:m>
                <a:r>
                  <a:rPr lang="en-US" altLang="zh-CN" sz="2200">
                    <a:solidFill>
                      <a:srgbClr val="000000"/>
                    </a:solidFill>
                    <a:latin typeface="Times New Roman" pitchFamily="18" charset="0"/>
                    <a:cs typeface="Times New Roman" pitchFamily="18" charset="0"/>
                  </a:rPr>
                  <a:t>,</a:t>
                </a:r>
                <a:r>
                  <a:rPr lang="zh-CN" altLang="en-US" sz="2200">
                    <a:solidFill>
                      <a:srgbClr val="000000"/>
                    </a:solidFill>
                    <a:latin typeface="Times New Roman" pitchFamily="18" charset="0"/>
                    <a:cs typeface="Times New Roman" pitchFamily="18" charset="0"/>
                  </a:rPr>
                  <a:t>又向量</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𝑄𝑃</m:t>
                          </m:r>
                        </m:e>
                      </m:acc>
                    </m:oMath>
                  </m:oMathPara>
                </a14:m>
                <a:r>
                  <a:rPr lang="zh-CN" altLang="en-US" sz="2200">
                    <a:solidFill>
                      <a:srgbClr val="000000"/>
                    </a:solidFill>
                    <a:latin typeface="Times New Roman" pitchFamily="18" charset="0"/>
                    <a:cs typeface="Times New Roman" pitchFamily="18" charset="0"/>
                  </a:rPr>
                  <a:t>，</a:t>
                </a:r>
                <a14:m>
                  <m:oMathPara>
                    <m:oMathParaPr>
                      <m:jc/>
                    </m:oMathParaPr>
                    <m:oMath>
                      <m:r>
                        <m:rPr>
                          <m:sty m:val="bi"/>
                        </m:rPr>
                        <a:rPr lang="en-US" altLang="zh-CN" sz="2200" b="1" i="1">
                          <a:solidFill>
                            <a:srgbClr val="000000"/>
                          </a:solidFill>
                          <a:latin typeface="Cambria Math" pitchFamily="18" charset="0"/>
                          <a:cs typeface="Times New Roman" panose="02020603050405020304" pitchFamily="18" charset="0"/>
                        </a:rPr>
                        <m:t>𝒌</m:t>
                      </m:r>
                    </m:oMath>
                  </m:oMathPara>
                </a14:m>
                <a:r>
                  <a:rPr lang="zh-CN" altLang="en-US" sz="2200">
                    <a:solidFill>
                      <a:srgbClr val="000000"/>
                    </a:solidFill>
                    <a:latin typeface="Times New Roman" pitchFamily="18" charset="0"/>
                    <a:cs typeface="Times New Roman" pitchFamily="18" charset="0"/>
                  </a:rPr>
                  <a:t>共线，因此存在唯一实数</a:t>
                </a:r>
                <a:r>
                  <a:rPr lang="en-US" altLang="zh-CN" sz="2200">
                    <a:solidFill>
                      <a:srgbClr val="000000"/>
                    </a:solidFill>
                    <a:latin typeface="Times New Roman" pitchFamily="18" charset="0"/>
                    <a:cs typeface="Times New Roman" pitchFamily="18" charset="0"/>
                  </a:rPr>
                  <a:t>z</a:t>
                </a:r>
                <a:r>
                  <a:rPr lang="zh-CN" altLang="en-US" sz="2200">
                    <a:solidFill>
                      <a:srgbClr val="000000"/>
                    </a:solidFill>
                    <a:latin typeface="Times New Roman" pitchFamily="18" charset="0"/>
                    <a:cs typeface="Times New Roman" pitchFamily="18" charset="0"/>
                  </a:rPr>
                  <a:t>，使得</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𝑄𝑃</m:t>
                          </m:r>
                        </m:e>
                      </m:acc>
                      <m:r>
                        <a:rPr lang="en-US" altLang="zh-CN" sz="2200" i="1">
                          <a:solidFill>
                            <a:srgbClr val="000000"/>
                          </a:solidFill>
                          <a:latin typeface="Cambria Math" pitchFamily="18" charset="0"/>
                          <a:cs typeface="Times New Roman" panose="02020603050405020304" pitchFamily="18" charset="0"/>
                        </a:rPr>
                        <m:t>+</m:t>
                      </m:r>
                      <m:r>
                        <m:rPr>
                          <m:sty m:val="p"/>
                        </m:rPr>
                        <a:rPr lang="en-US" altLang="zh-CN" sz="2200">
                          <a:solidFill>
                            <a:srgbClr val="000000"/>
                          </a:solidFill>
                          <a:latin typeface="Times New Roman" pitchFamily="18" charset="0"/>
                          <a:cs typeface="Times New Roman" panose="02020603050405020304" pitchFamily="18" charset="0"/>
                        </a:rPr>
                        <m:t>z</m:t>
                      </m:r>
                      <m:r>
                        <m:rPr>
                          <m:sty m:val="bi"/>
                        </m:rPr>
                        <a:rPr lang="en-US" altLang="zh-CN" sz="2200" b="1" i="1">
                          <a:solidFill>
                            <a:srgbClr val="000000"/>
                          </a:solidFill>
                          <a:latin typeface="Cambria Math" pitchFamily="18" charset="0"/>
                          <a:cs typeface="Times New Roman" panose="02020603050405020304" pitchFamily="18" charset="0"/>
                        </a:rPr>
                        <m:t>𝒌</m:t>
                      </m:r>
                    </m:oMath>
                  </m:oMathPara>
                </a14:m>
                <a:r>
                  <a:rPr lang="zh-CN" altLang="en-US" sz="2200">
                    <a:solidFill>
                      <a:srgbClr val="000000"/>
                    </a:solidFill>
                    <a:latin typeface="Times New Roman" pitchFamily="18" charset="0"/>
                    <a:cs typeface="Times New Roman" pitchFamily="18" charset="0"/>
                  </a:rPr>
                  <a:t>，</a:t>
                </a:r>
                <a:endParaRPr lang="en-US" altLang="zh-CN" sz="2200">
                  <a:solidFill>
                    <a:srgbClr val="000000"/>
                  </a:solidFill>
                  <a:latin typeface="Times New Roman" pitchFamily="18" charset="0"/>
                  <a:cs typeface="Times New Roman" panose="02020603050405020304" pitchFamily="18" charset="0"/>
                </a:endParaRPr>
              </a:p>
              <a:p>
                <a:pPr>
                  <a:lnSpc>
                    <a:spcPct val="150000"/>
                  </a:lnSpc>
                </a:pPr>
                <a:r>
                  <a:rPr lang="zh-CN" altLang="en-US" sz="2200">
                    <a:solidFill>
                      <a:srgbClr val="000000"/>
                    </a:solidFill>
                    <a:latin typeface="Times New Roman" pitchFamily="18" charset="0"/>
                    <a:cs typeface="Times New Roman" pitchFamily="18" charset="0"/>
                  </a:rPr>
                  <a:t>从而</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𝑂𝑃</m:t>
                          </m:r>
                        </m:e>
                      </m:acc>
                    </m:oMath>
                  </m:oMathPara>
                </a14:m>
                <a:r>
                  <a:rPr lang="en-US" altLang="zh-CN" sz="2200">
                    <a:solidFill>
                      <a:srgbClr val="000000"/>
                    </a:solidFill>
                    <a:latin typeface="Times New Roman" pitchFamily="18" charset="0"/>
                    <a:cs typeface="Times New Roman" pitchFamily="18" charset="0"/>
                  </a:rPr>
                  <a:t>=</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𝑂𝑄</m:t>
                          </m:r>
                        </m:e>
                      </m:acc>
                    </m:oMath>
                  </m:oMathPara>
                </a14:m>
                <a:r>
                  <a:rPr lang="en-US" altLang="zh-CN" sz="2200">
                    <a:solidFill>
                      <a:srgbClr val="000000"/>
                    </a:solidFill>
                    <a:latin typeface="Times New Roman" pitchFamily="18" charset="0"/>
                    <a:cs typeface="Times New Roman" pitchFamily="18" charset="0"/>
                  </a:rPr>
                  <a:t>+</a:t>
                </a:r>
                <a:r>
                  <a:rPr lang="en-US" altLang="zh-CN" sz="2200">
                    <a:solidFill>
                      <a:srgbClr val="000000"/>
                    </a:solidFill>
                    <a:cs typeface="Times New Roman" pitchFamily="18" charset="0"/>
                  </a:rPr>
                  <a:t> </a:t>
                </a:r>
                <a14:m>
                  <m:oMathPara>
                    <m:oMathParaPr>
                      <m:jc/>
                    </m:oMathParaPr>
                    <m:oMath>
                      <m:r>
                        <m:rPr>
                          <m:sty m:val="p"/>
                        </m:rPr>
                        <a:rPr lang="en-US" altLang="zh-CN" sz="2200">
                          <a:solidFill>
                            <a:srgbClr val="000000"/>
                          </a:solidFill>
                          <a:latin typeface="Times New Roman" pitchFamily="18" charset="0"/>
                          <a:cs typeface="Times New Roman" panose="02020603050405020304" pitchFamily="18" charset="0"/>
                        </a:rPr>
                        <m:t>z</m:t>
                      </m:r>
                      <m:r>
                        <m:rPr>
                          <m:sty m:val="bi"/>
                        </m:rPr>
                        <a:rPr lang="en-US" altLang="zh-CN" sz="2200" b="1" i="1">
                          <a:solidFill>
                            <a:srgbClr val="000000"/>
                          </a:solidFill>
                          <a:latin typeface="Cambria Math" pitchFamily="18" charset="0"/>
                          <a:cs typeface="Times New Roman" panose="02020603050405020304" pitchFamily="18" charset="0"/>
                        </a:rPr>
                        <m:t>𝒌</m:t>
                      </m:r>
                      <m:r>
                        <a:rPr lang="en-US" altLang="zh-CN" sz="2200" i="1">
                          <a:solidFill>
                            <a:srgbClr val="000000"/>
                          </a:solidFill>
                          <a:latin typeface="Cambria Math" pitchFamily="18" charset="0"/>
                          <a:cs typeface="Times New Roman" panose="02020603050405020304" pitchFamily="18" charset="0"/>
                        </a:rPr>
                        <m:t> </m:t>
                      </m:r>
                    </m:oMath>
                  </m:oMathPara>
                </a14:m>
                <a:r>
                  <a:rPr lang="zh-CN" altLang="en-US" sz="2200">
                    <a:solidFill>
                      <a:srgbClr val="000000"/>
                    </a:solidFill>
                    <a:latin typeface="Times New Roman" pitchFamily="18" charset="0"/>
                    <a:cs typeface="Times New Roman" pitchFamily="18" charset="0"/>
                  </a:rPr>
                  <a:t>，而在</a:t>
                </a:r>
                <a14:m>
                  <m:oMathPara>
                    <m:oMathParaPr>
                      <m:jc/>
                    </m:oMathParaPr>
                    <m:oMath>
                      <m:r>
                        <m:rPr>
                          <m:sty m:val="p"/>
                        </m:rPr>
                        <a:rPr lang="en-US" altLang="zh-CN" sz="2200">
                          <a:solidFill>
                            <a:srgbClr val="000000"/>
                          </a:solidFill>
                          <a:latin typeface="Cambria Math" pitchFamily="18" charset="0"/>
                          <a:cs typeface="Times New Roman" panose="02020603050405020304" pitchFamily="18" charset="0"/>
                        </a:rPr>
                        <m:t>i</m:t>
                      </m:r>
                      <m:r>
                        <m:rPr>
                          <m:sty m:val="p"/>
                        </m:rPr>
                        <a:rPr lang="en-US" altLang="zh-CN" sz="2200">
                          <a:solidFill>
                            <a:srgbClr val="000000"/>
                          </a:solidFill>
                          <a:latin typeface="Cambria Math" pitchFamily="18" charset="0"/>
                          <a:cs typeface="Times New Roman" panose="02020603050405020304" pitchFamily="18" charset="0"/>
                        </a:rPr>
                        <m:t>,</m:t>
                      </m:r>
                      <m:r>
                        <m:rPr>
                          <m:sty m:val="p"/>
                        </m:rPr>
                        <a:rPr lang="en-US" altLang="zh-CN" sz="2200">
                          <a:solidFill>
                            <a:srgbClr val="000000"/>
                          </a:solidFill>
                          <a:latin typeface="Cambria Math" pitchFamily="18" charset="0"/>
                          <a:cs typeface="Times New Roman" panose="02020603050405020304" pitchFamily="18" charset="0"/>
                        </a:rPr>
                        <m:t>j</m:t>
                      </m:r>
                    </m:oMath>
                  </m:oMathPara>
                </a14:m>
                <a:r>
                  <a:rPr lang="zh-CN" altLang="en-US" sz="2200">
                    <a:solidFill>
                      <a:srgbClr val="000000"/>
                    </a:solidFill>
                    <a:latin typeface="Times New Roman" pitchFamily="18" charset="0"/>
                    <a:cs typeface="Times New Roman" pitchFamily="18" charset="0"/>
                  </a:rPr>
                  <a:t>所确定的平面上，由平面向量基本定理可知，存在唯一的有序实数对（</a:t>
                </a:r>
                <a:r>
                  <a:rPr lang="en-US" altLang="zh-CN" sz="2200" err="1">
                    <a:solidFill>
                      <a:srgbClr val="000000"/>
                    </a:solidFill>
                    <a:latin typeface="Times New Roman" pitchFamily="18" charset="0"/>
                    <a:cs typeface="Times New Roman" pitchFamily="18" charset="0"/>
                  </a:rPr>
                  <a:t>x,y</a:t>
                </a:r>
                <a:r>
                  <a:rPr lang="zh-CN" altLang="en-US" sz="2200">
                    <a:solidFill>
                      <a:srgbClr val="000000"/>
                    </a:solidFill>
                    <a:latin typeface="Times New Roman" pitchFamily="18" charset="0"/>
                    <a:cs typeface="Times New Roman" pitchFamily="18" charset="0"/>
                  </a:rPr>
                  <a:t>），使得</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𝑂𝑄</m:t>
                          </m:r>
                        </m:e>
                      </m:acc>
                    </m:oMath>
                  </m:oMathPara>
                </a14:m>
                <a:r>
                  <a:rPr lang="en-US" altLang="zh-CN" sz="2200">
                    <a:solidFill>
                      <a:srgbClr val="000000"/>
                    </a:solidFill>
                    <a:latin typeface="Times New Roman" pitchFamily="18" charset="0"/>
                    <a:cs typeface="Times New Roman" pitchFamily="18" charset="0"/>
                  </a:rPr>
                  <a:t>=x</a:t>
                </a:r>
                <a:r>
                  <a:rPr lang="en-US" altLang="zh-CN" sz="2200" b="1" i="1">
                    <a:solidFill>
                      <a:srgbClr val="000000"/>
                    </a:solidFill>
                    <a:latin typeface="Times New Roman" pitchFamily="18" charset="0"/>
                    <a:cs typeface="Times New Roman" pitchFamily="18" charset="0"/>
                  </a:rPr>
                  <a:t>i</a:t>
                </a:r>
                <a:r>
                  <a:rPr lang="en-US" altLang="zh-CN" sz="2200">
                    <a:solidFill>
                      <a:srgbClr val="000000"/>
                    </a:solidFill>
                    <a:latin typeface="Times New Roman" pitchFamily="18" charset="0"/>
                    <a:cs typeface="Times New Roman" pitchFamily="18" charset="0"/>
                  </a:rPr>
                  <a:t>+</a:t>
                </a:r>
                <a:r>
                  <a:rPr lang="en-US" altLang="zh-CN" sz="2200">
                    <a:solidFill>
                      <a:srgbClr val="000000"/>
                    </a:solidFill>
                    <a:cs typeface="Times New Roman" pitchFamily="18" charset="0"/>
                  </a:rPr>
                  <a:t> </a:t>
                </a:r>
                <a14:m>
                  <m:oMathPara>
                    <m:oMathParaPr>
                      <m:jc/>
                    </m:oMathParaPr>
                    <m:oMath>
                      <m:r>
                        <m:rPr>
                          <m:sty m:val="p"/>
                        </m:rPr>
                        <a:rPr lang="en-US" altLang="zh-CN" sz="2200">
                          <a:solidFill>
                            <a:srgbClr val="000000"/>
                          </a:solidFill>
                          <a:latin typeface="Cambria Math" pitchFamily="18" charset="0"/>
                          <a:cs typeface="Times New Roman" panose="02020603050405020304" pitchFamily="18" charset="0"/>
                        </a:rPr>
                        <m:t>y</m:t>
                      </m:r>
                      <m:r>
                        <m:rPr>
                          <m:sty m:val="bi"/>
                        </m:rPr>
                        <a:rPr lang="en-US" altLang="zh-CN" sz="2200" b="1" i="1">
                          <a:solidFill>
                            <a:srgbClr val="000000"/>
                          </a:solidFill>
                          <a:latin typeface="Cambria Math" pitchFamily="18" charset="0"/>
                          <a:cs typeface="Times New Roman" panose="02020603050405020304" pitchFamily="18" charset="0"/>
                        </a:rPr>
                        <m:t>𝒋</m:t>
                      </m:r>
                    </m:oMath>
                  </m:oMathPara>
                </a14:m>
                <a:r>
                  <a:rPr lang="en-US" altLang="zh-CN" sz="2200">
                    <a:solidFill>
                      <a:srgbClr val="000000"/>
                    </a:solidFill>
                    <a:latin typeface="Times New Roman" pitchFamily="18" charset="0"/>
                    <a:cs typeface="Times New Roman" pitchFamily="18" charset="0"/>
                  </a:rPr>
                  <a:t>.</a:t>
                </a:r>
                <a:r>
                  <a:rPr lang="zh-CN" altLang="en-US" sz="2200">
                    <a:solidFill>
                      <a:srgbClr val="000000"/>
                    </a:solidFill>
                    <a:latin typeface="Times New Roman" pitchFamily="18" charset="0"/>
                    <a:cs typeface="Times New Roman" pitchFamily="18" charset="0"/>
                  </a:rPr>
                  <a:t>从而，</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𝑂𝑃</m:t>
                          </m:r>
                        </m:e>
                      </m:acc>
                    </m:oMath>
                  </m:oMathPara>
                </a14:m>
                <a:r>
                  <a:rPr lang="en-US" altLang="zh-CN" sz="2200">
                    <a:solidFill>
                      <a:srgbClr val="000000"/>
                    </a:solidFill>
                    <a:latin typeface="Times New Roman" pitchFamily="18" charset="0"/>
                    <a:cs typeface="Times New Roman" pitchFamily="18" charset="0"/>
                  </a:rPr>
                  <a:t>=</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𝑂𝑄</m:t>
                          </m:r>
                        </m:e>
                      </m:acc>
                    </m:oMath>
                  </m:oMathPara>
                </a14:m>
                <a:r>
                  <a:rPr lang="en-US" altLang="zh-CN" sz="2200">
                    <a:solidFill>
                      <a:srgbClr val="000000"/>
                    </a:solidFill>
                    <a:latin typeface="Times New Roman" pitchFamily="18" charset="0"/>
                    <a:cs typeface="Times New Roman" pitchFamily="18" charset="0"/>
                  </a:rPr>
                  <a:t>+</a:t>
                </a:r>
                <a:r>
                  <a:rPr lang="en-US" altLang="zh-CN" sz="2200">
                    <a:solidFill>
                      <a:srgbClr val="000000"/>
                    </a:solidFill>
                    <a:cs typeface="Times New Roman" pitchFamily="18" charset="0"/>
                  </a:rPr>
                  <a:t> </a:t>
                </a:r>
                <a14:m>
                  <m:oMathPara>
                    <m:oMathParaPr>
                      <m:jc/>
                    </m:oMathParaPr>
                    <m:oMath>
                      <m:r>
                        <m:rPr>
                          <m:sty m:val="p"/>
                        </m:rPr>
                        <a:rPr lang="en-US" altLang="zh-CN" sz="2200">
                          <a:solidFill>
                            <a:srgbClr val="000000"/>
                          </a:solidFill>
                          <a:latin typeface="Times New Roman" pitchFamily="18" charset="0"/>
                          <a:cs typeface="Times New Roman" panose="02020603050405020304" pitchFamily="18" charset="0"/>
                        </a:rPr>
                        <m:t>z</m:t>
                      </m:r>
                      <m:r>
                        <m:rPr>
                          <m:sty m:val="bi"/>
                        </m:rPr>
                        <a:rPr lang="en-US" altLang="zh-CN" sz="2200" b="1" i="1">
                          <a:solidFill>
                            <a:srgbClr val="000000"/>
                          </a:solidFill>
                          <a:latin typeface="Cambria Math" pitchFamily="18" charset="0"/>
                          <a:cs typeface="Times New Roman" panose="02020603050405020304" pitchFamily="18" charset="0"/>
                        </a:rPr>
                        <m:t>𝒌</m:t>
                      </m:r>
                      <m:r>
                        <a:rPr lang="en-US" altLang="zh-CN" sz="2200" i="1">
                          <a:solidFill>
                            <a:srgbClr val="000000"/>
                          </a:solidFill>
                          <a:latin typeface="Cambria Math" pitchFamily="18" charset="0"/>
                          <a:cs typeface="Times New Roman" panose="02020603050405020304" pitchFamily="18" charset="0"/>
                        </a:rPr>
                        <m:t> </m:t>
                      </m:r>
                    </m:oMath>
                  </m:oMathPara>
                </a14:m>
                <a:r>
                  <a:rPr lang="en-US" altLang="zh-CN" sz="2200">
                    <a:solidFill>
                      <a:srgbClr val="000000"/>
                    </a:solidFill>
                    <a:latin typeface="Times New Roman" pitchFamily="18" charset="0"/>
                    <a:cs typeface="Times New Roman" pitchFamily="18" charset="0"/>
                  </a:rPr>
                  <a:t>= x</a:t>
                </a:r>
                <a:r>
                  <a:rPr lang="en-US" altLang="zh-CN" sz="2200" b="1" i="1">
                    <a:solidFill>
                      <a:srgbClr val="000000"/>
                    </a:solidFill>
                    <a:latin typeface="Times New Roman" pitchFamily="18" charset="0"/>
                    <a:cs typeface="Times New Roman" pitchFamily="18" charset="0"/>
                  </a:rPr>
                  <a:t>i</a:t>
                </a:r>
                <a:r>
                  <a:rPr lang="en-US" altLang="zh-CN" sz="2200">
                    <a:solidFill>
                      <a:srgbClr val="000000"/>
                    </a:solidFill>
                    <a:latin typeface="Times New Roman" pitchFamily="18" charset="0"/>
                    <a:cs typeface="Times New Roman" pitchFamily="18" charset="0"/>
                  </a:rPr>
                  <a:t>+</a:t>
                </a:r>
                <a:r>
                  <a:rPr lang="en-US" altLang="zh-CN" sz="2200">
                    <a:solidFill>
                      <a:srgbClr val="000000"/>
                    </a:solidFill>
                    <a:cs typeface="Times New Roman" pitchFamily="18" charset="0"/>
                  </a:rPr>
                  <a:t> </a:t>
                </a:r>
                <a14:m>
                  <m:oMathPara>
                    <m:oMathParaPr>
                      <m:jc/>
                    </m:oMathParaPr>
                    <m:oMath>
                      <m:r>
                        <m:rPr>
                          <m:sty m:val="p"/>
                        </m:rPr>
                        <a:rPr lang="en-US" altLang="zh-CN" sz="2200">
                          <a:solidFill>
                            <a:srgbClr val="000000"/>
                          </a:solidFill>
                          <a:latin typeface="Cambria Math" pitchFamily="18" charset="0"/>
                          <a:cs typeface="Times New Roman" panose="02020603050405020304" pitchFamily="18" charset="0"/>
                        </a:rPr>
                        <m:t>y</m:t>
                      </m:r>
                      <m:r>
                        <m:rPr>
                          <m:sty m:val="bi"/>
                        </m:rPr>
                        <a:rPr lang="en-US" altLang="zh-CN" sz="2200" b="1" i="1">
                          <a:solidFill>
                            <a:srgbClr val="000000"/>
                          </a:solidFill>
                          <a:latin typeface="Cambria Math" pitchFamily="18" charset="0"/>
                          <a:cs typeface="Times New Roman" panose="02020603050405020304" pitchFamily="18" charset="0"/>
                        </a:rPr>
                        <m:t>𝒋</m:t>
                      </m:r>
                      <m:r>
                        <m:rPr>
                          <m:sty m:val="p"/>
                        </m:rPr>
                        <a:rPr lang="en-US" altLang="zh-CN" sz="2200">
                          <a:solidFill>
                            <a:srgbClr val="000000"/>
                          </a:solidFill>
                          <a:latin typeface="Cambria Math" pitchFamily="18" charset="0"/>
                          <a:cs typeface="Times New Roman" panose="02020603050405020304" pitchFamily="18" charset="0"/>
                        </a:rPr>
                        <m:t>+</m:t>
                      </m:r>
                      <m:r>
                        <m:rPr>
                          <m:sty m:val="p"/>
                        </m:rPr>
                        <a:rPr lang="en-US" altLang="zh-CN" sz="2200">
                          <a:solidFill>
                            <a:srgbClr val="000000"/>
                          </a:solidFill>
                          <a:latin typeface="Times New Roman" pitchFamily="18" charset="0"/>
                          <a:cs typeface="Times New Roman" panose="02020603050405020304" pitchFamily="18" charset="0"/>
                        </a:rPr>
                        <m:t>z</m:t>
                      </m:r>
                      <m:r>
                        <m:rPr>
                          <m:sty m:val="bi"/>
                        </m:rPr>
                        <a:rPr lang="en-US" altLang="zh-CN" sz="2200" b="1" i="1">
                          <a:solidFill>
                            <a:srgbClr val="000000"/>
                          </a:solidFill>
                          <a:latin typeface="Cambria Math" pitchFamily="18" charset="0"/>
                          <a:cs typeface="Times New Roman" panose="02020603050405020304" pitchFamily="18" charset="0"/>
                        </a:rPr>
                        <m:t>𝒌</m:t>
                      </m:r>
                    </m:oMath>
                  </m:oMathPara>
                </a14:m>
                <a:r>
                  <a:rPr lang="en-US" altLang="zh-CN" sz="2200">
                    <a:solidFill>
                      <a:srgbClr val="000000"/>
                    </a:solidFill>
                    <a:latin typeface="Times New Roman" pitchFamily="18" charset="0"/>
                    <a:cs typeface="Times New Roman" pitchFamily="18" charset="0"/>
                  </a:rPr>
                  <a:t>.</a:t>
                </a:r>
              </a:p>
            </p:txBody>
          </p:sp>
        </mc:Choice>
        <mc:Fallback>
          <p:sp>
            <p:nvSpPr>
              <p:cNvPr id="6" name="矩形 5"/>
              <p:cNvSpPr>
                <a:spLocks noRot="1" noChangeAspect="1" noMove="1" noResize="1" noEditPoints="1" noAdjustHandles="1" noChangeArrowheads="1" noChangeShapeType="1" noTextEdit="1"/>
              </p:cNvSpPr>
              <p:nvPr/>
            </p:nvSpPr>
            <p:spPr>
              <a:xfrm>
                <a:off x="0" y="890341"/>
                <a:ext cx="11657431" cy="2891561"/>
              </a:xfrm>
              <a:prstGeom prst="rect">
                <a:avLst/>
              </a:prstGeom>
              <a:blipFill rotWithShape="0">
                <a:blip r:embed="rId4"/>
                <a:stretch>
                  <a:fillRect l="-680" r="-523" b="-844"/>
                </a:stretch>
              </a:blipFill>
            </p:spPr>
            <p:txBody>
              <a:bodyPr/>
              <a:lstStyle>
                <a:defPPr/>
              </a:lstStyle>
              <a:p>
                <a:pPr/>
                <a:r>
                  <a:rPr lang="zh-CN" altLang="en-US">
                    <a:noFill/>
                  </a:rPr>
                  <a:t> </a:t>
                </a:r>
              </a:p>
            </p:txBody>
          </p:sp>
        </mc:Fallback>
      </mc:AlternateContent>
    </p:spTree>
    <p:extLst>
      <p:ext uri="{BB962C8B-B14F-4D97-AF65-F5344CB8AC3E}">
        <p14:creationId xmlns:p14="http://schemas.microsoft.com/office/powerpoint/2010/main" val="63028886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mc:AlternateContent>
        <mc:Choice Requires="a14">
          <p:sp>
            <p:nvSpPr>
              <p:cNvPr id="8" name="矩形 1"/>
              <p:cNvSpPr>
                <a:spLocks noChangeAspect="1"/>
              </p:cNvSpPr>
              <p:nvPr/>
            </p:nvSpPr>
            <p:spPr>
              <a:xfrm>
                <a:off x="141416" y="805958"/>
                <a:ext cx="11090876" cy="5170646"/>
              </a:xfrm>
              <a:prstGeom prst="rect">
                <a:avLst/>
              </a:prstGeom>
            </p:spPr>
            <p:txBody>
              <a:bodyPr wrap="square">
                <a:spAutoFit/>
              </a:bodyPr>
              <a:lstStyle>
                <a:defPPr/>
              </a:lstStyle>
              <a:p>
                <a:pPr>
                  <a:lnSpc>
                    <a:spcPct val="150000"/>
                  </a:lnSpc>
                  <a:spcAft>
                    <a:spcPct val="0"/>
                  </a:spcAft>
                  <a:tabLst>
                    <a:tab pos="1029335"/>
                    <a:tab pos="1850390"/>
                    <a:tab pos="2538095"/>
                    <a:tab pos="3221990"/>
                  </a:tabLst>
                </a:pPr>
                <a:r>
                  <a:rPr lang="en-US" altLang="zh-CN" sz="2200">
                    <a:solidFill>
                      <a:srgbClr val="000000"/>
                    </a:solidFill>
                    <a:latin typeface="Arial" pitchFamily="34" charset="0"/>
                    <a:ea typeface="黑体" panose="02010609060101010101" pitchFamily="49" charset="-122"/>
                    <a:cs typeface="Times New Roman" pitchFamily="18" charset="0"/>
                  </a:rPr>
                  <a:t>                                                </a:t>
                </a:r>
                <a:r>
                  <a:rPr lang="zh-CN" altLang="zh-CN" sz="2200">
                    <a:solidFill>
                      <a:srgbClr val="000000"/>
                    </a:solidFill>
                    <a:latin typeface="Arial" pitchFamily="34" charset="0"/>
                    <a:ea typeface="黑体" panose="02010609060101010101" pitchFamily="49" charset="-122"/>
                    <a:cs typeface="Times New Roman" pitchFamily="18" charset="0"/>
                  </a:rPr>
                  <a:t>空间向量基本定理</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定理</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如果三个向量</a:t>
                </a:r>
                <a:r>
                  <a:rPr lang="en-US" altLang="zh-CN" sz="2200" err="1">
                    <a:solidFill>
                      <a:srgbClr val="000000"/>
                    </a:solidFill>
                    <a:latin typeface="Times New Roman" pitchFamily="18" charset="0"/>
                    <a:cs typeface="Times New Roman" pitchFamily="18" charset="0"/>
                  </a:rPr>
                  <a:t>a,b,c</a:t>
                </a:r>
                <a:r>
                  <a:rPr lang="zh-CN" altLang="zh-CN" sz="2200">
                    <a:solidFill>
                      <a:srgbClr val="000000"/>
                    </a:solidFill>
                    <a:latin typeface="Times New Roman" pitchFamily="18" charset="0"/>
                    <a:cs typeface="Times New Roman" pitchFamily="18" charset="0"/>
                  </a:rPr>
                  <a:t>不共面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那么对任意一个空间向量</a:t>
                </a:r>
                <a:r>
                  <a:rPr lang="en-US" altLang="zh-CN" sz="2200">
                    <a:solidFill>
                      <a:srgbClr val="000000"/>
                    </a:solidFill>
                    <a:latin typeface="Times New Roman" pitchFamily="18" charset="0"/>
                    <a:cs typeface="Times New Roman" pitchFamily="18" charset="0"/>
                  </a:rPr>
                  <a:t>p,</a:t>
                </a:r>
                <a:r>
                  <a:rPr lang="zh-CN" altLang="zh-CN" sz="2200">
                    <a:solidFill>
                      <a:srgbClr val="000000"/>
                    </a:solidFill>
                    <a:latin typeface="Times New Roman" pitchFamily="18" charset="0"/>
                    <a:cs typeface="Times New Roman" pitchFamily="18" charset="0"/>
                  </a:rPr>
                  <a:t>存在唯一的有序实数组</a:t>
                </a:r>
                <a:r>
                  <a:rPr lang="en-US" altLang="zh-CN" sz="2200">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a:t>
                </a:r>
                <a:r>
                  <a:rPr lang="en-US" altLang="zh-CN" sz="2200" i="1" err="1">
                    <a:solidFill>
                      <a:srgbClr val="000000"/>
                    </a:solidFill>
                    <a:latin typeface="Times New Roman" pitchFamily="18" charset="0"/>
                    <a:cs typeface="Times New Roman" pitchFamily="18" charset="0"/>
                  </a:rPr>
                  <a:t>z</a:t>
                </a:r>
                <a:r>
                  <a:rPr lang="en-US" altLang="zh-CN" sz="2200">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使得</a:t>
                </a:r>
                <a:r>
                  <a:rPr lang="en-US" altLang="zh-CN" sz="2200" b="1" i="1">
                    <a:solidFill>
                      <a:srgbClr val="000000"/>
                    </a:solidFill>
                    <a:latin typeface="Times New Roman" pitchFamily="18" charset="0"/>
                    <a:cs typeface="Times New Roman" pitchFamily="18" charset="0"/>
                  </a:rPr>
                  <a:t>p</a:t>
                </a:r>
                <a:r>
                  <a:rPr lang="en-US" altLang="zh-CN" sz="2200" i="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a</a:t>
                </a:r>
                <a:r>
                  <a:rPr lang="en-US" altLang="zh-CN" sz="2200" i="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b</a:t>
                </a:r>
                <a:r>
                  <a:rPr lang="en-US" altLang="zh-CN" sz="2200" i="1" err="1">
                    <a:solidFill>
                      <a:srgbClr val="000000"/>
                    </a:solidFill>
                    <a:latin typeface="Times New Roman" pitchFamily="18" charset="0"/>
                    <a:cs typeface="Times New Roman" pitchFamily="18" charset="0"/>
                  </a:rPr>
                  <a:t>+z</a:t>
                </a:r>
                <a:r>
                  <a:rPr lang="en-US" altLang="zh-CN" sz="2200" err="1">
                    <a:solidFill>
                      <a:srgbClr val="000000"/>
                    </a:solidFill>
                    <a:latin typeface="Times New Roman" pitchFamily="18" charset="0"/>
                    <a:cs typeface="Times New Roman" pitchFamily="18" charset="0"/>
                  </a:rPr>
                  <a:t>c</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我们把定理中的</a:t>
                </a:r>
                <a14:m>
                  <m:oMathPara>
                    <m:oMathParaPr>
                      <m:jc/>
                    </m:oMathParaPr>
                    <m:oMath>
                      <m:d>
                        <m:dPr>
                          <m:begChr m:val="{"/>
                          <m:sepChr m:val="|"/>
                          <m:endChr m:val="}"/>
                          <m:grow m:val="on"/>
                          <m:shp m:val="centered"/>
                          <m:ctrlPr>
                            <a:rPr lang="zh-CN" altLang="zh-CN" sz="2200" i="1">
                              <a:solidFill>
                                <a:srgbClr val="000000"/>
                              </a:solidFill>
                              <a:latin typeface="Cambria Math" pitchFamily="18" charset="0"/>
                              <a:ea typeface="Cambria Math" panose="02040503050406030204" pitchFamily="18" charset="0"/>
                              <a:cs typeface="Times New Roman" panose="02020603050405020304" pitchFamily="18" charset="0"/>
                            </a:rPr>
                          </m:ctrlPr>
                        </m:dPr>
                        <m:e>
                          <m:r>
                            <a:rPr lang="en-US" altLang="zh-CN" sz="2200" b="0" i="1">
                              <a:solidFill>
                                <a:srgbClr val="000000"/>
                              </a:solidFill>
                              <a:latin typeface="Cambria Math" pitchFamily="18" charset="0"/>
                              <a:cs typeface="Times New Roman" panose="02020603050405020304" pitchFamily="18" charset="0"/>
                            </a:rPr>
                            <m:t>𝑎</m:t>
                          </m:r>
                          <m:r>
                            <m:rPr>
                              <m:sty m:val="p"/>
                            </m:rPr>
                            <a:rPr lang="en-US" altLang="zh-CN" sz="2200" b="0">
                              <a:solidFill>
                                <a:srgbClr val="000000"/>
                              </a:solidFill>
                              <a:latin typeface="Cambria Math" pitchFamily="18" charset="0"/>
                              <a:cs typeface="Times New Roman" panose="02020603050405020304" pitchFamily="18" charset="0"/>
                            </a:rPr>
                            <m:t>,</m:t>
                          </m:r>
                          <m:r>
                            <a:rPr lang="en-US" altLang="zh-CN" sz="2200" b="0" i="1">
                              <a:solidFill>
                                <a:srgbClr val="000000"/>
                              </a:solidFill>
                              <a:latin typeface="Cambria Math" pitchFamily="18" charset="0"/>
                              <a:cs typeface="Times New Roman" panose="02020603050405020304" pitchFamily="18" charset="0"/>
                            </a:rPr>
                            <m:t>𝑏</m:t>
                          </m:r>
                          <m:r>
                            <m:rPr>
                              <m:sty m:val="p"/>
                            </m:rPr>
                            <a:rPr lang="en-US" altLang="zh-CN" sz="2200" b="0">
                              <a:solidFill>
                                <a:srgbClr val="000000"/>
                              </a:solidFill>
                              <a:latin typeface="Cambria Math" pitchFamily="18" charset="0"/>
                              <a:cs typeface="Times New Roman" panose="02020603050405020304" pitchFamily="18" charset="0"/>
                            </a:rPr>
                            <m:t>,</m:t>
                          </m:r>
                          <m:r>
                            <a:rPr lang="en-US" altLang="zh-CN" sz="2200" b="0" i="1">
                              <a:solidFill>
                                <a:srgbClr val="000000"/>
                              </a:solidFill>
                              <a:latin typeface="Cambria Math" pitchFamily="18" charset="0"/>
                              <a:cs typeface="Times New Roman" panose="02020603050405020304" pitchFamily="18" charset="0"/>
                            </a:rPr>
                            <m:t>𝑐</m:t>
                          </m:r>
                        </m:e>
                      </m:d>
                    </m:oMath>
                  </m:oMathPara>
                </a14:m>
                <a:r>
                  <a:rPr lang="zh-CN" altLang="zh-CN" sz="2200">
                    <a:solidFill>
                      <a:srgbClr val="000000"/>
                    </a:solidFill>
                    <a:latin typeface="Times New Roman" pitchFamily="18" charset="0"/>
                    <a:cs typeface="Times New Roman" pitchFamily="18" charset="0"/>
                  </a:rPr>
                  <a:t>叫做空间的一个基底</a:t>
                </a:r>
                <a:r>
                  <a:rPr lang="en-US" altLang="zh-CN" sz="2200">
                    <a:solidFill>
                      <a:srgbClr val="000000"/>
                    </a:solidFill>
                    <a:latin typeface="Times New Roman" pitchFamily="18" charset="0"/>
                    <a:cs typeface="Times New Roman" pitchFamily="18" charset="0"/>
                  </a:rPr>
                  <a:t>,a,b,c</a:t>
                </a:r>
                <a:r>
                  <a:rPr lang="zh-CN" altLang="zh-CN" sz="2200">
                    <a:solidFill>
                      <a:srgbClr val="000000"/>
                    </a:solidFill>
                    <a:latin typeface="Times New Roman" pitchFamily="18" charset="0"/>
                    <a:cs typeface="Times New Roman" pitchFamily="18" charset="0"/>
                  </a:rPr>
                  <a:t>都叫做基向量</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空间任意三个不共</a:t>
                </a:r>
                <a:endParaRPr lang="en-US" altLang="zh-CN" sz="2200">
                  <a:solidFill>
                    <a:srgbClr val="000000"/>
                  </a:solidFill>
                  <a:latin typeface="Times New Roman" pitchFamily="18" charset="0"/>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面的向量都可以构成空间的一个基底</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单位正交基底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如果空间的一个基底中的三个基向量两两垂直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且长度都为</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那么这个基底叫做单位正交基底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常用</a:t>
                </a:r>
                <a14:m>
                  <m:oMathPara>
                    <m:oMathParaPr>
                      <m:jc/>
                    </m:oMathParaPr>
                    <m:oMath>
                      <m:d>
                        <m:dPr>
                          <m:begChr m:val="{"/>
                          <m:sepChr m:val="|"/>
                          <m:endChr m:val="}"/>
                          <m:grow m:val="on"/>
                          <m:shp m:val="centered"/>
                          <m:ctrlPr>
                            <a:rPr lang="zh-CN" altLang="zh-CN" sz="2200" i="1">
                              <a:solidFill>
                                <a:srgbClr val="000000"/>
                              </a:solidFill>
                              <a:latin typeface="Cambria Math" pitchFamily="18" charset="0"/>
                              <a:ea typeface="Cambria Math" panose="02040503050406030204" pitchFamily="18" charset="0"/>
                              <a:cs typeface="Times New Roman" panose="02020603050405020304" pitchFamily="18" charset="0"/>
                            </a:rPr>
                          </m:ctrlPr>
                        </m:dPr>
                        <m:e>
                          <m:r>
                            <a:rPr lang="en-US" altLang="zh-CN" sz="2200" b="0" i="1">
                              <a:solidFill>
                                <a:srgbClr val="000000"/>
                              </a:solidFill>
                              <a:latin typeface="Cambria Math" pitchFamily="18" charset="0"/>
                              <a:cs typeface="Times New Roman" panose="02020603050405020304" pitchFamily="18" charset="0"/>
                            </a:rPr>
                            <m:t>𝑖</m:t>
                          </m:r>
                          <m:r>
                            <m:rPr>
                              <m:sty m:val="p"/>
                            </m:rPr>
                            <a:rPr lang="en-US" altLang="zh-CN" sz="2200" b="0">
                              <a:solidFill>
                                <a:srgbClr val="000000"/>
                              </a:solidFill>
                              <a:latin typeface="Cambria Math" pitchFamily="18" charset="0"/>
                              <a:cs typeface="Times New Roman" panose="02020603050405020304" pitchFamily="18" charset="0"/>
                            </a:rPr>
                            <m:t>,</m:t>
                          </m:r>
                          <m:r>
                            <a:rPr lang="en-US" altLang="zh-CN" sz="2200" b="0" i="1">
                              <a:solidFill>
                                <a:srgbClr val="000000"/>
                              </a:solidFill>
                              <a:latin typeface="Cambria Math" pitchFamily="18" charset="0"/>
                              <a:cs typeface="Times New Roman" panose="02020603050405020304" pitchFamily="18" charset="0"/>
                            </a:rPr>
                            <m:t>𝑗</m:t>
                          </m:r>
                          <m:r>
                            <m:rPr>
                              <m:sty m:val="p"/>
                            </m:rPr>
                            <a:rPr lang="en-US" altLang="zh-CN" sz="2200" b="0">
                              <a:solidFill>
                                <a:srgbClr val="000000"/>
                              </a:solidFill>
                              <a:latin typeface="Cambria Math" pitchFamily="18" charset="0"/>
                              <a:cs typeface="Times New Roman" panose="02020603050405020304" pitchFamily="18" charset="0"/>
                            </a:rPr>
                            <m:t>,</m:t>
                          </m:r>
                          <m:r>
                            <a:rPr lang="en-US" altLang="zh-CN" sz="2200" b="0" i="1">
                              <a:solidFill>
                                <a:srgbClr val="000000"/>
                              </a:solidFill>
                              <a:latin typeface="Cambria Math" pitchFamily="18" charset="0"/>
                              <a:cs typeface="Times New Roman" panose="02020603050405020304" pitchFamily="18" charset="0"/>
                            </a:rPr>
                            <m:t>𝑘</m:t>
                          </m:r>
                        </m:e>
                      </m:d>
                    </m:oMath>
                  </m:oMathPara>
                </a14:m>
                <a:r>
                  <a:rPr lang="zh-CN" altLang="zh-CN" sz="2200">
                    <a:solidFill>
                      <a:srgbClr val="000000"/>
                    </a:solidFill>
                    <a:latin typeface="Times New Roman" pitchFamily="18" charset="0"/>
                    <a:cs typeface="Times New Roman" pitchFamily="18" charset="0"/>
                  </a:rPr>
                  <a:t>表示</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由空间向量基本定理可知</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对空间中的任意向量</a:t>
                </a:r>
                <a:r>
                  <a:rPr lang="en-US" altLang="zh-CN" sz="2200">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均可以分解为三个向量</a:t>
                </a:r>
                <a:r>
                  <a:rPr lang="en-US" altLang="zh-CN" sz="2200" i="1" err="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i,</a:t>
                </a:r>
                <a:r>
                  <a:rPr lang="en-US" altLang="zh-CN" sz="2200" i="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j,</a:t>
                </a:r>
                <a:r>
                  <a:rPr lang="en-US" altLang="zh-CN" sz="2200" i="1" err="1">
                    <a:solidFill>
                      <a:srgbClr val="000000"/>
                    </a:solidFill>
                    <a:latin typeface="Times New Roman" pitchFamily="18" charset="0"/>
                    <a:cs typeface="Times New Roman" pitchFamily="18" charset="0"/>
                  </a:rPr>
                  <a:t>z</a:t>
                </a:r>
                <a:r>
                  <a:rPr lang="en-US" altLang="zh-CN" sz="2200" err="1">
                    <a:solidFill>
                      <a:srgbClr val="000000"/>
                    </a:solidFill>
                    <a:latin typeface="Times New Roman" pitchFamily="18" charset="0"/>
                    <a:cs typeface="Times New Roman" pitchFamily="18" charset="0"/>
                  </a:rPr>
                  <a:t>k,</a:t>
                </a: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使</a:t>
                </a:r>
                <a:r>
                  <a:rPr lang="en-US" altLang="zh-CN" sz="2200" b="1" i="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i</a:t>
                </a:r>
                <a:r>
                  <a:rPr lang="en-US" altLang="zh-CN" sz="2200" i="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j</a:t>
                </a:r>
                <a:r>
                  <a:rPr lang="en-US" altLang="zh-CN" sz="2200" i="1" err="1">
                    <a:solidFill>
                      <a:srgbClr val="000000"/>
                    </a:solidFill>
                    <a:latin typeface="Times New Roman" pitchFamily="18" charset="0"/>
                    <a:cs typeface="Times New Roman" pitchFamily="18" charset="0"/>
                  </a:rPr>
                  <a:t>+z</a:t>
                </a:r>
                <a:r>
                  <a:rPr lang="en-US" altLang="zh-CN" sz="2200" err="1">
                    <a:solidFill>
                      <a:srgbClr val="000000"/>
                    </a:solidFill>
                    <a:latin typeface="Times New Roman" pitchFamily="18" charset="0"/>
                    <a:cs typeface="Times New Roman" pitchFamily="18" charset="0"/>
                  </a:rPr>
                  <a:t>k,</a:t>
                </a:r>
                <a:r>
                  <a:rPr lang="zh-CN" altLang="zh-CN" sz="2200">
                    <a:solidFill>
                      <a:srgbClr val="000000"/>
                    </a:solidFill>
                    <a:latin typeface="Times New Roman" pitchFamily="18" charset="0"/>
                    <a:cs typeface="Times New Roman" pitchFamily="18" charset="0"/>
                  </a:rPr>
                  <a:t>像这样</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把一个空间向量分解为三个两两垂直的向量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叫做把空间向量进行正交分解</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mc:Choice>
        <mc:Fallback>
          <p:sp>
            <p:nvSpPr>
              <p:cNvPr id="6" name="矩形 1"/>
              <p:cNvSpPr>
                <a:spLocks noRot="1" noChangeAspect="1" noMove="1" noResize="1" noEditPoints="1" noAdjustHandles="1" noChangeArrowheads="1" noChangeShapeType="1" noTextEdit="1"/>
              </p:cNvSpPr>
              <p:nvPr/>
            </p:nvSpPr>
            <p:spPr>
              <a:xfrm>
                <a:off x="141416" y="805958"/>
                <a:ext cx="11090876" cy="5170646"/>
              </a:xfrm>
              <a:prstGeom prst="rect">
                <a:avLst/>
              </a:prstGeom>
              <a:blipFill rotWithShape="0">
                <a:blip r:embed="rId2"/>
                <a:stretch>
                  <a:fillRect l="-714" r="-659" b="-354"/>
                </a:stretch>
              </a:blipFill>
            </p:spPr>
            <p:txBody>
              <a:bodyPr/>
              <a:lstStyle>
                <a:defPPr/>
              </a:lstStyle>
              <a:p>
                <a:pPr/>
                <a:r>
                  <a:rPr lang="zh-CN" altLang="en-US">
                    <a:noFill/>
                  </a:rPr>
                  <a:t> </a:t>
                </a:r>
              </a:p>
            </p:txBody>
          </p:sp>
        </mc:Fallback>
      </mc:AlternateContent>
      <p:sp>
        <p:nvSpPr>
          <p:cNvPr id="7" name="TextBox 12"/>
          <p:cNvSpPr txBox="1"/>
          <p:nvPr/>
        </p:nvSpPr>
        <p:spPr>
          <a:xfrm>
            <a:off x="0" y="0"/>
            <a:ext cx="1620957"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定理解析</a:t>
            </a:r>
          </a:p>
        </p:txBody>
      </p:sp>
    </p:spTree>
    <p:extLst>
      <p:ext uri="{BB962C8B-B14F-4D97-AF65-F5344CB8AC3E}">
        <p14:creationId xmlns:p14="http://schemas.microsoft.com/office/powerpoint/2010/main" val="388574966"/>
      </p:ext>
    </p:extLst>
  </p:cSld>
  <p:clrMapOvr>
    <a:masterClrMapping/>
  </p:clrMapOvr>
  <p:transition spd="slow">
    <p:cut thruBlk="1"/>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12"/>
          <p:cNvSpPr txBox="1"/>
          <p:nvPr/>
        </p:nvSpPr>
        <p:spPr>
          <a:xfrm>
            <a:off x="0" y="0"/>
            <a:ext cx="1620957"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定理辨析</a:t>
            </a:r>
          </a:p>
        </p:txBody>
      </p:sp>
      <p:sp>
        <p:nvSpPr>
          <p:cNvPr id="4" name="矩形 3"/>
          <p:cNvSpPr>
            <a:spLocks noChangeAspect="1"/>
          </p:cNvSpPr>
          <p:nvPr/>
        </p:nvSpPr>
        <p:spPr>
          <a:xfrm>
            <a:off x="487404" y="807298"/>
            <a:ext cx="10967309" cy="3477875"/>
          </a:xfrm>
          <a:prstGeom prst="rect">
            <a:avLst/>
          </a:prstGeom>
        </p:spPr>
        <p:txBody>
          <a:bodyPr wrap="square">
            <a:spAutoFit/>
          </a:bodyPr>
          <a:lstStyle>
            <a:defPPr/>
          </a:lstStyle>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空间任意三个不共面的向量都可构成空间的一个基底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基底选定后</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空间的所有向量均可由基底唯一表示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不同基底下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同一向量的表达式也有可能不同</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Times New Roman" pitchFamily="18" charset="0"/>
              <a:cs typeface="Times New Roman" panose="02020603050405020304"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一个基底是一个向量组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一个基向量是指基底中的某一个向量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二者是相关联的不同概念</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Times New Roman" pitchFamily="18" charset="0"/>
              <a:cs typeface="Times New Roman" pitchFamily="18" charset="0"/>
            </a:endParaRPr>
          </a:p>
          <a:p>
            <a:pPr>
              <a:lnSpc>
                <a:spcPct val="200000"/>
              </a:lnSpc>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由于零向量与任意一个非零向量共线</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与任意两个不共线的非零向量共面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所以若三个向量不共面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就说明它们都不是零向量</a:t>
            </a:r>
            <a:r>
              <a:rPr lang="en-US" altLang="zh-CN" sz="2200">
                <a:solidFill>
                  <a:srgbClr val="000000"/>
                </a:solidFill>
                <a:latin typeface="Times New Roman" pitchFamily="18" charset="0"/>
                <a:cs typeface="Times New Roman" pitchFamily="18" charset="0"/>
              </a:rPr>
              <a:t>.</a:t>
            </a:r>
            <a:endParaRPr lang="zh-CN" altLang="en-US" sz="2200">
              <a:solidFill>
                <a:srgbClr val="00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23463488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mc:AlternateContent>
        <mc:Choice Requires="a14">
          <p:sp>
            <p:nvSpPr>
              <p:cNvPr id="9" name="矩形 1"/>
              <p:cNvSpPr>
                <a:spLocks noChangeAspect="1"/>
              </p:cNvSpPr>
              <p:nvPr/>
            </p:nvSpPr>
            <p:spPr>
              <a:xfrm>
                <a:off x="141415" y="743872"/>
                <a:ext cx="11708715" cy="2887457"/>
              </a:xfrm>
              <a:prstGeom prst="rect">
                <a:avLst/>
              </a:prstGeom>
            </p:spPr>
            <p:txBody>
              <a:bodyPr wrap="square">
                <a:spAutoFit/>
              </a:bodyPr>
              <a:lstStyle>
                <a:defPPr/>
              </a:lstStyle>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判断下列说法是否正确</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正确的在后面的括号内打</a:t>
                </a:r>
                <a:r>
                  <a:rPr lang="en-US" altLang="zh-CN" sz="2200">
                    <a:solidFill>
                      <a:srgbClr val="000000"/>
                    </a:solidFill>
                    <a:latin typeface="Times New Roman" pitchFamily="18" charset="0"/>
                    <a:cs typeface="Times New Roman" pitchFamily="18" charset="0"/>
                  </a:rPr>
                  <a:t>“</a:t>
                </a:r>
                <a:r>
                  <a:rPr lang="en-US" altLang="zh-CN" sz="2200">
                    <a:solidFill>
                      <a:srgbClr val="000000"/>
                    </a:solidFill>
                    <a:latin typeface="Cambria Math" panose="02040503050406030204" pitchFamily="18" charset="0"/>
                    <a:ea typeface="NEU-BZ-S92"/>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错误的打</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空间向量的基底是唯一的</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若</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是空间向量的一个基底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均为非零向量</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pPr>
                <a:r>
                  <a:rPr lang="en-US" altLang="zh-CN" sz="2200">
                    <a:solidFill>
                      <a:srgbClr val="000000"/>
                    </a:solidFill>
                    <a:latin typeface="Times New Roman" pitchFamily="18" charset="0"/>
                  </a:rPr>
                  <a:t>(3)</a:t>
                </a:r>
                <a:r>
                  <a:rPr lang="zh-CN" altLang="zh-CN" sz="2200">
                    <a:solidFill>
                      <a:srgbClr val="000000"/>
                    </a:solidFill>
                    <a:latin typeface="Times New Roman" pitchFamily="18" charset="0"/>
                    <a:cs typeface="Times New Roman" pitchFamily="18" charset="0"/>
                  </a:rPr>
                  <a:t>已知</a:t>
                </a:r>
                <a:r>
                  <a:rPr lang="en-US" altLang="zh-CN" sz="2200" i="1">
                    <a:solidFill>
                      <a:srgbClr val="000000"/>
                    </a:solidFill>
                    <a:latin typeface="Times New Roman" pitchFamily="18" charset="0"/>
                  </a:rPr>
                  <a:t>A</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B</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M</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N</a:t>
                </a:r>
                <a:r>
                  <a:rPr lang="zh-CN" altLang="zh-CN" sz="2200">
                    <a:solidFill>
                      <a:srgbClr val="000000"/>
                    </a:solidFill>
                    <a:latin typeface="Times New Roman" pitchFamily="18" charset="0"/>
                    <a:cs typeface="Times New Roman" pitchFamily="18" charset="0"/>
                  </a:rPr>
                  <a:t>是空间四点</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若</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b="0" i="1" smtClean="0">
                              <a:solidFill>
                                <a:srgbClr val="000000"/>
                              </a:solidFill>
                              <a:latin typeface="Cambria Math" pitchFamily="18" charset="0"/>
                              <a:cs typeface="Times New Roman" panose="02020603050405020304" pitchFamily="18" charset="0"/>
                            </a:rPr>
                            <m:t>𝐵𝐴</m:t>
                          </m:r>
                        </m:e>
                      </m:acc>
                    </m:oMath>
                  </m:oMathPara>
                </a14:m>
                <a:r>
                  <a:rPr lang="en-US" altLang="zh-CN" sz="2200">
                    <a:solidFill>
                      <a:srgbClr val="000000"/>
                    </a:solidFill>
                    <a:latin typeface="Times New Roman" pitchFamily="18" charset="0"/>
                    <a:cs typeface="Times New Roman" pitchFamily="18" charset="0"/>
                  </a:rPr>
                  <a:t>,</a:t>
                </a:r>
                <a:r>
                  <a:rPr lang="en-US" altLang="zh-CN" sz="2200">
                    <a:solidFill>
                      <a:srgbClr val="000000"/>
                    </a:solidFill>
                    <a:cs typeface="Times New Roman" pitchFamily="18" charset="0"/>
                  </a:rPr>
                  <a:t> </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𝐵</m:t>
                          </m:r>
                          <m:r>
                            <a:rPr lang="en-US" altLang="zh-CN" sz="2200" b="0" i="1" smtClean="0">
                              <a:solidFill>
                                <a:srgbClr val="000000"/>
                              </a:solidFill>
                              <a:latin typeface="Cambria Math" pitchFamily="18" charset="0"/>
                              <a:cs typeface="Times New Roman" panose="02020603050405020304" pitchFamily="18" charset="0"/>
                            </a:rPr>
                            <m:t>𝑀</m:t>
                          </m:r>
                        </m:e>
                      </m:acc>
                    </m:oMath>
                  </m:oMathPara>
                </a14:m>
                <a:r>
                  <a:rPr lang="en-US" altLang="zh-CN" sz="2200">
                    <a:solidFill>
                      <a:srgbClr val="000000"/>
                    </a:solidFill>
                    <a:latin typeface="Times New Roman" pitchFamily="18" charset="0"/>
                    <a:cs typeface="Times New Roman" pitchFamily="18" charset="0"/>
                  </a:rPr>
                  <a:t>,</a:t>
                </a:r>
                <a:r>
                  <a:rPr lang="en-US" altLang="zh-CN" sz="2200">
                    <a:solidFill>
                      <a:srgbClr val="000000"/>
                    </a:solidFill>
                    <a:cs typeface="Times New Roman" pitchFamily="18" charset="0"/>
                  </a:rPr>
                  <a:t> </a:t>
                </a:r>
                <a14:m>
                  <m:oMathPara>
                    <m:oMathParaPr>
                      <m:jc/>
                    </m:oMathParaPr>
                    <m:oMath>
                      <m:acc>
                        <m:accPr>
                          <m:chr m:val="⃗"/>
                          <m:ctrlPr>
                            <a:rPr lang="en-US" altLang="zh-CN" sz="2200" i="1">
                              <a:solidFill>
                                <a:srgbClr val="000000"/>
                              </a:solidFill>
                              <a:latin typeface="Cambria Math" pitchFamily="18" charset="0"/>
                              <a:cs typeface="Times New Roman" panose="02020603050405020304" pitchFamily="18" charset="0"/>
                            </a:rPr>
                          </m:ctrlPr>
                        </m:accPr>
                        <m:e>
                          <m:r>
                            <a:rPr lang="en-US" altLang="zh-CN" sz="2200" i="1">
                              <a:solidFill>
                                <a:srgbClr val="000000"/>
                              </a:solidFill>
                              <a:latin typeface="Cambria Math" pitchFamily="18" charset="0"/>
                              <a:cs typeface="Times New Roman" panose="02020603050405020304" pitchFamily="18" charset="0"/>
                            </a:rPr>
                            <m:t>𝐵</m:t>
                          </m:r>
                          <m:r>
                            <a:rPr lang="en-US" altLang="zh-CN" sz="2200" b="0" i="1" smtClean="0">
                              <a:solidFill>
                                <a:srgbClr val="000000"/>
                              </a:solidFill>
                              <a:latin typeface="Cambria Math" pitchFamily="18" charset="0"/>
                              <a:cs typeface="Times New Roman" panose="02020603050405020304" pitchFamily="18" charset="0"/>
                            </a:rPr>
                            <m:t>𝑁</m:t>
                          </m:r>
                        </m:e>
                      </m:acc>
                    </m:oMath>
                  </m:oMathPara>
                </a14:m>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不能构成空间的一个基底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共面</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en-US" sz="2200"/>
              </a:p>
            </p:txBody>
          </p:sp>
        </mc:Choice>
        <mc:Fallback>
          <p:sp>
            <p:nvSpPr>
              <p:cNvPr id="2" name="矩形 1"/>
              <p:cNvSpPr>
                <a:spLocks noRot="1" noChangeAspect="1" noMove="1" noResize="1" noEditPoints="1" noAdjustHandles="1" noChangeArrowheads="1" noChangeShapeType="1" noTextEdit="1"/>
              </p:cNvSpPr>
              <p:nvPr/>
            </p:nvSpPr>
            <p:spPr>
              <a:xfrm>
                <a:off x="141415" y="743872"/>
                <a:ext cx="11708715" cy="2887457"/>
              </a:xfrm>
              <a:prstGeom prst="rect">
                <a:avLst/>
              </a:prstGeom>
              <a:blipFill rotWithShape="0">
                <a:blip r:embed="rId2"/>
                <a:stretch>
                  <a:fillRect l="-677" r="0"/>
                </a:stretch>
              </a:blipFill>
            </p:spPr>
            <p:txBody>
              <a:bodyPr/>
              <a:lstStyle>
                <a:defPPr/>
              </a:lstStyle>
              <a:p>
                <a:pPr/>
                <a:r>
                  <a:rPr lang="zh-CN" altLang="en-US">
                    <a:noFill/>
                  </a:rPr>
                  <a:t> </a:t>
                </a:r>
              </a:p>
            </p:txBody>
          </p:sp>
        </mc:Fallback>
      </mc:AlternateContent>
      <p:sp>
        <p:nvSpPr>
          <p:cNvPr id="6" name="矩形 5"/>
          <p:cNvSpPr>
            <a:spLocks noChangeAspect="1"/>
          </p:cNvSpPr>
          <p:nvPr/>
        </p:nvSpPr>
        <p:spPr>
          <a:xfrm>
            <a:off x="141415" y="3947017"/>
            <a:ext cx="11082516" cy="498598"/>
          </a:xfrm>
          <a:prstGeom prst="rect">
            <a:avLst/>
          </a:prstGeom>
        </p:spPr>
        <p:txBody>
          <a:bodyPr wrap="square">
            <a:spAutoFit/>
          </a:bodyPr>
          <a:lstStyle>
            <a:defPPr/>
          </a:lstStyle>
          <a:p>
            <a:pPr>
              <a:lnSpc>
                <a:spcPct val="120000"/>
              </a:lnSpc>
            </a:pPr>
            <a:r>
              <a:rPr lang="en-US" altLang="zh-CN" sz="2200">
                <a:solidFill>
                  <a:srgbClr val="000000"/>
                </a:solidFill>
                <a:latin typeface="Times New Roman" pitchFamily="18" charset="0"/>
              </a:rPr>
              <a:t>(4)</a:t>
            </a:r>
            <a:r>
              <a:rPr lang="zh-CN" altLang="zh-CN" sz="2200">
                <a:solidFill>
                  <a:srgbClr val="000000"/>
                </a:solidFill>
                <a:latin typeface="Times New Roman" pitchFamily="18" charset="0"/>
                <a:cs typeface="Times New Roman" pitchFamily="18" charset="0"/>
              </a:rPr>
              <a:t>若</a:t>
            </a:r>
            <a:r>
              <a:rPr lang="en-US" altLang="zh-CN" sz="2200">
                <a:solidFill>
                  <a:srgbClr val="000000"/>
                </a:solidFill>
                <a:latin typeface="Times New Roman" pitchFamily="18" charset="0"/>
              </a:rPr>
              <a:t>{</a:t>
            </a:r>
            <a:r>
              <a:rPr lang="en-US" altLang="zh-CN" sz="2200" b="1" err="1">
                <a:solidFill>
                  <a:srgbClr val="000000"/>
                </a:solidFill>
                <a:latin typeface="Times New Roman" pitchFamily="18" charset="0"/>
              </a:rPr>
              <a:t>a</a:t>
            </a:r>
            <a:r>
              <a:rPr lang="en-US" altLang="zh-CN" sz="2200" err="1">
                <a:solidFill>
                  <a:srgbClr val="000000"/>
                </a:solidFill>
                <a:latin typeface="Times New Roman" pitchFamily="18" charset="0"/>
              </a:rPr>
              <a:t>,</a:t>
            </a:r>
            <a:r>
              <a:rPr lang="en-US" altLang="zh-CN" sz="2200" b="1" err="1">
                <a:solidFill>
                  <a:srgbClr val="000000"/>
                </a:solidFill>
                <a:latin typeface="Times New Roman" pitchFamily="18" charset="0"/>
              </a:rPr>
              <a:t>b</a:t>
            </a:r>
            <a:r>
              <a:rPr lang="en-US" altLang="zh-CN" sz="2200" err="1">
                <a:solidFill>
                  <a:srgbClr val="000000"/>
                </a:solidFill>
                <a:latin typeface="Times New Roman" pitchFamily="18" charset="0"/>
              </a:rPr>
              <a:t>,</a:t>
            </a:r>
            <a:r>
              <a:rPr lang="en-US" altLang="zh-CN" sz="2200" b="1" err="1">
                <a:solidFill>
                  <a:srgbClr val="000000"/>
                </a:solidFill>
                <a:latin typeface="Times New Roman" pitchFamily="18" charset="0"/>
              </a:rPr>
              <a:t>c</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是空间的一个基底</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且存在实数</a:t>
            </a:r>
            <a:r>
              <a:rPr lang="en-US" altLang="zh-CN" sz="2200" i="1" err="1">
                <a:solidFill>
                  <a:srgbClr val="000000"/>
                </a:solidFill>
                <a:latin typeface="Times New Roman" pitchFamily="18" charset="0"/>
              </a:rPr>
              <a:t>x</a:t>
            </a:r>
            <a:r>
              <a:rPr lang="en-US" altLang="zh-CN" sz="2200" err="1">
                <a:solidFill>
                  <a:srgbClr val="000000"/>
                </a:solidFill>
                <a:latin typeface="Times New Roman" pitchFamily="18" charset="0"/>
              </a:rPr>
              <a:t>,</a:t>
            </a:r>
            <a:r>
              <a:rPr lang="en-US" altLang="zh-CN" sz="2200" i="1" err="1">
                <a:solidFill>
                  <a:srgbClr val="000000"/>
                </a:solidFill>
                <a:latin typeface="Times New Roman" pitchFamily="18" charset="0"/>
              </a:rPr>
              <a:t>y</a:t>
            </a:r>
            <a:r>
              <a:rPr lang="en-US" altLang="zh-CN" sz="2200" err="1">
                <a:solidFill>
                  <a:srgbClr val="000000"/>
                </a:solidFill>
                <a:latin typeface="Times New Roman" pitchFamily="18" charset="0"/>
              </a:rPr>
              <a:t>,</a:t>
            </a:r>
            <a:r>
              <a:rPr lang="en-US" altLang="zh-CN" sz="2200" i="1" err="1">
                <a:solidFill>
                  <a:srgbClr val="000000"/>
                </a:solidFill>
                <a:latin typeface="Times New Roman" pitchFamily="18" charset="0"/>
              </a:rPr>
              <a:t>z</a:t>
            </a:r>
            <a:r>
              <a:rPr lang="zh-CN" altLang="zh-CN" sz="2200">
                <a:solidFill>
                  <a:srgbClr val="000000"/>
                </a:solidFill>
                <a:latin typeface="Times New Roman" pitchFamily="18" charset="0"/>
                <a:cs typeface="Times New Roman" pitchFamily="18" charset="0"/>
              </a:rPr>
              <a:t>使得</a:t>
            </a:r>
            <a:r>
              <a:rPr lang="en-US" altLang="zh-CN" sz="2200" i="1" err="1">
                <a:solidFill>
                  <a:srgbClr val="000000"/>
                </a:solidFill>
                <a:latin typeface="Times New Roman" pitchFamily="18" charset="0"/>
              </a:rPr>
              <a:t>x</a:t>
            </a:r>
            <a:r>
              <a:rPr lang="en-US" altLang="zh-CN" sz="2200" b="1" err="1">
                <a:solidFill>
                  <a:srgbClr val="000000"/>
                </a:solidFill>
                <a:latin typeface="Times New Roman" pitchFamily="18" charset="0"/>
              </a:rPr>
              <a:t>a</a:t>
            </a:r>
            <a:r>
              <a:rPr lang="en-US" altLang="zh-CN" sz="2200" i="1" err="1">
                <a:solidFill>
                  <a:srgbClr val="000000"/>
                </a:solidFill>
                <a:latin typeface="Times New Roman" pitchFamily="18" charset="0"/>
              </a:rPr>
              <a:t>+y</a:t>
            </a:r>
            <a:r>
              <a:rPr lang="en-US" altLang="zh-CN" sz="2200" b="1" err="1">
                <a:solidFill>
                  <a:srgbClr val="000000"/>
                </a:solidFill>
                <a:latin typeface="Times New Roman" pitchFamily="18" charset="0"/>
              </a:rPr>
              <a:t>b</a:t>
            </a:r>
            <a:r>
              <a:rPr lang="en-US" altLang="zh-CN" sz="2200" i="1" err="1">
                <a:solidFill>
                  <a:srgbClr val="000000"/>
                </a:solidFill>
                <a:latin typeface="Times New Roman" pitchFamily="18" charset="0"/>
              </a:rPr>
              <a:t>+z</a:t>
            </a:r>
            <a:r>
              <a:rPr lang="en-US" altLang="zh-CN" sz="2200" b="1" err="1">
                <a:solidFill>
                  <a:srgbClr val="000000"/>
                </a:solidFill>
                <a:latin typeface="Times New Roman" pitchFamily="18" charset="0"/>
              </a:rPr>
              <a:t>c</a:t>
            </a:r>
            <a:r>
              <a:rPr lang="en-US" altLang="zh-CN" sz="2200" i="1">
                <a:solidFill>
                  <a:srgbClr val="000000"/>
                </a:solidFill>
                <a:latin typeface="Times New Roman" pitchFamily="18" charset="0"/>
              </a:rPr>
              <a:t>=</a:t>
            </a:r>
            <a:r>
              <a:rPr lang="en-US" altLang="zh-CN" sz="2200" b="1">
                <a:solidFill>
                  <a:srgbClr val="000000"/>
                </a:solidFill>
                <a:latin typeface="Times New Roman" pitchFamily="18" charset="0"/>
              </a:rPr>
              <a:t>0</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则有</a:t>
            </a:r>
            <a:r>
              <a:rPr lang="en-US" altLang="zh-CN" sz="2200" i="1">
                <a:solidFill>
                  <a:srgbClr val="000000"/>
                </a:solidFill>
                <a:latin typeface="Times New Roman" pitchFamily="18" charset="0"/>
              </a:rPr>
              <a:t>x=y=z=</a:t>
            </a:r>
            <a:r>
              <a:rPr lang="en-US" altLang="zh-CN" sz="2200">
                <a:solidFill>
                  <a:srgbClr val="000000"/>
                </a:solidFill>
                <a:latin typeface="Times New Roman" pitchFamily="18" charset="0"/>
              </a:rPr>
              <a:t>0</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rPr>
              <a:t>)</a:t>
            </a:r>
            <a:endParaRPr lang="zh-CN" altLang="en-US" sz="2200"/>
          </a:p>
        </p:txBody>
      </p:sp>
      <p:sp>
        <p:nvSpPr>
          <p:cNvPr id="7" name="矩形 6"/>
          <p:cNvSpPr>
            <a:spLocks noChangeAspect="1"/>
          </p:cNvSpPr>
          <p:nvPr/>
        </p:nvSpPr>
        <p:spPr>
          <a:xfrm>
            <a:off x="2028019" y="5091236"/>
            <a:ext cx="3967753" cy="459741"/>
          </a:xfrm>
          <a:prstGeom prst="rect">
            <a:avLst/>
          </a:prstGeom>
        </p:spPr>
        <p:txBody>
          <a:bodyPr wrap="none">
            <a:spAutoFit/>
          </a:bodyPr>
          <a:lstStyle>
            <a:defP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答案</a:t>
            </a:r>
            <a:r>
              <a:rPr lang="en-US" altLang="zh-CN" sz="2200">
                <a:solidFill>
                  <a:srgbClr val="FF0000"/>
                </a:solidFill>
                <a:latin typeface="Times New Roman" pitchFamily="18"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 (1)</a:t>
            </a:r>
            <a:r>
              <a:rPr lang="en-US" altLang="zh-CN" sz="2200" i="1">
                <a:solidFill>
                  <a:srgbClr val="FF0000"/>
                </a:solidFill>
                <a:latin typeface="Times New Roman" pitchFamily="18" charset="0"/>
                <a:cs typeface="Times New Roman" pitchFamily="18" charset="0"/>
              </a:rPr>
              <a:t>×</a:t>
            </a:r>
            <a:r>
              <a:rPr lang="zh-CN" altLang="zh-CN" sz="2200" i="1">
                <a:solidFill>
                  <a:srgbClr val="FF0000"/>
                </a:solidFill>
                <a:latin typeface="Times New Roman" pitchFamily="18" charset="0"/>
                <a:cs typeface="Times New Roman" pitchFamily="18" charset="0"/>
              </a:rPr>
              <a:t>　</a:t>
            </a:r>
            <a:r>
              <a:rPr lang="en-US" altLang="zh-CN" sz="2200">
                <a:solidFill>
                  <a:srgbClr val="FF0000"/>
                </a:solidFill>
                <a:latin typeface="Times New Roman" pitchFamily="18" charset="0"/>
                <a:cs typeface="Times New Roman" pitchFamily="18" charset="0"/>
              </a:rPr>
              <a:t>(2)</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i="1">
                <a:solidFill>
                  <a:srgbClr val="FF0000"/>
                </a:solidFill>
                <a:latin typeface="Times New Roman" pitchFamily="18" charset="0"/>
                <a:cs typeface="Times New Roman" pitchFamily="18" charset="0"/>
              </a:rPr>
              <a:t>　</a:t>
            </a:r>
            <a:r>
              <a:rPr lang="en-US" altLang="zh-CN" sz="2200">
                <a:solidFill>
                  <a:srgbClr val="FF0000"/>
                </a:solidFill>
                <a:latin typeface="Times New Roman" pitchFamily="18" charset="0"/>
                <a:cs typeface="Times New Roman" pitchFamily="18" charset="0"/>
              </a:rPr>
              <a:t>(3)</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i="1">
                <a:solidFill>
                  <a:srgbClr val="FF0000"/>
                </a:solidFill>
                <a:latin typeface="Times New Roman" pitchFamily="18" charset="0"/>
                <a:cs typeface="Times New Roman" pitchFamily="18" charset="0"/>
              </a:rPr>
              <a:t>　</a:t>
            </a:r>
            <a:r>
              <a:rPr lang="en-US" altLang="zh-CN" sz="2200">
                <a:solidFill>
                  <a:srgbClr val="FF0000"/>
                </a:solidFill>
                <a:latin typeface="Times New Roman" pitchFamily="18" charset="0"/>
                <a:cs typeface="Times New Roman" pitchFamily="18" charset="0"/>
              </a:rPr>
              <a:t>(4)</a:t>
            </a:r>
            <a:r>
              <a:rPr lang="en-US" altLang="zh-CN" sz="2200">
                <a:solidFill>
                  <a:srgbClr val="FF0000"/>
                </a:solidFill>
                <a:latin typeface="Cambria Math" panose="02040503050406030204" pitchFamily="18" charset="0"/>
                <a:ea typeface="NEU-BZ-S92"/>
                <a:cs typeface="Times New Roman" pitchFamily="18" charset="0"/>
              </a:rPr>
              <a:t>√ </a:t>
            </a:r>
            <a:endParaRPr lang="zh-CN" altLang="zh-CN" sz="2200">
              <a:solidFill>
                <a:srgbClr val="FF0000"/>
              </a:solidFill>
              <a:latin typeface="NEU-BZ-S92"/>
              <a:ea typeface="方正书宋_GBK" panose="03000509000000000000" pitchFamily="65" charset="-122"/>
              <a:cs typeface="Times New Roman" panose="02020603050405020304" pitchFamily="18" charset="0"/>
            </a:endParaRPr>
          </a:p>
        </p:txBody>
      </p:sp>
      <p:sp>
        <p:nvSpPr>
          <p:cNvPr id="8" name="TextBox 12"/>
          <p:cNvSpPr txBox="1"/>
          <p:nvPr/>
        </p:nvSpPr>
        <p:spPr>
          <a:xfrm>
            <a:off x="0" y="0"/>
            <a:ext cx="1261884" cy="523092"/>
          </a:xfrm>
          <a:prstGeom prst="rect">
            <a:avLst/>
          </a:prstGeom>
          <a:noFill/>
        </p:spPr>
        <p:txBody>
          <a:bodyPr wrap="none" rtlCol="0">
            <a:spAutoFit/>
          </a:bodyPr>
          <a:lstStyle>
            <a:defPPr/>
          </a:lstStyle>
          <a:p>
            <a:pPr/>
            <a:r>
              <a:rPr lang="zh-CN" altLang="en-US" sz="2799">
                <a:solidFill>
                  <a:schemeClr val="bg1"/>
                </a:solidFill>
                <a:latin typeface="黑体" pitchFamily="2" charset="-122"/>
                <a:ea typeface="黑体" pitchFamily="2" charset="-122"/>
              </a:rPr>
              <a:t>做一做</a:t>
            </a:r>
          </a:p>
        </p:txBody>
      </p:sp>
    </p:spTree>
    <p:extLst>
      <p:ext uri="{BB962C8B-B14F-4D97-AF65-F5344CB8AC3E}">
        <p14:creationId xmlns:p14="http://schemas.microsoft.com/office/powerpoint/2010/main" val="554994356"/>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97709" y="702270"/>
            <a:ext cx="11226800" cy="1551579"/>
          </a:xfrm>
          <a:prstGeom prst="rect">
            <a:avLst/>
          </a:prstGeom>
        </p:spPr>
        <p:txBody>
          <a:bodyPr wrap="square">
            <a:spAutoFit/>
          </a:bodyPr>
          <a:lstStyle>
            <a:defP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设</a:t>
            </a:r>
            <a:r>
              <a:rPr lang="en-US" altLang="zh-CN" sz="2200" b="1">
                <a:solidFill>
                  <a:srgbClr val="000000"/>
                </a:solidFill>
                <a:latin typeface="Times New Roman" pitchFamily="18" charset="0"/>
                <a:cs typeface="Times New Roman" pitchFamily="18" charset="0"/>
              </a:rPr>
              <a:t>x</a:t>
            </a:r>
            <a:r>
              <a:rPr lang="en-US" altLang="zh-CN" sz="2200" i="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y</a:t>
            </a:r>
            <a:r>
              <a:rPr lang="en-US" altLang="zh-CN" sz="2200" i="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z</a:t>
            </a:r>
            <a:r>
              <a:rPr lang="en-US" altLang="zh-CN" sz="2200" i="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是空间的一个基底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给出下列向量组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①</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x</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②</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z</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③</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z</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④</a:t>
            </a:r>
            <a:r>
              <a:rPr lang="en-US" altLang="zh-CN" sz="2200">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x</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y</a:t>
            </a:r>
            <a:r>
              <a:rPr lang="en-US" altLang="zh-CN" sz="2200"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a</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b</a:t>
            </a:r>
            <a:r>
              <a:rPr lang="en-US" altLang="zh-CN" sz="2200" i="1" err="1">
                <a:solidFill>
                  <a:srgbClr val="000000"/>
                </a:solidFill>
                <a:latin typeface="Times New Roman" pitchFamily="18" charset="0"/>
                <a:cs typeface="Times New Roman" pitchFamily="18" charset="0"/>
              </a:rPr>
              <a:t>+</a:t>
            </a:r>
            <a:r>
              <a:rPr lang="en-US" altLang="zh-CN" sz="2200" b="1" err="1">
                <a:solidFill>
                  <a:srgbClr val="000000"/>
                </a:solidFill>
                <a:latin typeface="Times New Roman" pitchFamily="18" charset="0"/>
                <a:cs typeface="Times New Roman" pitchFamily="18" charset="0"/>
              </a:rPr>
              <a:t>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其中可以作为空间一个基底的向量组有</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A.1</a:t>
            </a:r>
            <a:r>
              <a:rPr lang="zh-CN" altLang="zh-CN" sz="2200">
                <a:solidFill>
                  <a:srgbClr val="000000"/>
                </a:solidFill>
                <a:latin typeface="Times New Roman" pitchFamily="18" charset="0"/>
                <a:cs typeface="Times New Roman" pitchFamily="18" charset="0"/>
              </a:rPr>
              <a:t>个</a:t>
            </a:r>
            <a:r>
              <a:rPr lang="en-US" altLang="zh-CN" sz="2200">
                <a:solidFill>
                  <a:srgbClr val="000000"/>
                </a:solidFill>
                <a:latin typeface="Times New Roman" pitchFamily="18" charset="0"/>
                <a:cs typeface="Times New Roman" pitchFamily="18" charset="0"/>
              </a:rPr>
              <a:t>	         B.2</a:t>
            </a:r>
            <a:r>
              <a:rPr lang="zh-CN" altLang="zh-CN" sz="2200">
                <a:solidFill>
                  <a:srgbClr val="000000"/>
                </a:solidFill>
                <a:latin typeface="Times New Roman" pitchFamily="18" charset="0"/>
                <a:cs typeface="Times New Roman" pitchFamily="18" charset="0"/>
              </a:rPr>
              <a:t>个</a:t>
            </a:r>
            <a:r>
              <a:rPr lang="en-US" altLang="zh-CN" sz="2200">
                <a:solidFill>
                  <a:srgbClr val="000000"/>
                </a:solidFill>
                <a:latin typeface="Times New Roman" pitchFamily="18" charset="0"/>
                <a:cs typeface="Times New Roman" pitchFamily="18" charset="0"/>
              </a:rPr>
              <a:t>	</a:t>
            </a:r>
            <a:r>
              <a:rPr lang="en-US" altLang="zh-CN" sz="2200">
                <a:solidFill>
                  <a:srgbClr val="000000"/>
                </a:solidFill>
                <a:latin typeface="NEU-BZ-S92"/>
                <a:ea typeface="方正书宋_GBK" panose="03000509000000000000" pitchFamily="65" charset="-122"/>
                <a:cs typeface="Times New Roman" pitchFamily="18" charset="0"/>
              </a:rPr>
              <a:t>      </a:t>
            </a:r>
            <a:r>
              <a:rPr lang="en-US" altLang="zh-CN" sz="2200">
                <a:solidFill>
                  <a:srgbClr val="000000"/>
                </a:solidFill>
                <a:latin typeface="Times New Roman" pitchFamily="18" charset="0"/>
                <a:cs typeface="Times New Roman" pitchFamily="18" charset="0"/>
              </a:rPr>
              <a:t>C.3</a:t>
            </a:r>
            <a:r>
              <a:rPr lang="zh-CN" altLang="zh-CN" sz="2200">
                <a:solidFill>
                  <a:srgbClr val="000000"/>
                </a:solidFill>
                <a:latin typeface="Times New Roman" pitchFamily="18" charset="0"/>
                <a:cs typeface="Times New Roman" pitchFamily="18" charset="0"/>
              </a:rPr>
              <a:t>个</a:t>
            </a:r>
            <a:r>
              <a:rPr lang="en-US" altLang="zh-CN" sz="2200">
                <a:solidFill>
                  <a:srgbClr val="000000"/>
                </a:solidFill>
                <a:latin typeface="Times New Roman" pitchFamily="18" charset="0"/>
                <a:cs typeface="Times New Roman" pitchFamily="18" charset="0"/>
              </a:rPr>
              <a:t>	          D.4</a:t>
            </a:r>
            <a:r>
              <a:rPr lang="zh-CN" altLang="zh-CN" sz="2200">
                <a:solidFill>
                  <a:srgbClr val="000000"/>
                </a:solidFill>
                <a:latin typeface="Times New Roman" pitchFamily="18" charset="0"/>
                <a:cs typeface="Times New Roman" pitchFamily="18" charset="0"/>
              </a:rPr>
              <a:t>个</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2" name="矩形 11"/>
          <p:cNvSpPr>
            <a:spLocks noChangeAspect="1"/>
          </p:cNvSpPr>
          <p:nvPr/>
        </p:nvSpPr>
        <p:spPr>
          <a:xfrm>
            <a:off x="424215" y="2724671"/>
            <a:ext cx="1438214" cy="459741"/>
          </a:xfrm>
          <a:prstGeom prst="rect">
            <a:avLst/>
          </a:prstGeom>
        </p:spPr>
        <p:txBody>
          <a:bodyPr wrap="none">
            <a:spAutoFit/>
          </a:bodyPr>
          <a:lstStyle>
            <a:defP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答案</a:t>
            </a:r>
            <a:r>
              <a:rPr lang="en-US" altLang="zh-CN" sz="2200">
                <a:solidFill>
                  <a:srgbClr val="FF0000"/>
                </a:solidFill>
                <a:latin typeface="Times New Roman" pitchFamily="18"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C</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062644334"/>
              </p:ext>
            </p:extLst>
          </p:nvPr>
        </p:nvGraphicFramePr>
        <p:xfrm>
          <a:off x="424215" y="3655234"/>
          <a:ext cx="8128000" cy="1908720"/>
        </p:xfrm>
        <a:graphic>
          <a:graphicData uri="http://schemas.openxmlformats.org/presentationml/2006/ole">
            <mc:AlternateContent>
              <mc:Choice xmlns:v="urn:schemas-microsoft-com:vml" Requires="v">
                <p:oleObj spid="_x0000_s1039" name="文档" r:id="rId2" imgW="3839551" imgH="907926" progId="Word.Document.12">
                  <p:embed/>
                </p:oleObj>
              </mc:Choice>
              <mc:Fallback>
                <p:oleObj name="文档" r:id="rId2" imgW="3839551" imgH="907926" progId="Word.Document.12">
                  <p:embed/>
                  <p:pic>
                    <p:nvPicPr>
                      <p:cNvPr id="0" name="OLE substitute image"/>
                      <p:cNvPicPr/>
                      <p:nvPr/>
                    </p:nvPicPr>
                    <p:blipFill>
                      <a:blip r:embed="rId3"/>
                      <a:stretch>
                        <a:fillRect/>
                      </a:stretch>
                    </p:blipFill>
                    <p:spPr>
                      <a:xfrm>
                        <a:off x="424215" y="3655234"/>
                        <a:ext cx="8128000" cy="1908720"/>
                      </a:xfrm>
                      <a:prstGeom prst="rect">
                        <a:avLst/>
                      </a:prstGeom>
                    </p:spPr>
                  </p:pic>
                </p:oleObj>
              </mc:Fallback>
            </mc:AlternateContent>
          </a:graphicData>
        </a:graphic>
      </p:graphicFrame>
      <p:pic>
        <p:nvPicPr>
          <p:cNvPr id="14" name="L02.eps" descr="id:2147497716;FounderCES"/>
          <p:cNvPicPr/>
          <p:nvPr/>
        </p:nvPicPr>
        <p:blipFill>
          <a:blip r:embed="rId4"/>
          <a:stretch>
            <a:fillRect/>
          </a:stretch>
        </p:blipFill>
        <p:spPr>
          <a:xfrm>
            <a:off x="7135225" y="3655235"/>
            <a:ext cx="2923175" cy="1608585"/>
          </a:xfrm>
          <a:prstGeom prst="rect">
            <a:avLst/>
          </a:prstGeom>
        </p:spPr>
      </p:pic>
    </p:spTree>
    <p:extLst>
      <p:ext uri="{BB962C8B-B14F-4D97-AF65-F5344CB8AC3E}">
        <p14:creationId xmlns:p14="http://schemas.microsoft.com/office/powerpoint/2010/main" val="15452384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80">
                                          <p:stCondLst>
                                            <p:cond delay="0"/>
                                          </p:stCondLst>
                                        </p:cTn>
                                        <p:tgtEl>
                                          <p:spTgt spid="12"/>
                                        </p:tgtEl>
                                      </p:cBhvr>
                                    </p:animEffect>
                                    <p:anim calcmode="lin" valueType="num">
                                      <p:cBhvr>
                                        <p:cTn id="1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1" dur="26">
                                          <p:stCondLst>
                                            <p:cond delay="650"/>
                                          </p:stCondLst>
                                        </p:cTn>
                                        <p:tgtEl>
                                          <p:spTgt spid="12"/>
                                        </p:tgtEl>
                                      </p:cBhvr>
                                      <p:to x="100000" y="60000"/>
                                    </p:animScale>
                                    <p:animScale>
                                      <p:cBhvr>
                                        <p:cTn id="22" dur="166" decel="50000">
                                          <p:stCondLst>
                                            <p:cond delay="676"/>
                                          </p:stCondLst>
                                        </p:cTn>
                                        <p:tgtEl>
                                          <p:spTgt spid="12"/>
                                        </p:tgtEl>
                                      </p:cBhvr>
                                      <p:to x="100000" y="100000"/>
                                    </p:animScale>
                                    <p:animScale>
                                      <p:cBhvr>
                                        <p:cTn id="23" dur="26">
                                          <p:stCondLst>
                                            <p:cond delay="1312"/>
                                          </p:stCondLst>
                                        </p:cTn>
                                        <p:tgtEl>
                                          <p:spTgt spid="12"/>
                                        </p:tgtEl>
                                      </p:cBhvr>
                                      <p:to x="100000" y="80000"/>
                                    </p:animScale>
                                    <p:animScale>
                                      <p:cBhvr>
                                        <p:cTn id="24" dur="166" decel="50000">
                                          <p:stCondLst>
                                            <p:cond delay="1338"/>
                                          </p:stCondLst>
                                        </p:cTn>
                                        <p:tgtEl>
                                          <p:spTgt spid="12"/>
                                        </p:tgtEl>
                                      </p:cBhvr>
                                      <p:to x="100000" y="100000"/>
                                    </p:animScale>
                                    <p:animScale>
                                      <p:cBhvr>
                                        <p:cTn id="25" dur="26">
                                          <p:stCondLst>
                                            <p:cond delay="1642"/>
                                          </p:stCondLst>
                                        </p:cTn>
                                        <p:tgtEl>
                                          <p:spTgt spid="12"/>
                                        </p:tgtEl>
                                      </p:cBhvr>
                                      <p:to x="100000" y="90000"/>
                                    </p:animScale>
                                    <p:animScale>
                                      <p:cBhvr>
                                        <p:cTn id="26" dur="166" decel="50000">
                                          <p:stCondLst>
                                            <p:cond delay="1668"/>
                                          </p:stCondLst>
                                        </p:cTn>
                                        <p:tgtEl>
                                          <p:spTgt spid="12"/>
                                        </p:tgtEl>
                                      </p:cBhvr>
                                      <p:to x="100000" y="100000"/>
                                    </p:animScale>
                                    <p:animScale>
                                      <p:cBhvr>
                                        <p:cTn id="27" dur="26">
                                          <p:stCondLst>
                                            <p:cond delay="1808"/>
                                          </p:stCondLst>
                                        </p:cTn>
                                        <p:tgtEl>
                                          <p:spTgt spid="12"/>
                                        </p:tgtEl>
                                      </p:cBhvr>
                                      <p:to x="100000" y="95000"/>
                                    </p:animScale>
                                    <p:animScale>
                                      <p:cBhvr>
                                        <p:cTn id="2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8278469"/>
              </p:ext>
            </p:extLst>
          </p:nvPr>
        </p:nvGraphicFramePr>
        <p:xfrm>
          <a:off x="415453" y="2212658"/>
          <a:ext cx="8201111" cy="4076803"/>
        </p:xfrm>
        <a:graphic>
          <a:graphicData uri="http://schemas.openxmlformats.org/presentationml/2006/ole">
            <mc:AlternateContent>
              <mc:Choice xmlns:v="urn:schemas-microsoft-com:vml" Requires="v">
                <p:oleObj spid="_x0000_s1040" name="文档" r:id="rId2" imgW="3839551" imgH="1911764" progId="Word.Document.12">
                  <p:embed/>
                </p:oleObj>
              </mc:Choice>
              <mc:Fallback>
                <p:oleObj name="文档" r:id="rId2" imgW="3839551" imgH="1911764" progId="Word.Document.12">
                  <p:embed/>
                  <p:pic>
                    <p:nvPicPr>
                      <p:cNvPr id="0" name="OLE substitute image"/>
                      <p:cNvPicPr/>
                      <p:nvPr/>
                    </p:nvPicPr>
                    <p:blipFill>
                      <a:blip r:embed="rId3"/>
                      <a:stretch>
                        <a:fillRect/>
                      </a:stretch>
                    </p:blipFill>
                    <p:spPr>
                      <a:xfrm>
                        <a:off x="415453" y="2212658"/>
                        <a:ext cx="8201111" cy="407680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05506604"/>
              </p:ext>
            </p:extLst>
          </p:nvPr>
        </p:nvGraphicFramePr>
        <p:xfrm>
          <a:off x="230102" y="668424"/>
          <a:ext cx="11220450" cy="1147762"/>
        </p:xfrm>
        <a:graphic>
          <a:graphicData uri="http://schemas.openxmlformats.org/presentationml/2006/ole">
            <mc:AlternateContent>
              <mc:Choice xmlns:v="urn:schemas-microsoft-com:vml" Requires="v">
                <p:oleObj spid="_x0000_s1041" name="文档" r:id="rId4" imgW="5307159" imgH="552760" progId="Word.Document.12">
                  <p:embed/>
                </p:oleObj>
              </mc:Choice>
              <mc:Fallback>
                <p:oleObj name="文档" r:id="rId4" imgW="5307159" imgH="552760" progId="Word.Document.12">
                  <p:embed/>
                  <p:pic>
                    <p:nvPicPr>
                      <p:cNvPr id="0" name="OLE substitute image"/>
                      <p:cNvPicPr/>
                      <p:nvPr/>
                    </p:nvPicPr>
                    <p:blipFill>
                      <a:blip r:embed="rId5"/>
                      <a:stretch>
                        <a:fillRect/>
                      </a:stretch>
                    </p:blipFill>
                    <p:spPr>
                      <a:xfrm>
                        <a:off x="230102" y="668424"/>
                        <a:ext cx="11220450" cy="1147762"/>
                      </a:xfrm>
                      <a:prstGeom prst="rect">
                        <a:avLst/>
                      </a:prstGeom>
                    </p:spPr>
                  </p:pic>
                </p:oleObj>
              </mc:Fallback>
            </mc:AlternateContent>
          </a:graphicData>
        </a:graphic>
      </p:graphicFrame>
    </p:spTree>
    <p:extLst>
      <p:ext uri="{BB962C8B-B14F-4D97-AF65-F5344CB8AC3E}">
        <p14:creationId xmlns:p14="http://schemas.microsoft.com/office/powerpoint/2010/main" val="52579304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KSO_WM_SPECIAL_SOURCE" val="bdnull"/>
</p:tagLst>
</file>

<file path=ppt/tags/tag9.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77</Paragraphs>
  <Slides>26</Slides>
  <Notes>2</Notes>
  <TotalTime>1270</TotalTime>
  <HiddenSlides>1</HiddenSlides>
  <MMClips>0</MMClips>
  <ScaleCrop>0</ScaleCrop>
  <HeadingPairs>
    <vt:vector baseType="variant" size="6">
      <vt:variant>
        <vt:lpstr>Fonts used</vt:lpstr>
      </vt:variant>
      <vt:variant>
        <vt:i4>16</vt:i4>
      </vt:variant>
      <vt:variant>
        <vt:lpstr>Theme</vt:lpstr>
      </vt:variant>
      <vt:variant>
        <vt:i4>1</vt:i4>
      </vt:variant>
      <vt:variant>
        <vt:lpstr>Slide Titles</vt:lpstr>
      </vt:variant>
      <vt:variant>
        <vt:i4>26</vt:i4>
      </vt:variant>
    </vt:vector>
  </HeadingPairs>
  <TitlesOfParts>
    <vt:vector baseType="lpstr" size="43">
      <vt:lpstr>Arial</vt:lpstr>
      <vt:lpstr>Calibri</vt:lpstr>
      <vt:lpstr>黑体</vt:lpstr>
      <vt:lpstr>微软雅黑</vt:lpstr>
      <vt:lpstr>Calibri Light</vt:lpstr>
      <vt:lpstr>Times New Roman</vt:lpstr>
      <vt:lpstr>NEU-BZ-S92</vt:lpstr>
      <vt:lpstr>方正书宋_GBK</vt:lpstr>
      <vt:lpstr>Cambria Math</vt:lpstr>
      <vt:lpstr>宋体</vt:lpstr>
      <vt:lpstr>华文细黑</vt:lpstr>
      <vt:lpstr>Courier New</vt:lpstr>
      <vt:lpstr>仿宋</vt:lpstr>
      <vt:lpstr>楷体</vt:lpstr>
      <vt:lpstr>Microsoft Yi Baiti</vt:lpstr>
      <vt:lpstr>楷体_GB2312</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zxxk</cp:lastModifiedBy>
  <cp:revision>689</cp:revision>
  <dcterms:created xsi:type="dcterms:W3CDTF">2019-01-12T04:39:00Z</dcterms:created>
  <dcterms:modified xsi:type="dcterms:W3CDTF">2020-08-05T08:33:41Z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