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740" r:id="rId4"/>
    <p:sldId id="2741" r:id="rId5"/>
    <p:sldId id="2742" r:id="rId6"/>
    <p:sldId id="2743" r:id="rId7"/>
    <p:sldId id="2744" r:id="rId8"/>
    <p:sldId id="2745" r:id="rId9"/>
    <p:sldId id="2746" r:id="rId10"/>
    <p:sldId id="2748" r:id="rId11"/>
    <p:sldId id="2750" r:id="rId12"/>
    <p:sldId id="2753" r:id="rId13"/>
    <p:sldId id="2756" r:id="rId14"/>
    <p:sldId id="2757" r:id="rId15"/>
    <p:sldId id="2758" r:id="rId16"/>
    <p:sldId id="2760" r:id="rId17"/>
    <p:sldId id="2761" r:id="rId18"/>
    <p:sldId id="2762" r:id="rId19"/>
    <p:sldId id="2763" r:id="rId20"/>
    <p:sldId id="2764" r:id="rId21"/>
    <p:sldId id="2766" r:id="rId22"/>
    <p:sldId id="2767" r:id="rId23"/>
    <p:sldId id="2768" r:id="rId24"/>
    <p:sldId id="2769" r:id="rId25"/>
    <p:sldId id="2770" r:id="rId26"/>
    <p:sldId id="2772" r:id="rId27"/>
    <p:sldId id="2773" r:id="rId28"/>
    <p:sldId id="2774" r:id="rId29"/>
    <p:sldId id="2775" r:id="rId30"/>
    <p:sldId id="2776" r:id="rId31"/>
    <p:sldId id="2814" r:id="rId32"/>
    <p:sldId id="2815" r:id="rId33"/>
    <p:sldId id="2816" r:id="rId34"/>
    <p:sldId id="2817" r:id="rId35"/>
    <p:sldId id="2818" r:id="rId36"/>
    <p:sldId id="2819" r:id="rId37"/>
    <p:sldId id="2820" r:id="rId38"/>
    <p:sldId id="2821" r:id="rId39"/>
    <p:sldId id="2822" r:id="rId40"/>
    <p:sldId id="2823" r:id="rId41"/>
    <p:sldId id="2824" r:id="rId42"/>
    <p:sldId id="2813" r:id="rId43"/>
    <p:sldId id="330" r:id="rId44"/>
  </p:sldIdLst>
  <p:sldSz cx="12192000" cy="6858000"/>
  <p:notesSz cx="7104063" cy="10234613"/>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9433" autoAdjust="0"/>
  </p:normalViewPr>
  <p:slideViewPr>
    <p:cSldViewPr snapToGrid="0">
      <p:cViewPr varScale="1">
        <p:scale>
          <a:sx n="60" d="100"/>
          <a:sy n="60" d="100"/>
        </p:scale>
        <p:origin x="928" y="44"/>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tags" Target="tags/tag8.xml" /><Relationship Id="rId46" Type="http://schemas.openxmlformats.org/officeDocument/2006/relationships/presProps" Target="presProps.xml" /><Relationship Id="rId47" Type="http://schemas.openxmlformats.org/officeDocument/2006/relationships/viewProps" Target="viewProps.xml" /><Relationship Id="rId48" Type="http://schemas.openxmlformats.org/officeDocument/2006/relationships/theme" Target="theme/theme1.xml" /><Relationship Id="rId49"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1.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3.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5.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39.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1.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2.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3.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5.emf" /><Relationship Id="rId2" Type="http://schemas.openxmlformats.org/officeDocument/2006/relationships/image" Target="../media/image48.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50.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5.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54.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57.emf" /><Relationship Id="rId2" Type="http://schemas.openxmlformats.org/officeDocument/2006/relationships/image" Target="../media/image59.emf" /><Relationship Id="rId3" Type="http://schemas.openxmlformats.org/officeDocument/2006/relationships/image" Target="../media/image60.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61.e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62.e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63.emf"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64.emf"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65.emf" /><Relationship Id="rId2" Type="http://schemas.openxmlformats.org/officeDocument/2006/relationships/image" Target="../media/image66.emf" /></Relationships>
</file>

<file path=ppt/drawings/_rels/vmlDrawing27.vml.rels>&#65279;<?xml version="1.0" encoding="utf-8" standalone="yes"?><Relationships xmlns="http://schemas.openxmlformats.org/package/2006/relationships"><Relationship Id="rId1" Type="http://schemas.openxmlformats.org/officeDocument/2006/relationships/image" Target="../media/image68.emf" /></Relationships>
</file>

<file path=ppt/drawings/_rels/vmlDrawing28.vml.rels>&#65279;<?xml version="1.0" encoding="utf-8" standalone="yes"?><Relationships xmlns="http://schemas.openxmlformats.org/package/2006/relationships"><Relationship Id="rId1" Type="http://schemas.openxmlformats.org/officeDocument/2006/relationships/image" Target="../media/image70.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7.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9.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1.emf" /><Relationship Id="rId2" Type="http://schemas.openxmlformats.org/officeDocument/2006/relationships/image" Target="../media/image22.emf" /><Relationship Id="rId3" Type="http://schemas.openxmlformats.org/officeDocument/2006/relationships/image" Target="../media/image23.emf" /><Relationship Id="rId4" Type="http://schemas.openxmlformats.org/officeDocument/2006/relationships/image" Target="../media/image24.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5.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6.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8.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0.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989365257"/>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2020/8/10</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anose="02010609060101010101" pitchFamily="2" charset="-122"/>
                <a:ea typeface="黑体" panose="02010609060101010101"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2020/8/10</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5809583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1607651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44655610"/>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9064106"/>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7402748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4961470"/>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70636329"/>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93178231"/>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11931657"/>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48048045"/>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35908645"/>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93432972"/>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72684237"/>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05517701"/>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38696843"/>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95723983"/>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2449258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1876590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95566121"/>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27765474"/>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39062623"/>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44813992"/>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71489008"/>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54603632"/>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21914451"/>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81287725"/>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83588280"/>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98836673"/>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01223575"/>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1667909"/>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78461323"/>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1_标题和内容">
    <p:spTree>
      <p:nvGrpSpPr>
        <p:cNvPr id="1" name=""/>
        <p:cNvGrpSpPr/>
        <p:nvPr/>
      </p:nvGrpSpPr>
      <p:grpSpPr>
        <a:xfrm>
          <a:off x="0" y="0"/>
          <a:ext cx="0" cy="0"/>
        </a:xfrm>
      </p:grpSpPr>
      <p:sp>
        <p:nvSpPr>
          <p:cNvPr id="4" name="日期占位符 3"/>
          <p:cNvSpPr>
            <a:spLocks noGrp="1"/>
          </p:cNvSpPr>
          <p:nvPr>
            <p:ph type="dt" sz="half" idx="10"/>
          </p:nvPr>
        </p:nvSpPr>
        <p:spPr>
          <a:xfrm>
            <a:off x="609600" y="6356350"/>
            <a:ext cx="2844800" cy="365125"/>
          </a:xfrm>
        </p:spPr>
        <p:txBody>
          <a:bodyPr/>
          <a:lstStyle/>
          <a:p>
            <a:fld id="{36732AA8-78B4-F248-A069-0D4A83E48613}" type="datetimeFigureOut">
              <a:rPr kumimoji="1" lang="zh-CN" altLang="en-US" smtClean="0"/>
              <a:t>2020/8/10</a:t>
            </a:fld>
            <a:endParaRPr kumimoji="1" lang="zh-CN" altLang="en-US"/>
          </a:p>
        </p:txBody>
      </p:sp>
      <p:sp>
        <p:nvSpPr>
          <p:cNvPr id="5" name="页脚占位符 4"/>
          <p:cNvSpPr>
            <a:spLocks noGrp="1"/>
          </p:cNvSpPr>
          <p:nvPr>
            <p:ph type="ftr" sz="quarter" idx="11"/>
          </p:nvPr>
        </p:nvSpPr>
        <p:spPr>
          <a:xfrm>
            <a:off x="4165600" y="6356350"/>
            <a:ext cx="3860800" cy="365125"/>
          </a:xfrm>
        </p:spPr>
        <p:txBody>
          <a:bodyPr/>
          <a:lstStyle/>
          <a:p>
            <a:endParaRPr kumimoji="1" lang="zh-CN" altLang="en-US"/>
          </a:p>
        </p:txBody>
      </p:sp>
      <p:sp>
        <p:nvSpPr>
          <p:cNvPr id="6" name="幻灯片编号占位符 5"/>
          <p:cNvSpPr>
            <a:spLocks noGrp="1"/>
          </p:cNvSpPr>
          <p:nvPr>
            <p:ph type="sldNum" sz="quarter" idx="12"/>
          </p:nvPr>
        </p:nvSpPr>
        <p:spPr>
          <a:xfrm>
            <a:off x="8737600" y="6356350"/>
            <a:ext cx="2844800" cy="365125"/>
          </a:xfrm>
        </p:spPr>
        <p:txBody>
          <a:bodyPr/>
          <a:lstStyle/>
          <a:p>
            <a:fld id="{FCB73911-DECC-8D4F-90EA-C07CE246BE6D}" type="slidenum">
              <a:rPr kumimoji="1" lang="zh-CN" altLang="en-US" smtClean="0"/>
              <a:t>‹#›</a:t>
            </a:fld>
            <a:endParaRPr kumimoji="1" lang="zh-CN" altLang="en-US"/>
          </a:p>
        </p:txBody>
      </p:sp>
    </p:spTree>
    <p:extLst>
      <p:ext uri="{BB962C8B-B14F-4D97-AF65-F5344CB8AC3E}">
        <p14:creationId xmlns:p14="http://schemas.microsoft.com/office/powerpoint/2010/main" val="2142510344"/>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16764315"/>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72024579"/>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71503902"/>
      </p:ext>
    </p:extLst>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84989473"/>
      </p:ext>
    </p:extLst>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8769817"/>
      </p:ext>
    </p:extLst>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41260023"/>
      </p:ext>
    </p:extLst>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36026185"/>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slideLayout" Target="../slideLayouts/slideLayout48.xml" /><Relationship Id="rId49" Type="http://schemas.openxmlformats.org/officeDocument/2006/relationships/slideLayout" Target="../slideLayouts/slideLayout49.xml" /><Relationship Id="rId5" Type="http://schemas.openxmlformats.org/officeDocument/2006/relationships/slideLayout" Target="../slideLayouts/slideLayout5.xml" /><Relationship Id="rId50" Type="http://schemas.openxmlformats.org/officeDocument/2006/relationships/slideLayout" Target="../slideLayouts/slideLayout50.xml" /><Relationship Id="rId51" Type="http://schemas.openxmlformats.org/officeDocument/2006/relationships/slideLayout" Target="../slideLayouts/slideLayout51.xml" /><Relationship Id="rId52" Type="http://schemas.openxmlformats.org/officeDocument/2006/relationships/slideLayout" Target="../slideLayouts/slideLayout52.xml" /><Relationship Id="rId53" Type="http://schemas.openxmlformats.org/officeDocument/2006/relationships/slideLayout" Target="../slideLayouts/slideLayout53.xml" /><Relationship Id="rId54" Type="http://schemas.openxmlformats.org/officeDocument/2006/relationships/slideLayout" Target="../slideLayouts/slideLayout54.xml" /><Relationship Id="rId55" Type="http://schemas.openxmlformats.org/officeDocument/2006/relationships/slideLayout" Target="../slideLayouts/slideLayout55.xml" /><Relationship Id="rId56" Type="http://schemas.openxmlformats.org/officeDocument/2006/relationships/slideLayout" Target="../slideLayouts/slideLayout56.xml" /><Relationship Id="rId57" Type="http://schemas.openxmlformats.org/officeDocument/2006/relationships/slideLayout" Target="../slideLayouts/slideLayout57.xml" /><Relationship Id="rId58" Type="http://schemas.openxmlformats.org/officeDocument/2006/relationships/slideLayout" Target="../slideLayouts/slideLayout58.xml" /><Relationship Id="rId59" Type="http://schemas.openxmlformats.org/officeDocument/2006/relationships/slideLayout" Target="../slideLayouts/slideLayout59.xml" /><Relationship Id="rId6" Type="http://schemas.openxmlformats.org/officeDocument/2006/relationships/slideLayout" Target="../slideLayouts/slideLayout6.xml" /><Relationship Id="rId60" Type="http://schemas.openxmlformats.org/officeDocument/2006/relationships/slideLayout" Target="../slideLayouts/slideLayout60.xml" /><Relationship Id="rId61" Type="http://schemas.openxmlformats.org/officeDocument/2006/relationships/slideLayout" Target="../slideLayouts/slideLayout61.xml" /><Relationship Id="rId62" Type="http://schemas.openxmlformats.org/officeDocument/2006/relationships/slideLayout" Target="../slideLayouts/slideLayout62.xml" /><Relationship Id="rId63" Type="http://schemas.openxmlformats.org/officeDocument/2006/relationships/slideLayout" Target="../slideLayouts/slideLayout63.xml" /><Relationship Id="rId64" Type="http://schemas.openxmlformats.org/officeDocument/2006/relationships/slideLayout" Target="../slideLayouts/slideLayout64.xml" /><Relationship Id="rId65" Type="http://schemas.openxmlformats.org/officeDocument/2006/relationships/slideLayout" Target="../slideLayouts/slideLayout65.xml" /><Relationship Id="rId66" Type="http://schemas.openxmlformats.org/officeDocument/2006/relationships/slideLayout" Target="../slideLayouts/slideLayout66.xml" /><Relationship Id="rId67" Type="http://schemas.openxmlformats.org/officeDocument/2006/relationships/slideLayout" Target="../slideLayouts/slideLayout67.xml" /><Relationship Id="rId68" Type="http://schemas.openxmlformats.org/officeDocument/2006/relationships/image" Target="../media/image10.png" /><Relationship Id="rId69" Type="http://schemas.openxmlformats.org/officeDocument/2006/relationships/theme" Target="../theme/theme1.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8">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724" r:id="rId29"/>
    <p:sldLayoutId id="2147483725" r:id="rId30"/>
    <p:sldLayoutId id="2147483726" r:id="rId31"/>
    <p:sldLayoutId id="2147483731" r:id="rId32"/>
    <p:sldLayoutId id="2147483733" r:id="rId33"/>
    <p:sldLayoutId id="2147483735" r:id="rId34"/>
    <p:sldLayoutId id="2147483737" r:id="rId35"/>
    <p:sldLayoutId id="2147483752" r:id="rId36"/>
    <p:sldLayoutId id="2147483757" r:id="rId37"/>
    <p:sldLayoutId id="2147483758" r:id="rId38"/>
    <p:sldLayoutId id="2147483759" r:id="rId39"/>
    <p:sldLayoutId id="2147483760" r:id="rId40"/>
    <p:sldLayoutId id="2147483762" r:id="rId41"/>
    <p:sldLayoutId id="2147483764" r:id="rId42"/>
    <p:sldLayoutId id="2147483766" r:id="rId43"/>
    <p:sldLayoutId id="2147483767" r:id="rId44"/>
    <p:sldLayoutId id="2147483768" r:id="rId45"/>
    <p:sldLayoutId id="2147483769" r:id="rId46"/>
    <p:sldLayoutId id="2147483771" r:id="rId47"/>
    <p:sldLayoutId id="2147483772" r:id="rId48"/>
    <p:sldLayoutId id="2147483773" r:id="rId49"/>
    <p:sldLayoutId id="2147483774" r:id="rId50"/>
    <p:sldLayoutId id="2147483775" r:id="rId51"/>
    <p:sldLayoutId id="2147483776" r:id="rId52"/>
    <p:sldLayoutId id="2147483777" r:id="rId53"/>
    <p:sldLayoutId id="2147483778" r:id="rId54"/>
    <p:sldLayoutId id="2147483779" r:id="rId55"/>
    <p:sldLayoutId id="2147483785" r:id="rId56"/>
    <p:sldLayoutId id="2147483787" r:id="rId57"/>
    <p:sldLayoutId id="2147483788" r:id="rId58"/>
    <p:sldLayoutId id="2147483789" r:id="rId59"/>
    <p:sldLayoutId id="2147483795" r:id="rId60"/>
    <p:sldLayoutId id="2147483796" r:id="rId61"/>
    <p:sldLayoutId id="2147483797" r:id="rId62"/>
    <p:sldLayoutId id="2147483798" r:id="rId63"/>
    <p:sldLayoutId id="2147483799" r:id="rId64"/>
    <p:sldLayoutId id="2147483800" r:id="rId65"/>
    <p:sldLayoutId id="2147483801" r:id="rId66"/>
    <p:sldLayoutId id="2147483802" r:id="rId67"/>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Document8.docx" TargetMode="Internal" /><Relationship Id="rId3" Type="http://schemas.openxmlformats.org/officeDocument/2006/relationships/image" Target="../media/image25.emf" /><Relationship Id="rId4" Type="http://schemas.openxmlformats.org/officeDocument/2006/relationships/vmlDrawing" Target="../drawings/vmlDrawing6.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package" Target="../embeddings/Microsoft_Word_Document9.docx" TargetMode="Internal" /><Relationship Id="rId3" Type="http://schemas.openxmlformats.org/officeDocument/2006/relationships/image" Target="../media/image26.emf" /><Relationship Id="rId4" Type="http://schemas.openxmlformats.org/officeDocument/2006/relationships/vmlDrawing" Target="../drawings/vmlDrawing7.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27.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42.xml" /><Relationship Id="rId2" Type="http://schemas.openxmlformats.org/officeDocument/2006/relationships/package" Target="../embeddings/Microsoft_Word_Document10.docx" TargetMode="Internal" /><Relationship Id="rId3" Type="http://schemas.openxmlformats.org/officeDocument/2006/relationships/image" Target="../media/image28.emf" /><Relationship Id="rId4" Type="http://schemas.openxmlformats.org/officeDocument/2006/relationships/image" Target="../media/image29.jpeg" /><Relationship Id="rId5" Type="http://schemas.openxmlformats.org/officeDocument/2006/relationships/vmlDrawing" Target="../drawings/vmlDrawing8.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package" Target="../embeddings/Microsoft_Word_Document11.docx" TargetMode="Internal" /><Relationship Id="rId3" Type="http://schemas.openxmlformats.org/officeDocument/2006/relationships/image" Target="../media/image30.emf" /><Relationship Id="rId4" Type="http://schemas.openxmlformats.org/officeDocument/2006/relationships/vmlDrawing" Target="../drawings/vmlDrawing9.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package" Target="../embeddings/Microsoft_Word_Document12.docx" TargetMode="Internal" /><Relationship Id="rId3" Type="http://schemas.openxmlformats.org/officeDocument/2006/relationships/image" Target="../media/image31.emf" /><Relationship Id="rId4" Type="http://schemas.openxmlformats.org/officeDocument/2006/relationships/image" Target="../media/image32.jpeg" /><Relationship Id="rId5" Type="http://schemas.openxmlformats.org/officeDocument/2006/relationships/vmlDrawing" Target="../drawings/vmlDrawing10.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package" Target="../embeddings/Microsoft_Word_Document13.docx" TargetMode="Internal" /><Relationship Id="rId3" Type="http://schemas.openxmlformats.org/officeDocument/2006/relationships/image" Target="../media/image33.emf" /><Relationship Id="rId4" Type="http://schemas.openxmlformats.org/officeDocument/2006/relationships/image" Target="../media/image34.jpeg" /><Relationship Id="rId5" Type="http://schemas.openxmlformats.org/officeDocument/2006/relationships/vmlDrawing" Target="../drawings/vmlDrawing11.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package" Target="../embeddings/Microsoft_Word_Document14.docx" TargetMode="Internal" /><Relationship Id="rId3" Type="http://schemas.openxmlformats.org/officeDocument/2006/relationships/image" Target="../media/image35.emf" /><Relationship Id="rId4" Type="http://schemas.openxmlformats.org/officeDocument/2006/relationships/image" Target="../media/image36.jpeg" /><Relationship Id="rId5" Type="http://schemas.openxmlformats.org/officeDocument/2006/relationships/vmlDrawing" Target="../drawings/vmlDrawing12.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36.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 Id="rId4" Type="http://schemas.openxmlformats.org/officeDocument/2006/relationships/package" Target="../embeddings/Microsoft_Word_Document15.docx" TargetMode="Internal" /><Relationship Id="rId5" Type="http://schemas.openxmlformats.org/officeDocument/2006/relationships/image" Target="../media/image39.emf" /><Relationship Id="rId6" Type="http://schemas.openxmlformats.org/officeDocument/2006/relationships/vmlDrawing" Target="../drawings/vmlDrawing13.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7.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image" Target="../media/image40.jpeg" /><Relationship Id="rId3" Type="http://schemas.openxmlformats.org/officeDocument/2006/relationships/package" Target="../embeddings/Microsoft_Word_Document16.docx" TargetMode="Internal" /><Relationship Id="rId4" Type="http://schemas.openxmlformats.org/officeDocument/2006/relationships/image" Target="../media/image41.emf" /><Relationship Id="rId5" Type="http://schemas.openxmlformats.org/officeDocument/2006/relationships/vmlDrawing" Target="../drawings/vmlDrawing14.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8.xml" /><Relationship Id="rId2" Type="http://schemas.openxmlformats.org/officeDocument/2006/relationships/package" Target="../embeddings/Microsoft_Word_Document17.docx" TargetMode="Internal" /><Relationship Id="rId3" Type="http://schemas.openxmlformats.org/officeDocument/2006/relationships/image" Target="../media/image42.emf" /><Relationship Id="rId4" Type="http://schemas.openxmlformats.org/officeDocument/2006/relationships/image" Target="../media/image40.jpeg" /><Relationship Id="rId5" Type="http://schemas.openxmlformats.org/officeDocument/2006/relationships/vmlDrawing" Target="../drawings/vmlDrawing15.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package" Target="../embeddings/Microsoft_Word_Document18.docx" TargetMode="Internal" /><Relationship Id="rId3" Type="http://schemas.openxmlformats.org/officeDocument/2006/relationships/image" Target="../media/image43.emf" /><Relationship Id="rId4" Type="http://schemas.openxmlformats.org/officeDocument/2006/relationships/image" Target="../media/image44.jpeg" /><Relationship Id="rId5" Type="http://schemas.openxmlformats.org/officeDocument/2006/relationships/vmlDrawing" Target="../drawings/vmlDrawing16.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50.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package" Target="../embeddings/Microsoft_Word_Document19.docx" TargetMode="Internal" /><Relationship Id="rId3" Type="http://schemas.openxmlformats.org/officeDocument/2006/relationships/image" Target="../media/image45.emf" /><Relationship Id="rId4" Type="http://schemas.openxmlformats.org/officeDocument/2006/relationships/image" Target="../media/image46.jpeg" /><Relationship Id="rId5" Type="http://schemas.openxmlformats.org/officeDocument/2006/relationships/image" Target="../media/image47.jpeg" /><Relationship Id="rId6" Type="http://schemas.openxmlformats.org/officeDocument/2006/relationships/package" Target="../embeddings/Microsoft_Word_Document20.docx" TargetMode="Internal" /><Relationship Id="rId7" Type="http://schemas.openxmlformats.org/officeDocument/2006/relationships/image" Target="../media/image48.emf" /><Relationship Id="rId8" Type="http://schemas.openxmlformats.org/officeDocument/2006/relationships/vmlDrawing" Target="../drawings/vmlDrawing17.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image" Target="../media/image49.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package" Target="../embeddings/Microsoft_Word_Document21.docx" TargetMode="Internal" /><Relationship Id="rId3" Type="http://schemas.openxmlformats.org/officeDocument/2006/relationships/image" Target="../media/image50.emf" /><Relationship Id="rId4" Type="http://schemas.openxmlformats.org/officeDocument/2006/relationships/image" Target="../media/image51.jpeg" /><Relationship Id="rId5" Type="http://schemas.openxmlformats.org/officeDocument/2006/relationships/vmlDrawing" Target="../drawings/vmlDrawing18.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package" Target="../embeddings/Microsoft_Word_Document22.docx" TargetMode="Internal" /><Relationship Id="rId3" Type="http://schemas.openxmlformats.org/officeDocument/2006/relationships/image" Target="../media/image52.emf" /><Relationship Id="rId4" Type="http://schemas.openxmlformats.org/officeDocument/2006/relationships/image" Target="../media/image51.jpeg" /><Relationship Id="rId5" Type="http://schemas.openxmlformats.org/officeDocument/2006/relationships/vmlDrawing" Target="../drawings/vmlDrawing19.v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image" Target="../media/image49.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image" Target="../media/image53.jpeg" /><Relationship Id="rId3" Type="http://schemas.openxmlformats.org/officeDocument/2006/relationships/package" Target="../embeddings/Microsoft_Word_Document23.docx" TargetMode="Internal" /><Relationship Id="rId4" Type="http://schemas.openxmlformats.org/officeDocument/2006/relationships/image" Target="../media/image54.emf" /><Relationship Id="rId5" Type="http://schemas.openxmlformats.org/officeDocument/2006/relationships/image" Target="../media/image55.jpeg" /><Relationship Id="rId6" Type="http://schemas.openxmlformats.org/officeDocument/2006/relationships/vmlDrawing" Target="../drawings/vmlDrawing20.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2.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image" Target="../media/image56.jpe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62.xml" /><Relationship Id="rId2" Type="http://schemas.openxmlformats.org/officeDocument/2006/relationships/package" Target="../embeddings/Microsoft_Word_Document24.docx" TargetMode="Internal" /><Relationship Id="rId3" Type="http://schemas.openxmlformats.org/officeDocument/2006/relationships/image" Target="../media/image57.emf" /><Relationship Id="rId4" Type="http://schemas.openxmlformats.org/officeDocument/2006/relationships/image" Target="../media/image58.jpeg" /><Relationship Id="rId5" Type="http://schemas.openxmlformats.org/officeDocument/2006/relationships/package" Target="../embeddings/Microsoft_Word_Document25.docx" TargetMode="Internal" /><Relationship Id="rId6" Type="http://schemas.openxmlformats.org/officeDocument/2006/relationships/image" Target="../media/image59.emf" /><Relationship Id="rId7" Type="http://schemas.openxmlformats.org/officeDocument/2006/relationships/package" Target="../embeddings/Microsoft_Word_Document26.docx" TargetMode="Internal" /><Relationship Id="rId8" Type="http://schemas.openxmlformats.org/officeDocument/2006/relationships/image" Target="../media/image60.emf" /><Relationship Id="rId9" Type="http://schemas.openxmlformats.org/officeDocument/2006/relationships/vmlDrawing" Target="../drawings/vmlDrawing21.v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63.xml" /><Relationship Id="rId2" Type="http://schemas.openxmlformats.org/officeDocument/2006/relationships/package" Target="../embeddings/Microsoft_Word_Document27.docx" TargetMode="Internal" /><Relationship Id="rId3" Type="http://schemas.openxmlformats.org/officeDocument/2006/relationships/image" Target="../media/image61.emf" /><Relationship Id="rId4" Type="http://schemas.openxmlformats.org/officeDocument/2006/relationships/image" Target="../media/image58.jpeg" /><Relationship Id="rId5" Type="http://schemas.openxmlformats.org/officeDocument/2006/relationships/vmlDrawing" Target="../drawings/vmlDrawing22.v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64.xml" /><Relationship Id="rId2" Type="http://schemas.openxmlformats.org/officeDocument/2006/relationships/package" Target="../embeddings/Microsoft_Word_Document28.docx" TargetMode="Internal" /><Relationship Id="rId3" Type="http://schemas.openxmlformats.org/officeDocument/2006/relationships/image" Target="../media/image62.emf" /><Relationship Id="rId4" Type="http://schemas.openxmlformats.org/officeDocument/2006/relationships/image" Target="../media/image58.jpeg" /><Relationship Id="rId5" Type="http://schemas.openxmlformats.org/officeDocument/2006/relationships/vmlDrawing" Target="../drawings/vmlDrawing23.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56.xml" /><Relationship Id="rId2" Type="http://schemas.openxmlformats.org/officeDocument/2006/relationships/package" Target="../embeddings/Microsoft_Word_Document29.docx" TargetMode="Internal" /><Relationship Id="rId3" Type="http://schemas.openxmlformats.org/officeDocument/2006/relationships/image" Target="../media/image63.emf" /><Relationship Id="rId4" Type="http://schemas.openxmlformats.org/officeDocument/2006/relationships/vmlDrawing" Target="../drawings/vmlDrawing24.v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65.xml" /><Relationship Id="rId2" Type="http://schemas.openxmlformats.org/officeDocument/2006/relationships/package" Target="../embeddings/Microsoft_Word_Document30.docx" TargetMode="Internal" /><Relationship Id="rId3" Type="http://schemas.openxmlformats.org/officeDocument/2006/relationships/image" Target="../media/image64.emf" /><Relationship Id="rId4" Type="http://schemas.openxmlformats.org/officeDocument/2006/relationships/vmlDrawing" Target="../drawings/vmlDrawing25.v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package" Target="../embeddings/Microsoft_Word_Document31.docx" TargetMode="Internal" /><Relationship Id="rId3" Type="http://schemas.openxmlformats.org/officeDocument/2006/relationships/image" Target="../media/image65.emf" /><Relationship Id="rId4" Type="http://schemas.openxmlformats.org/officeDocument/2006/relationships/package" Target="../embeddings/Microsoft_Word_Document32.docx" TargetMode="Internal" /><Relationship Id="rId5" Type="http://schemas.openxmlformats.org/officeDocument/2006/relationships/image" Target="../media/image66.emf" /><Relationship Id="rId6" Type="http://schemas.openxmlformats.org/officeDocument/2006/relationships/vmlDrawing" Target="../drawings/vmlDrawing26.v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67.jpe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66.xml" /><Relationship Id="rId2" Type="http://schemas.openxmlformats.org/officeDocument/2006/relationships/package" Target="../embeddings/Microsoft_Word_Document33.docx" TargetMode="Internal" /><Relationship Id="rId3" Type="http://schemas.openxmlformats.org/officeDocument/2006/relationships/image" Target="../media/image68.emf" /><Relationship Id="rId4" Type="http://schemas.openxmlformats.org/officeDocument/2006/relationships/image" Target="../media/image69.jpeg" /><Relationship Id="rId5" Type="http://schemas.openxmlformats.org/officeDocument/2006/relationships/vmlDrawing" Target="../drawings/vmlDrawing27.v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package" Target="../embeddings/Microsoft_Word_Document.docx" TargetMode="Internal" /><Relationship Id="rId3" Type="http://schemas.openxmlformats.org/officeDocument/2006/relationships/image" Target="../media/image13.emf" /><Relationship Id="rId4" Type="http://schemas.openxmlformats.org/officeDocument/2006/relationships/image" Target="../media/image14.jpeg" /><Relationship Id="rId5" Type="http://schemas.openxmlformats.org/officeDocument/2006/relationships/vmlDrawing" Target="../drawings/vmlDrawing1.v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67.xml" /><Relationship Id="rId2" Type="http://schemas.openxmlformats.org/officeDocument/2006/relationships/package" Target="../embeddings/Microsoft_Word_Document34.docx" TargetMode="Internal" /><Relationship Id="rId3" Type="http://schemas.openxmlformats.org/officeDocument/2006/relationships/image" Target="../media/image70.emf" /><Relationship Id="rId4" Type="http://schemas.openxmlformats.org/officeDocument/2006/relationships/image" Target="../media/image69.jpeg" /><Relationship Id="rId5" Type="http://schemas.openxmlformats.org/officeDocument/2006/relationships/vmlDrawing" Target="../drawings/vmlDrawing28.v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60.xml" /><Relationship Id="rId2" Type="http://schemas.openxmlformats.org/officeDocument/2006/relationships/image" Target="../media/image71.jpe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2.png" /><Relationship Id="rId3" Type="http://schemas.openxmlformats.org/officeDocument/2006/relationships/image" Target="../media/image73.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Document1.docx" TargetMode="Internal" /><Relationship Id="rId3" Type="http://schemas.openxmlformats.org/officeDocument/2006/relationships/image" Target="../media/image15.emf" /><Relationship Id="rId4" Type="http://schemas.openxmlformats.org/officeDocument/2006/relationships/image" Target="../media/image16.jpeg" /><Relationship Id="rId5" Type="http://schemas.openxmlformats.org/officeDocument/2006/relationships/vmlDrawing" Target="../drawings/vmlDrawing2.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2.docx" TargetMode="Internal" /><Relationship Id="rId3" Type="http://schemas.openxmlformats.org/officeDocument/2006/relationships/image" Target="../media/image17.emf" /><Relationship Id="rId4" Type="http://schemas.openxmlformats.org/officeDocument/2006/relationships/image" Target="../media/image18.jpeg" /><Relationship Id="rId5" Type="http://schemas.openxmlformats.org/officeDocument/2006/relationships/vmlDrawing" Target="../drawings/vmlDrawing3.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notesSlide" Target="../notesSlides/notesSlide1.xml" /><Relationship Id="rId3" Type="http://schemas.openxmlformats.org/officeDocument/2006/relationships/package" Target="../embeddings/Microsoft_Word_Document3.docx" TargetMode="Internal" /><Relationship Id="rId4" Type="http://schemas.openxmlformats.org/officeDocument/2006/relationships/image" Target="../media/image19.emf" /><Relationship Id="rId5" Type="http://schemas.openxmlformats.org/officeDocument/2006/relationships/image" Target="../media/image20.jpeg" /><Relationship Id="rId6" Type="http://schemas.openxmlformats.org/officeDocument/2006/relationships/vmlDrawing" Target="../drawings/vmlDrawing4.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1.xml" /><Relationship Id="rId10" Type="http://schemas.openxmlformats.org/officeDocument/2006/relationships/vmlDrawing" Target="../drawings/vmlDrawing5.vml" /><Relationship Id="rId2" Type="http://schemas.openxmlformats.org/officeDocument/2006/relationships/package" Target="../embeddings/Microsoft_Word_Document4.docx" TargetMode="Internal" /><Relationship Id="rId3" Type="http://schemas.openxmlformats.org/officeDocument/2006/relationships/image" Target="../media/image21.emf" /><Relationship Id="rId4" Type="http://schemas.openxmlformats.org/officeDocument/2006/relationships/package" Target="../embeddings/Microsoft_Word_Document5.docx" TargetMode="Internal" /><Relationship Id="rId5" Type="http://schemas.openxmlformats.org/officeDocument/2006/relationships/image" Target="../media/image22.emf" /><Relationship Id="rId6" Type="http://schemas.openxmlformats.org/officeDocument/2006/relationships/package" Target="../embeddings/Microsoft_Word_Document6.docx" TargetMode="Internal" /><Relationship Id="rId7" Type="http://schemas.openxmlformats.org/officeDocument/2006/relationships/image" Target="../media/image23.emf" /><Relationship Id="rId8" Type="http://schemas.openxmlformats.org/officeDocument/2006/relationships/package" Target="../embeddings/Microsoft_Word_Document7.docx" TargetMode="Internal" /><Relationship Id="rId9" Type="http://schemas.openxmlformats.org/officeDocument/2006/relationships/image" Target="../media/image24.e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1495894" y="3081638"/>
            <a:ext cx="10416020" cy="923330"/>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1.4.1  </a:t>
            </a:r>
            <a:r>
              <a:rPr lang="zh-CN" altLang="zh-CN"/>
              <a:t>用空间向量研究直线、平面的位置关系</a:t>
            </a:r>
            <a:r>
              <a:rPr lang="zh-CN" altLang="en-US"/>
              <a:t>（</a:t>
            </a:r>
            <a:r>
              <a:rPr lang="en-US" altLang="zh-CN"/>
              <a:t>1</a:t>
            </a:r>
            <a:r>
              <a:rPr lang="zh-CN" altLang="en-US"/>
              <a:t>）</a:t>
            </a:r>
            <a:r>
              <a:rPr lang="en-US" altLang="zh-CN"/>
              <a:t> </a:t>
            </a:r>
            <a:r>
              <a:rPr lang="zh-CN" altLang="zh-CN"/>
              <a:t> </a:t>
            </a:r>
            <a:endParaRPr lang="zh-CN">
              <a:sym typeface="+mn-ea"/>
            </a:endParaRPr>
          </a:p>
        </p:txBody>
      </p:sp>
      <p:sp>
        <p:nvSpPr>
          <p:cNvPr id="2" name="矩形 1"/>
          <p:cNvSpPr/>
          <p:nvPr/>
        </p:nvSpPr>
        <p:spPr>
          <a:xfrm>
            <a:off x="2904564" y="81342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矩形 6"/>
          <p:cNvSpPr>
            <a:spLocks noChangeAspect="1"/>
          </p:cNvSpPr>
          <p:nvPr/>
        </p:nvSpPr>
        <p:spPr>
          <a:xfrm>
            <a:off x="2427418" y="626209"/>
            <a:ext cx="5341527"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i="1">
                <a:solidFill>
                  <a:srgbClr val="000000"/>
                </a:solidFill>
                <a:latin typeface="Times New Roman" pitchFamily="18" charset="0"/>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二、空间中直线、平面平行的向量表示</a:t>
            </a:r>
            <a:r>
              <a:rPr lang="en-US" altLang="zh-CN" sz="2200">
                <a:solidFill>
                  <a:srgbClr val="000000"/>
                </a:solidFill>
                <a:latin typeface="Arial" pitchFamily="34" charset="0"/>
                <a:ea typeface="黑体" pitchFamily="2"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202827398"/>
              </p:ext>
            </p:extLst>
          </p:nvPr>
        </p:nvGraphicFramePr>
        <p:xfrm>
          <a:off x="1617082" y="1389688"/>
          <a:ext cx="8142287" cy="5046663"/>
        </p:xfrm>
        <a:graphic>
          <a:graphicData uri="http://schemas.openxmlformats.org/presentationml/2006/ole">
            <mc:AlternateContent>
              <mc:Choice xmlns:v="urn:schemas-microsoft-com:vml" Requires="v">
                <p:oleObj spid="_x0000_s1046" name="文档" r:id="rId2" imgW="3935730" imgH="2440940" progId="Word.Document.12">
                  <p:embed/>
                </p:oleObj>
              </mc:Choice>
              <mc:Fallback>
                <p:oleObj name="文档" r:id="rId2" imgW="3935730" imgH="2440940" progId="Word.Document.12">
                  <p:embed/>
                  <p:pic>
                    <p:nvPicPr>
                      <p:cNvPr id="0" name="OLE substitute image"/>
                      <p:cNvPicPr/>
                      <p:nvPr/>
                    </p:nvPicPr>
                    <p:blipFill>
                      <a:blip r:embed="rId3"/>
                      <a:stretch>
                        <a:fillRect/>
                      </a:stretch>
                    </p:blipFill>
                    <p:spPr>
                      <a:xfrm>
                        <a:off x="1617082" y="1389688"/>
                        <a:ext cx="8142287" cy="5046663"/>
                      </a:xfrm>
                      <a:prstGeom prst="rect">
                        <a:avLst/>
                      </a:prstGeom>
                    </p:spPr>
                  </p:pic>
                </p:oleObj>
              </mc:Fallback>
            </mc:AlternateContent>
          </a:graphicData>
        </a:graphic>
      </p:graphicFrame>
      <p:sp>
        <p:nvSpPr>
          <p:cNvPr id="2" name="矩形 1"/>
          <p:cNvSpPr/>
          <p:nvPr/>
        </p:nvSpPr>
        <p:spPr>
          <a:xfrm>
            <a:off x="317156" y="5014423"/>
            <a:ext cx="11211698" cy="14219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a:solidFill>
                  <a:srgbClr val="FF0000"/>
                </a:solidFill>
                <a:latin typeface="Times New Roman" pitchFamily="18" charset="0"/>
                <a:ea typeface="黑体" pitchFamily="2" charset="-122"/>
                <a:cs typeface="Times New Roman" pitchFamily="18" charset="0"/>
              </a:rPr>
              <a:t>点睛：</a:t>
            </a:r>
            <a:r>
              <a:rPr lang="en-US" altLang="zh-CN" b="1">
                <a:solidFill>
                  <a:srgbClr val="FF0000"/>
                </a:solidFill>
                <a:latin typeface="Times New Roman" pitchFamily="18" charset="0"/>
                <a:cs typeface="Times New Roman" pitchFamily="18" charset="0"/>
              </a:rPr>
              <a:t>1</a:t>
            </a:r>
            <a:r>
              <a:rPr lang="en-US" altLang="zh-CN" i="1">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空间平行关系的本质是线线平行</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根据共线向量定理</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只需证明直线的方向向量</a:t>
            </a:r>
            <a:r>
              <a:rPr lang="en-US" altLang="zh-CN" b="1">
                <a:solidFill>
                  <a:srgbClr val="FF0000"/>
                </a:solidFill>
                <a:latin typeface="Times New Roman" pitchFamily="18" charset="0"/>
                <a:ea typeface="Microsoft Yi Baiti" panose="03000500000000000000" pitchFamily="66" charset="0"/>
                <a:cs typeface="Times New Roman" pitchFamily="18" charset="0"/>
              </a:rPr>
              <a:t>μ</a:t>
            </a:r>
            <a:r>
              <a:rPr lang="en-US" altLang="zh-CN" baseline="-25000">
                <a:solidFill>
                  <a:srgbClr val="FF0000"/>
                </a:solidFill>
                <a:latin typeface="Times New Roman" pitchFamily="18" charset="0"/>
                <a:cs typeface="Times New Roman" pitchFamily="18" charset="0"/>
              </a:rPr>
              <a:t>1</a:t>
            </a:r>
            <a:r>
              <a:rPr lang="zh-CN" altLang="zh-CN">
                <a:solidFill>
                  <a:srgbClr val="FF0000"/>
                </a:solidFill>
                <a:latin typeface="NEU-BZ-S92"/>
                <a:cs typeface="宋体" panose="02010600030101010101" pitchFamily="2" charset="-122"/>
              </a:rPr>
              <a:t>∥</a:t>
            </a:r>
            <a:r>
              <a:rPr lang="en-US" altLang="zh-CN" b="1">
                <a:solidFill>
                  <a:srgbClr val="FF0000"/>
                </a:solidFill>
                <a:latin typeface="Times New Roman" pitchFamily="18" charset="0"/>
                <a:ea typeface="Microsoft Yi Baiti" panose="03000500000000000000" pitchFamily="66" charset="0"/>
                <a:cs typeface="Times New Roman" pitchFamily="18" charset="0"/>
              </a:rPr>
              <a:t>μ</a:t>
            </a:r>
            <a:r>
              <a:rPr lang="en-US" altLang="zh-CN" baseline="-25000">
                <a:solidFill>
                  <a:srgbClr val="FF0000"/>
                </a:solidFill>
                <a:latin typeface="Times New Roman" pitchFamily="18" charset="0"/>
                <a:cs typeface="Times New Roman" pitchFamily="18" charset="0"/>
              </a:rPr>
              <a:t>2</a:t>
            </a:r>
            <a:r>
              <a:rPr lang="en-US" altLang="zh-CN" i="1">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此外</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证明线面平行也可用共面向量定理</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即只要证明这条直线的方向向量能够用平面内两个不共线向量线性表示即可</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itchFamily="65" charset="-122"/>
              <a:cs typeface="Times New Roman" panose="02020603050405020304" pitchFamily="18" charset="0"/>
            </a:endParaRPr>
          </a:p>
          <a:p>
            <a:pPr>
              <a:lnSpc>
                <a:spcPct val="120000"/>
              </a:lnSpc>
            </a:pPr>
            <a:r>
              <a:rPr lang="en-US" altLang="zh-CN" b="1">
                <a:solidFill>
                  <a:srgbClr val="FF0000"/>
                </a:solidFill>
                <a:latin typeface="Times New Roman" pitchFamily="18" charset="0"/>
              </a:rPr>
              <a:t>2</a:t>
            </a:r>
            <a:r>
              <a:rPr lang="en-US" altLang="zh-CN" i="1">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利用直线的方向向量证明直线与直线平行、直线与平面平行时</a:t>
            </a:r>
            <a:r>
              <a:rPr lang="en-US" altLang="zh-CN">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要注意向量所在的直线与所证直线或平面无公共点</a:t>
            </a:r>
            <a:r>
              <a:rPr lang="en-US" altLang="zh-CN">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证明平面与平面平行时也要注意两平面没有公共点</a:t>
            </a:r>
            <a:r>
              <a:rPr lang="en-US" altLang="zh-CN" i="1">
                <a:solidFill>
                  <a:srgbClr val="FF0000"/>
                </a:solidFill>
                <a:latin typeface="Times New Roman" pitchFamily="18" charset="0"/>
              </a:rPr>
              <a:t>.</a:t>
            </a:r>
            <a:endParaRPr lang="zh-CN" altLang="en-US">
              <a:solidFill>
                <a:srgbClr val="FF0000"/>
              </a:solidFill>
            </a:endParaRPr>
          </a:p>
        </p:txBody>
      </p:sp>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spTree>
    <p:extLst>
      <p:ext uri="{BB962C8B-B14F-4D97-AF65-F5344CB8AC3E}">
        <p14:creationId xmlns:p14="http://schemas.microsoft.com/office/powerpoint/2010/main" val="1506057080"/>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222" y="824560"/>
            <a:ext cx="11449222"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若两条直线的方向向量分别是</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(2,4,</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5),</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且两条直线平行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x=</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p>
          <a:p>
            <a:pPr>
              <a:lnSpc>
                <a:spcPct val="120000"/>
              </a:lnSpc>
              <a:spcAft>
                <a:spcPct val="0"/>
              </a:spcAft>
              <a:tabLst>
                <a:tab pos="1029335"/>
                <a:tab pos="1850390"/>
                <a:tab pos="2538095"/>
                <a:tab pos="3221990"/>
              </a:tabLst>
            </a:pPr>
            <a:endParaRPr lang="en-US" altLang="zh-CN" sz="2200" i="1">
              <a:solidFill>
                <a:srgbClr val="000000"/>
              </a:solidFill>
              <a:latin typeface="宋体" pitchFamily="2" charset="-122"/>
              <a:ea typeface="方正书宋_GBK" pitchFamily="65" charset="-122"/>
              <a:cs typeface="Times New Roman" panose="02020603050405020304" pitchFamily="18" charset="0"/>
            </a:endParaRPr>
          </a:p>
          <a:p>
            <a:pPr>
              <a:lnSpc>
                <a:spcPct val="120000"/>
              </a:lnSpc>
              <a:spcAft>
                <a:spcPct val="0"/>
              </a:spcAft>
              <a:tabLst>
                <a:tab pos="1029335"/>
                <a:tab pos="1850390"/>
                <a:tab pos="2538095"/>
                <a:tab pos="3221990"/>
              </a:tabLst>
            </a:pP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450335" y="1629855"/>
            <a:ext cx="1838965" cy="498598"/>
          </a:xfrm>
          <a:prstGeom prst="rect">
            <a:avLst/>
          </a:prstGeom>
        </p:spPr>
        <p:txBody>
          <a:bodyPr wrap="none">
            <a:spAutoFit/>
          </a:bodyPr>
          <a:lstStyle/>
          <a:p>
            <a:pPr>
              <a:lnSpc>
                <a:spcPct val="120000"/>
              </a:lnSpc>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rPr>
              <a:t>:</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12</a:t>
            </a:r>
            <a:r>
              <a:rPr lang="zh-CN" altLang="en-US" sz="2200">
                <a:solidFill>
                  <a:srgbClr val="FF0000"/>
                </a:solidFill>
                <a:latin typeface="Times New Roman" pitchFamily="18" charset="0"/>
              </a:rPr>
              <a:t>；</a:t>
            </a:r>
            <a:r>
              <a:rPr lang="en-US" altLang="zh-CN" sz="2200">
                <a:solidFill>
                  <a:srgbClr val="FF0000"/>
                </a:solidFill>
                <a:latin typeface="Times New Roman" pitchFamily="18" charset="0"/>
              </a:rPr>
              <a:t>15 </a:t>
            </a:r>
            <a:endParaRPr lang="zh-CN" altLang="en-US" sz="2200">
              <a:solidFill>
                <a:srgbClr val="FF000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715508473"/>
              </p:ext>
            </p:extLst>
          </p:nvPr>
        </p:nvGraphicFramePr>
        <p:xfrm>
          <a:off x="450335" y="2404365"/>
          <a:ext cx="10817225" cy="588962"/>
        </p:xfrm>
        <a:graphic>
          <a:graphicData uri="http://schemas.openxmlformats.org/presentationml/2006/ole">
            <mc:AlternateContent>
              <mc:Choice xmlns:v="urn:schemas-microsoft-com:vml" Requires="v">
                <p:oleObj spid="_x0000_s1047" name="文档" r:id="rId2" imgW="5117001" imgH="278724" progId="Word.Document.12">
                  <p:embed/>
                </p:oleObj>
              </mc:Choice>
              <mc:Fallback>
                <p:oleObj name="文档" r:id="rId2" imgW="5117001" imgH="278724" progId="Word.Document.12">
                  <p:embed/>
                  <p:pic>
                    <p:nvPicPr>
                      <p:cNvPr id="0" name="OLE substitute image"/>
                      <p:cNvPicPr/>
                      <p:nvPr/>
                    </p:nvPicPr>
                    <p:blipFill>
                      <a:blip r:embed="rId3"/>
                      <a:stretch>
                        <a:fillRect/>
                      </a:stretch>
                    </p:blipFill>
                    <p:spPr>
                      <a:xfrm>
                        <a:off x="450335" y="2404365"/>
                        <a:ext cx="10817225" cy="588962"/>
                      </a:xfrm>
                      <a:prstGeom prst="rect">
                        <a:avLst/>
                      </a:prstGeom>
                    </p:spPr>
                  </p:pic>
                </p:oleObj>
              </mc:Fallback>
            </mc:AlternateContent>
          </a:graphicData>
        </a:graphic>
      </p:graphicFrame>
      <p:sp>
        <p:nvSpPr>
          <p:cNvPr id="7" name="矩形 6"/>
          <p:cNvSpPr>
            <a:spLocks noChangeAspect="1"/>
          </p:cNvSpPr>
          <p:nvPr/>
        </p:nvSpPr>
        <p:spPr>
          <a:xfrm>
            <a:off x="450334" y="4992240"/>
            <a:ext cx="10164119"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cs typeface="Times New Roman" pitchFamily="18" charset="0"/>
              </a:rPr>
              <a:t>平行</a:t>
            </a:r>
            <a:r>
              <a:rPr lang="zh-CN" altLang="zh-CN" sz="2200" i="1">
                <a:solidFill>
                  <a:srgbClr val="FF0000"/>
                </a:solidFill>
                <a:latin typeface="Times New Roman" pitchFamily="18" charset="0"/>
                <a:cs typeface="Times New Roman" pitchFamily="18" charset="0"/>
              </a:rPr>
              <a:t>　</a:t>
            </a:r>
            <a:endParaRPr lang="en-US" altLang="zh-CN" sz="2200" i="1">
              <a:solidFill>
                <a:srgbClr val="FF0000"/>
              </a:solidFill>
              <a:latin typeface="Times New Roman" pitchFamily="18" charset="0"/>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b="1" err="1">
                <a:solidFill>
                  <a:srgbClr val="FF0000"/>
                </a:solidFill>
                <a:latin typeface="Times New Roman" pitchFamily="18" charset="0"/>
                <a:cs typeface="Times New Roman" pitchFamily="18" charset="0"/>
              </a:rPr>
              <a:t>u</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n</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b="1">
                <a:solidFill>
                  <a:srgbClr val="FF0000"/>
                </a:solidFill>
                <a:latin typeface="Times New Roman" pitchFamily="18" charset="0"/>
                <a:cs typeface="Times New Roman" pitchFamily="18" charset="0"/>
              </a:rPr>
              <a:t>u</a:t>
            </a:r>
            <a:r>
              <a:rPr lang="zh-CN" altLang="zh-CN" sz="2200">
                <a:solidFill>
                  <a:srgbClr val="FF0000"/>
                </a:solidFill>
                <a:latin typeface="NEU-BZ-S92"/>
                <a:cs typeface="宋体" panose="02010600030101010101" pitchFamily="2" charset="-122"/>
              </a:rPr>
              <a:t>⊥</a:t>
            </a:r>
            <a:r>
              <a:rPr lang="en-US" altLang="zh-CN" sz="2200" b="1">
                <a:solidFill>
                  <a:srgbClr val="FF0000"/>
                </a:solidFill>
                <a:latin typeface="Times New Roman" pitchFamily="18" charset="0"/>
                <a:cs typeface="Times New Roman" pitchFamily="18" charset="0"/>
              </a:rPr>
              <a:t>n</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所以直线与平面平行</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β</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
        <p:nvSpPr>
          <p:cNvPr id="9" name="矩形 8"/>
          <p:cNvSpPr/>
          <p:nvPr/>
        </p:nvSpPr>
        <p:spPr>
          <a:xfrm>
            <a:off x="61569" y="3392711"/>
            <a:ext cx="11594756" cy="904863"/>
          </a:xfrm>
          <a:prstGeom prst="rect">
            <a:avLst/>
          </a:prstGeom>
        </p:spPr>
        <p:txBody>
          <a:bodyPr wrap="square">
            <a:spAutoFit/>
          </a:bodyPr>
          <a:lstStyle/>
          <a:p>
            <a:pPr>
              <a:lnSpc>
                <a:spcPct val="120000"/>
              </a:lnSpc>
            </a:pPr>
            <a:r>
              <a:rPr lang="en-US" altLang="zh-CN" sz="2200">
                <a:solidFill>
                  <a:srgbClr val="000000"/>
                </a:solidFill>
                <a:latin typeface="Times New Roman" pitchFamily="18" charset="0"/>
                <a:cs typeface="Times New Roman" pitchFamily="18" charset="0"/>
              </a:rPr>
              <a:t>5.</a:t>
            </a:r>
            <a:r>
              <a:rPr lang="zh-CN" altLang="zh-CN" sz="2200">
                <a:solidFill>
                  <a:srgbClr val="000000"/>
                </a:solidFill>
                <a:latin typeface="Times New Roman" pitchFamily="18" charset="0"/>
                <a:cs typeface="Times New Roman" pitchFamily="18" charset="0"/>
              </a:rPr>
              <a:t>若平面</a:t>
            </a:r>
            <a:r>
              <a:rPr lang="en-US" altLang="zh-CN" sz="2200">
                <a:solidFill>
                  <a:srgbClr val="000000"/>
                </a:solidFill>
                <a:latin typeface="Times New Roman" pitchFamily="18" charset="0"/>
                <a:cs typeface="Times New Roman" pitchFamily="18" charset="0"/>
              </a:rPr>
              <a:t>β</a:t>
            </a:r>
            <a:r>
              <a:rPr lang="zh-CN" altLang="zh-CN" sz="2200">
                <a:solidFill>
                  <a:srgbClr val="000000"/>
                </a:solidFill>
                <a:latin typeface="Times New Roman" pitchFamily="18" charset="0"/>
                <a:cs typeface="Times New Roman" pitchFamily="18" charset="0"/>
              </a:rPr>
              <a:t>外的一条直线</a:t>
            </a:r>
            <a:r>
              <a:rPr lang="en-US" altLang="zh-CN" sz="2200" b="1"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的方向向量是</a:t>
            </a:r>
            <a:r>
              <a:rPr lang="en-US" altLang="zh-CN" sz="2200" b="1">
                <a:solidFill>
                  <a:srgbClr val="000000"/>
                </a:solidFill>
                <a:latin typeface="Times New Roman" pitchFamily="18" charset="0"/>
              </a:rPr>
              <a:t>u</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1,2,</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3),</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ea typeface="Microsoft Yi Baiti" panose="03000500000000000000" pitchFamily="66" charset="0"/>
              </a:rPr>
              <a:t>β</a:t>
            </a:r>
            <a:r>
              <a:rPr lang="zh-CN" altLang="zh-CN" sz="2200">
                <a:solidFill>
                  <a:srgbClr val="000000"/>
                </a:solidFill>
                <a:latin typeface="Times New Roman" pitchFamily="18" charset="0"/>
                <a:cs typeface="Times New Roman" pitchFamily="18" charset="0"/>
              </a:rPr>
              <a:t>的法向量为</a:t>
            </a:r>
            <a:r>
              <a:rPr lang="en-US" altLang="zh-CN" sz="2200" b="1">
                <a:solidFill>
                  <a:srgbClr val="000000"/>
                </a:solidFill>
                <a:latin typeface="Times New Roman" pitchFamily="18" charset="0"/>
              </a:rPr>
              <a:t>n</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(4,</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1,</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2),</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rPr>
              <a:t>l</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ea typeface="Microsoft Yi Baiti" panose="03000500000000000000" pitchFamily="66" charset="0"/>
              </a:rPr>
              <a:t>β</a:t>
            </a:r>
            <a:r>
              <a:rPr lang="zh-CN" altLang="zh-CN" sz="2200">
                <a:solidFill>
                  <a:srgbClr val="000000"/>
                </a:solidFill>
                <a:latin typeface="Times New Roman" pitchFamily="18" charset="0"/>
                <a:cs typeface="Times New Roman" pitchFamily="18" charset="0"/>
              </a:rPr>
              <a:t>的位置</a:t>
            </a:r>
            <a:endParaRPr lang="en-US" altLang="zh-CN" sz="2200">
              <a:solidFill>
                <a:srgbClr val="000000"/>
              </a:solidFill>
              <a:latin typeface="Times New Roman" pitchFamily="18" charset="0"/>
              <a:cs typeface="Times New Roman" panose="02020603050405020304" pitchFamily="18" charset="0"/>
            </a:endParaRPr>
          </a:p>
          <a:p>
            <a:pPr>
              <a:lnSpc>
                <a:spcPct val="120000"/>
              </a:lnSpc>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关系是</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rPr>
              <a:t>.</a:t>
            </a:r>
            <a:r>
              <a:rPr lang="en-US" altLang="zh-CN" sz="2200" i="1">
                <a:solidFill>
                  <a:srgbClr val="000000"/>
                </a:solidFill>
                <a:latin typeface="宋体" panose="02010600030101010101" pitchFamily="2" charset="-122"/>
                <a:cs typeface="Times New Roman" pitchFamily="18" charset="0"/>
              </a:rPr>
              <a:t> </a:t>
            </a:r>
            <a:endParaRPr lang="zh-CN" altLang="en-US" sz="2200"/>
          </a:p>
        </p:txBody>
      </p:sp>
    </p:spTree>
    <p:extLst>
      <p:ext uri="{BB962C8B-B14F-4D97-AF65-F5344CB8AC3E}">
        <p14:creationId xmlns:p14="http://schemas.microsoft.com/office/powerpoint/2010/main" val="364256520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down)">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731022"/>
            <a:ext cx="11560433"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在四棱锥</a:t>
            </a:r>
            <a:r>
              <a:rPr lang="en-US" altLang="zh-CN" sz="2200" i="1">
                <a:solidFill>
                  <a:srgbClr val="000000"/>
                </a:solidFill>
                <a:latin typeface="Times New Roman" pitchFamily="18" charset="0"/>
                <a:cs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是正方形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侧棱</a:t>
            </a:r>
            <a:r>
              <a:rPr lang="en-US" altLang="zh-CN" sz="2200" i="1">
                <a:solidFill>
                  <a:srgbClr val="000000"/>
                </a:solidFill>
                <a:latin typeface="Times New Roman" pitchFamily="18" charset="0"/>
                <a:cs typeface="Times New Roman" pitchFamily="18" charset="0"/>
              </a:rPr>
              <a:t>PD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PD=DC=</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PC</a:t>
            </a:r>
            <a:r>
              <a:rPr lang="zh-CN" altLang="zh-CN" sz="2200">
                <a:solidFill>
                  <a:srgbClr val="000000"/>
                </a:solidFill>
                <a:latin typeface="Times New Roman" pitchFamily="18" charset="0"/>
                <a:cs typeface="Times New Roman" pitchFamily="18" charset="0"/>
              </a:rPr>
              <a:t>的</a:t>
            </a:r>
            <a:endParaRPr lang="en-US" altLang="zh-CN" sz="2200">
              <a:solidFill>
                <a:srgbClr val="000000"/>
              </a:solidFill>
              <a:latin typeface="Times New Roman" pitchFamily="18" charset="0"/>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EDB</a:t>
            </a:r>
            <a:r>
              <a:rPr lang="zh-CN" altLang="zh-CN" sz="2200">
                <a:solidFill>
                  <a:srgbClr val="000000"/>
                </a:solidFill>
                <a:latin typeface="Times New Roman" pitchFamily="18" charset="0"/>
                <a:cs typeface="Times New Roman" pitchFamily="18" charset="0"/>
              </a:rPr>
              <a:t>的一个法向量</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13" name="L36.eps" descr="id:2147489208;FounderCES"/>
          <p:cNvPicPr/>
          <p:nvPr/>
        </p:nvPicPr>
        <p:blipFill>
          <a:blip r:embed="rId2"/>
          <a:stretch>
            <a:fillRect/>
          </a:stretch>
        </p:blipFill>
        <p:spPr>
          <a:xfrm>
            <a:off x="3069805" y="2364306"/>
            <a:ext cx="2923221" cy="2255671"/>
          </a:xfrm>
          <a:prstGeom prst="rect">
            <a:avLst/>
          </a:prstGeom>
        </p:spPr>
      </p:pic>
      <p:sp>
        <p:nvSpPr>
          <p:cNvPr id="3" name="矩形 2"/>
          <p:cNvSpPr>
            <a:spLocks noChangeAspect="1"/>
          </p:cNvSpPr>
          <p:nvPr/>
        </p:nvSpPr>
        <p:spPr>
          <a:xfrm>
            <a:off x="0" y="5123017"/>
            <a:ext cx="12480324"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zh-CN" sz="2200">
                <a:solidFill>
                  <a:srgbClr val="FF0000"/>
                </a:solidFill>
                <a:latin typeface="Times New Roman" pitchFamily="18" charset="0"/>
                <a:ea typeface="楷体" panose="02010609060101010101" pitchFamily="49" charset="-122"/>
                <a:cs typeface="Times New Roman" pitchFamily="18" charset="0"/>
              </a:rPr>
              <a:t>首先建立空间直角坐标系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然后利用待定系数法按照平面法向量的求解步骤进行求解</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46059985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矩形 3"/>
          <p:cNvSpPr>
            <a:spLocks noChangeAspect="1"/>
          </p:cNvSpPr>
          <p:nvPr/>
        </p:nvSpPr>
        <p:spPr>
          <a:xfrm>
            <a:off x="388550" y="665185"/>
            <a:ext cx="10880811"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如图所示建立空间直角坐标系</a:t>
            </a:r>
            <a:r>
              <a:rPr lang="en-US" altLang="zh-CN" sz="2200" i="1">
                <a:solidFill>
                  <a:srgbClr val="FF0000"/>
                </a:solidFill>
                <a:latin typeface="Times New Roman" pitchFamily="18" charset="0"/>
                <a:cs typeface="Times New Roman" pitchFamily="18" charset="0"/>
              </a:rPr>
              <a:t>.</a:t>
            </a:r>
            <a:endParaRPr lang="en-US" altLang="zh-CN" sz="2200">
              <a:solidFill>
                <a:srgbClr val="FF0000"/>
              </a:solidFill>
              <a:latin typeface="NEU-BZ-S92"/>
              <a:ea typeface="方正书宋_GBK" pitchFamily="65"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依题意可得</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(0,0,1),</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68647546"/>
              </p:ext>
            </p:extLst>
          </p:nvPr>
        </p:nvGraphicFramePr>
        <p:xfrm>
          <a:off x="388550" y="1531191"/>
          <a:ext cx="8128000" cy="3381355"/>
        </p:xfrm>
        <a:graphic>
          <a:graphicData uri="http://schemas.openxmlformats.org/presentationml/2006/ole">
            <mc:AlternateContent>
              <mc:Choice xmlns:v="urn:schemas-microsoft-com:vml" Requires="v">
                <p:oleObj spid="_x0000_s1048" name="文档" r:id="rId2" imgW="3839551" imgH="1607440" progId="Word.Document.12">
                  <p:embed/>
                </p:oleObj>
              </mc:Choice>
              <mc:Fallback>
                <p:oleObj name="文档" r:id="rId2" imgW="3839551" imgH="1607440" progId="Word.Document.12">
                  <p:embed/>
                  <p:pic>
                    <p:nvPicPr>
                      <p:cNvPr id="0" name="OLE substitute image"/>
                      <p:cNvPicPr/>
                      <p:nvPr/>
                    </p:nvPicPr>
                    <p:blipFill>
                      <a:blip r:embed="rId3"/>
                      <a:stretch>
                        <a:fillRect/>
                      </a:stretch>
                    </p:blipFill>
                    <p:spPr>
                      <a:xfrm>
                        <a:off x="388550" y="1531191"/>
                        <a:ext cx="8128000" cy="3381355"/>
                      </a:xfrm>
                      <a:prstGeom prst="rect">
                        <a:avLst/>
                      </a:prstGeom>
                    </p:spPr>
                  </p:pic>
                </p:oleObj>
              </mc:Fallback>
            </mc:AlternateContent>
          </a:graphicData>
        </a:graphic>
      </p:graphicFrame>
      <p:pic>
        <p:nvPicPr>
          <p:cNvPr id="14" name="l37.eps" descr="id:2147497792;FounderCES"/>
          <p:cNvPicPr/>
          <p:nvPr/>
        </p:nvPicPr>
        <p:blipFill>
          <a:blip r:embed="rId4"/>
          <a:stretch>
            <a:fillRect/>
          </a:stretch>
        </p:blipFill>
        <p:spPr>
          <a:xfrm>
            <a:off x="6870358" y="665185"/>
            <a:ext cx="3731739" cy="3199636"/>
          </a:xfrm>
          <a:prstGeom prst="rect">
            <a:avLst/>
          </a:prstGeom>
        </p:spPr>
      </p:pic>
      <p:sp>
        <p:nvSpPr>
          <p:cNvPr id="13" name="矩形 12"/>
          <p:cNvSpPr>
            <a:spLocks noChangeAspect="1"/>
          </p:cNvSpPr>
          <p:nvPr/>
        </p:nvSpPr>
        <p:spPr>
          <a:xfrm>
            <a:off x="42560" y="5112437"/>
            <a:ext cx="12240056" cy="535916"/>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zh-CN" altLang="en-US" sz="2200">
                <a:solidFill>
                  <a:srgbClr val="000000"/>
                </a:solidFill>
                <a:latin typeface="Times New Roman" pitchFamily="18" charset="0"/>
                <a:ea typeface="黑体" pitchFamily="2" charset="-122"/>
                <a:cs typeface="Times New Roman" pitchFamily="18" charset="0"/>
              </a:rPr>
              <a:t>：</a:t>
            </a:r>
            <a:r>
              <a:rPr lang="zh-CN" altLang="zh-CN" sz="2200">
                <a:solidFill>
                  <a:srgbClr val="000000"/>
                </a:solidFill>
                <a:latin typeface="Times New Roman" pitchFamily="18" charset="0"/>
                <a:cs typeface="Times New Roman" pitchFamily="18" charset="0"/>
              </a:rPr>
              <a:t>本例条件不变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你能分别求出平面</a:t>
            </a:r>
            <a:r>
              <a:rPr lang="en-US" altLang="zh-CN" sz="2200" i="1">
                <a:solidFill>
                  <a:srgbClr val="000000"/>
                </a:solidFill>
                <a:latin typeface="Times New Roman" pitchFamily="18" charset="0"/>
                <a:cs typeface="Times New Roman" pitchFamily="18" charset="0"/>
              </a:rPr>
              <a:t>PAD</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PCD</a:t>
            </a:r>
            <a:r>
              <a:rPr lang="zh-CN" altLang="zh-CN" sz="2200">
                <a:solidFill>
                  <a:srgbClr val="000000"/>
                </a:solidFill>
                <a:latin typeface="Times New Roman" pitchFamily="18" charset="0"/>
                <a:cs typeface="Times New Roman" pitchFamily="18" charset="0"/>
              </a:rPr>
              <a:t>的一个法向量吗</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它们之间的关系如何</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5" name="矩形 14"/>
          <p:cNvSpPr>
            <a:spLocks noChangeAspect="1"/>
          </p:cNvSpPr>
          <p:nvPr/>
        </p:nvSpPr>
        <p:spPr>
          <a:xfrm>
            <a:off x="1253524" y="5848244"/>
            <a:ext cx="8128000" cy="866006"/>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如同例题建系方法</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易知平面</a:t>
            </a:r>
            <a:r>
              <a:rPr lang="en-US" altLang="zh-CN" sz="2200" i="1">
                <a:solidFill>
                  <a:srgbClr val="FF0000"/>
                </a:solidFill>
                <a:latin typeface="Times New Roman" pitchFamily="18" charset="0"/>
                <a:cs typeface="Times New Roman" pitchFamily="18" charset="0"/>
              </a:rPr>
              <a:t>PAD</a:t>
            </a:r>
            <a:r>
              <a:rPr lang="zh-CN" altLang="zh-CN" sz="2200">
                <a:solidFill>
                  <a:srgbClr val="FF0000"/>
                </a:solidFill>
                <a:latin typeface="Times New Roman" pitchFamily="18" charset="0"/>
                <a:ea typeface="楷体" panose="02010609060101010101" pitchFamily="49" charset="-122"/>
                <a:cs typeface="Times New Roman" pitchFamily="18" charset="0"/>
              </a:rPr>
              <a:t>的一个法向量为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(0,1,0),</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PCD</a:t>
            </a:r>
            <a:r>
              <a:rPr lang="zh-CN" altLang="zh-CN" sz="2200">
                <a:solidFill>
                  <a:srgbClr val="FF0000"/>
                </a:solidFill>
                <a:latin typeface="Times New Roman" pitchFamily="18" charset="0"/>
                <a:ea typeface="楷体" panose="02010609060101010101" pitchFamily="49" charset="-122"/>
                <a:cs typeface="Times New Roman" pitchFamily="18" charset="0"/>
              </a:rPr>
              <a:t>的一个法向量为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(1,0,0),</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407993144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80">
                                          <p:stCondLst>
                                            <p:cond delay="0"/>
                                          </p:stCondLst>
                                        </p:cTn>
                                        <p:tgtEl>
                                          <p:spTgt spid="15"/>
                                        </p:tgtEl>
                                      </p:cBhvr>
                                    </p:animEffect>
                                    <p:anim calcmode="lin" valueType="num">
                                      <p:cBhvr>
                                        <p:cTn id="1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8" dur="26">
                                          <p:stCondLst>
                                            <p:cond delay="650"/>
                                          </p:stCondLst>
                                        </p:cTn>
                                        <p:tgtEl>
                                          <p:spTgt spid="15"/>
                                        </p:tgtEl>
                                      </p:cBhvr>
                                      <p:to x="100000" y="60000"/>
                                    </p:animScale>
                                    <p:animScale>
                                      <p:cBhvr>
                                        <p:cTn id="19" dur="166" decel="50000">
                                          <p:stCondLst>
                                            <p:cond delay="676"/>
                                          </p:stCondLst>
                                        </p:cTn>
                                        <p:tgtEl>
                                          <p:spTgt spid="15"/>
                                        </p:tgtEl>
                                      </p:cBhvr>
                                      <p:to x="100000" y="100000"/>
                                    </p:animScale>
                                    <p:animScale>
                                      <p:cBhvr>
                                        <p:cTn id="20" dur="26">
                                          <p:stCondLst>
                                            <p:cond delay="1312"/>
                                          </p:stCondLst>
                                        </p:cTn>
                                        <p:tgtEl>
                                          <p:spTgt spid="15"/>
                                        </p:tgtEl>
                                      </p:cBhvr>
                                      <p:to x="100000" y="80000"/>
                                    </p:animScale>
                                    <p:animScale>
                                      <p:cBhvr>
                                        <p:cTn id="21" dur="166" decel="50000">
                                          <p:stCondLst>
                                            <p:cond delay="1338"/>
                                          </p:stCondLst>
                                        </p:cTn>
                                        <p:tgtEl>
                                          <p:spTgt spid="15"/>
                                        </p:tgtEl>
                                      </p:cBhvr>
                                      <p:to x="100000" y="100000"/>
                                    </p:animScale>
                                    <p:animScale>
                                      <p:cBhvr>
                                        <p:cTn id="22" dur="26">
                                          <p:stCondLst>
                                            <p:cond delay="1642"/>
                                          </p:stCondLst>
                                        </p:cTn>
                                        <p:tgtEl>
                                          <p:spTgt spid="15"/>
                                        </p:tgtEl>
                                      </p:cBhvr>
                                      <p:to x="100000" y="90000"/>
                                    </p:animScale>
                                    <p:animScale>
                                      <p:cBhvr>
                                        <p:cTn id="23" dur="166" decel="50000">
                                          <p:stCondLst>
                                            <p:cond delay="1668"/>
                                          </p:stCondLst>
                                        </p:cTn>
                                        <p:tgtEl>
                                          <p:spTgt spid="15"/>
                                        </p:tgtEl>
                                      </p:cBhvr>
                                      <p:to x="100000" y="100000"/>
                                    </p:animScale>
                                    <p:animScale>
                                      <p:cBhvr>
                                        <p:cTn id="24" dur="26">
                                          <p:stCondLst>
                                            <p:cond delay="1808"/>
                                          </p:stCondLst>
                                        </p:cTn>
                                        <p:tgtEl>
                                          <p:spTgt spid="15"/>
                                        </p:tgtEl>
                                      </p:cBhvr>
                                      <p:to x="100000" y="95000"/>
                                    </p:animScale>
                                    <p:animScale>
                                      <p:cBhvr>
                                        <p:cTn id="2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00963" y="781763"/>
            <a:ext cx="11659286" cy="1551579"/>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利用待定系数法求平面法向量的步骤</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设平面的法向量为</a:t>
            </a:r>
            <a:r>
              <a:rPr lang="en-US" altLang="zh-CN" sz="2200" b="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找出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平面内的两个不共线的向量的坐标</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79107953"/>
              </p:ext>
            </p:extLst>
          </p:nvPr>
        </p:nvGraphicFramePr>
        <p:xfrm>
          <a:off x="1511764" y="2741468"/>
          <a:ext cx="8128000" cy="566913"/>
        </p:xfrm>
        <a:graphic>
          <a:graphicData uri="http://schemas.openxmlformats.org/presentationml/2006/ole">
            <mc:AlternateContent>
              <mc:Choice xmlns:v="urn:schemas-microsoft-com:vml" Requires="v">
                <p:oleObj spid="_x0000_s1049" name="文档" r:id="rId2" imgW="3841750" imgH="270510" progId="Word.Document.12">
                  <p:embed/>
                </p:oleObj>
              </mc:Choice>
              <mc:Fallback>
                <p:oleObj name="文档" r:id="rId2" imgW="3841750" imgH="270510" progId="Word.Document.12">
                  <p:embed/>
                  <p:pic>
                    <p:nvPicPr>
                      <p:cNvPr id="0" name="OLE substitute image"/>
                      <p:cNvPicPr/>
                      <p:nvPr/>
                    </p:nvPicPr>
                    <p:blipFill>
                      <a:blip r:embed="rId3"/>
                      <a:stretch>
                        <a:fillRect/>
                      </a:stretch>
                    </p:blipFill>
                    <p:spPr>
                      <a:xfrm>
                        <a:off x="1511764" y="2741468"/>
                        <a:ext cx="8128000" cy="566913"/>
                      </a:xfrm>
                      <a:prstGeom prst="rect">
                        <a:avLst/>
                      </a:prstGeom>
                    </p:spPr>
                  </p:pic>
                </p:oleObj>
              </mc:Fallback>
            </mc:AlternateContent>
          </a:graphicData>
        </a:graphic>
      </p:graphicFrame>
      <p:sp>
        <p:nvSpPr>
          <p:cNvPr id="4" name="矩形 3"/>
          <p:cNvSpPr>
            <a:spLocks noChangeAspect="1"/>
          </p:cNvSpPr>
          <p:nvPr/>
        </p:nvSpPr>
        <p:spPr>
          <a:xfrm>
            <a:off x="1400963" y="3829450"/>
            <a:ext cx="5311069" cy="498598"/>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ea typeface="仿宋" panose="02010609060101010101" pitchFamily="49" charset="-122"/>
                <a:cs typeface="Times New Roman" pitchFamily="18" charset="0"/>
              </a:rPr>
              <a:t>解方程组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取其中的一个解</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即得法向量</a:t>
            </a:r>
            <a:r>
              <a:rPr lang="en-US" altLang="zh-CN" sz="2200" i="1">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34391405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16702" y="756534"/>
            <a:ext cx="10695459" cy="2631490"/>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如图所示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已知四边形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是直角梯形</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SA</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SA=AB=BC=</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试建立适当的坐标系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的一个法向量</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SAB</a:t>
            </a:r>
            <a:r>
              <a:rPr lang="zh-CN" altLang="zh-CN" sz="2200">
                <a:solidFill>
                  <a:srgbClr val="000000"/>
                </a:solidFill>
                <a:latin typeface="Times New Roman" pitchFamily="18" charset="0"/>
                <a:cs typeface="Times New Roman" pitchFamily="18" charset="0"/>
              </a:rPr>
              <a:t>的一个法向量</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SCD</a:t>
            </a:r>
            <a:r>
              <a:rPr lang="zh-CN" altLang="zh-CN" sz="2200">
                <a:solidFill>
                  <a:srgbClr val="000000"/>
                </a:solidFill>
                <a:latin typeface="Times New Roman" pitchFamily="18" charset="0"/>
                <a:cs typeface="Times New Roman" pitchFamily="18" charset="0"/>
              </a:rPr>
              <a:t>的一个法向量</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78368053"/>
              </p:ext>
            </p:extLst>
          </p:nvPr>
        </p:nvGraphicFramePr>
        <p:xfrm>
          <a:off x="2866897" y="1346759"/>
          <a:ext cx="1116012" cy="619125"/>
        </p:xfrm>
        <a:graphic>
          <a:graphicData uri="http://schemas.openxmlformats.org/presentationml/2006/ole">
            <mc:AlternateContent>
              <mc:Choice xmlns:v="urn:schemas-microsoft-com:vml" Requires="v">
                <p:oleObj spid="_x0000_s1050" name="文档" r:id="rId2" imgW="564714" imgH="314781" progId="Word.Document.12">
                  <p:embed/>
                </p:oleObj>
              </mc:Choice>
              <mc:Fallback>
                <p:oleObj name="文档" r:id="rId2" imgW="564714" imgH="314781" progId="Word.Document.12">
                  <p:embed/>
                  <p:pic>
                    <p:nvPicPr>
                      <p:cNvPr id="0" name="OLE substitute image"/>
                      <p:cNvPicPr/>
                      <p:nvPr/>
                    </p:nvPicPr>
                    <p:blipFill>
                      <a:blip r:embed="rId3"/>
                      <a:stretch>
                        <a:fillRect/>
                      </a:stretch>
                    </p:blipFill>
                    <p:spPr>
                      <a:xfrm>
                        <a:off x="2866897" y="1346759"/>
                        <a:ext cx="1116012" cy="619125"/>
                      </a:xfrm>
                      <a:prstGeom prst="rect">
                        <a:avLst/>
                      </a:prstGeom>
                    </p:spPr>
                  </p:pic>
                </p:oleObj>
              </mc:Fallback>
            </mc:AlternateContent>
          </a:graphicData>
        </a:graphic>
      </p:graphicFrame>
      <p:pic>
        <p:nvPicPr>
          <p:cNvPr id="13" name="l38.eps" descr="id:2147489243;FounderCES"/>
          <p:cNvPicPr/>
          <p:nvPr/>
        </p:nvPicPr>
        <p:blipFill>
          <a:blip r:embed="rId4"/>
          <a:stretch>
            <a:fillRect/>
          </a:stretch>
        </p:blipFill>
        <p:spPr>
          <a:xfrm>
            <a:off x="3661657" y="3917092"/>
            <a:ext cx="3394051" cy="2681416"/>
          </a:xfrm>
          <a:prstGeom prst="rect">
            <a:avLst/>
          </a:prstGeom>
        </p:spPr>
      </p:pic>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59274234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1469" y="665378"/>
            <a:ext cx="11951082"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Times New Roman" pitchFamily="18" charset="0"/>
                <a:ea typeface="楷体" panose="02010609060101010101" pitchFamily="49" charset="-122"/>
                <a:cs typeface="Times New Roman" pitchFamily="18" charset="0"/>
              </a:rPr>
              <a:t>、</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a:t>
            </a:r>
            <a:r>
              <a:rPr lang="en-US" altLang="zh-CN" sz="2200" i="1">
                <a:solidFill>
                  <a:srgbClr val="FF0000"/>
                </a:solidFill>
                <a:latin typeface="Times New Roman" pitchFamily="18" charset="0"/>
                <a:cs typeface="Times New Roman" pitchFamily="18" charset="0"/>
              </a:rPr>
              <a:t>AS</a:t>
            </a:r>
            <a:r>
              <a:rPr lang="zh-CN" altLang="zh-CN" sz="2200">
                <a:solidFill>
                  <a:srgbClr val="FF0000"/>
                </a:solidFill>
                <a:latin typeface="Times New Roman" pitchFamily="18" charset="0"/>
                <a:ea typeface="楷体" panose="02010609060101010101" pitchFamily="49" charset="-122"/>
                <a:cs typeface="Times New Roman" pitchFamily="18" charset="0"/>
              </a:rPr>
              <a:t>所在的直线分别为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59054642"/>
              </p:ext>
            </p:extLst>
          </p:nvPr>
        </p:nvGraphicFramePr>
        <p:xfrm>
          <a:off x="319116" y="1294680"/>
          <a:ext cx="8128000" cy="5202860"/>
        </p:xfrm>
        <a:graphic>
          <a:graphicData uri="http://schemas.openxmlformats.org/presentationml/2006/ole">
            <mc:AlternateContent>
              <mc:Choice xmlns:v="urn:schemas-microsoft-com:vml" Requires="v">
                <p:oleObj spid="_x0000_s1051" name="文档" r:id="rId2" imgW="3839551" imgH="2467770" progId="Word.Document.12">
                  <p:embed/>
                </p:oleObj>
              </mc:Choice>
              <mc:Fallback>
                <p:oleObj name="文档" r:id="rId2" imgW="3839551" imgH="2467770" progId="Word.Document.12">
                  <p:embed/>
                  <p:pic>
                    <p:nvPicPr>
                      <p:cNvPr id="0" name="OLE substitute image"/>
                      <p:cNvPicPr/>
                      <p:nvPr/>
                    </p:nvPicPr>
                    <p:blipFill>
                      <a:blip r:embed="rId3"/>
                      <a:stretch>
                        <a:fillRect/>
                      </a:stretch>
                    </p:blipFill>
                    <p:spPr>
                      <a:xfrm>
                        <a:off x="319116" y="1294680"/>
                        <a:ext cx="8128000" cy="5202860"/>
                      </a:xfrm>
                      <a:prstGeom prst="rect">
                        <a:avLst/>
                      </a:prstGeom>
                    </p:spPr>
                  </p:pic>
                </p:oleObj>
              </mc:Fallback>
            </mc:AlternateContent>
          </a:graphicData>
        </a:graphic>
      </p:graphicFrame>
      <p:pic>
        <p:nvPicPr>
          <p:cNvPr id="13" name="l39.eps" descr="id:2147497799;FounderCES"/>
          <p:cNvPicPr/>
          <p:nvPr/>
        </p:nvPicPr>
        <p:blipFill>
          <a:blip r:embed="rId4"/>
          <a:stretch>
            <a:fillRect/>
          </a:stretch>
        </p:blipFill>
        <p:spPr>
          <a:xfrm>
            <a:off x="8620110" y="2879125"/>
            <a:ext cx="3143522" cy="3150972"/>
          </a:xfrm>
          <a:prstGeom prst="rect">
            <a:avLst/>
          </a:prstGeom>
        </p:spPr>
      </p:pic>
    </p:spTree>
    <p:extLst>
      <p:ext uri="{BB962C8B-B14F-4D97-AF65-F5344CB8AC3E}">
        <p14:creationId xmlns:p14="http://schemas.microsoft.com/office/powerpoint/2010/main" val="425125625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 y="746956"/>
            <a:ext cx="11541211"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在长方体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AD=</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Q</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R</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S</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PQ</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RS.</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5" name="矩形 4"/>
          <p:cNvSpPr>
            <a:spLocks noChangeAspect="1"/>
          </p:cNvSpPr>
          <p:nvPr/>
        </p:nvSpPr>
        <p:spPr>
          <a:xfrm>
            <a:off x="-1" y="1957862"/>
            <a:ext cx="12524261"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i="1" err="1">
                <a:solidFill>
                  <a:srgbClr val="FF0000"/>
                </a:solidFill>
                <a:latin typeface="Times New Roman" pitchFamily="18" charset="0"/>
                <a:cs typeface="Times New Roman" pitchFamily="18" charset="0"/>
              </a:rPr>
              <a:t>Dxyz.</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91351177"/>
              </p:ext>
            </p:extLst>
          </p:nvPr>
        </p:nvGraphicFramePr>
        <p:xfrm>
          <a:off x="221150" y="3045262"/>
          <a:ext cx="8128000" cy="2911722"/>
        </p:xfrm>
        <a:graphic>
          <a:graphicData uri="http://schemas.openxmlformats.org/presentationml/2006/ole">
            <mc:AlternateContent>
              <mc:Choice xmlns:v="urn:schemas-microsoft-com:vml" Requires="v">
                <p:oleObj spid="_x0000_s1052" name="文档" r:id="rId2" imgW="3839551" imgH="1383163" progId="Word.Document.12">
                  <p:embed/>
                </p:oleObj>
              </mc:Choice>
              <mc:Fallback>
                <p:oleObj name="文档" r:id="rId2" imgW="3839551" imgH="1383163" progId="Word.Document.12">
                  <p:embed/>
                  <p:pic>
                    <p:nvPicPr>
                      <p:cNvPr id="0" name="OLE substitute image"/>
                      <p:cNvPicPr/>
                      <p:nvPr/>
                    </p:nvPicPr>
                    <p:blipFill>
                      <a:blip r:embed="rId3"/>
                      <a:stretch>
                        <a:fillRect/>
                      </a:stretch>
                    </p:blipFill>
                    <p:spPr>
                      <a:xfrm>
                        <a:off x="221150" y="3045262"/>
                        <a:ext cx="8128000" cy="2911722"/>
                      </a:xfrm>
                      <a:prstGeom prst="rect">
                        <a:avLst/>
                      </a:prstGeom>
                    </p:spPr>
                  </p:pic>
                </p:oleObj>
              </mc:Fallback>
            </mc:AlternateContent>
          </a:graphicData>
        </a:graphic>
      </p:graphicFrame>
      <p:pic>
        <p:nvPicPr>
          <p:cNvPr id="11" name="l40.eps" descr="id:2147497806;FounderCES"/>
          <p:cNvPicPr/>
          <p:nvPr/>
        </p:nvPicPr>
        <p:blipFill>
          <a:blip r:embed="rId4"/>
          <a:stretch>
            <a:fillRect/>
          </a:stretch>
        </p:blipFill>
        <p:spPr>
          <a:xfrm>
            <a:off x="8570300" y="2732018"/>
            <a:ext cx="3403396" cy="3446360"/>
          </a:xfrm>
          <a:prstGeom prst="rect">
            <a:avLst/>
          </a:prstGeom>
        </p:spPr>
      </p:pic>
      <p:sp>
        <p:nvSpPr>
          <p:cNvPr id="12"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77103812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03199" y="1442480"/>
            <a:ext cx="11053805" cy="1384995"/>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800">
                <a:solidFill>
                  <a:srgbClr val="000000"/>
                </a:solidFill>
                <a:latin typeface="Times New Roman" pitchFamily="18" charset="0"/>
                <a:ea typeface="仿宋" panose="02010609060101010101" pitchFamily="49" charset="-122"/>
                <a:cs typeface="Times New Roman" pitchFamily="18" charset="0"/>
              </a:rPr>
              <a:t>        </a:t>
            </a:r>
            <a:r>
              <a:rPr lang="zh-CN" altLang="zh-CN" sz="2800">
                <a:solidFill>
                  <a:srgbClr val="000000"/>
                </a:solidFill>
                <a:latin typeface="Times New Roman" pitchFamily="18" charset="0"/>
                <a:ea typeface="仿宋" panose="02010609060101010101" pitchFamily="49" charset="-122"/>
                <a:cs typeface="Times New Roman" pitchFamily="18" charset="0"/>
              </a:rPr>
              <a:t>要证明两直线平行</a:t>
            </a:r>
            <a:r>
              <a:rPr lang="en-US" altLang="zh-CN" sz="2800">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ea typeface="仿宋" panose="02010609060101010101" pitchFamily="49" charset="-122"/>
                <a:cs typeface="Times New Roman" pitchFamily="18" charset="0"/>
              </a:rPr>
              <a:t>可先求出两直线的方向向量</a:t>
            </a:r>
            <a:r>
              <a:rPr lang="en-US" altLang="zh-CN" sz="2800">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ea typeface="仿宋" panose="02010609060101010101" pitchFamily="49" charset="-122"/>
                <a:cs typeface="Times New Roman" pitchFamily="18" charset="0"/>
              </a:rPr>
              <a:t>然后证明两直线的方向向量共线</a:t>
            </a:r>
            <a:r>
              <a:rPr lang="en-US" altLang="zh-CN" sz="2800">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ea typeface="仿宋" panose="02010609060101010101" pitchFamily="49" charset="-122"/>
                <a:cs typeface="Times New Roman" pitchFamily="18" charset="0"/>
              </a:rPr>
              <a:t>从而证明两直线平行</a:t>
            </a:r>
            <a:r>
              <a:rPr lang="en-US" altLang="zh-CN" sz="2800" i="1">
                <a:solidFill>
                  <a:srgbClr val="000000"/>
                </a:solidFill>
                <a:latin typeface="Times New Roman" pitchFamily="18" charset="0"/>
                <a:cs typeface="Times New Roman" pitchFamily="18" charset="0"/>
              </a:rPr>
              <a:t>.</a:t>
            </a:r>
            <a:endParaRPr lang="zh-CN" altLang="zh-CN" sz="2800">
              <a:solidFill>
                <a:srgbClr val="000000"/>
              </a:solidFill>
              <a:latin typeface="NEU-BZ-S92"/>
              <a:ea typeface="方正书宋_GBK" pitchFamily="65" charset="-122"/>
              <a:cs typeface="Times New Roman" panose="02020603050405020304" pitchFamily="18" charset="0"/>
            </a:endParaRPr>
          </a:p>
        </p:txBody>
      </p:sp>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pic>
        <p:nvPicPr>
          <p:cNvPr id="11" name="l40.eps" descr="id:2147497806;FounderCES"/>
          <p:cNvPicPr/>
          <p:nvPr/>
        </p:nvPicPr>
        <p:blipFill>
          <a:blip r:embed="rId2"/>
          <a:stretch>
            <a:fillRect/>
          </a:stretch>
        </p:blipFill>
        <p:spPr>
          <a:xfrm>
            <a:off x="3701737" y="3521675"/>
            <a:ext cx="3045052" cy="3064475"/>
          </a:xfrm>
          <a:prstGeom prst="rect">
            <a:avLst/>
          </a:prstGeom>
        </p:spPr>
      </p:pic>
      <p:sp>
        <p:nvSpPr>
          <p:cNvPr id="5" name="矩形 4"/>
          <p:cNvSpPr/>
          <p:nvPr/>
        </p:nvSpPr>
        <p:spPr>
          <a:xfrm>
            <a:off x="2988425" y="702902"/>
            <a:ext cx="5109091" cy="559769"/>
          </a:xfrm>
          <a:prstGeom prst="rect">
            <a:avLst/>
          </a:prstGeom>
        </p:spPr>
        <p:txBody>
          <a:bodyPr wrap="none">
            <a:spAutoFit/>
          </a:bodyPr>
          <a:lstStyle/>
          <a:p>
            <a:pPr>
              <a:lnSpc>
                <a:spcPct val="150000"/>
              </a:lnSpc>
              <a:spcAft>
                <a:spcPct val="0"/>
              </a:spcAft>
              <a:tabLst>
                <a:tab pos="1029335"/>
                <a:tab pos="1850390"/>
                <a:tab pos="2538095"/>
                <a:tab pos="3221990"/>
              </a:tabLst>
            </a:pPr>
            <a:r>
              <a:rPr lang="zh-CN" altLang="zh-CN" sz="2400">
                <a:solidFill>
                  <a:srgbClr val="000000"/>
                </a:solidFill>
                <a:latin typeface="Arial" pitchFamily="34" charset="0"/>
                <a:ea typeface="黑体" pitchFamily="2" charset="-122"/>
                <a:cs typeface="Times New Roman" pitchFamily="18" charset="0"/>
              </a:rPr>
              <a:t>利用空间向量证明线</a:t>
            </a:r>
            <a:r>
              <a:rPr lang="zh-CN" altLang="en-US" sz="2400">
                <a:solidFill>
                  <a:srgbClr val="000000"/>
                </a:solidFill>
                <a:latin typeface="Arial" pitchFamily="34" charset="0"/>
                <a:ea typeface="黑体" pitchFamily="2" charset="-122"/>
                <a:cs typeface="Times New Roman" pitchFamily="18" charset="0"/>
              </a:rPr>
              <a:t>与线</a:t>
            </a:r>
            <a:r>
              <a:rPr lang="zh-CN" altLang="zh-CN" sz="2400">
                <a:solidFill>
                  <a:srgbClr val="000000"/>
                </a:solidFill>
                <a:latin typeface="Arial" pitchFamily="34" charset="0"/>
                <a:ea typeface="黑体" pitchFamily="2" charset="-122"/>
                <a:cs typeface="Times New Roman" pitchFamily="18" charset="0"/>
              </a:rPr>
              <a:t>平行的方法</a:t>
            </a:r>
            <a:endParaRPr lang="zh-CN" altLang="zh-CN" sz="2400">
              <a:solidFill>
                <a:srgbClr val="000000"/>
              </a:solidFill>
              <a:latin typeface="NEU-BZ-S92"/>
              <a:ea typeface="方正书宋_GBK" pitchFamily="65" charset="-122"/>
              <a:cs typeface="Times New Roman" panose="02020603050405020304" pitchFamily="18" charset="0"/>
            </a:endParaRPr>
          </a:p>
        </p:txBody>
      </p:sp>
    </p:spTree>
    <p:extLst>
      <p:ext uri="{BB962C8B-B14F-4D97-AF65-F5344CB8AC3E}">
        <p14:creationId xmlns:p14="http://schemas.microsoft.com/office/powerpoint/2010/main" val="343412924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708003"/>
            <a:ext cx="11924271"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在线段</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Q</a:t>
            </a:r>
            <a:r>
              <a:rPr lang="zh-CN" altLang="zh-CN" sz="2200">
                <a:solidFill>
                  <a:srgbClr val="000000"/>
                </a:solidFill>
                <a:latin typeface="Times New Roman" pitchFamily="18" charset="0"/>
                <a:cs typeface="Times New Roman" pitchFamily="18" charset="0"/>
              </a:rPr>
              <a:t>在线段</a:t>
            </a:r>
            <a:r>
              <a:rPr lang="en-US" altLang="zh-CN" sz="2200" i="1">
                <a:solidFill>
                  <a:srgbClr val="000000"/>
                </a:solidFill>
                <a:latin typeface="Times New Roman" pitchFamily="18" charset="0"/>
                <a:cs typeface="Times New Roman" pitchFamily="18" charset="0"/>
              </a:rPr>
              <a:t>AC</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线段</a:t>
            </a:r>
            <a:r>
              <a:rPr lang="en-US" altLang="zh-CN" sz="2200" i="1">
                <a:solidFill>
                  <a:srgbClr val="000000"/>
                </a:solidFill>
                <a:latin typeface="Times New Roman" pitchFamily="18" charset="0"/>
                <a:cs typeface="Times New Roman" pitchFamily="18" charset="0"/>
              </a:rPr>
              <a:t>PQ</a:t>
            </a:r>
            <a:r>
              <a:rPr lang="zh-CN" altLang="zh-CN" sz="2200">
                <a:solidFill>
                  <a:srgbClr val="000000"/>
                </a:solidFill>
                <a:latin typeface="Times New Roman" pitchFamily="18" charset="0"/>
                <a:cs typeface="Times New Roman" pitchFamily="18" charset="0"/>
              </a:rPr>
              <a:t>与直线</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AC</a:t>
            </a:r>
            <a:r>
              <a:rPr lang="zh-CN" altLang="zh-CN" sz="2200">
                <a:solidFill>
                  <a:srgbClr val="000000"/>
                </a:solidFill>
                <a:latin typeface="Times New Roman" pitchFamily="18" charset="0"/>
                <a:cs typeface="Times New Roman" pitchFamily="18" charset="0"/>
              </a:rPr>
              <a:t>都垂直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PQ</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41.eps" descr="id:2147489271;FounderCES"/>
          <p:cNvPicPr/>
          <p:nvPr/>
        </p:nvPicPr>
        <p:blipFill>
          <a:blip r:embed="rId2"/>
          <a:stretch>
            <a:fillRect/>
          </a:stretch>
        </p:blipFill>
        <p:spPr>
          <a:xfrm>
            <a:off x="9509614" y="1421026"/>
            <a:ext cx="2130451" cy="1984293"/>
          </a:xfrm>
          <a:prstGeom prst="rect">
            <a:avLst/>
          </a:prstGeom>
        </p:spPr>
      </p:pic>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
        <p:nvSpPr>
          <p:cNvPr id="12" name="矩形 11"/>
          <p:cNvSpPr>
            <a:spLocks noChangeAspect="1"/>
          </p:cNvSpPr>
          <p:nvPr/>
        </p:nvSpPr>
        <p:spPr>
          <a:xfrm>
            <a:off x="0" y="2163873"/>
            <a:ext cx="11053806"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设正方</a:t>
            </a:r>
            <a:r>
              <a:rPr lang="en-US" altLang="zh-CN" sz="2200">
                <a:solidFill>
                  <a:srgbClr val="FF0000"/>
                </a:solidFill>
                <a:latin typeface="Times New Roman" pitchFamily="18" charset="0"/>
                <a:ea typeface="楷体" panose="02010609060101010101" pitchFamily="49"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体的棱长为</a:t>
            </a:r>
            <a:r>
              <a:rPr lang="en-US" altLang="zh-CN" sz="2200">
                <a:solidFill>
                  <a:srgbClr val="FF0000"/>
                </a:solidFill>
                <a:latin typeface="Times New Roman" pitchFamily="18" charset="0"/>
                <a:cs typeface="Times New Roman" pitchFamily="18" charset="0"/>
              </a:rPr>
              <a:t>1,</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13" name="l42.eps" descr="id:2147497813;FounderCES"/>
          <p:cNvPicPr/>
          <p:nvPr/>
        </p:nvPicPr>
        <p:blipFill>
          <a:blip r:embed="rId3"/>
          <a:stretch>
            <a:fillRect/>
          </a:stretch>
        </p:blipFill>
        <p:spPr>
          <a:xfrm>
            <a:off x="8704532" y="3970061"/>
            <a:ext cx="2571695" cy="2739658"/>
          </a:xfrm>
          <a:prstGeom prst="rect">
            <a:avLst/>
          </a:prstGeom>
        </p:spPr>
      </p:pic>
      <p:graphicFrame>
        <p:nvGraphicFramePr>
          <p:cNvPr id="14" name="对象 13"/>
          <p:cNvGraphicFramePr>
            <a:graphicFrameLocks noChangeAspect="1"/>
          </p:cNvGraphicFramePr>
          <p:nvPr>
            <p:extLst>
              <p:ext uri="{D42A27DB-BD31-4B8C-83A1-F6EECF244321}">
                <p14:modId xmlns:p14="http://schemas.microsoft.com/office/powerpoint/2010/main" val="802138936"/>
              </p:ext>
            </p:extLst>
          </p:nvPr>
        </p:nvGraphicFramePr>
        <p:xfrm>
          <a:off x="413265" y="3010345"/>
          <a:ext cx="8128000" cy="3448445"/>
        </p:xfrm>
        <a:graphic>
          <a:graphicData uri="http://schemas.openxmlformats.org/presentationml/2006/ole">
            <mc:AlternateContent>
              <mc:Choice xmlns:v="urn:schemas-microsoft-com:vml" Requires="v">
                <p:oleObj spid="_x0000_s1053" name="文档" r:id="rId4" imgW="3839551" imgH="1639170" progId="Word.Document.12">
                  <p:embed/>
                </p:oleObj>
              </mc:Choice>
              <mc:Fallback>
                <p:oleObj name="文档" r:id="rId4" imgW="3839551" imgH="1639170" progId="Word.Document.12">
                  <p:embed/>
                  <p:pic>
                    <p:nvPicPr>
                      <p:cNvPr id="0" name="OLE substitute image"/>
                      <p:cNvPicPr/>
                      <p:nvPr/>
                    </p:nvPicPr>
                    <p:blipFill>
                      <a:blip r:embed="rId5"/>
                      <a:stretch>
                        <a:fillRect/>
                      </a:stretch>
                    </p:blipFill>
                    <p:spPr>
                      <a:xfrm>
                        <a:off x="413265" y="3010345"/>
                        <a:ext cx="8128000" cy="3448445"/>
                      </a:xfrm>
                      <a:prstGeom prst="rect">
                        <a:avLst/>
                      </a:prstGeom>
                    </p:spPr>
                  </p:pic>
                </p:oleObj>
              </mc:Fallback>
            </mc:AlternateContent>
          </a:graphicData>
        </a:graphic>
      </p:graphicFrame>
    </p:spTree>
    <p:extLst>
      <p:ext uri="{BB962C8B-B14F-4D97-AF65-F5344CB8AC3E}">
        <p14:creationId xmlns:p14="http://schemas.microsoft.com/office/powerpoint/2010/main" val="162370917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1" presetClass="entr" presetSubtype="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1)">
                                      <p:cBhvr>
                                        <p:cTn id="13" dur="2000"/>
                                        <p:tgtEl>
                                          <p:spTgt spid="13"/>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0" y="0"/>
            <a:ext cx="1620582" cy="523099"/>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4" name="矩形 3"/>
          <p:cNvSpPr/>
          <p:nvPr/>
        </p:nvSpPr>
        <p:spPr>
          <a:xfrm>
            <a:off x="440723" y="1028862"/>
            <a:ext cx="10000735" cy="2930739"/>
          </a:xfrm>
          <a:prstGeom prst="rect">
            <a:avLst/>
          </a:prstGeom>
        </p:spPr>
        <p:txBody>
          <a:bodyPr wrap="square">
            <a:spAutoFit/>
          </a:bodyPr>
          <a:lstStyle/>
          <a:p>
            <a:pPr algn="just">
              <a:lnSpc>
                <a:spcPct val="20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1</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能用向量语言描述直线和平面</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理解直线的方向向量与平面的法向量</a:t>
            </a:r>
            <a:endParaRPr lang="en-US" altLang="zh-CN" sz="2400">
              <a:solidFill>
                <a:srgbClr val="000000"/>
              </a:solidFill>
              <a:latin typeface="Times New Roman" pitchFamily="18" charset="0"/>
              <a:cs typeface="Times New Roman" panose="02020603050405020304" pitchFamily="18" charset="0"/>
            </a:endParaRPr>
          </a:p>
          <a:p>
            <a:pPr algn="just">
              <a:lnSpc>
                <a:spcPct val="20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2</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能用向量语言表述直线与直线、直线与平面、平面与平面的平行关系</a:t>
            </a:r>
            <a:r>
              <a:rPr lang="en-US" altLang="zh-CN" sz="2400">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a:cs typeface="Times New Roman" panose="02020603050405020304" pitchFamily="18" charset="0"/>
            </a:endParaRPr>
          </a:p>
          <a:p>
            <a:pPr algn="just">
              <a:lnSpc>
                <a:spcPct val="20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3</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能用向量方法证明必修内容中有关直线、平面平行关系的判定定理</a:t>
            </a:r>
            <a:r>
              <a:rPr lang="en-US" altLang="zh-CN" sz="2400">
                <a:solidFill>
                  <a:srgbClr val="000000"/>
                </a:solidFill>
                <a:latin typeface="Times New Roman" pitchFamily="18" charset="0"/>
                <a:cs typeface="Times New Roman" pitchFamily="18" charset="0"/>
              </a:rPr>
              <a:t>.</a:t>
            </a:r>
          </a:p>
          <a:p>
            <a:pPr algn="just">
              <a:lnSpc>
                <a:spcPct val="20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4</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能用向量方法证明空间中直线、平面的平行关系</a:t>
            </a:r>
            <a:r>
              <a:rPr lang="en-US" altLang="zh-CN" sz="2400">
                <a:solidFill>
                  <a:srgbClr val="000000"/>
                </a:solidFill>
                <a:latin typeface="Times New Roman" pitchFamily="18" charset="0"/>
                <a:cs typeface="Times New Roman" pitchFamily="18" charset="0"/>
              </a:rPr>
              <a:t>.</a:t>
            </a:r>
            <a:endParaRPr lang="zh-CN" altLang="zh-CN" sz="2400">
              <a:solidFill>
                <a:srgbClr val="000000"/>
              </a:solidFill>
              <a:effectLst/>
              <a:latin typeface="NEU-BZ-S92"/>
              <a:ea typeface="方正书宋_GBK"/>
              <a:cs typeface="Times New Roman" pitchFamily="18" charset="0"/>
            </a:endParaRPr>
          </a:p>
        </p:txBody>
      </p:sp>
    </p:spTree>
    <p:extLst>
      <p:ext uri="{BB962C8B-B14F-4D97-AF65-F5344CB8AC3E}">
        <p14:creationId xmlns:p14="http://schemas.microsoft.com/office/powerpoint/2010/main" val="3652565857"/>
      </p:ext>
    </p:extLst>
  </p:cSld>
  <p:clrMapOvr>
    <a:masterClrMapping/>
  </p:clrMapOvr>
  <p:transition spd="slow">
    <p:cover dir="lu"/>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3773" y="621943"/>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MN</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BD.</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43.eps" descr="id:2147489299;FounderCES"/>
          <p:cNvPicPr/>
          <p:nvPr/>
        </p:nvPicPr>
        <p:blipFill>
          <a:blip r:embed="rId2"/>
          <a:stretch>
            <a:fillRect/>
          </a:stretch>
        </p:blipFill>
        <p:spPr>
          <a:xfrm>
            <a:off x="3225114" y="1764541"/>
            <a:ext cx="2982097" cy="2415167"/>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616167804"/>
              </p:ext>
            </p:extLst>
          </p:nvPr>
        </p:nvGraphicFramePr>
        <p:xfrm>
          <a:off x="160337" y="4954029"/>
          <a:ext cx="11871325" cy="1323203"/>
        </p:xfrm>
        <a:graphic>
          <a:graphicData uri="http://schemas.openxmlformats.org/presentationml/2006/ole">
            <mc:AlternateContent>
              <mc:Choice xmlns:v="urn:schemas-microsoft-com:vml" Requires="v">
                <p:oleObj spid="_x0000_s1054" name="文档" r:id="rId3" imgW="5624510" imgH="549225" progId="Word.Document.12">
                  <p:embed/>
                </p:oleObj>
              </mc:Choice>
              <mc:Fallback>
                <p:oleObj name="文档" r:id="rId3" imgW="5624510" imgH="549225" progId="Word.Document.12">
                  <p:embed/>
                  <p:pic>
                    <p:nvPicPr>
                      <p:cNvPr id="0" name="OLE substitute image"/>
                      <p:cNvPicPr/>
                      <p:nvPr/>
                    </p:nvPicPr>
                    <p:blipFill>
                      <a:blip r:embed="rId4"/>
                      <a:stretch>
                        <a:fillRect/>
                      </a:stretch>
                    </p:blipFill>
                    <p:spPr>
                      <a:xfrm>
                        <a:off x="160337" y="4954029"/>
                        <a:ext cx="11871325" cy="1323203"/>
                      </a:xfrm>
                      <a:prstGeom prst="rect">
                        <a:avLst/>
                      </a:prstGeom>
                    </p:spPr>
                  </p:pic>
                </p:oleObj>
              </mc:Fallback>
            </mc:AlternateContent>
          </a:graphicData>
        </a:graphic>
      </p:graphicFrame>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42924957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66923846"/>
              </p:ext>
            </p:extLst>
          </p:nvPr>
        </p:nvGraphicFramePr>
        <p:xfrm>
          <a:off x="815546" y="872139"/>
          <a:ext cx="8105775" cy="4292600"/>
        </p:xfrm>
        <a:graphic>
          <a:graphicData uri="http://schemas.openxmlformats.org/presentationml/2006/ole">
            <mc:AlternateContent>
              <mc:Choice xmlns:v="urn:schemas-microsoft-com:vml" Requires="v">
                <p:oleObj spid="_x0000_s1055" name="文档" r:id="rId2" imgW="3839551" imgH="2033999" progId="Word.Document.12">
                  <p:embed/>
                </p:oleObj>
              </mc:Choice>
              <mc:Fallback>
                <p:oleObj name="文档" r:id="rId2" imgW="3839551" imgH="2033999" progId="Word.Document.12">
                  <p:embed/>
                  <p:pic>
                    <p:nvPicPr>
                      <p:cNvPr id="0" name="OLE substitute image"/>
                      <p:cNvPicPr/>
                      <p:nvPr/>
                    </p:nvPicPr>
                    <p:blipFill>
                      <a:blip r:embed="rId3"/>
                      <a:stretch>
                        <a:fillRect/>
                      </a:stretch>
                    </p:blipFill>
                    <p:spPr>
                      <a:xfrm>
                        <a:off x="815546" y="872139"/>
                        <a:ext cx="8105775" cy="4292600"/>
                      </a:xfrm>
                      <a:prstGeom prst="rect">
                        <a:avLst/>
                      </a:prstGeom>
                    </p:spPr>
                  </p:pic>
                </p:oleObj>
              </mc:Fallback>
            </mc:AlternateContent>
          </a:graphicData>
        </a:graphic>
      </p:graphicFrame>
      <p:pic>
        <p:nvPicPr>
          <p:cNvPr id="9" name="l43.eps" descr="id:2147489299;FounderCES"/>
          <p:cNvPicPr/>
          <p:nvPr/>
        </p:nvPicPr>
        <p:blipFill>
          <a:blip r:embed="rId4"/>
          <a:stretch>
            <a:fillRect/>
          </a:stretch>
        </p:blipFill>
        <p:spPr>
          <a:xfrm>
            <a:off x="8204887" y="2011548"/>
            <a:ext cx="3150972" cy="2560451"/>
          </a:xfrm>
          <a:prstGeom prst="rect">
            <a:avLst/>
          </a:prstGeom>
        </p:spPr>
      </p:pic>
    </p:spTree>
    <p:extLst>
      <p:ext uri="{BB962C8B-B14F-4D97-AF65-F5344CB8AC3E}">
        <p14:creationId xmlns:p14="http://schemas.microsoft.com/office/powerpoint/2010/main" val="180976316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矩形 4"/>
          <p:cNvSpPr>
            <a:spLocks noChangeAspect="1"/>
          </p:cNvSpPr>
          <p:nvPr/>
        </p:nvSpPr>
        <p:spPr>
          <a:xfrm>
            <a:off x="0" y="915659"/>
            <a:ext cx="11130743"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ea typeface="楷体" panose="02010609060101010101" pitchFamily="49"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设正方体的棱长为</a:t>
            </a:r>
            <a:r>
              <a:rPr lang="en-US" altLang="zh-CN" sz="22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则可求得</a:t>
            </a:r>
            <a:endParaRPr lang="zh-CN" altLang="en-US" sz="2200">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977302534"/>
              </p:ext>
            </p:extLst>
          </p:nvPr>
        </p:nvGraphicFramePr>
        <p:xfrm>
          <a:off x="336326" y="2053110"/>
          <a:ext cx="8128000" cy="3398126"/>
        </p:xfrm>
        <a:graphic>
          <a:graphicData uri="http://schemas.openxmlformats.org/presentationml/2006/ole">
            <mc:AlternateContent>
              <mc:Choice xmlns:v="urn:schemas-microsoft-com:vml" Requires="v">
                <p:oleObj spid="_x0000_s1056" name="文档" r:id="rId2" imgW="3839551" imgH="1615372" progId="Word.Document.12">
                  <p:embed/>
                </p:oleObj>
              </mc:Choice>
              <mc:Fallback>
                <p:oleObj name="文档" r:id="rId2" imgW="3839551" imgH="1615372" progId="Word.Document.12">
                  <p:embed/>
                  <p:pic>
                    <p:nvPicPr>
                      <p:cNvPr id="0" name="OLE substitute image"/>
                      <p:cNvPicPr/>
                      <p:nvPr/>
                    </p:nvPicPr>
                    <p:blipFill>
                      <a:blip r:embed="rId3"/>
                      <a:stretch>
                        <a:fillRect/>
                      </a:stretch>
                    </p:blipFill>
                    <p:spPr>
                      <a:xfrm>
                        <a:off x="336326" y="2053110"/>
                        <a:ext cx="8128000" cy="3398126"/>
                      </a:xfrm>
                      <a:prstGeom prst="rect">
                        <a:avLst/>
                      </a:prstGeom>
                    </p:spPr>
                  </p:pic>
                </p:oleObj>
              </mc:Fallback>
            </mc:AlternateContent>
          </a:graphicData>
        </a:graphic>
      </p:graphicFrame>
      <p:pic>
        <p:nvPicPr>
          <p:cNvPr id="11" name="l44.eps" descr="id:2147497820;FounderCES"/>
          <p:cNvPicPr/>
          <p:nvPr/>
        </p:nvPicPr>
        <p:blipFill>
          <a:blip r:embed="rId4"/>
          <a:stretch>
            <a:fillRect/>
          </a:stretch>
        </p:blipFill>
        <p:spPr>
          <a:xfrm>
            <a:off x="7833423" y="2833234"/>
            <a:ext cx="3225875" cy="2704215"/>
          </a:xfrm>
          <a:prstGeom prst="rect">
            <a:avLst/>
          </a:prstGeom>
        </p:spPr>
      </p:pic>
    </p:spTree>
    <p:extLst>
      <p:ext uri="{BB962C8B-B14F-4D97-AF65-F5344CB8AC3E}">
        <p14:creationId xmlns:p14="http://schemas.microsoft.com/office/powerpoint/2010/main" val="355224721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86258" y="1101013"/>
            <a:ext cx="10386541" cy="3647152"/>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利用空间向量证明线面平行的方法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利用共面向量法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证明直线的方向向量</a:t>
            </a:r>
            <a:r>
              <a:rPr lang="en-US" altLang="zh-CN" sz="2200" b="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ea typeface="仿宋" panose="02010609060101010101" pitchFamily="49" charset="-122"/>
                <a:cs typeface="Times New Roman" pitchFamily="18" charset="0"/>
              </a:rPr>
              <a:t>与平面内的两个不共线向量</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ea typeface="仿宋" panose="02010609060101010101" pitchFamily="49" charset="-122"/>
                <a:cs typeface="Times New Roman" pitchFamily="18" charset="0"/>
              </a:rPr>
              <a:t>是共面向量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即满足</a:t>
            </a:r>
            <a:r>
              <a:rPr lang="en-US" altLang="zh-CN" sz="2200" b="1">
                <a:solidFill>
                  <a:srgbClr val="000000"/>
                </a:solidFill>
                <a:latin typeface="Times New Roman" pitchFamily="18" charset="0"/>
                <a:cs typeface="Times New Roman" pitchFamily="18" charset="0"/>
              </a:rPr>
              <a:t>p</a:t>
            </a:r>
            <a:r>
              <a:rPr lang="en-US" altLang="zh-CN" sz="2200" i="1">
                <a:solidFill>
                  <a:srgbClr val="000000"/>
                </a:solidFill>
                <a:latin typeface="Times New Roman" pitchFamily="18" charset="0"/>
                <a:cs typeface="Times New Roman" pitchFamily="18" charset="0"/>
              </a:rPr>
              <a:t>=x</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+y</a:t>
            </a:r>
            <a:r>
              <a:rPr lang="en-US" altLang="zh-CN" sz="2200" b="1" err="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t>
            </a:r>
            <a:r>
              <a:rPr lang="zh-CN" altLang="zh-CN" sz="2200">
                <a:solidFill>
                  <a:srgbClr val="000000"/>
                </a:solidFill>
                <a:latin typeface="NEU-BZ-S92"/>
                <a:cs typeface="宋体" panose="02010600030101010101" pitchFamily="2" charset="-122"/>
              </a:rPr>
              <a:t>∈</a:t>
            </a:r>
            <a:r>
              <a:rPr lang="en-US" altLang="zh-CN" sz="2200" b="1">
                <a:solidFill>
                  <a:srgbClr val="000000"/>
                </a:solidFill>
                <a:latin typeface="Times New Roman" pitchFamily="18" charset="0"/>
                <a:cs typeface="Times New Roman" pitchFamily="18" charset="0"/>
              </a:rPr>
              <a:t>R</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a:t>
            </a:r>
            <a:r>
              <a:rPr lang="en-US" altLang="zh-CN" sz="2200" b="1" err="1">
                <a:solidFill>
                  <a:srgbClr val="000000"/>
                </a:solidFill>
                <a:latin typeface="Times New Roman" pitchFamily="18" charset="0"/>
                <a:cs typeface="Times New Roman" pitchFamily="18" charset="0"/>
              </a:rPr>
              <a:t>p</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ea typeface="仿宋" panose="02010609060101010101" pitchFamily="49" charset="-122"/>
                <a:cs typeface="Times New Roman" pitchFamily="18" charset="0"/>
              </a:rPr>
              <a:t>共面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从而可证直线与平面平行</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利用共线向量法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证明直线的方向向量</a:t>
            </a:r>
            <a:r>
              <a:rPr lang="en-US" altLang="zh-CN" sz="2200" b="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ea typeface="仿宋" panose="02010609060101010101" pitchFamily="49" charset="-122"/>
                <a:cs typeface="Times New Roman" pitchFamily="18" charset="0"/>
              </a:rPr>
              <a:t>与该平面内的某一向量共线</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再结合线面平行的判定定理即可证明线面平行</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利用法向量法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求出直线的方向向量与平面的法向量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证明方向向量与法向量垂直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从而证明直线与平面平行</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37582340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1416" y="834142"/>
            <a:ext cx="11708714"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已知正方形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和矩形</a:t>
            </a:r>
            <a:r>
              <a:rPr lang="en-US" altLang="zh-CN" sz="2200" i="1">
                <a:solidFill>
                  <a:srgbClr val="000000"/>
                </a:solidFill>
                <a:latin typeface="Times New Roman" pitchFamily="18" charset="0"/>
                <a:cs typeface="Times New Roman" pitchFamily="18" charset="0"/>
              </a:rPr>
              <a:t>ACEF</a:t>
            </a:r>
            <a:r>
              <a:rPr lang="zh-CN" altLang="zh-CN" sz="2200">
                <a:solidFill>
                  <a:srgbClr val="000000"/>
                </a:solidFill>
                <a:latin typeface="Times New Roman" pitchFamily="18" charset="0"/>
                <a:cs typeface="Times New Roman" pitchFamily="18" charset="0"/>
              </a:rPr>
              <a:t>所在的平面互相垂直</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AF=</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是线段</a:t>
            </a:r>
            <a:r>
              <a:rPr lang="en-US" altLang="zh-CN" sz="2200" i="1">
                <a:solidFill>
                  <a:srgbClr val="000000"/>
                </a:solidFill>
                <a:latin typeface="Times New Roman" pitchFamily="18" charset="0"/>
                <a:cs typeface="Times New Roman" pitchFamily="18" charset="0"/>
              </a:rPr>
              <a:t>EF</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AM</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BDE.</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161548941"/>
              </p:ext>
            </p:extLst>
          </p:nvPr>
        </p:nvGraphicFramePr>
        <p:xfrm>
          <a:off x="7368403" y="982953"/>
          <a:ext cx="976313" cy="373062"/>
        </p:xfrm>
        <a:graphic>
          <a:graphicData uri="http://schemas.openxmlformats.org/presentationml/2006/ole">
            <mc:AlternateContent>
              <mc:Choice xmlns:v="urn:schemas-microsoft-com:vml" Requires="v">
                <p:oleObj spid="_x0000_s1057" name="文档" r:id="rId2" imgW="476477" imgH="181369" progId="Word.Document.12">
                  <p:embed/>
                </p:oleObj>
              </mc:Choice>
              <mc:Fallback>
                <p:oleObj name="文档" r:id="rId2" imgW="476477" imgH="181369" progId="Word.Document.12">
                  <p:embed/>
                  <p:pic>
                    <p:nvPicPr>
                      <p:cNvPr id="0" name="OLE substitute image"/>
                      <p:cNvPicPr/>
                      <p:nvPr/>
                    </p:nvPicPr>
                    <p:blipFill>
                      <a:blip r:embed="rId3"/>
                      <a:stretch>
                        <a:fillRect/>
                      </a:stretch>
                    </p:blipFill>
                    <p:spPr>
                      <a:xfrm>
                        <a:off x="7368403" y="982953"/>
                        <a:ext cx="976313" cy="373062"/>
                      </a:xfrm>
                      <a:prstGeom prst="rect">
                        <a:avLst/>
                      </a:prstGeom>
                    </p:spPr>
                  </p:pic>
                </p:oleObj>
              </mc:Fallback>
            </mc:AlternateContent>
          </a:graphicData>
        </a:graphic>
      </p:graphicFrame>
      <p:pic>
        <p:nvPicPr>
          <p:cNvPr id="11" name="l45.eps" descr="id:2147489313;FounderCES"/>
          <p:cNvPicPr/>
          <p:nvPr/>
        </p:nvPicPr>
        <p:blipFill>
          <a:blip r:embed="rId4"/>
          <a:stretch>
            <a:fillRect/>
          </a:stretch>
        </p:blipFill>
        <p:spPr>
          <a:xfrm>
            <a:off x="9682383" y="1356015"/>
            <a:ext cx="2353098" cy="2088292"/>
          </a:xfrm>
          <a:prstGeom prst="rect">
            <a:avLst/>
          </a:prstGeom>
        </p:spPr>
      </p:pic>
      <p:sp>
        <p:nvSpPr>
          <p:cNvPr id="12"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
        <p:nvSpPr>
          <p:cNvPr id="13" name="矩形 12"/>
          <p:cNvSpPr>
            <a:spLocks noChangeAspect="1"/>
          </p:cNvSpPr>
          <p:nvPr/>
        </p:nvSpPr>
        <p:spPr>
          <a:xfrm>
            <a:off x="141416" y="2201356"/>
            <a:ext cx="10967308" cy="459741"/>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AC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BD=N</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NE</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14" name="l46.eps" descr="id:2147497827;FounderCES"/>
          <p:cNvPicPr/>
          <p:nvPr/>
        </p:nvPicPr>
        <p:blipFill>
          <a:blip r:embed="rId5"/>
          <a:stretch>
            <a:fillRect/>
          </a:stretch>
        </p:blipFill>
        <p:spPr>
          <a:xfrm>
            <a:off x="7963184" y="3966180"/>
            <a:ext cx="2787194" cy="2638677"/>
          </a:xfrm>
          <a:prstGeom prst="rect">
            <a:avLst/>
          </a:prstGeom>
        </p:spPr>
      </p:pic>
      <p:graphicFrame>
        <p:nvGraphicFramePr>
          <p:cNvPr id="15" name="对象 14"/>
          <p:cNvGraphicFramePr>
            <a:graphicFrameLocks noChangeAspect="1"/>
          </p:cNvGraphicFramePr>
          <p:nvPr>
            <p:extLst>
              <p:ext uri="{D42A27DB-BD31-4B8C-83A1-F6EECF244321}">
                <p14:modId xmlns:p14="http://schemas.microsoft.com/office/powerpoint/2010/main" val="2277019201"/>
              </p:ext>
            </p:extLst>
          </p:nvPr>
        </p:nvGraphicFramePr>
        <p:xfrm>
          <a:off x="810478" y="2709248"/>
          <a:ext cx="8128000" cy="2576270"/>
        </p:xfrm>
        <a:graphic>
          <a:graphicData uri="http://schemas.openxmlformats.org/presentationml/2006/ole">
            <mc:AlternateContent>
              <mc:Choice xmlns:v="urn:schemas-microsoft-com:vml" Requires="v">
                <p:oleObj spid="_x0000_s1058" name="文档" r:id="rId6" imgW="3839551" imgH="1224149" progId="Word.Document.12">
                  <p:embed/>
                </p:oleObj>
              </mc:Choice>
              <mc:Fallback>
                <p:oleObj name="文档" r:id="rId6" imgW="3839551" imgH="1224149" progId="Word.Document.12">
                  <p:embed/>
                  <p:pic>
                    <p:nvPicPr>
                      <p:cNvPr id="0" name="OLE substitute image"/>
                      <p:cNvPicPr/>
                      <p:nvPr/>
                    </p:nvPicPr>
                    <p:blipFill>
                      <a:blip r:embed="rId7"/>
                      <a:stretch>
                        <a:fillRect/>
                      </a:stretch>
                    </p:blipFill>
                    <p:spPr>
                      <a:xfrm>
                        <a:off x="810478" y="2709248"/>
                        <a:ext cx="8128000" cy="2576270"/>
                      </a:xfrm>
                      <a:prstGeom prst="rect">
                        <a:avLst/>
                      </a:prstGeom>
                    </p:spPr>
                  </p:pic>
                </p:oleObj>
              </mc:Fallback>
            </mc:AlternateContent>
          </a:graphicData>
        </a:graphic>
      </p:graphicFrame>
      <p:sp>
        <p:nvSpPr>
          <p:cNvPr id="16" name="矩形 15"/>
          <p:cNvSpPr>
            <a:spLocks noChangeAspect="1"/>
          </p:cNvSpPr>
          <p:nvPr/>
        </p:nvSpPr>
        <p:spPr>
          <a:xfrm>
            <a:off x="713301" y="5637587"/>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又因为</a:t>
            </a:r>
            <a:r>
              <a:rPr lang="en-US" altLang="zh-CN" sz="2200" i="1">
                <a:solidFill>
                  <a:srgbClr val="FF0000"/>
                </a:solidFill>
                <a:latin typeface="Times New Roman" pitchFamily="18" charset="0"/>
                <a:cs typeface="Times New Roman" pitchFamily="18" charset="0"/>
              </a:rPr>
              <a:t>NE</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BDE</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AM</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BDE</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AM</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BDE.</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416960312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45"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anim calcmode="lin" valueType="num">
                                      <p:cBhvr>
                                        <p:cTn id="19" dur="2000" fill="hold"/>
                                        <p:tgtEl>
                                          <p:spTgt spid="15"/>
                                        </p:tgtEl>
                                        <p:attrNameLst>
                                          <p:attrName>ppt_w</p:attrName>
                                        </p:attrNameLst>
                                      </p:cBhvr>
                                      <p:tavLst>
                                        <p:tav tm="0" fmla="#ppt_w*sin(2.5*pi*$)">
                                          <p:val>
                                            <p:fltVal val="0"/>
                                          </p:val>
                                        </p:tav>
                                        <p:tav tm="100000">
                                          <p:val>
                                            <p:fltVal val="1"/>
                                          </p:val>
                                        </p:tav>
                                      </p:tavLst>
                                    </p:anim>
                                    <p:anim calcmode="lin" valueType="num">
                                      <p:cBhvr>
                                        <p:cTn id="20"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1904" y="698218"/>
            <a:ext cx="11888192"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如图所示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为底面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的中心</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DD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设</a:t>
            </a:r>
            <a:r>
              <a:rPr lang="en-US" altLang="zh-CN" sz="2200" i="1">
                <a:solidFill>
                  <a:srgbClr val="000000"/>
                </a:solidFill>
                <a:latin typeface="Times New Roman" pitchFamily="18" charset="0"/>
                <a:cs typeface="Times New Roman" pitchFamily="18" charset="0"/>
              </a:rPr>
              <a:t>Q</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上的点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当点</a:t>
            </a:r>
            <a:r>
              <a:rPr lang="en-US" altLang="zh-CN" sz="2200" i="1">
                <a:solidFill>
                  <a:srgbClr val="000000"/>
                </a:solidFill>
                <a:latin typeface="Times New Roman" pitchFamily="18" charset="0"/>
                <a:cs typeface="Times New Roman" pitchFamily="18" charset="0"/>
              </a:rPr>
              <a:t>Q</a:t>
            </a:r>
            <a:r>
              <a:rPr lang="zh-CN" altLang="zh-CN" sz="2200">
                <a:solidFill>
                  <a:srgbClr val="000000"/>
                </a:solidFill>
                <a:latin typeface="Times New Roman" pitchFamily="18" charset="0"/>
                <a:cs typeface="Times New Roman" pitchFamily="18" charset="0"/>
              </a:rPr>
              <a:t>在什么位置时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BQ</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PAO</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47.eps" descr="id:2147489334;FounderCES"/>
          <p:cNvPicPr/>
          <p:nvPr/>
        </p:nvPicPr>
        <p:blipFill>
          <a:blip r:embed="rId2"/>
          <a:stretch>
            <a:fillRect/>
          </a:stretch>
        </p:blipFill>
        <p:spPr>
          <a:xfrm>
            <a:off x="2860284" y="2129617"/>
            <a:ext cx="2724970" cy="2269388"/>
          </a:xfrm>
          <a:prstGeom prst="rect">
            <a:avLst/>
          </a:prstGeom>
        </p:spPr>
      </p:pic>
      <p:sp>
        <p:nvSpPr>
          <p:cNvPr id="8" name="矩形 7"/>
          <p:cNvSpPr>
            <a:spLocks noChangeAspect="1"/>
          </p:cNvSpPr>
          <p:nvPr/>
        </p:nvSpPr>
        <p:spPr>
          <a:xfrm>
            <a:off x="326766" y="4925541"/>
            <a:ext cx="11535719"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设出点</a:t>
            </a:r>
            <a:r>
              <a:rPr lang="en-US" altLang="zh-CN" sz="2200" i="1">
                <a:solidFill>
                  <a:srgbClr val="FF0000"/>
                </a:solidFill>
                <a:latin typeface="Times New Roman" pitchFamily="18" charset="0"/>
                <a:cs typeface="Times New Roman" pitchFamily="18" charset="0"/>
              </a:rPr>
              <a:t>Q</a:t>
            </a:r>
            <a:r>
              <a:rPr lang="zh-CN" altLang="zh-CN" sz="2200">
                <a:solidFill>
                  <a:srgbClr val="FF0000"/>
                </a:solidFill>
                <a:latin typeface="Times New Roman" pitchFamily="18" charset="0"/>
                <a:ea typeface="楷体" panose="02010609060101010101" pitchFamily="49" charset="-122"/>
                <a:cs typeface="Times New Roman" pitchFamily="18" charset="0"/>
              </a:rPr>
              <a:t>的坐标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然后可根据面面平行的判定定理转化为向量共线问题或者利用两个平面的法向量共线进行证明</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306870630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27913" y="749342"/>
            <a:ext cx="11436864"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如图所示</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在</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上任取一点</a:t>
            </a:r>
            <a:r>
              <a:rPr lang="en-US" altLang="zh-CN" sz="2200" i="1">
                <a:solidFill>
                  <a:srgbClr val="FF0000"/>
                </a:solidFill>
                <a:latin typeface="Times New Roman" pitchFamily="18" charset="0"/>
                <a:cs typeface="Times New Roman" pitchFamily="18" charset="0"/>
              </a:rPr>
              <a:t>Q</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BQ</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Q.</a:t>
            </a:r>
            <a:r>
              <a:rPr lang="zh-CN" altLang="zh-CN" sz="2200">
                <a:solidFill>
                  <a:srgbClr val="FF0000"/>
                </a:solidFill>
                <a:latin typeface="Times New Roman" pitchFamily="18" charset="0"/>
                <a:ea typeface="楷体" panose="02010609060101010101" pitchFamily="49" charset="-122"/>
                <a:cs typeface="Times New Roman" pitchFamily="18" charset="0"/>
              </a:rPr>
              <a:t>设正方体的棱长为</a:t>
            </a:r>
            <a:r>
              <a:rPr lang="en-US" altLang="zh-CN" sz="2200">
                <a:solidFill>
                  <a:srgbClr val="FF0000"/>
                </a:solidFill>
                <a:latin typeface="Times New Roman" pitchFamily="18" charset="0"/>
                <a:cs typeface="Times New Roman" pitchFamily="18" charset="0"/>
              </a:rPr>
              <a:t>1,</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777421550"/>
              </p:ext>
            </p:extLst>
          </p:nvPr>
        </p:nvGraphicFramePr>
        <p:xfrm>
          <a:off x="387753" y="2075935"/>
          <a:ext cx="8496755" cy="3468782"/>
        </p:xfrm>
        <a:graphic>
          <a:graphicData uri="http://schemas.openxmlformats.org/presentationml/2006/ole">
            <mc:AlternateContent>
              <mc:Choice xmlns:v="urn:schemas-microsoft-com:vml" Requires="v">
                <p:oleObj spid="_x0000_s1059" name="文档" r:id="rId2" imgW="3839551" imgH="1634483" progId="Word.Document.12">
                  <p:embed/>
                </p:oleObj>
              </mc:Choice>
              <mc:Fallback>
                <p:oleObj name="文档" r:id="rId2" imgW="3839551" imgH="1634483" progId="Word.Document.12">
                  <p:embed/>
                  <p:pic>
                    <p:nvPicPr>
                      <p:cNvPr id="0" name="OLE substitute image"/>
                      <p:cNvPicPr/>
                      <p:nvPr/>
                    </p:nvPicPr>
                    <p:blipFill>
                      <a:blip r:embed="rId3"/>
                      <a:stretch>
                        <a:fillRect/>
                      </a:stretch>
                    </p:blipFill>
                    <p:spPr>
                      <a:xfrm>
                        <a:off x="387753" y="2075935"/>
                        <a:ext cx="8496755" cy="3468782"/>
                      </a:xfrm>
                      <a:prstGeom prst="rect">
                        <a:avLst/>
                      </a:prstGeom>
                    </p:spPr>
                  </p:pic>
                </p:oleObj>
              </mc:Fallback>
            </mc:AlternateContent>
          </a:graphicData>
        </a:graphic>
      </p:graphicFrame>
      <p:pic>
        <p:nvPicPr>
          <p:cNvPr id="11" name="l48.eps" descr="id:2147497834;FounderCES"/>
          <p:cNvPicPr/>
          <p:nvPr/>
        </p:nvPicPr>
        <p:blipFill>
          <a:blip r:embed="rId4"/>
          <a:stretch>
            <a:fillRect/>
          </a:stretch>
        </p:blipFill>
        <p:spPr>
          <a:xfrm>
            <a:off x="8800088" y="3076834"/>
            <a:ext cx="2953228" cy="3071856"/>
          </a:xfrm>
          <a:prstGeom prst="rect">
            <a:avLst/>
          </a:prstGeom>
        </p:spPr>
      </p:pic>
    </p:spTree>
    <p:extLst>
      <p:ext uri="{BB962C8B-B14F-4D97-AF65-F5344CB8AC3E}">
        <p14:creationId xmlns:p14="http://schemas.microsoft.com/office/powerpoint/2010/main" val="139067682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8" name="对象 7"/>
          <p:cNvGraphicFramePr>
            <a:graphicFrameLocks noChangeAspect="1"/>
          </p:cNvGraphicFramePr>
          <p:nvPr>
            <p:extLst>
              <p:ext uri="{D42A27DB-BD31-4B8C-83A1-F6EECF244321}">
                <p14:modId xmlns:p14="http://schemas.microsoft.com/office/powerpoint/2010/main" val="665285712"/>
              </p:ext>
            </p:extLst>
          </p:nvPr>
        </p:nvGraphicFramePr>
        <p:xfrm>
          <a:off x="146122" y="756677"/>
          <a:ext cx="8128000" cy="5125705"/>
        </p:xfrm>
        <a:graphic>
          <a:graphicData uri="http://schemas.openxmlformats.org/presentationml/2006/ole">
            <mc:AlternateContent>
              <mc:Choice xmlns:v="urn:schemas-microsoft-com:vml" Requires="v">
                <p:oleObj spid="_x0000_s1060" name="文档" r:id="rId2" imgW="3839551" imgH="2434236" progId="Word.Document.12">
                  <p:embed/>
                </p:oleObj>
              </mc:Choice>
              <mc:Fallback>
                <p:oleObj name="文档" r:id="rId2" imgW="3839551" imgH="2434236" progId="Word.Document.12">
                  <p:embed/>
                  <p:pic>
                    <p:nvPicPr>
                      <p:cNvPr id="0" name="OLE substitute image"/>
                      <p:cNvPicPr/>
                      <p:nvPr/>
                    </p:nvPicPr>
                    <p:blipFill>
                      <a:blip r:embed="rId3"/>
                      <a:stretch>
                        <a:fillRect/>
                      </a:stretch>
                    </p:blipFill>
                    <p:spPr>
                      <a:xfrm>
                        <a:off x="146122" y="756677"/>
                        <a:ext cx="8128000" cy="5125705"/>
                      </a:xfrm>
                      <a:prstGeom prst="rect">
                        <a:avLst/>
                      </a:prstGeom>
                    </p:spPr>
                  </p:pic>
                </p:oleObj>
              </mc:Fallback>
            </mc:AlternateContent>
          </a:graphicData>
        </a:graphic>
      </p:graphicFrame>
      <p:sp>
        <p:nvSpPr>
          <p:cNvPr id="9" name="矩形 8"/>
          <p:cNvSpPr>
            <a:spLocks noChangeAspect="1"/>
          </p:cNvSpPr>
          <p:nvPr/>
        </p:nvSpPr>
        <p:spPr>
          <a:xfrm>
            <a:off x="146122" y="6013413"/>
            <a:ext cx="5643404"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故当</a:t>
            </a:r>
            <a:r>
              <a:rPr lang="en-US" altLang="zh-CN" sz="2200" i="1">
                <a:solidFill>
                  <a:srgbClr val="FF0000"/>
                </a:solidFill>
                <a:latin typeface="Times New Roman" pitchFamily="18" charset="0"/>
                <a:cs typeface="Times New Roman" pitchFamily="18" charset="0"/>
              </a:rPr>
              <a:t>Q</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的中点时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D</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BQ</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PAO. </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11" name="l48.eps" descr="id:2147497834;FounderCES"/>
          <p:cNvPicPr/>
          <p:nvPr/>
        </p:nvPicPr>
        <p:blipFill>
          <a:blip r:embed="rId4"/>
          <a:stretch>
            <a:fillRect/>
          </a:stretch>
        </p:blipFill>
        <p:spPr>
          <a:xfrm>
            <a:off x="9034866" y="2810526"/>
            <a:ext cx="2953228" cy="3071856"/>
          </a:xfrm>
          <a:prstGeom prst="rect">
            <a:avLst/>
          </a:prstGeom>
        </p:spPr>
      </p:pic>
    </p:spTree>
    <p:extLst>
      <p:ext uri="{BB962C8B-B14F-4D97-AF65-F5344CB8AC3E}">
        <p14:creationId xmlns:p14="http://schemas.microsoft.com/office/powerpoint/2010/main" val="115548926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65881" y="905713"/>
            <a:ext cx="8128000" cy="2017091"/>
          </a:xfrm>
          <a:prstGeom prst="rect">
            <a:avLst/>
          </a:prstGeom>
        </p:spPr>
        <p:txBody>
          <a:bodyPr>
            <a:spAutoFit/>
          </a:bodyPr>
          <a:lstStyle/>
          <a:p>
            <a:pPr>
              <a:lnSpc>
                <a:spcPct val="20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利用空间向量证明面面平行的方法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转化为线面平行、线线平行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然后借助向量共线进行证明</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通过证明两个平面的法向量平行证明</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pic>
        <p:nvPicPr>
          <p:cNvPr id="12" name="l47.eps" descr="id:2147489334;FounderCES"/>
          <p:cNvPicPr/>
          <p:nvPr/>
        </p:nvPicPr>
        <p:blipFill>
          <a:blip r:embed="rId2"/>
          <a:stretch>
            <a:fillRect/>
          </a:stretch>
        </p:blipFill>
        <p:spPr>
          <a:xfrm>
            <a:off x="3725257" y="3958417"/>
            <a:ext cx="2724970" cy="2269388"/>
          </a:xfrm>
          <a:prstGeom prst="rect">
            <a:avLst/>
          </a:prstGeom>
        </p:spPr>
      </p:pic>
    </p:spTree>
    <p:extLst>
      <p:ext uri="{BB962C8B-B14F-4D97-AF65-F5344CB8AC3E}">
        <p14:creationId xmlns:p14="http://schemas.microsoft.com/office/powerpoint/2010/main" val="175759362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9353" y="829876"/>
            <a:ext cx="11600161"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在长方体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DC=</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DD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分别为棱</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AMN</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EFBD.</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49.eps" descr="id:2147489355;FounderCES"/>
          <p:cNvPicPr/>
          <p:nvPr/>
        </p:nvPicPr>
        <p:blipFill>
          <a:blip r:embed="rId2"/>
          <a:stretch>
            <a:fillRect/>
          </a:stretch>
        </p:blipFill>
        <p:spPr>
          <a:xfrm>
            <a:off x="9400834" y="1478207"/>
            <a:ext cx="2103306" cy="2253534"/>
          </a:xfrm>
          <a:prstGeom prst="rect">
            <a:avLst/>
          </a:prstGeom>
        </p:spPr>
      </p:pic>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
        <p:nvSpPr>
          <p:cNvPr id="12" name="矩形 11"/>
          <p:cNvSpPr>
            <a:spLocks noChangeAspect="1"/>
          </p:cNvSpPr>
          <p:nvPr/>
        </p:nvSpPr>
        <p:spPr>
          <a:xfrm>
            <a:off x="159353" y="2152543"/>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(2,3,0),</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287848427"/>
              </p:ext>
            </p:extLst>
          </p:nvPr>
        </p:nvGraphicFramePr>
        <p:xfrm>
          <a:off x="257767" y="3239006"/>
          <a:ext cx="8128000" cy="3532307"/>
        </p:xfrm>
        <a:graphic>
          <a:graphicData uri="http://schemas.openxmlformats.org/presentationml/2006/ole">
            <mc:AlternateContent>
              <mc:Choice xmlns:v="urn:schemas-microsoft-com:vml" Requires="v">
                <p:oleObj spid="_x0000_s1061" name="文档" r:id="rId3" imgW="3839551" imgH="1679194" progId="Word.Document.12">
                  <p:embed/>
                </p:oleObj>
              </mc:Choice>
              <mc:Fallback>
                <p:oleObj name="文档" r:id="rId3" imgW="3839551" imgH="1679194" progId="Word.Document.12">
                  <p:embed/>
                  <p:pic>
                    <p:nvPicPr>
                      <p:cNvPr id="0" name="OLE substitute image"/>
                      <p:cNvPicPr/>
                      <p:nvPr/>
                    </p:nvPicPr>
                    <p:blipFill>
                      <a:blip r:embed="rId4"/>
                      <a:stretch>
                        <a:fillRect/>
                      </a:stretch>
                    </p:blipFill>
                    <p:spPr>
                      <a:xfrm>
                        <a:off x="257767" y="3239006"/>
                        <a:ext cx="8128000" cy="3532307"/>
                      </a:xfrm>
                      <a:prstGeom prst="rect">
                        <a:avLst/>
                      </a:prstGeom>
                    </p:spPr>
                  </p:pic>
                </p:oleObj>
              </mc:Fallback>
            </mc:AlternateContent>
          </a:graphicData>
        </a:graphic>
      </p:graphicFrame>
      <p:pic>
        <p:nvPicPr>
          <p:cNvPr id="14" name="l50.eps" descr="id:2147497841;FounderCES"/>
          <p:cNvPicPr/>
          <p:nvPr/>
        </p:nvPicPr>
        <p:blipFill>
          <a:blip r:embed="rId5"/>
          <a:stretch>
            <a:fillRect/>
          </a:stretch>
        </p:blipFill>
        <p:spPr>
          <a:xfrm>
            <a:off x="8272338" y="4176582"/>
            <a:ext cx="2576005" cy="2410053"/>
          </a:xfrm>
          <a:prstGeom prst="rect">
            <a:avLst/>
          </a:prstGeom>
        </p:spPr>
      </p:pic>
    </p:spTree>
    <p:extLst>
      <p:ext uri="{BB962C8B-B14F-4D97-AF65-F5344CB8AC3E}">
        <p14:creationId xmlns:p14="http://schemas.microsoft.com/office/powerpoint/2010/main" val="86131740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63838" y="1148824"/>
            <a:ext cx="5493265" cy="4154984"/>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牌楼与牌坊类似</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是中国传统建筑之一</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最早见于周朝</a:t>
            </a:r>
            <a:r>
              <a:rPr lang="zh-CN" altLang="en-US"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在园林、寺观、宫苑、陵墓和街道常有建造</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旧时牌楼主要有木、石、木石、砖木、琉璃几种</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多设于要道口</a:t>
            </a:r>
            <a:r>
              <a:rPr lang="zh-CN" altLang="en-US"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牌楼中有一种有柱门形构筑物</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一般较高大</a:t>
            </a:r>
            <a:r>
              <a:rPr lang="zh-CN" altLang="en-US"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牌楼的柱子与地面是垂直的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如果牌楼上部的下边线与柱子垂直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我们就能知道下边线与地面平行</a:t>
            </a:r>
            <a:r>
              <a:rPr lang="zh-CN" altLang="en-US"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这是为什么呢</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anose="02020603050405020304"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情境导学</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803" y="1698036"/>
            <a:ext cx="5086197" cy="4134352"/>
          </a:xfrm>
          <a:prstGeom prst="rect">
            <a:avLst/>
          </a:prstGeom>
        </p:spPr>
      </p:pic>
    </p:spTree>
    <p:extLst>
      <p:ext uri="{BB962C8B-B14F-4D97-AF65-F5344CB8AC3E}">
        <p14:creationId xmlns:p14="http://schemas.microsoft.com/office/powerpoint/2010/main" val="1457807894"/>
      </p:ext>
    </p:extLst>
  </p:cSld>
  <p:clrMapOvr>
    <a:masterClrMapping/>
  </p:clrMapOvr>
  <p:transition spd="slow">
    <p:cut thruBlk="1"/>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78" y="815739"/>
            <a:ext cx="8128000" cy="49859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典例</a:t>
            </a:r>
            <a:r>
              <a:rPr lang="en-US" altLang="zh-CN" sz="2200">
                <a:solidFill>
                  <a:srgbClr val="000000"/>
                </a:solidFill>
                <a:latin typeface="Times New Roman" pitchFamily="18" charset="0"/>
                <a:ea typeface="黑体" pitchFamily="2" charset="-122"/>
                <a:cs typeface="Times New Roman" pitchFamily="18" charset="0"/>
              </a:rPr>
              <a:t>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BDC'.</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51.eps" descr="id:2147489376;FounderCES"/>
          <p:cNvPicPr/>
          <p:nvPr/>
        </p:nvPicPr>
        <p:blipFill>
          <a:blip r:embed="rId2"/>
          <a:stretch>
            <a:fillRect/>
          </a:stretch>
        </p:blipFill>
        <p:spPr>
          <a:xfrm>
            <a:off x="4249762" y="1824056"/>
            <a:ext cx="1829281" cy="1981903"/>
          </a:xfrm>
          <a:prstGeom prst="rect">
            <a:avLst/>
          </a:prstGeom>
        </p:spPr>
      </p:pic>
      <p:sp>
        <p:nvSpPr>
          <p:cNvPr id="8" name="矩形 7"/>
          <p:cNvSpPr>
            <a:spLocks noChangeAspect="1"/>
          </p:cNvSpPr>
          <p:nvPr/>
        </p:nvSpPr>
        <p:spPr>
          <a:xfrm>
            <a:off x="264983" y="4315678"/>
            <a:ext cx="10954951"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解题提示</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证明面面平行常用的方法有两种</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一是证明它们的法向量共线</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二是转化为线面平行、线线平行即可</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金题典例</a:t>
            </a:r>
          </a:p>
        </p:txBody>
      </p:sp>
    </p:spTree>
    <p:extLst>
      <p:ext uri="{BB962C8B-B14F-4D97-AF65-F5344CB8AC3E}">
        <p14:creationId xmlns:p14="http://schemas.microsoft.com/office/powerpoint/2010/main" val="20261353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66344" y="743112"/>
            <a:ext cx="10460466"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1)  </a:t>
            </a:r>
            <a:r>
              <a:rPr lang="zh-CN" altLang="zh-CN" sz="2200">
                <a:solidFill>
                  <a:srgbClr val="FF0000"/>
                </a:solidFill>
                <a:latin typeface="Times New Roman" pitchFamily="18" charset="0"/>
                <a:ea typeface="楷体" panose="02010609060101010101" pitchFamily="49" charset="-122"/>
                <a:cs typeface="Times New Roman" pitchFamily="18" charset="0"/>
              </a:rPr>
              <a:t>设正方体的棱长为</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(1,1,1),</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(0,0,1),</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(1,1,0),</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(0,1,1),</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02134902"/>
              </p:ext>
            </p:extLst>
          </p:nvPr>
        </p:nvGraphicFramePr>
        <p:xfrm>
          <a:off x="252841" y="1812476"/>
          <a:ext cx="6173058" cy="1471074"/>
        </p:xfrm>
        <a:graphic>
          <a:graphicData uri="http://schemas.openxmlformats.org/presentationml/2006/ole">
            <mc:AlternateContent>
              <mc:Choice xmlns:v="urn:schemas-microsoft-com:vml" Requires="v">
                <p:oleObj spid="_x0000_s1062" name="文档" r:id="rId2" imgW="3839551" imgH="733408" progId="Word.Document.12">
                  <p:embed/>
                </p:oleObj>
              </mc:Choice>
              <mc:Fallback>
                <p:oleObj name="文档" r:id="rId2" imgW="3839551" imgH="733408" progId="Word.Document.12">
                  <p:embed/>
                  <p:pic>
                    <p:nvPicPr>
                      <p:cNvPr id="0" name="OLE substitute image"/>
                      <p:cNvPicPr/>
                      <p:nvPr/>
                    </p:nvPicPr>
                    <p:blipFill>
                      <a:blip r:embed="rId3"/>
                      <a:stretch>
                        <a:fillRect/>
                      </a:stretch>
                    </p:blipFill>
                    <p:spPr>
                      <a:xfrm>
                        <a:off x="252841" y="1812476"/>
                        <a:ext cx="6173058" cy="1471074"/>
                      </a:xfrm>
                      <a:prstGeom prst="rect">
                        <a:avLst/>
                      </a:prstGeom>
                    </p:spPr>
                  </p:pic>
                </p:oleObj>
              </mc:Fallback>
            </mc:AlternateContent>
          </a:graphicData>
        </a:graphic>
      </p:graphicFrame>
      <p:pic>
        <p:nvPicPr>
          <p:cNvPr id="11" name="L52.eps" descr="id:2147489390;FounderCES"/>
          <p:cNvPicPr/>
          <p:nvPr/>
        </p:nvPicPr>
        <p:blipFill>
          <a:blip r:embed="rId4"/>
          <a:stretch>
            <a:fillRect/>
          </a:stretch>
        </p:blipFill>
        <p:spPr>
          <a:xfrm>
            <a:off x="9242855" y="3830595"/>
            <a:ext cx="2854410" cy="3015418"/>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2355382470"/>
              </p:ext>
            </p:extLst>
          </p:nvPr>
        </p:nvGraphicFramePr>
        <p:xfrm>
          <a:off x="166344" y="2430177"/>
          <a:ext cx="8128000" cy="1170726"/>
        </p:xfrm>
        <a:graphic>
          <a:graphicData uri="http://schemas.openxmlformats.org/presentationml/2006/ole">
            <mc:AlternateContent>
              <mc:Choice xmlns:v="urn:schemas-microsoft-com:vml" Requires="v">
                <p:oleObj spid="_x0000_s1063" name="文档" r:id="rId5" imgW="3839551" imgH="558169" progId="Word.Document.12">
                  <p:embed/>
                </p:oleObj>
              </mc:Choice>
              <mc:Fallback>
                <p:oleObj name="文档" r:id="rId5" imgW="3839551" imgH="558169" progId="Word.Document.12">
                  <p:embed/>
                  <p:pic>
                    <p:nvPicPr>
                      <p:cNvPr id="0" name="OLE substitute image"/>
                      <p:cNvPicPr/>
                      <p:nvPr/>
                    </p:nvPicPr>
                    <p:blipFill>
                      <a:blip r:embed="rId6"/>
                      <a:stretch>
                        <a:fillRect/>
                      </a:stretch>
                    </p:blipFill>
                    <p:spPr>
                      <a:xfrm>
                        <a:off x="166344" y="2430177"/>
                        <a:ext cx="8128000" cy="1170726"/>
                      </a:xfrm>
                      <a:prstGeom prst="rect">
                        <a:avLst/>
                      </a:prstGeom>
                    </p:spPr>
                  </p:pic>
                </p:oleObj>
              </mc:Fallback>
            </mc:AlternateContent>
          </a:graphicData>
        </a:graphic>
      </p:graphicFrame>
      <p:sp>
        <p:nvSpPr>
          <p:cNvPr id="12" name="矩形 11"/>
          <p:cNvSpPr>
            <a:spLocks noChangeAspect="1"/>
          </p:cNvSpPr>
          <p:nvPr/>
        </p:nvSpPr>
        <p:spPr>
          <a:xfrm>
            <a:off x="0" y="3659370"/>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令</a:t>
            </a:r>
            <a:r>
              <a:rPr lang="en-US" altLang="zh-CN" sz="2200" i="1">
                <a:solidFill>
                  <a:srgbClr val="FF0000"/>
                </a:solidFill>
                <a:latin typeface="Times New Roman" pitchFamily="18" charset="0"/>
                <a:cs typeface="Times New Roman" pitchFamily="18" charset="0"/>
              </a:rPr>
              <a:t>y</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x</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z</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可得平面</a:t>
            </a:r>
            <a:r>
              <a:rPr lang="en-US" altLang="zh-CN" sz="2200" i="1">
                <a:solidFill>
                  <a:srgbClr val="FF0000"/>
                </a:solidFill>
                <a:latin typeface="Times New Roman" pitchFamily="18" charset="0"/>
                <a:cs typeface="Times New Roman" pitchFamily="18" charset="0"/>
              </a:rPr>
              <a:t>AB'D'</a:t>
            </a:r>
            <a:r>
              <a:rPr lang="zh-CN" altLang="zh-CN" sz="2200">
                <a:solidFill>
                  <a:srgbClr val="FF0000"/>
                </a:solidFill>
                <a:latin typeface="Times New Roman" pitchFamily="18" charset="0"/>
                <a:ea typeface="楷体" panose="02010609060101010101" pitchFamily="49" charset="-122"/>
                <a:cs typeface="Times New Roman" pitchFamily="18" charset="0"/>
              </a:rPr>
              <a:t>的一个法向量为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设平面</a:t>
            </a:r>
            <a:r>
              <a:rPr lang="en-US" altLang="zh-CN" sz="2200" i="1">
                <a:solidFill>
                  <a:srgbClr val="FF0000"/>
                </a:solidFill>
                <a:latin typeface="Times New Roman" pitchFamily="18" charset="0"/>
                <a:cs typeface="Times New Roman" pitchFamily="18" charset="0"/>
              </a:rPr>
              <a:t>BDC'</a:t>
            </a:r>
            <a:r>
              <a:rPr lang="zh-CN" altLang="zh-CN" sz="2200">
                <a:solidFill>
                  <a:srgbClr val="FF0000"/>
                </a:solidFill>
                <a:latin typeface="Times New Roman" pitchFamily="18" charset="0"/>
                <a:ea typeface="楷体" panose="02010609060101010101" pitchFamily="49" charset="-122"/>
                <a:cs typeface="Times New Roman" pitchFamily="18" charset="0"/>
              </a:rPr>
              <a:t>的法向量为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510532295"/>
              </p:ext>
            </p:extLst>
          </p:nvPr>
        </p:nvGraphicFramePr>
        <p:xfrm>
          <a:off x="166344" y="4710687"/>
          <a:ext cx="8128000" cy="805085"/>
        </p:xfrm>
        <a:graphic>
          <a:graphicData uri="http://schemas.openxmlformats.org/presentationml/2006/ole">
            <mc:AlternateContent>
              <mc:Choice xmlns:v="urn:schemas-microsoft-com:vml" Requires="v">
                <p:oleObj spid="_x0000_s1064" name="文档" r:id="rId7" imgW="3839551" imgH="383290" progId="Word.Document.12">
                  <p:embed/>
                </p:oleObj>
              </mc:Choice>
              <mc:Fallback>
                <p:oleObj name="文档" r:id="rId7" imgW="3839551" imgH="383290" progId="Word.Document.12">
                  <p:embed/>
                  <p:pic>
                    <p:nvPicPr>
                      <p:cNvPr id="0" name="OLE substitute image"/>
                      <p:cNvPicPr/>
                      <p:nvPr/>
                    </p:nvPicPr>
                    <p:blipFill>
                      <a:blip r:embed="rId8"/>
                      <a:stretch>
                        <a:fillRect/>
                      </a:stretch>
                    </p:blipFill>
                    <p:spPr>
                      <a:xfrm>
                        <a:off x="166344" y="4710687"/>
                        <a:ext cx="8128000" cy="805085"/>
                      </a:xfrm>
                      <a:prstGeom prst="rect">
                        <a:avLst/>
                      </a:prstGeom>
                    </p:spPr>
                  </p:pic>
                </p:oleObj>
              </mc:Fallback>
            </mc:AlternateContent>
          </a:graphicData>
        </a:graphic>
      </p:graphicFrame>
      <p:sp>
        <p:nvSpPr>
          <p:cNvPr id="14" name="矩形 13"/>
          <p:cNvSpPr/>
          <p:nvPr/>
        </p:nvSpPr>
        <p:spPr>
          <a:xfrm>
            <a:off x="0" y="5759550"/>
            <a:ext cx="7828478"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令</a:t>
            </a:r>
            <a:r>
              <a:rPr lang="en-US" altLang="zh-CN" sz="2200" i="1">
                <a:solidFill>
                  <a:srgbClr val="FF0000"/>
                </a:solidFill>
                <a:latin typeface="Times New Roman" pitchFamily="18" charset="0"/>
                <a:cs typeface="Times New Roman" pitchFamily="18" charset="0"/>
              </a:rPr>
              <a:t>y</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x</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z</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可得平面</a:t>
            </a:r>
            <a:r>
              <a:rPr lang="en-US" altLang="zh-CN" sz="2200" i="1">
                <a:solidFill>
                  <a:srgbClr val="FF0000"/>
                </a:solidFill>
                <a:latin typeface="Times New Roman" pitchFamily="18" charset="0"/>
                <a:cs typeface="Times New Roman" pitchFamily="18" charset="0"/>
              </a:rPr>
              <a:t>BDC'</a:t>
            </a:r>
            <a:r>
              <a:rPr lang="zh-CN" altLang="zh-CN" sz="2200">
                <a:solidFill>
                  <a:srgbClr val="FF0000"/>
                </a:solidFill>
                <a:latin typeface="Times New Roman" pitchFamily="18" charset="0"/>
                <a:ea typeface="楷体" panose="02010609060101010101" pitchFamily="49" charset="-122"/>
                <a:cs typeface="Times New Roman" pitchFamily="18" charset="0"/>
              </a:rPr>
              <a:t>的一个法向量为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a:solidFill>
                  <a:srgbClr val="FF0000"/>
                </a:solidFill>
                <a:latin typeface="NEU-BZ-S92"/>
                <a:ea typeface="方正书宋_GBK" panose="03000509000000000000" pitchFamily="65"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故平面</a:t>
            </a:r>
            <a:r>
              <a:rPr lang="en-US" altLang="zh-CN" sz="2200" i="1">
                <a:solidFill>
                  <a:srgbClr val="FF0000"/>
                </a:solidFill>
                <a:latin typeface="Times New Roman" pitchFamily="18" charset="0"/>
                <a:cs typeface="Times New Roman" pitchFamily="18" charset="0"/>
              </a:rPr>
              <a:t>AB'D'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BDC'.</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71692860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nodeType="clickPar">
                      <p:stCondLst>
                        <p:cond delay="indefinite"/>
                      </p:stCondLst>
                      <p:childTnLst>
                        <p:par>
                          <p:cTn id="21" fill="hold" nodeType="afterGroup">
                            <p:stCondLst>
                              <p:cond delay="0"/>
                            </p:stCondLst>
                            <p:childTnLst>
                              <p:par>
                                <p:cTn id="22" presetID="21" presetClass="entr" presetSubtype="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9" name="对象 8"/>
          <p:cNvGraphicFramePr>
            <a:graphicFrameLocks noChangeAspect="1"/>
          </p:cNvGraphicFramePr>
          <p:nvPr>
            <p:extLst>
              <p:ext uri="{D42A27DB-BD31-4B8C-83A1-F6EECF244321}">
                <p14:modId xmlns:p14="http://schemas.microsoft.com/office/powerpoint/2010/main" val="4278320043"/>
              </p:ext>
            </p:extLst>
          </p:nvPr>
        </p:nvGraphicFramePr>
        <p:xfrm>
          <a:off x="99241" y="1087137"/>
          <a:ext cx="10755312" cy="1131888"/>
        </p:xfrm>
        <a:graphic>
          <a:graphicData uri="http://schemas.openxmlformats.org/presentationml/2006/ole">
            <mc:AlternateContent>
              <mc:Choice xmlns:v="urn:schemas-microsoft-com:vml" Requires="v">
                <p:oleObj spid="_x0000_s1065" name="文档" r:id="rId2" imgW="9792296" imgH="1021789" progId="Word.Document.12">
                  <p:embed/>
                </p:oleObj>
              </mc:Choice>
              <mc:Fallback>
                <p:oleObj name="文档" r:id="rId2" imgW="9792296" imgH="1021789" progId="Word.Document.12">
                  <p:embed/>
                  <p:pic>
                    <p:nvPicPr>
                      <p:cNvPr id="0" name="OLE substitute image"/>
                      <p:cNvPicPr/>
                      <p:nvPr/>
                    </p:nvPicPr>
                    <p:blipFill>
                      <a:blip r:embed="rId3"/>
                      <a:stretch>
                        <a:fillRect/>
                      </a:stretch>
                    </p:blipFill>
                    <p:spPr>
                      <a:xfrm>
                        <a:off x="99241" y="1087137"/>
                        <a:ext cx="10755312" cy="1131888"/>
                      </a:xfrm>
                      <a:prstGeom prst="rect">
                        <a:avLst/>
                      </a:prstGeom>
                    </p:spPr>
                  </p:pic>
                </p:oleObj>
              </mc:Fallback>
            </mc:AlternateContent>
          </a:graphicData>
        </a:graphic>
      </p:graphicFrame>
      <p:sp>
        <p:nvSpPr>
          <p:cNvPr id="11" name="矩形 10"/>
          <p:cNvSpPr>
            <a:spLocks noChangeAspect="1"/>
          </p:cNvSpPr>
          <p:nvPr/>
        </p:nvSpPr>
        <p:spPr>
          <a:xfrm>
            <a:off x="0" y="2152050"/>
            <a:ext cx="8128000" cy="2631490"/>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BDC'</a:t>
            </a:r>
            <a:r>
              <a:rPr lang="en-US" altLang="zh-CN" sz="2200">
                <a:solidFill>
                  <a:srgbClr val="FF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BDC'.</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a:t>
            </a:r>
            <a:r>
              <a:rPr lang="en-US" altLang="zh-CN" sz="2200">
                <a:solidFill>
                  <a:srgbClr val="FF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所以平面</a:t>
            </a:r>
            <a:r>
              <a:rPr lang="en-US" altLang="zh-CN" sz="2200" i="1">
                <a:solidFill>
                  <a:srgbClr val="FF0000"/>
                </a:solidFill>
                <a:latin typeface="Times New Roman" pitchFamily="18" charset="0"/>
                <a:cs typeface="Times New Roman" pitchFamily="18" charset="0"/>
              </a:rPr>
              <a:t>AB'D'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BDC'.</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12" name="L52.eps" descr="id:2147489390;FounderCES"/>
          <p:cNvPicPr/>
          <p:nvPr/>
        </p:nvPicPr>
        <p:blipFill>
          <a:blip r:embed="rId4"/>
          <a:stretch>
            <a:fillRect/>
          </a:stretch>
        </p:blipFill>
        <p:spPr>
          <a:xfrm>
            <a:off x="9057503" y="3842582"/>
            <a:ext cx="2854410" cy="3015418"/>
          </a:xfrm>
          <a:prstGeom prst="rect">
            <a:avLst/>
          </a:prstGeom>
        </p:spPr>
      </p:pic>
    </p:spTree>
    <p:extLst>
      <p:ext uri="{BB962C8B-B14F-4D97-AF65-F5344CB8AC3E}">
        <p14:creationId xmlns:p14="http://schemas.microsoft.com/office/powerpoint/2010/main" val="137348415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85878181"/>
              </p:ext>
            </p:extLst>
          </p:nvPr>
        </p:nvGraphicFramePr>
        <p:xfrm>
          <a:off x="122924" y="635460"/>
          <a:ext cx="8105775" cy="1535113"/>
        </p:xfrm>
        <a:graphic>
          <a:graphicData uri="http://schemas.openxmlformats.org/presentationml/2006/ole">
            <mc:AlternateContent>
              <mc:Choice xmlns:v="urn:schemas-microsoft-com:vml" Requires="v">
                <p:oleObj spid="_x0000_s1066" name="文档" r:id="rId2" imgW="3839551" imgH="733047" progId="Word.Document.12">
                  <p:embed/>
                </p:oleObj>
              </mc:Choice>
              <mc:Fallback>
                <p:oleObj name="文档" r:id="rId2" imgW="3839551" imgH="733047" progId="Word.Document.12">
                  <p:embed/>
                  <p:pic>
                    <p:nvPicPr>
                      <p:cNvPr id="0" name="OLE substitute image"/>
                      <p:cNvPicPr/>
                      <p:nvPr/>
                    </p:nvPicPr>
                    <p:blipFill>
                      <a:blip r:embed="rId3"/>
                      <a:stretch>
                        <a:fillRect/>
                      </a:stretch>
                    </p:blipFill>
                    <p:spPr>
                      <a:xfrm>
                        <a:off x="122924" y="635460"/>
                        <a:ext cx="8105775" cy="1535113"/>
                      </a:xfrm>
                      <a:prstGeom prst="rect">
                        <a:avLst/>
                      </a:prstGeom>
                    </p:spPr>
                  </p:pic>
                </p:oleObj>
              </mc:Fallback>
            </mc:AlternateContent>
          </a:graphicData>
        </a:graphic>
      </p:graphicFrame>
      <p:sp>
        <p:nvSpPr>
          <p:cNvPr id="8" name="矩形 7"/>
          <p:cNvSpPr>
            <a:spLocks noChangeAspect="1"/>
          </p:cNvSpPr>
          <p:nvPr/>
        </p:nvSpPr>
        <p:spPr>
          <a:xfrm>
            <a:off x="0" y="2298992"/>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也是平面</a:t>
            </a:r>
            <a:r>
              <a:rPr lang="en-US" altLang="zh-CN" sz="2200" i="1">
                <a:solidFill>
                  <a:srgbClr val="FF0000"/>
                </a:solidFill>
                <a:latin typeface="Times New Roman" pitchFamily="18" charset="0"/>
                <a:cs typeface="Times New Roman" pitchFamily="18" charset="0"/>
              </a:rPr>
              <a:t>BDC'</a:t>
            </a:r>
            <a:r>
              <a:rPr lang="zh-CN" altLang="zh-CN" sz="2200">
                <a:solidFill>
                  <a:srgbClr val="FF0000"/>
                </a:solidFill>
                <a:latin typeface="Times New Roman" pitchFamily="18" charset="0"/>
                <a:ea typeface="楷体" panose="02010609060101010101" pitchFamily="49" charset="-122"/>
                <a:cs typeface="Times New Roman" pitchFamily="18" charset="0"/>
              </a:rPr>
              <a:t>的一个法向量</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所以平面</a:t>
            </a:r>
            <a:r>
              <a:rPr lang="en-US" altLang="zh-CN" sz="2200" i="1">
                <a:solidFill>
                  <a:srgbClr val="FF0000"/>
                </a:solidFill>
                <a:latin typeface="Times New Roman" pitchFamily="18" charset="0"/>
                <a:cs typeface="Times New Roman" pitchFamily="18" charset="0"/>
              </a:rPr>
              <a:t>AB'D'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BDC'.</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9" name="矩形 8"/>
          <p:cNvSpPr>
            <a:spLocks noChangeAspect="1"/>
          </p:cNvSpPr>
          <p:nvPr/>
        </p:nvSpPr>
        <p:spPr>
          <a:xfrm>
            <a:off x="0" y="4905829"/>
            <a:ext cx="11726562"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sz="2200">
                <a:solidFill>
                  <a:srgbClr val="FF0000"/>
                </a:solidFill>
                <a:latin typeface="Times New Roman" pitchFamily="18" charset="0"/>
                <a:ea typeface="楷体" panose="02010609060101010101" pitchFamily="49" charset="-122"/>
                <a:cs typeface="Times New Roman" pitchFamily="18" charset="0"/>
              </a:rPr>
              <a:t>点睛：</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建立空间直角坐标系的关键是根据几何体的特征</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尽可能找到三条两两互相垂直且相交于一点的线段</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特别是有垂直关系的一些几何体</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如正方体</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长方体</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直棱柱</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有一条侧棱垂直于底面的棱锥等</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其中长方体</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或正方体</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是最简单的模型</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11" name="L52.eps" descr="id:2147489390;FounderCES"/>
          <p:cNvPicPr/>
          <p:nvPr/>
        </p:nvPicPr>
        <p:blipFill>
          <a:blip r:embed="rId4"/>
          <a:stretch>
            <a:fillRect/>
          </a:stretch>
        </p:blipFill>
        <p:spPr>
          <a:xfrm>
            <a:off x="7809471" y="1547865"/>
            <a:ext cx="2854410" cy="3015418"/>
          </a:xfrm>
          <a:prstGeom prst="rect">
            <a:avLst/>
          </a:prstGeom>
        </p:spPr>
      </p:pic>
    </p:spTree>
    <p:extLst>
      <p:ext uri="{BB962C8B-B14F-4D97-AF65-F5344CB8AC3E}">
        <p14:creationId xmlns:p14="http://schemas.microsoft.com/office/powerpoint/2010/main" val="374337408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66128" y="821461"/>
            <a:ext cx="10460681"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若不重合的直线</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的方向向量分别为</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6,6),</a:t>
            </a:r>
            <a:r>
              <a:rPr lang="zh-CN" altLang="zh-CN" sz="2200">
                <a:solidFill>
                  <a:srgbClr val="000000"/>
                </a:solidFill>
                <a:latin typeface="Times New Roman" pitchFamily="18" charset="0"/>
                <a:cs typeface="Times New Roman" pitchFamily="18" charset="0"/>
              </a:rPr>
              <a:t>则</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	                                                 B.</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相交但不垂直</a:t>
            </a:r>
            <a:r>
              <a:rPr lang="en-US" altLang="zh-CN" sz="2200">
                <a:solidFill>
                  <a:srgbClr val="000000"/>
                </a:solidFill>
                <a:latin typeface="Times New Roman" pitchFamily="18" charset="0"/>
                <a:cs typeface="Times New Roman" pitchFamily="18" charset="0"/>
              </a:rPr>
              <a:t>	                            D.</a:t>
            </a:r>
            <a:r>
              <a:rPr lang="zh-CN" altLang="zh-CN" sz="2200">
                <a:solidFill>
                  <a:srgbClr val="000000"/>
                </a:solidFill>
                <a:latin typeface="Times New Roman" pitchFamily="18" charset="0"/>
                <a:cs typeface="Times New Roman" pitchFamily="18" charset="0"/>
              </a:rPr>
              <a:t>不能确定</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1" name="矩形 10"/>
          <p:cNvSpPr>
            <a:spLocks noChangeAspect="1"/>
          </p:cNvSpPr>
          <p:nvPr/>
        </p:nvSpPr>
        <p:spPr>
          <a:xfrm>
            <a:off x="663430" y="2876710"/>
            <a:ext cx="138371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A</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00211831"/>
              </p:ext>
            </p:extLst>
          </p:nvPr>
        </p:nvGraphicFramePr>
        <p:xfrm>
          <a:off x="663430" y="3634800"/>
          <a:ext cx="8128000" cy="942619"/>
        </p:xfrm>
        <a:graphic>
          <a:graphicData uri="http://schemas.openxmlformats.org/presentationml/2006/ole">
            <mc:AlternateContent>
              <mc:Choice xmlns:v="urn:schemas-microsoft-com:vml" Requires="v">
                <p:oleObj spid="_x0000_s1067" name="文档" r:id="rId2" imgW="3839551" imgH="449997" progId="Word.Document.12">
                  <p:embed/>
                </p:oleObj>
              </mc:Choice>
              <mc:Fallback>
                <p:oleObj name="文档" r:id="rId2" imgW="3839551" imgH="449997" progId="Word.Document.12">
                  <p:embed/>
                  <p:pic>
                    <p:nvPicPr>
                      <p:cNvPr id="0" name="OLE substitute image"/>
                      <p:cNvPicPr/>
                      <p:nvPr/>
                    </p:nvPicPr>
                    <p:blipFill>
                      <a:blip r:embed="rId3"/>
                      <a:stretch>
                        <a:fillRect/>
                      </a:stretch>
                    </p:blipFill>
                    <p:spPr>
                      <a:xfrm>
                        <a:off x="663430" y="3634800"/>
                        <a:ext cx="8128000" cy="942619"/>
                      </a:xfrm>
                      <a:prstGeom prst="rect">
                        <a:avLst/>
                      </a:prstGeom>
                    </p:spPr>
                  </p:pic>
                </p:oleObj>
              </mc:Fallback>
            </mc:AlternateContent>
          </a:graphicData>
        </a:graphic>
      </p:graphicFrame>
      <p:sp>
        <p:nvSpPr>
          <p:cNvPr id="12"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当堂检测</a:t>
            </a:r>
          </a:p>
        </p:txBody>
      </p:sp>
    </p:spTree>
    <p:extLst>
      <p:ext uri="{BB962C8B-B14F-4D97-AF65-F5344CB8AC3E}">
        <p14:creationId xmlns:p14="http://schemas.microsoft.com/office/powerpoint/2010/main" val="131938857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矩形 7"/>
          <p:cNvSpPr>
            <a:spLocks noChangeAspect="1"/>
          </p:cNvSpPr>
          <p:nvPr/>
        </p:nvSpPr>
        <p:spPr>
          <a:xfrm>
            <a:off x="351481" y="524784"/>
            <a:ext cx="8128000" cy="212365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已知线段</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Times New Roman" pitchFamily="18" charset="0"/>
                <a:cs typeface="Times New Roman" pitchFamily="18" charset="0"/>
              </a:rPr>
              <a:t>的两端点坐标为</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(9,</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3,4),</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(9,2,1),</a:t>
            </a:r>
            <a:r>
              <a:rPr lang="zh-CN" altLang="zh-CN" sz="2200">
                <a:solidFill>
                  <a:srgbClr val="000000"/>
                </a:solidFill>
                <a:latin typeface="Times New Roman" pitchFamily="18" charset="0"/>
                <a:cs typeface="Times New Roman" pitchFamily="18" charset="0"/>
              </a:rPr>
              <a:t>则直线</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与坐标平面</a:t>
            </a:r>
            <a:r>
              <a:rPr lang="en-US" altLang="zh-CN" sz="2200" i="1">
                <a:solidFill>
                  <a:srgbClr val="000000"/>
                </a:solidFill>
                <a:latin typeface="Times New Roman" pitchFamily="18" charset="0"/>
                <a:cs typeface="Times New Roman" pitchFamily="18" charset="0"/>
              </a:rPr>
              <a:t>xOy</a:t>
            </a:r>
            <a:r>
              <a:rPr lang="zh-CN" altLang="zh-CN" sz="2200">
                <a:solidFill>
                  <a:srgbClr val="000000"/>
                </a:solidFill>
                <a:latin typeface="Times New Roman" pitchFamily="18" charset="0"/>
                <a:cs typeface="Times New Roman" pitchFamily="18" charset="0"/>
              </a:rPr>
              <a:t>平行</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与坐标平面</a:t>
            </a:r>
            <a:r>
              <a:rPr lang="en-US" altLang="zh-CN" sz="2200" i="1">
                <a:solidFill>
                  <a:srgbClr val="000000"/>
                </a:solidFill>
                <a:latin typeface="Times New Roman" pitchFamily="18" charset="0"/>
                <a:cs typeface="Times New Roman" pitchFamily="18" charset="0"/>
              </a:rPr>
              <a:t>yOz</a:t>
            </a:r>
            <a:r>
              <a:rPr lang="zh-CN" altLang="zh-CN" sz="2200">
                <a:solidFill>
                  <a:srgbClr val="000000"/>
                </a:solidFill>
                <a:latin typeface="Times New Roman" pitchFamily="18" charset="0"/>
                <a:cs typeface="Times New Roman" pitchFamily="18" charset="0"/>
              </a:rPr>
              <a:t>平行</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与坐标平面</a:t>
            </a:r>
            <a:r>
              <a:rPr lang="en-US" altLang="zh-CN" sz="2200" i="1">
                <a:solidFill>
                  <a:srgbClr val="000000"/>
                </a:solidFill>
                <a:latin typeface="Times New Roman" pitchFamily="18" charset="0"/>
                <a:cs typeface="Times New Roman" pitchFamily="18" charset="0"/>
              </a:rPr>
              <a:t>xOz</a:t>
            </a:r>
            <a:r>
              <a:rPr lang="zh-CN" altLang="zh-CN" sz="2200">
                <a:solidFill>
                  <a:srgbClr val="000000"/>
                </a:solidFill>
                <a:latin typeface="Times New Roman" pitchFamily="18" charset="0"/>
                <a:cs typeface="Times New Roman" pitchFamily="18" charset="0"/>
              </a:rPr>
              <a:t>平行</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与坐标平面</a:t>
            </a:r>
            <a:r>
              <a:rPr lang="en-US" altLang="zh-CN" sz="2200" i="1">
                <a:solidFill>
                  <a:srgbClr val="000000"/>
                </a:solidFill>
                <a:latin typeface="Times New Roman" pitchFamily="18" charset="0"/>
                <a:cs typeface="Times New Roman" pitchFamily="18" charset="0"/>
              </a:rPr>
              <a:t>yOz</a:t>
            </a:r>
            <a:r>
              <a:rPr lang="zh-CN" altLang="zh-CN" sz="2200">
                <a:solidFill>
                  <a:srgbClr val="000000"/>
                </a:solidFill>
                <a:latin typeface="Times New Roman" pitchFamily="18" charset="0"/>
                <a:cs typeface="Times New Roman" pitchFamily="18" charset="0"/>
              </a:rPr>
              <a:t>相交</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2" name="矩形 11"/>
          <p:cNvSpPr>
            <a:spLocks noChangeAspect="1"/>
          </p:cNvSpPr>
          <p:nvPr/>
        </p:nvSpPr>
        <p:spPr>
          <a:xfrm>
            <a:off x="351481" y="3531056"/>
            <a:ext cx="136768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sp>
        <p:nvSpPr>
          <p:cNvPr id="9" name="矩形 8"/>
          <p:cNvSpPr>
            <a:spLocks noChangeAspect="1"/>
          </p:cNvSpPr>
          <p:nvPr/>
        </p:nvSpPr>
        <p:spPr>
          <a:xfrm>
            <a:off x="351481" y="4912269"/>
            <a:ext cx="10032099"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(9,</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3,4),</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(9,2,1),</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a:solidFill>
                  <a:srgbClr val="FF0000"/>
                </a:solidFill>
                <a:latin typeface="Times New Roman" pitchFamily="18" charset="0"/>
                <a:ea typeface="楷体" panose="02010609060101010101" pitchFamily="49" charset="-122"/>
                <a:cs typeface="Times New Roman" pitchFamily="18" charset="0"/>
              </a:rPr>
              <a:t>          </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Times New Roman" pitchFamily="18" charset="0"/>
                <a:ea typeface="楷体" panose="02010609060101010101" pitchFamily="49" charset="-122"/>
                <a:cs typeface="Times New Roman" pitchFamily="18" charset="0"/>
              </a:rPr>
              <a:t>而坐标平面</a:t>
            </a:r>
            <a:r>
              <a:rPr lang="en-US" altLang="zh-CN" sz="2200" i="1" err="1">
                <a:solidFill>
                  <a:srgbClr val="FF0000"/>
                </a:solidFill>
                <a:latin typeface="Times New Roman" pitchFamily="18" charset="0"/>
                <a:cs typeface="Times New Roman" pitchFamily="18" charset="0"/>
              </a:rPr>
              <a:t>yOz</a:t>
            </a:r>
            <a:r>
              <a:rPr lang="zh-CN" altLang="zh-CN" sz="2200">
                <a:solidFill>
                  <a:srgbClr val="FF0000"/>
                </a:solidFill>
                <a:latin typeface="Times New Roman" pitchFamily="18" charset="0"/>
                <a:ea typeface="楷体" panose="02010609060101010101" pitchFamily="49" charset="-122"/>
                <a:cs typeface="Times New Roman" pitchFamily="18" charset="0"/>
              </a:rPr>
              <a:t>的法向量为</a:t>
            </a:r>
            <a:r>
              <a:rPr lang="en-US" altLang="zh-CN" sz="2200">
                <a:solidFill>
                  <a:srgbClr val="FF0000"/>
                </a:solidFill>
                <a:latin typeface="Times New Roman" pitchFamily="18" charset="0"/>
                <a:cs typeface="Times New Roman" pitchFamily="18" charset="0"/>
              </a:rPr>
              <a:t>(1,0,0),</a:t>
            </a:r>
            <a:r>
              <a:rPr lang="zh-CN" altLang="zh-CN" sz="2200">
                <a:solidFill>
                  <a:srgbClr val="FF0000"/>
                </a:solidFill>
                <a:latin typeface="Times New Roman" pitchFamily="18" charset="0"/>
                <a:ea typeface="楷体" panose="02010609060101010101" pitchFamily="49" charset="-122"/>
                <a:cs typeface="Times New Roman" pitchFamily="18" charset="0"/>
              </a:rPr>
              <a:t>显然</a:t>
            </a:r>
            <a:r>
              <a:rPr lang="en-US" altLang="zh-CN" sz="2200">
                <a:solidFill>
                  <a:srgbClr val="FF0000"/>
                </a:solidFill>
                <a:latin typeface="Times New Roman" pitchFamily="18" charset="0"/>
                <a:cs typeface="Times New Roman" pitchFamily="18" charset="0"/>
              </a:rPr>
              <a:t>(0,5,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3)·(1,0,0)</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故直线</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与坐标平面</a:t>
            </a:r>
            <a:r>
              <a:rPr lang="en-US" altLang="zh-CN" sz="2200" i="1" err="1">
                <a:solidFill>
                  <a:srgbClr val="FF0000"/>
                </a:solidFill>
                <a:latin typeface="Times New Roman" pitchFamily="18" charset="0"/>
                <a:cs typeface="Times New Roman" pitchFamily="18" charset="0"/>
              </a:rPr>
              <a:t>yOz</a:t>
            </a:r>
            <a:r>
              <a:rPr lang="zh-CN" altLang="zh-CN" sz="2200">
                <a:solidFill>
                  <a:srgbClr val="FF0000"/>
                </a:solidFill>
                <a:latin typeface="Times New Roman" pitchFamily="18" charset="0"/>
                <a:ea typeface="楷体" panose="02010609060101010101" pitchFamily="49" charset="-122"/>
                <a:cs typeface="Times New Roman" pitchFamily="18" charset="0"/>
              </a:rPr>
              <a:t>平行</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885404526"/>
              </p:ext>
            </p:extLst>
          </p:nvPr>
        </p:nvGraphicFramePr>
        <p:xfrm>
          <a:off x="3168765" y="4990050"/>
          <a:ext cx="2886075" cy="374650"/>
        </p:xfrm>
        <a:graphic>
          <a:graphicData uri="http://schemas.openxmlformats.org/presentationml/2006/ole">
            <mc:AlternateContent>
              <mc:Choice xmlns:v="urn:schemas-microsoft-com:vml" Requires="v">
                <p:oleObj spid="_x0000_s1068" name="文档" r:id="rId2" imgW="1372235" imgH="181610" progId="Word.Document.12">
                  <p:embed/>
                </p:oleObj>
              </mc:Choice>
              <mc:Fallback>
                <p:oleObj name="文档" r:id="rId2" imgW="1372235" imgH="181610" progId="Word.Document.12">
                  <p:embed/>
                  <p:pic>
                    <p:nvPicPr>
                      <p:cNvPr id="0" name="OLE substitute image"/>
                      <p:cNvPicPr/>
                      <p:nvPr/>
                    </p:nvPicPr>
                    <p:blipFill>
                      <a:blip r:embed="rId3"/>
                      <a:stretch>
                        <a:fillRect/>
                      </a:stretch>
                    </p:blipFill>
                    <p:spPr>
                      <a:xfrm>
                        <a:off x="3168765" y="4990050"/>
                        <a:ext cx="2886075" cy="374650"/>
                      </a:xfrm>
                      <a:prstGeom prst="rect">
                        <a:avLst/>
                      </a:prstGeom>
                    </p:spPr>
                  </p:pic>
                </p:oleObj>
              </mc:Fallback>
            </mc:AlternateContent>
          </a:graphicData>
        </a:graphic>
      </p:graphicFrame>
    </p:spTree>
    <p:extLst>
      <p:ext uri="{BB962C8B-B14F-4D97-AF65-F5344CB8AC3E}">
        <p14:creationId xmlns:p14="http://schemas.microsoft.com/office/powerpoint/2010/main" val="303937567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51481" y="745511"/>
            <a:ext cx="8128000" cy="212365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则下面可以是这两个平面法向量的是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(1,2,3),</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3,2,1)</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(1,2,2),</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2,2,1)</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(1,1,1),</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2,2,1)</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D.</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(1,1,1),</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1" name="矩形 10"/>
          <p:cNvSpPr>
            <a:spLocks noChangeAspect="1"/>
          </p:cNvSpPr>
          <p:nvPr/>
        </p:nvSpPr>
        <p:spPr>
          <a:xfrm>
            <a:off x="351481" y="3395784"/>
            <a:ext cx="138371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D</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sp>
        <p:nvSpPr>
          <p:cNvPr id="9" name="矩形 8"/>
          <p:cNvSpPr>
            <a:spLocks noChangeAspect="1"/>
          </p:cNvSpPr>
          <p:nvPr/>
        </p:nvSpPr>
        <p:spPr>
          <a:xfrm>
            <a:off x="351481" y="4191126"/>
            <a:ext cx="9743989" cy="459741"/>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因为平面</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α</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β</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所以两个平面的法向量应该平行</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只有</a:t>
            </a:r>
            <a:r>
              <a:rPr lang="en-US" altLang="zh-CN" sz="2200">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项符合</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222149015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8" name="对象 7"/>
          <p:cNvGraphicFramePr>
            <a:graphicFrameLocks noChangeAspect="1"/>
          </p:cNvGraphicFramePr>
          <p:nvPr>
            <p:extLst>
              <p:ext uri="{D42A27DB-BD31-4B8C-83A1-F6EECF244321}">
                <p14:modId xmlns:p14="http://schemas.microsoft.com/office/powerpoint/2010/main" val="167337328"/>
              </p:ext>
            </p:extLst>
          </p:nvPr>
        </p:nvGraphicFramePr>
        <p:xfrm>
          <a:off x="618279" y="835397"/>
          <a:ext cx="8128000" cy="875528"/>
        </p:xfrm>
        <a:graphic>
          <a:graphicData uri="http://schemas.openxmlformats.org/presentationml/2006/ole">
            <mc:AlternateContent>
              <mc:Choice xmlns:v="urn:schemas-microsoft-com:vml" Requires="v">
                <p:oleObj spid="_x0000_s1069" name="文档" r:id="rId2" imgW="3841750" imgH="416560" progId="Word.Document.12">
                  <p:embed/>
                </p:oleObj>
              </mc:Choice>
              <mc:Fallback>
                <p:oleObj name="文档" r:id="rId2" imgW="3841750" imgH="416560" progId="Word.Document.12">
                  <p:embed/>
                  <p:pic>
                    <p:nvPicPr>
                      <p:cNvPr id="0" name="OLE substitute image"/>
                      <p:cNvPicPr/>
                      <p:nvPr/>
                    </p:nvPicPr>
                    <p:blipFill>
                      <a:blip r:embed="rId3"/>
                      <a:stretch>
                        <a:fillRect/>
                      </a:stretch>
                    </p:blipFill>
                    <p:spPr>
                      <a:xfrm>
                        <a:off x="618279" y="835397"/>
                        <a:ext cx="8128000" cy="875528"/>
                      </a:xfrm>
                      <a:prstGeom prst="rect">
                        <a:avLst/>
                      </a:prstGeom>
                    </p:spPr>
                  </p:pic>
                </p:oleObj>
              </mc:Fallback>
            </mc:AlternateContent>
          </a:graphicData>
        </a:graphic>
      </p:graphicFrame>
      <p:sp>
        <p:nvSpPr>
          <p:cNvPr id="12" name="矩形 11"/>
          <p:cNvSpPr>
            <a:spLocks noChangeAspect="1"/>
          </p:cNvSpPr>
          <p:nvPr/>
        </p:nvSpPr>
        <p:spPr>
          <a:xfrm>
            <a:off x="618279" y="2376540"/>
            <a:ext cx="1133644" cy="466090"/>
          </a:xfrm>
          <a:prstGeom prst="rect">
            <a:avLst/>
          </a:prstGeom>
        </p:spPr>
        <p:txBody>
          <a:bodyPr wrap="none">
            <a:spAutoFit/>
          </a:bodyPr>
          <a:lstStyle/>
          <a:p>
            <a:pPr>
              <a:lnSpc>
                <a:spcPct val="120000"/>
              </a:lnSpc>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rPr>
              <a:t>:</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8 </a:t>
            </a:r>
            <a:endParaRPr lang="zh-CN" altLang="en-US" sz="220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862575005"/>
              </p:ext>
            </p:extLst>
          </p:nvPr>
        </p:nvGraphicFramePr>
        <p:xfrm>
          <a:off x="620713" y="3611563"/>
          <a:ext cx="10196512" cy="866775"/>
        </p:xfrm>
        <a:graphic>
          <a:graphicData uri="http://schemas.openxmlformats.org/presentationml/2006/ole">
            <mc:AlternateContent>
              <mc:Choice xmlns:v="urn:schemas-microsoft-com:vml" Requires="v">
                <p:oleObj spid="_x0000_s1070" name="文档" r:id="rId4" imgW="4824199" imgH="410694" progId="Word.Document.12">
                  <p:embed/>
                </p:oleObj>
              </mc:Choice>
              <mc:Fallback>
                <p:oleObj name="文档" r:id="rId4" imgW="4824199" imgH="410694" progId="Word.Document.12">
                  <p:embed/>
                  <p:pic>
                    <p:nvPicPr>
                      <p:cNvPr id="0" name="OLE substitute image"/>
                      <p:cNvPicPr/>
                      <p:nvPr/>
                    </p:nvPicPr>
                    <p:blipFill>
                      <a:blip r:embed="rId5"/>
                      <a:stretch>
                        <a:fillRect/>
                      </a:stretch>
                    </p:blipFill>
                    <p:spPr>
                      <a:xfrm>
                        <a:off x="620713" y="3611563"/>
                        <a:ext cx="10196512" cy="866775"/>
                      </a:xfrm>
                      <a:prstGeom prst="rect">
                        <a:avLst/>
                      </a:prstGeom>
                    </p:spPr>
                  </p:pic>
                </p:oleObj>
              </mc:Fallback>
            </mc:AlternateContent>
          </a:graphicData>
        </a:graphic>
      </p:graphicFrame>
    </p:spTree>
    <p:extLst>
      <p:ext uri="{BB962C8B-B14F-4D97-AF65-F5344CB8AC3E}">
        <p14:creationId xmlns:p14="http://schemas.microsoft.com/office/powerpoint/2010/main" val="169687246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78569" y="584875"/>
            <a:ext cx="9368619"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5</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的棱长为</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ADE</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ADE</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53a.eps" descr="id:2147489404;FounderCES"/>
          <p:cNvPicPr/>
          <p:nvPr/>
        </p:nvPicPr>
        <p:blipFill>
          <a:blip r:embed="rId2"/>
          <a:stretch>
            <a:fillRect/>
          </a:stretch>
        </p:blipFill>
        <p:spPr>
          <a:xfrm>
            <a:off x="2844454" y="3226648"/>
            <a:ext cx="3457492" cy="2778736"/>
          </a:xfrm>
          <a:prstGeom prst="rect">
            <a:avLst/>
          </a:prstGeom>
        </p:spPr>
      </p:pic>
    </p:spTree>
    <p:extLst>
      <p:ext uri="{BB962C8B-B14F-4D97-AF65-F5344CB8AC3E}">
        <p14:creationId xmlns:p14="http://schemas.microsoft.com/office/powerpoint/2010/main" val="402201275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12119" y="692772"/>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i="1" err="1">
                <a:solidFill>
                  <a:srgbClr val="FF0000"/>
                </a:solidFill>
                <a:latin typeface="Times New Roman" pitchFamily="18" charset="0"/>
                <a:cs typeface="Times New Roman" pitchFamily="18" charset="0"/>
              </a:rPr>
              <a:t>Dxyz</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(0,2,0),</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(0,2,2),</a:t>
            </a:r>
            <a:r>
              <a:rPr lang="en-US" altLang="zh-CN" sz="2200" i="1">
                <a:solidFill>
                  <a:srgbClr val="FF0000"/>
                </a:solidFill>
                <a:latin typeface="Times New Roman" pitchFamily="18" charset="0"/>
                <a:cs typeface="Times New Roman" pitchFamily="18" charset="0"/>
              </a:rPr>
              <a:t>E</a:t>
            </a:r>
            <a:r>
              <a:rPr lang="en-US" altLang="zh-CN" sz="2200">
                <a:solidFill>
                  <a:srgbClr val="FF0000"/>
                </a:solidFill>
                <a:latin typeface="Times New Roman" pitchFamily="18" charset="0"/>
                <a:cs typeface="Times New Roman" pitchFamily="18" charset="0"/>
              </a:rPr>
              <a:t>(2,2,1),</a:t>
            </a:r>
            <a:r>
              <a:rPr lang="en-US" altLang="zh-CN" sz="2200" i="1">
                <a:solidFill>
                  <a:srgbClr val="FF0000"/>
                </a:solidFill>
                <a:latin typeface="Times New Roman" pitchFamily="18" charset="0"/>
                <a:cs typeface="Times New Roman" pitchFamily="18" charset="0"/>
              </a:rPr>
              <a:t>F</a:t>
            </a:r>
            <a:r>
              <a:rPr lang="en-US" altLang="zh-CN" sz="2200">
                <a:solidFill>
                  <a:srgbClr val="FF0000"/>
                </a:solidFill>
                <a:latin typeface="Times New Roman" pitchFamily="18" charset="0"/>
                <a:cs typeface="Times New Roman" pitchFamily="18" charset="0"/>
              </a:rPr>
              <a:t>(0,0,1),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(2,2,2),</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08660019"/>
              </p:ext>
            </p:extLst>
          </p:nvPr>
        </p:nvGraphicFramePr>
        <p:xfrm>
          <a:off x="648043" y="1935348"/>
          <a:ext cx="8128000" cy="3431674"/>
        </p:xfrm>
        <a:graphic>
          <a:graphicData uri="http://schemas.openxmlformats.org/presentationml/2006/ole">
            <mc:AlternateContent>
              <mc:Choice xmlns:v="urn:schemas-microsoft-com:vml" Requires="v">
                <p:oleObj spid="_x0000_s1071" name="文档" r:id="rId2" imgW="3839551" imgH="1631238" progId="Word.Document.12">
                  <p:embed/>
                </p:oleObj>
              </mc:Choice>
              <mc:Fallback>
                <p:oleObj name="文档" r:id="rId2" imgW="3839551" imgH="1631238" progId="Word.Document.12">
                  <p:embed/>
                  <p:pic>
                    <p:nvPicPr>
                      <p:cNvPr id="0" name="OLE substitute image"/>
                      <p:cNvPicPr/>
                      <p:nvPr/>
                    </p:nvPicPr>
                    <p:blipFill>
                      <a:blip r:embed="rId3"/>
                      <a:stretch>
                        <a:fillRect/>
                      </a:stretch>
                    </p:blipFill>
                    <p:spPr>
                      <a:xfrm>
                        <a:off x="648043" y="1935348"/>
                        <a:ext cx="8128000" cy="3431674"/>
                      </a:xfrm>
                      <a:prstGeom prst="rect">
                        <a:avLst/>
                      </a:prstGeom>
                    </p:spPr>
                  </p:pic>
                </p:oleObj>
              </mc:Fallback>
            </mc:AlternateContent>
          </a:graphicData>
        </a:graphic>
      </p:graphicFrame>
      <p:pic>
        <p:nvPicPr>
          <p:cNvPr id="11" name="l53.eps" descr="id:2147497848;FounderCES"/>
          <p:cNvPicPr/>
          <p:nvPr/>
        </p:nvPicPr>
        <p:blipFill>
          <a:blip r:embed="rId4"/>
          <a:stretch>
            <a:fillRect/>
          </a:stretch>
        </p:blipFill>
        <p:spPr>
          <a:xfrm>
            <a:off x="9190771" y="2971563"/>
            <a:ext cx="2844709" cy="3175143"/>
          </a:xfrm>
          <a:prstGeom prst="rect">
            <a:avLst/>
          </a:prstGeom>
        </p:spPr>
      </p:pic>
    </p:spTree>
    <p:extLst>
      <p:ext uri="{BB962C8B-B14F-4D97-AF65-F5344CB8AC3E}">
        <p14:creationId xmlns:p14="http://schemas.microsoft.com/office/powerpoint/2010/main" val="199279811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47824" y="604195"/>
            <a:ext cx="8128000" cy="1107996"/>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一、空间中点、直线和平面的向量表示</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点的位置向量</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219431293"/>
              </p:ext>
            </p:extLst>
          </p:nvPr>
        </p:nvGraphicFramePr>
        <p:xfrm>
          <a:off x="248218" y="2020577"/>
          <a:ext cx="10833100" cy="1147763"/>
        </p:xfrm>
        <a:graphic>
          <a:graphicData uri="http://schemas.openxmlformats.org/presentationml/2006/ole">
            <mc:AlternateContent>
              <mc:Choice xmlns:v="urn:schemas-microsoft-com:vml" Requires="v">
                <p:oleObj spid="_x0000_s1038" name="文档" r:id="rId2" imgW="5483094" imgH="577298" progId="Word.Document.12">
                  <p:embed/>
                </p:oleObj>
              </mc:Choice>
              <mc:Fallback>
                <p:oleObj name="文档" r:id="rId2" imgW="5483094" imgH="577298" progId="Word.Document.12">
                  <p:embed/>
                  <p:pic>
                    <p:nvPicPr>
                      <p:cNvPr id="0" name="OLE substitute image"/>
                      <p:cNvPicPr/>
                      <p:nvPr/>
                    </p:nvPicPr>
                    <p:blipFill>
                      <a:blip r:embed="rId3"/>
                      <a:stretch>
                        <a:fillRect/>
                      </a:stretch>
                    </p:blipFill>
                    <p:spPr>
                      <a:xfrm>
                        <a:off x="248218" y="2020577"/>
                        <a:ext cx="10833100" cy="1147763"/>
                      </a:xfrm>
                      <a:prstGeom prst="rect">
                        <a:avLst/>
                      </a:prstGeom>
                    </p:spPr>
                  </p:pic>
                </p:oleObj>
              </mc:Fallback>
            </mc:AlternateContent>
          </a:graphicData>
        </a:graphic>
      </p:graphicFrame>
      <p:pic>
        <p:nvPicPr>
          <p:cNvPr id="6" name="L32.eps"/>
          <p:cNvPicPr/>
          <p:nvPr/>
        </p:nvPicPr>
        <p:blipFill>
          <a:blip r:embed="rId4"/>
          <a:stretch>
            <a:fillRect/>
          </a:stretch>
        </p:blipFill>
        <p:spPr>
          <a:xfrm>
            <a:off x="3337931" y="3719309"/>
            <a:ext cx="2642738" cy="1346961"/>
          </a:xfrm>
          <a:prstGeom prst="rect">
            <a:avLst/>
          </a:prstGeom>
        </p:spPr>
      </p:pic>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spTree>
    <p:extLst>
      <p:ext uri="{BB962C8B-B14F-4D97-AF65-F5344CB8AC3E}">
        <p14:creationId xmlns:p14="http://schemas.microsoft.com/office/powerpoint/2010/main" val="441113890"/>
      </p:ext>
    </p:extLst>
  </p:cSld>
  <p:clrMapOvr>
    <a:masterClrMapping/>
  </p:clrMapOvr>
  <p:transition spd="slow">
    <p:cut thruBlk="1"/>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56748358"/>
              </p:ext>
            </p:extLst>
          </p:nvPr>
        </p:nvGraphicFramePr>
        <p:xfrm>
          <a:off x="243260" y="731168"/>
          <a:ext cx="8128000" cy="5169312"/>
        </p:xfrm>
        <a:graphic>
          <a:graphicData uri="http://schemas.openxmlformats.org/presentationml/2006/ole">
            <mc:AlternateContent>
              <mc:Choice xmlns:v="urn:schemas-microsoft-com:vml" Requires="v">
                <p:oleObj spid="_x0000_s1072" name="文档" r:id="rId2" imgW="3839551" imgH="2456592" progId="Word.Document.12">
                  <p:embed/>
                </p:oleObj>
              </mc:Choice>
              <mc:Fallback>
                <p:oleObj name="文档" r:id="rId2" imgW="3839551" imgH="2456592" progId="Word.Document.12">
                  <p:embed/>
                  <p:pic>
                    <p:nvPicPr>
                      <p:cNvPr id="0" name="OLE substitute image"/>
                      <p:cNvPicPr/>
                      <p:nvPr/>
                    </p:nvPicPr>
                    <p:blipFill>
                      <a:blip r:embed="rId3"/>
                      <a:stretch>
                        <a:fillRect/>
                      </a:stretch>
                    </p:blipFill>
                    <p:spPr>
                      <a:xfrm>
                        <a:off x="243260" y="731168"/>
                        <a:ext cx="8128000" cy="5169312"/>
                      </a:xfrm>
                      <a:prstGeom prst="rect">
                        <a:avLst/>
                      </a:prstGeom>
                    </p:spPr>
                  </p:pic>
                </p:oleObj>
              </mc:Fallback>
            </mc:AlternateContent>
          </a:graphicData>
        </a:graphic>
      </p:graphicFrame>
      <p:pic>
        <p:nvPicPr>
          <p:cNvPr id="12" name="l53.eps" descr="id:2147497848;FounderCES"/>
          <p:cNvPicPr/>
          <p:nvPr/>
        </p:nvPicPr>
        <p:blipFill>
          <a:blip r:embed="rId4"/>
          <a:stretch>
            <a:fillRect/>
          </a:stretch>
        </p:blipFill>
        <p:spPr>
          <a:xfrm>
            <a:off x="9190771" y="2725337"/>
            <a:ext cx="2844709" cy="3175143"/>
          </a:xfrm>
          <a:prstGeom prst="rect">
            <a:avLst/>
          </a:prstGeom>
        </p:spPr>
      </p:pic>
    </p:spTree>
    <p:extLst>
      <p:ext uri="{BB962C8B-B14F-4D97-AF65-F5344CB8AC3E}">
        <p14:creationId xmlns:p14="http://schemas.microsoft.com/office/powerpoint/2010/main" val="381180705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课堂小结</a:t>
            </a:r>
            <a:endParaRPr lang="en-US" altLang="zh-CN" sz="2800">
              <a:solidFill>
                <a:schemeClr val="bg1"/>
              </a:solidFill>
              <a:ea typeface="黑体" pitchFamily="49" charset="-122"/>
            </a:endParaRPr>
          </a:p>
        </p:txBody>
      </p:sp>
      <p:pic>
        <p:nvPicPr>
          <p:cNvPr id="5" name="L167.eps"/>
          <p:cNvPicPr/>
          <p:nvPr/>
        </p:nvPicPr>
        <p:blipFill>
          <a:blip r:embed="rId2"/>
          <a:stretch>
            <a:fillRect/>
          </a:stretch>
        </p:blipFill>
        <p:spPr>
          <a:xfrm>
            <a:off x="1574182" y="1964724"/>
            <a:ext cx="6964337" cy="3163330"/>
          </a:xfrm>
          <a:prstGeom prst="rect">
            <a:avLst/>
          </a:prstGeom>
        </p:spPr>
      </p:pic>
    </p:spTree>
    <p:extLst>
      <p:ext uri="{BB962C8B-B14F-4D97-AF65-F5344CB8AC3E}">
        <p14:creationId xmlns:p14="http://schemas.microsoft.com/office/powerpoint/2010/main" val="2750920034"/>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0655300" y="10274300"/>
            <a:ext cx="342900" cy="4064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65160322"/>
              </p:ext>
            </p:extLst>
          </p:nvPr>
        </p:nvGraphicFramePr>
        <p:xfrm>
          <a:off x="271334" y="672327"/>
          <a:ext cx="10739438" cy="2867025"/>
        </p:xfrm>
        <a:graphic>
          <a:graphicData uri="http://schemas.openxmlformats.org/presentationml/2006/ole">
            <mc:AlternateContent>
              <mc:Choice xmlns:v="urn:schemas-microsoft-com:vml" Requires="v">
                <p:oleObj spid="_x0000_s1039" name="文档" r:id="rId2" imgW="5080265" imgH="1367297" progId="Word.Document.12">
                  <p:embed/>
                </p:oleObj>
              </mc:Choice>
              <mc:Fallback>
                <p:oleObj name="文档" r:id="rId2" imgW="5080265" imgH="1367297" progId="Word.Document.12">
                  <p:embed/>
                  <p:pic>
                    <p:nvPicPr>
                      <p:cNvPr id="0" name="OLE substitute image"/>
                      <p:cNvPicPr/>
                      <p:nvPr/>
                    </p:nvPicPr>
                    <p:blipFill>
                      <a:blip r:embed="rId3"/>
                      <a:stretch>
                        <a:fillRect/>
                      </a:stretch>
                    </p:blipFill>
                    <p:spPr>
                      <a:xfrm>
                        <a:off x="271334" y="672327"/>
                        <a:ext cx="10739438" cy="2867025"/>
                      </a:xfrm>
                      <a:prstGeom prst="rect">
                        <a:avLst/>
                      </a:prstGeom>
                    </p:spPr>
                  </p:pic>
                </p:oleObj>
              </mc:Fallback>
            </mc:AlternateContent>
          </a:graphicData>
        </a:graphic>
      </p:graphicFrame>
      <p:sp>
        <p:nvSpPr>
          <p:cNvPr id="3" name="矩形 2"/>
          <p:cNvSpPr>
            <a:spLocks noChangeAspect="1"/>
          </p:cNvSpPr>
          <p:nvPr/>
        </p:nvSpPr>
        <p:spPr>
          <a:xfrm>
            <a:off x="153774" y="3637217"/>
            <a:ext cx="10596604"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cs typeface="Times New Roman" pitchFamily="18" charset="0"/>
              </a:rPr>
              <a:t>式和</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cs typeface="Times New Roman" pitchFamily="18" charset="0"/>
              </a:rPr>
              <a:t>式都称为空间直线的向量表示式</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由此可知</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空间任意直线由直线上一点及直线的方向向量唯一确定</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6" name="l33.eps"/>
          <p:cNvPicPr/>
          <p:nvPr/>
        </p:nvPicPr>
        <p:blipFill>
          <a:blip r:embed="rId4"/>
          <a:stretch>
            <a:fillRect/>
          </a:stretch>
        </p:blipFill>
        <p:spPr>
          <a:xfrm>
            <a:off x="3223796" y="4542080"/>
            <a:ext cx="3965036" cy="2178840"/>
          </a:xfrm>
          <a:prstGeom prst="rect">
            <a:avLst/>
          </a:prstGeom>
        </p:spPr>
      </p:pic>
    </p:spTree>
    <p:extLst>
      <p:ext uri="{BB962C8B-B14F-4D97-AF65-F5344CB8AC3E}">
        <p14:creationId xmlns:p14="http://schemas.microsoft.com/office/powerpoint/2010/main" val="247013398"/>
      </p:ext>
    </p:extLst>
  </p:cSld>
  <p:clrMapOvr>
    <a:masterClrMapping/>
  </p:clrMapOvr>
  <p:transition spd="slow">
    <p:cut thruBlk="1"/>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461813" y="706564"/>
            <a:ext cx="8128000" cy="2573590"/>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a:solidFill>
                  <a:srgbClr val="000000"/>
                </a:solidFill>
                <a:latin typeface="NEU-BZ-S9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下列说法中正确的是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直线的方向向量是唯一的</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与一个平面的法向量共线的非零向量都是该平面的法向量</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直线的方向向量有两个</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pPr>
            <a:r>
              <a:rPr lang="en-US" altLang="zh-CN" sz="2200">
                <a:solidFill>
                  <a:srgbClr val="000000"/>
                </a:solidFill>
                <a:latin typeface="Times New Roman" pitchFamily="18" charset="0"/>
              </a:rPr>
              <a:t>D.</a:t>
            </a:r>
            <a:r>
              <a:rPr lang="zh-CN" altLang="zh-CN" sz="2200">
                <a:solidFill>
                  <a:srgbClr val="000000"/>
                </a:solidFill>
                <a:latin typeface="Times New Roman" pitchFamily="18" charset="0"/>
                <a:cs typeface="Times New Roman" pitchFamily="18" charset="0"/>
              </a:rPr>
              <a:t>平面的法向量是唯一的</a:t>
            </a:r>
            <a:endParaRPr lang="zh-CN" altLang="en-US" sz="2200"/>
          </a:p>
        </p:txBody>
      </p:sp>
      <p:sp>
        <p:nvSpPr>
          <p:cNvPr id="6" name="矩形 5"/>
          <p:cNvSpPr>
            <a:spLocks noChangeAspect="1"/>
          </p:cNvSpPr>
          <p:nvPr/>
        </p:nvSpPr>
        <p:spPr>
          <a:xfrm>
            <a:off x="553648" y="3670771"/>
            <a:ext cx="136768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sp>
        <p:nvSpPr>
          <p:cNvPr id="2" name="矩形 1"/>
          <p:cNvSpPr>
            <a:spLocks noChangeAspect="1"/>
          </p:cNvSpPr>
          <p:nvPr/>
        </p:nvSpPr>
        <p:spPr>
          <a:xfrm>
            <a:off x="553648" y="4559986"/>
            <a:ext cx="5176417"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由平面法向量的定义可知</a:t>
            </a:r>
            <a:r>
              <a:rPr lang="en-US" altLang="zh-CN" sz="2200">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项正确</a:t>
            </a:r>
            <a:r>
              <a:rPr lang="en-US"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itchFamily="65" charset="-122"/>
              <a:cs typeface="Times New Roman" panose="02020603050405020304"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745377666"/>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015049" y="609992"/>
            <a:ext cx="3570208"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i="1">
                <a:solidFill>
                  <a:srgbClr val="000000"/>
                </a:solidFill>
                <a:latin typeface="Times New Roman" pitchFamily="18" charset="0"/>
                <a:cs typeface="Times New Roman" pitchFamily="18" charset="0"/>
              </a:rPr>
              <a:t>　</a:t>
            </a: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空间平面的向量表示式</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33157879"/>
              </p:ext>
            </p:extLst>
          </p:nvPr>
        </p:nvGraphicFramePr>
        <p:xfrm>
          <a:off x="267430" y="1528205"/>
          <a:ext cx="10445750" cy="1673225"/>
        </p:xfrm>
        <a:graphic>
          <a:graphicData uri="http://schemas.openxmlformats.org/presentationml/2006/ole">
            <mc:AlternateContent>
              <mc:Choice xmlns:v="urn:schemas-microsoft-com:vml" Requires="v">
                <p:oleObj spid="_x0000_s1040" name="文档" r:id="rId2" imgW="4941248" imgH="795787" progId="Word.Document.12">
                  <p:embed/>
                </p:oleObj>
              </mc:Choice>
              <mc:Fallback>
                <p:oleObj name="文档" r:id="rId2" imgW="4941248" imgH="795787" progId="Word.Document.12">
                  <p:embed/>
                  <p:pic>
                    <p:nvPicPr>
                      <p:cNvPr id="0" name="OLE substitute image"/>
                      <p:cNvPicPr/>
                      <p:nvPr/>
                    </p:nvPicPr>
                    <p:blipFill>
                      <a:blip r:embed="rId3"/>
                      <a:stretch>
                        <a:fillRect/>
                      </a:stretch>
                    </p:blipFill>
                    <p:spPr>
                      <a:xfrm>
                        <a:off x="267430" y="1528205"/>
                        <a:ext cx="10445750" cy="1673225"/>
                      </a:xfrm>
                      <a:prstGeom prst="rect">
                        <a:avLst/>
                      </a:prstGeom>
                    </p:spPr>
                  </p:pic>
                </p:oleObj>
              </mc:Fallback>
            </mc:AlternateContent>
          </a:graphicData>
        </a:graphic>
      </p:graphicFrame>
      <p:pic>
        <p:nvPicPr>
          <p:cNvPr id="6" name="L34.eps"/>
          <p:cNvPicPr/>
          <p:nvPr/>
        </p:nvPicPr>
        <p:blipFill>
          <a:blip r:embed="rId4"/>
          <a:stretch>
            <a:fillRect/>
          </a:stretch>
        </p:blipFill>
        <p:spPr>
          <a:xfrm>
            <a:off x="3436082" y="4040661"/>
            <a:ext cx="3051215" cy="1976326"/>
          </a:xfrm>
          <a:prstGeom prst="rect">
            <a:avLst/>
          </a:prstGeom>
        </p:spPr>
      </p:pic>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spTree>
    <p:extLst>
      <p:ext uri="{BB962C8B-B14F-4D97-AF65-F5344CB8AC3E}">
        <p14:creationId xmlns:p14="http://schemas.microsoft.com/office/powerpoint/2010/main" val="3143506968"/>
      </p:ext>
    </p:extLst>
  </p:cSld>
  <p:clrMapOvr>
    <a:masterClrMapping/>
  </p:clrMapOvr>
  <p:transition spd="slow">
    <p:cut thruBlk="1"/>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47824" y="626209"/>
            <a:ext cx="11402306" cy="1615827"/>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4</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平面的法向量</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pP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取直线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的方向向量</a:t>
            </a:r>
            <a:r>
              <a:rPr lang="en-US" altLang="zh-CN" sz="2200" b="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我们称向量</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为平面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的法向量</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给定一个点</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和一个向量</a:t>
            </a:r>
            <a:r>
              <a:rPr lang="en-US" altLang="zh-CN" sz="2200" b="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那么过点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且以向量</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为法向量的平面完全确定</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可以表示为集合</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24467363"/>
              </p:ext>
            </p:extLst>
          </p:nvPr>
        </p:nvGraphicFramePr>
        <p:xfrm>
          <a:off x="2597782" y="3142773"/>
          <a:ext cx="2908300" cy="374650"/>
        </p:xfrm>
        <a:graphic>
          <a:graphicData uri="http://schemas.openxmlformats.org/presentationml/2006/ole">
            <mc:AlternateContent>
              <mc:Choice xmlns:v="urn:schemas-microsoft-com:vml" Requires="v">
                <p:oleObj spid="_x0000_s1041" name="文档" r:id="rId3" imgW="1383030" imgH="181610" progId="Word.Document.12">
                  <p:embed/>
                </p:oleObj>
              </mc:Choice>
              <mc:Fallback>
                <p:oleObj name="文档" r:id="rId3" imgW="1383030" imgH="181610" progId="Word.Document.12">
                  <p:embed/>
                  <p:pic>
                    <p:nvPicPr>
                      <p:cNvPr id="0" name="OLE substitute image"/>
                      <p:cNvPicPr/>
                      <p:nvPr/>
                    </p:nvPicPr>
                    <p:blipFill>
                      <a:blip r:embed="rId4"/>
                      <a:stretch>
                        <a:fillRect/>
                      </a:stretch>
                    </p:blipFill>
                    <p:spPr>
                      <a:xfrm>
                        <a:off x="2597782" y="3142773"/>
                        <a:ext cx="2908300" cy="374650"/>
                      </a:xfrm>
                      <a:prstGeom prst="rect">
                        <a:avLst/>
                      </a:prstGeom>
                    </p:spPr>
                  </p:pic>
                </p:oleObj>
              </mc:Fallback>
            </mc:AlternateContent>
          </a:graphicData>
        </a:graphic>
      </p:graphicFrame>
      <p:pic>
        <p:nvPicPr>
          <p:cNvPr id="6" name="L35.eps"/>
          <p:cNvPicPr/>
          <p:nvPr/>
        </p:nvPicPr>
        <p:blipFill>
          <a:blip r:embed="rId5"/>
          <a:stretch>
            <a:fillRect/>
          </a:stretch>
        </p:blipFill>
        <p:spPr>
          <a:xfrm>
            <a:off x="4783673" y="2429360"/>
            <a:ext cx="2119662" cy="1801475"/>
          </a:xfrm>
          <a:prstGeom prst="rect">
            <a:avLst/>
          </a:prstGeom>
        </p:spPr>
      </p:pic>
      <p:sp>
        <p:nvSpPr>
          <p:cNvPr id="7" name="矩形 6"/>
          <p:cNvSpPr>
            <a:spLocks noChangeAspect="1"/>
          </p:cNvSpPr>
          <p:nvPr/>
        </p:nvSpPr>
        <p:spPr>
          <a:xfrm>
            <a:off x="447824" y="5131572"/>
            <a:ext cx="11472327"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sz="2200">
                <a:solidFill>
                  <a:srgbClr val="FF0000"/>
                </a:solidFill>
                <a:latin typeface="Times New Roman" pitchFamily="18" charset="0"/>
                <a:ea typeface="黑体" pitchFamily="2" charset="-122"/>
                <a:cs typeface="Times New Roman" pitchFamily="18" charset="0"/>
              </a:rPr>
              <a:t>点睛：</a:t>
            </a:r>
            <a:r>
              <a:rPr lang="zh-CN" altLang="zh-CN" sz="2200">
                <a:solidFill>
                  <a:srgbClr val="FF0000"/>
                </a:solidFill>
                <a:latin typeface="Times New Roman" pitchFamily="18" charset="0"/>
                <a:ea typeface="仿宋" panose="02010609060101010101" pitchFamily="49" charset="-122"/>
                <a:cs typeface="Times New Roman" pitchFamily="18" charset="0"/>
              </a:rPr>
              <a:t>空间中</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一个向量成为直线</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Times New Roman" pitchFamily="18" charset="0"/>
                <a:ea typeface="仿宋" panose="02010609060101010101" pitchFamily="49" charset="-122"/>
                <a:cs typeface="Times New Roman" pitchFamily="18" charset="0"/>
              </a:rPr>
              <a:t>的方向向量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必须具备以下两个条件</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FF0000"/>
                </a:solidFill>
                <a:latin typeface="NEU-BZ-S92"/>
                <a:cs typeface="宋体" panose="02010600030101010101" pitchFamily="2" charset="-122"/>
              </a:rPr>
              <a:t>①</a:t>
            </a:r>
            <a:r>
              <a:rPr lang="zh-CN" altLang="zh-CN" sz="2200">
                <a:solidFill>
                  <a:srgbClr val="FF0000"/>
                </a:solidFill>
                <a:latin typeface="Times New Roman" pitchFamily="18" charset="0"/>
                <a:ea typeface="仿宋" panose="02010609060101010101" pitchFamily="49" charset="-122"/>
                <a:cs typeface="Times New Roman" pitchFamily="18" charset="0"/>
              </a:rPr>
              <a:t>是非零向量</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FF0000"/>
                </a:solidFill>
                <a:latin typeface="NEU-BZ-S92"/>
                <a:cs typeface="宋体" panose="02010600030101010101" pitchFamily="2" charset="-122"/>
              </a:rPr>
              <a:t>②</a:t>
            </a:r>
            <a:r>
              <a:rPr lang="zh-CN" altLang="zh-CN" sz="2200">
                <a:solidFill>
                  <a:srgbClr val="FF0000"/>
                </a:solidFill>
                <a:latin typeface="Times New Roman" pitchFamily="18" charset="0"/>
                <a:ea typeface="仿宋" panose="02010609060101010101" pitchFamily="49" charset="-122"/>
                <a:cs typeface="Times New Roman" pitchFamily="18" charset="0"/>
              </a:rPr>
              <a:t>向量所在的直线与</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Times New Roman" pitchFamily="18" charset="0"/>
                <a:ea typeface="仿宋" panose="02010609060101010101" pitchFamily="49" charset="-122"/>
                <a:cs typeface="Times New Roman" pitchFamily="18" charset="0"/>
              </a:rPr>
              <a:t>平行或重合</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421819508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90203" y="691252"/>
            <a:ext cx="10522465"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a:solidFill>
                  <a:srgbClr val="000000"/>
                </a:solidFill>
                <a:latin typeface="NEU-BZ-S9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若直线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过点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1,3,4),</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(1,2,1),</a:t>
            </a:r>
            <a:r>
              <a:rPr lang="zh-CN" altLang="zh-CN" sz="2200">
                <a:solidFill>
                  <a:srgbClr val="000000"/>
                </a:solidFill>
                <a:latin typeface="Times New Roman" pitchFamily="18" charset="0"/>
                <a:cs typeface="Times New Roman" pitchFamily="18" charset="0"/>
              </a:rPr>
              <a:t>则直线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的一个方向向量可以是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50157740"/>
              </p:ext>
            </p:extLst>
          </p:nvPr>
        </p:nvGraphicFramePr>
        <p:xfrm>
          <a:off x="563220" y="1360992"/>
          <a:ext cx="8135937" cy="2030412"/>
        </p:xfrm>
        <a:graphic>
          <a:graphicData uri="http://schemas.openxmlformats.org/presentationml/2006/ole">
            <mc:AlternateContent>
              <mc:Choice xmlns:v="urn:schemas-microsoft-com:vml" Requires="v">
                <p:oleObj spid="_x0000_s1042" name="文档" r:id="rId2" imgW="3839551" imgH="961291" progId="Word.Document.12">
                  <p:embed/>
                </p:oleObj>
              </mc:Choice>
              <mc:Fallback>
                <p:oleObj name="文档" r:id="rId2" imgW="3839551" imgH="961291" progId="Word.Document.12">
                  <p:embed/>
                  <p:pic>
                    <p:nvPicPr>
                      <p:cNvPr id="0" name="OLE substitute image"/>
                      <p:cNvPicPr/>
                      <p:nvPr/>
                    </p:nvPicPr>
                    <p:blipFill>
                      <a:blip r:embed="rId3"/>
                      <a:stretch>
                        <a:fillRect/>
                      </a:stretch>
                    </p:blipFill>
                    <p:spPr>
                      <a:xfrm>
                        <a:off x="563220" y="1360992"/>
                        <a:ext cx="8135937" cy="2030412"/>
                      </a:xfrm>
                      <a:prstGeom prst="rect">
                        <a:avLst/>
                      </a:prstGeom>
                    </p:spPr>
                  </p:pic>
                </p:oleObj>
              </mc:Fallback>
            </mc:AlternateContent>
          </a:graphicData>
        </a:graphic>
      </p:graphicFrame>
      <p:sp>
        <p:nvSpPr>
          <p:cNvPr id="6" name="矩形 5"/>
          <p:cNvSpPr>
            <a:spLocks noChangeAspect="1"/>
          </p:cNvSpPr>
          <p:nvPr/>
        </p:nvSpPr>
        <p:spPr>
          <a:xfrm>
            <a:off x="1170340" y="2199523"/>
            <a:ext cx="138371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D</a:t>
            </a:r>
            <a:r>
              <a:rPr lang="zh-CN" altLang="zh-CN" sz="2200">
                <a:solidFill>
                  <a:srgbClr val="00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graphicFrame>
        <p:nvGraphicFramePr>
          <p:cNvPr id="7" name="对象 6"/>
          <p:cNvGraphicFramePr>
            <a:graphicFrameLocks noChangeAspect="1"/>
          </p:cNvGraphicFramePr>
          <p:nvPr>
            <p:extLst>
              <p:ext uri="{D42A27DB-BD31-4B8C-83A1-F6EECF244321}">
                <p14:modId xmlns:p14="http://schemas.microsoft.com/office/powerpoint/2010/main" val="1347964182"/>
              </p:ext>
            </p:extLst>
          </p:nvPr>
        </p:nvGraphicFramePr>
        <p:xfrm>
          <a:off x="3161171" y="2227493"/>
          <a:ext cx="8128000" cy="506533"/>
        </p:xfrm>
        <a:graphic>
          <a:graphicData uri="http://schemas.openxmlformats.org/presentationml/2006/ole">
            <mc:AlternateContent>
              <mc:Choice xmlns:v="urn:schemas-microsoft-com:vml" Requires="v">
                <p:oleObj spid="_x0000_s1043" name="文档" r:id="rId4" imgW="3839551" imgH="241585" progId="Word.Document.12">
                  <p:embed/>
                </p:oleObj>
              </mc:Choice>
              <mc:Fallback>
                <p:oleObj name="文档" r:id="rId4" imgW="3839551" imgH="241585" progId="Word.Document.12">
                  <p:embed/>
                  <p:pic>
                    <p:nvPicPr>
                      <p:cNvPr id="0" name="OLE substitute image"/>
                      <p:cNvPicPr/>
                      <p:nvPr/>
                    </p:nvPicPr>
                    <p:blipFill>
                      <a:blip r:embed="rId5"/>
                      <a:stretch>
                        <a:fillRect/>
                      </a:stretch>
                    </p:blipFill>
                    <p:spPr>
                      <a:xfrm>
                        <a:off x="3161171" y="2227493"/>
                        <a:ext cx="8128000" cy="506533"/>
                      </a:xfrm>
                      <a:prstGeom prst="rect">
                        <a:avLst/>
                      </a:prstGeom>
                    </p:spPr>
                  </p:pic>
                </p:oleObj>
              </mc:Fallback>
            </mc:AlternateContent>
          </a:graphicData>
        </a:graphic>
      </p:graphicFrame>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graphicFrame>
        <p:nvGraphicFramePr>
          <p:cNvPr id="9" name="对象 8"/>
          <p:cNvGraphicFramePr>
            <a:graphicFrameLocks noChangeAspect="1"/>
          </p:cNvGraphicFramePr>
          <p:nvPr>
            <p:extLst>
              <p:ext uri="{D42A27DB-BD31-4B8C-83A1-F6EECF244321}">
                <p14:modId xmlns:p14="http://schemas.microsoft.com/office/powerpoint/2010/main" val="572393611"/>
              </p:ext>
            </p:extLst>
          </p:nvPr>
        </p:nvGraphicFramePr>
        <p:xfrm>
          <a:off x="255928" y="3257137"/>
          <a:ext cx="10182225" cy="728663"/>
        </p:xfrm>
        <a:graphic>
          <a:graphicData uri="http://schemas.openxmlformats.org/presentationml/2006/ole">
            <mc:AlternateContent>
              <mc:Choice xmlns:v="urn:schemas-microsoft-com:vml" Requires="v">
                <p:oleObj spid="_x0000_s1044" name="文档" r:id="rId6" imgW="4817356" imgH="344709" progId="Word.Document.12">
                  <p:embed/>
                </p:oleObj>
              </mc:Choice>
              <mc:Fallback>
                <p:oleObj name="文档" r:id="rId6" imgW="4817356" imgH="344709" progId="Word.Document.12">
                  <p:embed/>
                  <p:pic>
                    <p:nvPicPr>
                      <p:cNvPr id="0" name="OLE substitute image"/>
                      <p:cNvPicPr/>
                      <p:nvPr/>
                    </p:nvPicPr>
                    <p:blipFill>
                      <a:blip r:embed="rId7"/>
                      <a:stretch>
                        <a:fillRect/>
                      </a:stretch>
                    </p:blipFill>
                    <p:spPr>
                      <a:xfrm>
                        <a:off x="255928" y="3257137"/>
                        <a:ext cx="10182225" cy="728663"/>
                      </a:xfrm>
                      <a:prstGeom prst="rect">
                        <a:avLst/>
                      </a:prstGeom>
                    </p:spPr>
                  </p:pic>
                </p:oleObj>
              </mc:Fallback>
            </mc:AlternateContent>
          </a:graphicData>
        </a:graphic>
      </p:graphicFrame>
      <p:sp>
        <p:nvSpPr>
          <p:cNvPr id="10" name="矩形 9"/>
          <p:cNvSpPr>
            <a:spLocks noChangeAspect="1"/>
          </p:cNvSpPr>
          <p:nvPr/>
        </p:nvSpPr>
        <p:spPr>
          <a:xfrm>
            <a:off x="450334" y="3931093"/>
            <a:ext cx="9793417"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A.(-1,2,-1)	 B.(1,2,1)</a:t>
            </a:r>
            <a:r>
              <a:rPr lang="en-US" altLang="zh-CN" sz="2200">
                <a:solidFill>
                  <a:srgbClr val="000000"/>
                </a:solidFill>
                <a:latin typeface="NEU-BZ-S92"/>
                <a:ea typeface="方正书宋_GBK" panose="03000509000000000000" pitchFamily="65" charset="-122"/>
                <a:cs typeface="Times New Roman" pitchFamily="18" charset="0"/>
              </a:rPr>
              <a:t>             </a:t>
            </a:r>
            <a:r>
              <a:rPr lang="en-US" altLang="zh-CN" sz="2200">
                <a:solidFill>
                  <a:srgbClr val="000000"/>
                </a:solidFill>
                <a:latin typeface="Times New Roman" pitchFamily="18" charset="0"/>
              </a:rPr>
              <a:t>C.(1,2,-1)	         D.(-1,2,1)</a:t>
            </a:r>
            <a:endParaRPr lang="zh-CN" altLang="en-US" sz="2200"/>
          </a:p>
        </p:txBody>
      </p:sp>
      <p:sp>
        <p:nvSpPr>
          <p:cNvPr id="11" name="矩形 10"/>
          <p:cNvSpPr>
            <a:spLocks noChangeAspect="1"/>
          </p:cNvSpPr>
          <p:nvPr/>
        </p:nvSpPr>
        <p:spPr>
          <a:xfrm>
            <a:off x="1170340" y="4727638"/>
            <a:ext cx="138371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A</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graphicFrame>
        <p:nvGraphicFramePr>
          <p:cNvPr id="12" name="对象 11"/>
          <p:cNvGraphicFramePr>
            <a:graphicFrameLocks noChangeAspect="1"/>
          </p:cNvGraphicFramePr>
          <p:nvPr>
            <p:extLst>
              <p:ext uri="{D42A27DB-BD31-4B8C-83A1-F6EECF244321}">
                <p14:modId xmlns:p14="http://schemas.microsoft.com/office/powerpoint/2010/main" val="2578495267"/>
              </p:ext>
            </p:extLst>
          </p:nvPr>
        </p:nvGraphicFramePr>
        <p:xfrm>
          <a:off x="2826263" y="4654291"/>
          <a:ext cx="8128000" cy="1143890"/>
        </p:xfrm>
        <a:graphic>
          <a:graphicData uri="http://schemas.openxmlformats.org/presentationml/2006/ole">
            <mc:AlternateContent>
              <mc:Choice xmlns:v="urn:schemas-microsoft-com:vml" Requires="v">
                <p:oleObj spid="_x0000_s1045" name="文档" r:id="rId8" imgW="3839551" imgH="543746" progId="Word.Document.12">
                  <p:embed/>
                </p:oleObj>
              </mc:Choice>
              <mc:Fallback>
                <p:oleObj name="文档" r:id="rId8" imgW="3839551" imgH="543746" progId="Word.Document.12">
                  <p:embed/>
                  <p:pic>
                    <p:nvPicPr>
                      <p:cNvPr id="0" name="OLE substitute image"/>
                      <p:cNvPicPr/>
                      <p:nvPr/>
                    </p:nvPicPr>
                    <p:blipFill>
                      <a:blip r:embed="rId9"/>
                      <a:stretch>
                        <a:fillRect/>
                      </a:stretch>
                    </p:blipFill>
                    <p:spPr>
                      <a:xfrm>
                        <a:off x="2826263" y="4654291"/>
                        <a:ext cx="8128000" cy="1143890"/>
                      </a:xfrm>
                      <a:prstGeom prst="rect">
                        <a:avLst/>
                      </a:prstGeom>
                    </p:spPr>
                  </p:pic>
                </p:oleObj>
              </mc:Fallback>
            </mc:AlternateContent>
          </a:graphicData>
        </a:graphic>
      </p:graphicFrame>
      <p:sp>
        <p:nvSpPr>
          <p:cNvPr id="13" name="矩形 12"/>
          <p:cNvSpPr>
            <a:spLocks noChangeAspect="1"/>
          </p:cNvSpPr>
          <p:nvPr/>
        </p:nvSpPr>
        <p:spPr>
          <a:xfrm>
            <a:off x="2826263" y="5881945"/>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令</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z=-</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即平面</a:t>
            </a:r>
            <a:r>
              <a:rPr lang="en-US" altLang="zh-CN" sz="2200" i="1">
                <a:solidFill>
                  <a:srgbClr val="FF0000"/>
                </a:solidFill>
                <a:latin typeface="Times New Roman" pitchFamily="18" charset="0"/>
                <a:cs typeface="Times New Roman" pitchFamily="18" charset="0"/>
              </a:rPr>
              <a:t>ABC</a:t>
            </a:r>
            <a:r>
              <a:rPr lang="zh-CN" altLang="zh-CN" sz="2200">
                <a:solidFill>
                  <a:srgbClr val="FF0000"/>
                </a:solidFill>
                <a:latin typeface="Times New Roman" pitchFamily="18" charset="0"/>
                <a:ea typeface="楷体" panose="02010609060101010101" pitchFamily="49" charset="-122"/>
                <a:cs typeface="Times New Roman" pitchFamily="18" charset="0"/>
              </a:rPr>
              <a:t>的一个法向量为</a:t>
            </a:r>
            <a:r>
              <a:rPr lang="en-US" altLang="zh-CN" sz="2200" b="1">
                <a:solidFill>
                  <a:srgbClr val="FF0000"/>
                </a:solidFill>
                <a:latin typeface="Times New Roman" pitchFamily="18" charset="0"/>
                <a:cs typeface="Times New Roman" pitchFamily="18" charset="0"/>
              </a:rPr>
              <a:t>n</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3498900910"/>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p:bldLs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150</Paragraphs>
  <Slides>42</Slides>
  <Notes>1</Notes>
  <TotalTime>1581</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42</vt:i4>
      </vt:variant>
    </vt:vector>
  </HeadingPairs>
  <TitlesOfParts>
    <vt:vector baseType="lpstr" size="56">
      <vt:lpstr>Arial</vt:lpstr>
      <vt:lpstr>Calibri</vt:lpstr>
      <vt:lpstr>黑体</vt:lpstr>
      <vt:lpstr>微软雅黑</vt:lpstr>
      <vt:lpstr>Calibri Light</vt:lpstr>
      <vt:lpstr>Times New Roman</vt:lpstr>
      <vt:lpstr>NEU-BZ-S92</vt:lpstr>
      <vt:lpstr>方正书宋_GBK</vt:lpstr>
      <vt:lpstr>宋体</vt:lpstr>
      <vt:lpstr>楷体</vt:lpstr>
      <vt:lpstr>Microsoft Yi Baiti</vt:lpstr>
      <vt:lpstr>仿宋</vt:lpstr>
      <vt:lpstr>Cambria Math</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734</cp:revision>
  <dcterms:created xsi:type="dcterms:W3CDTF">2019-01-12T04:39:00Z</dcterms:created>
  <dcterms:modified xsi:type="dcterms:W3CDTF">2020-08-11T01:43:08Z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