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vml" ContentType="application/vnd.openxmlformats-officedocument.vmlDrawing"/>
  <Default Extension="docx" ContentType="application/vnd.openxmlformats-officedocument.wordprocessingml.document"/>
  <Default Extension="png" ContentType="image/png"/>
  <Default Extension="emf" ContentType="image/x-emf"/>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 Id="rId5" Type="http://schemas.openxmlformats.org/officeDocument/2006/relationships/custom-properties" Target="docProps/custom.xml" /></Relationships>
</file>

<file path=ppt/presentation.xml><?xml version="1.0" encoding="utf-8"?>
<!--Generated by Aspose.Slides for .NET 20.5-->
<p:presentation xmlns:r="http://schemas.openxmlformats.org/officeDocument/2006/relationships" xmlns:a="http://schemas.openxmlformats.org/drawingml/2006/main" xmlns:p="http://schemas.openxmlformats.org/presentationml/2006/main">
  <p:sldMasterIdLst>
    <p:sldMasterId id="2147483648" r:id="rId1"/>
  </p:sldMasterIdLst>
  <p:notesMasterIdLst>
    <p:notesMasterId r:id="rId2"/>
  </p:notesMasterIdLst>
  <p:sldIdLst>
    <p:sldId id="329" r:id="rId3"/>
    <p:sldId id="2825" r:id="rId4"/>
    <p:sldId id="2741" r:id="rId5"/>
    <p:sldId id="2826" r:id="rId6"/>
    <p:sldId id="2857" r:id="rId7"/>
    <p:sldId id="2827" r:id="rId8"/>
    <p:sldId id="2829" r:id="rId9"/>
    <p:sldId id="2830" r:id="rId10"/>
    <p:sldId id="2831" r:id="rId11"/>
    <p:sldId id="2832" r:id="rId12"/>
    <p:sldId id="2834" r:id="rId13"/>
    <p:sldId id="2835" r:id="rId14"/>
    <p:sldId id="2836" r:id="rId15"/>
    <p:sldId id="2837" r:id="rId16"/>
    <p:sldId id="2838" r:id="rId17"/>
    <p:sldId id="2839" r:id="rId18"/>
    <p:sldId id="2840" r:id="rId19"/>
    <p:sldId id="2841" r:id="rId20"/>
    <p:sldId id="2842" r:id="rId21"/>
    <p:sldId id="2843" r:id="rId22"/>
    <p:sldId id="2844" r:id="rId23"/>
    <p:sldId id="2858" r:id="rId24"/>
    <p:sldId id="2846" r:id="rId25"/>
    <p:sldId id="2848" r:id="rId26"/>
    <p:sldId id="2849" r:id="rId27"/>
    <p:sldId id="2850" r:id="rId28"/>
    <p:sldId id="2859" r:id="rId29"/>
    <p:sldId id="2852" r:id="rId30"/>
    <p:sldId id="2853" r:id="rId31"/>
    <p:sldId id="2854" r:id="rId32"/>
    <p:sldId id="2855" r:id="rId33"/>
    <p:sldId id="2856" r:id="rId34"/>
    <p:sldId id="2860" r:id="rId35"/>
    <p:sldId id="2861" r:id="rId36"/>
    <p:sldId id="2813" r:id="rId37"/>
    <p:sldId id="330" r:id="rId38"/>
  </p:sldIdLst>
  <p:sldSz cx="12192000" cy="6858000"/>
  <p:notesSz cx="7104063" cy="10234613"/>
  <p:custDataLst>
    <p:tags r:id="rId3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4">
          <p15:clr>
            <a:srgbClr val="A4A3A4"/>
          </p15:clr>
        </p15:guide>
        <p15:guide id="2" pos="3840">
          <p15:clr>
            <a:srgbClr val="A4A3A4"/>
          </p15:clr>
        </p15:guide>
      </p15:sldGuideLst>
    </p:ext>
  </p:extLst>
</p:presentation>
</file>

<file path=ppt/presProps.xml><?xml version="1.0" encoding="utf-8"?>
<p:presentationPr xmlns:r="http://schemas.openxmlformats.org/officeDocument/2006/relationships" xmlns:a="http://schemas.openxmlformats.org/drawingml/2006/main"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25" autoAdjust="0"/>
    <p:restoredTop sz="89433" autoAdjust="0"/>
  </p:normalViewPr>
  <p:slideViewPr>
    <p:cSldViewPr snapToGrid="0">
      <p:cViewPr varScale="1">
        <p:scale>
          <a:sx n="60" d="100"/>
          <a:sy n="60" d="100"/>
        </p:scale>
        <p:origin x="928" y="44"/>
      </p:cViewPr>
      <p:guideLst>
        <p:guide orient="horz" pos="2144"/>
        <p:guide pos="3840"/>
      </p:guideLst>
    </p:cSldViewPr>
  </p:slideViewPr>
  <p:notesTextViewPr>
    <p:cViewPr>
      <p:scale>
        <a:sx n="1" d="1"/>
        <a:sy n="1" d="1"/>
      </p:scale>
      <p:origin x="0" y="0"/>
    </p:cViewPr>
  </p:notesTextViewPr>
  <p:notesViewPr>
    <p:cSldViewPr>
      <p:cViewPr>
        <p:scale>
          <a:sx n="1" d="100"/>
          <a:sy n="1" d="100"/>
        </p:scale>
        <p:origin x="0" y="0"/>
      </p:cViewPr>
    </p:cSldViewPr>
  </p:notesViewPr>
  <p:gridSpacing cx="72008" cy="72008"/>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8.xml" /><Relationship Id="rId11" Type="http://schemas.openxmlformats.org/officeDocument/2006/relationships/slide" Target="slides/slide9.xml" /><Relationship Id="rId12" Type="http://schemas.openxmlformats.org/officeDocument/2006/relationships/slide" Target="slides/slide10.xml" /><Relationship Id="rId13" Type="http://schemas.openxmlformats.org/officeDocument/2006/relationships/slide" Target="slides/slide11.xml" /><Relationship Id="rId14" Type="http://schemas.openxmlformats.org/officeDocument/2006/relationships/slide" Target="slides/slide12.xml" /><Relationship Id="rId15" Type="http://schemas.openxmlformats.org/officeDocument/2006/relationships/slide" Target="slides/slide13.xml" /><Relationship Id="rId16" Type="http://schemas.openxmlformats.org/officeDocument/2006/relationships/slide" Target="slides/slide14.xml" /><Relationship Id="rId17" Type="http://schemas.openxmlformats.org/officeDocument/2006/relationships/slide" Target="slides/slide15.xml" /><Relationship Id="rId18" Type="http://schemas.openxmlformats.org/officeDocument/2006/relationships/slide" Target="slides/slide16.xml" /><Relationship Id="rId19" Type="http://schemas.openxmlformats.org/officeDocument/2006/relationships/slide" Target="slides/slide17.xml" /><Relationship Id="rId2" Type="http://schemas.openxmlformats.org/officeDocument/2006/relationships/notesMaster" Target="notesMasters/notesMaster1.xml" /><Relationship Id="rId20" Type="http://schemas.openxmlformats.org/officeDocument/2006/relationships/slide" Target="slides/slide18.xml" /><Relationship Id="rId21" Type="http://schemas.openxmlformats.org/officeDocument/2006/relationships/slide" Target="slides/slide19.xml" /><Relationship Id="rId22" Type="http://schemas.openxmlformats.org/officeDocument/2006/relationships/slide" Target="slides/slide20.xml" /><Relationship Id="rId23" Type="http://schemas.openxmlformats.org/officeDocument/2006/relationships/slide" Target="slides/slide21.xml" /><Relationship Id="rId24" Type="http://schemas.openxmlformats.org/officeDocument/2006/relationships/slide" Target="slides/slide22.xml" /><Relationship Id="rId25" Type="http://schemas.openxmlformats.org/officeDocument/2006/relationships/slide" Target="slides/slide23.xml" /><Relationship Id="rId26" Type="http://schemas.openxmlformats.org/officeDocument/2006/relationships/slide" Target="slides/slide24.xml" /><Relationship Id="rId27" Type="http://schemas.openxmlformats.org/officeDocument/2006/relationships/slide" Target="slides/slide25.xml" /><Relationship Id="rId28" Type="http://schemas.openxmlformats.org/officeDocument/2006/relationships/slide" Target="slides/slide26.xml" /><Relationship Id="rId29" Type="http://schemas.openxmlformats.org/officeDocument/2006/relationships/slide" Target="slides/slide27.xml" /><Relationship Id="rId3" Type="http://schemas.openxmlformats.org/officeDocument/2006/relationships/slide" Target="slides/slide1.xml" /><Relationship Id="rId30" Type="http://schemas.openxmlformats.org/officeDocument/2006/relationships/slide" Target="slides/slide28.xml" /><Relationship Id="rId31" Type="http://schemas.openxmlformats.org/officeDocument/2006/relationships/slide" Target="slides/slide29.xml" /><Relationship Id="rId32" Type="http://schemas.openxmlformats.org/officeDocument/2006/relationships/slide" Target="slides/slide30.xml" /><Relationship Id="rId33" Type="http://schemas.openxmlformats.org/officeDocument/2006/relationships/slide" Target="slides/slide31.xml" /><Relationship Id="rId34" Type="http://schemas.openxmlformats.org/officeDocument/2006/relationships/slide" Target="slides/slide32.xml" /><Relationship Id="rId35" Type="http://schemas.openxmlformats.org/officeDocument/2006/relationships/slide" Target="slides/slide33.xml" /><Relationship Id="rId36" Type="http://schemas.openxmlformats.org/officeDocument/2006/relationships/slide" Target="slides/slide34.xml" /><Relationship Id="rId37" Type="http://schemas.openxmlformats.org/officeDocument/2006/relationships/slide" Target="slides/slide35.xml" /><Relationship Id="rId38" Type="http://schemas.openxmlformats.org/officeDocument/2006/relationships/slide" Target="slides/slide36.xml" /><Relationship Id="rId39" Type="http://schemas.openxmlformats.org/officeDocument/2006/relationships/tags" Target="tags/tag8.xml" /><Relationship Id="rId4" Type="http://schemas.openxmlformats.org/officeDocument/2006/relationships/slide" Target="slides/slide2.xml" /><Relationship Id="rId40" Type="http://schemas.openxmlformats.org/officeDocument/2006/relationships/presProps" Target="presProps.xml" /><Relationship Id="rId41" Type="http://schemas.openxmlformats.org/officeDocument/2006/relationships/viewProps" Target="viewProps.xml" /><Relationship Id="rId42" Type="http://schemas.openxmlformats.org/officeDocument/2006/relationships/theme" Target="theme/theme1.xml" /><Relationship Id="rId43" Type="http://schemas.openxmlformats.org/officeDocument/2006/relationships/tableStyles" Target="tableStyles.xml" /><Relationship Id="rId5" Type="http://schemas.openxmlformats.org/officeDocument/2006/relationships/slide" Target="slides/slide3.xml" /><Relationship Id="rId6" Type="http://schemas.openxmlformats.org/officeDocument/2006/relationships/slide" Target="slides/slide4.xml" /><Relationship Id="rId7" Type="http://schemas.openxmlformats.org/officeDocument/2006/relationships/slide" Target="slides/slide5.xml" /><Relationship Id="rId8" Type="http://schemas.openxmlformats.org/officeDocument/2006/relationships/slide" Target="slides/slide6.xml" /><Relationship Id="rId9" Type="http://schemas.openxmlformats.org/officeDocument/2006/relationships/slide" Target="slides/slide7.xml" /></Relationships>
</file>

<file path=ppt/drawings/_rels/vmlDrawing1.vml.rels>&#65279;<?xml version="1.0" encoding="utf-8" standalone="yes"?><Relationships xmlns="http://schemas.openxmlformats.org/package/2006/relationships"><Relationship Id="rId1" Type="http://schemas.openxmlformats.org/officeDocument/2006/relationships/image" Target="../media/image13.emf" /></Relationships>
</file>

<file path=ppt/drawings/_rels/vmlDrawing10.vml.rels>&#65279;<?xml version="1.0" encoding="utf-8" standalone="yes"?><Relationships xmlns="http://schemas.openxmlformats.org/package/2006/relationships"><Relationship Id="rId1" Type="http://schemas.openxmlformats.org/officeDocument/2006/relationships/image" Target="../media/image33.emf" /></Relationships>
</file>

<file path=ppt/drawings/_rels/vmlDrawing11.vml.rels>&#65279;<?xml version="1.0" encoding="utf-8" standalone="yes"?><Relationships xmlns="http://schemas.openxmlformats.org/package/2006/relationships"><Relationship Id="rId1" Type="http://schemas.openxmlformats.org/officeDocument/2006/relationships/image" Target="../media/image36.emf" /><Relationship Id="rId2" Type="http://schemas.openxmlformats.org/officeDocument/2006/relationships/image" Target="../media/image38.emf" /></Relationships>
</file>

<file path=ppt/drawings/_rels/vmlDrawing12.vml.rels>&#65279;<?xml version="1.0" encoding="utf-8" standalone="yes"?><Relationships xmlns="http://schemas.openxmlformats.org/package/2006/relationships"><Relationship Id="rId1" Type="http://schemas.openxmlformats.org/officeDocument/2006/relationships/image" Target="../media/image39.emf" /><Relationship Id="rId2" Type="http://schemas.openxmlformats.org/officeDocument/2006/relationships/image" Target="../media/image40.emf" /></Relationships>
</file>

<file path=ppt/drawings/_rels/vmlDrawing13.vml.rels>&#65279;<?xml version="1.0" encoding="utf-8" standalone="yes"?><Relationships xmlns="http://schemas.openxmlformats.org/package/2006/relationships"><Relationship Id="rId1" Type="http://schemas.openxmlformats.org/officeDocument/2006/relationships/image" Target="../media/image42.emf" /></Relationships>
</file>

<file path=ppt/drawings/_rels/vmlDrawing14.vml.rels>&#65279;<?xml version="1.0" encoding="utf-8" standalone="yes"?><Relationships xmlns="http://schemas.openxmlformats.org/package/2006/relationships"><Relationship Id="rId1" Type="http://schemas.openxmlformats.org/officeDocument/2006/relationships/image" Target="../media/image44.emf" /><Relationship Id="rId2" Type="http://schemas.openxmlformats.org/officeDocument/2006/relationships/image" Target="../media/image45.emf" /></Relationships>
</file>

<file path=ppt/drawings/_rels/vmlDrawing15.vml.rels>&#65279;<?xml version="1.0" encoding="utf-8" standalone="yes"?><Relationships xmlns="http://schemas.openxmlformats.org/package/2006/relationships"><Relationship Id="rId1" Type="http://schemas.openxmlformats.org/officeDocument/2006/relationships/image" Target="../media/image47.emf" /></Relationships>
</file>

<file path=ppt/drawings/_rels/vmlDrawing16.vml.rels>&#65279;<?xml version="1.0" encoding="utf-8" standalone="yes"?><Relationships xmlns="http://schemas.openxmlformats.org/package/2006/relationships"><Relationship Id="rId1" Type="http://schemas.openxmlformats.org/officeDocument/2006/relationships/image" Target="../media/image48.emf" /></Relationships>
</file>

<file path=ppt/drawings/_rels/vmlDrawing17.vml.rels>&#65279;<?xml version="1.0" encoding="utf-8" standalone="yes"?><Relationships xmlns="http://schemas.openxmlformats.org/package/2006/relationships"><Relationship Id="rId1" Type="http://schemas.openxmlformats.org/officeDocument/2006/relationships/image" Target="../media/image49.emf" /></Relationships>
</file>

<file path=ppt/drawings/_rels/vmlDrawing18.vml.rels>&#65279;<?xml version="1.0" encoding="utf-8" standalone="yes"?><Relationships xmlns="http://schemas.openxmlformats.org/package/2006/relationships"><Relationship Id="rId1" Type="http://schemas.openxmlformats.org/officeDocument/2006/relationships/image" Target="../media/image51.emf" /></Relationships>
</file>

<file path=ppt/drawings/_rels/vmlDrawing19.vml.rels>&#65279;<?xml version="1.0" encoding="utf-8" standalone="yes"?><Relationships xmlns="http://schemas.openxmlformats.org/package/2006/relationships"><Relationship Id="rId1" Type="http://schemas.openxmlformats.org/officeDocument/2006/relationships/image" Target="../media/image54.emf" /></Relationships>
</file>

<file path=ppt/drawings/_rels/vmlDrawing2.vml.rels>&#65279;<?xml version="1.0" encoding="utf-8" standalone="yes"?><Relationships xmlns="http://schemas.openxmlformats.org/package/2006/relationships"><Relationship Id="rId1" Type="http://schemas.openxmlformats.org/officeDocument/2006/relationships/image" Target="../media/image16.emf" /></Relationships>
</file>

<file path=ppt/drawings/_rels/vmlDrawing20.vml.rels>&#65279;<?xml version="1.0" encoding="utf-8" standalone="yes"?><Relationships xmlns="http://schemas.openxmlformats.org/package/2006/relationships"><Relationship Id="rId1" Type="http://schemas.openxmlformats.org/officeDocument/2006/relationships/image" Target="../media/image55.emf" /></Relationships>
</file>

<file path=ppt/drawings/_rels/vmlDrawing3.vml.rels>&#65279;<?xml version="1.0" encoding="utf-8" standalone="yes"?><Relationships xmlns="http://schemas.openxmlformats.org/package/2006/relationships"><Relationship Id="rId1" Type="http://schemas.openxmlformats.org/officeDocument/2006/relationships/image" Target="../media/image18.emf" /><Relationship Id="rId2" Type="http://schemas.openxmlformats.org/officeDocument/2006/relationships/image" Target="../media/image19.emf" /></Relationships>
</file>

<file path=ppt/drawings/_rels/vmlDrawing4.vml.rels>&#65279;<?xml version="1.0" encoding="utf-8" standalone="yes"?><Relationships xmlns="http://schemas.openxmlformats.org/package/2006/relationships"><Relationship Id="rId1" Type="http://schemas.openxmlformats.org/officeDocument/2006/relationships/image" Target="../media/image21.emf" /><Relationship Id="rId2" Type="http://schemas.openxmlformats.org/officeDocument/2006/relationships/image" Target="../media/image22.emf" /></Relationships>
</file>

<file path=ppt/drawings/_rels/vmlDrawing5.vml.rels>&#65279;<?xml version="1.0" encoding="utf-8" standalone="yes"?><Relationships xmlns="http://schemas.openxmlformats.org/package/2006/relationships"><Relationship Id="rId1" Type="http://schemas.openxmlformats.org/officeDocument/2006/relationships/image" Target="../media/image25.emf" /></Relationships>
</file>

<file path=ppt/drawings/_rels/vmlDrawing6.vml.rels>&#65279;<?xml version="1.0" encoding="utf-8" standalone="yes"?><Relationships xmlns="http://schemas.openxmlformats.org/package/2006/relationships"><Relationship Id="rId1" Type="http://schemas.openxmlformats.org/officeDocument/2006/relationships/image" Target="../media/image26.emf" /></Relationships>
</file>

<file path=ppt/drawings/_rels/vmlDrawing7.vml.rels>&#65279;<?xml version="1.0" encoding="utf-8" standalone="yes"?><Relationships xmlns="http://schemas.openxmlformats.org/package/2006/relationships"><Relationship Id="rId1" Type="http://schemas.openxmlformats.org/officeDocument/2006/relationships/image" Target="../media/image27.emf" /><Relationship Id="rId2" Type="http://schemas.openxmlformats.org/officeDocument/2006/relationships/image" Target="../media/image29.emf" /></Relationships>
</file>

<file path=ppt/drawings/_rels/vmlDrawing8.vml.rels>&#65279;<?xml version="1.0" encoding="utf-8" standalone="yes"?><Relationships xmlns="http://schemas.openxmlformats.org/package/2006/relationships"><Relationship Id="rId1" Type="http://schemas.openxmlformats.org/officeDocument/2006/relationships/image" Target="../media/image30.emf" /></Relationships>
</file>

<file path=ppt/drawings/_rels/vmlDrawing9.vml.rels>&#65279;<?xml version="1.0" encoding="utf-8" standalone="yes"?><Relationships xmlns="http://schemas.openxmlformats.org/package/2006/relationships"><Relationship Id="rId1" Type="http://schemas.openxmlformats.org/officeDocument/2006/relationships/image" Target="../media/image31.emf" /></Relationships>
</file>

<file path=ppt/notesMasters/_rels/notesMaster1.xml.rels>&#65279;<?xml version="1.0" encoding="utf-8" standalone="yes"?><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bg>
      <p:bgRef idx="1001">
        <a:schemeClr val="bg1"/>
      </p:bgRef>
    </p:bg>
    <p:spTree>
      <p:nvGrpSpPr>
        <p:cNvPr id="1" name=""/>
        <p:cNvGrpSpPr/>
        <p:nvPr/>
      </p:nvGrpSpPr>
      <p:grpSpPr>
        <a:xfrm>
          <a:off x="0" y="0"/>
          <a: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2020/8/10</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2030662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4.xml.rels>&#65279;<?xml version="1.0" encoding="utf-8" standalone="yes"?><Relationships xmlns="http://schemas.openxmlformats.org/package/2006/relationships"><Relationship Id="rId1" Type="http://schemas.openxmlformats.org/officeDocument/2006/relationships/image" Target="../media/image1.jpeg" /><Relationship Id="rId2" Type="http://schemas.openxmlformats.org/officeDocument/2006/relationships/image" Target="../media/image2.png" /><Relationship Id="rId3" Type="http://schemas.openxmlformats.org/officeDocument/2006/relationships/slideMaster" Target="../slideMasters/slideMaster1.xml" /></Relationships>
</file>

<file path=ppt/slideLayouts/_rels/slideLayout15.xml.rels>&#65279;<?xml version="1.0" encoding="utf-8" standalone="yes"?><Relationships xmlns="http://schemas.openxmlformats.org/package/2006/relationships"><Relationship Id="rId1" Type="http://schemas.openxmlformats.org/officeDocument/2006/relationships/image" Target="../media/image3.png" /><Relationship Id="rId2" Type="http://schemas.openxmlformats.org/officeDocument/2006/relationships/slide" Target="../slides/slide1.xml" TargetMode="Internal" /><Relationship Id="rId3" Type="http://schemas.openxmlformats.org/officeDocument/2006/relationships/slideMaster" Target="../slideMasters/slideMaster1.xml" /></Relationships>
</file>

<file path=ppt/slideLayouts/_rels/slideLayout16.xml.rels>&#65279;<?xml version="1.0" encoding="utf-8" standalone="yes"?><Relationships xmlns="http://schemas.openxmlformats.org/package/2006/relationships"><Relationship Id="rId1" Type="http://schemas.openxmlformats.org/officeDocument/2006/relationships/image" Target="../media/image3.png" /><Relationship Id="rId2" Type="http://schemas.openxmlformats.org/officeDocument/2006/relationships/slideMaster" Target="../slideMasters/slideMaster1.xml" /></Relationships>
</file>

<file path=ppt/slideLayouts/_rels/slideLayout17.xml.rels>&#65279;<?xml version="1.0" encoding="utf-8" standalone="yes"?><Relationships xmlns="http://schemas.openxmlformats.org/package/2006/relationships"><Relationship Id="rId1" Type="http://schemas.openxmlformats.org/officeDocument/2006/relationships/image" Target="../media/image4.jpeg" /><Relationship Id="rId2" Type="http://schemas.openxmlformats.org/officeDocument/2006/relationships/image" Target="../media/image5.png" /><Relationship Id="rId3" Type="http://schemas.openxmlformats.org/officeDocument/2006/relationships/slideMaster" Target="../slideMasters/slideMaster1.xml" /></Relationships>
</file>

<file path=ppt/slideLayouts/_rels/slideLayout18.xml.rels>&#65279;<?xml version="1.0" encoding="utf-8" standalone="yes"?><Relationships xmlns="http://schemas.openxmlformats.org/package/2006/relationships"><Relationship Id="rId1" Type="http://schemas.openxmlformats.org/officeDocument/2006/relationships/image" Target="../media/image6.jpeg" /><Relationship Id="rId2" Type="http://schemas.openxmlformats.org/officeDocument/2006/relationships/image" Target="../media/image5.png" /><Relationship Id="rId3" Type="http://schemas.openxmlformats.org/officeDocument/2006/relationships/slideMaster" Target="../slideMasters/slideMaster1.xml" /></Relationships>
</file>

<file path=ppt/slideLayouts/_rels/slideLayout19.xml.rels>&#65279;<?xml version="1.0" encoding="utf-8" standalone="yes"?><Relationships xmlns="http://schemas.openxmlformats.org/package/2006/relationships"><Relationship Id="rId1" Type="http://schemas.openxmlformats.org/officeDocument/2006/relationships/image" Target="../media/image4.jpeg" /><Relationship Id="rId2" Type="http://schemas.openxmlformats.org/officeDocument/2006/relationships/image" Target="../media/image5.png" /><Relationship Id="rId3"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0.xml.rels>&#65279;<?xml version="1.0" encoding="utf-8" standalone="yes"?><Relationships xmlns="http://schemas.openxmlformats.org/package/2006/relationships"><Relationship Id="rId1" Type="http://schemas.openxmlformats.org/officeDocument/2006/relationships/image" Target="../media/image6.jpeg" /><Relationship Id="rId2" Type="http://schemas.openxmlformats.org/officeDocument/2006/relationships/image" Target="../media/image5.png" /><Relationship Id="rId3" Type="http://schemas.openxmlformats.org/officeDocument/2006/relationships/slideMaster" Target="../slideMasters/slideMaster1.xml" /></Relationships>
</file>

<file path=ppt/slideLayouts/_rels/slideLayout21.xml.rels>&#65279;<?xml version="1.0" encoding="utf-8" standalone="yes"?><Relationships xmlns="http://schemas.openxmlformats.org/package/2006/relationships"><Relationship Id="rId1" Type="http://schemas.openxmlformats.org/officeDocument/2006/relationships/image" Target="../media/image6.jpeg" /><Relationship Id="rId2" Type="http://schemas.openxmlformats.org/officeDocument/2006/relationships/image" Target="../media/image5.png" /><Relationship Id="rId3" Type="http://schemas.openxmlformats.org/officeDocument/2006/relationships/slideMaster" Target="../slideMasters/slideMaster1.xml" /></Relationships>
</file>

<file path=ppt/slideLayouts/_rels/slideLayout22.xml.rels>&#65279;<?xml version="1.0" encoding="utf-8" standalone="yes"?><Relationships xmlns="http://schemas.openxmlformats.org/package/2006/relationships"><Relationship Id="rId1" Type="http://schemas.openxmlformats.org/officeDocument/2006/relationships/image" Target="../media/image4.jpeg" /><Relationship Id="rId2" Type="http://schemas.openxmlformats.org/officeDocument/2006/relationships/image" Target="../media/image5.png" /><Relationship Id="rId3" Type="http://schemas.openxmlformats.org/officeDocument/2006/relationships/slideMaster" Target="../slideMasters/slideMaster1.xml" /></Relationships>
</file>

<file path=ppt/slideLayouts/_rels/slideLayout23.xml.rels>&#65279;<?xml version="1.0" encoding="utf-8" standalone="yes"?><Relationships xmlns="http://schemas.openxmlformats.org/package/2006/relationships"><Relationship Id="rId1" Type="http://schemas.openxmlformats.org/officeDocument/2006/relationships/image" Target="../media/image6.jpeg" /><Relationship Id="rId2" Type="http://schemas.openxmlformats.org/officeDocument/2006/relationships/image" Target="../media/image5.png" /><Relationship Id="rId3" Type="http://schemas.openxmlformats.org/officeDocument/2006/relationships/slideMaster" Target="../slideMasters/slideMaster1.xml" /></Relationships>
</file>

<file path=ppt/slideLayouts/_rels/slideLayout24.xml.rels>&#65279;<?xml version="1.0" encoding="utf-8" standalone="yes"?><Relationships xmlns="http://schemas.openxmlformats.org/package/2006/relationships"><Relationship Id="rId1" Type="http://schemas.openxmlformats.org/officeDocument/2006/relationships/image" Target="../media/image6.jpeg" /><Relationship Id="rId2" Type="http://schemas.openxmlformats.org/officeDocument/2006/relationships/image" Target="../media/image5.png" /><Relationship Id="rId3" Type="http://schemas.openxmlformats.org/officeDocument/2006/relationships/slideMaster" Target="../slideMasters/slideMaster1.xml" /></Relationships>
</file>

<file path=ppt/slideLayouts/_rels/slideLayout25.xml.rels>&#65279;<?xml version="1.0" encoding="utf-8" standalone="yes"?><Relationships xmlns="http://schemas.openxmlformats.org/package/2006/relationships"><Relationship Id="rId1" Type="http://schemas.openxmlformats.org/officeDocument/2006/relationships/image" Target="../media/image7.png" /><Relationship Id="rId2" Type="http://schemas.openxmlformats.org/officeDocument/2006/relationships/image" Target="../media/image8.png" /><Relationship Id="rId3" Type="http://schemas.openxmlformats.org/officeDocument/2006/relationships/slideMaster" Target="../slideMasters/slideMaster1.xml" /></Relationships>
</file>

<file path=ppt/slideLayouts/_rels/slideLayout26.xml.rels>&#65279;<?xml version="1.0" encoding="utf-8" standalone="yes"?><Relationships xmlns="http://schemas.openxmlformats.org/package/2006/relationships"><Relationship Id="rId1" Type="http://schemas.openxmlformats.org/officeDocument/2006/relationships/image" Target="../media/image7.png" /><Relationship Id="rId2" Type="http://schemas.openxmlformats.org/officeDocument/2006/relationships/image" Target="../media/image8.png" /><Relationship Id="rId3" Type="http://schemas.openxmlformats.org/officeDocument/2006/relationships/slideMaster" Target="../slideMasters/slideMaster1.xml" /></Relationships>
</file>

<file path=ppt/slideLayouts/_rels/slideLayout27.xml.rels>&#65279;<?xml version="1.0" encoding="utf-8" standalone="yes"?><Relationships xmlns="http://schemas.openxmlformats.org/package/2006/relationships"><Relationship Id="rId1" Type="http://schemas.openxmlformats.org/officeDocument/2006/relationships/tags" Target="../tags/tag1.xml" /><Relationship Id="rId2" Type="http://schemas.openxmlformats.org/officeDocument/2006/relationships/tags" Target="../tags/tag2.xml" /><Relationship Id="rId3" Type="http://schemas.openxmlformats.org/officeDocument/2006/relationships/tags" Target="../tags/tag3.xml" /><Relationship Id="rId4" Type="http://schemas.openxmlformats.org/officeDocument/2006/relationships/tags" Target="../tags/tag4.xml" /><Relationship Id="rId5" Type="http://schemas.openxmlformats.org/officeDocument/2006/relationships/tags" Target="../tags/tag5.xml" /><Relationship Id="rId6" Type="http://schemas.openxmlformats.org/officeDocument/2006/relationships/tags" Target="../tags/tag6.xml" /><Relationship Id="rId7" Type="http://schemas.openxmlformats.org/officeDocument/2006/relationships/image" Target="../media/image9.png" /><Relationship Id="rId8" Type="http://schemas.openxmlformats.org/officeDocument/2006/relationships/tags" Target="../tags/tag7.xml" /><Relationship Id="rId9" Type="http://schemas.openxmlformats.org/officeDocument/2006/relationships/slideMaster" Target="../slideMasters/slideMaster1.xml" /></Relationships>
</file>

<file path=ppt/slideLayouts/_rels/slideLayout2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标题幻灯片">
    <p:spTree>
      <p:nvGrpSpPr>
        <p:cNvPr id="1" name=""/>
        <p:cNvGrpSpPr/>
        <p:nvPr/>
      </p:nvGrpSpPr>
      <p:grpSpPr>
        <a:xfrm>
          <a:off x="0" y="0"/>
          <a:ext cx="0" cy="0"/>
        </a:xfrm>
      </p:grpSpPr>
      <p:sp>
        <p:nvSpPr>
          <p:cNvPr id="2" name="标题 1"/>
          <p:cNvSpPr>
            <a:spLocks noGrp="1"/>
          </p:cNvSpPr>
          <p:nvPr>
            <p:ph type="ctrTitle"/>
          </p:nvPr>
        </p:nvSpPr>
        <p:spPr>
          <a:xfrm>
            <a:off x="914400" y="2130427"/>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2020/8/10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标题和竖排文字">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2020/8/10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垂直排列标题与文本">
    <p:spTree>
      <p:nvGrpSpPr>
        <p:cNvPr id="1" name=""/>
        <p:cNvGrpSpPr/>
        <p:nvPr/>
      </p:nvGrpSpPr>
      <p:grpSpPr>
        <a:xfrm>
          <a:off x="0" y="0"/>
          <a:ext cx="0" cy="0"/>
        </a:xfrm>
      </p:grpSpPr>
      <p:sp>
        <p:nvSpPr>
          <p:cNvPr id="2" name="竖排标题 1"/>
          <p:cNvSpPr>
            <a:spLocks noGrp="1"/>
          </p:cNvSpPr>
          <p:nvPr>
            <p:ph type="title" orient="vert"/>
          </p:nvPr>
        </p:nvSpPr>
        <p:spPr>
          <a:xfrm>
            <a:off x="8839200" y="274640"/>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40"/>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2020/8/10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1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Only" preserve="1">
  <p:cSld name="内容">
    <p:spTree>
      <p:nvGrpSpPr>
        <p:cNvPr id="1" name=""/>
        <p:cNvGrpSpPr/>
        <p:nvPr/>
      </p:nvGrpSpPr>
      <p:grpSpPr>
        <a:xfrm>
          <a:off x="0" y="0"/>
          <a:ext cx="0" cy="0"/>
        </a:xfrm>
      </p:grpSpPr>
      <p:sp>
        <p:nvSpPr>
          <p:cNvPr id="2" name="内容占位符 1"/>
          <p:cNvSpPr>
            <a:spLocks noGrp="1"/>
          </p:cNvSpPr>
          <p:nvPr>
            <p:ph/>
          </p:nvPr>
        </p:nvSpPr>
        <p:spPr>
          <a:xfrm>
            <a:off x="402167" y="609600"/>
            <a:ext cx="11387667" cy="5489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pPr lvl="0"/>
            <a:fld id="{BB962C8B-B14F-4D97-AF65-F5344CB8AC3E}" type="datetime1">
              <a:rPr lang="zh-CN" altLang="en-US">
                <a:latin typeface="Arial" pitchFamily="34" charset="0"/>
              </a:rPr>
              <a:t>2020/8/10</a:t>
            </a:fld>
            <a:endParaRPr lang="zh-CN" altLang="en-US">
              <a:latin typeface="Arial" pitchFamily="34" charset="0"/>
            </a:endParaRPr>
          </a:p>
        </p:txBody>
      </p:sp>
      <p:sp>
        <p:nvSpPr>
          <p:cNvPr id="4" name="页脚占位符 3"/>
          <p:cNvSpPr>
            <a:spLocks noGrp="1"/>
          </p:cNvSpPr>
          <p:nvPr>
            <p:ph type="ftr" sz="quarter" idx="11"/>
          </p:nvPr>
        </p:nvSpPr>
        <p:spPr/>
        <p:txBody>
          <a:bodyPr/>
          <a:lstStyle/>
          <a:p>
            <a:pPr lvl="0"/>
            <a:endParaRPr lang="zh-CN" altLang="en-US">
              <a:latin typeface="Arial"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itchFamily="34" charset="0"/>
              </a:rPr>
              <a:t>‹#›</a:t>
            </a:fld>
            <a:endParaRPr lang="zh-CN" altLang="en-US">
              <a:latin typeface="Arial" pitchFamily="34" charset="0"/>
            </a:endParaRPr>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1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xAndMedia" preserve="1">
  <p:cSld name="标题，文本与媒体剪辑">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文本占位符 2"/>
          <p:cNvSpPr>
            <a:spLocks noGrp="1"/>
          </p:cNvSpPr>
          <p:nvPr>
            <p:ph type="body"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媒体占位符 3"/>
          <p:cNvSpPr>
            <a:spLocks noGrp="1"/>
          </p:cNvSpPr>
          <p:nvPr>
            <p:ph type="media" sz="half" idx="2"/>
          </p:nvPr>
        </p:nvSpPr>
        <p:spPr>
          <a:xfrm>
            <a:off x="6172200" y="1825625"/>
            <a:ext cx="5181600" cy="4351338"/>
          </a:xfrm>
        </p:spPr>
        <p:txBody>
          <a:bodyPr/>
          <a:lstStyle/>
          <a:p>
            <a:endParaRPr lang="zh-CN" altLang="en-US"/>
          </a:p>
        </p:txBody>
      </p:sp>
      <p:sp>
        <p:nvSpPr>
          <p:cNvPr id="5" name="日期占位符 4"/>
          <p:cNvSpPr>
            <a:spLocks noGrp="1"/>
          </p:cNvSpPr>
          <p:nvPr>
            <p:ph type="dt" sz="half" idx="10"/>
          </p:nvPr>
        </p:nvSpPr>
        <p:spPr/>
        <p:txBody>
          <a:bodyPr/>
          <a:lstStyle/>
          <a:p>
            <a:pPr lvl="0"/>
            <a:endParaRPr lang="zh-CN" altLang="en-US">
              <a:latin typeface="Arial" pitchFamily="34" charset="0"/>
            </a:endParaRPr>
          </a:p>
        </p:txBody>
      </p:sp>
      <p:sp>
        <p:nvSpPr>
          <p:cNvPr id="6" name="页脚占位符 5"/>
          <p:cNvSpPr>
            <a:spLocks noGrp="1"/>
          </p:cNvSpPr>
          <p:nvPr>
            <p:ph type="ftr" sz="quarter" idx="11"/>
          </p:nvPr>
        </p:nvSpPr>
        <p:spPr/>
        <p:txBody>
          <a:bodyPr/>
          <a:lstStyle/>
          <a:p>
            <a:pPr lvl="0"/>
            <a:endParaRPr lang="zh-CN" altLang="en-US">
              <a:latin typeface="Arial"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itchFamily="34" charset="0"/>
              </a:rPr>
              <a:t>‹#›</a:t>
            </a:fld>
            <a:endParaRPr lang="zh-CN" altLang="en-US">
              <a:latin typeface="Arial" pitchFamily="34" charset="0"/>
            </a:endParaRPr>
          </a:p>
        </p:txBody>
      </p:sp>
    </p:spTree>
  </p:cSld>
  <p:clrMapOvr>
    <a:masterClrMapping/>
  </p:clrMapOvr>
  <p:transition spd="med">
    <p:random/>
  </p:transition>
  <p:timing/>
</p:sldLayout>
</file>

<file path=ppt/slideLayouts/slideLayout1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1_自定义版式">
    <p:spTree>
      <p:nvGrpSpPr>
        <p:cNvPr id="1" name=""/>
        <p:cNvGrpSpPr/>
        <p:nvPr/>
      </p:nvGrpSpPr>
      <p:grpSpPr>
        <a:xfrm>
          <a:off x="0" y="0"/>
          <a:ext cx="0" cy="0"/>
        </a:xfrm>
      </p:grpSpPr>
      <p:pic>
        <p:nvPicPr>
          <p:cNvPr id="2" name="图片 1"/>
          <p:cNvPicPr>
            <a:picLocks noChangeAspect="1" noChangeArrowheads="1"/>
          </p:cNvPicPr>
          <p:nvPr userDrawn="1"/>
        </p:nvPicPr>
        <p:blipFill>
          <a:blip r:embed="rId1">
            <a:extLst>
              <a:ext uri="{28A0092B-C50C-407E-A947-70E740481C1C}">
                <a14:useLocalDpi xmlns:a14="http://schemas.microsoft.com/office/drawing/2010/main" val="0"/>
              </a:ext>
            </a:extLst>
          </a:blip>
          <a:stretch>
            <a:fillRect/>
          </a:stretch>
        </p:blipFill>
        <p:spPr bwMode="auto">
          <a:xfrm>
            <a:off x="0" y="0"/>
            <a:ext cx="121920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458788" y="247650"/>
            <a:ext cx="19812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1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栏目二">
    <p:spTree>
      <p:nvGrpSpPr>
        <p:cNvPr id="1" name=""/>
        <p:cNvGrpSpPr/>
        <p:nvPr/>
      </p:nvGrpSpPr>
      <p:grpSpPr>
        <a:xfrm>
          <a:off x="0" y="0"/>
          <a:ext cx="0" cy="0"/>
        </a:xfrm>
      </p:grpSpPr>
      <p:grpSp>
        <p:nvGrpSpPr>
          <p:cNvPr id="2" name="组合 1"/>
          <p:cNvGrpSpPr/>
          <p:nvPr userDrawn="1"/>
        </p:nvGrpSpPr>
        <p:grpSpPr>
          <a:xfrm>
            <a:off x="7728181" y="-27384"/>
            <a:ext cx="2255712" cy="880109"/>
            <a:chOff x="11613" y="1584001"/>
            <a:chExt cx="1443037" cy="733424"/>
          </a:xfrm>
        </p:grpSpPr>
        <p:pic>
          <p:nvPicPr>
            <p:cNvPr id="7" name="图片 6"/>
            <p:cNvPicPr>
              <a:picLocks noChangeAspect="1"/>
            </p:cNvPicPr>
            <p:nvPr userDrawn="1"/>
          </p:nvPicPr>
          <p:blipFill>
            <a:blip r:embed="rId1">
              <a:extLst>
                <a:ext uri="{28A0092B-C50C-407E-A947-70E740481C1C}">
                  <a14:useLocalDpi xmlns:a14="http://schemas.microsoft.com/office/drawing/2010/main" val="0"/>
                </a:ext>
              </a:extLst>
            </a:blip>
            <a:stretch>
              <a:fillRect/>
            </a:stretch>
          </p:blipFill>
          <p:spPr>
            <a:xfrm>
              <a:off x="11613" y="1584001"/>
              <a:ext cx="1443037" cy="733424"/>
            </a:xfrm>
            <a:prstGeom prst="rect">
              <a:avLst/>
            </a:prstGeom>
          </p:spPr>
        </p:pic>
        <p:sp>
          <p:nvSpPr>
            <p:cNvPr id="9" name="TextBox 8">
              <a:hlinkClick r:id="rId2" action="ppaction://hlinksldjump"/>
            </p:cNvPr>
            <p:cNvSpPr txBox="1"/>
            <p:nvPr userDrawn="1"/>
          </p:nvSpPr>
          <p:spPr>
            <a:xfrm>
              <a:off x="73033" y="1807573"/>
              <a:ext cx="922113" cy="256481"/>
            </a:xfrm>
            <a:prstGeom prst="rect">
              <a:avLst/>
            </a:prstGeom>
            <a:noFill/>
          </p:spPr>
          <p:txBody>
            <a:bodyPr wrap="none" rtlCol="0">
              <a:spAutoFit/>
            </a:bodyPr>
            <a:lstStyle/>
            <a:p>
              <a:r>
                <a:rPr lang="zh-CN" altLang="en-US" sz="1400">
                  <a:solidFill>
                    <a:schemeClr val="bg1"/>
                  </a:solidFill>
                  <a:latin typeface="黑体" pitchFamily="2" charset="-122"/>
                  <a:ea typeface="黑体" pitchFamily="2" charset="-122"/>
                </a:rPr>
                <a:t>课前篇自主预习</a:t>
              </a:r>
              <a:endParaRPr lang="zh-CN" altLang="en-US" sz="1400">
                <a:solidFill>
                  <a:schemeClr val="bg1"/>
                </a:solidFill>
                <a:latin typeface="黑体" pitchFamily="2" charset="-122"/>
                <a:ea typeface="黑体" pitchFamily="2" charset="-122"/>
              </a:endParaRPr>
            </a:p>
          </p:txBody>
        </p:sp>
      </p:gr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1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栏目三">
    <p:spTree>
      <p:nvGrpSpPr>
        <p:cNvPr id="1" name=""/>
        <p:cNvGrpSpPr/>
        <p:nvPr/>
      </p:nvGrpSpPr>
      <p:grpSpPr>
        <a:xfrm>
          <a:off x="0" y="0"/>
          <a:ext cx="0" cy="0"/>
        </a:xfrm>
      </p:grpSpPr>
      <p:grpSp>
        <p:nvGrpSpPr>
          <p:cNvPr id="2" name="组合 1"/>
          <p:cNvGrpSpPr/>
          <p:nvPr userDrawn="1"/>
        </p:nvGrpSpPr>
        <p:grpSpPr>
          <a:xfrm>
            <a:off x="9826869" y="-27384"/>
            <a:ext cx="2151536" cy="880109"/>
            <a:chOff x="11613" y="2237065"/>
            <a:chExt cx="1443037" cy="733424"/>
          </a:xfrm>
        </p:grpSpPr>
        <p:pic>
          <p:nvPicPr>
            <p:cNvPr id="8" name="图片 7"/>
            <p:cNvPicPr>
              <a:picLocks noChangeAspect="1"/>
            </p:cNvPicPr>
            <p:nvPr userDrawn="1"/>
          </p:nvPicPr>
          <p:blipFill>
            <a:blip r:embed="rId1">
              <a:extLst>
                <a:ext uri="{28A0092B-C50C-407E-A947-70E740481C1C}">
                  <a14:useLocalDpi xmlns:a14="http://schemas.microsoft.com/office/drawing/2010/main" val="0"/>
                </a:ext>
              </a:extLst>
            </a:blip>
            <a:stretch>
              <a:fillRect/>
            </a:stretch>
          </p:blipFill>
          <p:spPr>
            <a:xfrm>
              <a:off x="11613" y="2237065"/>
              <a:ext cx="1443037" cy="733424"/>
            </a:xfrm>
            <a:prstGeom prst="rect">
              <a:avLst/>
            </a:prstGeom>
          </p:spPr>
        </p:pic>
        <p:sp>
          <p:nvSpPr>
            <p:cNvPr id="10" name="TextBox 9">
              <a:hlinkClick action="ppaction://noaction"/>
            </p:cNvPr>
            <p:cNvSpPr txBox="1"/>
            <p:nvPr userDrawn="1"/>
          </p:nvSpPr>
          <p:spPr>
            <a:xfrm>
              <a:off x="60351" y="2460637"/>
              <a:ext cx="966762" cy="256481"/>
            </a:xfrm>
            <a:prstGeom prst="rect">
              <a:avLst/>
            </a:prstGeom>
            <a:noFill/>
          </p:spPr>
          <p:txBody>
            <a:bodyPr wrap="none" rtlCol="0">
              <a:spAutoFit/>
            </a:bodyPr>
            <a:lstStyle/>
            <a:p>
              <a:r>
                <a:rPr lang="zh-CN" altLang="en-US" sz="1400">
                  <a:solidFill>
                    <a:schemeClr val="bg1"/>
                  </a:solidFill>
                  <a:latin typeface="黑体" pitchFamily="2" charset="-122"/>
                  <a:ea typeface="黑体" pitchFamily="2" charset="-122"/>
                </a:rPr>
                <a:t>课堂篇探究学习</a:t>
              </a:r>
              <a:endParaRPr lang="zh-CN" altLang="en-US" sz="1400">
                <a:solidFill>
                  <a:schemeClr val="bg1"/>
                </a:solidFill>
                <a:latin typeface="黑体" pitchFamily="2" charset="-122"/>
                <a:ea typeface="黑体" pitchFamily="2" charset="-122"/>
              </a:endParaRPr>
            </a:p>
          </p:txBody>
        </p:sp>
      </p:gr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1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9_两栏内容">
    <p:spTree>
      <p:nvGrpSpPr>
        <p:cNvPr id="1" name=""/>
        <p:cNvGrpSpPr/>
        <p:nvPr/>
      </p:nvGrpSpPr>
      <p:grpSpPr>
        <a:xfrm>
          <a:off x="0" y="0"/>
          <a:ext cx="0" cy="0"/>
        </a:xfrm>
      </p:grpSpPr>
      <p:pic>
        <p:nvPicPr>
          <p:cNvPr id="2" name="Picture 2" descr="E:\新教材项目\新教材同步课\PPT模板设计\源文件\数学内页（大）.jpg"/>
          <p:cNvPicPr>
            <a:picLocks noChangeAspect="1" noChangeArrowheads="1"/>
          </p:cNvPicPr>
          <p:nvPr userDrawn="1"/>
        </p:nvPicPr>
        <p:blipFill>
          <a:blip r:embed="rId1">
            <a:extLst>
              <a:ext uri="{28A0092B-C50C-407E-A947-70E740481C1C}">
                <a14:useLocalDpi xmlns:a14="http://schemas.microsoft.com/office/drawing/2010/main" val="0"/>
              </a:ext>
            </a:extLst>
          </a:blip>
          <a:stretch>
            <a:fillRect/>
          </a:stretch>
        </p:blipFill>
        <p:spPr bwMode="auto">
          <a:xfrm>
            <a:off x="0" y="0"/>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794" y="794"/>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0537617"/>
      </p:ext>
    </p:extLst>
  </p:cSld>
  <p:clrMapOvr>
    <a:masterClrMapping/>
  </p:clrMapOvr>
  <p:transition/>
  <p:timing/>
</p:sldLayout>
</file>

<file path=ppt/slideLayouts/slideLayout1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5_节标题">
    <p:spTree>
      <p:nvGrpSpPr>
        <p:cNvPr id="1" name=""/>
        <p:cNvGrpSpPr/>
        <p:nvPr/>
      </p:nvGrpSpPr>
      <p:grpSpPr>
        <a:xfrm>
          <a:off x="0" y="0"/>
          <a:ext cx="0" cy="0"/>
        </a:xfrm>
      </p:grpSpPr>
      <p:pic>
        <p:nvPicPr>
          <p:cNvPr id="2" name="Picture 2" descr="E:\新教材项目\新教材同步课\PPT模板设计\源文件\数学内页（中）.jpg"/>
          <p:cNvPicPr>
            <a:picLocks noChangeAspect="1" noChangeArrowheads="1"/>
          </p:cNvPicPr>
          <p:nvPr userDrawn="1"/>
        </p:nvPicPr>
        <p:blipFill>
          <a:blip r:embed="rId1">
            <a:extLst>
              <a:ext uri="{28A0092B-C50C-407E-A947-70E740481C1C}">
                <a14:useLocalDpi xmlns:a14="http://schemas.microsoft.com/office/drawing/2010/main" val="0"/>
              </a:ext>
            </a:extLst>
          </a:blip>
          <a:stretch>
            <a:fillRect/>
          </a:stretch>
        </p:blipFill>
        <p:spPr bwMode="auto">
          <a:xfrm>
            <a:off x="0" y="0"/>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794" y="794"/>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日期占位符 3"/>
          <p:cNvSpPr>
            <a:spLocks noGrp="1"/>
          </p:cNvSpPr>
          <p:nvPr>
            <p:ph type="dt" sz="half" idx="10"/>
          </p:nvPr>
        </p:nvSpPr>
        <p:spPr/>
        <p:txBody>
          <a:bodyPr/>
          <a:lstStyle>
            <a:lvl1pPr>
              <a:defRPr/>
            </a:lvl1pPr>
          </a:lstStyle>
          <a:p>
            <a:pPr>
              <a:defRPr/>
            </a:pPr>
            <a:endParaRPr lang="zh-CN" altLang="zh-CN"/>
          </a:p>
        </p:txBody>
      </p:sp>
    </p:spTree>
    <p:extLst>
      <p:ext uri="{BB962C8B-B14F-4D97-AF65-F5344CB8AC3E}">
        <p14:creationId xmlns:p14="http://schemas.microsoft.com/office/powerpoint/2010/main" val="3531065797"/>
      </p:ext>
    </p:extLst>
  </p:cSld>
  <p:clrMapOvr>
    <a:masterClrMapping/>
  </p:clrMapOvr>
  <p:transition/>
  <p:timing/>
</p:sldLayout>
</file>

<file path=ppt/slideLayouts/slideLayout1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7_两栏内容">
    <p:spTree>
      <p:nvGrpSpPr>
        <p:cNvPr id="1" name=""/>
        <p:cNvGrpSpPr/>
        <p:nvPr/>
      </p:nvGrpSpPr>
      <p:grpSpPr>
        <a:xfrm>
          <a:off x="0" y="0"/>
          <a:ext cx="0" cy="0"/>
        </a:xfrm>
      </p:grpSpPr>
      <p:pic>
        <p:nvPicPr>
          <p:cNvPr id="2" name="Picture 2" descr="E:\新教材项目\新教材同步课\PPT模板设计\源文件\数学内页（大）.jpg"/>
          <p:cNvPicPr>
            <a:picLocks noChangeAspect="1" noChangeArrowheads="1"/>
          </p:cNvPicPr>
          <p:nvPr userDrawn="1"/>
        </p:nvPicPr>
        <p:blipFill>
          <a:blip r:embed="rId1">
            <a:extLst>
              <a:ext uri="{28A0092B-C50C-407E-A947-70E740481C1C}">
                <a14:useLocalDpi xmlns:a14="http://schemas.microsoft.com/office/drawing/2010/main" val="0"/>
              </a:ext>
            </a:extLst>
          </a:blip>
          <a:stretch>
            <a:fillRect/>
          </a:stretch>
        </p:blipFill>
        <p:spPr bwMode="auto">
          <a:xfrm>
            <a:off x="0" y="0"/>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794" y="794"/>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97387285"/>
      </p:ext>
    </p:extLst>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标题和内容">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2020/8/10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2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6_节标题">
    <p:spTree>
      <p:nvGrpSpPr>
        <p:cNvPr id="1" name=""/>
        <p:cNvGrpSpPr/>
        <p:nvPr/>
      </p:nvGrpSpPr>
      <p:grpSpPr>
        <a:xfrm>
          <a:off x="0" y="0"/>
          <a:ext cx="0" cy="0"/>
        </a:xfrm>
      </p:grpSpPr>
      <p:pic>
        <p:nvPicPr>
          <p:cNvPr id="2" name="Picture 2" descr="E:\新教材项目\新教材同步课\PPT模板设计\源文件\数学内页（中）.jpg"/>
          <p:cNvPicPr>
            <a:picLocks noChangeAspect="1" noChangeArrowheads="1"/>
          </p:cNvPicPr>
          <p:nvPr userDrawn="1"/>
        </p:nvPicPr>
        <p:blipFill>
          <a:blip r:embed="rId1">
            <a:extLst>
              <a:ext uri="{28A0092B-C50C-407E-A947-70E740481C1C}">
                <a14:useLocalDpi xmlns:a14="http://schemas.microsoft.com/office/drawing/2010/main" val="0"/>
              </a:ext>
            </a:extLst>
          </a:blip>
          <a:stretch>
            <a:fillRect/>
          </a:stretch>
        </p:blipFill>
        <p:spPr bwMode="auto">
          <a:xfrm>
            <a:off x="0" y="0"/>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794" y="794"/>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日期占位符 3"/>
          <p:cNvSpPr>
            <a:spLocks noGrp="1"/>
          </p:cNvSpPr>
          <p:nvPr>
            <p:ph type="dt" sz="half" idx="10"/>
          </p:nvPr>
        </p:nvSpPr>
        <p:spPr/>
        <p:txBody>
          <a:bodyPr/>
          <a:lstStyle>
            <a:lvl1pPr>
              <a:defRPr/>
            </a:lvl1pPr>
          </a:lstStyle>
          <a:p>
            <a:pPr>
              <a:defRPr/>
            </a:pPr>
            <a:endParaRPr lang="zh-CN" altLang="zh-CN"/>
          </a:p>
        </p:txBody>
      </p:sp>
    </p:spTree>
    <p:extLst>
      <p:ext uri="{BB962C8B-B14F-4D97-AF65-F5344CB8AC3E}">
        <p14:creationId xmlns:p14="http://schemas.microsoft.com/office/powerpoint/2010/main" val="4132472025"/>
      </p:ext>
    </p:extLst>
  </p:cSld>
  <p:clrMapOvr>
    <a:masterClrMapping/>
  </p:clrMapOvr>
  <p:transition/>
  <p:timing/>
</p:sldLayout>
</file>

<file path=ppt/slideLayouts/slideLayout2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7_节标题">
    <p:spTree>
      <p:nvGrpSpPr>
        <p:cNvPr id="1" name=""/>
        <p:cNvGrpSpPr/>
        <p:nvPr/>
      </p:nvGrpSpPr>
      <p:grpSpPr>
        <a:xfrm>
          <a:off x="0" y="0"/>
          <a:ext cx="0" cy="0"/>
        </a:xfrm>
      </p:grpSpPr>
      <p:pic>
        <p:nvPicPr>
          <p:cNvPr id="2" name="Picture 2" descr="E:\新教材项目\新教材同步课\PPT模板设计\源文件\数学内页（中）.jpg"/>
          <p:cNvPicPr>
            <a:picLocks noChangeAspect="1" noChangeArrowheads="1"/>
          </p:cNvPicPr>
          <p:nvPr userDrawn="1"/>
        </p:nvPicPr>
        <p:blipFill>
          <a:blip r:embed="rId1">
            <a:extLst>
              <a:ext uri="{28A0092B-C50C-407E-A947-70E740481C1C}">
                <a14:useLocalDpi xmlns:a14="http://schemas.microsoft.com/office/drawing/2010/main" val="0"/>
              </a:ext>
            </a:extLst>
          </a:blip>
          <a:stretch>
            <a:fillRect/>
          </a:stretch>
        </p:blipFill>
        <p:spPr bwMode="auto">
          <a:xfrm>
            <a:off x="0" y="0"/>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794" y="794"/>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日期占位符 3"/>
          <p:cNvSpPr>
            <a:spLocks noGrp="1"/>
          </p:cNvSpPr>
          <p:nvPr>
            <p:ph type="dt" sz="half" idx="10"/>
          </p:nvPr>
        </p:nvSpPr>
        <p:spPr/>
        <p:txBody>
          <a:bodyPr/>
          <a:lstStyle>
            <a:lvl1pPr>
              <a:defRPr/>
            </a:lvl1pPr>
          </a:lstStyle>
          <a:p>
            <a:pPr>
              <a:defRPr/>
            </a:pPr>
            <a:endParaRPr lang="zh-CN" altLang="zh-CN"/>
          </a:p>
        </p:txBody>
      </p:sp>
    </p:spTree>
    <p:extLst>
      <p:ext uri="{BB962C8B-B14F-4D97-AF65-F5344CB8AC3E}">
        <p14:creationId xmlns:p14="http://schemas.microsoft.com/office/powerpoint/2010/main" val="3971802847"/>
      </p:ext>
    </p:extLst>
  </p:cSld>
  <p:clrMapOvr>
    <a:masterClrMapping/>
  </p:clrMapOvr>
  <p:transition/>
  <p:timing/>
</p:sldLayout>
</file>

<file path=ppt/slideLayouts/slideLayout2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8_两栏内容">
    <p:spTree>
      <p:nvGrpSpPr>
        <p:cNvPr id="1" name=""/>
        <p:cNvGrpSpPr/>
        <p:nvPr/>
      </p:nvGrpSpPr>
      <p:grpSpPr>
        <a:xfrm>
          <a:off x="0" y="0"/>
          <a:ext cx="0" cy="0"/>
        </a:xfrm>
      </p:grpSpPr>
      <p:pic>
        <p:nvPicPr>
          <p:cNvPr id="2" name="Picture 2" descr="E:\新教材项目\新教材同步课\PPT模板设计\源文件\数学内页（大）.jpg"/>
          <p:cNvPicPr>
            <a:picLocks noChangeAspect="1" noChangeArrowheads="1"/>
          </p:cNvPicPr>
          <p:nvPr userDrawn="1"/>
        </p:nvPicPr>
        <p:blipFill>
          <a:blip r:embed="rId1">
            <a:extLst>
              <a:ext uri="{28A0092B-C50C-407E-A947-70E740481C1C}">
                <a14:useLocalDpi xmlns:a14="http://schemas.microsoft.com/office/drawing/2010/main" val="0"/>
              </a:ext>
            </a:extLst>
          </a:blip>
          <a:stretch>
            <a:fillRect/>
          </a:stretch>
        </p:blipFill>
        <p:spPr bwMode="auto">
          <a:xfrm>
            <a:off x="0" y="0"/>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794" y="794"/>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3031664"/>
      </p:ext>
    </p:extLst>
  </p:cSld>
  <p:clrMapOvr>
    <a:masterClrMapping/>
  </p:clrMapOvr>
  <p:transition/>
  <p:timing/>
</p:sldLayout>
</file>

<file path=ppt/slideLayouts/slideLayout2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1_节标题">
    <p:spTree>
      <p:nvGrpSpPr>
        <p:cNvPr id="1" name=""/>
        <p:cNvGrpSpPr/>
        <p:nvPr/>
      </p:nvGrpSpPr>
      <p:grpSpPr>
        <a:xfrm>
          <a:off x="0" y="0"/>
          <a:ext cx="0" cy="0"/>
        </a:xfrm>
      </p:grpSpPr>
      <p:pic>
        <p:nvPicPr>
          <p:cNvPr id="2" name="Picture 2" descr="E:\新教材项目\新教材同步课\PPT模板设计\源文件\数学内页（中）.jpg"/>
          <p:cNvPicPr>
            <a:picLocks noChangeAspect="1" noChangeArrowheads="1"/>
          </p:cNvPicPr>
          <p:nvPr userDrawn="1"/>
        </p:nvPicPr>
        <p:blipFill>
          <a:blip r:embed="rId1">
            <a:extLst>
              <a:ext uri="{28A0092B-C50C-407E-A947-70E740481C1C}">
                <a14:useLocalDpi xmlns:a14="http://schemas.microsoft.com/office/drawing/2010/main" val="0"/>
              </a:ext>
            </a:extLst>
          </a:blip>
          <a:stretch>
            <a:fillRect/>
          </a:stretch>
        </p:blipFill>
        <p:spPr bwMode="auto">
          <a:xfrm>
            <a:off x="0" y="0"/>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794" y="794"/>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4439668"/>
      </p:ext>
    </p:extLst>
  </p:cSld>
  <p:clrMapOvr>
    <a:masterClrMapping/>
  </p:clrMapOvr>
  <p:transition/>
  <p:timing/>
</p:sldLayout>
</file>

<file path=ppt/slideLayouts/slideLayout2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9_节标题">
    <p:spTree>
      <p:nvGrpSpPr>
        <p:cNvPr id="1" name=""/>
        <p:cNvGrpSpPr/>
        <p:nvPr/>
      </p:nvGrpSpPr>
      <p:grpSpPr>
        <a:xfrm>
          <a:off x="0" y="0"/>
          <a:ext cx="0" cy="0"/>
        </a:xfrm>
      </p:grpSpPr>
      <p:pic>
        <p:nvPicPr>
          <p:cNvPr id="2" name="Picture 2" descr="E:\新教材项目\新教材同步课\PPT模板设计\源文件\数学内页（中）.jpg"/>
          <p:cNvPicPr>
            <a:picLocks noChangeAspect="1" noChangeArrowheads="1"/>
          </p:cNvPicPr>
          <p:nvPr userDrawn="1"/>
        </p:nvPicPr>
        <p:blipFill>
          <a:blip r:embed="rId1">
            <a:extLst>
              <a:ext uri="{28A0092B-C50C-407E-A947-70E740481C1C}">
                <a14:useLocalDpi xmlns:a14="http://schemas.microsoft.com/office/drawing/2010/main" val="0"/>
              </a:ext>
            </a:extLst>
          </a:blip>
          <a:stretch>
            <a:fillRect/>
          </a:stretch>
        </p:blipFill>
        <p:spPr bwMode="auto">
          <a:xfrm>
            <a:off x="0" y="0"/>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794" y="794"/>
            <a:ext cx="12191206" cy="685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日期占位符 3"/>
          <p:cNvSpPr>
            <a:spLocks noGrp="1"/>
          </p:cNvSpPr>
          <p:nvPr>
            <p:ph type="dt" sz="half" idx="10"/>
          </p:nvPr>
        </p:nvSpPr>
        <p:spPr/>
        <p:txBody>
          <a:bodyPr/>
          <a:lstStyle>
            <a:lvl1pPr>
              <a:defRPr/>
            </a:lvl1pPr>
          </a:lstStyle>
          <a:p>
            <a:pPr>
              <a:defRPr/>
            </a:pPr>
            <a:endParaRPr lang="zh-CN" altLang="zh-CN"/>
          </a:p>
        </p:txBody>
      </p:sp>
    </p:spTree>
    <p:extLst>
      <p:ext uri="{BB962C8B-B14F-4D97-AF65-F5344CB8AC3E}">
        <p14:creationId xmlns:p14="http://schemas.microsoft.com/office/powerpoint/2010/main" val="31284758"/>
      </p:ext>
    </p:extLst>
  </p:cSld>
  <p:clrMapOvr>
    <a:masterClrMapping/>
  </p:clrMapOvr>
  <p:transition/>
  <p:timing/>
</p:sldLayout>
</file>

<file path=ppt/slideLayouts/slideLayout2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userDrawn="1">
  <p:cSld name="2_两栏内容">
    <p:spTree>
      <p:nvGrpSpPr>
        <p:cNvPr id="1" name=""/>
        <p:cNvGrpSpPr/>
        <p:nvPr/>
      </p:nvGrpSpPr>
      <p:grpSpPr>
        <a:xfrm>
          <a:off x="0" y="0"/>
          <a:ext cx="0" cy="0"/>
        </a:xfrm>
      </p:grpSpPr>
      <p:grpSp>
        <p:nvGrpSpPr>
          <p:cNvPr id="2" name="Group 9"/>
          <p:cNvGrpSpPr/>
          <p:nvPr userDrawn="1"/>
        </p:nvGrpSpPr>
        <p:grpSpPr>
          <a:xfrm>
            <a:off x="10775316" y="51436"/>
            <a:ext cx="1416685" cy="473075"/>
            <a:chExt cx="1135203" cy="341359"/>
          </a:xfrm>
        </p:grpSpPr>
        <p:pic>
          <p:nvPicPr>
            <p:cNvPr id="3" name="image3.png"/>
            <p:cNvPicPr/>
            <p:nvPr/>
          </p:nvPicPr>
          <p:blipFill>
            <a:blip r:embed="rId1"/>
            <a:stretch>
              <a:fillRect/>
            </a:stretch>
          </p:blipFill>
          <p:spPr>
            <a:xfrm>
              <a:off x="281542" y="0"/>
              <a:ext cx="490406" cy="177474"/>
            </a:xfrm>
            <a:prstGeom prst="rect">
              <a:avLst/>
            </a:prstGeom>
            <a:ln w="12700" cap="flat">
              <a:noFill/>
              <a:miter lim="400000"/>
            </a:ln>
            <a:effectLst/>
          </p:spPr>
        </p:pic>
        <p:pic>
          <p:nvPicPr>
            <p:cNvPr id="4" name="image4.png"/>
            <p:cNvPicPr/>
            <p:nvPr/>
          </p:nvPicPr>
          <p:blipFill>
            <a:blip r:embed="rId2"/>
            <a:stretch>
              <a:fillRect/>
            </a:stretch>
          </p:blipFill>
          <p:spPr>
            <a:xfrm>
              <a:off x="0" y="187459"/>
              <a:ext cx="1135204" cy="153901"/>
            </a:xfrm>
            <a:prstGeom prst="rect">
              <a:avLst/>
            </a:prstGeom>
            <a:ln w="12700" cap="flat">
              <a:noFill/>
              <a:miter lim="400000"/>
            </a:ln>
            <a:effectLst/>
          </p:spPr>
        </p:pic>
      </p:grpSp>
      <p:cxnSp>
        <p:nvCxnSpPr>
          <p:cNvPr id="5" name="直接箭头连接符 79"/>
          <p:cNvCxnSpPr/>
          <p:nvPr userDrawn="1"/>
        </p:nvCxnSpPr>
        <p:spPr bwMode="auto">
          <a:xfrm>
            <a:off x="5014392" y="408985"/>
            <a:ext cx="6911260" cy="2374"/>
          </a:xfrm>
          <a:prstGeom prst="straightConnector1">
            <a:avLst/>
          </a:prstGeom>
          <a:ln w="6350">
            <a:solidFill>
              <a:srgbClr val="C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a:off x="350874" y="6582976"/>
            <a:ext cx="7549395"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6973867"/>
      </p:ext>
    </p:extLst>
  </p:cSld>
  <p:clrMapOvr>
    <a:masterClrMapping/>
  </p:clrMapOvr>
  <p:transition/>
  <p:timing/>
</p:sldLayout>
</file>

<file path=ppt/slideLayouts/slideLayout2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userDrawn="1">
  <p:cSld name="1_两栏内容">
    <p:spTree>
      <p:nvGrpSpPr>
        <p:cNvPr id="1" name=""/>
        <p:cNvGrpSpPr/>
        <p:nvPr/>
      </p:nvGrpSpPr>
      <p:grpSpPr>
        <a:xfrm>
          <a:off x="0" y="0"/>
          <a:ext cx="0" cy="0"/>
        </a:xfrm>
      </p:grpSpPr>
      <p:grpSp>
        <p:nvGrpSpPr>
          <p:cNvPr id="6" name="Group 9"/>
          <p:cNvGrpSpPr/>
          <p:nvPr userDrawn="1"/>
        </p:nvGrpSpPr>
        <p:grpSpPr>
          <a:xfrm>
            <a:off x="10775316" y="51436"/>
            <a:ext cx="1416685" cy="473075"/>
            <a:chExt cx="1135203" cy="341359"/>
          </a:xfrm>
        </p:grpSpPr>
        <p:pic>
          <p:nvPicPr>
            <p:cNvPr id="7" name="image3.png"/>
            <p:cNvPicPr/>
            <p:nvPr/>
          </p:nvPicPr>
          <p:blipFill>
            <a:blip r:embed="rId1"/>
            <a:stretch>
              <a:fillRect/>
            </a:stretch>
          </p:blipFill>
          <p:spPr>
            <a:xfrm>
              <a:off x="281542" y="0"/>
              <a:ext cx="490406" cy="177474"/>
            </a:xfrm>
            <a:prstGeom prst="rect">
              <a:avLst/>
            </a:prstGeom>
            <a:ln w="12700" cap="flat">
              <a:noFill/>
              <a:miter lim="400000"/>
            </a:ln>
            <a:effectLst/>
          </p:spPr>
        </p:pic>
        <p:pic>
          <p:nvPicPr>
            <p:cNvPr id="8" name="image4.png"/>
            <p:cNvPicPr/>
            <p:nvPr/>
          </p:nvPicPr>
          <p:blipFill>
            <a:blip r:embed="rId2"/>
            <a:stretch>
              <a:fillRect/>
            </a:stretch>
          </p:blipFill>
          <p:spPr>
            <a:xfrm>
              <a:off x="0" y="187459"/>
              <a:ext cx="1135204" cy="153901"/>
            </a:xfrm>
            <a:prstGeom prst="rect">
              <a:avLst/>
            </a:prstGeom>
            <a:ln w="12700" cap="flat">
              <a:noFill/>
              <a:miter lim="400000"/>
            </a:ln>
            <a:effectLst/>
          </p:spPr>
        </p:pic>
      </p:grpSp>
      <p:cxnSp>
        <p:nvCxnSpPr>
          <p:cNvPr id="9" name="直接箭头连接符 79"/>
          <p:cNvCxnSpPr/>
          <p:nvPr userDrawn="1"/>
        </p:nvCxnSpPr>
        <p:spPr bwMode="auto">
          <a:xfrm>
            <a:off x="5014392" y="408985"/>
            <a:ext cx="6911260" cy="2374"/>
          </a:xfrm>
          <a:prstGeom prst="straightConnector1">
            <a:avLst/>
          </a:prstGeom>
          <a:ln w="6350">
            <a:solidFill>
              <a:srgbClr val="C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350874" y="6582976"/>
            <a:ext cx="7549395"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7948568"/>
      </p:ext>
    </p:extLst>
  </p:cSld>
  <p:clrMapOvr>
    <a:masterClrMapping/>
  </p:clrMapOvr>
  <p:transition/>
  <p:timing/>
</p:sldLayout>
</file>

<file path=ppt/slideLayouts/slideLayout2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相框">
    <p:bg>
      <p:bgPr>
        <a:solidFill>
          <a:schemeClr val="tx2"/>
        </a:solidFill>
        <a:effectLst/>
      </p:bgPr>
    </p:bg>
    <p:spTree>
      <p:nvGrpSpPr>
        <p:cNvPr id="1" name=""/>
        <p:cNvGrpSpPr/>
        <p:nvPr/>
      </p:nvGrpSpPr>
      <p:grpSpPr>
        <a:xfrm>
          <a:off x="0" y="0"/>
          <a:ext cx="0" cy="0"/>
        </a:xfrm>
      </p:grpSpPr>
      <p:sp>
        <p:nvSpPr>
          <p:cNvPr id="6" name="矩形 5"/>
          <p:cNvSpPr/>
          <p:nvPr>
            <p:custDataLst>
              <p:tags r:id="rId1"/>
            </p:custDataLst>
          </p:nvPr>
        </p:nvSpPr>
        <p:spPr>
          <a:xfrm>
            <a:off x="286385" y="273050"/>
            <a:ext cx="11616055" cy="63119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latin typeface="Arial" pitchFamily="34" charset="0"/>
              <a:ea typeface="微软雅黑" panose="020b0503020204020204" pitchFamily="34" charset="-122"/>
              <a:sym typeface="+mn-ea"/>
            </a:endParaRPr>
          </a:p>
        </p:txBody>
      </p:sp>
      <p:sp>
        <p:nvSpPr>
          <p:cNvPr id="3" name="日期占位符 2"/>
          <p:cNvSpPr>
            <a:spLocks noGrp="1"/>
          </p:cNvSpPr>
          <p:nvPr>
            <p:ph type="dt" sz="half" idx="10"/>
            <p:custDataLst>
              <p:tags r:id="rId2"/>
            </p:custDataLst>
          </p:nvPr>
        </p:nvSpPr>
        <p:spPr/>
        <p:txBody>
          <a:bodyPr/>
          <a:lstStyle>
            <a:lvl1pPr>
              <a:defRPr baseline="0">
                <a:latin typeface="Arial" pitchFamily="34" charset="0"/>
                <a:ea typeface="微软雅黑" panose="020b0503020204020204" pitchFamily="34" charset="-122"/>
              </a:defRPr>
            </a:lvl1pPr>
          </a:lstStyle>
          <a:p>
            <a:fld id="{760FBDFE-C587-4B4C-A407-44438C67B59E}" type="datetimeFigureOut">
              <a:rPr lang="zh-CN" altLang="en-US" smtClean="0"/>
              <a:t>2020/8/10</a:t>
            </a:fld>
            <a:endParaRPr lang="zh-CN" altLang="en-US"/>
          </a:p>
        </p:txBody>
      </p:sp>
      <p:sp>
        <p:nvSpPr>
          <p:cNvPr id="2" name="标题 1"/>
          <p:cNvSpPr>
            <a:spLocks noGrp="1"/>
          </p:cNvSpPr>
          <p:nvPr>
            <p:ph type="title" hasCustomPrompt="1"/>
            <p:custDataLst>
              <p:tags r:id="rId3"/>
            </p:custDataLst>
          </p:nvPr>
        </p:nvSpPr>
        <p:spPr>
          <a:xfrm>
            <a:off x="1281600" y="1249200"/>
            <a:ext cx="9626400" cy="723600"/>
          </a:xfrm>
        </p:spPr>
        <p:txBody>
          <a:bodyPr anchor="ctr"/>
          <a:lstStyle>
            <a:lvl1pPr>
              <a:defRPr sz="3200" baseline="0">
                <a:solidFill>
                  <a:schemeClr val="tx1">
                    <a:lumMod val="85000"/>
                    <a:lumOff val="15000"/>
                  </a:schemeClr>
                </a:solidFill>
                <a:latin typeface="Arial" pitchFamily="34" charset="0"/>
                <a:ea typeface="微软雅黑" panose="020b0503020204020204" pitchFamily="34" charset="-122"/>
              </a:defRPr>
            </a:lvl1pPr>
          </a:lstStyle>
          <a:p>
            <a:r>
              <a:rPr lang="zh-CN" altLang="en-US"/>
              <a:t>单击此处编辑标题</a:t>
            </a:r>
          </a:p>
        </p:txBody>
      </p:sp>
      <p:sp>
        <p:nvSpPr>
          <p:cNvPr id="7" name="内容占位符 6"/>
          <p:cNvSpPr>
            <a:spLocks noGrp="1"/>
          </p:cNvSpPr>
          <p:nvPr>
            <p:ph sz="quarter" idx="13"/>
            <p:custDataLst>
              <p:tags r:id="rId4"/>
            </p:custDataLst>
          </p:nvPr>
        </p:nvSpPr>
        <p:spPr>
          <a:xfrm>
            <a:off x="1281113" y="2163600"/>
            <a:ext cx="9626600" cy="3445200"/>
          </a:xfrm>
        </p:spPr>
        <p:txBody>
          <a:bodyPr/>
          <a:lstStyle>
            <a:lvl1pPr>
              <a:defRPr sz="1400" baseline="0">
                <a:solidFill>
                  <a:schemeClr val="tx1">
                    <a:lumMod val="85000"/>
                    <a:lumOff val="15000"/>
                  </a:schemeClr>
                </a:solidFill>
                <a:latin typeface="Arial" pitchFamily="34" charset="0"/>
                <a:ea typeface="微软雅黑" panose="020b0503020204020204" pitchFamily="34" charset="-122"/>
              </a:defRPr>
            </a:lvl1pPr>
            <a:lvl2pPr>
              <a:defRPr sz="1400" baseline="0">
                <a:solidFill>
                  <a:schemeClr val="tx1">
                    <a:lumMod val="85000"/>
                    <a:lumOff val="15000"/>
                  </a:schemeClr>
                </a:solidFill>
                <a:latin typeface="Arial" pitchFamily="34" charset="0"/>
                <a:ea typeface="微软雅黑" panose="020b0503020204020204" pitchFamily="34" charset="-122"/>
              </a:defRPr>
            </a:lvl2pPr>
            <a:lvl3pPr>
              <a:defRPr sz="1400" baseline="0">
                <a:solidFill>
                  <a:schemeClr val="tx1">
                    <a:lumMod val="85000"/>
                    <a:lumOff val="15000"/>
                  </a:schemeClr>
                </a:solidFill>
                <a:latin typeface="Arial" pitchFamily="34" charset="0"/>
                <a:ea typeface="微软雅黑" panose="020b0503020204020204" pitchFamily="34" charset="-122"/>
              </a:defRPr>
            </a:lvl3pPr>
            <a:lvl4pPr>
              <a:defRPr sz="1400" baseline="0">
                <a:solidFill>
                  <a:schemeClr val="tx1">
                    <a:lumMod val="85000"/>
                    <a:lumOff val="15000"/>
                  </a:schemeClr>
                </a:solidFill>
                <a:latin typeface="Arial" pitchFamily="34" charset="0"/>
                <a:ea typeface="微软雅黑" panose="020b0503020204020204" pitchFamily="34" charset="-122"/>
              </a:defRPr>
            </a:lvl4pPr>
            <a:lvl5pPr>
              <a:defRPr sz="1400" baseline="0">
                <a:solidFill>
                  <a:schemeClr val="tx1">
                    <a:lumMod val="85000"/>
                    <a:lumOff val="15000"/>
                  </a:schemeClr>
                </a:solidFill>
                <a:latin typeface="Arial" pitchFamily="34" charset="0"/>
                <a:ea typeface="微软雅黑" panose="020b0503020204020204" pitchFamily="34" charset="-122"/>
              </a:defRPr>
            </a:lvl5pPr>
          </a:lstStyle>
          <a:p>
            <a:pPr lvl="0"/>
            <a:r>
              <a:rPr lang="zh-CN" altLang="en-US"/>
              <a:t>单击此处编辑母版文本样式</a:t>
            </a:r>
          </a:p>
          <a:p>
            <a:pPr lvl="1"/>
            <a:r>
              <a:rPr lang="zh-CN" altLang="en-US"/>
              <a:t>第二级</a:t>
            </a:r>
          </a:p>
          <a:p>
            <a:pPr lvl="2"/>
            <a:r>
              <a:rPr lang="zh-CN" altLang="en-US">
                <a:sym typeface="+mn-ea"/>
              </a:rPr>
              <a:t>第</a:t>
            </a:r>
            <a:r>
              <a:rPr lang="zh-CN" altLang="en-US"/>
              <a:t>三级</a:t>
            </a:r>
          </a:p>
          <a:p>
            <a:pPr lvl="3"/>
            <a:r>
              <a:rPr lang="zh-CN" altLang="en-US">
                <a:sym typeface="+mn-ea"/>
              </a:rPr>
              <a:t>第</a:t>
            </a:r>
            <a:r>
              <a:rPr lang="zh-CN" altLang="en-US"/>
              <a:t>四级</a:t>
            </a:r>
          </a:p>
          <a:p>
            <a:pPr lvl="4"/>
            <a:r>
              <a:rPr lang="zh-CN" altLang="en-US">
                <a:sym typeface="+mn-ea"/>
              </a:rPr>
              <a:t>第</a:t>
            </a:r>
            <a:r>
              <a:rPr lang="zh-CN" altLang="en-US"/>
              <a:t>五级</a:t>
            </a:r>
          </a:p>
        </p:txBody>
      </p:sp>
      <p:sp>
        <p:nvSpPr>
          <p:cNvPr id="4" name="页脚占位符 3"/>
          <p:cNvSpPr>
            <a:spLocks noGrp="1"/>
          </p:cNvSpPr>
          <p:nvPr>
            <p:ph type="ftr" sz="quarter" idx="11"/>
            <p:custDataLst>
              <p:tags r:id="rId5"/>
            </p:custDataLst>
          </p:nvPr>
        </p:nvSpPr>
        <p:spPr/>
        <p:txBody>
          <a:bodyPr/>
          <a:lstStyle>
            <a:lvl1pPr>
              <a:defRPr baseline="0">
                <a:latin typeface="Arial"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custDataLst>
              <p:tags r:id="rId6"/>
            </p:custDataLst>
          </p:nvPr>
        </p:nvSpPr>
        <p:spPr/>
        <p:txBody>
          <a:bodyPr/>
          <a:lstStyle>
            <a:lvl1pPr>
              <a:defRPr baseline="0">
                <a:latin typeface="Arial" pitchFamily="34" charset="0"/>
                <a:ea typeface="微软雅黑" panose="020b0503020204020204" pitchFamily="34" charset="-122"/>
              </a:defRPr>
            </a:lvl1pPr>
          </a:lstStyle>
          <a:p>
            <a:fld id="{49AE70B2-8BF9-45C0-BB95-33D1B9D3A854}" type="slidenum">
              <a:rPr lang="zh-CN" altLang="en-US" smtClean="0"/>
              <a:t>‹#›</a:t>
            </a:fld>
            <a:endParaRPr lang="zh-CN" altLang="en-US"/>
          </a:p>
        </p:txBody>
      </p:sp>
      <p:pic>
        <p:nvPicPr>
          <p:cNvPr id="10" name="图片 9" descr="C:\Users\kingsoft\Desktop\图片7副本.png图片7副本"/>
          <p:cNvPicPr>
            <a:picLocks noChangeAspect="1"/>
          </p:cNvPicPr>
          <p:nvPr>
            <p:custDataLst>
              <p:tags r:id="rId8"/>
            </p:custDataLst>
          </p:nvPr>
        </p:nvPicPr>
        <p:blipFill>
          <a:blip r:embed="rId7"/>
          <a:stretch>
            <a:fillRect/>
          </a:stretch>
        </p:blipFill>
        <p:spPr>
          <a:xfrm flipH="1">
            <a:off x="7072603" y="4933186"/>
            <a:ext cx="4829835" cy="1651763"/>
          </a:xfrm>
          <a:prstGeom prst="rect">
            <a:avLst/>
          </a:prstGeom>
        </p:spPr>
      </p:pic>
    </p:spTree>
    <p:extLst>
      <p:ext uri="{BB962C8B-B14F-4D97-AF65-F5344CB8AC3E}">
        <p14:creationId xmlns:p14="http://schemas.microsoft.com/office/powerpoint/2010/main" val="2846189406"/>
      </p:ext>
    </p:extLst>
  </p:cSld>
  <p:clrMapOvr>
    <a:masterClrMapping/>
  </p:clrMapOvr>
  <p:transition/>
  <p:timing/>
</p:sldLayout>
</file>

<file path=ppt/slideLayouts/slideLayout2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2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96722908"/>
      </p:ext>
    </p:extLst>
  </p:cSld>
  <p:clrMapOvr>
    <a:masterClrMapping/>
  </p:clrMapOvr>
  <p:transition/>
  <p:timing/>
</p:sldLayout>
</file>

<file path=ppt/slideLayouts/slideLayout2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14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3958095832"/>
      </p:ext>
    </p:extLst>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节标题">
    <p:spTree>
      <p:nvGrpSpPr>
        <p:cNvPr id="1" name=""/>
        <p:cNvGrpSpPr/>
        <p:nvPr/>
      </p:nvGrpSpPr>
      <p:grpSpPr>
        <a:xfrm>
          <a:off x="0" y="0"/>
          <a:ext cx="0" cy="0"/>
        </a:xfrm>
      </p:grpSpPr>
      <p:sp>
        <p:nvSpPr>
          <p:cNvPr id="2" name="标题 1"/>
          <p:cNvSpPr>
            <a:spLocks noGrp="1"/>
          </p:cNvSpPr>
          <p:nvPr>
            <p:ph type="title"/>
          </p:nvPr>
        </p:nvSpPr>
        <p:spPr>
          <a:xfrm>
            <a:off x="963084" y="4406901"/>
            <a:ext cx="10363200" cy="1362075"/>
          </a:xfrm>
        </p:spPr>
        <p:txBody>
          <a:bodyPr anchor="t"/>
          <a:lstStyle>
            <a:lvl1pPr algn="l">
              <a:defRPr sz="5335"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665">
                <a:solidFill>
                  <a:schemeClr val="tx1">
                    <a:tint val="75000"/>
                  </a:schemeClr>
                </a:solidFill>
              </a:defRPr>
            </a:lvl1pPr>
            <a:lvl2pPr marL="609600" indent="0">
              <a:buNone/>
              <a:defRPr sz="2400">
                <a:solidFill>
                  <a:schemeClr val="tx1">
                    <a:tint val="75000"/>
                  </a:schemeClr>
                </a:solidFill>
              </a:defRPr>
            </a:lvl2pPr>
            <a:lvl3pPr marL="1219200" indent="0">
              <a:buNone/>
              <a:defRPr sz="2135">
                <a:solidFill>
                  <a:schemeClr val="tx1">
                    <a:tint val="75000"/>
                  </a:schemeClr>
                </a:solidFill>
              </a:defRPr>
            </a:lvl3pPr>
            <a:lvl4pPr marL="1828800" indent="0">
              <a:buNone/>
              <a:defRPr sz="1865">
                <a:solidFill>
                  <a:schemeClr val="tx1">
                    <a:tint val="75000"/>
                  </a:schemeClr>
                </a:solidFill>
              </a:defRPr>
            </a:lvl4pPr>
            <a:lvl5pPr marL="2438400" indent="0">
              <a:buNone/>
              <a:defRPr sz="1865">
                <a:solidFill>
                  <a:schemeClr val="tx1">
                    <a:tint val="75000"/>
                  </a:schemeClr>
                </a:solidFill>
              </a:defRPr>
            </a:lvl5pPr>
            <a:lvl6pPr marL="3048000" indent="0">
              <a:buNone/>
              <a:defRPr sz="1865">
                <a:solidFill>
                  <a:schemeClr val="tx1">
                    <a:tint val="75000"/>
                  </a:schemeClr>
                </a:solidFill>
              </a:defRPr>
            </a:lvl6pPr>
            <a:lvl7pPr marL="3657600" indent="0">
              <a:buNone/>
              <a:defRPr sz="1865">
                <a:solidFill>
                  <a:schemeClr val="tx1">
                    <a:tint val="75000"/>
                  </a:schemeClr>
                </a:solidFill>
              </a:defRPr>
            </a:lvl7pPr>
            <a:lvl8pPr marL="4267200" indent="0">
              <a:buNone/>
              <a:defRPr sz="1865">
                <a:solidFill>
                  <a:schemeClr val="tx1">
                    <a:tint val="75000"/>
                  </a:schemeClr>
                </a:solidFill>
              </a:defRPr>
            </a:lvl8pPr>
            <a:lvl9pPr marL="4876800" indent="0">
              <a:buNone/>
              <a:defRPr sz="1865">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2020/8/10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3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3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4116076511"/>
      </p:ext>
    </p:extLst>
  </p:cSld>
  <p:clrMapOvr>
    <a:masterClrMapping/>
  </p:clrMapOvr>
  <p:transition/>
  <p:timing/>
</p:sldLayout>
</file>

<file path=ppt/slideLayouts/slideLayout3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5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744655610"/>
      </p:ext>
    </p:extLst>
  </p:cSld>
  <p:clrMapOvr>
    <a:masterClrMapping/>
  </p:clrMapOvr>
  <p:transition/>
  <p:timing/>
</p:sldLayout>
</file>

<file path=ppt/slideLayouts/slideLayout3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18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970636329"/>
      </p:ext>
    </p:extLst>
  </p:cSld>
  <p:clrMapOvr>
    <a:masterClrMapping/>
  </p:clrMapOvr>
  <p:transition/>
  <p:timing/>
</p:sldLayout>
</file>

<file path=ppt/slideLayouts/slideLayout3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cSld name="1_标题和内容">
    <p:spTree>
      <p:nvGrpSpPr>
        <p:cNvPr id="1" name=""/>
        <p:cNvGrpSpPr/>
        <p:nvPr/>
      </p:nvGrpSpPr>
      <p:grpSpPr>
        <a:xfrm>
          <a:off x="0" y="0"/>
          <a:ext cx="0" cy="0"/>
        </a:xfrm>
      </p:grpSpPr>
      <p:sp>
        <p:nvSpPr>
          <p:cNvPr id="4" name="日期占位符 3"/>
          <p:cNvSpPr>
            <a:spLocks noGrp="1"/>
          </p:cNvSpPr>
          <p:nvPr>
            <p:ph type="dt" sz="half" idx="10"/>
          </p:nvPr>
        </p:nvSpPr>
        <p:spPr>
          <a:xfrm>
            <a:off x="609600" y="6356350"/>
            <a:ext cx="2844800" cy="365125"/>
          </a:xfrm>
        </p:spPr>
        <p:txBody>
          <a:bodyPr/>
          <a:lstStyle/>
          <a:p>
            <a:fld id="{36732AA8-78B4-F248-A069-0D4A83E48613}" type="datetimeFigureOut">
              <a:rPr kumimoji="1" lang="zh-CN" altLang="en-US" smtClean="0"/>
              <a:t>2020/8/10</a:t>
            </a:fld>
            <a:endParaRPr kumimoji="1" lang="zh-CN" altLang="en-US"/>
          </a:p>
        </p:txBody>
      </p:sp>
      <p:sp>
        <p:nvSpPr>
          <p:cNvPr id="5" name="页脚占位符 4"/>
          <p:cNvSpPr>
            <a:spLocks noGrp="1"/>
          </p:cNvSpPr>
          <p:nvPr>
            <p:ph type="ftr" sz="quarter" idx="11"/>
          </p:nvPr>
        </p:nvSpPr>
        <p:spPr>
          <a:xfrm>
            <a:off x="4165600" y="6356350"/>
            <a:ext cx="3860800" cy="365125"/>
          </a:xfrm>
        </p:spPr>
        <p:txBody>
          <a:bodyPr/>
          <a:lstStyle/>
          <a:p>
            <a:endParaRPr kumimoji="1" lang="zh-CN" altLang="en-US"/>
          </a:p>
        </p:txBody>
      </p:sp>
      <p:sp>
        <p:nvSpPr>
          <p:cNvPr id="6" name="幻灯片编号占位符 5"/>
          <p:cNvSpPr>
            <a:spLocks noGrp="1"/>
          </p:cNvSpPr>
          <p:nvPr>
            <p:ph type="sldNum" sz="quarter" idx="12"/>
          </p:nvPr>
        </p:nvSpPr>
        <p:spPr>
          <a:xfrm>
            <a:off x="8737600" y="6356350"/>
            <a:ext cx="2844800" cy="365125"/>
          </a:xfrm>
        </p:spPr>
        <p:txBody>
          <a:bodyPr/>
          <a:lstStyle/>
          <a:p>
            <a:fld id="{FCB73911-DECC-8D4F-90EA-C07CE246BE6D}" type="slidenum">
              <a:rPr kumimoji="1" lang="zh-CN" altLang="en-US" smtClean="0"/>
              <a:t>‹#›</a:t>
            </a:fld>
            <a:endParaRPr kumimoji="1" lang="zh-CN" altLang="en-US"/>
          </a:p>
        </p:txBody>
      </p:sp>
    </p:spTree>
    <p:extLst>
      <p:ext uri="{BB962C8B-B14F-4D97-AF65-F5344CB8AC3E}">
        <p14:creationId xmlns:p14="http://schemas.microsoft.com/office/powerpoint/2010/main" val="2142510344"/>
      </p:ext>
    </p:extLst>
  </p:cSld>
  <p:clrMapOvr>
    <a:masterClrMapping/>
  </p:clrMapOvr>
  <p:transition/>
  <p:timing/>
</p:sldLayout>
</file>

<file path=ppt/slideLayouts/slideLayout3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8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177755546"/>
      </p:ext>
    </p:extLst>
  </p:cSld>
  <p:clrMapOvr>
    <a:masterClrMapping/>
  </p:clrMapOvr>
  <p:transition/>
  <p:timing/>
</p:sldLayout>
</file>

<file path=ppt/slideLayouts/slideLayout3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6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183617058"/>
      </p:ext>
    </p:extLst>
  </p:cSld>
  <p:clrMapOvr>
    <a:masterClrMapping/>
  </p:clrMapOvr>
  <p:transition/>
  <p:timing/>
</p:sldLayout>
</file>

<file path=ppt/slideLayouts/slideLayout3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7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3619953072"/>
      </p:ext>
    </p:extLst>
  </p:cSld>
  <p:clrMapOvr>
    <a:masterClrMapping/>
  </p:clrMapOvr>
  <p:transition/>
  <p:timing/>
</p:sldLayout>
</file>

<file path=ppt/slideLayouts/slideLayout3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10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608413746"/>
      </p:ext>
    </p:extLst>
  </p:cSld>
  <p:clrMapOvr>
    <a:masterClrMapping/>
  </p:clrMapOvr>
  <p:transition/>
  <p:timing/>
</p:sldLayout>
</file>

<file path=ppt/slideLayouts/slideLayout3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11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201572561"/>
      </p:ext>
    </p:extLst>
  </p:cSld>
  <p:clrMapOvr>
    <a:masterClrMapping/>
  </p:clrMapOvr>
  <p:transition/>
  <p:timing/>
</p:sldLayout>
</file>

<file path=ppt/slideLayouts/slideLayout3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12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257876742"/>
      </p:ext>
    </p:extLst>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两栏内容">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2020/8/10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4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13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761375744"/>
      </p:ext>
    </p:extLst>
  </p:cSld>
  <p:clrMapOvr>
    <a:masterClrMapping/>
  </p:clrMapOvr>
  <p:transition/>
  <p:timing/>
</p:sldLayout>
</file>

<file path=ppt/slideLayouts/slideLayout4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15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3424906108"/>
      </p:ext>
    </p:extLst>
  </p:cSld>
  <p:clrMapOvr>
    <a:masterClrMapping/>
  </p:clrMapOvr>
  <p:transition/>
  <p:timing/>
</p:sldLayout>
</file>

<file path=ppt/slideLayouts/slideLayout4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16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346515135"/>
      </p:ext>
    </p:extLst>
  </p:cSld>
  <p:clrMapOvr>
    <a:masterClrMapping/>
  </p:clrMapOvr>
  <p:transition/>
  <p:timing/>
</p:sldLayout>
</file>

<file path=ppt/slideLayouts/slideLayout4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17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891020735"/>
      </p:ext>
    </p:extLst>
  </p:cSld>
  <p:clrMapOvr>
    <a:masterClrMapping/>
  </p:clrMapOvr>
  <p:transition/>
  <p:timing/>
</p:sldLayout>
</file>

<file path=ppt/slideLayouts/slideLayout4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19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176863377"/>
      </p:ext>
    </p:extLst>
  </p:cSld>
  <p:clrMapOvr>
    <a:masterClrMapping/>
  </p:clrMapOvr>
  <p:transition/>
  <p:timing/>
</p:sldLayout>
</file>

<file path=ppt/slideLayouts/slideLayout4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20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80030667"/>
      </p:ext>
    </p:extLst>
  </p:cSld>
  <p:clrMapOvr>
    <a:masterClrMapping/>
  </p:clrMapOvr>
  <p:transition/>
  <p:timing/>
</p:sldLayout>
</file>

<file path=ppt/slideLayouts/slideLayout4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21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166276821"/>
      </p:ext>
    </p:extLst>
  </p:cSld>
  <p:clrMapOvr>
    <a:masterClrMapping/>
  </p:clrMapOvr>
  <p:transition/>
  <p:timing/>
</p:sldLayout>
</file>

<file path=ppt/slideLayouts/slideLayout4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22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459709824"/>
      </p:ext>
    </p:extLst>
  </p:cSld>
  <p:clrMapOvr>
    <a:masterClrMapping/>
  </p:clrMapOvr>
  <p:transition/>
  <p:timing/>
</p:sldLayout>
</file>

<file path=ppt/slideLayouts/slideLayout4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24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4099239607"/>
      </p:ext>
    </p:extLst>
  </p:cSld>
  <p:clrMapOvr>
    <a:masterClrMapping/>
  </p:clrMapOvr>
  <p:transition/>
  <p:timing/>
</p:sldLayout>
</file>

<file path=ppt/slideLayouts/slideLayout4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25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303588045"/>
      </p:ext>
    </p:extLst>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比较">
    <p:spTree>
      <p:nvGrpSpPr>
        <p:cNvPr id="1" name=""/>
        <p:cNvGrpSpPr/>
        <p:nvPr/>
      </p:nvGrpSpPr>
      <p:grpSpPr>
        <a:xfrm>
          <a:off x="0" y="0"/>
          <a: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71" y="1535113"/>
            <a:ext cx="5389033"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a:t>单击此处编辑母版文本样式</a:t>
            </a:r>
          </a:p>
        </p:txBody>
      </p:sp>
      <p:sp>
        <p:nvSpPr>
          <p:cNvPr id="6" name="内容占位符 5"/>
          <p:cNvSpPr>
            <a:spLocks noGrp="1"/>
          </p:cNvSpPr>
          <p:nvPr>
            <p:ph sz="quarter" idx="4"/>
          </p:nvPr>
        </p:nvSpPr>
        <p:spPr>
          <a:xfrm>
            <a:off x="6193371" y="2174875"/>
            <a:ext cx="5389033" cy="3951288"/>
          </a:xfr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2020/8/10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5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26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323058927"/>
      </p:ext>
    </p:extLst>
  </p:cSld>
  <p:clrMapOvr>
    <a:masterClrMapping/>
  </p:clrMapOvr>
  <p:transition/>
  <p:timing/>
</p:sldLayout>
</file>

<file path=ppt/slideLayouts/slideLayout5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28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585382555"/>
      </p:ext>
    </p:extLst>
  </p:cSld>
  <p:clrMapOvr>
    <a:masterClrMapping/>
  </p:clrMapOvr>
  <p:transition/>
  <p:timing/>
</p:sldLayout>
</file>

<file path=ppt/slideLayouts/slideLayout5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29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449201574"/>
      </p:ext>
    </p:extLst>
  </p:cSld>
  <p:clrMapOvr>
    <a:masterClrMapping/>
  </p:clrMapOvr>
  <p:transition/>
  <p:timing/>
</p:sldLayout>
</file>

<file path=ppt/slideLayouts/slideLayout5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30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3036556119"/>
      </p:ext>
    </p:extLst>
  </p:cSld>
  <p:clrMapOvr>
    <a:masterClrMapping/>
  </p:clrMapOvr>
  <p:transition/>
  <p:timing/>
</p:sldLayout>
</file>

<file path=ppt/slideLayouts/slideLayout5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31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342110568"/>
      </p:ext>
    </p:extLst>
  </p:cSld>
  <p:clrMapOvr>
    <a:masterClrMapping/>
  </p:clrMapOvr>
  <p:transition/>
  <p:timing/>
</p:sldLayout>
</file>

<file path=ppt/slideLayouts/slideLayout5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32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812861020"/>
      </p:ext>
    </p:extLst>
  </p:cSld>
  <p:clrMapOvr>
    <a:masterClrMapping/>
  </p:clrMapOvr>
  <p:transition/>
  <p:timing/>
</p:sldLayout>
</file>

<file path=ppt/slideLayouts/slideLayout5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4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230142315"/>
      </p:ext>
    </p:extLst>
  </p:cSld>
  <p:clrMapOvr>
    <a:masterClrMapping/>
  </p:clrMapOvr>
  <p:transition/>
  <p:timing/>
</p:sldLayout>
</file>

<file path=ppt/slideLayouts/slideLayout5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userDrawn="1">
  <p:cSld name="23_自定义版式">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2020/8/10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3950736249"/>
      </p:ext>
    </p:extLst>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仅标题">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2020/8/10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空白">
    <p:spTree>
      <p:nvGrpSpPr>
        <p:cNvPr id="1" name=""/>
        <p:cNvGrpSpPr/>
        <p:nvPr/>
      </p:nvGrpSpPr>
      <p:grpSpPr>
        <a:xfrm>
          <a:off x="0" y="0"/>
          <a: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2020/8/10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内容与标题">
    <p:spTree>
      <p:nvGrpSpPr>
        <p:cNvPr id="1" name=""/>
        <p:cNvGrpSpPr/>
        <p:nvPr/>
      </p:nvGrpSpPr>
      <p:grpSpPr>
        <a:xfrm>
          <a:off x="0" y="0"/>
          <a:ext cx="0" cy="0"/>
        </a:xfrm>
      </p:grpSpPr>
      <p:sp>
        <p:nvSpPr>
          <p:cNvPr id="2" name="标题 1"/>
          <p:cNvSpPr>
            <a:spLocks noGrp="1"/>
          </p:cNvSpPr>
          <p:nvPr>
            <p:ph type="title"/>
          </p:nvPr>
        </p:nvSpPr>
        <p:spPr>
          <a:xfrm>
            <a:off x="609603" y="273049"/>
            <a:ext cx="4011084" cy="1162051"/>
          </a:xfrm>
        </p:spPr>
        <p:txBody>
          <a:bodyPr anchor="b"/>
          <a:lstStyle>
            <a:lvl1pPr algn="l">
              <a:defRPr sz="2665" b="1"/>
            </a:lvl1pPr>
          </a:lstStyle>
          <a:p>
            <a:r>
              <a:rPr lang="zh-CN" altLang="en-US"/>
              <a:t>单击此处编辑母版标题样式</a:t>
            </a:r>
          </a:p>
        </p:txBody>
      </p:sp>
      <p:sp>
        <p:nvSpPr>
          <p:cNvPr id="3" name="内容占位符 2"/>
          <p:cNvSpPr>
            <a:spLocks noGrp="1"/>
          </p:cNvSpPr>
          <p:nvPr>
            <p:ph idx="1"/>
          </p:nvPr>
        </p:nvSpPr>
        <p:spPr>
          <a:xfrm>
            <a:off x="4766733" y="273052"/>
            <a:ext cx="6815667" cy="5853113"/>
          </a:xfrm>
        </p:spPr>
        <p:txBody>
          <a:bodyPr/>
          <a:lstStyle>
            <a:lvl1pPr>
              <a:defRPr sz="4265"/>
            </a:lvl1pPr>
            <a:lvl2pPr>
              <a:defRPr sz="3735"/>
            </a:lvl2pPr>
            <a:lvl3pPr>
              <a:defRPr sz="3200"/>
            </a:lvl3pPr>
            <a:lvl4pPr>
              <a:defRPr sz="2665"/>
            </a:lvl4pPr>
            <a:lvl5pPr>
              <a:defRPr sz="2665"/>
            </a:lvl5pPr>
            <a:lvl6pPr>
              <a:defRPr sz="2665"/>
            </a:lvl6pPr>
            <a:lvl7pPr>
              <a:defRPr sz="2665"/>
            </a:lvl7pPr>
            <a:lvl8pPr>
              <a:defRPr sz="2665"/>
            </a:lvl8pPr>
            <a:lvl9pPr>
              <a:defRPr sz="266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3" y="1435103"/>
            <a:ext cx="4011084" cy="4691063"/>
          </a:xfr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2020/8/10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图片与标题">
    <p:spTree>
      <p:nvGrpSpPr>
        <p:cNvPr id="1" name=""/>
        <p:cNvGrpSpPr/>
        <p:nvPr/>
      </p:nvGrpSpPr>
      <p:grpSpPr>
        <a:xfrm>
          <a:off x="0" y="0"/>
          <a:ext cx="0" cy="0"/>
        </a:xfrm>
      </p:grpSpPr>
      <p:sp>
        <p:nvSpPr>
          <p:cNvPr id="2" name="标题 1"/>
          <p:cNvSpPr>
            <a:spLocks noGrp="1"/>
          </p:cNvSpPr>
          <p:nvPr>
            <p:ph type="title"/>
          </p:nvPr>
        </p:nvSpPr>
        <p:spPr>
          <a:xfrm>
            <a:off x="2389717" y="4800600"/>
            <a:ext cx="7315200" cy="566739"/>
          </a:xfrm>
        </p:spPr>
        <p:txBody>
          <a:bodyPr anchor="b"/>
          <a:lstStyle>
            <a:lvl1pPr algn="l">
              <a:defRPr sz="2665"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4265"/>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endParaRPr lang="zh-CN" altLang="en-US"/>
          </a:p>
        </p:txBody>
      </p:sp>
      <p:sp>
        <p:nvSpPr>
          <p:cNvPr id="4" name="文本占位符 3"/>
          <p:cNvSpPr>
            <a:spLocks noGrp="1"/>
          </p:cNvSpPr>
          <p:nvPr>
            <p:ph type="body" sz="half" idx="2"/>
          </p:nvPr>
        </p:nvSpPr>
        <p:spPr>
          <a:xfrm>
            <a:off x="2389717" y="5367339"/>
            <a:ext cx="7315200" cy="804863"/>
          </a:xfr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2020/8/10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mc:Choice xmlns:p14="http://schemas.microsoft.com/office/powerpoint/2010/main" Requires="p14">
      <p:transition spd="slow" advTm="3000" p14:dur="1500">
        <p:random/>
      </p:transition>
    </mc:Choice>
    <mc:Fallback>
      <p:transition spd="slow" advTm="3000">
        <p:random/>
      </p:transition>
    </mc:Fallback>
  </mc:AlternateContent>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slideLayout" Target="../slideLayouts/slideLayout12.xml" /><Relationship Id="rId13" Type="http://schemas.openxmlformats.org/officeDocument/2006/relationships/slideLayout" Target="../slideLayouts/slideLayout13.xml" /><Relationship Id="rId14" Type="http://schemas.openxmlformats.org/officeDocument/2006/relationships/slideLayout" Target="../slideLayouts/slideLayout14.xml" /><Relationship Id="rId15" Type="http://schemas.openxmlformats.org/officeDocument/2006/relationships/slideLayout" Target="../slideLayouts/slideLayout15.xml" /><Relationship Id="rId16" Type="http://schemas.openxmlformats.org/officeDocument/2006/relationships/slideLayout" Target="../slideLayouts/slideLayout16.xml" /><Relationship Id="rId17" Type="http://schemas.openxmlformats.org/officeDocument/2006/relationships/slideLayout" Target="../slideLayouts/slideLayout17.xml" /><Relationship Id="rId18" Type="http://schemas.openxmlformats.org/officeDocument/2006/relationships/slideLayout" Target="../slideLayouts/slideLayout18.xml" /><Relationship Id="rId19" Type="http://schemas.openxmlformats.org/officeDocument/2006/relationships/slideLayout" Target="../slideLayouts/slideLayout19.xml" /><Relationship Id="rId2" Type="http://schemas.openxmlformats.org/officeDocument/2006/relationships/slideLayout" Target="../slideLayouts/slideLayout2.xml" /><Relationship Id="rId20" Type="http://schemas.openxmlformats.org/officeDocument/2006/relationships/slideLayout" Target="../slideLayouts/slideLayout20.xml" /><Relationship Id="rId21" Type="http://schemas.openxmlformats.org/officeDocument/2006/relationships/slideLayout" Target="../slideLayouts/slideLayout21.xml" /><Relationship Id="rId22" Type="http://schemas.openxmlformats.org/officeDocument/2006/relationships/slideLayout" Target="../slideLayouts/slideLayout22.xml" /><Relationship Id="rId23" Type="http://schemas.openxmlformats.org/officeDocument/2006/relationships/slideLayout" Target="../slideLayouts/slideLayout23.xml" /><Relationship Id="rId24" Type="http://schemas.openxmlformats.org/officeDocument/2006/relationships/slideLayout" Target="../slideLayouts/slideLayout24.xml" /><Relationship Id="rId25" Type="http://schemas.openxmlformats.org/officeDocument/2006/relationships/slideLayout" Target="../slideLayouts/slideLayout25.xml" /><Relationship Id="rId26" Type="http://schemas.openxmlformats.org/officeDocument/2006/relationships/slideLayout" Target="../slideLayouts/slideLayout26.xml" /><Relationship Id="rId27" Type="http://schemas.openxmlformats.org/officeDocument/2006/relationships/slideLayout" Target="../slideLayouts/slideLayout27.xml" /><Relationship Id="rId28" Type="http://schemas.openxmlformats.org/officeDocument/2006/relationships/slideLayout" Target="../slideLayouts/slideLayout28.xml" /><Relationship Id="rId29" Type="http://schemas.openxmlformats.org/officeDocument/2006/relationships/slideLayout" Target="../slideLayouts/slideLayout29.xml" /><Relationship Id="rId3" Type="http://schemas.openxmlformats.org/officeDocument/2006/relationships/slideLayout" Target="../slideLayouts/slideLayout3.xml" /><Relationship Id="rId30" Type="http://schemas.openxmlformats.org/officeDocument/2006/relationships/slideLayout" Target="../slideLayouts/slideLayout30.xml" /><Relationship Id="rId31" Type="http://schemas.openxmlformats.org/officeDocument/2006/relationships/slideLayout" Target="../slideLayouts/slideLayout31.xml" /><Relationship Id="rId32" Type="http://schemas.openxmlformats.org/officeDocument/2006/relationships/slideLayout" Target="../slideLayouts/slideLayout32.xml" /><Relationship Id="rId33" Type="http://schemas.openxmlformats.org/officeDocument/2006/relationships/slideLayout" Target="../slideLayouts/slideLayout33.xml" /><Relationship Id="rId34" Type="http://schemas.openxmlformats.org/officeDocument/2006/relationships/slideLayout" Target="../slideLayouts/slideLayout34.xml" /><Relationship Id="rId35" Type="http://schemas.openxmlformats.org/officeDocument/2006/relationships/slideLayout" Target="../slideLayouts/slideLayout35.xml" /><Relationship Id="rId36" Type="http://schemas.openxmlformats.org/officeDocument/2006/relationships/slideLayout" Target="../slideLayouts/slideLayout36.xml" /><Relationship Id="rId37" Type="http://schemas.openxmlformats.org/officeDocument/2006/relationships/slideLayout" Target="../slideLayouts/slideLayout37.xml" /><Relationship Id="rId38" Type="http://schemas.openxmlformats.org/officeDocument/2006/relationships/slideLayout" Target="../slideLayouts/slideLayout38.xml" /><Relationship Id="rId39" Type="http://schemas.openxmlformats.org/officeDocument/2006/relationships/slideLayout" Target="../slideLayouts/slideLayout39.xml" /><Relationship Id="rId4" Type="http://schemas.openxmlformats.org/officeDocument/2006/relationships/slideLayout" Target="../slideLayouts/slideLayout4.xml" /><Relationship Id="rId40" Type="http://schemas.openxmlformats.org/officeDocument/2006/relationships/slideLayout" Target="../slideLayouts/slideLayout40.xml" /><Relationship Id="rId41" Type="http://schemas.openxmlformats.org/officeDocument/2006/relationships/slideLayout" Target="../slideLayouts/slideLayout41.xml" /><Relationship Id="rId42" Type="http://schemas.openxmlformats.org/officeDocument/2006/relationships/slideLayout" Target="../slideLayouts/slideLayout42.xml" /><Relationship Id="rId43" Type="http://schemas.openxmlformats.org/officeDocument/2006/relationships/slideLayout" Target="../slideLayouts/slideLayout43.xml" /><Relationship Id="rId44" Type="http://schemas.openxmlformats.org/officeDocument/2006/relationships/slideLayout" Target="../slideLayouts/slideLayout44.xml" /><Relationship Id="rId45" Type="http://schemas.openxmlformats.org/officeDocument/2006/relationships/slideLayout" Target="../slideLayouts/slideLayout45.xml" /><Relationship Id="rId46" Type="http://schemas.openxmlformats.org/officeDocument/2006/relationships/slideLayout" Target="../slideLayouts/slideLayout46.xml" /><Relationship Id="rId47" Type="http://schemas.openxmlformats.org/officeDocument/2006/relationships/slideLayout" Target="../slideLayouts/slideLayout47.xml" /><Relationship Id="rId48" Type="http://schemas.openxmlformats.org/officeDocument/2006/relationships/slideLayout" Target="../slideLayouts/slideLayout48.xml" /><Relationship Id="rId49" Type="http://schemas.openxmlformats.org/officeDocument/2006/relationships/slideLayout" Target="../slideLayouts/slideLayout49.xml" /><Relationship Id="rId5" Type="http://schemas.openxmlformats.org/officeDocument/2006/relationships/slideLayout" Target="../slideLayouts/slideLayout5.xml" /><Relationship Id="rId50" Type="http://schemas.openxmlformats.org/officeDocument/2006/relationships/slideLayout" Target="../slideLayouts/slideLayout50.xml" /><Relationship Id="rId51" Type="http://schemas.openxmlformats.org/officeDocument/2006/relationships/slideLayout" Target="../slideLayouts/slideLayout51.xml" /><Relationship Id="rId52" Type="http://schemas.openxmlformats.org/officeDocument/2006/relationships/slideLayout" Target="../slideLayouts/slideLayout52.xml" /><Relationship Id="rId53" Type="http://schemas.openxmlformats.org/officeDocument/2006/relationships/slideLayout" Target="../slideLayouts/slideLayout53.xml" /><Relationship Id="rId54" Type="http://schemas.openxmlformats.org/officeDocument/2006/relationships/slideLayout" Target="../slideLayouts/slideLayout54.xml" /><Relationship Id="rId55" Type="http://schemas.openxmlformats.org/officeDocument/2006/relationships/slideLayout" Target="../slideLayouts/slideLayout55.xml" /><Relationship Id="rId56" Type="http://schemas.openxmlformats.org/officeDocument/2006/relationships/slideLayout" Target="../slideLayouts/slideLayout56.xml" /><Relationship Id="rId57" Type="http://schemas.openxmlformats.org/officeDocument/2006/relationships/slideLayout" Target="../slideLayouts/slideLayout57.xml" /><Relationship Id="rId58" Type="http://schemas.openxmlformats.org/officeDocument/2006/relationships/image" Target="../media/image10.png" /><Relationship Id="rId59" Type="http://schemas.openxmlformats.org/officeDocument/2006/relationships/theme" Target="../theme/theme1.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blipFill dpi="0" rotWithShape="1">
          <a:blip r:embed="rId58">
            <a:lum/>
          </a:blip>
          <a:stretch>
            <a:fillRect/>
          </a:stretch>
        </a:blipFill>
        <a:effectLst/>
      </p:bgPr>
    </p:bg>
    <p:spTree>
      <p:nvGrpSpPr>
        <p:cNvPr id="1" name=""/>
        <p:cNvGrpSpPr/>
        <p:nvPr/>
      </p:nvGrpSpPr>
      <p:grpSpPr>
        <a:xfrm>
          <a:off x="0" y="0"/>
          <a:ext cx="0" cy="0"/>
        </a:xfrm>
      </p:grpSpPr>
      <p:sp>
        <p:nvSpPr>
          <p:cNvPr id="2" name="标题占位符 1"/>
          <p:cNvSpPr>
            <a:spLocks noGrp="1"/>
          </p:cNvSpPr>
          <p:nvPr>
            <p:ph type="title"/>
          </p:nvPr>
        </p:nvSpPr>
        <p:spPr>
          <a:xfrm>
            <a:off x="609600" y="274637"/>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2"/>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530820CF-B880-4189-942D-D702A7CBA730}" type="datetimeFigureOut">
              <a:rPr lang="zh-CN" altLang="en-US" smtClean="0"/>
              <a:t>2020/8/10</a:t>
            </a:fld>
            <a:endParaRPr lang="zh-CN" altLang="en-US"/>
          </a:p>
        </p:txBody>
      </p:sp>
      <p:sp>
        <p:nvSpPr>
          <p:cNvPr id="5" name="页脚占位符 4"/>
          <p:cNvSpPr>
            <a:spLocks noGrp="1"/>
          </p:cNvSpPr>
          <p:nvPr>
            <p:ph type="ftr" sz="quarter" idx="3"/>
          </p:nvPr>
        </p:nvSpPr>
        <p:spPr>
          <a:xfrm>
            <a:off x="4165600" y="6356352"/>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 id="2147483664" r:id="rId15"/>
    <p:sldLayoutId id="2147483665" r:id="rId16"/>
    <p:sldLayoutId id="2147483685" r:id="rId17"/>
    <p:sldLayoutId id="2147483686" r:id="rId18"/>
    <p:sldLayoutId id="2147483687" r:id="rId19"/>
    <p:sldLayoutId id="2147483688" r:id="rId20"/>
    <p:sldLayoutId id="2147483689" r:id="rId21"/>
    <p:sldLayoutId id="2147483690" r:id="rId22"/>
    <p:sldLayoutId id="2147483691" r:id="rId23"/>
    <p:sldLayoutId id="2147483692" r:id="rId24"/>
    <p:sldLayoutId id="2147483693" r:id="rId25"/>
    <p:sldLayoutId id="2147483694" r:id="rId26"/>
    <p:sldLayoutId id="2147483695" r:id="rId27"/>
    <p:sldLayoutId id="2147483696" r:id="rId28"/>
    <p:sldLayoutId id="2147483724" r:id="rId29"/>
    <p:sldLayoutId id="2147483725" r:id="rId30"/>
    <p:sldLayoutId id="2147483726" r:id="rId31"/>
    <p:sldLayoutId id="2147483737" r:id="rId32"/>
    <p:sldLayoutId id="2147483795" r:id="rId33"/>
    <p:sldLayoutId id="2147483803" r:id="rId34"/>
    <p:sldLayoutId id="2147483805" r:id="rId35"/>
    <p:sldLayoutId id="2147483806" r:id="rId36"/>
    <p:sldLayoutId id="2147483808" r:id="rId37"/>
    <p:sldLayoutId id="2147483809" r:id="rId38"/>
    <p:sldLayoutId id="2147483810" r:id="rId39"/>
    <p:sldLayoutId id="2147483811" r:id="rId40"/>
    <p:sldLayoutId id="2147483812" r:id="rId41"/>
    <p:sldLayoutId id="2147483813" r:id="rId42"/>
    <p:sldLayoutId id="2147483814" r:id="rId43"/>
    <p:sldLayoutId id="2147483815" r:id="rId44"/>
    <p:sldLayoutId id="2147483816" r:id="rId45"/>
    <p:sldLayoutId id="2147483817" r:id="rId46"/>
    <p:sldLayoutId id="2147483818" r:id="rId47"/>
    <p:sldLayoutId id="2147483820" r:id="rId48"/>
    <p:sldLayoutId id="2147483821" r:id="rId49"/>
    <p:sldLayoutId id="2147483822" r:id="rId50"/>
    <p:sldLayoutId id="2147483824" r:id="rId51"/>
    <p:sldLayoutId id="2147483825" r:id="rId52"/>
    <p:sldLayoutId id="2147483826" r:id="rId53"/>
    <p:sldLayoutId id="2147483827" r:id="rId54"/>
    <p:sldLayoutId id="2147483828" r:id="rId55"/>
    <p:sldLayoutId id="2147483829" r:id="rId56"/>
    <p:sldLayoutId id="2147483830" r:id="rId57"/>
  </p:sldLayoutIdLst>
  <mc:AlternateContent>
    <mc:Choice xmlns:p14="http://schemas.microsoft.com/office/powerpoint/2010/main" Requires="p14">
      <p:transition spd="slow" advTm="3000" p14:dur="1500">
        <p:random/>
      </p:transition>
    </mc:Choice>
    <mc:Fallback>
      <p:transition spd="slow" advTm="3000">
        <p:random/>
      </p:transition>
    </mc:Fallback>
  </mc:AlternateContent>
  <p:timing/>
  <p:txStyles>
    <p:titleStyle>
      <a:lvl1pPr algn="ctr" defTabSz="1219200"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0" hangingPunct="1">
        <a:spcBef>
          <a:spcPts val="130"/>
        </a:spcBef>
        <a:buFont typeface="Arial"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ts val="130"/>
        </a:spcBef>
        <a:buFont typeface="Arial"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ts val="130"/>
        </a:spcBef>
        <a:buFont typeface="Arial"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ts val="130"/>
        </a:spcBef>
        <a:buFont typeface="Arial"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ts val="130"/>
        </a:spcBef>
        <a:buFont typeface="Arial"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ts val="130"/>
        </a:spcBef>
        <a:buFont typeface="Arial"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ts val="130"/>
        </a:spcBef>
        <a:buFont typeface="Arial"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ts val="130"/>
        </a:spcBef>
        <a:buFont typeface="Arial"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ts val="130"/>
        </a:spcBef>
        <a:buFont typeface="Arial"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34.xml"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37.xml" /><Relationship Id="rId2" Type="http://schemas.openxmlformats.org/officeDocument/2006/relationships/image" Target="../media/image20.jpeg"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38.xml" /><Relationship Id="rId2" Type="http://schemas.openxmlformats.org/officeDocument/2006/relationships/package" Target="../embeddings/Microsoft_Word_Document4.docx" TargetMode="Internal" /><Relationship Id="rId3" Type="http://schemas.openxmlformats.org/officeDocument/2006/relationships/image" Target="../media/image21.emf" /><Relationship Id="rId4" Type="http://schemas.openxmlformats.org/officeDocument/2006/relationships/package" Target="../embeddings/Microsoft_Word_Document5.docx" TargetMode="Internal" /><Relationship Id="rId5" Type="http://schemas.openxmlformats.org/officeDocument/2006/relationships/image" Target="../media/image22.emf" /><Relationship Id="rId6" Type="http://schemas.openxmlformats.org/officeDocument/2006/relationships/image" Target="../media/image23.jpeg" /><Relationship Id="rId7" Type="http://schemas.openxmlformats.org/officeDocument/2006/relationships/vmlDrawing" Target="../drawings/vmlDrawing4.vml"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39.xml" /><Relationship Id="rId2" Type="http://schemas.openxmlformats.org/officeDocument/2006/relationships/image" Target="../media/image24.jpeg" /><Relationship Id="rId3" Type="http://schemas.openxmlformats.org/officeDocument/2006/relationships/package" Target="../embeddings/Microsoft_Word_Document6.docx" TargetMode="Internal" /><Relationship Id="rId4" Type="http://schemas.openxmlformats.org/officeDocument/2006/relationships/image" Target="../media/image25.emf" /><Relationship Id="rId5" Type="http://schemas.openxmlformats.org/officeDocument/2006/relationships/vmlDrawing" Target="../drawings/vmlDrawing5.vm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40.xml" /><Relationship Id="rId2" Type="http://schemas.openxmlformats.org/officeDocument/2006/relationships/package" Target="../embeddings/Microsoft_Word_Document7.docx" TargetMode="Internal" /><Relationship Id="rId3" Type="http://schemas.openxmlformats.org/officeDocument/2006/relationships/image" Target="../media/image26.emf" /><Relationship Id="rId4" Type="http://schemas.openxmlformats.org/officeDocument/2006/relationships/image" Target="../media/image24.jpeg" /><Relationship Id="rId5" Type="http://schemas.openxmlformats.org/officeDocument/2006/relationships/vmlDrawing" Target="../drawings/vmlDrawing6.vml"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29.xml" /><Relationship Id="rId2" Type="http://schemas.openxmlformats.org/officeDocument/2006/relationships/package" Target="../embeddings/Microsoft_Word_Document8.docx" TargetMode="Internal" /><Relationship Id="rId3" Type="http://schemas.openxmlformats.org/officeDocument/2006/relationships/image" Target="../media/image27.emf" /><Relationship Id="rId4" Type="http://schemas.openxmlformats.org/officeDocument/2006/relationships/image" Target="../media/image28.jpeg" /><Relationship Id="rId5" Type="http://schemas.openxmlformats.org/officeDocument/2006/relationships/package" Target="../embeddings/Microsoft_Word_Document9.docx" TargetMode="Internal" /><Relationship Id="rId6" Type="http://schemas.openxmlformats.org/officeDocument/2006/relationships/image" Target="../media/image29.emf" /><Relationship Id="rId7" Type="http://schemas.openxmlformats.org/officeDocument/2006/relationships/vmlDrawing" Target="../drawings/vmlDrawing7.vml"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41.xml" /><Relationship Id="rId2" Type="http://schemas.openxmlformats.org/officeDocument/2006/relationships/package" Target="../embeddings/Microsoft_Word_Document10.docx" TargetMode="Internal" /><Relationship Id="rId3" Type="http://schemas.openxmlformats.org/officeDocument/2006/relationships/image" Target="../media/image30.emf" /><Relationship Id="rId4" Type="http://schemas.openxmlformats.org/officeDocument/2006/relationships/image" Target="../media/image28.jpeg" /><Relationship Id="rId5" Type="http://schemas.openxmlformats.org/officeDocument/2006/relationships/vmlDrawing" Target="../drawings/vmlDrawing8.vml"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42.xml"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43.xml" /><Relationship Id="rId2" Type="http://schemas.openxmlformats.org/officeDocument/2006/relationships/package" Target="../embeddings/Microsoft_Word_Document11.docx" TargetMode="Internal" /><Relationship Id="rId3" Type="http://schemas.openxmlformats.org/officeDocument/2006/relationships/image" Target="../media/image31.emf" /><Relationship Id="rId4" Type="http://schemas.openxmlformats.org/officeDocument/2006/relationships/image" Target="../media/image32.jpeg" /><Relationship Id="rId5" Type="http://schemas.openxmlformats.org/officeDocument/2006/relationships/vmlDrawing" Target="../drawings/vmlDrawing9.vml"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32.xml" /><Relationship Id="rId2" Type="http://schemas.openxmlformats.org/officeDocument/2006/relationships/package" Target="../embeddings/Microsoft_Word_Document12.docx" TargetMode="Internal" /><Relationship Id="rId3" Type="http://schemas.openxmlformats.org/officeDocument/2006/relationships/image" Target="../media/image33.emf" /><Relationship Id="rId4" Type="http://schemas.openxmlformats.org/officeDocument/2006/relationships/image" Target="../media/image34.jpeg" /><Relationship Id="rId5" Type="http://schemas.openxmlformats.org/officeDocument/2006/relationships/vmlDrawing" Target="../drawings/vmlDrawing10.v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34.xml"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44.xml" /><Relationship Id="rId2" Type="http://schemas.openxmlformats.org/officeDocument/2006/relationships/image" Target="../media/image35.jpeg" /></Relationships>
</file>

<file path=ppt/slides/_rels/slide21.xml.rels>&#65279;<?xml version="1.0" encoding="utf-8" standalone="yes"?><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package" Target="../embeddings/Microsoft_Word_Document13.docx" TargetMode="Internal" /><Relationship Id="rId3" Type="http://schemas.openxmlformats.org/officeDocument/2006/relationships/image" Target="../media/image36.emf" /><Relationship Id="rId4" Type="http://schemas.openxmlformats.org/officeDocument/2006/relationships/image" Target="../media/image37.jpeg" /><Relationship Id="rId5" Type="http://schemas.openxmlformats.org/officeDocument/2006/relationships/package" Target="../embeddings/Microsoft_Word_Document14.docx" TargetMode="Internal" /><Relationship Id="rId6" Type="http://schemas.openxmlformats.org/officeDocument/2006/relationships/image" Target="../media/image38.emf" /><Relationship Id="rId7" Type="http://schemas.openxmlformats.org/officeDocument/2006/relationships/vmlDrawing" Target="../drawings/vmlDrawing11.vml" /></Relationships>
</file>

<file path=ppt/slides/_rels/slide22.xml.rels>&#65279;<?xml version="1.0" encoding="utf-8" standalone="yes"?><Relationships xmlns="http://schemas.openxmlformats.org/package/2006/relationships"><Relationship Id="rId1" Type="http://schemas.openxmlformats.org/officeDocument/2006/relationships/slideLayout" Target="../slideLayouts/slideLayout46.xml" /></Relationships>
</file>

<file path=ppt/slides/_rels/slide23.xml.rels>&#65279;<?xml version="1.0" encoding="utf-8" standalone="yes"?><Relationships xmlns="http://schemas.openxmlformats.org/package/2006/relationships"><Relationship Id="rId1" Type="http://schemas.openxmlformats.org/officeDocument/2006/relationships/slideLayout" Target="../slideLayouts/slideLayout47.xml" /><Relationship Id="rId2" Type="http://schemas.openxmlformats.org/officeDocument/2006/relationships/package" Target="../embeddings/Microsoft_Word_Document15.docx" TargetMode="Internal" /><Relationship Id="rId3" Type="http://schemas.openxmlformats.org/officeDocument/2006/relationships/image" Target="../media/image39.emf" /><Relationship Id="rId4" Type="http://schemas.openxmlformats.org/officeDocument/2006/relationships/package" Target="../embeddings/Microsoft_Word_Document16.docx" TargetMode="Internal" /><Relationship Id="rId5" Type="http://schemas.openxmlformats.org/officeDocument/2006/relationships/image" Target="../media/image40.emf" /><Relationship Id="rId6" Type="http://schemas.openxmlformats.org/officeDocument/2006/relationships/image" Target="../media/image41.jpeg" /><Relationship Id="rId7" Type="http://schemas.openxmlformats.org/officeDocument/2006/relationships/vmlDrawing" Target="../drawings/vmlDrawing12.vml" /></Relationships>
</file>

<file path=ppt/slides/_rels/slide24.xml.rels>&#65279;<?xml version="1.0" encoding="utf-8" standalone="yes"?><Relationships xmlns="http://schemas.openxmlformats.org/package/2006/relationships"><Relationship Id="rId1" Type="http://schemas.openxmlformats.org/officeDocument/2006/relationships/slideLayout" Target="../slideLayouts/slideLayout48.xml" /><Relationship Id="rId2" Type="http://schemas.openxmlformats.org/officeDocument/2006/relationships/package" Target="../embeddings/Microsoft_Word_Document17.docx" TargetMode="Internal" /><Relationship Id="rId3" Type="http://schemas.openxmlformats.org/officeDocument/2006/relationships/image" Target="../media/image42.emf" /><Relationship Id="rId4" Type="http://schemas.openxmlformats.org/officeDocument/2006/relationships/image" Target="../media/image43.jpeg" /><Relationship Id="rId5" Type="http://schemas.openxmlformats.org/officeDocument/2006/relationships/vmlDrawing" Target="../drawings/vmlDrawing13.vml" /></Relationships>
</file>

<file path=ppt/slides/_rels/slide25.xml.rels>&#65279;<?xml version="1.0" encoding="utf-8" standalone="yes"?><Relationships xmlns="http://schemas.openxmlformats.org/package/2006/relationships"><Relationship Id="rId1" Type="http://schemas.openxmlformats.org/officeDocument/2006/relationships/slideLayout" Target="../slideLayouts/slideLayout49.xml" /><Relationship Id="rId2" Type="http://schemas.openxmlformats.org/officeDocument/2006/relationships/package" Target="../embeddings/Microsoft_Word_Document18.docx" TargetMode="Internal" /><Relationship Id="rId3" Type="http://schemas.openxmlformats.org/officeDocument/2006/relationships/image" Target="../media/image44.emf" /><Relationship Id="rId4" Type="http://schemas.openxmlformats.org/officeDocument/2006/relationships/package" Target="../embeddings/Microsoft_Word_Document19.docx" TargetMode="Internal" /><Relationship Id="rId5" Type="http://schemas.openxmlformats.org/officeDocument/2006/relationships/image" Target="../media/image45.emf" /><Relationship Id="rId6" Type="http://schemas.openxmlformats.org/officeDocument/2006/relationships/image" Target="../media/image46.jpeg" /><Relationship Id="rId7" Type="http://schemas.openxmlformats.org/officeDocument/2006/relationships/vmlDrawing" Target="../drawings/vmlDrawing14.vml" /></Relationships>
</file>

<file path=ppt/slides/_rels/slide26.xml.rels>&#65279;<?xml version="1.0" encoding="utf-8" standalone="yes"?><Relationships xmlns="http://schemas.openxmlformats.org/package/2006/relationships"><Relationship Id="rId1" Type="http://schemas.openxmlformats.org/officeDocument/2006/relationships/slideLayout" Target="../slideLayouts/slideLayout50.xml" /><Relationship Id="rId2" Type="http://schemas.openxmlformats.org/officeDocument/2006/relationships/package" Target="../embeddings/Microsoft_Word_Document20.docx" TargetMode="Internal" /><Relationship Id="rId3" Type="http://schemas.openxmlformats.org/officeDocument/2006/relationships/image" Target="../media/image47.emf" /><Relationship Id="rId4" Type="http://schemas.openxmlformats.org/officeDocument/2006/relationships/image" Target="../media/image46.jpeg" /><Relationship Id="rId5" Type="http://schemas.openxmlformats.org/officeDocument/2006/relationships/vmlDrawing" Target="../drawings/vmlDrawing15.vml" /></Relationships>
</file>

<file path=ppt/slides/_rels/slide27.xml.rels>&#65279;<?xml version="1.0" encoding="utf-8" standalone="yes"?><Relationships xmlns="http://schemas.openxmlformats.org/package/2006/relationships"><Relationship Id="rId1" Type="http://schemas.openxmlformats.org/officeDocument/2006/relationships/slideLayout" Target="../slideLayouts/slideLayout57.xml" /></Relationships>
</file>

<file path=ppt/slides/_rels/slide28.xml.rels>&#65279;<?xml version="1.0" encoding="utf-8" standalone="yes"?><Relationships xmlns="http://schemas.openxmlformats.org/package/2006/relationships"><Relationship Id="rId1" Type="http://schemas.openxmlformats.org/officeDocument/2006/relationships/slideLayout" Target="../slideLayouts/slideLayout51.xml" /><Relationship Id="rId2" Type="http://schemas.openxmlformats.org/officeDocument/2006/relationships/package" Target="../embeddings/Microsoft_Word_Document21.docx" TargetMode="Internal" /><Relationship Id="rId3" Type="http://schemas.openxmlformats.org/officeDocument/2006/relationships/image" Target="../media/image48.emf" /><Relationship Id="rId4" Type="http://schemas.openxmlformats.org/officeDocument/2006/relationships/vmlDrawing" Target="../drawings/vmlDrawing16.vml" /></Relationships>
</file>

<file path=ppt/slides/_rels/slide29.xml.rels>&#65279;<?xml version="1.0" encoding="utf-8" standalone="yes"?><Relationships xmlns="http://schemas.openxmlformats.org/package/2006/relationships"><Relationship Id="rId1" Type="http://schemas.openxmlformats.org/officeDocument/2006/relationships/slideLayout" Target="../slideLayouts/slideLayout52.xml" /><Relationship Id="rId2" Type="http://schemas.openxmlformats.org/officeDocument/2006/relationships/package" Target="../embeddings/Microsoft_Word_Document22.docx" TargetMode="Internal" /><Relationship Id="rId3" Type="http://schemas.openxmlformats.org/officeDocument/2006/relationships/image" Target="../media/image49.emf" /><Relationship Id="rId4" Type="http://schemas.openxmlformats.org/officeDocument/2006/relationships/vmlDrawing" Target="../drawings/vmlDrawing17.vm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28.xml" /><Relationship Id="rId2" Type="http://schemas.openxmlformats.org/officeDocument/2006/relationships/image" Target="../media/image12.jpeg" /></Relationships>
</file>

<file path=ppt/slides/_rels/slide30.xml.rels>&#65279;<?xml version="1.0" encoding="utf-8" standalone="yes"?><Relationships xmlns="http://schemas.openxmlformats.org/package/2006/relationships"><Relationship Id="rId1" Type="http://schemas.openxmlformats.org/officeDocument/2006/relationships/slideLayout" Target="../slideLayouts/slideLayout53.xml" /></Relationships>
</file>

<file path=ppt/slides/_rels/slide31.xml.rels>&#65279;<?xml version="1.0" encoding="utf-8" standalone="yes"?><Relationships xmlns="http://schemas.openxmlformats.org/package/2006/relationships"><Relationship Id="rId1" Type="http://schemas.openxmlformats.org/officeDocument/2006/relationships/slideLayout" Target="../slideLayouts/slideLayout54.xml" /><Relationship Id="rId2" Type="http://schemas.openxmlformats.org/officeDocument/2006/relationships/image" Target="../media/image50.jpeg" /></Relationships>
</file>

<file path=ppt/slides/_rels/slide32.xml.rels>&#65279;<?xml version="1.0" encoding="utf-8" standalone="yes"?><Relationships xmlns="http://schemas.openxmlformats.org/package/2006/relationships"><Relationship Id="rId1" Type="http://schemas.openxmlformats.org/officeDocument/2006/relationships/slideLayout" Target="../slideLayouts/slideLayout55.xml" /><Relationship Id="rId2" Type="http://schemas.openxmlformats.org/officeDocument/2006/relationships/package" Target="../embeddings/Microsoft_Word_Document23.docx" TargetMode="Internal" /><Relationship Id="rId3" Type="http://schemas.openxmlformats.org/officeDocument/2006/relationships/image" Target="../media/image51.emf" /><Relationship Id="rId4" Type="http://schemas.openxmlformats.org/officeDocument/2006/relationships/image" Target="../media/image52.jpeg" /><Relationship Id="rId5" Type="http://schemas.openxmlformats.org/officeDocument/2006/relationships/vmlDrawing" Target="../drawings/vmlDrawing18.vml" /></Relationships>
</file>

<file path=ppt/slides/_rels/slide33.xml.rels>&#65279;<?xml version="1.0" encoding="utf-8" standalone="yes"?><Relationships xmlns="http://schemas.openxmlformats.org/package/2006/relationships"><Relationship Id="rId1" Type="http://schemas.openxmlformats.org/officeDocument/2006/relationships/slideLayout" Target="../slideLayouts/slideLayout55.xml" /><Relationship Id="rId2" Type="http://schemas.openxmlformats.org/officeDocument/2006/relationships/image" Target="../media/image53.png" /><Relationship Id="rId3" Type="http://schemas.openxmlformats.org/officeDocument/2006/relationships/package" Target="../embeddings/Microsoft_Word_Document24.docx" TargetMode="Internal" /><Relationship Id="rId4" Type="http://schemas.openxmlformats.org/officeDocument/2006/relationships/image" Target="../media/image54.emf" /><Relationship Id="rId5" Type="http://schemas.openxmlformats.org/officeDocument/2006/relationships/vmlDrawing" Target="../drawings/vmlDrawing19.vml" /></Relationships>
</file>

<file path=ppt/slides/_rels/slide34.xml.rels>&#65279;<?xml version="1.0" encoding="utf-8" standalone="yes"?><Relationships xmlns="http://schemas.openxmlformats.org/package/2006/relationships"><Relationship Id="rId1" Type="http://schemas.openxmlformats.org/officeDocument/2006/relationships/slideLayout" Target="../slideLayouts/slideLayout55.xml" /><Relationship Id="rId2" Type="http://schemas.openxmlformats.org/officeDocument/2006/relationships/package" Target="../embeddings/Microsoft_Word_Document25.docx" TargetMode="Internal" /><Relationship Id="rId3" Type="http://schemas.openxmlformats.org/officeDocument/2006/relationships/image" Target="../media/image55.emf" /><Relationship Id="rId4" Type="http://schemas.openxmlformats.org/officeDocument/2006/relationships/image" Target="../media/image56.png" /><Relationship Id="rId5" Type="http://schemas.openxmlformats.org/officeDocument/2006/relationships/vmlDrawing" Target="../drawings/vmlDrawing20.vml" /></Relationships>
</file>

<file path=ppt/slides/_rels/slide35.xml.rels>&#65279;<?xml version="1.0" encoding="utf-8" standalone="yes"?><Relationships xmlns="http://schemas.openxmlformats.org/package/2006/relationships"><Relationship Id="rId1" Type="http://schemas.openxmlformats.org/officeDocument/2006/relationships/slideLayout" Target="../slideLayouts/slideLayout33.xml" /><Relationship Id="rId2" Type="http://schemas.openxmlformats.org/officeDocument/2006/relationships/image" Target="../media/image57.jpeg" /></Relationships>
</file>

<file path=ppt/slides/_rels/slide36.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8.png" /><Relationship Id="rId3" Type="http://schemas.openxmlformats.org/officeDocument/2006/relationships/image" Target="../media/image59.png"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28.xml" /><Relationship Id="rId2" Type="http://schemas.openxmlformats.org/officeDocument/2006/relationships/package" Target="../embeddings/Microsoft_Word_Document.docx" TargetMode="Internal" /><Relationship Id="rId3" Type="http://schemas.openxmlformats.org/officeDocument/2006/relationships/image" Target="../media/image13.emf" /><Relationship Id="rId4" Type="http://schemas.openxmlformats.org/officeDocument/2006/relationships/image" Target="../media/image14.emf" /><Relationship Id="rId5" Type="http://schemas.openxmlformats.org/officeDocument/2006/relationships/vmlDrawing" Target="../drawings/vmlDrawing1.vm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56.x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30.x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31.xml" /><Relationship Id="rId2" Type="http://schemas.openxmlformats.org/officeDocument/2006/relationships/image" Target="../media/image15.jpeg"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package" Target="../embeddings/Microsoft_Word_Document1.docx" TargetMode="Internal" /><Relationship Id="rId3" Type="http://schemas.openxmlformats.org/officeDocument/2006/relationships/image" Target="../media/image16.emf" /><Relationship Id="rId4" Type="http://schemas.openxmlformats.org/officeDocument/2006/relationships/image" Target="../media/image17.jpeg" /><Relationship Id="rId5" Type="http://schemas.openxmlformats.org/officeDocument/2006/relationships/vmlDrawing" Target="../drawings/vmlDrawing2.vm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36.xml" /><Relationship Id="rId2" Type="http://schemas.openxmlformats.org/officeDocument/2006/relationships/package" Target="../embeddings/Microsoft_Word_Document2.docx" TargetMode="Internal" /><Relationship Id="rId3" Type="http://schemas.openxmlformats.org/officeDocument/2006/relationships/image" Target="../media/image18.emf" /><Relationship Id="rId4" Type="http://schemas.openxmlformats.org/officeDocument/2006/relationships/package" Target="../embeddings/Microsoft_Word_Document3.docx" TargetMode="Internal" /><Relationship Id="rId5" Type="http://schemas.openxmlformats.org/officeDocument/2006/relationships/image" Target="../media/image19.emf" /><Relationship Id="rId6" Type="http://schemas.openxmlformats.org/officeDocument/2006/relationships/image" Target="../media/image17.jpeg" /><Relationship Id="rId7" Type="http://schemas.openxmlformats.org/officeDocument/2006/relationships/vmlDrawing" Target="../drawings/vmlDrawing3.vml"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blipFill dpi="0" rotWithShape="1">
          <a:blip r:embed="rId2">
            <a:lum/>
          </a:blip>
          <a:stretch>
            <a:fillRect/>
          </a:stretch>
        </a:blipFill>
        <a:effectLst/>
      </p:bgPr>
    </p:bg>
    <p:spTree>
      <p:nvGrpSpPr>
        <p:cNvPr id="1" name=""/>
        <p:cNvGrpSpPr/>
        <p:nvPr/>
      </p:nvGrpSpPr>
      <p:grpSpPr>
        <a:xfrm>
          <a:off x="0" y="0"/>
          <a:ext cx="0" cy="0"/>
        </a:xfrm>
      </p:grpSpPr>
      <p:sp>
        <p:nvSpPr>
          <p:cNvPr id="4" name="文本框 3"/>
          <p:cNvSpPr txBox="1"/>
          <p:nvPr/>
        </p:nvSpPr>
        <p:spPr>
          <a:xfrm>
            <a:off x="9077688" y="0"/>
            <a:ext cx="3114312" cy="369332"/>
          </a:xfrm>
          <a:prstGeom prst="rect">
            <a:avLst/>
          </a:prstGeom>
          <a:noFill/>
        </p:spPr>
        <p:txBody>
          <a:bodyPr wrap="square" rtlCol="0">
            <a:spAutoFit/>
          </a:bodyPr>
          <a:lstStyle/>
          <a:p>
            <a:r>
              <a:rPr lang="zh-CN" altLang="en-US" b="1">
                <a:solidFill>
                  <a:schemeClr val="accent1"/>
                </a:solidFill>
                <a:latin typeface="Times New Roman" pitchFamily="18" charset="0"/>
                <a:cs typeface="Times New Roman" pitchFamily="18" charset="0"/>
              </a:rPr>
              <a:t>人教</a:t>
            </a:r>
            <a:r>
              <a:rPr lang="en-US" altLang="zh-CN" b="1">
                <a:solidFill>
                  <a:schemeClr val="accent1"/>
                </a:solidFill>
                <a:latin typeface="Times New Roman" pitchFamily="18" charset="0"/>
                <a:cs typeface="Times New Roman" pitchFamily="18" charset="0"/>
              </a:rPr>
              <a:t> A</a:t>
            </a:r>
            <a:r>
              <a:rPr lang="zh-CN" altLang="en-US" b="1">
                <a:solidFill>
                  <a:schemeClr val="accent1"/>
                </a:solidFill>
                <a:latin typeface="Times New Roman" pitchFamily="18" charset="0"/>
                <a:cs typeface="Times New Roman" pitchFamily="18" charset="0"/>
              </a:rPr>
              <a:t>版 选择性必修 第一册</a:t>
            </a:r>
          </a:p>
        </p:txBody>
      </p:sp>
      <p:sp>
        <p:nvSpPr>
          <p:cNvPr id="5" name="文本框 4"/>
          <p:cNvSpPr txBox="1"/>
          <p:nvPr/>
        </p:nvSpPr>
        <p:spPr>
          <a:xfrm>
            <a:off x="1495894" y="3081638"/>
            <a:ext cx="10416020" cy="818173"/>
          </a:xfrm>
          <a:prstGeom prst="rect">
            <a:avLst/>
          </a:prstGeom>
          <a:noFill/>
        </p:spPr>
        <p:txBody>
          <a:bodyPr wrap="square" rtlCol="0">
            <a:spAutoFit/>
            <a:scene3d>
              <a:camera prst="orthographicFront"/>
              <a:lightRig rig="threePt" dir="t"/>
            </a:scene3d>
          </a:bodyPr>
          <a:lstStyle>
            <a:defPPr>
              <a:defRPr lang="zh-CN"/>
            </a:defPPr>
            <a:lvl1pPr>
              <a:lnSpc>
                <a:spcPct val="150000"/>
              </a:lnSpc>
              <a:defRPr sz="3600">
                <a:solidFill>
                  <a:srgbClr val="FF0000"/>
                </a:solidFill>
                <a:latin typeface="Times New Roman" pitchFamily="18" charset="0"/>
                <a:cs typeface="Times New Roman" pitchFamily="18" charset="0"/>
              </a:defRPr>
            </a:lvl1pPr>
          </a:lstStyle>
          <a:p>
            <a:r>
              <a:rPr lang="en-US" altLang="zh-CN"/>
              <a:t>1.4.1  </a:t>
            </a:r>
            <a:r>
              <a:rPr lang="zh-CN" altLang="zh-CN"/>
              <a:t>用空间向量研究直线、平面的位置关系</a:t>
            </a:r>
            <a:r>
              <a:rPr lang="zh-CN" altLang="en-US"/>
              <a:t>（</a:t>
            </a:r>
            <a:r>
              <a:rPr lang="en-US" altLang="zh-CN"/>
              <a:t>2</a:t>
            </a:r>
            <a:r>
              <a:rPr lang="zh-CN" altLang="en-US"/>
              <a:t>）</a:t>
            </a:r>
            <a:r>
              <a:rPr lang="en-US" altLang="zh-CN"/>
              <a:t> </a:t>
            </a:r>
            <a:r>
              <a:rPr lang="zh-CN" altLang="zh-CN"/>
              <a:t> </a:t>
            </a:r>
            <a:endParaRPr lang="zh-CN">
              <a:sym typeface="+mn-ea"/>
            </a:endParaRPr>
          </a:p>
        </p:txBody>
      </p:sp>
      <p:sp>
        <p:nvSpPr>
          <p:cNvPr id="2" name="矩形 1"/>
          <p:cNvSpPr/>
          <p:nvPr/>
        </p:nvSpPr>
        <p:spPr>
          <a:xfrm>
            <a:off x="2904564" y="813424"/>
            <a:ext cx="6853158" cy="1538883"/>
          </a:xfrm>
          <a:prstGeom prst="rect">
            <a:avLst/>
          </a:prstGeom>
        </p:spPr>
        <p:txBody>
          <a:bodyPr wrap="none">
            <a:spAutoFit/>
          </a:bodyPr>
          <a:lstStyle/>
          <a:p>
            <a:r>
              <a:rPr lang="zh-CN" altLang="zh-CN" sz="4000">
                <a:solidFill>
                  <a:srgbClr val="FF0000"/>
                </a:solidFill>
                <a:latin typeface="Times New Roman" pitchFamily="18" charset="0"/>
                <a:cs typeface="Times New Roman" pitchFamily="18" charset="0"/>
              </a:rPr>
              <a:t>第一章　空间向量与立体几何</a:t>
            </a:r>
          </a:p>
          <a:p>
            <a:endParaRPr lang="zh-CN" altLang="zh-CN" sz="5400" b="1">
              <a:solidFill>
                <a:srgbClr val="FF0000"/>
              </a:solidFill>
            </a:endParaRPr>
          </a:p>
        </p:txBody>
      </p:sp>
    </p:spTree>
  </p:cSld>
  <p:clrMapOvr>
    <a:masterClrMapping/>
  </p:clrMapOvr>
  <mc:AlternateContent>
    <mc:Choice xmlns:p14="http://schemas.microsoft.com/office/powerpoint/2010/main" Requires="p14">
      <p:transition spd="slow" p14:dur="1500">
        <p:random/>
      </p:transition>
    </mc:Choice>
    <mc:Fallback>
      <p:transition spd="slow">
        <p:random/>
      </p:transition>
    </mc:Fallback>
  </mc:AlternateContent>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722183" y="1014515"/>
            <a:ext cx="10127049" cy="3647152"/>
          </a:xfrm>
          <a:prstGeom prst="rect">
            <a:avLst/>
          </a:prstGeom>
        </p:spPr>
        <p:txBody>
          <a:bodyPr wrap="square">
            <a:spAutoFit/>
          </a:bodyPr>
          <a:lstStyle/>
          <a:p>
            <a:pPr>
              <a:lnSpc>
                <a:spcPct val="150000"/>
              </a:lnSpc>
              <a:spcAft>
                <a:spcPct val="0"/>
              </a:spcAft>
              <a:tabLst>
                <a:tab pos="1029335"/>
                <a:tab pos="1850390"/>
                <a:tab pos="2538095"/>
                <a:tab pos="3221990"/>
              </a:tabLst>
            </a:pPr>
            <a:r>
              <a:rPr lang="en-US" altLang="zh-CN" sz="2200">
                <a:solidFill>
                  <a:srgbClr val="000000"/>
                </a:solidFill>
                <a:latin typeface="Arial" pitchFamily="34" charset="0"/>
                <a:ea typeface="黑体" pitchFamily="2" charset="-122"/>
                <a:cs typeface="Times New Roman" pitchFamily="18" charset="0"/>
              </a:rPr>
              <a:t>                             </a:t>
            </a:r>
            <a:r>
              <a:rPr lang="zh-CN" altLang="zh-CN" sz="2200">
                <a:solidFill>
                  <a:srgbClr val="000000"/>
                </a:solidFill>
                <a:latin typeface="Arial" pitchFamily="34" charset="0"/>
                <a:ea typeface="黑体" pitchFamily="2" charset="-122"/>
                <a:cs typeface="Times New Roman" pitchFamily="18" charset="0"/>
              </a:rPr>
              <a:t>利用向量方法证明线线垂直的方法</a:t>
            </a:r>
            <a:endParaRPr lang="zh-CN" altLang="zh-CN" sz="2200">
              <a:solidFill>
                <a:srgbClr val="000000"/>
              </a:solidFill>
              <a:latin typeface="NEU-BZ-S92"/>
              <a:ea typeface="方正书宋_GBK" panose="03000509000000000000" pitchFamily="65" charset="-122"/>
              <a:cs typeface="Times New Roman" pitchFamily="18" charset="0"/>
            </a:endParaRPr>
          </a:p>
          <a:p>
            <a:pPr>
              <a:lnSpc>
                <a:spcPct val="15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ea typeface="仿宋" panose="02010609060101010101" pitchFamily="49" charset="-122"/>
                <a:cs typeface="Times New Roman" pitchFamily="18" charset="0"/>
              </a:rPr>
              <a:t>坐标法</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建立空间直角坐标系</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写出相关点的坐标</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求出两直线方向向量的坐标</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然后通过数量积的坐标运算法则证明数量积等于</a:t>
            </a:r>
            <a:r>
              <a:rPr lang="en-US" altLang="zh-CN" sz="2200">
                <a:solidFill>
                  <a:srgbClr val="000000"/>
                </a:solidFill>
                <a:latin typeface="Times New Roman" pitchFamily="18" charset="0"/>
                <a:cs typeface="Times New Roman" pitchFamily="18" charset="0"/>
              </a:rPr>
              <a:t>0,</a:t>
            </a:r>
            <a:r>
              <a:rPr lang="zh-CN" altLang="zh-CN" sz="2200">
                <a:solidFill>
                  <a:srgbClr val="000000"/>
                </a:solidFill>
                <a:latin typeface="Times New Roman" pitchFamily="18" charset="0"/>
                <a:ea typeface="仿宋" panose="02010609060101010101" pitchFamily="49" charset="-122"/>
                <a:cs typeface="Times New Roman" pitchFamily="18" charset="0"/>
              </a:rPr>
              <a:t>从而证明两条直线的方向向量互相垂直</a:t>
            </a:r>
            <a:r>
              <a:rPr lang="en-US" altLang="zh-CN" sz="2200">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anose="03000509000000000000" pitchFamily="65" charset="-122"/>
              <a:cs typeface="Times New Roman" pitchFamily="18" charset="0"/>
            </a:endParaRPr>
          </a:p>
          <a:p>
            <a:pPr>
              <a:lnSpc>
                <a:spcPct val="15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(2)</a:t>
            </a:r>
            <a:r>
              <a:rPr lang="zh-CN" altLang="zh-CN" sz="2200">
                <a:solidFill>
                  <a:srgbClr val="000000"/>
                </a:solidFill>
                <a:latin typeface="Times New Roman" pitchFamily="18" charset="0"/>
                <a:ea typeface="仿宋" panose="02010609060101010101" pitchFamily="49" charset="-122"/>
                <a:cs typeface="Times New Roman" pitchFamily="18" charset="0"/>
              </a:rPr>
              <a:t>基向量法</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利用空间向量的加法、减法、数乘运算及其运算律</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结合图形</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将两直线所在的向量用基向量表示</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然后根据数量积的运算律证明两直线所在的向量的数量积等于</a:t>
            </a:r>
            <a:r>
              <a:rPr lang="en-US" altLang="zh-CN" sz="2200">
                <a:solidFill>
                  <a:srgbClr val="000000"/>
                </a:solidFill>
                <a:latin typeface="Times New Roman" pitchFamily="18" charset="0"/>
                <a:cs typeface="Times New Roman" pitchFamily="18" charset="0"/>
              </a:rPr>
              <a:t>0,</a:t>
            </a:r>
            <a:r>
              <a:rPr lang="zh-CN" altLang="zh-CN" sz="2200">
                <a:solidFill>
                  <a:srgbClr val="000000"/>
                </a:solidFill>
                <a:latin typeface="Times New Roman" pitchFamily="18" charset="0"/>
                <a:ea typeface="仿宋" panose="02010609060101010101" pitchFamily="49" charset="-122"/>
                <a:cs typeface="Times New Roman" pitchFamily="18" charset="0"/>
              </a:rPr>
              <a:t>从而证明两条直线的方向向量互相垂直</a:t>
            </a:r>
            <a:r>
              <a:rPr lang="en-US" altLang="zh-CN" sz="2200" i="1">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anose="03000509000000000000" pitchFamily="65" charset="-122"/>
              <a:cs typeface="Times New Roman" pitchFamily="18" charset="0"/>
            </a:endParaRPr>
          </a:p>
        </p:txBody>
      </p:sp>
      <p:sp>
        <p:nvSpPr>
          <p:cNvPr id="13" name="TextBox 12"/>
          <p:cNvSpPr txBox="1"/>
          <p:nvPr/>
        </p:nvSpPr>
        <p:spPr>
          <a:xfrm>
            <a:off x="0"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归纳总结</a:t>
            </a:r>
          </a:p>
        </p:txBody>
      </p:sp>
    </p:spTree>
    <p:extLst>
      <p:ext uri="{BB962C8B-B14F-4D97-AF65-F5344CB8AC3E}">
        <p14:creationId xmlns:p14="http://schemas.microsoft.com/office/powerpoint/2010/main" val="2863000947"/>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矩形 2"/>
          <p:cNvSpPr>
            <a:spLocks noChangeAspect="1"/>
          </p:cNvSpPr>
          <p:nvPr/>
        </p:nvSpPr>
        <p:spPr>
          <a:xfrm>
            <a:off x="326768" y="748899"/>
            <a:ext cx="8128000" cy="1551579"/>
          </a:xfrm>
          <a:prstGeom prst="rect">
            <a:avLst/>
          </a:prstGeom>
        </p:spPr>
        <p:txBody>
          <a:bodyPr>
            <a:spAutoFit/>
          </a:bodyPr>
          <a:lstStyle/>
          <a:p>
            <a:pPr>
              <a:lnSpc>
                <a:spcPct val="150000"/>
              </a:lnSpc>
              <a:spcAft>
                <a:spcPct val="0"/>
              </a:spcAft>
              <a:tabLst>
                <a:tab pos="1029335"/>
                <a:tab pos="1850390"/>
                <a:tab pos="2538095"/>
                <a:tab pos="3221990"/>
              </a:tabLst>
            </a:pPr>
            <a:r>
              <a:rPr lang="zh-CN" altLang="en-US" sz="2200">
                <a:solidFill>
                  <a:srgbClr val="000000"/>
                </a:solidFill>
                <a:latin typeface="Times New Roman" pitchFamily="18" charset="0"/>
                <a:ea typeface="黑体" pitchFamily="2" charset="-122"/>
                <a:cs typeface="Times New Roman" pitchFamily="18" charset="0"/>
              </a:rPr>
              <a:t>跟踪</a:t>
            </a:r>
            <a:r>
              <a:rPr lang="zh-CN" altLang="zh-CN" sz="2200">
                <a:solidFill>
                  <a:srgbClr val="000000"/>
                </a:solidFill>
                <a:latin typeface="Times New Roman" pitchFamily="18" charset="0"/>
                <a:ea typeface="黑体" pitchFamily="2" charset="-122"/>
                <a:cs typeface="Times New Roman" pitchFamily="18" charset="0"/>
              </a:rPr>
              <a:t>训练</a:t>
            </a:r>
            <a:r>
              <a:rPr lang="en-US" altLang="zh-CN" sz="2200" b="1">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cs typeface="Times New Roman" pitchFamily="18" charset="0"/>
              </a:rPr>
              <a:t>在正方体</a:t>
            </a:r>
            <a:r>
              <a:rPr lang="en-US" altLang="zh-CN" sz="2200" i="1">
                <a:solidFill>
                  <a:srgbClr val="000000"/>
                </a:solidFill>
                <a:latin typeface="Times New Roman" pitchFamily="18" charset="0"/>
                <a:cs typeface="Times New Roman" pitchFamily="18" charset="0"/>
              </a:rPr>
              <a:t>ABCD-A</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B</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C</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D</a:t>
            </a:r>
            <a:r>
              <a:rPr lang="en-US" altLang="zh-CN" sz="2200" baseline="-250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cs typeface="Times New Roman" pitchFamily="18" charset="0"/>
              </a:rPr>
              <a:t>中</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E</a:t>
            </a:r>
            <a:r>
              <a:rPr lang="zh-CN" altLang="zh-CN" sz="2200">
                <a:solidFill>
                  <a:srgbClr val="000000"/>
                </a:solidFill>
                <a:latin typeface="Times New Roman" pitchFamily="18" charset="0"/>
                <a:cs typeface="Times New Roman" pitchFamily="18" charset="0"/>
              </a:rPr>
              <a:t>为</a:t>
            </a:r>
            <a:r>
              <a:rPr lang="en-US" altLang="zh-CN" sz="2200" i="1">
                <a:solidFill>
                  <a:srgbClr val="000000"/>
                </a:solidFill>
                <a:latin typeface="Times New Roman" pitchFamily="18" charset="0"/>
                <a:cs typeface="Times New Roman" pitchFamily="18" charset="0"/>
              </a:rPr>
              <a:t>AC</a:t>
            </a:r>
            <a:r>
              <a:rPr lang="zh-CN" altLang="zh-CN" sz="2200">
                <a:solidFill>
                  <a:srgbClr val="000000"/>
                </a:solidFill>
                <a:latin typeface="Times New Roman" pitchFamily="18" charset="0"/>
                <a:cs typeface="Times New Roman" pitchFamily="18" charset="0"/>
              </a:rPr>
              <a:t>的中点</a:t>
            </a:r>
            <a:r>
              <a:rPr lang="en-US" altLang="zh-CN" sz="2200" i="1">
                <a:solidFill>
                  <a:srgbClr val="000000"/>
                </a:solidFill>
                <a:latin typeface="Times New Roman" pitchFamily="18" charset="0"/>
                <a:cs typeface="Times New Roman" pitchFamily="18" charset="0"/>
              </a:rPr>
              <a:t>.</a:t>
            </a:r>
          </a:p>
          <a:p>
            <a:pPr>
              <a:lnSpc>
                <a:spcPct val="150000"/>
              </a:lnSpc>
              <a:spcAft>
                <a:spcPct val="0"/>
              </a:spcAft>
              <a:tabLst>
                <a:tab pos="1029335"/>
                <a:tab pos="1850390"/>
                <a:tab pos="2538095"/>
                <a:tab pos="3221990"/>
              </a:tabLst>
            </a:pPr>
            <a:r>
              <a:rPr lang="zh-CN" altLang="zh-CN" sz="2200">
                <a:solidFill>
                  <a:srgbClr val="000000"/>
                </a:solidFill>
                <a:latin typeface="Times New Roman" pitchFamily="18" charset="0"/>
                <a:cs typeface="Times New Roman" pitchFamily="18" charset="0"/>
              </a:rPr>
              <a:t>求证</a:t>
            </a:r>
            <a:r>
              <a:rPr lang="en-US" altLang="zh-CN" sz="22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BD</a:t>
            </a:r>
            <a:r>
              <a:rPr lang="en-US" altLang="zh-CN" sz="2200" baseline="-25000">
                <a:solidFill>
                  <a:srgbClr val="000000"/>
                </a:solidFill>
                <a:latin typeface="Times New Roman" pitchFamily="18" charset="0"/>
                <a:cs typeface="Times New Roman" pitchFamily="18" charset="0"/>
              </a:rPr>
              <a:t>1</a:t>
            </a:r>
            <a:r>
              <a:rPr lang="zh-CN" altLang="zh-CN" sz="2200">
                <a:solidFill>
                  <a:srgbClr val="000000"/>
                </a:solidFill>
                <a:latin typeface="NEU-BZ-S92"/>
                <a:cs typeface="宋体" panose="02010600030101010101" pitchFamily="2" charset="-122"/>
              </a:rPr>
              <a:t>⊥</a:t>
            </a:r>
            <a:r>
              <a:rPr lang="en-US" altLang="zh-CN" sz="2200" i="1">
                <a:solidFill>
                  <a:srgbClr val="000000"/>
                </a:solidFill>
                <a:latin typeface="Times New Roman" pitchFamily="18" charset="0"/>
                <a:cs typeface="Times New Roman" pitchFamily="18" charset="0"/>
              </a:rPr>
              <a:t>AC</a:t>
            </a:r>
            <a:r>
              <a:rPr lang="en-US" altLang="zh-CN" sz="2200">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anose="03000509000000000000" pitchFamily="65" charset="-122"/>
              <a:cs typeface="Times New Roman" pitchFamily="18" charset="0"/>
            </a:endParaRPr>
          </a:p>
          <a:p>
            <a:pPr>
              <a:lnSpc>
                <a:spcPct val="15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BD</a:t>
            </a:r>
            <a:r>
              <a:rPr lang="en-US" altLang="zh-CN" sz="2200" baseline="-25000">
                <a:solidFill>
                  <a:srgbClr val="000000"/>
                </a:solidFill>
                <a:latin typeface="Times New Roman" pitchFamily="18" charset="0"/>
                <a:cs typeface="Times New Roman" pitchFamily="18" charset="0"/>
              </a:rPr>
              <a:t>1</a:t>
            </a:r>
            <a:r>
              <a:rPr lang="zh-CN" altLang="zh-CN" sz="2200">
                <a:solidFill>
                  <a:srgbClr val="000000"/>
                </a:solidFill>
                <a:latin typeface="NEU-BZ-S92"/>
                <a:cs typeface="宋体" panose="02010600030101010101" pitchFamily="2" charset="-122"/>
              </a:rPr>
              <a:t>⊥</a:t>
            </a:r>
            <a:r>
              <a:rPr lang="en-US" altLang="zh-CN" sz="2200" i="1">
                <a:solidFill>
                  <a:srgbClr val="000000"/>
                </a:solidFill>
                <a:latin typeface="Times New Roman" pitchFamily="18" charset="0"/>
                <a:cs typeface="Times New Roman" pitchFamily="18" charset="0"/>
              </a:rPr>
              <a:t>EB</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anose="03000509000000000000" pitchFamily="65" charset="-122"/>
              <a:cs typeface="Times New Roman" pitchFamily="18" charset="0"/>
            </a:endParaRPr>
          </a:p>
        </p:txBody>
      </p:sp>
      <p:pic>
        <p:nvPicPr>
          <p:cNvPr id="13" name="L64.eps" descr="id:2147489476;FounderCES"/>
          <p:cNvPicPr/>
          <p:nvPr/>
        </p:nvPicPr>
        <p:blipFill>
          <a:blip r:embed="rId2"/>
          <a:stretch>
            <a:fillRect/>
          </a:stretch>
        </p:blipFill>
        <p:spPr>
          <a:xfrm>
            <a:off x="3216328" y="2890006"/>
            <a:ext cx="2813769" cy="2497539"/>
          </a:xfrm>
          <a:prstGeom prst="rect">
            <a:avLst/>
          </a:prstGeom>
        </p:spPr>
      </p:pic>
      <p:sp>
        <p:nvSpPr>
          <p:cNvPr id="14" name="TextBox 12"/>
          <p:cNvSpPr txBox="1"/>
          <p:nvPr/>
        </p:nvSpPr>
        <p:spPr>
          <a:xfrm>
            <a:off x="0"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跟踪训练</a:t>
            </a:r>
          </a:p>
        </p:txBody>
      </p:sp>
    </p:spTree>
    <p:extLst>
      <p:ext uri="{BB962C8B-B14F-4D97-AF65-F5344CB8AC3E}">
        <p14:creationId xmlns:p14="http://schemas.microsoft.com/office/powerpoint/2010/main" val="1931412318"/>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aphicFrame>
        <p:nvGraphicFramePr>
          <p:cNvPr id="5" name="对象 4"/>
          <p:cNvGraphicFramePr>
            <a:graphicFrameLocks noChangeAspect="1"/>
          </p:cNvGraphicFramePr>
          <p:nvPr>
            <p:extLst>
              <p:ext uri="{D42A27DB-BD31-4B8C-83A1-F6EECF244321}">
                <p14:modId xmlns:p14="http://schemas.microsoft.com/office/powerpoint/2010/main" val="2603068984"/>
              </p:ext>
            </p:extLst>
          </p:nvPr>
        </p:nvGraphicFramePr>
        <p:xfrm>
          <a:off x="807864" y="4629454"/>
          <a:ext cx="8128000" cy="1375353"/>
        </p:xfrm>
        <a:graphic>
          <a:graphicData uri="http://schemas.openxmlformats.org/presentationml/2006/ole">
            <mc:AlternateContent>
              <mc:Choice xmlns:v="urn:schemas-microsoft-com:vml" Requires="v">
                <p:oleObj spid="_x0000_s1042" name="文档" r:id="rId2" imgW="3839551" imgH="655163" progId="Word.Document.12">
                  <p:embed/>
                </p:oleObj>
              </mc:Choice>
              <mc:Fallback>
                <p:oleObj name="文档" r:id="rId2" imgW="3839551" imgH="655163" progId="Word.Document.12">
                  <p:embed/>
                  <p:pic>
                    <p:nvPicPr>
                      <p:cNvPr id="0" name="OLE substitute image"/>
                      <p:cNvPicPr/>
                      <p:nvPr/>
                    </p:nvPicPr>
                    <p:blipFill>
                      <a:blip r:embed="rId3"/>
                      <a:stretch>
                        <a:fillRect/>
                      </a:stretch>
                    </p:blipFill>
                    <p:spPr>
                      <a:xfrm>
                        <a:off x="807864" y="4629454"/>
                        <a:ext cx="8128000" cy="1375353"/>
                      </a:xfrm>
                      <a:prstGeom prst="rect">
                        <a:avLst/>
                      </a:prstGeom>
                    </p:spPr>
                  </p:pic>
                </p:oleObj>
              </mc:Fallback>
            </mc:AlternateContent>
          </a:graphicData>
        </a:graphic>
      </p:graphicFrame>
      <p:sp>
        <p:nvSpPr>
          <p:cNvPr id="15" name="矩形 14"/>
          <p:cNvSpPr>
            <a:spLocks noChangeAspect="1"/>
          </p:cNvSpPr>
          <p:nvPr/>
        </p:nvSpPr>
        <p:spPr>
          <a:xfrm>
            <a:off x="623330" y="722930"/>
            <a:ext cx="10411254" cy="1311128"/>
          </a:xfrm>
          <a:prstGeom prst="rect">
            <a:avLst/>
          </a:prstGeom>
        </p:spPr>
        <p:txBody>
          <a:bodyPr wrap="square">
            <a:spAutoFit/>
          </a:bodyPr>
          <a:lstStyle/>
          <a:p>
            <a:pPr>
              <a:lnSpc>
                <a:spcPct val="120000"/>
              </a:lnSpc>
              <a:spcAft>
                <a:spcPct val="0"/>
              </a:spcAft>
              <a:tabLst>
                <a:tab pos="1029335"/>
                <a:tab pos="1850390"/>
                <a:tab pos="2538095"/>
                <a:tab pos="3221990"/>
              </a:tabLst>
            </a:pPr>
            <a:r>
              <a:rPr lang="zh-CN" altLang="zh-CN" sz="2200">
                <a:solidFill>
                  <a:srgbClr val="FF0000"/>
                </a:solidFill>
                <a:latin typeface="Arial" pitchFamily="34" charset="0"/>
                <a:ea typeface="黑体" pitchFamily="2" charset="-122"/>
                <a:cs typeface="Times New Roman" pitchFamily="18" charset="0"/>
              </a:rPr>
              <a:t>证明</a:t>
            </a:r>
            <a:r>
              <a:rPr lang="en-US" altLang="zh-CN" sz="2200">
                <a:solidFill>
                  <a:srgbClr val="FF0000"/>
                </a:solidFill>
                <a:latin typeface="Arial" pitchFamily="34" charset="0"/>
                <a:ea typeface="黑体" pitchFamily="2" charset="-122"/>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以</a:t>
            </a:r>
            <a:r>
              <a:rPr lang="en-US" altLang="zh-CN" sz="2200" i="1">
                <a:solidFill>
                  <a:srgbClr val="FF0000"/>
                </a:solidFill>
                <a:latin typeface="Times New Roman" pitchFamily="18" charset="0"/>
                <a:cs typeface="Times New Roman" pitchFamily="18" charset="0"/>
              </a:rPr>
              <a:t>D</a:t>
            </a:r>
            <a:r>
              <a:rPr lang="zh-CN" altLang="zh-CN" sz="2200">
                <a:solidFill>
                  <a:srgbClr val="FF0000"/>
                </a:solidFill>
                <a:latin typeface="Times New Roman" pitchFamily="18" charset="0"/>
                <a:ea typeface="楷体" panose="02010609060101010101" pitchFamily="49" charset="-122"/>
                <a:cs typeface="Times New Roman" pitchFamily="18" charset="0"/>
              </a:rPr>
              <a:t>为原点</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DA</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DC</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DD</a:t>
            </a:r>
            <a:r>
              <a:rPr lang="en-US" altLang="zh-CN" sz="2200" baseline="-25000">
                <a:solidFill>
                  <a:srgbClr val="FF0000"/>
                </a:solidFill>
                <a:latin typeface="Times New Roman" pitchFamily="18" charset="0"/>
                <a:cs typeface="Times New Roman" pitchFamily="18" charset="0"/>
              </a:rPr>
              <a:t>1</a:t>
            </a:r>
            <a:r>
              <a:rPr lang="zh-CN" altLang="zh-CN" sz="2200">
                <a:solidFill>
                  <a:srgbClr val="FF0000"/>
                </a:solidFill>
                <a:latin typeface="Times New Roman" pitchFamily="18" charset="0"/>
                <a:ea typeface="楷体" panose="02010609060101010101" pitchFamily="49" charset="-122"/>
                <a:cs typeface="Times New Roman" pitchFamily="18" charset="0"/>
              </a:rPr>
              <a:t>所在直线分别为</a:t>
            </a:r>
            <a:r>
              <a:rPr lang="en-US" altLang="zh-CN" sz="2200" i="1">
                <a:solidFill>
                  <a:srgbClr val="FF0000"/>
                </a:solidFill>
                <a:latin typeface="Times New Roman" pitchFamily="18" charset="0"/>
                <a:cs typeface="Times New Roman" pitchFamily="18" charset="0"/>
              </a:rPr>
              <a:t>x</a:t>
            </a:r>
            <a:r>
              <a:rPr lang="zh-CN" altLang="zh-CN" sz="2200">
                <a:solidFill>
                  <a:srgbClr val="FF0000"/>
                </a:solidFill>
                <a:latin typeface="Times New Roman" pitchFamily="18" charset="0"/>
                <a:ea typeface="楷体" panose="02010609060101010101" pitchFamily="49" charset="-122"/>
                <a:cs typeface="Times New Roman" pitchFamily="18" charset="0"/>
              </a:rPr>
              <a:t>轴、</a:t>
            </a:r>
            <a:r>
              <a:rPr lang="en-US" altLang="zh-CN" sz="2200" i="1">
                <a:solidFill>
                  <a:srgbClr val="FF0000"/>
                </a:solidFill>
                <a:latin typeface="Times New Roman" pitchFamily="18" charset="0"/>
                <a:cs typeface="Times New Roman" pitchFamily="18" charset="0"/>
              </a:rPr>
              <a:t>y</a:t>
            </a:r>
            <a:r>
              <a:rPr lang="zh-CN" altLang="zh-CN" sz="2200">
                <a:solidFill>
                  <a:srgbClr val="FF0000"/>
                </a:solidFill>
                <a:latin typeface="Times New Roman" pitchFamily="18" charset="0"/>
                <a:ea typeface="楷体" panose="02010609060101010101" pitchFamily="49" charset="-122"/>
                <a:cs typeface="Times New Roman" pitchFamily="18" charset="0"/>
              </a:rPr>
              <a:t>轴、</a:t>
            </a:r>
            <a:r>
              <a:rPr lang="en-US" altLang="zh-CN" sz="2200" i="1">
                <a:solidFill>
                  <a:srgbClr val="FF0000"/>
                </a:solidFill>
                <a:latin typeface="Times New Roman" pitchFamily="18" charset="0"/>
                <a:cs typeface="Times New Roman" pitchFamily="18" charset="0"/>
              </a:rPr>
              <a:t>z</a:t>
            </a:r>
            <a:r>
              <a:rPr lang="zh-CN" altLang="zh-CN" sz="2200">
                <a:solidFill>
                  <a:srgbClr val="FF0000"/>
                </a:solidFill>
                <a:latin typeface="Times New Roman" pitchFamily="18" charset="0"/>
                <a:ea typeface="楷体" panose="02010609060101010101" pitchFamily="49" charset="-122"/>
                <a:cs typeface="Times New Roman" pitchFamily="18" charset="0"/>
              </a:rPr>
              <a:t>轴</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建立</a:t>
            </a:r>
            <a:endParaRPr lang="en-US" altLang="zh-CN" sz="2200">
              <a:solidFill>
                <a:srgbClr val="FF0000"/>
              </a:solidFill>
              <a:latin typeface="Times New Roman" pitchFamily="18" charset="0"/>
              <a:ea typeface="楷体" panose="02010609060101010101" pitchFamily="49" charset="-122"/>
              <a:cs typeface="Times New Roman" panose="02020603050405020304" pitchFamily="18" charset="0"/>
            </a:endParaRPr>
          </a:p>
          <a:p>
            <a:pPr>
              <a:lnSpc>
                <a:spcPct val="120000"/>
              </a:lnSpc>
              <a:spcAft>
                <a:spcPct val="0"/>
              </a:spcAft>
              <a:tabLst>
                <a:tab pos="1029335"/>
                <a:tab pos="1850390"/>
                <a:tab pos="2538095"/>
                <a:tab pos="3221990"/>
              </a:tabLst>
            </a:pPr>
            <a:r>
              <a:rPr lang="zh-CN" altLang="zh-CN" sz="2200">
                <a:solidFill>
                  <a:srgbClr val="FF0000"/>
                </a:solidFill>
                <a:latin typeface="Times New Roman" pitchFamily="18" charset="0"/>
                <a:ea typeface="楷体" panose="02010609060101010101" pitchFamily="49" charset="-122"/>
                <a:cs typeface="Times New Roman" pitchFamily="18" charset="0"/>
              </a:rPr>
              <a:t>如图所示的空间直角坐标系</a:t>
            </a:r>
            <a:r>
              <a:rPr lang="en-US" altLang="zh-CN" sz="2200" i="1">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anose="03000509000000000000" pitchFamily="65" charset="-122"/>
              <a:cs typeface="Times New Roman" pitchFamily="18" charset="0"/>
            </a:endParaRPr>
          </a:p>
          <a:p>
            <a:pPr>
              <a:lnSpc>
                <a:spcPct val="120000"/>
              </a:lnSpc>
              <a:spcAft>
                <a:spcPct val="0"/>
              </a:spcAft>
            </a:pPr>
            <a:r>
              <a:rPr lang="zh-CN" altLang="zh-CN" sz="2200">
                <a:solidFill>
                  <a:srgbClr val="FF0000"/>
                </a:solidFill>
                <a:latin typeface="Times New Roman" pitchFamily="18" charset="0"/>
                <a:ea typeface="楷体" panose="02010609060101010101" pitchFamily="49" charset="-122"/>
                <a:cs typeface="Times New Roman" pitchFamily="18" charset="0"/>
              </a:rPr>
              <a:t>设正方体的棱长为</a:t>
            </a:r>
            <a:r>
              <a:rPr lang="en-US" altLang="zh-CN" sz="2200">
                <a:solidFill>
                  <a:srgbClr val="FF0000"/>
                </a:solidFill>
                <a:latin typeface="Times New Roman" pitchFamily="18" charset="0"/>
                <a:cs typeface="Times New Roman" pitchFamily="18" charset="0"/>
              </a:rPr>
              <a:t>1,</a:t>
            </a:r>
            <a:r>
              <a:rPr lang="zh-CN" altLang="zh-CN" sz="2200">
                <a:solidFill>
                  <a:srgbClr val="FF0000"/>
                </a:solidFill>
                <a:latin typeface="Times New Roman" pitchFamily="18" charset="0"/>
                <a:ea typeface="楷体" panose="02010609060101010101" pitchFamily="49" charset="-122"/>
                <a:cs typeface="Times New Roman" pitchFamily="18" charset="0"/>
              </a:rPr>
              <a:t>则</a:t>
            </a:r>
            <a:endParaRPr lang="zh-CN" altLang="zh-CN" sz="2200">
              <a:solidFill>
                <a:srgbClr val="FF0000"/>
              </a:solidFill>
              <a:latin typeface="NEU-BZ-S92"/>
              <a:ea typeface="方正书宋_GBK" panose="03000509000000000000" pitchFamily="65" charset="-122"/>
              <a:cs typeface="Times New Roman" pitchFamily="18" charset="0"/>
            </a:endParaRPr>
          </a:p>
        </p:txBody>
      </p:sp>
      <p:graphicFrame>
        <p:nvGraphicFramePr>
          <p:cNvPr id="16" name="对象 15"/>
          <p:cNvGraphicFramePr>
            <a:graphicFrameLocks noChangeAspect="1"/>
          </p:cNvGraphicFramePr>
          <p:nvPr>
            <p:extLst>
              <p:ext uri="{D42A27DB-BD31-4B8C-83A1-F6EECF244321}">
                <p14:modId xmlns:p14="http://schemas.microsoft.com/office/powerpoint/2010/main" val="931699417"/>
              </p:ext>
            </p:extLst>
          </p:nvPr>
        </p:nvGraphicFramePr>
        <p:xfrm>
          <a:off x="807864" y="2034058"/>
          <a:ext cx="8128000" cy="2083155"/>
        </p:xfrm>
        <a:graphic>
          <a:graphicData uri="http://schemas.openxmlformats.org/presentationml/2006/ole">
            <mc:AlternateContent>
              <mc:Choice xmlns:v="urn:schemas-microsoft-com:vml" Requires="v">
                <p:oleObj spid="_x0000_s1043" name="文档" r:id="rId4" imgW="3839551" imgH="990497" progId="Word.Document.12">
                  <p:embed/>
                </p:oleObj>
              </mc:Choice>
              <mc:Fallback>
                <p:oleObj name="文档" r:id="rId4" imgW="3839551" imgH="990497" progId="Word.Document.12">
                  <p:embed/>
                  <p:pic>
                    <p:nvPicPr>
                      <p:cNvPr id="0" name="OLE substitute image"/>
                      <p:cNvPicPr/>
                      <p:nvPr/>
                    </p:nvPicPr>
                    <p:blipFill>
                      <a:blip r:embed="rId5"/>
                      <a:stretch>
                        <a:fillRect/>
                      </a:stretch>
                    </p:blipFill>
                    <p:spPr>
                      <a:xfrm>
                        <a:off x="807864" y="2034058"/>
                        <a:ext cx="8128000" cy="2083155"/>
                      </a:xfrm>
                      <a:prstGeom prst="rect">
                        <a:avLst/>
                      </a:prstGeom>
                    </p:spPr>
                  </p:pic>
                </p:oleObj>
              </mc:Fallback>
            </mc:AlternateContent>
          </a:graphicData>
        </a:graphic>
      </p:graphicFrame>
      <p:pic>
        <p:nvPicPr>
          <p:cNvPr id="17" name="l63.eps" descr="id:2147497870;FounderCES"/>
          <p:cNvPicPr/>
          <p:nvPr/>
        </p:nvPicPr>
        <p:blipFill>
          <a:blip r:embed="rId6"/>
          <a:stretch>
            <a:fillRect/>
          </a:stretch>
        </p:blipFill>
        <p:spPr>
          <a:xfrm>
            <a:off x="8537057" y="3604128"/>
            <a:ext cx="2621094" cy="2647815"/>
          </a:xfrm>
          <a:prstGeom prst="rect">
            <a:avLst/>
          </a:prstGeom>
        </p:spPr>
      </p:pic>
    </p:spTree>
    <p:extLst>
      <p:ext uri="{BB962C8B-B14F-4D97-AF65-F5344CB8AC3E}">
        <p14:creationId xmlns:p14="http://schemas.microsoft.com/office/powerpoint/2010/main" val="337412557"/>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1" presetClass="entr" presetSubtype="1"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heel(1)">
                                      <p:cBhvr>
                                        <p:cTn id="7" dur="2000"/>
                                        <p:tgtEl>
                                          <p:spTgt spid="16"/>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6"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311794" y="710574"/>
            <a:ext cx="10488814" cy="1043747"/>
          </a:xfrm>
          <a:prstGeom prst="rect">
            <a:avLst/>
          </a:prstGeom>
        </p:spPr>
        <p:txBody>
          <a:bodyPr wrap="square">
            <a:spAutoFit/>
          </a:bodyPr>
          <a:lstStyle/>
          <a:p>
            <a:pPr>
              <a:lnSpc>
                <a:spcPct val="150000"/>
              </a:lnSpc>
              <a:spcAft>
                <a:spcPct val="0"/>
              </a:spcAft>
              <a:tabLst>
                <a:tab pos="1029335"/>
                <a:tab pos="1850390"/>
                <a:tab pos="2538095"/>
                <a:tab pos="3221990"/>
              </a:tabLst>
            </a:pPr>
            <a:r>
              <a:rPr lang="zh-CN" altLang="zh-CN" sz="2200">
                <a:solidFill>
                  <a:srgbClr val="000000"/>
                </a:solidFill>
                <a:latin typeface="Times New Roman" pitchFamily="18" charset="0"/>
                <a:ea typeface="黑体" pitchFamily="2" charset="-122"/>
                <a:cs typeface="Times New Roman" pitchFamily="18" charset="0"/>
              </a:rPr>
              <a:t>例</a:t>
            </a:r>
            <a:r>
              <a:rPr lang="en-US" altLang="zh-CN" sz="2200" b="1">
                <a:solidFill>
                  <a:srgbClr val="000000"/>
                </a:solidFill>
                <a:latin typeface="Times New Roman" pitchFamily="18" charset="0"/>
                <a:cs typeface="Times New Roman" pitchFamily="18" charset="0"/>
              </a:rPr>
              <a:t>2</a:t>
            </a:r>
            <a:r>
              <a:rPr lang="zh-CN" altLang="zh-CN" sz="2200">
                <a:solidFill>
                  <a:srgbClr val="000000"/>
                </a:solidFill>
                <a:latin typeface="Times New Roman" pitchFamily="18" charset="0"/>
                <a:cs typeface="Times New Roman" pitchFamily="18" charset="0"/>
              </a:rPr>
              <a:t>在棱长为</a:t>
            </a:r>
            <a:r>
              <a:rPr lang="en-US" altLang="zh-CN" sz="22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cs typeface="Times New Roman" pitchFamily="18" charset="0"/>
              </a:rPr>
              <a:t>的正方体</a:t>
            </a:r>
            <a:r>
              <a:rPr lang="en-US" altLang="zh-CN" sz="2200" i="1">
                <a:solidFill>
                  <a:srgbClr val="000000"/>
                </a:solidFill>
                <a:latin typeface="Times New Roman" pitchFamily="18" charset="0"/>
                <a:cs typeface="Times New Roman" pitchFamily="18" charset="0"/>
              </a:rPr>
              <a:t>ABCD-A</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B</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C</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D</a:t>
            </a:r>
            <a:r>
              <a:rPr lang="en-US" altLang="zh-CN" sz="2200" baseline="-250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cs typeface="Times New Roman" pitchFamily="18" charset="0"/>
              </a:rPr>
              <a:t>中</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E</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F</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M</a:t>
            </a:r>
            <a:r>
              <a:rPr lang="zh-CN" altLang="zh-CN" sz="2200">
                <a:solidFill>
                  <a:srgbClr val="000000"/>
                </a:solidFill>
                <a:latin typeface="Times New Roman" pitchFamily="18" charset="0"/>
                <a:cs typeface="Times New Roman" pitchFamily="18" charset="0"/>
              </a:rPr>
              <a:t>分别为棱</a:t>
            </a:r>
            <a:r>
              <a:rPr lang="en-US" altLang="zh-CN" sz="2200" i="1">
                <a:solidFill>
                  <a:srgbClr val="000000"/>
                </a:solidFill>
                <a:latin typeface="Times New Roman" pitchFamily="18" charset="0"/>
                <a:cs typeface="Times New Roman" pitchFamily="18" charset="0"/>
              </a:rPr>
              <a:t>AB</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BC</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B</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B</a:t>
            </a:r>
            <a:r>
              <a:rPr lang="zh-CN" altLang="zh-CN" sz="2200">
                <a:solidFill>
                  <a:srgbClr val="000000"/>
                </a:solidFill>
                <a:latin typeface="Times New Roman" pitchFamily="18" charset="0"/>
                <a:cs typeface="Times New Roman" pitchFamily="18" charset="0"/>
              </a:rPr>
              <a:t>的中点</a:t>
            </a:r>
            <a:r>
              <a:rPr lang="en-US" altLang="zh-CN" sz="2200" i="1">
                <a:solidFill>
                  <a:srgbClr val="000000"/>
                </a:solidFill>
                <a:latin typeface="Times New Roman" pitchFamily="18" charset="0"/>
                <a:cs typeface="Times New Roman" pitchFamily="18" charset="0"/>
              </a:rPr>
              <a:t>.</a:t>
            </a:r>
          </a:p>
          <a:p>
            <a:pPr>
              <a:lnSpc>
                <a:spcPct val="150000"/>
              </a:lnSpc>
              <a:spcAft>
                <a:spcPct val="0"/>
              </a:spcAft>
              <a:tabLst>
                <a:tab pos="1029335"/>
                <a:tab pos="1850390"/>
                <a:tab pos="2538095"/>
                <a:tab pos="3221990"/>
              </a:tabLst>
            </a:pPr>
            <a:r>
              <a:rPr lang="zh-CN" altLang="zh-CN" sz="2200">
                <a:solidFill>
                  <a:srgbClr val="000000"/>
                </a:solidFill>
                <a:latin typeface="Times New Roman" pitchFamily="18" charset="0"/>
                <a:cs typeface="Times New Roman" pitchFamily="18" charset="0"/>
              </a:rPr>
              <a:t>求证</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D</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M</a:t>
            </a:r>
            <a:r>
              <a:rPr lang="zh-CN" altLang="zh-CN" sz="2200">
                <a:solidFill>
                  <a:srgbClr val="000000"/>
                </a:solidFill>
                <a:latin typeface="NEU-BZ-S92"/>
                <a:cs typeface="宋体" panose="02010600030101010101" pitchFamily="2" charset="-122"/>
              </a:rPr>
              <a:t>⊥</a:t>
            </a:r>
            <a:r>
              <a:rPr lang="zh-CN" altLang="zh-CN" sz="2200">
                <a:solidFill>
                  <a:srgbClr val="000000"/>
                </a:solidFill>
                <a:latin typeface="Times New Roman" pitchFamily="18" charset="0"/>
                <a:cs typeface="Times New Roman" pitchFamily="18" charset="0"/>
              </a:rPr>
              <a:t>平面</a:t>
            </a:r>
            <a:r>
              <a:rPr lang="en-US" altLang="zh-CN" sz="2200" i="1">
                <a:solidFill>
                  <a:srgbClr val="000000"/>
                </a:solidFill>
                <a:latin typeface="Times New Roman" pitchFamily="18" charset="0"/>
                <a:cs typeface="Times New Roman" pitchFamily="18" charset="0"/>
              </a:rPr>
              <a:t>EFB</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anose="03000509000000000000" pitchFamily="65" charset="-122"/>
              <a:cs typeface="Times New Roman" pitchFamily="18" charset="0"/>
            </a:endParaRPr>
          </a:p>
        </p:txBody>
      </p:sp>
      <p:pic>
        <p:nvPicPr>
          <p:cNvPr id="9" name="l65.eps" descr="id:2147489504;FounderCES"/>
          <p:cNvPicPr/>
          <p:nvPr/>
        </p:nvPicPr>
        <p:blipFill>
          <a:blip r:embed="rId2"/>
          <a:stretch>
            <a:fillRect/>
          </a:stretch>
        </p:blipFill>
        <p:spPr>
          <a:xfrm>
            <a:off x="3678200" y="2131258"/>
            <a:ext cx="2475463" cy="2288813"/>
          </a:xfrm>
          <a:prstGeom prst="rect">
            <a:avLst/>
          </a:prstGeom>
        </p:spPr>
      </p:pic>
      <p:graphicFrame>
        <p:nvGraphicFramePr>
          <p:cNvPr id="5" name="对象 4"/>
          <p:cNvGraphicFramePr>
            <a:graphicFrameLocks noChangeAspect="1"/>
          </p:cNvGraphicFramePr>
          <p:nvPr>
            <p:extLst>
              <p:ext uri="{D42A27DB-BD31-4B8C-83A1-F6EECF244321}">
                <p14:modId xmlns:p14="http://schemas.microsoft.com/office/powerpoint/2010/main" val="3933103978"/>
              </p:ext>
            </p:extLst>
          </p:nvPr>
        </p:nvGraphicFramePr>
        <p:xfrm>
          <a:off x="778477" y="4797008"/>
          <a:ext cx="9638270" cy="1770533"/>
        </p:xfrm>
        <a:graphic>
          <a:graphicData uri="http://schemas.openxmlformats.org/presentationml/2006/ole">
            <mc:AlternateContent>
              <mc:Choice xmlns:v="urn:schemas-microsoft-com:vml" Requires="v">
                <p:oleObj spid="_x0000_s1044" name="文档" r:id="rId3" imgW="3872685" imgH="912613" progId="Word.Document.12">
                  <p:embed/>
                </p:oleObj>
              </mc:Choice>
              <mc:Fallback>
                <p:oleObj name="文档" r:id="rId3" imgW="3872685" imgH="912613" progId="Word.Document.12">
                  <p:embed/>
                  <p:pic>
                    <p:nvPicPr>
                      <p:cNvPr id="0" name="OLE substitute image"/>
                      <p:cNvPicPr/>
                      <p:nvPr/>
                    </p:nvPicPr>
                    <p:blipFill>
                      <a:blip r:embed="rId4"/>
                      <a:stretch>
                        <a:fillRect/>
                      </a:stretch>
                    </p:blipFill>
                    <p:spPr>
                      <a:xfrm>
                        <a:off x="778477" y="4797008"/>
                        <a:ext cx="9638270" cy="1770533"/>
                      </a:xfrm>
                      <a:prstGeom prst="rect">
                        <a:avLst/>
                      </a:prstGeom>
                    </p:spPr>
                  </p:pic>
                </p:oleObj>
              </mc:Fallback>
            </mc:AlternateContent>
          </a:graphicData>
        </a:graphic>
      </p:graphicFrame>
      <p:sp>
        <p:nvSpPr>
          <p:cNvPr id="11" name="TextBox 12"/>
          <p:cNvSpPr txBox="1"/>
          <p:nvPr/>
        </p:nvSpPr>
        <p:spPr>
          <a:xfrm>
            <a:off x="0"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典例解析</a:t>
            </a:r>
          </a:p>
        </p:txBody>
      </p:sp>
    </p:spTree>
    <p:extLst>
      <p:ext uri="{BB962C8B-B14F-4D97-AF65-F5344CB8AC3E}">
        <p14:creationId xmlns:p14="http://schemas.microsoft.com/office/powerpoint/2010/main" val="662415562"/>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aphicFrame>
        <p:nvGraphicFramePr>
          <p:cNvPr id="2" name="对象 1"/>
          <p:cNvGraphicFramePr>
            <a:graphicFrameLocks noChangeAspect="1"/>
          </p:cNvGraphicFramePr>
          <p:nvPr>
            <p:extLst>
              <p:ext uri="{D42A27DB-BD31-4B8C-83A1-F6EECF244321}">
                <p14:modId xmlns:p14="http://schemas.microsoft.com/office/powerpoint/2010/main" val="117991616"/>
              </p:ext>
            </p:extLst>
          </p:nvPr>
        </p:nvGraphicFramePr>
        <p:xfrm>
          <a:off x="238812" y="979702"/>
          <a:ext cx="8710613" cy="3921125"/>
        </p:xfrm>
        <a:graphic>
          <a:graphicData uri="http://schemas.openxmlformats.org/presentationml/2006/ole">
            <mc:AlternateContent>
              <mc:Choice xmlns:v="urn:schemas-microsoft-com:vml" Requires="v">
                <p:oleObj spid="_x0000_s1045" name="文档" r:id="rId2" imgW="3210731" imgH="1623665" progId="Word.Document.12">
                  <p:embed/>
                </p:oleObj>
              </mc:Choice>
              <mc:Fallback>
                <p:oleObj name="文档" r:id="rId2" imgW="3210731" imgH="1623665" progId="Word.Document.12">
                  <p:embed/>
                  <p:pic>
                    <p:nvPicPr>
                      <p:cNvPr id="0" name="OLE substitute image"/>
                      <p:cNvPicPr/>
                      <p:nvPr/>
                    </p:nvPicPr>
                    <p:blipFill>
                      <a:blip r:embed="rId3"/>
                      <a:stretch>
                        <a:fillRect/>
                      </a:stretch>
                    </p:blipFill>
                    <p:spPr>
                      <a:xfrm>
                        <a:off x="238812" y="979702"/>
                        <a:ext cx="8710613" cy="3921125"/>
                      </a:xfrm>
                      <a:prstGeom prst="rect">
                        <a:avLst/>
                      </a:prstGeom>
                    </p:spPr>
                  </p:pic>
                </p:oleObj>
              </mc:Fallback>
            </mc:AlternateContent>
          </a:graphicData>
        </a:graphic>
      </p:graphicFrame>
      <p:pic>
        <p:nvPicPr>
          <p:cNvPr id="8" name="l65.eps" descr="id:2147489504;FounderCES"/>
          <p:cNvPicPr/>
          <p:nvPr/>
        </p:nvPicPr>
        <p:blipFill>
          <a:blip r:embed="rId4"/>
          <a:stretch>
            <a:fillRect/>
          </a:stretch>
        </p:blipFill>
        <p:spPr>
          <a:xfrm>
            <a:off x="8756826" y="3661376"/>
            <a:ext cx="2734957" cy="2478902"/>
          </a:xfrm>
          <a:prstGeom prst="rect">
            <a:avLst/>
          </a:prstGeom>
        </p:spPr>
      </p:pic>
    </p:spTree>
    <p:extLst>
      <p:ext uri="{BB962C8B-B14F-4D97-AF65-F5344CB8AC3E}">
        <p14:creationId xmlns:p14="http://schemas.microsoft.com/office/powerpoint/2010/main" val="1819459840"/>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aphicFrame>
        <p:nvGraphicFramePr>
          <p:cNvPr id="11" name="对象 10"/>
          <p:cNvGraphicFramePr>
            <a:graphicFrameLocks noChangeAspect="1"/>
          </p:cNvGraphicFramePr>
          <p:nvPr>
            <p:extLst>
              <p:ext uri="{D42A27DB-BD31-4B8C-83A1-F6EECF244321}">
                <p14:modId xmlns:p14="http://schemas.microsoft.com/office/powerpoint/2010/main" val="3256046919"/>
              </p:ext>
            </p:extLst>
          </p:nvPr>
        </p:nvGraphicFramePr>
        <p:xfrm>
          <a:off x="470749" y="696086"/>
          <a:ext cx="8128000" cy="2750705"/>
        </p:xfrm>
        <a:graphic>
          <a:graphicData uri="http://schemas.openxmlformats.org/presentationml/2006/ole">
            <mc:AlternateContent>
              <mc:Choice xmlns:v="urn:schemas-microsoft-com:vml" Requires="v">
                <p:oleObj spid="_x0000_s1046" name="文档" r:id="rId2" imgW="3839551" imgH="1307081" progId="Word.Document.12">
                  <p:embed/>
                </p:oleObj>
              </mc:Choice>
              <mc:Fallback>
                <p:oleObj name="文档" r:id="rId2" imgW="3839551" imgH="1307081" progId="Word.Document.12">
                  <p:embed/>
                  <p:pic>
                    <p:nvPicPr>
                      <p:cNvPr id="0" name="OLE substitute image"/>
                      <p:cNvPicPr/>
                      <p:nvPr/>
                    </p:nvPicPr>
                    <p:blipFill>
                      <a:blip r:embed="rId3"/>
                      <a:stretch>
                        <a:fillRect/>
                      </a:stretch>
                    </p:blipFill>
                    <p:spPr>
                      <a:xfrm>
                        <a:off x="470749" y="696086"/>
                        <a:ext cx="8128000" cy="2750705"/>
                      </a:xfrm>
                      <a:prstGeom prst="rect">
                        <a:avLst/>
                      </a:prstGeom>
                    </p:spPr>
                  </p:pic>
                </p:oleObj>
              </mc:Fallback>
            </mc:AlternateContent>
          </a:graphicData>
        </a:graphic>
      </p:graphicFrame>
      <p:pic>
        <p:nvPicPr>
          <p:cNvPr id="12" name="l66.eps" descr="id:2147497877;FounderCES"/>
          <p:cNvPicPr/>
          <p:nvPr/>
        </p:nvPicPr>
        <p:blipFill>
          <a:blip r:embed="rId4"/>
          <a:stretch>
            <a:fillRect/>
          </a:stretch>
        </p:blipFill>
        <p:spPr>
          <a:xfrm>
            <a:off x="8933935" y="3446791"/>
            <a:ext cx="2776029" cy="2663185"/>
          </a:xfrm>
          <a:prstGeom prst="rect">
            <a:avLst/>
          </a:prstGeom>
        </p:spPr>
      </p:pic>
      <p:graphicFrame>
        <p:nvGraphicFramePr>
          <p:cNvPr id="13" name="对象 12"/>
          <p:cNvGraphicFramePr>
            <a:graphicFrameLocks noChangeAspect="1"/>
          </p:cNvGraphicFramePr>
          <p:nvPr>
            <p:extLst>
              <p:ext uri="{D42A27DB-BD31-4B8C-83A1-F6EECF244321}">
                <p14:modId xmlns:p14="http://schemas.microsoft.com/office/powerpoint/2010/main" val="454230019"/>
              </p:ext>
            </p:extLst>
          </p:nvPr>
        </p:nvGraphicFramePr>
        <p:xfrm>
          <a:off x="470749" y="3699972"/>
          <a:ext cx="8128000" cy="1912076"/>
        </p:xfrm>
        <a:graphic>
          <a:graphicData uri="http://schemas.openxmlformats.org/presentationml/2006/ole">
            <mc:AlternateContent>
              <mc:Choice xmlns:v="urn:schemas-microsoft-com:vml" Requires="v">
                <p:oleObj spid="_x0000_s1047" name="文档" r:id="rId5" imgW="3839551" imgH="909368" progId="Word.Document.12">
                  <p:embed/>
                </p:oleObj>
              </mc:Choice>
              <mc:Fallback>
                <p:oleObj name="文档" r:id="rId5" imgW="3839551" imgH="909368" progId="Word.Document.12">
                  <p:embed/>
                  <p:pic>
                    <p:nvPicPr>
                      <p:cNvPr id="0" name="OLE substitute image"/>
                      <p:cNvPicPr/>
                      <p:nvPr/>
                    </p:nvPicPr>
                    <p:blipFill>
                      <a:blip r:embed="rId6"/>
                      <a:stretch>
                        <a:fillRect/>
                      </a:stretch>
                    </p:blipFill>
                    <p:spPr>
                      <a:xfrm>
                        <a:off x="470749" y="3699972"/>
                        <a:ext cx="8128000" cy="1912076"/>
                      </a:xfrm>
                      <a:prstGeom prst="rect">
                        <a:avLst/>
                      </a:prstGeom>
                    </p:spPr>
                  </p:pic>
                </p:oleObj>
              </mc:Fallback>
            </mc:AlternateContent>
          </a:graphicData>
        </a:graphic>
      </p:graphicFrame>
    </p:spTree>
    <p:extLst>
      <p:ext uri="{BB962C8B-B14F-4D97-AF65-F5344CB8AC3E}">
        <p14:creationId xmlns:p14="http://schemas.microsoft.com/office/powerpoint/2010/main" val="4079530176"/>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1" presetClass="entr" presetSubtype="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heel(1)">
                                      <p:cBhvr>
                                        <p:cTn id="7" dur="2000"/>
                                        <p:tgtEl>
                                          <p:spTgt spid="11"/>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53"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
                                          </p:val>
                                        </p:tav>
                                        <p:tav tm="100000">
                                          <p:val>
                                            <p:strVal val="#ppt_w"/>
                                          </p:val>
                                        </p:tav>
                                      </p:tavLst>
                                    </p:anim>
                                    <p:anim calcmode="lin" valueType="num">
                                      <p:cBhvr>
                                        <p:cTn id="13" dur="500" fill="hold"/>
                                        <p:tgtEl>
                                          <p:spTgt spid="13"/>
                                        </p:tgtEl>
                                        <p:attrNameLst>
                                          <p:attrName>ppt_h</p:attrName>
                                        </p:attrNameLst>
                                      </p:cBhvr>
                                      <p:tavLst>
                                        <p:tav tm="0">
                                          <p:val>
                                            <p:fltVal val="0"/>
                                          </p:val>
                                        </p:tav>
                                        <p:tav tm="100000">
                                          <p:val>
                                            <p:strVal val="#ppt_h"/>
                                          </p:val>
                                        </p:tav>
                                      </p:tavLst>
                                    </p:anim>
                                    <p:animEffect transition="in" filter="fade">
                                      <p:cBhvr>
                                        <p:cTn id="1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aphicFrame>
        <p:nvGraphicFramePr>
          <p:cNvPr id="2" name="对象 1"/>
          <p:cNvGraphicFramePr>
            <a:graphicFrameLocks noChangeAspect="1"/>
          </p:cNvGraphicFramePr>
          <p:nvPr>
            <p:extLst>
              <p:ext uri="{D42A27DB-BD31-4B8C-83A1-F6EECF244321}">
                <p14:modId xmlns:p14="http://schemas.microsoft.com/office/powerpoint/2010/main" val="612137157"/>
              </p:ext>
            </p:extLst>
          </p:nvPr>
        </p:nvGraphicFramePr>
        <p:xfrm>
          <a:off x="319117" y="673504"/>
          <a:ext cx="8128000" cy="4957979"/>
        </p:xfrm>
        <a:graphic>
          <a:graphicData uri="http://schemas.openxmlformats.org/presentationml/2006/ole">
            <mc:AlternateContent>
              <mc:Choice xmlns:v="urn:schemas-microsoft-com:vml" Requires="v">
                <p:oleObj spid="_x0000_s1048" name="文档" r:id="rId2" imgW="3839551" imgH="2354910" progId="Word.Document.12">
                  <p:embed/>
                </p:oleObj>
              </mc:Choice>
              <mc:Fallback>
                <p:oleObj name="文档" r:id="rId2" imgW="3839551" imgH="2354910" progId="Word.Document.12">
                  <p:embed/>
                  <p:pic>
                    <p:nvPicPr>
                      <p:cNvPr id="0" name="OLE substitute image"/>
                      <p:cNvPicPr/>
                      <p:nvPr/>
                    </p:nvPicPr>
                    <p:blipFill>
                      <a:blip r:embed="rId3"/>
                      <a:stretch>
                        <a:fillRect/>
                      </a:stretch>
                    </p:blipFill>
                    <p:spPr>
                      <a:xfrm>
                        <a:off x="319117" y="673504"/>
                        <a:ext cx="8128000" cy="4957979"/>
                      </a:xfrm>
                      <a:prstGeom prst="rect">
                        <a:avLst/>
                      </a:prstGeom>
                    </p:spPr>
                  </p:pic>
                </p:oleObj>
              </mc:Fallback>
            </mc:AlternateContent>
          </a:graphicData>
        </a:graphic>
      </p:graphicFrame>
      <p:pic>
        <p:nvPicPr>
          <p:cNvPr id="8" name="l66.eps" descr="id:2147497877;FounderCES"/>
          <p:cNvPicPr/>
          <p:nvPr/>
        </p:nvPicPr>
        <p:blipFill>
          <a:blip r:embed="rId4"/>
          <a:stretch>
            <a:fillRect/>
          </a:stretch>
        </p:blipFill>
        <p:spPr>
          <a:xfrm>
            <a:off x="8933935" y="3446791"/>
            <a:ext cx="2776029" cy="2663185"/>
          </a:xfrm>
          <a:prstGeom prst="rect">
            <a:avLst/>
          </a:prstGeom>
        </p:spPr>
      </p:pic>
    </p:spTree>
    <p:extLst>
      <p:ext uri="{BB962C8B-B14F-4D97-AF65-F5344CB8AC3E}">
        <p14:creationId xmlns:p14="http://schemas.microsoft.com/office/powerpoint/2010/main" val="3255808407"/>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672756" y="825247"/>
            <a:ext cx="9583351" cy="4662815"/>
          </a:xfrm>
          <a:prstGeom prst="rect">
            <a:avLst/>
          </a:prstGeom>
        </p:spPr>
        <p:txBody>
          <a:bodyPr wrap="square">
            <a:spAutoFit/>
          </a:bodyPr>
          <a:lstStyle/>
          <a:p>
            <a:pPr>
              <a:lnSpc>
                <a:spcPct val="150000"/>
              </a:lnSpc>
              <a:spcAft>
                <a:spcPct val="0"/>
              </a:spcAft>
              <a:tabLst>
                <a:tab pos="1029335"/>
                <a:tab pos="1850390"/>
                <a:tab pos="2538095"/>
                <a:tab pos="3221990"/>
              </a:tabLst>
            </a:pPr>
            <a:r>
              <a:rPr lang="en-US" altLang="zh-CN" sz="2200">
                <a:solidFill>
                  <a:srgbClr val="000000"/>
                </a:solidFill>
                <a:latin typeface="Arial" pitchFamily="34" charset="0"/>
                <a:ea typeface="黑体" pitchFamily="2" charset="-122"/>
                <a:cs typeface="Times New Roman" pitchFamily="18" charset="0"/>
              </a:rPr>
              <a:t>                            </a:t>
            </a:r>
            <a:r>
              <a:rPr lang="zh-CN" altLang="zh-CN" sz="2200">
                <a:solidFill>
                  <a:srgbClr val="000000"/>
                </a:solidFill>
                <a:latin typeface="Arial" pitchFamily="34" charset="0"/>
                <a:ea typeface="黑体" pitchFamily="2" charset="-122"/>
                <a:cs typeface="Times New Roman" pitchFamily="18" charset="0"/>
              </a:rPr>
              <a:t>利用空间向量证明线面垂直的方法</a:t>
            </a:r>
            <a:endParaRPr lang="zh-CN" altLang="zh-CN" sz="2200">
              <a:solidFill>
                <a:srgbClr val="000000"/>
              </a:solidFill>
              <a:latin typeface="NEU-BZ-S92"/>
              <a:ea typeface="方正书宋_GBK" panose="03000509000000000000" pitchFamily="65" charset="-122"/>
              <a:cs typeface="Times New Roman" pitchFamily="18" charset="0"/>
            </a:endParaRPr>
          </a:p>
          <a:p>
            <a:pPr>
              <a:lnSpc>
                <a:spcPct val="15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ea typeface="仿宋" panose="02010609060101010101" pitchFamily="49" charset="-122"/>
                <a:cs typeface="Times New Roman" pitchFamily="18" charset="0"/>
              </a:rPr>
              <a:t>基向量法</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选取基向量</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用基向量表示直线所在的向量</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在平面内找出两个不共线的向量</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也用基向量表示</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然后根据数量积运算律分别证明直线所在向量与两个不共线向量的数量积均为零</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从而证得结论</a:t>
            </a:r>
            <a:r>
              <a:rPr lang="en-US" altLang="zh-CN" sz="2200" i="1">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anose="03000509000000000000" pitchFamily="65" charset="-122"/>
              <a:cs typeface="Times New Roman" pitchFamily="18" charset="0"/>
            </a:endParaRPr>
          </a:p>
          <a:p>
            <a:pPr>
              <a:lnSpc>
                <a:spcPct val="15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(2)</a:t>
            </a:r>
            <a:r>
              <a:rPr lang="zh-CN" altLang="zh-CN" sz="2200">
                <a:solidFill>
                  <a:srgbClr val="000000"/>
                </a:solidFill>
                <a:latin typeface="Times New Roman" pitchFamily="18" charset="0"/>
                <a:ea typeface="仿宋" panose="02010609060101010101" pitchFamily="49" charset="-122"/>
                <a:cs typeface="Times New Roman" pitchFamily="18" charset="0"/>
              </a:rPr>
              <a:t>坐标法</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建立空间直角坐标系</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求出直线方向向量的坐标以及平面内两个不共线向量的坐标</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然后根据数量积的坐标运算法则证明直线的方向向量与两个不共线向量的数量积均为零</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从而证得结论</a:t>
            </a:r>
            <a:r>
              <a:rPr lang="en-US" altLang="zh-CN" sz="2200" i="1">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anose="03000509000000000000" pitchFamily="65" charset="-122"/>
              <a:cs typeface="Times New Roman" pitchFamily="18" charset="0"/>
            </a:endParaRPr>
          </a:p>
          <a:p>
            <a:pPr>
              <a:lnSpc>
                <a:spcPct val="15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(3)</a:t>
            </a:r>
            <a:r>
              <a:rPr lang="zh-CN" altLang="zh-CN" sz="2200">
                <a:solidFill>
                  <a:srgbClr val="000000"/>
                </a:solidFill>
                <a:latin typeface="Times New Roman" pitchFamily="18" charset="0"/>
                <a:ea typeface="仿宋" panose="02010609060101010101" pitchFamily="49" charset="-122"/>
                <a:cs typeface="Times New Roman" pitchFamily="18" charset="0"/>
              </a:rPr>
              <a:t>法向量法</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建立空间直角坐标系</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求出直线方向向量的坐标以及平面法向量的坐标</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然后说明直线方向向量与平面法向量共线</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从而证得结论</a:t>
            </a:r>
            <a:r>
              <a:rPr lang="en-US" altLang="zh-CN" sz="2200" i="1">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anose="03000509000000000000" pitchFamily="65" charset="-122"/>
              <a:cs typeface="Times New Roman" pitchFamily="18" charset="0"/>
            </a:endParaRPr>
          </a:p>
        </p:txBody>
      </p:sp>
      <p:sp>
        <p:nvSpPr>
          <p:cNvPr id="9" name="TextBox 12"/>
          <p:cNvSpPr txBox="1"/>
          <p:nvPr/>
        </p:nvSpPr>
        <p:spPr>
          <a:xfrm>
            <a:off x="0"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归纳总结</a:t>
            </a:r>
          </a:p>
        </p:txBody>
      </p:sp>
    </p:spTree>
    <p:extLst>
      <p:ext uri="{BB962C8B-B14F-4D97-AF65-F5344CB8AC3E}">
        <p14:creationId xmlns:p14="http://schemas.microsoft.com/office/powerpoint/2010/main" val="3629449056"/>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591840" y="707034"/>
            <a:ext cx="9602484" cy="1615827"/>
          </a:xfrm>
          <a:prstGeom prst="rect">
            <a:avLst/>
          </a:prstGeom>
        </p:spPr>
        <p:txBody>
          <a:bodyPr wrap="square">
            <a:spAutoFit/>
          </a:bodyPr>
          <a:lstStyle/>
          <a:p>
            <a:pPr>
              <a:lnSpc>
                <a:spcPct val="150000"/>
              </a:lnSpc>
              <a:spcAft>
                <a:spcPct val="0"/>
              </a:spcAft>
              <a:tabLst>
                <a:tab pos="1029335"/>
                <a:tab pos="1850390"/>
                <a:tab pos="2538095"/>
                <a:tab pos="3221990"/>
              </a:tabLst>
            </a:pPr>
            <a:r>
              <a:rPr lang="zh-CN" altLang="en-US" sz="2200">
                <a:solidFill>
                  <a:srgbClr val="000000"/>
                </a:solidFill>
                <a:latin typeface="Times New Roman" pitchFamily="18" charset="0"/>
                <a:ea typeface="黑体" pitchFamily="2" charset="-122"/>
                <a:cs typeface="Times New Roman" pitchFamily="18" charset="0"/>
              </a:rPr>
              <a:t>跟踪</a:t>
            </a:r>
            <a:r>
              <a:rPr lang="zh-CN" altLang="zh-CN" sz="2200">
                <a:solidFill>
                  <a:srgbClr val="000000"/>
                </a:solidFill>
                <a:latin typeface="Times New Roman" pitchFamily="18" charset="0"/>
                <a:ea typeface="黑体" pitchFamily="2" charset="-122"/>
                <a:cs typeface="Times New Roman" pitchFamily="18" charset="0"/>
              </a:rPr>
              <a:t>训练</a:t>
            </a:r>
            <a:r>
              <a:rPr lang="en-US" altLang="zh-CN" sz="2200" b="1">
                <a:solidFill>
                  <a:srgbClr val="000000"/>
                </a:solidFill>
                <a:latin typeface="Times New Roman" pitchFamily="18" charset="0"/>
                <a:cs typeface="Times New Roman" pitchFamily="18" charset="0"/>
              </a:rPr>
              <a:t>2</a:t>
            </a:r>
            <a:r>
              <a:rPr lang="zh-CN" altLang="zh-CN" sz="2200">
                <a:solidFill>
                  <a:srgbClr val="000000"/>
                </a:solidFill>
                <a:latin typeface="Times New Roman" pitchFamily="18" charset="0"/>
                <a:cs typeface="Times New Roman" pitchFamily="18" charset="0"/>
              </a:rPr>
              <a:t>如图</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在四棱锥</a:t>
            </a:r>
            <a:r>
              <a:rPr lang="en-US" altLang="zh-CN" sz="2200" i="1">
                <a:solidFill>
                  <a:srgbClr val="000000"/>
                </a:solidFill>
                <a:latin typeface="Times New Roman" pitchFamily="18" charset="0"/>
                <a:cs typeface="Times New Roman" pitchFamily="18" charset="0"/>
              </a:rPr>
              <a:t>P-ABCD</a:t>
            </a:r>
            <a:r>
              <a:rPr lang="zh-CN" altLang="zh-CN" sz="2200">
                <a:solidFill>
                  <a:srgbClr val="000000"/>
                </a:solidFill>
                <a:latin typeface="Times New Roman" pitchFamily="18" charset="0"/>
                <a:cs typeface="Times New Roman" pitchFamily="18" charset="0"/>
              </a:rPr>
              <a:t>中</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AB</a:t>
            </a:r>
            <a:r>
              <a:rPr lang="zh-CN" altLang="zh-CN" sz="2200">
                <a:solidFill>
                  <a:srgbClr val="000000"/>
                </a:solidFill>
                <a:latin typeface="NEU-BZ-S92"/>
                <a:cs typeface="宋体" panose="02010600030101010101" pitchFamily="2" charset="-122"/>
              </a:rPr>
              <a:t>∥</a:t>
            </a:r>
            <a:r>
              <a:rPr lang="en-US" altLang="zh-CN" sz="2200" i="1">
                <a:solidFill>
                  <a:srgbClr val="000000"/>
                </a:solidFill>
                <a:latin typeface="Times New Roman" pitchFamily="18" charset="0"/>
                <a:cs typeface="Times New Roman" pitchFamily="18" charset="0"/>
              </a:rPr>
              <a:t>CD</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AB</a:t>
            </a:r>
            <a:r>
              <a:rPr lang="zh-CN" altLang="zh-CN" sz="2200">
                <a:solidFill>
                  <a:srgbClr val="000000"/>
                </a:solidFill>
                <a:latin typeface="NEU-BZ-S92"/>
                <a:cs typeface="宋体" panose="02010600030101010101" pitchFamily="2" charset="-122"/>
              </a:rPr>
              <a:t>⊥</a:t>
            </a:r>
            <a:r>
              <a:rPr lang="en-US" altLang="zh-CN" sz="2200" i="1">
                <a:solidFill>
                  <a:srgbClr val="000000"/>
                </a:solidFill>
                <a:latin typeface="Times New Roman" pitchFamily="18" charset="0"/>
                <a:cs typeface="Times New Roman" pitchFamily="18" charset="0"/>
              </a:rPr>
              <a:t>AD</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AB=</a:t>
            </a:r>
            <a:r>
              <a:rPr lang="en-US" altLang="zh-CN" sz="2200">
                <a:solidFill>
                  <a:srgbClr val="000000"/>
                </a:solidFill>
                <a:latin typeface="Times New Roman" pitchFamily="18" charset="0"/>
                <a:cs typeface="Times New Roman" pitchFamily="18" charset="0"/>
              </a:rPr>
              <a:t>4,</a:t>
            </a:r>
          </a:p>
          <a:p>
            <a:pPr>
              <a:lnSpc>
                <a:spcPct val="15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                 ,</a:t>
            </a:r>
            <a:r>
              <a:rPr lang="en-US" altLang="zh-CN" sz="2200" i="1">
                <a:solidFill>
                  <a:srgbClr val="000000"/>
                </a:solidFill>
                <a:latin typeface="Times New Roman" pitchFamily="18" charset="0"/>
                <a:cs typeface="Times New Roman" pitchFamily="18" charset="0"/>
              </a:rPr>
              <a:t>CD=</a:t>
            </a:r>
            <a:r>
              <a:rPr lang="en-US" altLang="zh-CN" sz="22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PA</a:t>
            </a:r>
            <a:r>
              <a:rPr lang="zh-CN" altLang="zh-CN" sz="2200">
                <a:solidFill>
                  <a:srgbClr val="000000"/>
                </a:solidFill>
                <a:latin typeface="NEU-BZ-S92"/>
                <a:cs typeface="宋体" panose="02010600030101010101" pitchFamily="2" charset="-122"/>
              </a:rPr>
              <a:t>⊥</a:t>
            </a:r>
            <a:r>
              <a:rPr lang="zh-CN" altLang="zh-CN" sz="2200">
                <a:solidFill>
                  <a:srgbClr val="000000"/>
                </a:solidFill>
                <a:latin typeface="Times New Roman" pitchFamily="18" charset="0"/>
                <a:cs typeface="Times New Roman" pitchFamily="18" charset="0"/>
              </a:rPr>
              <a:t>平面</a:t>
            </a:r>
            <a:r>
              <a:rPr lang="en-US" altLang="zh-CN" sz="2200" i="1">
                <a:solidFill>
                  <a:srgbClr val="000000"/>
                </a:solidFill>
                <a:latin typeface="Times New Roman" pitchFamily="18" charset="0"/>
                <a:cs typeface="Times New Roman" pitchFamily="18" charset="0"/>
              </a:rPr>
              <a:t>ABCD</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PA=</a:t>
            </a:r>
            <a:r>
              <a:rPr lang="en-US" altLang="zh-CN" sz="2200">
                <a:solidFill>
                  <a:srgbClr val="000000"/>
                </a:solidFill>
                <a:latin typeface="Times New Roman" pitchFamily="18" charset="0"/>
                <a:cs typeface="Times New Roman" pitchFamily="18" charset="0"/>
              </a:rPr>
              <a:t>4</a:t>
            </a:r>
            <a:r>
              <a:rPr lang="en-US" altLang="zh-CN" sz="2200" i="1">
                <a:solidFill>
                  <a:srgbClr val="000000"/>
                </a:solidFill>
                <a:latin typeface="Times New Roman" pitchFamily="18" charset="0"/>
                <a:cs typeface="Times New Roman" pitchFamily="18" charset="0"/>
              </a:rPr>
              <a:t>.</a:t>
            </a:r>
          </a:p>
          <a:p>
            <a:pPr>
              <a:lnSpc>
                <a:spcPct val="15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                 </a:t>
            </a:r>
            <a:r>
              <a:rPr lang="zh-CN" altLang="zh-CN" sz="2200">
                <a:solidFill>
                  <a:srgbClr val="000000"/>
                </a:solidFill>
                <a:latin typeface="Times New Roman" pitchFamily="18" charset="0"/>
                <a:cs typeface="Times New Roman" pitchFamily="18" charset="0"/>
              </a:rPr>
              <a:t>求证</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BD</a:t>
            </a:r>
            <a:r>
              <a:rPr lang="zh-CN" altLang="zh-CN" sz="2200">
                <a:solidFill>
                  <a:srgbClr val="000000"/>
                </a:solidFill>
                <a:latin typeface="NEU-BZ-S92"/>
                <a:cs typeface="宋体" panose="02010600030101010101" pitchFamily="2" charset="-122"/>
              </a:rPr>
              <a:t>⊥</a:t>
            </a:r>
            <a:r>
              <a:rPr lang="zh-CN" altLang="zh-CN" sz="2200">
                <a:solidFill>
                  <a:srgbClr val="000000"/>
                </a:solidFill>
                <a:latin typeface="Times New Roman" pitchFamily="18" charset="0"/>
                <a:cs typeface="Times New Roman" pitchFamily="18" charset="0"/>
              </a:rPr>
              <a:t>平面</a:t>
            </a:r>
            <a:r>
              <a:rPr lang="en-US" altLang="zh-CN" sz="2200" i="1">
                <a:solidFill>
                  <a:srgbClr val="000000"/>
                </a:solidFill>
                <a:latin typeface="Times New Roman" pitchFamily="18" charset="0"/>
                <a:cs typeface="Times New Roman" pitchFamily="18" charset="0"/>
              </a:rPr>
              <a:t>PAC.</a:t>
            </a:r>
            <a:endParaRPr lang="zh-CN" altLang="zh-CN" sz="2200">
              <a:solidFill>
                <a:srgbClr val="000000"/>
              </a:solidFill>
              <a:latin typeface="NEU-BZ-S92"/>
              <a:ea typeface="方正书宋_GBK" panose="03000509000000000000" pitchFamily="65" charset="-122"/>
              <a:cs typeface="Times New Roman" pitchFamily="18" charset="0"/>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2396299962"/>
              </p:ext>
            </p:extLst>
          </p:nvPr>
        </p:nvGraphicFramePr>
        <p:xfrm>
          <a:off x="8036323" y="834939"/>
          <a:ext cx="1379537" cy="371475"/>
        </p:xfrm>
        <a:graphic>
          <a:graphicData uri="http://schemas.openxmlformats.org/presentationml/2006/ole">
            <mc:AlternateContent>
              <mc:Choice xmlns:v="urn:schemas-microsoft-com:vml" Requires="v">
                <p:oleObj spid="_x0000_s1049" name="文档" r:id="rId2" imgW="668797" imgH="181369" progId="Word.Document.12">
                  <p:embed/>
                </p:oleObj>
              </mc:Choice>
              <mc:Fallback>
                <p:oleObj name="文档" r:id="rId2" imgW="668797" imgH="181369" progId="Word.Document.12">
                  <p:embed/>
                  <p:pic>
                    <p:nvPicPr>
                      <p:cNvPr id="0" name="OLE substitute image"/>
                      <p:cNvPicPr/>
                      <p:nvPr/>
                    </p:nvPicPr>
                    <p:blipFill>
                      <a:blip r:embed="rId3"/>
                      <a:stretch>
                        <a:fillRect/>
                      </a:stretch>
                    </p:blipFill>
                    <p:spPr>
                      <a:xfrm>
                        <a:off x="8036323" y="834939"/>
                        <a:ext cx="1379537" cy="371475"/>
                      </a:xfrm>
                      <a:prstGeom prst="rect">
                        <a:avLst/>
                      </a:prstGeom>
                    </p:spPr>
                  </p:pic>
                </p:oleObj>
              </mc:Fallback>
            </mc:AlternateContent>
          </a:graphicData>
        </a:graphic>
      </p:graphicFrame>
      <p:pic>
        <p:nvPicPr>
          <p:cNvPr id="9" name="l67.eps" descr="id:2147489518;FounderCES"/>
          <p:cNvPicPr/>
          <p:nvPr/>
        </p:nvPicPr>
        <p:blipFill>
          <a:blip r:embed="rId4"/>
          <a:stretch>
            <a:fillRect/>
          </a:stretch>
        </p:blipFill>
        <p:spPr>
          <a:xfrm>
            <a:off x="3234813" y="3115976"/>
            <a:ext cx="2955922" cy="2741127"/>
          </a:xfrm>
          <a:prstGeom prst="rect">
            <a:avLst/>
          </a:prstGeom>
        </p:spPr>
      </p:pic>
      <p:sp>
        <p:nvSpPr>
          <p:cNvPr id="11" name="TextBox 12"/>
          <p:cNvSpPr txBox="1"/>
          <p:nvPr/>
        </p:nvSpPr>
        <p:spPr>
          <a:xfrm>
            <a:off x="0"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跟踪训练</a:t>
            </a:r>
          </a:p>
        </p:txBody>
      </p:sp>
    </p:spTree>
    <p:extLst>
      <p:ext uri="{BB962C8B-B14F-4D97-AF65-F5344CB8AC3E}">
        <p14:creationId xmlns:p14="http://schemas.microsoft.com/office/powerpoint/2010/main" val="1078068814"/>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8" name="矩形 7"/>
          <p:cNvSpPr>
            <a:spLocks noChangeAspect="1"/>
          </p:cNvSpPr>
          <p:nvPr/>
        </p:nvSpPr>
        <p:spPr>
          <a:xfrm>
            <a:off x="399166" y="870555"/>
            <a:ext cx="8128000" cy="1311128"/>
          </a:xfrm>
          <a:prstGeom prst="rect">
            <a:avLst/>
          </a:prstGeom>
        </p:spPr>
        <p:txBody>
          <a:bodyPr>
            <a:spAutoFit/>
          </a:bodyPr>
          <a:lstStyle/>
          <a:p>
            <a:pPr>
              <a:lnSpc>
                <a:spcPct val="120000"/>
              </a:lnSpc>
              <a:spcAft>
                <a:spcPct val="0"/>
              </a:spcAft>
              <a:tabLst>
                <a:tab pos="1029335"/>
                <a:tab pos="1850390"/>
                <a:tab pos="2538095"/>
                <a:tab pos="3221990"/>
              </a:tabLst>
            </a:pPr>
            <a:r>
              <a:rPr lang="zh-CN" altLang="zh-CN" sz="2200">
                <a:solidFill>
                  <a:srgbClr val="FF0000"/>
                </a:solidFill>
                <a:latin typeface="Arial" pitchFamily="34" charset="0"/>
                <a:ea typeface="黑体" pitchFamily="2" charset="-122"/>
                <a:cs typeface="Times New Roman" pitchFamily="18" charset="0"/>
              </a:rPr>
              <a:t>证明</a:t>
            </a:r>
            <a:r>
              <a:rPr lang="en-US" altLang="zh-CN" sz="2200">
                <a:solidFill>
                  <a:srgbClr val="FF0000"/>
                </a:solidFill>
                <a:latin typeface="Arial" pitchFamily="34" charset="0"/>
                <a:ea typeface="黑体" pitchFamily="2" charset="-122"/>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因为</a:t>
            </a:r>
            <a:r>
              <a:rPr lang="en-US" altLang="zh-CN" sz="2200" i="1">
                <a:solidFill>
                  <a:srgbClr val="FF0000"/>
                </a:solidFill>
                <a:latin typeface="Times New Roman" pitchFamily="18" charset="0"/>
                <a:cs typeface="Times New Roman" pitchFamily="18" charset="0"/>
              </a:rPr>
              <a:t>AP</a:t>
            </a:r>
            <a:r>
              <a:rPr lang="zh-CN" altLang="zh-CN" sz="2200">
                <a:solidFill>
                  <a:srgbClr val="FF0000"/>
                </a:solidFill>
                <a:latin typeface="NEU-BZ-S92"/>
                <a:cs typeface="宋体" panose="02010600030101010101" pitchFamily="2" charset="-122"/>
              </a:rPr>
              <a:t>⊥</a:t>
            </a:r>
            <a:r>
              <a:rPr lang="zh-CN" altLang="zh-CN" sz="2200">
                <a:solidFill>
                  <a:srgbClr val="FF0000"/>
                </a:solidFill>
                <a:latin typeface="Times New Roman" pitchFamily="18" charset="0"/>
                <a:ea typeface="楷体" panose="02010609060101010101" pitchFamily="49" charset="-122"/>
                <a:cs typeface="Times New Roman" pitchFamily="18" charset="0"/>
              </a:rPr>
              <a:t>平面</a:t>
            </a:r>
            <a:r>
              <a:rPr lang="en-US" altLang="zh-CN" sz="2200" i="1">
                <a:solidFill>
                  <a:srgbClr val="FF0000"/>
                </a:solidFill>
                <a:latin typeface="Times New Roman" pitchFamily="18" charset="0"/>
                <a:cs typeface="Times New Roman" pitchFamily="18" charset="0"/>
              </a:rPr>
              <a:t>ABCD</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AB</a:t>
            </a:r>
            <a:r>
              <a:rPr lang="zh-CN" altLang="zh-CN" sz="2200">
                <a:solidFill>
                  <a:srgbClr val="FF0000"/>
                </a:solidFill>
                <a:latin typeface="NEU-BZ-S92"/>
                <a:cs typeface="宋体" panose="02010600030101010101" pitchFamily="2" charset="-122"/>
              </a:rPr>
              <a:t>⊥</a:t>
            </a:r>
            <a:r>
              <a:rPr lang="en-US" altLang="zh-CN" sz="2200" i="1">
                <a:solidFill>
                  <a:srgbClr val="FF0000"/>
                </a:solidFill>
                <a:latin typeface="Times New Roman" pitchFamily="18" charset="0"/>
                <a:cs typeface="Times New Roman" pitchFamily="18" charset="0"/>
              </a:rPr>
              <a:t>AD</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所以以</a:t>
            </a:r>
            <a:r>
              <a:rPr lang="en-US" altLang="zh-CN" sz="2200" i="1">
                <a:solidFill>
                  <a:srgbClr val="FF0000"/>
                </a:solidFill>
                <a:latin typeface="Times New Roman" pitchFamily="18" charset="0"/>
                <a:cs typeface="Times New Roman" pitchFamily="18" charset="0"/>
              </a:rPr>
              <a:t>A</a:t>
            </a:r>
            <a:r>
              <a:rPr lang="zh-CN" altLang="zh-CN" sz="2200">
                <a:solidFill>
                  <a:srgbClr val="FF0000"/>
                </a:solidFill>
                <a:latin typeface="Times New Roman" pitchFamily="18" charset="0"/>
                <a:ea typeface="楷体" panose="02010609060101010101" pitchFamily="49" charset="-122"/>
                <a:cs typeface="Times New Roman" pitchFamily="18" charset="0"/>
              </a:rPr>
              <a:t>为坐标原点</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AB</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AD</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AP</a:t>
            </a:r>
            <a:r>
              <a:rPr lang="zh-CN" altLang="zh-CN" sz="2200">
                <a:solidFill>
                  <a:srgbClr val="FF0000"/>
                </a:solidFill>
                <a:latin typeface="Times New Roman" pitchFamily="18" charset="0"/>
                <a:ea typeface="楷体" panose="02010609060101010101" pitchFamily="49" charset="-122"/>
                <a:cs typeface="Times New Roman" pitchFamily="18" charset="0"/>
              </a:rPr>
              <a:t>所在的直线分别为</a:t>
            </a:r>
            <a:r>
              <a:rPr lang="en-US" altLang="zh-CN" sz="2200" i="1">
                <a:solidFill>
                  <a:srgbClr val="FF0000"/>
                </a:solidFill>
                <a:latin typeface="Times New Roman" pitchFamily="18" charset="0"/>
                <a:cs typeface="Times New Roman" pitchFamily="18" charset="0"/>
              </a:rPr>
              <a:t>x</a:t>
            </a:r>
            <a:r>
              <a:rPr lang="zh-CN" altLang="zh-CN" sz="2200">
                <a:solidFill>
                  <a:srgbClr val="FF0000"/>
                </a:solidFill>
                <a:latin typeface="Times New Roman" pitchFamily="18" charset="0"/>
                <a:ea typeface="楷体" panose="02010609060101010101" pitchFamily="49" charset="-122"/>
                <a:cs typeface="Times New Roman" pitchFamily="18" charset="0"/>
              </a:rPr>
              <a:t>轴、</a:t>
            </a:r>
            <a:r>
              <a:rPr lang="en-US" altLang="zh-CN" sz="2200" i="1">
                <a:solidFill>
                  <a:srgbClr val="FF0000"/>
                </a:solidFill>
                <a:latin typeface="Times New Roman" pitchFamily="18" charset="0"/>
                <a:cs typeface="Times New Roman" pitchFamily="18" charset="0"/>
              </a:rPr>
              <a:t>y</a:t>
            </a:r>
            <a:r>
              <a:rPr lang="zh-CN" altLang="zh-CN" sz="2200">
                <a:solidFill>
                  <a:srgbClr val="FF0000"/>
                </a:solidFill>
                <a:latin typeface="Times New Roman" pitchFamily="18" charset="0"/>
                <a:ea typeface="楷体" panose="02010609060101010101" pitchFamily="49" charset="-122"/>
                <a:cs typeface="Times New Roman" pitchFamily="18" charset="0"/>
              </a:rPr>
              <a:t>轴、</a:t>
            </a:r>
            <a:r>
              <a:rPr lang="en-US" altLang="zh-CN" sz="2200" i="1">
                <a:solidFill>
                  <a:srgbClr val="FF0000"/>
                </a:solidFill>
                <a:latin typeface="Times New Roman" pitchFamily="18" charset="0"/>
                <a:cs typeface="Times New Roman" pitchFamily="18" charset="0"/>
              </a:rPr>
              <a:t>z</a:t>
            </a:r>
            <a:r>
              <a:rPr lang="zh-CN" altLang="zh-CN" sz="2200">
                <a:solidFill>
                  <a:srgbClr val="FF0000"/>
                </a:solidFill>
                <a:latin typeface="Times New Roman" pitchFamily="18" charset="0"/>
                <a:ea typeface="楷体" panose="02010609060101010101" pitchFamily="49" charset="-122"/>
                <a:cs typeface="Times New Roman" pitchFamily="18" charset="0"/>
              </a:rPr>
              <a:t>轴建立空间直角坐标系</a:t>
            </a:r>
            <a:r>
              <a:rPr lang="en-US" altLang="zh-CN" sz="2200" i="1">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anose="03000509000000000000" pitchFamily="65" charset="-122"/>
              <a:cs typeface="Times New Roman" pitchFamily="18" charset="0"/>
            </a:endParaRPr>
          </a:p>
          <a:p>
            <a:pPr>
              <a:lnSpc>
                <a:spcPct val="120000"/>
              </a:lnSpc>
              <a:spcAft>
                <a:spcPct val="0"/>
              </a:spcAft>
              <a:tabLst>
                <a:tab pos="1029335"/>
                <a:tab pos="1850390"/>
                <a:tab pos="2538095"/>
                <a:tab pos="3221990"/>
              </a:tabLst>
            </a:pPr>
            <a:r>
              <a:rPr lang="zh-CN" altLang="zh-CN" sz="2200">
                <a:solidFill>
                  <a:srgbClr val="FF0000"/>
                </a:solidFill>
                <a:latin typeface="Times New Roman" pitchFamily="18" charset="0"/>
                <a:ea typeface="楷体" panose="02010609060101010101" pitchFamily="49" charset="-122"/>
                <a:cs typeface="Times New Roman" pitchFamily="18" charset="0"/>
              </a:rPr>
              <a:t>则</a:t>
            </a:r>
            <a:r>
              <a:rPr lang="en-US" altLang="zh-CN" sz="2200" i="1">
                <a:solidFill>
                  <a:srgbClr val="FF0000"/>
                </a:solidFill>
                <a:latin typeface="Times New Roman" pitchFamily="18" charset="0"/>
                <a:cs typeface="Times New Roman" pitchFamily="18" charset="0"/>
              </a:rPr>
              <a:t>B</a:t>
            </a:r>
            <a:r>
              <a:rPr lang="en-US" altLang="zh-CN" sz="2200">
                <a:solidFill>
                  <a:srgbClr val="FF0000"/>
                </a:solidFill>
                <a:latin typeface="Times New Roman" pitchFamily="18" charset="0"/>
                <a:cs typeface="Times New Roman" pitchFamily="18" charset="0"/>
              </a:rPr>
              <a:t>(4,0,0),</a:t>
            </a:r>
            <a:r>
              <a:rPr lang="en-US" altLang="zh-CN" sz="2200" i="1">
                <a:solidFill>
                  <a:srgbClr val="FF0000"/>
                </a:solidFill>
                <a:latin typeface="Times New Roman" pitchFamily="18" charset="0"/>
                <a:cs typeface="Times New Roman" pitchFamily="18" charset="0"/>
              </a:rPr>
              <a:t>P</a:t>
            </a:r>
            <a:r>
              <a:rPr lang="en-US" altLang="zh-CN" sz="2200">
                <a:solidFill>
                  <a:srgbClr val="FF0000"/>
                </a:solidFill>
                <a:latin typeface="Times New Roman" pitchFamily="18" charset="0"/>
                <a:cs typeface="Times New Roman" pitchFamily="18" charset="0"/>
              </a:rPr>
              <a:t>(0,0,4), </a:t>
            </a:r>
            <a:endParaRPr lang="zh-CN" altLang="zh-CN" sz="2200">
              <a:solidFill>
                <a:srgbClr val="FF0000"/>
              </a:solidFill>
              <a:latin typeface="NEU-BZ-S92"/>
              <a:ea typeface="方正书宋_GBK" panose="03000509000000000000" pitchFamily="65" charset="-122"/>
              <a:cs typeface="Times New Roman" pitchFamily="18" charset="0"/>
            </a:endParaRPr>
          </a:p>
        </p:txBody>
      </p:sp>
      <p:graphicFrame>
        <p:nvGraphicFramePr>
          <p:cNvPr id="11" name="对象 10"/>
          <p:cNvGraphicFramePr>
            <a:graphicFrameLocks noChangeAspect="1"/>
          </p:cNvGraphicFramePr>
          <p:nvPr>
            <p:extLst>
              <p:ext uri="{D42A27DB-BD31-4B8C-83A1-F6EECF244321}">
                <p14:modId xmlns:p14="http://schemas.microsoft.com/office/powerpoint/2010/main" val="2764467210"/>
              </p:ext>
            </p:extLst>
          </p:nvPr>
        </p:nvGraphicFramePr>
        <p:xfrm>
          <a:off x="540137" y="2437509"/>
          <a:ext cx="8118475" cy="3030538"/>
        </p:xfrm>
        <a:graphic>
          <a:graphicData uri="http://schemas.openxmlformats.org/presentationml/2006/ole">
            <mc:AlternateContent>
              <mc:Choice xmlns:v="urn:schemas-microsoft-com:vml" Requires="v">
                <p:oleObj spid="_x0000_s1050" name="文档" r:id="rId2" imgW="3839551" imgH="1437249" progId="Word.Document.12">
                  <p:embed/>
                </p:oleObj>
              </mc:Choice>
              <mc:Fallback>
                <p:oleObj name="文档" r:id="rId2" imgW="3839551" imgH="1437249" progId="Word.Document.12">
                  <p:embed/>
                  <p:pic>
                    <p:nvPicPr>
                      <p:cNvPr id="0" name="OLE substitute image"/>
                      <p:cNvPicPr/>
                      <p:nvPr/>
                    </p:nvPicPr>
                    <p:blipFill>
                      <a:blip r:embed="rId3"/>
                      <a:stretch>
                        <a:fillRect/>
                      </a:stretch>
                    </p:blipFill>
                    <p:spPr>
                      <a:xfrm>
                        <a:off x="540137" y="2437509"/>
                        <a:ext cx="8118475" cy="3030538"/>
                      </a:xfrm>
                      <a:prstGeom prst="rect">
                        <a:avLst/>
                      </a:prstGeom>
                    </p:spPr>
                  </p:pic>
                </p:oleObj>
              </mc:Fallback>
            </mc:AlternateContent>
          </a:graphicData>
        </a:graphic>
      </p:graphicFrame>
      <p:pic>
        <p:nvPicPr>
          <p:cNvPr id="12" name="l68.eps" descr="id:2147497884;FounderCES"/>
          <p:cNvPicPr/>
          <p:nvPr/>
        </p:nvPicPr>
        <p:blipFill>
          <a:blip r:embed="rId4"/>
          <a:stretch>
            <a:fillRect/>
          </a:stretch>
        </p:blipFill>
        <p:spPr>
          <a:xfrm>
            <a:off x="9133352" y="3253056"/>
            <a:ext cx="2580853" cy="3030538"/>
          </a:xfrm>
          <a:prstGeom prst="rect">
            <a:avLst/>
          </a:prstGeom>
        </p:spPr>
      </p:pic>
    </p:spTree>
    <p:extLst>
      <p:ext uri="{BB962C8B-B14F-4D97-AF65-F5344CB8AC3E}">
        <p14:creationId xmlns:p14="http://schemas.microsoft.com/office/powerpoint/2010/main" val="1184354100"/>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1" presetClass="entr" presetSubtype="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heel(1)">
                                      <p:cBhvr>
                                        <p:cTn id="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TextBox 12"/>
          <p:cNvSpPr txBox="1"/>
          <p:nvPr/>
        </p:nvSpPr>
        <p:spPr>
          <a:xfrm>
            <a:off x="0" y="0"/>
            <a:ext cx="1620582" cy="523099"/>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学习目标</a:t>
            </a:r>
          </a:p>
        </p:txBody>
      </p:sp>
      <p:sp>
        <p:nvSpPr>
          <p:cNvPr id="4" name="矩形 3"/>
          <p:cNvSpPr/>
          <p:nvPr/>
        </p:nvSpPr>
        <p:spPr>
          <a:xfrm>
            <a:off x="362464" y="1550940"/>
            <a:ext cx="11829536" cy="1754326"/>
          </a:xfrm>
          <a:prstGeom prst="rect">
            <a:avLst/>
          </a:prstGeom>
        </p:spPr>
        <p:txBody>
          <a:bodyPr wrap="square">
            <a:spAutoFit/>
          </a:bodyPr>
          <a:lstStyle/>
          <a:p>
            <a:pPr algn="just">
              <a:lnSpc>
                <a:spcPct val="150000"/>
              </a:lnSpc>
              <a:spcAft>
                <a:spcPct val="0"/>
              </a:spcAft>
              <a:tabLst>
                <a:tab pos="1029335"/>
                <a:tab pos="1850390"/>
                <a:tab pos="2538095"/>
                <a:tab pos="3221990"/>
              </a:tabLst>
            </a:pPr>
            <a:r>
              <a:rPr lang="en-US" altLang="zh-CN" sz="2400" b="1">
                <a:solidFill>
                  <a:srgbClr val="000000"/>
                </a:solidFill>
                <a:latin typeface="Times New Roman" pitchFamily="18" charset="0"/>
                <a:cs typeface="Times New Roman" pitchFamily="18" charset="0"/>
              </a:rPr>
              <a:t>1</a:t>
            </a:r>
            <a:r>
              <a:rPr lang="en-US" altLang="zh-CN" sz="2400" i="1">
                <a:solidFill>
                  <a:srgbClr val="000000"/>
                </a:solidFill>
                <a:latin typeface="Times New Roman" pitchFamily="18" charset="0"/>
                <a:cs typeface="Times New Roman" pitchFamily="18" charset="0"/>
              </a:rPr>
              <a:t>.</a:t>
            </a:r>
            <a:r>
              <a:rPr lang="zh-CN" altLang="zh-CN" sz="2400">
                <a:solidFill>
                  <a:srgbClr val="000000"/>
                </a:solidFill>
                <a:latin typeface="Times New Roman" pitchFamily="18" charset="0"/>
                <a:cs typeface="Times New Roman" pitchFamily="18" charset="0"/>
              </a:rPr>
              <a:t>能用向量语言表述直线与直线、直线与平面、平面与平面的垂直关系</a:t>
            </a:r>
            <a:r>
              <a:rPr lang="en-US" altLang="zh-CN" sz="2400" i="1">
                <a:solidFill>
                  <a:srgbClr val="000000"/>
                </a:solidFill>
                <a:latin typeface="Times New Roman" pitchFamily="18" charset="0"/>
                <a:cs typeface="Times New Roman" pitchFamily="18" charset="0"/>
              </a:rPr>
              <a:t>.</a:t>
            </a:r>
            <a:r>
              <a:rPr lang="en-US" altLang="zh-CN" sz="2400">
                <a:solidFill>
                  <a:srgbClr val="000000"/>
                </a:solidFill>
                <a:latin typeface="Times New Roman" pitchFamily="18" charset="0"/>
                <a:cs typeface="Times New Roman" pitchFamily="18" charset="0"/>
              </a:rPr>
              <a:t>(</a:t>
            </a:r>
            <a:r>
              <a:rPr lang="zh-CN" altLang="zh-CN" sz="2400">
                <a:solidFill>
                  <a:srgbClr val="000000"/>
                </a:solidFill>
                <a:latin typeface="Times New Roman" pitchFamily="18" charset="0"/>
                <a:cs typeface="Times New Roman" pitchFamily="18" charset="0"/>
              </a:rPr>
              <a:t>数学抽象</a:t>
            </a:r>
            <a:r>
              <a:rPr lang="en-US" altLang="zh-CN" sz="2400">
                <a:solidFill>
                  <a:srgbClr val="000000"/>
                </a:solidFill>
                <a:latin typeface="Times New Roman" pitchFamily="18" charset="0"/>
                <a:cs typeface="Times New Roman" pitchFamily="18" charset="0"/>
              </a:rPr>
              <a:t>)</a:t>
            </a:r>
            <a:endParaRPr lang="zh-CN" altLang="zh-CN" sz="2400">
              <a:solidFill>
                <a:srgbClr val="000000"/>
              </a:solidFill>
              <a:latin typeface="Times New Roman" pitchFamily="18" charset="0"/>
              <a:cs typeface="Times New Roman" panose="02020603050405020304" pitchFamily="18" charset="0"/>
            </a:endParaRPr>
          </a:p>
          <a:p>
            <a:pPr algn="just">
              <a:lnSpc>
                <a:spcPct val="150000"/>
              </a:lnSpc>
              <a:spcAft>
                <a:spcPct val="0"/>
              </a:spcAft>
              <a:tabLst>
                <a:tab pos="1029335"/>
                <a:tab pos="1850390"/>
                <a:tab pos="2538095"/>
                <a:tab pos="3221990"/>
              </a:tabLst>
            </a:pPr>
            <a:r>
              <a:rPr lang="en-US" altLang="zh-CN" sz="2400" b="1">
                <a:solidFill>
                  <a:srgbClr val="000000"/>
                </a:solidFill>
                <a:latin typeface="Times New Roman" pitchFamily="18" charset="0"/>
                <a:cs typeface="Times New Roman" pitchFamily="18" charset="0"/>
              </a:rPr>
              <a:t>2</a:t>
            </a:r>
            <a:r>
              <a:rPr lang="en-US" altLang="zh-CN" sz="2400" i="1">
                <a:solidFill>
                  <a:srgbClr val="000000"/>
                </a:solidFill>
                <a:latin typeface="Times New Roman" pitchFamily="18" charset="0"/>
                <a:cs typeface="Times New Roman" pitchFamily="18" charset="0"/>
              </a:rPr>
              <a:t>.</a:t>
            </a:r>
            <a:r>
              <a:rPr lang="zh-CN" altLang="zh-CN" sz="2400">
                <a:solidFill>
                  <a:srgbClr val="000000"/>
                </a:solidFill>
                <a:latin typeface="Times New Roman" pitchFamily="18" charset="0"/>
                <a:cs typeface="Times New Roman" pitchFamily="18" charset="0"/>
              </a:rPr>
              <a:t>能用向量方法证明必修内容中有关直线、平面垂直关系的判定定理</a:t>
            </a:r>
            <a:r>
              <a:rPr lang="en-US" altLang="zh-CN" sz="2400" i="1">
                <a:solidFill>
                  <a:srgbClr val="000000"/>
                </a:solidFill>
                <a:latin typeface="Times New Roman" pitchFamily="18" charset="0"/>
                <a:cs typeface="Times New Roman" pitchFamily="18" charset="0"/>
              </a:rPr>
              <a:t>.</a:t>
            </a:r>
            <a:r>
              <a:rPr lang="en-US" altLang="zh-CN" sz="2400">
                <a:solidFill>
                  <a:srgbClr val="000000"/>
                </a:solidFill>
                <a:latin typeface="Times New Roman" pitchFamily="18" charset="0"/>
                <a:cs typeface="Times New Roman" pitchFamily="18" charset="0"/>
              </a:rPr>
              <a:t>(</a:t>
            </a:r>
            <a:r>
              <a:rPr lang="zh-CN" altLang="zh-CN" sz="2400">
                <a:solidFill>
                  <a:srgbClr val="000000"/>
                </a:solidFill>
                <a:latin typeface="Times New Roman" pitchFamily="18" charset="0"/>
                <a:cs typeface="Times New Roman" pitchFamily="18" charset="0"/>
              </a:rPr>
              <a:t>逻辑推理</a:t>
            </a:r>
            <a:r>
              <a:rPr lang="en-US" altLang="zh-CN" sz="2400">
                <a:solidFill>
                  <a:srgbClr val="000000"/>
                </a:solidFill>
                <a:latin typeface="Times New Roman" pitchFamily="18" charset="0"/>
                <a:cs typeface="Times New Roman" pitchFamily="18" charset="0"/>
              </a:rPr>
              <a:t>)</a:t>
            </a:r>
            <a:endParaRPr lang="zh-CN" altLang="zh-CN" sz="2400">
              <a:solidFill>
                <a:srgbClr val="000000"/>
              </a:solidFill>
              <a:latin typeface="Times New Roman" pitchFamily="18" charset="0"/>
              <a:cs typeface="Times New Roman" pitchFamily="18" charset="0"/>
            </a:endParaRPr>
          </a:p>
          <a:p>
            <a:pPr>
              <a:lnSpc>
                <a:spcPct val="150000"/>
              </a:lnSpc>
            </a:pPr>
            <a:r>
              <a:rPr lang="en-US" altLang="zh-CN" sz="2400" b="1">
                <a:solidFill>
                  <a:srgbClr val="000000"/>
                </a:solidFill>
                <a:latin typeface="Times New Roman" pitchFamily="18" charset="0"/>
                <a:cs typeface="Times New Roman" pitchFamily="18" charset="0"/>
              </a:rPr>
              <a:t>3</a:t>
            </a:r>
            <a:r>
              <a:rPr lang="en-US" altLang="zh-CN" sz="2400" i="1">
                <a:solidFill>
                  <a:srgbClr val="000000"/>
                </a:solidFill>
                <a:latin typeface="Times New Roman" pitchFamily="18" charset="0"/>
                <a:cs typeface="Times New Roman" pitchFamily="18" charset="0"/>
              </a:rPr>
              <a:t>.</a:t>
            </a:r>
            <a:r>
              <a:rPr lang="zh-CN" altLang="zh-CN" sz="2400">
                <a:solidFill>
                  <a:srgbClr val="000000"/>
                </a:solidFill>
                <a:latin typeface="Times New Roman" pitchFamily="18" charset="0"/>
                <a:cs typeface="Times New Roman" pitchFamily="18" charset="0"/>
              </a:rPr>
              <a:t>能用向量方法证明空间中直线、平面的垂直关系</a:t>
            </a:r>
            <a:r>
              <a:rPr lang="en-US" altLang="zh-CN" sz="2400" i="1">
                <a:solidFill>
                  <a:srgbClr val="000000"/>
                </a:solidFill>
                <a:latin typeface="Times New Roman" pitchFamily="18" charset="0"/>
                <a:cs typeface="Times New Roman" pitchFamily="18" charset="0"/>
              </a:rPr>
              <a:t>.</a:t>
            </a:r>
            <a:r>
              <a:rPr lang="en-US" altLang="zh-CN" sz="2400">
                <a:solidFill>
                  <a:srgbClr val="000000"/>
                </a:solidFill>
                <a:latin typeface="Times New Roman" pitchFamily="18" charset="0"/>
                <a:cs typeface="Times New Roman" pitchFamily="18" charset="0"/>
              </a:rPr>
              <a:t>(</a:t>
            </a:r>
            <a:r>
              <a:rPr lang="zh-CN" altLang="zh-CN" sz="2400">
                <a:solidFill>
                  <a:srgbClr val="000000"/>
                </a:solidFill>
                <a:latin typeface="Times New Roman" pitchFamily="18" charset="0"/>
                <a:cs typeface="Times New Roman" pitchFamily="18" charset="0"/>
              </a:rPr>
              <a:t>逻辑推理</a:t>
            </a:r>
            <a:r>
              <a:rPr lang="en-US" altLang="zh-CN" sz="2400">
                <a:solidFill>
                  <a:srgbClr val="000000"/>
                </a:solidFill>
                <a:latin typeface="Times New Roman" pitchFamily="18" charset="0"/>
                <a:cs typeface="Times New Roman" pitchFamily="18" charset="0"/>
              </a:rPr>
              <a:t>)</a:t>
            </a:r>
            <a:endParaRPr lang="zh-CN" altLang="en-US" sz="2400">
              <a:latin typeface="Times New Roman" pitchFamily="18" charset="0"/>
              <a:cs typeface="Times New Roman" panose="02020603050405020304" pitchFamily="18" charset="0"/>
            </a:endParaRPr>
          </a:p>
        </p:txBody>
      </p:sp>
    </p:spTree>
    <p:extLst>
      <p:ext uri="{BB962C8B-B14F-4D97-AF65-F5344CB8AC3E}">
        <p14:creationId xmlns:p14="http://schemas.microsoft.com/office/powerpoint/2010/main" val="368846391"/>
      </p:ext>
    </p:extLst>
  </p:cSld>
  <p:clrMapOvr>
    <a:masterClrMapping/>
  </p:clrMapOvr>
  <p:transition spd="slow">
    <p:cover dir="lu"/>
  </p:transition>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1228811" y="595500"/>
            <a:ext cx="8128000" cy="1551579"/>
          </a:xfrm>
          <a:prstGeom prst="rect">
            <a:avLst/>
          </a:prstGeom>
        </p:spPr>
        <p:txBody>
          <a:bodyPr>
            <a:spAutoFit/>
          </a:bodyPr>
          <a:lstStyle/>
          <a:p>
            <a:pPr>
              <a:lnSpc>
                <a:spcPct val="150000"/>
              </a:lnSpc>
              <a:spcAft>
                <a:spcPct val="0"/>
              </a:spcAft>
              <a:tabLst>
                <a:tab pos="1029335"/>
                <a:tab pos="1850390"/>
                <a:tab pos="2538095"/>
                <a:tab pos="3221990"/>
              </a:tabLst>
            </a:pPr>
            <a:r>
              <a:rPr lang="zh-CN" altLang="zh-CN" sz="2200">
                <a:solidFill>
                  <a:srgbClr val="000000"/>
                </a:solidFill>
                <a:latin typeface="Times New Roman" pitchFamily="18" charset="0"/>
                <a:ea typeface="黑体" pitchFamily="2" charset="-122"/>
                <a:cs typeface="Times New Roman" pitchFamily="18" charset="0"/>
              </a:rPr>
              <a:t>例</a:t>
            </a:r>
            <a:r>
              <a:rPr lang="en-US" altLang="zh-CN" sz="2200" b="1">
                <a:solidFill>
                  <a:srgbClr val="000000"/>
                </a:solidFill>
                <a:latin typeface="Times New Roman" pitchFamily="18" charset="0"/>
                <a:cs typeface="Times New Roman" pitchFamily="18" charset="0"/>
              </a:rPr>
              <a:t>3</a:t>
            </a:r>
            <a:r>
              <a:rPr lang="zh-CN" altLang="zh-CN" sz="2200">
                <a:solidFill>
                  <a:srgbClr val="000000"/>
                </a:solidFill>
                <a:latin typeface="Times New Roman" pitchFamily="18" charset="0"/>
                <a:cs typeface="Times New Roman" pitchFamily="18" charset="0"/>
              </a:rPr>
              <a:t>如图所示</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在直三棱柱</a:t>
            </a:r>
            <a:r>
              <a:rPr lang="en-US" altLang="zh-CN" sz="2200" i="1">
                <a:solidFill>
                  <a:srgbClr val="000000"/>
                </a:solidFill>
                <a:latin typeface="Times New Roman" pitchFamily="18" charset="0"/>
                <a:cs typeface="Times New Roman" pitchFamily="18" charset="0"/>
              </a:rPr>
              <a:t>ABC-A</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B</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C</a:t>
            </a:r>
            <a:r>
              <a:rPr lang="en-US" altLang="zh-CN" sz="2200" baseline="-250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cs typeface="Times New Roman" pitchFamily="18" charset="0"/>
              </a:rPr>
              <a:t>中</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AB</a:t>
            </a:r>
            <a:r>
              <a:rPr lang="zh-CN" altLang="zh-CN" sz="2200">
                <a:solidFill>
                  <a:srgbClr val="000000"/>
                </a:solidFill>
                <a:latin typeface="NEU-BZ-S92"/>
                <a:cs typeface="宋体" panose="02010600030101010101" pitchFamily="2" charset="-122"/>
              </a:rPr>
              <a:t>⊥</a:t>
            </a:r>
            <a:r>
              <a:rPr lang="en-US" altLang="zh-CN" sz="2200" i="1">
                <a:solidFill>
                  <a:srgbClr val="000000"/>
                </a:solidFill>
                <a:latin typeface="Times New Roman" pitchFamily="18" charset="0"/>
                <a:cs typeface="Times New Roman" pitchFamily="18" charset="0"/>
              </a:rPr>
              <a:t>BC</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AB=BC=</a:t>
            </a:r>
            <a:r>
              <a:rPr lang="en-US" altLang="zh-CN" sz="22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BB</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cs typeface="Times New Roman" pitchFamily="18" charset="0"/>
              </a:rPr>
              <a:t>点</a:t>
            </a:r>
            <a:r>
              <a:rPr lang="en-US" altLang="zh-CN" sz="2200" i="1">
                <a:solidFill>
                  <a:srgbClr val="000000"/>
                </a:solidFill>
                <a:latin typeface="Times New Roman" pitchFamily="18" charset="0"/>
                <a:cs typeface="Times New Roman" pitchFamily="18" charset="0"/>
              </a:rPr>
              <a:t>E</a:t>
            </a:r>
            <a:r>
              <a:rPr lang="zh-CN" altLang="zh-CN" sz="2200">
                <a:solidFill>
                  <a:srgbClr val="000000"/>
                </a:solidFill>
                <a:latin typeface="Times New Roman" pitchFamily="18" charset="0"/>
                <a:cs typeface="Times New Roman" pitchFamily="18" charset="0"/>
              </a:rPr>
              <a:t>为</a:t>
            </a:r>
            <a:r>
              <a:rPr lang="en-US" altLang="zh-CN" sz="2200" i="1">
                <a:solidFill>
                  <a:srgbClr val="000000"/>
                </a:solidFill>
                <a:latin typeface="Times New Roman" pitchFamily="18" charset="0"/>
                <a:cs typeface="Times New Roman" pitchFamily="18" charset="0"/>
              </a:rPr>
              <a:t>BB</a:t>
            </a:r>
            <a:r>
              <a:rPr lang="en-US" altLang="zh-CN" sz="2200" baseline="-250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cs typeface="Times New Roman" pitchFamily="18" charset="0"/>
              </a:rPr>
              <a:t>的中点</a:t>
            </a:r>
            <a:r>
              <a:rPr lang="en-US" altLang="zh-CN" sz="2200">
                <a:solidFill>
                  <a:srgbClr val="000000"/>
                </a:solidFill>
                <a:latin typeface="Times New Roman" pitchFamily="18" charset="0"/>
                <a:cs typeface="Times New Roman" pitchFamily="18" charset="0"/>
              </a:rPr>
              <a:t>,</a:t>
            </a:r>
          </a:p>
          <a:p>
            <a:pPr>
              <a:lnSpc>
                <a:spcPct val="150000"/>
              </a:lnSpc>
              <a:spcAft>
                <a:spcPct val="0"/>
              </a:spcAft>
              <a:tabLst>
                <a:tab pos="1029335"/>
                <a:tab pos="1850390"/>
                <a:tab pos="2538095"/>
                <a:tab pos="3221990"/>
              </a:tabLst>
            </a:pPr>
            <a:r>
              <a:rPr lang="zh-CN" altLang="zh-CN" sz="2200">
                <a:latin typeface="Times New Roman" pitchFamily="18" charset="0"/>
                <a:cs typeface="Times New Roman" pitchFamily="18" charset="0"/>
              </a:rPr>
              <a:t>证明</a:t>
            </a:r>
            <a:r>
              <a:rPr lang="en-US" altLang="zh-CN" sz="2200">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平面</a:t>
            </a:r>
            <a:r>
              <a:rPr lang="en-US" altLang="zh-CN" sz="2200" i="1">
                <a:solidFill>
                  <a:srgbClr val="000000"/>
                </a:solidFill>
                <a:latin typeface="Times New Roman" pitchFamily="18" charset="0"/>
                <a:cs typeface="Times New Roman" pitchFamily="18" charset="0"/>
              </a:rPr>
              <a:t>AEC</a:t>
            </a:r>
            <a:r>
              <a:rPr lang="en-US" altLang="zh-CN" sz="2200" baseline="-25000">
                <a:solidFill>
                  <a:srgbClr val="000000"/>
                </a:solidFill>
                <a:latin typeface="Times New Roman" pitchFamily="18" charset="0"/>
                <a:cs typeface="Times New Roman" pitchFamily="18" charset="0"/>
              </a:rPr>
              <a:t>1</a:t>
            </a:r>
            <a:r>
              <a:rPr lang="zh-CN" altLang="zh-CN" sz="2200">
                <a:solidFill>
                  <a:srgbClr val="000000"/>
                </a:solidFill>
                <a:latin typeface="NEU-BZ-S92"/>
                <a:cs typeface="宋体" panose="02010600030101010101" pitchFamily="2" charset="-122"/>
              </a:rPr>
              <a:t>⊥</a:t>
            </a:r>
            <a:r>
              <a:rPr lang="zh-CN" altLang="zh-CN" sz="2200">
                <a:solidFill>
                  <a:srgbClr val="000000"/>
                </a:solidFill>
                <a:latin typeface="Times New Roman" pitchFamily="18" charset="0"/>
                <a:cs typeface="Times New Roman" pitchFamily="18" charset="0"/>
              </a:rPr>
              <a:t>平面</a:t>
            </a:r>
            <a:r>
              <a:rPr lang="en-US" altLang="zh-CN" sz="2200" i="1">
                <a:solidFill>
                  <a:srgbClr val="000000"/>
                </a:solidFill>
                <a:latin typeface="Times New Roman" pitchFamily="18" charset="0"/>
                <a:cs typeface="Times New Roman" pitchFamily="18" charset="0"/>
              </a:rPr>
              <a:t>AA</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C</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C.</a:t>
            </a:r>
            <a:endParaRPr lang="zh-CN" altLang="zh-CN" sz="2200">
              <a:solidFill>
                <a:srgbClr val="000000"/>
              </a:solidFill>
              <a:latin typeface="NEU-BZ-S92"/>
              <a:ea typeface="方正书宋_GBK" panose="03000509000000000000" pitchFamily="65" charset="-122"/>
              <a:cs typeface="Times New Roman" pitchFamily="18" charset="0"/>
            </a:endParaRPr>
          </a:p>
        </p:txBody>
      </p:sp>
      <p:pic>
        <p:nvPicPr>
          <p:cNvPr id="9" name="l69.eps" descr="id:2147489539;FounderCES"/>
          <p:cNvPicPr/>
          <p:nvPr/>
        </p:nvPicPr>
        <p:blipFill>
          <a:blip r:embed="rId2"/>
          <a:stretch>
            <a:fillRect/>
          </a:stretch>
        </p:blipFill>
        <p:spPr>
          <a:xfrm>
            <a:off x="3749972" y="2435692"/>
            <a:ext cx="2538253" cy="1858943"/>
          </a:xfrm>
          <a:prstGeom prst="rect">
            <a:avLst/>
          </a:prstGeom>
        </p:spPr>
      </p:pic>
      <p:sp>
        <p:nvSpPr>
          <p:cNvPr id="5" name="矩形 4"/>
          <p:cNvSpPr>
            <a:spLocks noChangeAspect="1"/>
          </p:cNvSpPr>
          <p:nvPr/>
        </p:nvSpPr>
        <p:spPr>
          <a:xfrm>
            <a:off x="955097" y="5015734"/>
            <a:ext cx="10301907" cy="904863"/>
          </a:xfrm>
          <a:prstGeom prst="rect">
            <a:avLst/>
          </a:prstGeom>
        </p:spPr>
        <p:txBody>
          <a:bodyPr wrap="square">
            <a:spAutoFit/>
          </a:bodyPr>
          <a:lstStyle/>
          <a:p>
            <a:pPr>
              <a:lnSpc>
                <a:spcPct val="120000"/>
              </a:lnSpc>
              <a:spcAft>
                <a:spcPct val="0"/>
              </a:spcAft>
              <a:tabLst>
                <a:tab pos="1029335"/>
                <a:tab pos="1850390"/>
                <a:tab pos="2538095"/>
                <a:tab pos="3221990"/>
              </a:tabLst>
            </a:pPr>
            <a:r>
              <a:rPr lang="zh-CN" altLang="zh-CN" sz="2200">
                <a:solidFill>
                  <a:srgbClr val="FF0000"/>
                </a:solidFill>
                <a:latin typeface="Arial" pitchFamily="34" charset="0"/>
                <a:ea typeface="黑体" pitchFamily="2" charset="-122"/>
                <a:cs typeface="Times New Roman" pitchFamily="18" charset="0"/>
              </a:rPr>
              <a:t>思路分析</a:t>
            </a:r>
            <a:r>
              <a:rPr lang="zh-CN" altLang="zh-CN" sz="2200">
                <a:solidFill>
                  <a:srgbClr val="FF0000"/>
                </a:solidFill>
                <a:latin typeface="Times New Roman" pitchFamily="18" charset="0"/>
                <a:ea typeface="楷体" panose="02010609060101010101" pitchFamily="49" charset="-122"/>
                <a:cs typeface="Times New Roman" pitchFamily="18" charset="0"/>
              </a:rPr>
              <a:t>要证明两个平面垂直</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由两个平面垂直的条件</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可证明这两个平面的法向量垂直</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转化为求两个平面的法向量</a:t>
            </a:r>
            <a:r>
              <a:rPr lang="en-US" altLang="zh-CN" sz="2200" b="1">
                <a:solidFill>
                  <a:srgbClr val="FF0000"/>
                </a:solidFill>
                <a:latin typeface="Times New Roman" pitchFamily="18" charset="0"/>
                <a:cs typeface="Times New Roman" pitchFamily="18" charset="0"/>
              </a:rPr>
              <a:t>n</a:t>
            </a:r>
            <a:r>
              <a:rPr lang="en-US" altLang="zh-CN" sz="2200" baseline="-25000">
                <a:solidFill>
                  <a:srgbClr val="FF0000"/>
                </a:solidFill>
                <a:latin typeface="Times New Roman" pitchFamily="18" charset="0"/>
                <a:cs typeface="Times New Roman" pitchFamily="18" charset="0"/>
              </a:rPr>
              <a:t>1</a:t>
            </a:r>
            <a:r>
              <a:rPr lang="en-US" altLang="zh-CN" sz="2200">
                <a:solidFill>
                  <a:srgbClr val="FF0000"/>
                </a:solidFill>
                <a:latin typeface="Times New Roman" pitchFamily="18" charset="0"/>
                <a:cs typeface="Times New Roman" pitchFamily="18" charset="0"/>
              </a:rPr>
              <a:t>,</a:t>
            </a:r>
            <a:r>
              <a:rPr lang="en-US" altLang="zh-CN" sz="2200" b="1">
                <a:solidFill>
                  <a:srgbClr val="FF0000"/>
                </a:solidFill>
                <a:latin typeface="Times New Roman" pitchFamily="18" charset="0"/>
                <a:cs typeface="Times New Roman" pitchFamily="18" charset="0"/>
              </a:rPr>
              <a:t>n</a:t>
            </a:r>
            <a:r>
              <a:rPr lang="en-US" altLang="zh-CN" sz="2200" baseline="-25000">
                <a:solidFill>
                  <a:srgbClr val="FF0000"/>
                </a:solidFill>
                <a:latin typeface="Times New Roman" pitchFamily="18" charset="0"/>
                <a:cs typeface="Times New Roman" pitchFamily="18" charset="0"/>
              </a:rPr>
              <a:t>2</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证明</a:t>
            </a:r>
            <a:r>
              <a:rPr lang="en-US" altLang="zh-CN" sz="2200" b="1">
                <a:solidFill>
                  <a:srgbClr val="FF0000"/>
                </a:solidFill>
                <a:latin typeface="Times New Roman" pitchFamily="18" charset="0"/>
                <a:cs typeface="Times New Roman" pitchFamily="18" charset="0"/>
              </a:rPr>
              <a:t>n</a:t>
            </a:r>
            <a:r>
              <a:rPr lang="en-US" altLang="zh-CN" sz="2200" baseline="-25000">
                <a:solidFill>
                  <a:srgbClr val="FF0000"/>
                </a:solidFill>
                <a:latin typeface="Times New Roman" pitchFamily="18" charset="0"/>
                <a:cs typeface="Times New Roman" pitchFamily="18" charset="0"/>
              </a:rPr>
              <a:t>1</a:t>
            </a:r>
            <a:r>
              <a:rPr lang="en-US" altLang="zh-CN" sz="2200">
                <a:solidFill>
                  <a:srgbClr val="FF0000"/>
                </a:solidFill>
                <a:latin typeface="Times New Roman" pitchFamily="18" charset="0"/>
                <a:cs typeface="Times New Roman" pitchFamily="18" charset="0"/>
              </a:rPr>
              <a:t>·</a:t>
            </a:r>
            <a:r>
              <a:rPr lang="en-US" altLang="zh-CN" sz="2200" b="1">
                <a:solidFill>
                  <a:srgbClr val="FF0000"/>
                </a:solidFill>
                <a:latin typeface="Times New Roman" pitchFamily="18" charset="0"/>
                <a:cs typeface="Times New Roman" pitchFamily="18" charset="0"/>
              </a:rPr>
              <a:t>n</a:t>
            </a:r>
            <a:r>
              <a:rPr lang="en-US" altLang="zh-CN" sz="2200" baseline="-250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0</a:t>
            </a:r>
            <a:r>
              <a:rPr lang="en-US" altLang="zh-CN" sz="2200" i="1">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anose="03000509000000000000" pitchFamily="65" charset="-122"/>
              <a:cs typeface="Times New Roman" pitchFamily="18" charset="0"/>
            </a:endParaRPr>
          </a:p>
        </p:txBody>
      </p:sp>
      <p:sp>
        <p:nvSpPr>
          <p:cNvPr id="11" name="TextBox 12"/>
          <p:cNvSpPr txBox="1"/>
          <p:nvPr/>
        </p:nvSpPr>
        <p:spPr>
          <a:xfrm>
            <a:off x="0"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典例解析</a:t>
            </a:r>
          </a:p>
        </p:txBody>
      </p:sp>
    </p:spTree>
    <p:extLst>
      <p:ext uri="{BB962C8B-B14F-4D97-AF65-F5344CB8AC3E}">
        <p14:creationId xmlns:p14="http://schemas.microsoft.com/office/powerpoint/2010/main" val="3029890617"/>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190843" y="627253"/>
            <a:ext cx="11165016" cy="904863"/>
          </a:xfrm>
          <a:prstGeom prst="rect">
            <a:avLst/>
          </a:prstGeom>
        </p:spPr>
        <p:txBody>
          <a:bodyPr wrap="square">
            <a:spAutoFit/>
          </a:bodyPr>
          <a:lstStyle/>
          <a:p>
            <a:pPr>
              <a:lnSpc>
                <a:spcPct val="120000"/>
              </a:lnSpc>
              <a:spcAft>
                <a:spcPct val="0"/>
              </a:spcAft>
              <a:tabLst>
                <a:tab pos="1029335"/>
                <a:tab pos="1850390"/>
                <a:tab pos="2538095"/>
                <a:tab pos="3221990"/>
              </a:tabLst>
            </a:pPr>
            <a:r>
              <a:rPr lang="zh-CN" altLang="zh-CN" sz="2200">
                <a:solidFill>
                  <a:srgbClr val="FF0000"/>
                </a:solidFill>
                <a:latin typeface="Arial" pitchFamily="34" charset="0"/>
                <a:ea typeface="黑体" pitchFamily="2" charset="-122"/>
                <a:cs typeface="Times New Roman" pitchFamily="18" charset="0"/>
              </a:rPr>
              <a:t>解</a:t>
            </a:r>
            <a:r>
              <a:rPr lang="en-US" altLang="zh-CN" sz="2200">
                <a:solidFill>
                  <a:srgbClr val="FF0000"/>
                </a:solidFill>
                <a:latin typeface="Arial" pitchFamily="34" charset="0"/>
                <a:ea typeface="黑体" pitchFamily="2" charset="-122"/>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由题意得</a:t>
            </a:r>
            <a:r>
              <a:rPr lang="en-US" altLang="zh-CN" sz="2200" i="1">
                <a:solidFill>
                  <a:srgbClr val="FF0000"/>
                </a:solidFill>
                <a:latin typeface="Times New Roman" pitchFamily="18" charset="0"/>
                <a:cs typeface="Times New Roman" pitchFamily="18" charset="0"/>
              </a:rPr>
              <a:t>AB</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BC</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B</a:t>
            </a:r>
            <a:r>
              <a:rPr lang="en-US" altLang="zh-CN" sz="2200" baseline="-25000">
                <a:solidFill>
                  <a:srgbClr val="FF0000"/>
                </a:solidFill>
                <a:latin typeface="Times New Roman" pitchFamily="18" charset="0"/>
                <a:cs typeface="Times New Roman" pitchFamily="18" charset="0"/>
              </a:rPr>
              <a:t>1</a:t>
            </a:r>
            <a:r>
              <a:rPr lang="en-US" altLang="zh-CN" sz="2200" i="1">
                <a:solidFill>
                  <a:srgbClr val="FF0000"/>
                </a:solidFill>
                <a:latin typeface="Times New Roman" pitchFamily="18" charset="0"/>
                <a:cs typeface="Times New Roman" pitchFamily="18" charset="0"/>
              </a:rPr>
              <a:t>B</a:t>
            </a:r>
            <a:r>
              <a:rPr lang="zh-CN" altLang="zh-CN" sz="2200">
                <a:solidFill>
                  <a:srgbClr val="FF0000"/>
                </a:solidFill>
                <a:latin typeface="Times New Roman" pitchFamily="18" charset="0"/>
                <a:ea typeface="楷体" panose="02010609060101010101" pitchFamily="49" charset="-122"/>
                <a:cs typeface="Times New Roman" pitchFamily="18" charset="0"/>
              </a:rPr>
              <a:t>两两垂直</a:t>
            </a:r>
            <a:r>
              <a:rPr lang="en-US" altLang="zh-CN" sz="2200" i="1">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以点</a:t>
            </a:r>
            <a:r>
              <a:rPr lang="en-US" altLang="zh-CN" sz="2200" i="1">
                <a:solidFill>
                  <a:srgbClr val="FF0000"/>
                </a:solidFill>
                <a:latin typeface="Times New Roman" pitchFamily="18" charset="0"/>
                <a:cs typeface="Times New Roman" pitchFamily="18" charset="0"/>
              </a:rPr>
              <a:t>B</a:t>
            </a:r>
            <a:r>
              <a:rPr lang="zh-CN" altLang="zh-CN" sz="2200">
                <a:solidFill>
                  <a:srgbClr val="FF0000"/>
                </a:solidFill>
                <a:latin typeface="Times New Roman" pitchFamily="18" charset="0"/>
                <a:ea typeface="楷体" panose="02010609060101010101" pitchFamily="49" charset="-122"/>
                <a:cs typeface="Times New Roman" pitchFamily="18" charset="0"/>
              </a:rPr>
              <a:t>为原点</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BA</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BC</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BB</a:t>
            </a:r>
            <a:r>
              <a:rPr lang="en-US" altLang="zh-CN" sz="2200" baseline="-25000">
                <a:solidFill>
                  <a:srgbClr val="FF0000"/>
                </a:solidFill>
                <a:latin typeface="Times New Roman" pitchFamily="18" charset="0"/>
                <a:cs typeface="Times New Roman" pitchFamily="18" charset="0"/>
              </a:rPr>
              <a:t>1</a:t>
            </a:r>
            <a:r>
              <a:rPr lang="zh-CN" altLang="zh-CN" sz="2200">
                <a:solidFill>
                  <a:srgbClr val="FF0000"/>
                </a:solidFill>
                <a:latin typeface="Times New Roman" pitchFamily="18" charset="0"/>
                <a:ea typeface="楷体" panose="02010609060101010101" pitchFamily="49" charset="-122"/>
                <a:cs typeface="Times New Roman" pitchFamily="18" charset="0"/>
              </a:rPr>
              <a:t>所在直线分别为</a:t>
            </a:r>
            <a:r>
              <a:rPr lang="en-US" altLang="zh-CN" sz="2200" i="1" err="1">
                <a:solidFill>
                  <a:srgbClr val="FF0000"/>
                </a:solidFill>
                <a:latin typeface="Times New Roman" pitchFamily="18" charset="0"/>
                <a:cs typeface="Times New Roman" pitchFamily="18" charset="0"/>
              </a:rPr>
              <a:t>x</a:t>
            </a:r>
            <a:r>
              <a:rPr lang="en-US" altLang="zh-CN" sz="2200" err="1">
                <a:solidFill>
                  <a:srgbClr val="FF0000"/>
                </a:solidFill>
                <a:latin typeface="Times New Roman" pitchFamily="18" charset="0"/>
                <a:cs typeface="Times New Roman" pitchFamily="18" charset="0"/>
              </a:rPr>
              <a:t>,</a:t>
            </a:r>
            <a:r>
              <a:rPr lang="en-US" altLang="zh-CN" sz="2200" i="1" err="1">
                <a:solidFill>
                  <a:srgbClr val="FF0000"/>
                </a:solidFill>
                <a:latin typeface="Times New Roman" pitchFamily="18" charset="0"/>
                <a:cs typeface="Times New Roman" pitchFamily="18" charset="0"/>
              </a:rPr>
              <a:t>y</a:t>
            </a:r>
            <a:r>
              <a:rPr lang="en-US" altLang="zh-CN" sz="2200" err="1">
                <a:solidFill>
                  <a:srgbClr val="FF0000"/>
                </a:solidFill>
                <a:latin typeface="Times New Roman" pitchFamily="18" charset="0"/>
                <a:cs typeface="Times New Roman" pitchFamily="18" charset="0"/>
              </a:rPr>
              <a:t>,</a:t>
            </a:r>
            <a:r>
              <a:rPr lang="en-US" altLang="zh-CN" sz="2200" i="1" err="1">
                <a:solidFill>
                  <a:srgbClr val="FF0000"/>
                </a:solidFill>
                <a:latin typeface="Times New Roman" pitchFamily="18" charset="0"/>
                <a:cs typeface="Times New Roman" pitchFamily="18" charset="0"/>
              </a:rPr>
              <a:t>z</a:t>
            </a:r>
            <a:r>
              <a:rPr lang="zh-CN" altLang="zh-CN" sz="2200">
                <a:solidFill>
                  <a:srgbClr val="FF0000"/>
                </a:solidFill>
                <a:latin typeface="Times New Roman" pitchFamily="18" charset="0"/>
                <a:ea typeface="楷体" panose="02010609060101010101" pitchFamily="49" charset="-122"/>
                <a:cs typeface="Times New Roman" pitchFamily="18" charset="0"/>
              </a:rPr>
              <a:t>轴</a:t>
            </a:r>
            <a:r>
              <a:rPr lang="en-US" altLang="zh-CN" sz="2200">
                <a:solidFill>
                  <a:srgbClr val="FF0000"/>
                </a:solidFill>
                <a:latin typeface="Times New Roman" pitchFamily="18" charset="0"/>
                <a:cs typeface="Times New Roman" pitchFamily="18" charset="0"/>
              </a:rPr>
              <a:t>,</a:t>
            </a:r>
          </a:p>
          <a:p>
            <a:pPr>
              <a:lnSpc>
                <a:spcPct val="120000"/>
              </a:lnSpc>
              <a:spcAft>
                <a:spcPct val="0"/>
              </a:spcAft>
              <a:tabLst>
                <a:tab pos="1029335"/>
                <a:tab pos="1850390"/>
                <a:tab pos="2538095"/>
                <a:tab pos="3221990"/>
              </a:tabLst>
            </a:pPr>
            <a:r>
              <a:rPr lang="zh-CN" altLang="zh-CN" sz="2200">
                <a:solidFill>
                  <a:srgbClr val="FF0000"/>
                </a:solidFill>
                <a:latin typeface="Times New Roman" pitchFamily="18" charset="0"/>
                <a:ea typeface="楷体" panose="02010609060101010101" pitchFamily="49" charset="-122"/>
                <a:cs typeface="Times New Roman" pitchFamily="18" charset="0"/>
              </a:rPr>
              <a:t>建立如图所示的空间直角坐标系</a:t>
            </a:r>
            <a:r>
              <a:rPr lang="en-US" altLang="zh-CN" sz="2200" i="1">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则</a:t>
            </a:r>
            <a:r>
              <a:rPr lang="en-US" altLang="zh-CN" sz="2200" i="1">
                <a:solidFill>
                  <a:srgbClr val="FF0000"/>
                </a:solidFill>
                <a:latin typeface="Times New Roman" pitchFamily="18" charset="0"/>
                <a:cs typeface="Times New Roman" pitchFamily="18" charset="0"/>
              </a:rPr>
              <a:t>A</a:t>
            </a:r>
            <a:r>
              <a:rPr lang="en-US" altLang="zh-CN" sz="2200">
                <a:solidFill>
                  <a:srgbClr val="FF0000"/>
                </a:solidFill>
                <a:latin typeface="Times New Roman" pitchFamily="18" charset="0"/>
                <a:cs typeface="Times New Roman" pitchFamily="18" charset="0"/>
              </a:rPr>
              <a:t>(2,0,0),</a:t>
            </a:r>
            <a:r>
              <a:rPr lang="en-US" altLang="zh-CN" sz="2200" i="1">
                <a:solidFill>
                  <a:srgbClr val="FF0000"/>
                </a:solidFill>
                <a:latin typeface="Times New Roman" pitchFamily="18" charset="0"/>
                <a:cs typeface="Times New Roman" pitchFamily="18" charset="0"/>
              </a:rPr>
              <a:t>A</a:t>
            </a:r>
            <a:r>
              <a:rPr lang="en-US" altLang="zh-CN" sz="2200" baseline="-25000">
                <a:solidFill>
                  <a:srgbClr val="FF0000"/>
                </a:solidFill>
                <a:latin typeface="Times New Roman" pitchFamily="18" charset="0"/>
                <a:cs typeface="Times New Roman" pitchFamily="18" charset="0"/>
              </a:rPr>
              <a:t>1</a:t>
            </a:r>
            <a:r>
              <a:rPr lang="en-US" altLang="zh-CN" sz="2200">
                <a:solidFill>
                  <a:srgbClr val="FF0000"/>
                </a:solidFill>
                <a:latin typeface="Times New Roman" pitchFamily="18" charset="0"/>
                <a:cs typeface="Times New Roman" pitchFamily="18" charset="0"/>
              </a:rPr>
              <a:t>(2,0,1),</a:t>
            </a:r>
            <a:endParaRPr lang="zh-CN" altLang="zh-CN" sz="2200">
              <a:solidFill>
                <a:srgbClr val="FF0000"/>
              </a:solidFill>
              <a:latin typeface="NEU-BZ-S92"/>
              <a:ea typeface="方正书宋_GBK" panose="03000509000000000000" pitchFamily="65" charset="-122"/>
              <a:cs typeface="Times New Roman" pitchFamily="18" charset="0"/>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225574974"/>
              </p:ext>
            </p:extLst>
          </p:nvPr>
        </p:nvGraphicFramePr>
        <p:xfrm>
          <a:off x="198780" y="1532116"/>
          <a:ext cx="8104187" cy="3641725"/>
        </p:xfrm>
        <a:graphic>
          <a:graphicData uri="http://schemas.openxmlformats.org/presentationml/2006/ole">
            <mc:AlternateContent>
              <mc:Choice xmlns:v="urn:schemas-microsoft-com:vml" Requires="v">
                <p:oleObj spid="_x0000_s1051" name="文档" r:id="rId2" imgW="3839551" imgH="1731477" progId="Word.Document.12">
                  <p:embed/>
                </p:oleObj>
              </mc:Choice>
              <mc:Fallback>
                <p:oleObj name="文档" r:id="rId2" imgW="3839551" imgH="1731477" progId="Word.Document.12">
                  <p:embed/>
                  <p:pic>
                    <p:nvPicPr>
                      <p:cNvPr id="0" name="OLE substitute image"/>
                      <p:cNvPicPr/>
                      <p:nvPr/>
                    </p:nvPicPr>
                    <p:blipFill>
                      <a:blip r:embed="rId3"/>
                      <a:stretch>
                        <a:fillRect/>
                      </a:stretch>
                    </p:blipFill>
                    <p:spPr>
                      <a:xfrm>
                        <a:off x="198780" y="1532116"/>
                        <a:ext cx="8104187" cy="3641725"/>
                      </a:xfrm>
                      <a:prstGeom prst="rect">
                        <a:avLst/>
                      </a:prstGeom>
                    </p:spPr>
                  </p:pic>
                </p:oleObj>
              </mc:Fallback>
            </mc:AlternateContent>
          </a:graphicData>
        </a:graphic>
      </p:graphicFrame>
      <p:pic>
        <p:nvPicPr>
          <p:cNvPr id="9" name="l70.eps" descr="id:2147497891;FounderCES"/>
          <p:cNvPicPr/>
          <p:nvPr/>
        </p:nvPicPr>
        <p:blipFill>
          <a:blip r:embed="rId4"/>
          <a:stretch>
            <a:fillRect/>
          </a:stretch>
        </p:blipFill>
        <p:spPr>
          <a:xfrm>
            <a:off x="8624244" y="3625736"/>
            <a:ext cx="3094915" cy="3096209"/>
          </a:xfrm>
          <a:prstGeom prst="rect">
            <a:avLst/>
          </a:prstGeom>
        </p:spPr>
      </p:pic>
      <p:graphicFrame>
        <p:nvGraphicFramePr>
          <p:cNvPr id="11" name="对象 10"/>
          <p:cNvGraphicFramePr>
            <a:graphicFrameLocks noChangeAspect="1"/>
          </p:cNvGraphicFramePr>
          <p:nvPr>
            <p:extLst>
              <p:ext uri="{D42A27DB-BD31-4B8C-83A1-F6EECF244321}">
                <p14:modId xmlns:p14="http://schemas.microsoft.com/office/powerpoint/2010/main" val="3196395813"/>
              </p:ext>
            </p:extLst>
          </p:nvPr>
        </p:nvGraphicFramePr>
        <p:xfrm>
          <a:off x="347512" y="4509837"/>
          <a:ext cx="8128000" cy="2348163"/>
        </p:xfrm>
        <a:graphic>
          <a:graphicData uri="http://schemas.openxmlformats.org/presentationml/2006/ole">
            <mc:AlternateContent>
              <mc:Choice xmlns:v="urn:schemas-microsoft-com:vml" Requires="v">
                <p:oleObj spid="_x0000_s1052" name="文档" r:id="rId5" imgW="3839551" imgH="1116338" progId="Word.Document.12">
                  <p:embed/>
                </p:oleObj>
              </mc:Choice>
              <mc:Fallback>
                <p:oleObj name="文档" r:id="rId5" imgW="3839551" imgH="1116338" progId="Word.Document.12">
                  <p:embed/>
                  <p:pic>
                    <p:nvPicPr>
                      <p:cNvPr id="0" name="OLE substitute image"/>
                      <p:cNvPicPr/>
                      <p:nvPr/>
                    </p:nvPicPr>
                    <p:blipFill>
                      <a:blip r:embed="rId6"/>
                      <a:stretch>
                        <a:fillRect/>
                      </a:stretch>
                    </p:blipFill>
                    <p:spPr>
                      <a:xfrm>
                        <a:off x="347512" y="4509837"/>
                        <a:ext cx="8128000" cy="2348163"/>
                      </a:xfrm>
                      <a:prstGeom prst="rect">
                        <a:avLst/>
                      </a:prstGeom>
                    </p:spPr>
                  </p:pic>
                </p:oleObj>
              </mc:Fallback>
            </mc:AlternateContent>
          </a:graphicData>
        </a:graphic>
      </p:graphicFrame>
    </p:spTree>
    <p:extLst>
      <p:ext uri="{BB962C8B-B14F-4D97-AF65-F5344CB8AC3E}">
        <p14:creationId xmlns:p14="http://schemas.microsoft.com/office/powerpoint/2010/main" val="3457113203"/>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45"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2000"/>
                                        <p:tgtEl>
                                          <p:spTgt spid="11"/>
                                        </p:tgtEl>
                                      </p:cBhvr>
                                    </p:animEffect>
                                    <p:anim calcmode="lin" valueType="num">
                                      <p:cBhvr>
                                        <p:cTn id="13" dur="2000" fill="hold"/>
                                        <p:tgtEl>
                                          <p:spTgt spid="11"/>
                                        </p:tgtEl>
                                        <p:attrNameLst>
                                          <p:attrName>ppt_w</p:attrName>
                                        </p:attrNameLst>
                                      </p:cBhvr>
                                      <p:tavLst>
                                        <p:tav tm="0" fmla="#ppt_w*sin(2.5*pi*$)">
                                          <p:val>
                                            <p:fltVal val="0"/>
                                          </p:val>
                                        </p:tav>
                                        <p:tav tm="100000">
                                          <p:val>
                                            <p:fltVal val="1"/>
                                          </p:val>
                                        </p:tav>
                                      </p:tavLst>
                                    </p:anim>
                                    <p:anim calcmode="lin" valueType="num">
                                      <p:cBhvr>
                                        <p:cTn id="14" dur="2000" fill="hold"/>
                                        <p:tgtEl>
                                          <p:spTgt spid="1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矩形 2"/>
          <p:cNvSpPr>
            <a:spLocks noChangeAspect="1"/>
          </p:cNvSpPr>
          <p:nvPr/>
        </p:nvSpPr>
        <p:spPr>
          <a:xfrm>
            <a:off x="179074" y="1795412"/>
            <a:ext cx="11444516" cy="3371308"/>
          </a:xfrm>
          <a:prstGeom prst="rect">
            <a:avLst/>
          </a:prstGeom>
        </p:spPr>
        <p:txBody>
          <a:bodyPr wrap="square">
            <a:spAutoFit/>
          </a:bodyPr>
          <a:lstStyle/>
          <a:p>
            <a:pPr>
              <a:lnSpc>
                <a:spcPct val="200000"/>
              </a:lnSpc>
              <a:spcAft>
                <a:spcPct val="0"/>
              </a:spcAft>
              <a:tabLst>
                <a:tab pos="1029335"/>
                <a:tab pos="1850390"/>
                <a:tab pos="2538095"/>
                <a:tab pos="3221990"/>
              </a:tabLst>
            </a:pPr>
            <a:r>
              <a:rPr lang="en-US" altLang="zh-CN" sz="2200" b="1">
                <a:latin typeface="Times New Roman" pitchFamily="18" charset="0"/>
                <a:cs typeface="Times New Roman" pitchFamily="18" charset="0"/>
              </a:rPr>
              <a:t>1</a:t>
            </a:r>
            <a:r>
              <a:rPr lang="en-US" altLang="zh-CN" sz="2200" i="1">
                <a:latin typeface="Times New Roman" pitchFamily="18" charset="0"/>
                <a:cs typeface="Times New Roman" pitchFamily="18" charset="0"/>
              </a:rPr>
              <a:t>.</a:t>
            </a:r>
            <a:r>
              <a:rPr lang="zh-CN" altLang="zh-CN" sz="2200">
                <a:latin typeface="Times New Roman" pitchFamily="18" charset="0"/>
                <a:ea typeface="仿宋" panose="02010609060101010101" pitchFamily="49" charset="-122"/>
                <a:cs typeface="Times New Roman" pitchFamily="18" charset="0"/>
              </a:rPr>
              <a:t>利用空间向量证明面面垂直通常有两个途径</a:t>
            </a:r>
            <a:r>
              <a:rPr lang="en-US" altLang="zh-CN" sz="2200">
                <a:latin typeface="Times New Roman" pitchFamily="18" charset="0"/>
                <a:cs typeface="Times New Roman" pitchFamily="18" charset="0"/>
              </a:rPr>
              <a:t>:</a:t>
            </a:r>
            <a:r>
              <a:rPr lang="zh-CN" altLang="zh-CN" sz="2200">
                <a:latin typeface="Times New Roman" pitchFamily="18" charset="0"/>
                <a:ea typeface="仿宋" panose="02010609060101010101" pitchFamily="49" charset="-122"/>
                <a:cs typeface="Times New Roman" pitchFamily="18" charset="0"/>
              </a:rPr>
              <a:t>一是利用两个平面垂直的判定定理将面面垂直问题转化为线面垂直进而转化为线线垂直</a:t>
            </a:r>
            <a:r>
              <a:rPr lang="en-US" altLang="zh-CN" sz="2200">
                <a:latin typeface="Times New Roman" pitchFamily="18" charset="0"/>
                <a:cs typeface="Times New Roman" pitchFamily="18" charset="0"/>
              </a:rPr>
              <a:t>;</a:t>
            </a:r>
            <a:r>
              <a:rPr lang="zh-CN" altLang="zh-CN" sz="2200">
                <a:latin typeface="Times New Roman" pitchFamily="18" charset="0"/>
                <a:ea typeface="仿宋" panose="02010609060101010101" pitchFamily="49" charset="-122"/>
                <a:cs typeface="Times New Roman" pitchFamily="18" charset="0"/>
              </a:rPr>
              <a:t>二是直接求解两个平面的法向量</a:t>
            </a:r>
            <a:r>
              <a:rPr lang="en-US" altLang="zh-CN" sz="2200">
                <a:latin typeface="Times New Roman" pitchFamily="18" charset="0"/>
                <a:cs typeface="Times New Roman" pitchFamily="18" charset="0"/>
              </a:rPr>
              <a:t>,</a:t>
            </a:r>
            <a:r>
              <a:rPr lang="zh-CN" altLang="zh-CN" sz="2200">
                <a:latin typeface="Times New Roman" pitchFamily="18" charset="0"/>
                <a:ea typeface="仿宋" panose="02010609060101010101" pitchFamily="49" charset="-122"/>
                <a:cs typeface="Times New Roman" pitchFamily="18" charset="0"/>
              </a:rPr>
              <a:t>由两个法向量垂直</a:t>
            </a:r>
            <a:r>
              <a:rPr lang="en-US" altLang="zh-CN" sz="2200">
                <a:latin typeface="Times New Roman" pitchFamily="18" charset="0"/>
                <a:cs typeface="Times New Roman" pitchFamily="18" charset="0"/>
              </a:rPr>
              <a:t>,</a:t>
            </a:r>
            <a:r>
              <a:rPr lang="zh-CN" altLang="zh-CN" sz="2200">
                <a:latin typeface="Times New Roman" pitchFamily="18" charset="0"/>
                <a:ea typeface="仿宋" panose="02010609060101010101" pitchFamily="49" charset="-122"/>
                <a:cs typeface="Times New Roman" pitchFamily="18" charset="0"/>
              </a:rPr>
              <a:t>得面面垂直</a:t>
            </a:r>
            <a:r>
              <a:rPr lang="en-US" altLang="zh-CN" sz="2200" i="1">
                <a:latin typeface="Times New Roman" pitchFamily="18" charset="0"/>
                <a:cs typeface="Times New Roman" pitchFamily="18" charset="0"/>
              </a:rPr>
              <a:t>.</a:t>
            </a:r>
            <a:endParaRPr lang="zh-CN" altLang="zh-CN" sz="2200">
              <a:latin typeface="NEU-BZ-S92"/>
              <a:ea typeface="方正书宋_GBK" panose="03000509000000000000" pitchFamily="65" charset="-122"/>
              <a:cs typeface="Times New Roman" panose="02020603050405020304" pitchFamily="18" charset="0"/>
            </a:endParaRPr>
          </a:p>
          <a:p>
            <a:pPr>
              <a:lnSpc>
                <a:spcPct val="200000"/>
              </a:lnSpc>
              <a:spcAft>
                <a:spcPct val="0"/>
              </a:spcAft>
              <a:tabLst>
                <a:tab pos="1029335"/>
                <a:tab pos="1850390"/>
                <a:tab pos="2538095"/>
                <a:tab pos="3221990"/>
              </a:tabLst>
            </a:pPr>
            <a:r>
              <a:rPr lang="en-US" altLang="zh-CN" sz="2200" b="1">
                <a:latin typeface="Times New Roman" pitchFamily="18" charset="0"/>
                <a:cs typeface="Times New Roman" pitchFamily="18" charset="0"/>
              </a:rPr>
              <a:t>2</a:t>
            </a:r>
            <a:r>
              <a:rPr lang="en-US" altLang="zh-CN" sz="2200" i="1">
                <a:latin typeface="Times New Roman" pitchFamily="18" charset="0"/>
                <a:cs typeface="Times New Roman" pitchFamily="18" charset="0"/>
              </a:rPr>
              <a:t>.</a:t>
            </a:r>
            <a:r>
              <a:rPr lang="zh-CN" altLang="zh-CN" sz="2200">
                <a:latin typeface="Times New Roman" pitchFamily="18" charset="0"/>
                <a:ea typeface="仿宋" panose="02010609060101010101" pitchFamily="49" charset="-122"/>
                <a:cs typeface="Times New Roman" pitchFamily="18" charset="0"/>
              </a:rPr>
              <a:t>向量法证明面面垂直的优越性主要体现在不必考虑图形的位置关系</a:t>
            </a:r>
            <a:r>
              <a:rPr lang="en-US" altLang="zh-CN" sz="2200">
                <a:latin typeface="Times New Roman" pitchFamily="18" charset="0"/>
                <a:cs typeface="Times New Roman" pitchFamily="18" charset="0"/>
              </a:rPr>
              <a:t>,</a:t>
            </a:r>
            <a:r>
              <a:rPr lang="zh-CN" altLang="zh-CN" sz="2200">
                <a:latin typeface="Times New Roman" pitchFamily="18" charset="0"/>
                <a:ea typeface="仿宋" panose="02010609060101010101" pitchFamily="49" charset="-122"/>
                <a:cs typeface="Times New Roman" pitchFamily="18" charset="0"/>
              </a:rPr>
              <a:t>恰当建系或用基向量表示后</a:t>
            </a:r>
            <a:r>
              <a:rPr lang="en-US" altLang="zh-CN" sz="2200">
                <a:latin typeface="Times New Roman" pitchFamily="18" charset="0"/>
                <a:cs typeface="Times New Roman" pitchFamily="18" charset="0"/>
              </a:rPr>
              <a:t>,</a:t>
            </a:r>
            <a:r>
              <a:rPr lang="zh-CN" altLang="zh-CN" sz="2200">
                <a:latin typeface="Times New Roman" pitchFamily="18" charset="0"/>
                <a:ea typeface="仿宋" panose="02010609060101010101" pitchFamily="49" charset="-122"/>
                <a:cs typeface="Times New Roman" pitchFamily="18" charset="0"/>
              </a:rPr>
              <a:t>只需经过向量运算就可得到要证明的结果</a:t>
            </a:r>
            <a:r>
              <a:rPr lang="en-US" altLang="zh-CN" sz="2200">
                <a:latin typeface="Times New Roman" pitchFamily="18" charset="0"/>
                <a:cs typeface="Times New Roman" pitchFamily="18" charset="0"/>
              </a:rPr>
              <a:t>,</a:t>
            </a:r>
            <a:r>
              <a:rPr lang="zh-CN" altLang="zh-CN" sz="2200">
                <a:latin typeface="Times New Roman" pitchFamily="18" charset="0"/>
                <a:ea typeface="仿宋" panose="02010609060101010101" pitchFamily="49" charset="-122"/>
                <a:cs typeface="Times New Roman" pitchFamily="18" charset="0"/>
              </a:rPr>
              <a:t>思路方法</a:t>
            </a:r>
            <a:r>
              <a:rPr lang="en-US" altLang="zh-CN" sz="2200">
                <a:latin typeface="Times New Roman" pitchFamily="18" charset="0"/>
                <a:cs typeface="Times New Roman" pitchFamily="18" charset="0"/>
              </a:rPr>
              <a:t>“</a:t>
            </a:r>
            <a:r>
              <a:rPr lang="zh-CN" altLang="zh-CN" sz="2200">
                <a:latin typeface="Times New Roman" pitchFamily="18" charset="0"/>
                <a:ea typeface="仿宋" panose="02010609060101010101" pitchFamily="49" charset="-122"/>
                <a:cs typeface="Times New Roman" pitchFamily="18" charset="0"/>
              </a:rPr>
              <a:t>公式化</a:t>
            </a:r>
            <a:r>
              <a:rPr lang="en-US" altLang="zh-CN" sz="2200">
                <a:latin typeface="Times New Roman" pitchFamily="18" charset="0"/>
                <a:cs typeface="Times New Roman" pitchFamily="18" charset="0"/>
              </a:rPr>
              <a:t>”,</a:t>
            </a:r>
            <a:r>
              <a:rPr lang="zh-CN" altLang="zh-CN" sz="2200">
                <a:latin typeface="Times New Roman" pitchFamily="18" charset="0"/>
                <a:ea typeface="仿宋" panose="02010609060101010101" pitchFamily="49" charset="-122"/>
                <a:cs typeface="Times New Roman" pitchFamily="18" charset="0"/>
              </a:rPr>
              <a:t>降低了思维难度</a:t>
            </a:r>
            <a:r>
              <a:rPr lang="en-US" altLang="zh-CN" sz="2200" i="1">
                <a:latin typeface="Times New Roman" pitchFamily="18" charset="0"/>
                <a:cs typeface="Times New Roman" pitchFamily="18" charset="0"/>
              </a:rPr>
              <a:t>.</a:t>
            </a:r>
            <a:endParaRPr lang="zh-CN" altLang="zh-CN" sz="2200">
              <a:latin typeface="NEU-BZ-S92"/>
              <a:ea typeface="方正书宋_GBK" panose="03000509000000000000" pitchFamily="65" charset="-122"/>
              <a:cs typeface="Times New Roman" pitchFamily="18" charset="0"/>
            </a:endParaRPr>
          </a:p>
        </p:txBody>
      </p:sp>
      <p:sp>
        <p:nvSpPr>
          <p:cNvPr id="4" name="矩形 3"/>
          <p:cNvSpPr/>
          <p:nvPr/>
        </p:nvSpPr>
        <p:spPr>
          <a:xfrm>
            <a:off x="3588921" y="834767"/>
            <a:ext cx="4416594" cy="600164"/>
          </a:xfrm>
          <a:prstGeom prst="rect">
            <a:avLst/>
          </a:prstGeom>
        </p:spPr>
        <p:txBody>
          <a:bodyPr wrap="none">
            <a:spAutoFit/>
          </a:bodyPr>
          <a:lstStyle/>
          <a:p>
            <a:pPr>
              <a:lnSpc>
                <a:spcPct val="150000"/>
              </a:lnSpc>
              <a:spcAft>
                <a:spcPct val="0"/>
              </a:spcAft>
              <a:tabLst>
                <a:tab pos="1029335"/>
                <a:tab pos="1850390"/>
                <a:tab pos="2538095"/>
                <a:tab pos="3221990"/>
              </a:tabLst>
            </a:pPr>
            <a:r>
              <a:rPr lang="zh-CN" altLang="zh-CN" sz="2200">
                <a:solidFill>
                  <a:srgbClr val="000000"/>
                </a:solidFill>
                <a:latin typeface="Arial" pitchFamily="34" charset="0"/>
                <a:ea typeface="黑体" pitchFamily="2" charset="-122"/>
                <a:cs typeface="Times New Roman" pitchFamily="18" charset="0"/>
              </a:rPr>
              <a:t>利用空间向量证明面面垂直</a:t>
            </a:r>
            <a:r>
              <a:rPr lang="zh-CN" altLang="en-US" sz="2200">
                <a:solidFill>
                  <a:srgbClr val="000000"/>
                </a:solidFill>
                <a:latin typeface="Arial" pitchFamily="34" charset="0"/>
                <a:ea typeface="黑体" pitchFamily="2" charset="-122"/>
                <a:cs typeface="Times New Roman" pitchFamily="18" charset="0"/>
              </a:rPr>
              <a:t>的方法</a:t>
            </a:r>
          </a:p>
        </p:txBody>
      </p:sp>
      <p:sp>
        <p:nvSpPr>
          <p:cNvPr id="5" name="TextBox 12"/>
          <p:cNvSpPr txBox="1"/>
          <p:nvPr/>
        </p:nvSpPr>
        <p:spPr>
          <a:xfrm>
            <a:off x="0"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归纳总结</a:t>
            </a:r>
          </a:p>
        </p:txBody>
      </p:sp>
    </p:spTree>
    <p:extLst>
      <p:ext uri="{BB962C8B-B14F-4D97-AF65-F5344CB8AC3E}">
        <p14:creationId xmlns:p14="http://schemas.microsoft.com/office/powerpoint/2010/main" val="4268480246"/>
      </p:ext>
    </p:extLst>
  </p:cSld>
  <p:clrMapOvr>
    <a:masterClrMapping/>
  </p:clrMapOvr>
  <p:transition/>
  <p:timing/>
</p:sld>
</file>

<file path=ppt/slides/slide2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319076" y="626503"/>
            <a:ext cx="10418945" cy="1551579"/>
          </a:xfrm>
          <a:prstGeom prst="rect">
            <a:avLst/>
          </a:prstGeom>
        </p:spPr>
        <p:txBody>
          <a:bodyPr wrap="square">
            <a:spAutoFit/>
          </a:bodyPr>
          <a:lstStyle/>
          <a:p>
            <a:pPr>
              <a:lnSpc>
                <a:spcPct val="150000"/>
              </a:lnSpc>
              <a:spcAft>
                <a:spcPct val="0"/>
              </a:spcAft>
              <a:tabLst>
                <a:tab pos="1029335"/>
                <a:tab pos="1850390"/>
                <a:tab pos="2538095"/>
                <a:tab pos="3221990"/>
              </a:tabLst>
            </a:pPr>
            <a:r>
              <a:rPr lang="zh-CN" altLang="en-US" sz="2200">
                <a:solidFill>
                  <a:srgbClr val="000000"/>
                </a:solidFill>
                <a:latin typeface="Times New Roman" pitchFamily="18" charset="0"/>
                <a:ea typeface="黑体" pitchFamily="2" charset="-122"/>
                <a:cs typeface="Times New Roman" pitchFamily="18" charset="0"/>
              </a:rPr>
              <a:t>跟踪</a:t>
            </a:r>
            <a:r>
              <a:rPr lang="zh-CN" altLang="zh-CN" sz="2200">
                <a:solidFill>
                  <a:srgbClr val="000000"/>
                </a:solidFill>
                <a:latin typeface="Times New Roman" pitchFamily="18" charset="0"/>
                <a:ea typeface="黑体" pitchFamily="2" charset="-122"/>
                <a:cs typeface="Times New Roman" pitchFamily="18" charset="0"/>
              </a:rPr>
              <a:t>训练</a:t>
            </a:r>
            <a:r>
              <a:rPr lang="en-US" altLang="zh-CN" sz="2200" b="1">
                <a:solidFill>
                  <a:srgbClr val="000000"/>
                </a:solidFill>
                <a:latin typeface="Times New Roman" pitchFamily="18" charset="0"/>
                <a:cs typeface="Times New Roman" pitchFamily="18" charset="0"/>
              </a:rPr>
              <a:t>3</a:t>
            </a:r>
            <a:r>
              <a:rPr lang="zh-CN" altLang="zh-CN" sz="2200">
                <a:solidFill>
                  <a:srgbClr val="000000"/>
                </a:solidFill>
                <a:latin typeface="Times New Roman" pitchFamily="18" charset="0"/>
                <a:cs typeface="Times New Roman" pitchFamily="18" charset="0"/>
              </a:rPr>
              <a:t>如图</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在五面体</a:t>
            </a:r>
            <a:r>
              <a:rPr lang="en-US" altLang="zh-CN" sz="2200" i="1">
                <a:solidFill>
                  <a:srgbClr val="000000"/>
                </a:solidFill>
                <a:latin typeface="Times New Roman" pitchFamily="18" charset="0"/>
                <a:cs typeface="Times New Roman" pitchFamily="18" charset="0"/>
              </a:rPr>
              <a:t>ABCDEF</a:t>
            </a:r>
            <a:r>
              <a:rPr lang="zh-CN" altLang="zh-CN" sz="2200">
                <a:solidFill>
                  <a:srgbClr val="000000"/>
                </a:solidFill>
                <a:latin typeface="Times New Roman" pitchFamily="18" charset="0"/>
                <a:cs typeface="Times New Roman" pitchFamily="18" charset="0"/>
              </a:rPr>
              <a:t>中</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FA</a:t>
            </a:r>
            <a:r>
              <a:rPr lang="zh-CN" altLang="zh-CN" sz="2200">
                <a:solidFill>
                  <a:srgbClr val="000000"/>
                </a:solidFill>
                <a:latin typeface="NEU-BZ-S92"/>
                <a:cs typeface="宋体" panose="02010600030101010101" pitchFamily="2" charset="-122"/>
              </a:rPr>
              <a:t>⊥</a:t>
            </a:r>
            <a:r>
              <a:rPr lang="zh-CN" altLang="zh-CN" sz="2200">
                <a:solidFill>
                  <a:srgbClr val="000000"/>
                </a:solidFill>
                <a:latin typeface="Times New Roman" pitchFamily="18" charset="0"/>
                <a:cs typeface="Times New Roman" pitchFamily="18" charset="0"/>
              </a:rPr>
              <a:t>平面</a:t>
            </a:r>
            <a:r>
              <a:rPr lang="en-US" altLang="zh-CN" sz="2200" i="1">
                <a:solidFill>
                  <a:srgbClr val="000000"/>
                </a:solidFill>
                <a:latin typeface="Times New Roman" pitchFamily="18" charset="0"/>
                <a:cs typeface="Times New Roman" pitchFamily="18" charset="0"/>
              </a:rPr>
              <a:t>ABCD</a:t>
            </a:r>
            <a:r>
              <a:rPr lang="en-US" altLang="zh-CN" sz="2200">
                <a:solidFill>
                  <a:srgbClr val="000000"/>
                </a:solidFill>
                <a:latin typeface="Times New Roman" pitchFamily="18" charset="0"/>
                <a:cs typeface="Times New Roman" pitchFamily="18" charset="0"/>
              </a:rPr>
              <a:t>,</a:t>
            </a:r>
          </a:p>
          <a:p>
            <a:pPr>
              <a:lnSpc>
                <a:spcPct val="150000"/>
              </a:lnSpc>
              <a:spcAft>
                <a:spcPct val="0"/>
              </a:spcAft>
              <a:tabLst>
                <a:tab pos="1029335"/>
                <a:tab pos="1850390"/>
                <a:tab pos="2538095"/>
                <a:tab pos="3221990"/>
              </a:tabLst>
            </a:pPr>
            <a:r>
              <a:rPr lang="en-US" altLang="zh-CN" sz="2200" i="1">
                <a:solidFill>
                  <a:srgbClr val="000000"/>
                </a:solidFill>
                <a:latin typeface="Times New Roman" pitchFamily="18" charset="0"/>
                <a:cs typeface="Times New Roman" pitchFamily="18" charset="0"/>
              </a:rPr>
              <a:t>AD</a:t>
            </a:r>
            <a:r>
              <a:rPr lang="zh-CN" altLang="zh-CN" sz="2200">
                <a:solidFill>
                  <a:srgbClr val="000000"/>
                </a:solidFill>
                <a:latin typeface="NEU-BZ-S92"/>
                <a:cs typeface="宋体" panose="02010600030101010101" pitchFamily="2" charset="-122"/>
              </a:rPr>
              <a:t>∥</a:t>
            </a:r>
            <a:r>
              <a:rPr lang="en-US" altLang="zh-CN" sz="2200" i="1">
                <a:solidFill>
                  <a:srgbClr val="000000"/>
                </a:solidFill>
                <a:latin typeface="Times New Roman" pitchFamily="18" charset="0"/>
                <a:cs typeface="Times New Roman" pitchFamily="18" charset="0"/>
              </a:rPr>
              <a:t>BC</a:t>
            </a:r>
            <a:r>
              <a:rPr lang="zh-CN" altLang="zh-CN" sz="2200">
                <a:solidFill>
                  <a:srgbClr val="000000"/>
                </a:solidFill>
                <a:latin typeface="NEU-BZ-S92"/>
                <a:cs typeface="宋体" panose="02010600030101010101" pitchFamily="2" charset="-122"/>
              </a:rPr>
              <a:t>∥</a:t>
            </a:r>
            <a:r>
              <a:rPr lang="en-US" altLang="zh-CN" sz="2200" i="1">
                <a:solidFill>
                  <a:srgbClr val="000000"/>
                </a:solidFill>
                <a:latin typeface="Times New Roman" pitchFamily="18" charset="0"/>
                <a:cs typeface="Times New Roman" pitchFamily="18" charset="0"/>
              </a:rPr>
              <a:t>FE</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AB</a:t>
            </a:r>
            <a:r>
              <a:rPr lang="zh-CN" altLang="zh-CN" sz="2200">
                <a:solidFill>
                  <a:srgbClr val="000000"/>
                </a:solidFill>
                <a:latin typeface="NEU-BZ-S92"/>
                <a:cs typeface="宋体" panose="02010600030101010101" pitchFamily="2" charset="-122"/>
              </a:rPr>
              <a:t>⊥</a:t>
            </a:r>
            <a:r>
              <a:rPr lang="en-US" altLang="zh-CN" sz="2200" i="1">
                <a:solidFill>
                  <a:srgbClr val="000000"/>
                </a:solidFill>
                <a:latin typeface="Times New Roman" pitchFamily="18" charset="0"/>
                <a:cs typeface="Times New Roman" pitchFamily="18" charset="0"/>
              </a:rPr>
              <a:t>AD</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M</a:t>
            </a:r>
            <a:r>
              <a:rPr lang="zh-CN" altLang="zh-CN" sz="2200">
                <a:solidFill>
                  <a:srgbClr val="000000"/>
                </a:solidFill>
                <a:latin typeface="Times New Roman" pitchFamily="18" charset="0"/>
                <a:cs typeface="Times New Roman" pitchFamily="18" charset="0"/>
              </a:rPr>
              <a:t>为</a:t>
            </a:r>
            <a:r>
              <a:rPr lang="en-US" altLang="zh-CN" sz="2200" i="1">
                <a:solidFill>
                  <a:srgbClr val="000000"/>
                </a:solidFill>
                <a:latin typeface="Times New Roman" pitchFamily="18" charset="0"/>
                <a:cs typeface="Times New Roman" pitchFamily="18" charset="0"/>
              </a:rPr>
              <a:t>EC</a:t>
            </a:r>
            <a:r>
              <a:rPr lang="zh-CN" altLang="zh-CN" sz="2200">
                <a:solidFill>
                  <a:srgbClr val="000000"/>
                </a:solidFill>
                <a:latin typeface="Times New Roman" pitchFamily="18" charset="0"/>
                <a:cs typeface="Times New Roman" pitchFamily="18" charset="0"/>
              </a:rPr>
              <a:t>的中点</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AF=AB=BC=FE=.</a:t>
            </a:r>
            <a:endParaRPr lang="zh-CN" altLang="zh-CN" sz="2200">
              <a:solidFill>
                <a:srgbClr val="000000"/>
              </a:solidFill>
              <a:latin typeface="NEU-BZ-S92"/>
              <a:ea typeface="方正书宋_GBK" panose="03000509000000000000" pitchFamily="65" charset="-122"/>
              <a:cs typeface="Times New Roman" pitchFamily="18" charset="0"/>
            </a:endParaRPr>
          </a:p>
          <a:p>
            <a:pPr>
              <a:lnSpc>
                <a:spcPct val="150000"/>
              </a:lnSpc>
              <a:spcAft>
                <a:spcPct val="0"/>
              </a:spcAft>
              <a:tabLst>
                <a:tab pos="1029335"/>
                <a:tab pos="1850390"/>
                <a:tab pos="2538095"/>
                <a:tab pos="3221990"/>
              </a:tabLst>
            </a:pPr>
            <a:r>
              <a:rPr lang="zh-CN" altLang="zh-CN" sz="2200">
                <a:solidFill>
                  <a:srgbClr val="000000"/>
                </a:solidFill>
                <a:latin typeface="Times New Roman" pitchFamily="18" charset="0"/>
                <a:cs typeface="Times New Roman" pitchFamily="18" charset="0"/>
              </a:rPr>
              <a:t>求证</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平面</a:t>
            </a:r>
            <a:r>
              <a:rPr lang="en-US" altLang="zh-CN" sz="2200" i="1">
                <a:solidFill>
                  <a:srgbClr val="000000"/>
                </a:solidFill>
                <a:latin typeface="Times New Roman" pitchFamily="18" charset="0"/>
                <a:cs typeface="Times New Roman" pitchFamily="18" charset="0"/>
              </a:rPr>
              <a:t>AMD</a:t>
            </a:r>
            <a:r>
              <a:rPr lang="zh-CN" altLang="zh-CN" sz="2200">
                <a:solidFill>
                  <a:srgbClr val="000000"/>
                </a:solidFill>
                <a:latin typeface="NEU-BZ-S92"/>
                <a:cs typeface="宋体" panose="02010600030101010101" pitchFamily="2" charset="-122"/>
              </a:rPr>
              <a:t>⊥</a:t>
            </a:r>
            <a:r>
              <a:rPr lang="zh-CN" altLang="zh-CN" sz="2200">
                <a:solidFill>
                  <a:srgbClr val="000000"/>
                </a:solidFill>
                <a:latin typeface="Times New Roman" pitchFamily="18" charset="0"/>
                <a:cs typeface="Times New Roman" pitchFamily="18" charset="0"/>
              </a:rPr>
              <a:t>平面</a:t>
            </a:r>
            <a:r>
              <a:rPr lang="en-US" altLang="zh-CN" sz="2200" i="1">
                <a:solidFill>
                  <a:srgbClr val="000000"/>
                </a:solidFill>
                <a:latin typeface="Times New Roman" pitchFamily="18" charset="0"/>
                <a:cs typeface="Times New Roman" pitchFamily="18" charset="0"/>
              </a:rPr>
              <a:t>CDE.</a:t>
            </a:r>
            <a:endParaRPr lang="zh-CN" altLang="zh-CN" sz="2200">
              <a:solidFill>
                <a:srgbClr val="000000"/>
              </a:solidFill>
              <a:latin typeface="NEU-BZ-S92"/>
              <a:ea typeface="方正书宋_GBK" panose="03000509000000000000" pitchFamily="65" charset="-122"/>
              <a:cs typeface="Times New Roman" pitchFamily="18" charset="0"/>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273714684"/>
              </p:ext>
            </p:extLst>
          </p:nvPr>
        </p:nvGraphicFramePr>
        <p:xfrm>
          <a:off x="6957498" y="1053042"/>
          <a:ext cx="1085850" cy="698500"/>
        </p:xfrm>
        <a:graphic>
          <a:graphicData uri="http://schemas.openxmlformats.org/presentationml/2006/ole">
            <mc:AlternateContent>
              <mc:Choice xmlns:v="urn:schemas-microsoft-com:vml" Requires="v">
                <p:oleObj spid="_x0000_s1053" name="文档" r:id="rId2" imgW="488362" imgH="316584" progId="Word.Document.12">
                  <p:embed/>
                </p:oleObj>
              </mc:Choice>
              <mc:Fallback>
                <p:oleObj name="文档" r:id="rId2" imgW="488362" imgH="316584" progId="Word.Document.12">
                  <p:embed/>
                  <p:pic>
                    <p:nvPicPr>
                      <p:cNvPr id="0" name="OLE substitute image"/>
                      <p:cNvPicPr/>
                      <p:nvPr/>
                    </p:nvPicPr>
                    <p:blipFill>
                      <a:blip r:embed="rId3"/>
                      <a:stretch>
                        <a:fillRect/>
                      </a:stretch>
                    </p:blipFill>
                    <p:spPr>
                      <a:xfrm>
                        <a:off x="6957498" y="1053042"/>
                        <a:ext cx="1085850" cy="698500"/>
                      </a:xfrm>
                      <a:prstGeom prst="rect">
                        <a:avLst/>
                      </a:prstGeom>
                    </p:spPr>
                  </p:pic>
                </p:oleObj>
              </mc:Fallback>
            </mc:AlternateContent>
          </a:graphicData>
        </a:graphic>
      </p:graphicFrame>
      <p:sp>
        <p:nvSpPr>
          <p:cNvPr id="8" name="矩形 7"/>
          <p:cNvSpPr>
            <a:spLocks noChangeAspect="1"/>
          </p:cNvSpPr>
          <p:nvPr/>
        </p:nvSpPr>
        <p:spPr>
          <a:xfrm>
            <a:off x="437978" y="2436395"/>
            <a:ext cx="10497752" cy="498598"/>
          </a:xfrm>
          <a:prstGeom prst="rect">
            <a:avLst/>
          </a:prstGeom>
        </p:spPr>
        <p:txBody>
          <a:bodyPr wrap="square">
            <a:spAutoFit/>
          </a:bodyPr>
          <a:lstStyle/>
          <a:p>
            <a:pPr>
              <a:lnSpc>
                <a:spcPct val="120000"/>
              </a:lnSpc>
              <a:spcAft>
                <a:spcPct val="0"/>
              </a:spcAft>
              <a:tabLst>
                <a:tab pos="1029335"/>
                <a:tab pos="1850390"/>
                <a:tab pos="2538095"/>
                <a:tab pos="3221990"/>
              </a:tabLst>
            </a:pPr>
            <a:r>
              <a:rPr lang="zh-CN" altLang="zh-CN" sz="2200">
                <a:solidFill>
                  <a:srgbClr val="FF0000"/>
                </a:solidFill>
                <a:latin typeface="Arial" pitchFamily="34" charset="0"/>
                <a:ea typeface="黑体" pitchFamily="2" charset="-122"/>
                <a:cs typeface="Times New Roman" pitchFamily="18" charset="0"/>
              </a:rPr>
              <a:t>分析</a:t>
            </a:r>
            <a:r>
              <a:rPr lang="en-US" altLang="zh-CN" sz="2200">
                <a:solidFill>
                  <a:srgbClr val="FF0000"/>
                </a:solidFill>
                <a:latin typeface="Arial" pitchFamily="34" charset="0"/>
                <a:ea typeface="黑体" pitchFamily="2" charset="-122"/>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因为</a:t>
            </a:r>
            <a:r>
              <a:rPr lang="en-US" altLang="zh-CN" sz="2200" i="1">
                <a:solidFill>
                  <a:srgbClr val="FF0000"/>
                </a:solidFill>
                <a:latin typeface="Times New Roman" pitchFamily="18" charset="0"/>
                <a:cs typeface="Times New Roman" pitchFamily="18" charset="0"/>
              </a:rPr>
              <a:t>FA</a:t>
            </a:r>
            <a:r>
              <a:rPr lang="zh-CN" altLang="zh-CN" sz="2200">
                <a:solidFill>
                  <a:srgbClr val="FF0000"/>
                </a:solidFill>
                <a:latin typeface="NEU-BZ-S92"/>
                <a:cs typeface="宋体" panose="02010600030101010101" pitchFamily="2" charset="-122"/>
              </a:rPr>
              <a:t>⊥</a:t>
            </a:r>
            <a:r>
              <a:rPr lang="zh-CN" altLang="zh-CN" sz="2200">
                <a:solidFill>
                  <a:srgbClr val="FF0000"/>
                </a:solidFill>
                <a:latin typeface="Times New Roman" pitchFamily="18" charset="0"/>
                <a:ea typeface="楷体" panose="02010609060101010101" pitchFamily="49" charset="-122"/>
                <a:cs typeface="Times New Roman" pitchFamily="18" charset="0"/>
              </a:rPr>
              <a:t>平面</a:t>
            </a:r>
            <a:r>
              <a:rPr lang="en-US" altLang="zh-CN" sz="2200" i="1">
                <a:solidFill>
                  <a:srgbClr val="FF0000"/>
                </a:solidFill>
                <a:latin typeface="Times New Roman" pitchFamily="18" charset="0"/>
                <a:cs typeface="Times New Roman" pitchFamily="18" charset="0"/>
              </a:rPr>
              <a:t>ABCD</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所以可以以点</a:t>
            </a:r>
            <a:r>
              <a:rPr lang="en-US" altLang="zh-CN" sz="2200" i="1">
                <a:solidFill>
                  <a:srgbClr val="FF0000"/>
                </a:solidFill>
                <a:latin typeface="Times New Roman" pitchFamily="18" charset="0"/>
                <a:cs typeface="Times New Roman" pitchFamily="18" charset="0"/>
              </a:rPr>
              <a:t>A</a:t>
            </a:r>
            <a:r>
              <a:rPr lang="zh-CN" altLang="zh-CN" sz="2200">
                <a:solidFill>
                  <a:srgbClr val="FF0000"/>
                </a:solidFill>
                <a:latin typeface="Times New Roman" pitchFamily="18" charset="0"/>
                <a:ea typeface="楷体" panose="02010609060101010101" pitchFamily="49" charset="-122"/>
                <a:cs typeface="Times New Roman" pitchFamily="18" charset="0"/>
              </a:rPr>
              <a:t>为坐标原点建立空间直角坐标系</a:t>
            </a:r>
            <a:r>
              <a:rPr lang="en-US" altLang="zh-CN" sz="2200" i="1">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anose="03000509000000000000" pitchFamily="65" charset="-122"/>
              <a:cs typeface="Times New Roman" pitchFamily="18" charset="0"/>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1865618747"/>
              </p:ext>
            </p:extLst>
          </p:nvPr>
        </p:nvGraphicFramePr>
        <p:xfrm>
          <a:off x="319076" y="3358315"/>
          <a:ext cx="8128000" cy="2505827"/>
        </p:xfrm>
        <a:graphic>
          <a:graphicData uri="http://schemas.openxmlformats.org/presentationml/2006/ole">
            <mc:AlternateContent>
              <mc:Choice xmlns:v="urn:schemas-microsoft-com:vml" Requires="v">
                <p:oleObj spid="_x0000_s1054" name="文档" r:id="rId4" imgW="3839551" imgH="1190976" progId="Word.Document.12">
                  <p:embed/>
                </p:oleObj>
              </mc:Choice>
              <mc:Fallback>
                <p:oleObj name="文档" r:id="rId4" imgW="3839551" imgH="1190976" progId="Word.Document.12">
                  <p:embed/>
                  <p:pic>
                    <p:nvPicPr>
                      <p:cNvPr id="0" name="OLE substitute image"/>
                      <p:cNvPicPr/>
                      <p:nvPr/>
                    </p:nvPicPr>
                    <p:blipFill>
                      <a:blip r:embed="rId5"/>
                      <a:stretch>
                        <a:fillRect/>
                      </a:stretch>
                    </p:blipFill>
                    <p:spPr>
                      <a:xfrm>
                        <a:off x="319076" y="3358315"/>
                        <a:ext cx="8128000" cy="2505827"/>
                      </a:xfrm>
                      <a:prstGeom prst="rect">
                        <a:avLst/>
                      </a:prstGeom>
                    </p:spPr>
                  </p:pic>
                </p:oleObj>
              </mc:Fallback>
            </mc:AlternateContent>
          </a:graphicData>
        </a:graphic>
      </p:graphicFrame>
      <p:pic>
        <p:nvPicPr>
          <p:cNvPr id="11" name="L72.eps" descr="id:2147497898;FounderCES"/>
          <p:cNvPicPr/>
          <p:nvPr/>
        </p:nvPicPr>
        <p:blipFill>
          <a:blip r:embed="rId6"/>
          <a:stretch>
            <a:fillRect/>
          </a:stretch>
        </p:blipFill>
        <p:spPr>
          <a:xfrm>
            <a:off x="8862800" y="4374293"/>
            <a:ext cx="3123254" cy="2372862"/>
          </a:xfrm>
          <a:prstGeom prst="rect">
            <a:avLst/>
          </a:prstGeom>
        </p:spPr>
      </p:pic>
      <p:sp>
        <p:nvSpPr>
          <p:cNvPr id="12" name="TextBox 12"/>
          <p:cNvSpPr txBox="1"/>
          <p:nvPr/>
        </p:nvSpPr>
        <p:spPr>
          <a:xfrm>
            <a:off x="0"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跟踪训练</a:t>
            </a:r>
          </a:p>
        </p:txBody>
      </p:sp>
    </p:spTree>
    <p:extLst>
      <p:ext uri="{BB962C8B-B14F-4D97-AF65-F5344CB8AC3E}">
        <p14:creationId xmlns:p14="http://schemas.microsoft.com/office/powerpoint/2010/main" val="2026337123"/>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par>
                                <p:cTn id="13" presetID="22" presetClass="entr" presetSubtype="4"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down)">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365634" y="705535"/>
            <a:ext cx="11002581" cy="1107996"/>
          </a:xfrm>
          <a:prstGeom prst="rect">
            <a:avLst/>
          </a:prstGeom>
        </p:spPr>
        <p:txBody>
          <a:bodyPr wrap="square">
            <a:spAutoFit/>
          </a:bodyPr>
          <a:lstStyle/>
          <a:p>
            <a:pPr>
              <a:lnSpc>
                <a:spcPct val="150000"/>
              </a:lnSpc>
              <a:spcAft>
                <a:spcPct val="0"/>
              </a:spcAft>
              <a:tabLst>
                <a:tab pos="1029335"/>
                <a:tab pos="1850390"/>
                <a:tab pos="2538095"/>
                <a:tab pos="3221990"/>
              </a:tabLst>
            </a:pPr>
            <a:r>
              <a:rPr lang="zh-CN" altLang="en-US" sz="2200">
                <a:solidFill>
                  <a:srgbClr val="000000"/>
                </a:solidFill>
                <a:latin typeface="Times New Roman" pitchFamily="18" charset="0"/>
                <a:ea typeface="黑体" pitchFamily="2" charset="-122"/>
                <a:cs typeface="Times New Roman" pitchFamily="18" charset="0"/>
              </a:rPr>
              <a:t>金题</a:t>
            </a:r>
            <a:r>
              <a:rPr lang="zh-CN" altLang="zh-CN" sz="2200">
                <a:solidFill>
                  <a:srgbClr val="000000"/>
                </a:solidFill>
                <a:latin typeface="Times New Roman" pitchFamily="18" charset="0"/>
                <a:ea typeface="黑体" pitchFamily="2" charset="-122"/>
                <a:cs typeface="Times New Roman" pitchFamily="18" charset="0"/>
              </a:rPr>
              <a:t>典例</a:t>
            </a:r>
            <a:r>
              <a:rPr lang="en-US" altLang="zh-CN" sz="2200">
                <a:solidFill>
                  <a:srgbClr val="000000"/>
                </a:solidFill>
                <a:latin typeface="Times New Roman" pitchFamily="18" charset="0"/>
                <a:ea typeface="黑体" pitchFamily="2" charset="-122"/>
                <a:cs typeface="Times New Roman" pitchFamily="18" charset="0"/>
              </a:rPr>
              <a:t> </a:t>
            </a:r>
            <a:r>
              <a:rPr lang="zh-CN" altLang="zh-CN" sz="2200">
                <a:solidFill>
                  <a:srgbClr val="000000"/>
                </a:solidFill>
                <a:latin typeface="Times New Roman" pitchFamily="18" charset="0"/>
                <a:cs typeface="Times New Roman" pitchFamily="18" charset="0"/>
              </a:rPr>
              <a:t>如图</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在直三棱柱</a:t>
            </a:r>
            <a:r>
              <a:rPr lang="en-US" altLang="zh-CN" sz="2200" i="1">
                <a:solidFill>
                  <a:srgbClr val="000000"/>
                </a:solidFill>
                <a:latin typeface="Times New Roman" pitchFamily="18" charset="0"/>
                <a:cs typeface="Times New Roman" pitchFamily="18" charset="0"/>
              </a:rPr>
              <a:t>ABC</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A</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B</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C</a:t>
            </a:r>
            <a:r>
              <a:rPr lang="en-US" altLang="zh-CN" sz="2200" baseline="-250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cs typeface="Times New Roman" pitchFamily="18" charset="0"/>
              </a:rPr>
              <a:t>中</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底面是以</a:t>
            </a:r>
            <a:r>
              <a:rPr lang="zh-CN" altLang="zh-CN" sz="2200">
                <a:solidFill>
                  <a:srgbClr val="000000"/>
                </a:solidFill>
                <a:latin typeface="NEU-BZ-S92"/>
                <a:cs typeface="宋体" panose="02010600030101010101" pitchFamily="2" charset="-122"/>
              </a:rPr>
              <a:t>∠</a:t>
            </a:r>
            <a:r>
              <a:rPr lang="en-US" altLang="zh-CN" sz="2200" i="1">
                <a:solidFill>
                  <a:srgbClr val="000000"/>
                </a:solidFill>
                <a:latin typeface="Times New Roman" pitchFamily="18" charset="0"/>
                <a:cs typeface="Times New Roman" pitchFamily="18" charset="0"/>
              </a:rPr>
              <a:t>ABC</a:t>
            </a:r>
            <a:r>
              <a:rPr lang="zh-CN" altLang="zh-CN" sz="2200">
                <a:solidFill>
                  <a:srgbClr val="000000"/>
                </a:solidFill>
                <a:latin typeface="Times New Roman" pitchFamily="18" charset="0"/>
                <a:cs typeface="Times New Roman" pitchFamily="18" charset="0"/>
              </a:rPr>
              <a:t>为直角的等腰直角三角形</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AC=</a:t>
            </a:r>
            <a:r>
              <a:rPr lang="en-US" altLang="zh-CN" sz="22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a</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BB</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3</a:t>
            </a:r>
            <a:r>
              <a:rPr lang="en-US" altLang="zh-CN" sz="2200" i="1">
                <a:solidFill>
                  <a:srgbClr val="000000"/>
                </a:solidFill>
                <a:latin typeface="Times New Roman" pitchFamily="18" charset="0"/>
                <a:cs typeface="Times New Roman" pitchFamily="18" charset="0"/>
              </a:rPr>
              <a:t>a</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D</a:t>
            </a:r>
            <a:r>
              <a:rPr lang="zh-CN" altLang="zh-CN" sz="2200">
                <a:solidFill>
                  <a:srgbClr val="000000"/>
                </a:solidFill>
                <a:latin typeface="Times New Roman" pitchFamily="18" charset="0"/>
                <a:cs typeface="Times New Roman" pitchFamily="18" charset="0"/>
              </a:rPr>
              <a:t>是</a:t>
            </a:r>
            <a:r>
              <a:rPr lang="en-US" altLang="zh-CN" sz="2200" i="1">
                <a:solidFill>
                  <a:srgbClr val="000000"/>
                </a:solidFill>
                <a:latin typeface="Times New Roman" pitchFamily="18" charset="0"/>
                <a:cs typeface="Times New Roman" pitchFamily="18" charset="0"/>
              </a:rPr>
              <a:t>A</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C</a:t>
            </a:r>
            <a:r>
              <a:rPr lang="en-US" altLang="zh-CN" sz="2200" baseline="-250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cs typeface="Times New Roman" pitchFamily="18" charset="0"/>
              </a:rPr>
              <a:t>的中点</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E</a:t>
            </a:r>
            <a:r>
              <a:rPr lang="zh-CN" altLang="zh-CN" sz="2200">
                <a:solidFill>
                  <a:srgbClr val="000000"/>
                </a:solidFill>
                <a:latin typeface="Times New Roman" pitchFamily="18" charset="0"/>
                <a:cs typeface="Times New Roman" pitchFamily="18" charset="0"/>
              </a:rPr>
              <a:t>是</a:t>
            </a:r>
            <a:r>
              <a:rPr lang="en-US" altLang="zh-CN" sz="2200" i="1">
                <a:solidFill>
                  <a:srgbClr val="000000"/>
                </a:solidFill>
                <a:latin typeface="Times New Roman" pitchFamily="18" charset="0"/>
                <a:cs typeface="Times New Roman" pitchFamily="18" charset="0"/>
              </a:rPr>
              <a:t>B</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C</a:t>
            </a:r>
            <a:r>
              <a:rPr lang="zh-CN" altLang="zh-CN" sz="2200">
                <a:solidFill>
                  <a:srgbClr val="000000"/>
                </a:solidFill>
                <a:latin typeface="Times New Roman" pitchFamily="18" charset="0"/>
                <a:cs typeface="Times New Roman" pitchFamily="18" charset="0"/>
              </a:rPr>
              <a:t>的中点</a:t>
            </a:r>
            <a:r>
              <a:rPr lang="en-US" altLang="zh-CN" sz="2200" i="1">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anose="03000509000000000000" pitchFamily="65" charset="-122"/>
              <a:cs typeface="Times New Roman" pitchFamily="18" charset="0"/>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3797561122"/>
              </p:ext>
            </p:extLst>
          </p:nvPr>
        </p:nvGraphicFramePr>
        <p:xfrm>
          <a:off x="609374" y="1995974"/>
          <a:ext cx="8128000" cy="1421870"/>
        </p:xfrm>
        <a:graphic>
          <a:graphicData uri="http://schemas.openxmlformats.org/presentationml/2006/ole">
            <mc:AlternateContent>
              <mc:Choice xmlns:v="urn:schemas-microsoft-com:vml" Requires="v">
                <p:oleObj spid="_x0000_s1055" name="文档" r:id="rId2" imgW="3839551" imgH="812374" progId="Word.Document.12">
                  <p:embed/>
                </p:oleObj>
              </mc:Choice>
              <mc:Fallback>
                <p:oleObj name="文档" r:id="rId2" imgW="3839551" imgH="812374" progId="Word.Document.12">
                  <p:embed/>
                  <p:pic>
                    <p:nvPicPr>
                      <p:cNvPr id="0" name="OLE substitute image"/>
                      <p:cNvPicPr/>
                      <p:nvPr/>
                    </p:nvPicPr>
                    <p:blipFill>
                      <a:blip r:embed="rId3"/>
                      <a:stretch>
                        <a:fillRect/>
                      </a:stretch>
                    </p:blipFill>
                    <p:spPr>
                      <a:xfrm>
                        <a:off x="609374" y="1995974"/>
                        <a:ext cx="8128000" cy="1421870"/>
                      </a:xfrm>
                      <a:prstGeom prst="rect">
                        <a:avLst/>
                      </a:prstGeom>
                    </p:spPr>
                  </p:pic>
                </p:oleObj>
              </mc:Fallback>
            </mc:AlternateContent>
          </a:graphicData>
        </a:graphic>
      </p:graphicFrame>
      <p:pic>
        <p:nvPicPr>
          <p:cNvPr id="9" name="L73.eps" descr="id:2147489581;FounderCES"/>
          <p:cNvPicPr/>
          <p:nvPr/>
        </p:nvPicPr>
        <p:blipFill>
          <a:blip r:embed="rId4"/>
          <a:stretch>
            <a:fillRect/>
          </a:stretch>
        </p:blipFill>
        <p:spPr>
          <a:xfrm>
            <a:off x="4445999" y="3600287"/>
            <a:ext cx="2412001" cy="2891477"/>
          </a:xfrm>
          <a:prstGeom prst="rect">
            <a:avLst/>
          </a:prstGeom>
        </p:spPr>
      </p:pic>
      <p:sp>
        <p:nvSpPr>
          <p:cNvPr id="11" name="TextBox 12"/>
          <p:cNvSpPr txBox="1"/>
          <p:nvPr/>
        </p:nvSpPr>
        <p:spPr>
          <a:xfrm>
            <a:off x="0"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金题典例</a:t>
            </a:r>
          </a:p>
        </p:txBody>
      </p:sp>
    </p:spTree>
    <p:extLst>
      <p:ext uri="{BB962C8B-B14F-4D97-AF65-F5344CB8AC3E}">
        <p14:creationId xmlns:p14="http://schemas.microsoft.com/office/powerpoint/2010/main" val="2843543309"/>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sld>
</file>

<file path=ppt/slides/slide25.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345218" y="732855"/>
            <a:ext cx="8128000" cy="904863"/>
          </a:xfrm>
          <a:prstGeom prst="rect">
            <a:avLst/>
          </a:prstGeom>
        </p:spPr>
        <p:txBody>
          <a:bodyPr>
            <a:spAutoFit/>
          </a:bodyPr>
          <a:lstStyle/>
          <a:p>
            <a:pPr>
              <a:lnSpc>
                <a:spcPct val="120000"/>
              </a:lnSpc>
              <a:spcAft>
                <a:spcPct val="0"/>
              </a:spcAft>
              <a:tabLst>
                <a:tab pos="1029335"/>
                <a:tab pos="1850390"/>
                <a:tab pos="2538095"/>
                <a:tab pos="3221990"/>
              </a:tabLst>
            </a:pPr>
            <a:r>
              <a:rPr lang="zh-CN" altLang="zh-CN" sz="2200">
                <a:solidFill>
                  <a:srgbClr val="FF0000"/>
                </a:solidFill>
                <a:latin typeface="Arial" pitchFamily="34" charset="0"/>
                <a:ea typeface="黑体" pitchFamily="2" charset="-122"/>
                <a:cs typeface="Times New Roman" pitchFamily="18" charset="0"/>
              </a:rPr>
              <a:t>解</a:t>
            </a:r>
            <a:r>
              <a:rPr lang="en-US" altLang="zh-CN" sz="2200">
                <a:solidFill>
                  <a:srgbClr val="FF0000"/>
                </a:solidFill>
                <a:latin typeface="Arial" pitchFamily="34" charset="0"/>
                <a:ea typeface="黑体" pitchFamily="2" charset="-122"/>
                <a:cs typeface="Times New Roman" pitchFamily="18" charset="0"/>
              </a:rPr>
              <a:t>:</a:t>
            </a:r>
            <a:r>
              <a:rPr lang="en-US" altLang="zh-CN" sz="2200">
                <a:solidFill>
                  <a:srgbClr val="FF0000"/>
                </a:solidFill>
                <a:latin typeface="Times New Roman" pitchFamily="18" charset="0"/>
                <a:cs typeface="Times New Roman" pitchFamily="18" charset="0"/>
              </a:rPr>
              <a:t>(1)</a:t>
            </a:r>
            <a:r>
              <a:rPr lang="zh-CN" altLang="zh-CN" sz="2200">
                <a:solidFill>
                  <a:srgbClr val="FF0000"/>
                </a:solidFill>
                <a:latin typeface="Times New Roman" pitchFamily="18" charset="0"/>
                <a:ea typeface="楷体" panose="02010609060101010101" pitchFamily="49" charset="-122"/>
                <a:cs typeface="Times New Roman" pitchFamily="18" charset="0"/>
              </a:rPr>
              <a:t>以</a:t>
            </a:r>
            <a:r>
              <a:rPr lang="en-US" altLang="zh-CN" sz="2200" i="1">
                <a:solidFill>
                  <a:srgbClr val="FF0000"/>
                </a:solidFill>
                <a:latin typeface="Times New Roman" pitchFamily="18" charset="0"/>
                <a:cs typeface="Times New Roman" pitchFamily="18" charset="0"/>
              </a:rPr>
              <a:t>B</a:t>
            </a:r>
            <a:r>
              <a:rPr lang="zh-CN" altLang="zh-CN" sz="2200">
                <a:solidFill>
                  <a:srgbClr val="FF0000"/>
                </a:solidFill>
                <a:latin typeface="Times New Roman" pitchFamily="18" charset="0"/>
                <a:ea typeface="楷体" panose="02010609060101010101" pitchFamily="49" charset="-122"/>
                <a:cs typeface="Times New Roman" pitchFamily="18" charset="0"/>
              </a:rPr>
              <a:t>为坐标原点</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建立如图所示的空间直角坐标系</a:t>
            </a:r>
            <a:r>
              <a:rPr lang="en-US" altLang="zh-CN" sz="2200" i="1">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anose="03000509000000000000" pitchFamily="65" charset="-122"/>
              <a:cs typeface="Times New Roman" pitchFamily="18" charset="0"/>
            </a:endParaRPr>
          </a:p>
          <a:p>
            <a:pPr>
              <a:lnSpc>
                <a:spcPct val="120000"/>
              </a:lnSpc>
              <a:spcAft>
                <a:spcPct val="0"/>
              </a:spcAft>
              <a:tabLst>
                <a:tab pos="1029335"/>
                <a:tab pos="1850390"/>
                <a:tab pos="2538095"/>
                <a:tab pos="3221990"/>
              </a:tabLst>
            </a:pPr>
            <a:r>
              <a:rPr lang="zh-CN" altLang="zh-CN" sz="2200" i="1">
                <a:solidFill>
                  <a:srgbClr val="FF0000"/>
                </a:solidFill>
                <a:latin typeface="NEU-BZ-S92"/>
                <a:cs typeface="宋体" panose="02010600030101010101" pitchFamily="2" charset="-122"/>
              </a:rPr>
              <a:t>∵</a:t>
            </a:r>
            <a:r>
              <a:rPr lang="en-US" altLang="zh-CN" sz="2200" i="1">
                <a:solidFill>
                  <a:srgbClr val="FF0000"/>
                </a:solidFill>
                <a:latin typeface="Times New Roman" pitchFamily="18" charset="0"/>
                <a:cs typeface="Times New Roman" pitchFamily="18" charset="0"/>
              </a:rPr>
              <a:t>AC=</a:t>
            </a:r>
            <a:r>
              <a:rPr lang="en-US" altLang="zh-CN" sz="22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a</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NEU-BZ-S92"/>
                <a:cs typeface="宋体" panose="02010600030101010101" pitchFamily="2" charset="-122"/>
              </a:rPr>
              <a:t>∠</a:t>
            </a:r>
            <a:r>
              <a:rPr lang="en-US" altLang="zh-CN" sz="2200" i="1">
                <a:solidFill>
                  <a:srgbClr val="FF0000"/>
                </a:solidFill>
                <a:latin typeface="Times New Roman" pitchFamily="18" charset="0"/>
                <a:cs typeface="Times New Roman" pitchFamily="18" charset="0"/>
              </a:rPr>
              <a:t>ABC=</a:t>
            </a:r>
            <a:r>
              <a:rPr lang="en-US" altLang="zh-CN" sz="2200">
                <a:solidFill>
                  <a:srgbClr val="FF0000"/>
                </a:solidFill>
                <a:latin typeface="Times New Roman" pitchFamily="18" charset="0"/>
                <a:cs typeface="Times New Roman" pitchFamily="18" charset="0"/>
              </a:rPr>
              <a:t>90</a:t>
            </a:r>
            <a:r>
              <a:rPr lang="en-US" altLang="zh-CN" sz="2200">
                <a:solidFill>
                  <a:srgbClr val="FF0000"/>
                </a:solidFill>
                <a:latin typeface="宋体" panose="02010600030101010101" pitchFamily="2" charset="-122"/>
                <a:ea typeface="方正书宋_GBK" panose="03000509000000000000" pitchFamily="65" charset="-122"/>
                <a:cs typeface="Times New Roman" pitchFamily="18" charset="0"/>
              </a:rPr>
              <a:t>°</a:t>
            </a:r>
            <a:r>
              <a:rPr lang="en-US" altLang="zh-CN" sz="2200">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anose="03000509000000000000" pitchFamily="65" charset="-122"/>
              <a:cs typeface="Times New Roman" pitchFamily="18" charset="0"/>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475240418"/>
              </p:ext>
            </p:extLst>
          </p:nvPr>
        </p:nvGraphicFramePr>
        <p:xfrm>
          <a:off x="478096" y="1857278"/>
          <a:ext cx="8128000" cy="2364935"/>
        </p:xfrm>
        <a:graphic>
          <a:graphicData uri="http://schemas.openxmlformats.org/presentationml/2006/ole">
            <mc:AlternateContent>
              <mc:Choice xmlns:v="urn:schemas-microsoft-com:vml" Requires="v">
                <p:oleObj spid="_x0000_s1056" name="文档" r:id="rId2" imgW="3839551" imgH="1125713" progId="Word.Document.12">
                  <p:embed/>
                </p:oleObj>
              </mc:Choice>
              <mc:Fallback>
                <p:oleObj name="文档" r:id="rId2" imgW="3839551" imgH="1125713" progId="Word.Document.12">
                  <p:embed/>
                  <p:pic>
                    <p:nvPicPr>
                      <p:cNvPr id="0" name="OLE substitute image"/>
                      <p:cNvPicPr/>
                      <p:nvPr/>
                    </p:nvPicPr>
                    <p:blipFill>
                      <a:blip r:embed="rId3"/>
                      <a:stretch>
                        <a:fillRect/>
                      </a:stretch>
                    </p:blipFill>
                    <p:spPr>
                      <a:xfrm>
                        <a:off x="478096" y="1857278"/>
                        <a:ext cx="8128000" cy="2364935"/>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116746528"/>
              </p:ext>
            </p:extLst>
          </p:nvPr>
        </p:nvGraphicFramePr>
        <p:xfrm>
          <a:off x="252627" y="4826037"/>
          <a:ext cx="8128000" cy="1184144"/>
        </p:xfrm>
        <a:graphic>
          <a:graphicData uri="http://schemas.openxmlformats.org/presentationml/2006/ole">
            <mc:AlternateContent>
              <mc:Choice xmlns:v="urn:schemas-microsoft-com:vml" Requires="v">
                <p:oleObj spid="_x0000_s1057" name="文档" r:id="rId4" imgW="3839551" imgH="564299" progId="Word.Document.12">
                  <p:embed/>
                </p:oleObj>
              </mc:Choice>
              <mc:Fallback>
                <p:oleObj name="文档" r:id="rId4" imgW="3839551" imgH="564299" progId="Word.Document.12">
                  <p:embed/>
                  <p:pic>
                    <p:nvPicPr>
                      <p:cNvPr id="0" name="OLE substitute image"/>
                      <p:cNvPicPr/>
                      <p:nvPr/>
                    </p:nvPicPr>
                    <p:blipFill>
                      <a:blip r:embed="rId5"/>
                      <a:stretch>
                        <a:fillRect/>
                      </a:stretch>
                    </p:blipFill>
                    <p:spPr>
                      <a:xfrm>
                        <a:off x="252627" y="4826037"/>
                        <a:ext cx="8128000" cy="1184144"/>
                      </a:xfrm>
                      <a:prstGeom prst="rect">
                        <a:avLst/>
                      </a:prstGeom>
                    </p:spPr>
                  </p:pic>
                </p:oleObj>
              </mc:Fallback>
            </mc:AlternateContent>
          </a:graphicData>
        </a:graphic>
      </p:graphicFrame>
      <p:pic>
        <p:nvPicPr>
          <p:cNvPr id="11" name="L74.eps" descr="id:2147489595;FounderCES"/>
          <p:cNvPicPr/>
          <p:nvPr/>
        </p:nvPicPr>
        <p:blipFill>
          <a:blip r:embed="rId6"/>
          <a:stretch>
            <a:fillRect/>
          </a:stretch>
        </p:blipFill>
        <p:spPr>
          <a:xfrm>
            <a:off x="8473218" y="3336324"/>
            <a:ext cx="3055636" cy="3277682"/>
          </a:xfrm>
          <a:prstGeom prst="rect">
            <a:avLst/>
          </a:prstGeom>
        </p:spPr>
      </p:pic>
    </p:spTree>
    <p:extLst>
      <p:ext uri="{BB962C8B-B14F-4D97-AF65-F5344CB8AC3E}">
        <p14:creationId xmlns:p14="http://schemas.microsoft.com/office/powerpoint/2010/main" val="2768684533"/>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21" presetClass="entr" presetSubtype="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heel(1)">
                                      <p:cBhvr>
                                        <p:cTn id="1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462692" y="945353"/>
            <a:ext cx="8128000" cy="904863"/>
          </a:xfrm>
          <a:prstGeom prst="rect">
            <a:avLst/>
          </a:prstGeom>
        </p:spPr>
        <p:txBody>
          <a:bodyPr>
            <a:spAutoFit/>
          </a:bodyPr>
          <a:lstStyle/>
          <a:p>
            <a:pPr>
              <a:lnSpc>
                <a:spcPct val="120000"/>
              </a:lnSpc>
              <a:spcAft>
                <a:spcPct val="0"/>
              </a:spcAft>
              <a:tabLst>
                <a:tab pos="1029335"/>
                <a:tab pos="1850390"/>
                <a:tab pos="2538095"/>
                <a:tab pos="3221990"/>
              </a:tabLst>
            </a:pPr>
            <a:r>
              <a:rPr lang="en-US" altLang="zh-CN" sz="2200">
                <a:solidFill>
                  <a:srgbClr val="FF0000"/>
                </a:solidFill>
                <a:latin typeface="Times New Roman" pitchFamily="18" charset="0"/>
                <a:cs typeface="Times New Roman" pitchFamily="18" charset="0"/>
              </a:rPr>
              <a:t>(2)</a:t>
            </a:r>
            <a:r>
              <a:rPr lang="zh-CN" altLang="zh-CN" sz="2200">
                <a:solidFill>
                  <a:srgbClr val="FF0000"/>
                </a:solidFill>
                <a:latin typeface="Times New Roman" pitchFamily="18" charset="0"/>
                <a:ea typeface="楷体" panose="02010609060101010101" pitchFamily="49" charset="-122"/>
                <a:cs typeface="Times New Roman" pitchFamily="18" charset="0"/>
              </a:rPr>
              <a:t>存在</a:t>
            </a:r>
            <a:r>
              <a:rPr lang="en-US" altLang="zh-CN" sz="2200" i="1">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理由如下</a:t>
            </a:r>
            <a:r>
              <a:rPr lang="en-US" altLang="zh-CN" sz="2200">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anose="03000509000000000000" pitchFamily="65" charset="-122"/>
              <a:cs typeface="Times New Roman" pitchFamily="18" charset="0"/>
            </a:endParaRPr>
          </a:p>
          <a:p>
            <a:pPr>
              <a:lnSpc>
                <a:spcPct val="120000"/>
              </a:lnSpc>
              <a:spcAft>
                <a:spcPct val="0"/>
              </a:spcAft>
              <a:tabLst>
                <a:tab pos="1029335"/>
                <a:tab pos="1850390"/>
                <a:tab pos="2538095"/>
                <a:tab pos="3221990"/>
              </a:tabLst>
            </a:pPr>
            <a:r>
              <a:rPr lang="zh-CN" altLang="zh-CN" sz="2200">
                <a:solidFill>
                  <a:srgbClr val="FF0000"/>
                </a:solidFill>
                <a:latin typeface="Times New Roman" pitchFamily="18" charset="0"/>
                <a:ea typeface="楷体" panose="02010609060101010101" pitchFamily="49" charset="-122"/>
                <a:cs typeface="Times New Roman" pitchFamily="18" charset="0"/>
              </a:rPr>
              <a:t>假设存在点</a:t>
            </a:r>
            <a:r>
              <a:rPr lang="en-US" altLang="zh-CN" sz="2200" i="1">
                <a:solidFill>
                  <a:srgbClr val="FF0000"/>
                </a:solidFill>
                <a:latin typeface="Times New Roman" pitchFamily="18" charset="0"/>
                <a:cs typeface="Times New Roman" pitchFamily="18" charset="0"/>
              </a:rPr>
              <a:t>F</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使</a:t>
            </a:r>
            <a:r>
              <a:rPr lang="en-US" altLang="zh-CN" sz="2200" i="1">
                <a:solidFill>
                  <a:srgbClr val="FF0000"/>
                </a:solidFill>
                <a:latin typeface="Times New Roman" pitchFamily="18" charset="0"/>
                <a:cs typeface="Times New Roman" pitchFamily="18" charset="0"/>
              </a:rPr>
              <a:t>CF</a:t>
            </a:r>
            <a:r>
              <a:rPr lang="zh-CN" altLang="zh-CN" sz="2200">
                <a:solidFill>
                  <a:srgbClr val="FF0000"/>
                </a:solidFill>
                <a:latin typeface="NEU-BZ-S92"/>
                <a:cs typeface="宋体" panose="02010600030101010101" pitchFamily="2" charset="-122"/>
              </a:rPr>
              <a:t>⊥</a:t>
            </a:r>
            <a:r>
              <a:rPr lang="zh-CN" altLang="zh-CN" sz="2200">
                <a:solidFill>
                  <a:srgbClr val="FF0000"/>
                </a:solidFill>
                <a:latin typeface="Times New Roman" pitchFamily="18" charset="0"/>
                <a:ea typeface="楷体" panose="02010609060101010101" pitchFamily="49" charset="-122"/>
                <a:cs typeface="Times New Roman" pitchFamily="18" charset="0"/>
              </a:rPr>
              <a:t>平面</a:t>
            </a:r>
            <a:r>
              <a:rPr lang="en-US" altLang="zh-CN" sz="2200" i="1">
                <a:solidFill>
                  <a:srgbClr val="FF0000"/>
                </a:solidFill>
                <a:latin typeface="Times New Roman" pitchFamily="18" charset="0"/>
                <a:cs typeface="Times New Roman" pitchFamily="18" charset="0"/>
              </a:rPr>
              <a:t>B</a:t>
            </a:r>
            <a:r>
              <a:rPr lang="en-US" altLang="zh-CN" sz="2200" baseline="-25000">
                <a:solidFill>
                  <a:srgbClr val="FF0000"/>
                </a:solidFill>
                <a:latin typeface="Times New Roman" pitchFamily="18" charset="0"/>
                <a:cs typeface="Times New Roman" pitchFamily="18" charset="0"/>
              </a:rPr>
              <a:t>1</a:t>
            </a:r>
            <a:r>
              <a:rPr lang="en-US" altLang="zh-CN" sz="2200" i="1">
                <a:solidFill>
                  <a:srgbClr val="FF0000"/>
                </a:solidFill>
                <a:latin typeface="Times New Roman" pitchFamily="18" charset="0"/>
                <a:cs typeface="Times New Roman" pitchFamily="18" charset="0"/>
              </a:rPr>
              <a:t>DF.</a:t>
            </a:r>
            <a:endParaRPr lang="zh-CN" altLang="zh-CN" sz="2200">
              <a:solidFill>
                <a:srgbClr val="FF0000"/>
              </a:solidFill>
              <a:latin typeface="NEU-BZ-S92"/>
              <a:ea typeface="方正书宋_GBK" panose="03000509000000000000" pitchFamily="65" charset="-122"/>
              <a:cs typeface="Times New Roman" pitchFamily="18" charset="0"/>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801637219"/>
              </p:ext>
            </p:extLst>
          </p:nvPr>
        </p:nvGraphicFramePr>
        <p:xfrm>
          <a:off x="462692" y="2187791"/>
          <a:ext cx="8128000" cy="2911722"/>
        </p:xfrm>
        <a:graphic>
          <a:graphicData uri="http://schemas.openxmlformats.org/presentationml/2006/ole">
            <mc:AlternateContent>
              <mc:Choice xmlns:v="urn:schemas-microsoft-com:vml" Requires="v">
                <p:oleObj spid="_x0000_s1058" name="文档" r:id="rId2" imgW="3839551" imgH="1384965" progId="Word.Document.12">
                  <p:embed/>
                </p:oleObj>
              </mc:Choice>
              <mc:Fallback>
                <p:oleObj name="文档" r:id="rId2" imgW="3839551" imgH="1384965" progId="Word.Document.12">
                  <p:embed/>
                  <p:pic>
                    <p:nvPicPr>
                      <p:cNvPr id="0" name="OLE substitute image"/>
                      <p:cNvPicPr/>
                      <p:nvPr/>
                    </p:nvPicPr>
                    <p:blipFill>
                      <a:blip r:embed="rId3"/>
                      <a:stretch>
                        <a:fillRect/>
                      </a:stretch>
                    </p:blipFill>
                    <p:spPr>
                      <a:xfrm>
                        <a:off x="462692" y="2187791"/>
                        <a:ext cx="8128000" cy="2911722"/>
                      </a:xfrm>
                      <a:prstGeom prst="rect">
                        <a:avLst/>
                      </a:prstGeom>
                    </p:spPr>
                  </p:pic>
                </p:oleObj>
              </mc:Fallback>
            </mc:AlternateContent>
          </a:graphicData>
        </a:graphic>
      </p:graphicFrame>
      <p:pic>
        <p:nvPicPr>
          <p:cNvPr id="9" name="L74.eps" descr="id:2147489595;FounderCES"/>
          <p:cNvPicPr/>
          <p:nvPr/>
        </p:nvPicPr>
        <p:blipFill>
          <a:blip r:embed="rId4"/>
          <a:stretch>
            <a:fillRect/>
          </a:stretch>
        </p:blipFill>
        <p:spPr>
          <a:xfrm>
            <a:off x="8473218" y="3336324"/>
            <a:ext cx="3055636" cy="3277682"/>
          </a:xfrm>
          <a:prstGeom prst="rect">
            <a:avLst/>
          </a:prstGeom>
        </p:spPr>
      </p:pic>
    </p:spTree>
    <p:extLst>
      <p:ext uri="{BB962C8B-B14F-4D97-AF65-F5344CB8AC3E}">
        <p14:creationId xmlns:p14="http://schemas.microsoft.com/office/powerpoint/2010/main" val="2023043365"/>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1"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771611" y="1068920"/>
            <a:ext cx="9731632" cy="4832092"/>
          </a:xfrm>
          <a:prstGeom prst="rect">
            <a:avLst/>
          </a:prstGeom>
        </p:spPr>
        <p:txBody>
          <a:bodyPr wrap="square">
            <a:spAutoFit/>
          </a:bodyPr>
          <a:lstStyle/>
          <a:p>
            <a:pPr>
              <a:lnSpc>
                <a:spcPct val="200000"/>
              </a:lnSpc>
              <a:spcAft>
                <a:spcPct val="0"/>
              </a:spcAft>
              <a:tabLst>
                <a:tab pos="1029335"/>
                <a:tab pos="1850390"/>
                <a:tab pos="2538095"/>
                <a:tab pos="3221990"/>
              </a:tabLst>
            </a:pPr>
            <a:r>
              <a:rPr lang="en-US" altLang="zh-CN" sz="2200" b="1">
                <a:solidFill>
                  <a:srgbClr val="000000"/>
                </a:solidFill>
                <a:latin typeface="Times New Roman" pitchFamily="18" charset="0"/>
                <a:cs typeface="Times New Roman" pitchFamily="18" charset="0"/>
              </a:rPr>
              <a:t>                                </a:t>
            </a:r>
            <a:r>
              <a:rPr lang="zh-CN" altLang="zh-CN" sz="2200" b="1">
                <a:solidFill>
                  <a:srgbClr val="000000"/>
                </a:solidFill>
                <a:latin typeface="Times New Roman" pitchFamily="18" charset="0"/>
                <a:cs typeface="Times New Roman" pitchFamily="18" charset="0"/>
              </a:rPr>
              <a:t>应用空间向量解答探索性</a:t>
            </a:r>
            <a:r>
              <a:rPr lang="en-US" altLang="zh-CN" sz="2200">
                <a:solidFill>
                  <a:srgbClr val="000000"/>
                </a:solidFill>
                <a:latin typeface="Times New Roman" pitchFamily="18" charset="0"/>
                <a:cs typeface="Times New Roman" pitchFamily="18" charset="0"/>
              </a:rPr>
              <a:t>(</a:t>
            </a:r>
            <a:r>
              <a:rPr lang="zh-CN" altLang="zh-CN" sz="2200" b="1">
                <a:solidFill>
                  <a:srgbClr val="000000"/>
                </a:solidFill>
                <a:latin typeface="Times New Roman" pitchFamily="18" charset="0"/>
                <a:cs typeface="Times New Roman" pitchFamily="18" charset="0"/>
              </a:rPr>
              <a:t>存在性</a:t>
            </a:r>
            <a:r>
              <a:rPr lang="en-US" altLang="zh-CN" sz="2200">
                <a:solidFill>
                  <a:srgbClr val="000000"/>
                </a:solidFill>
                <a:latin typeface="Times New Roman" pitchFamily="18" charset="0"/>
                <a:cs typeface="Times New Roman" pitchFamily="18" charset="0"/>
              </a:rPr>
              <a:t>)</a:t>
            </a:r>
            <a:r>
              <a:rPr lang="zh-CN" altLang="zh-CN" sz="2200" b="1">
                <a:solidFill>
                  <a:srgbClr val="000000"/>
                </a:solidFill>
                <a:latin typeface="Times New Roman" pitchFamily="18" charset="0"/>
                <a:cs typeface="Times New Roman" pitchFamily="18" charset="0"/>
              </a:rPr>
              <a:t>问题</a:t>
            </a:r>
            <a:endParaRPr lang="zh-CN" altLang="zh-CN" sz="2200">
              <a:solidFill>
                <a:srgbClr val="000000"/>
              </a:solidFill>
              <a:latin typeface="NEU-BZ-S92"/>
              <a:ea typeface="方正书宋_GBK" panose="03000509000000000000" pitchFamily="65" charset="-122"/>
              <a:cs typeface="Times New Roman" pitchFamily="18" charset="0"/>
            </a:endParaRPr>
          </a:p>
          <a:p>
            <a:pPr>
              <a:lnSpc>
                <a:spcPct val="200000"/>
              </a:lnSpc>
              <a:spcAft>
                <a:spcPct val="0"/>
              </a:spcAft>
              <a:tabLst>
                <a:tab pos="1029335"/>
                <a:tab pos="1850390"/>
                <a:tab pos="2538095"/>
                <a:tab pos="3221990"/>
              </a:tabLst>
            </a:pPr>
            <a:r>
              <a:rPr lang="zh-CN" altLang="zh-CN" sz="2200">
                <a:solidFill>
                  <a:srgbClr val="000000"/>
                </a:solidFill>
                <a:latin typeface="Times New Roman" pitchFamily="18" charset="0"/>
                <a:cs typeface="Times New Roman" pitchFamily="18" charset="0"/>
              </a:rPr>
              <a:t>立体几何中的存在探究题</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解决思路一般有两个</a:t>
            </a:r>
            <a:r>
              <a:rPr lang="en-US" altLang="zh-CN" sz="2200">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anose="03000509000000000000" pitchFamily="65" charset="-122"/>
              <a:cs typeface="Times New Roman" pitchFamily="18" charset="0"/>
            </a:endParaRPr>
          </a:p>
          <a:p>
            <a:pPr>
              <a:lnSpc>
                <a:spcPct val="20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cs typeface="Times New Roman" pitchFamily="18" charset="0"/>
              </a:rPr>
              <a:t>根据题目的已知条件进行综合分析和观察猜想</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找出点或线的位置</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并用向量表示出来</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然后再加以证明</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得出结论</a:t>
            </a:r>
            <a:r>
              <a:rPr lang="en-US" altLang="zh-CN" sz="2200">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anose="03000509000000000000" pitchFamily="65" charset="-122"/>
              <a:cs typeface="Times New Roman" pitchFamily="18" charset="0"/>
            </a:endParaRPr>
          </a:p>
          <a:p>
            <a:pPr>
              <a:lnSpc>
                <a:spcPct val="20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(2)</a:t>
            </a:r>
            <a:r>
              <a:rPr lang="zh-CN" altLang="zh-CN" sz="2200">
                <a:solidFill>
                  <a:srgbClr val="000000"/>
                </a:solidFill>
                <a:latin typeface="Times New Roman" pitchFamily="18" charset="0"/>
                <a:cs typeface="Times New Roman" pitchFamily="18" charset="0"/>
              </a:rPr>
              <a:t>假设所求的点或参数存在</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并用相关参数表示相关点</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根据线、面满足的垂直、平行关系</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构建方程</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组</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求解</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若能求出参数的值且符合该限定的范围</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则存在</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否则不存在</a:t>
            </a:r>
            <a:r>
              <a:rPr lang="en-US" altLang="zh-CN" sz="2200" i="1">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anose="03000509000000000000" pitchFamily="65" charset="-122"/>
              <a:cs typeface="Times New Roman" pitchFamily="18" charset="0"/>
            </a:endParaRPr>
          </a:p>
        </p:txBody>
      </p:sp>
      <p:sp>
        <p:nvSpPr>
          <p:cNvPr id="3" name="TextBox 12"/>
          <p:cNvSpPr txBox="1"/>
          <p:nvPr/>
        </p:nvSpPr>
        <p:spPr>
          <a:xfrm>
            <a:off x="0"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归纳总结</a:t>
            </a:r>
          </a:p>
        </p:txBody>
      </p:sp>
    </p:spTree>
    <p:extLst>
      <p:ext uri="{BB962C8B-B14F-4D97-AF65-F5344CB8AC3E}">
        <p14:creationId xmlns:p14="http://schemas.microsoft.com/office/powerpoint/2010/main" val="1937581192"/>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sld>
</file>

<file path=ppt/slides/slide28.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648043" y="983657"/>
            <a:ext cx="9941698" cy="1043747"/>
          </a:xfrm>
          <a:prstGeom prst="rect">
            <a:avLst/>
          </a:prstGeom>
        </p:spPr>
        <p:txBody>
          <a:bodyPr wrap="square">
            <a:spAutoFit/>
          </a:bodyPr>
          <a:lstStyle/>
          <a:p>
            <a:pPr>
              <a:lnSpc>
                <a:spcPct val="150000"/>
              </a:lnSpc>
              <a:spcAft>
                <a:spcPct val="0"/>
              </a:spcAft>
              <a:tabLst>
                <a:tab pos="1029335"/>
                <a:tab pos="1850390"/>
                <a:tab pos="2538095"/>
                <a:tab pos="3221990"/>
              </a:tabLst>
            </a:pPr>
            <a:r>
              <a:rPr lang="en-US" altLang="zh-CN" sz="2200" b="1">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若直线</a:t>
            </a:r>
            <a:r>
              <a:rPr lang="en-US" altLang="zh-CN" sz="2200" i="1">
                <a:solidFill>
                  <a:srgbClr val="000000"/>
                </a:solidFill>
                <a:latin typeface="Times New Roman" pitchFamily="18" charset="0"/>
                <a:cs typeface="Times New Roman" pitchFamily="18" charset="0"/>
              </a:rPr>
              <a:t>l</a:t>
            </a:r>
            <a:r>
              <a:rPr lang="zh-CN" altLang="zh-CN" sz="2200">
                <a:solidFill>
                  <a:srgbClr val="000000"/>
                </a:solidFill>
                <a:latin typeface="Times New Roman" pitchFamily="18" charset="0"/>
                <a:cs typeface="Times New Roman" pitchFamily="18" charset="0"/>
              </a:rPr>
              <a:t>的方向向量为</a:t>
            </a:r>
            <a:r>
              <a:rPr lang="en-US" altLang="zh-CN" sz="2200" b="1">
                <a:solidFill>
                  <a:srgbClr val="000000"/>
                </a:solidFill>
                <a:latin typeface="Times New Roman" pitchFamily="18" charset="0"/>
                <a:cs typeface="Times New Roman" pitchFamily="18" charset="0"/>
              </a:rPr>
              <a:t>a</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2,3),</a:t>
            </a:r>
            <a:r>
              <a:rPr lang="zh-CN" altLang="zh-CN" sz="2200">
                <a:solidFill>
                  <a:srgbClr val="000000"/>
                </a:solidFill>
                <a:latin typeface="Times New Roman" pitchFamily="18" charset="0"/>
                <a:cs typeface="Times New Roman" pitchFamily="18" charset="0"/>
              </a:rPr>
              <a:t>平面</a:t>
            </a:r>
            <a:r>
              <a:rPr lang="en-US" altLang="zh-CN" sz="2200" i="1">
                <a:solidFill>
                  <a:srgbClr val="000000"/>
                </a:solidFill>
                <a:latin typeface="Times New Roman" pitchFamily="18" charset="0"/>
                <a:ea typeface="Microsoft Yi Baiti" panose="03000500000000000000" pitchFamily="66" charset="0"/>
                <a:cs typeface="Times New Roman" pitchFamily="18" charset="0"/>
              </a:rPr>
              <a:t>α</a:t>
            </a:r>
            <a:r>
              <a:rPr lang="zh-CN" altLang="zh-CN" sz="2200">
                <a:solidFill>
                  <a:srgbClr val="000000"/>
                </a:solidFill>
                <a:latin typeface="Times New Roman" pitchFamily="18" charset="0"/>
                <a:cs typeface="Times New Roman" pitchFamily="18" charset="0"/>
              </a:rPr>
              <a:t>的法向量为</a:t>
            </a:r>
            <a:r>
              <a:rPr lang="en-US" altLang="zh-CN" sz="2200" b="1">
                <a:solidFill>
                  <a:srgbClr val="000000"/>
                </a:solidFill>
                <a:latin typeface="Times New Roman" pitchFamily="18" charset="0"/>
                <a:cs typeface="Times New Roman" pitchFamily="18" charset="0"/>
              </a:rPr>
              <a:t>n</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3,6,</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9),</a:t>
            </a:r>
            <a:r>
              <a:rPr lang="zh-CN" altLang="zh-CN" sz="2200">
                <a:solidFill>
                  <a:srgbClr val="000000"/>
                </a:solidFill>
                <a:latin typeface="Times New Roman" pitchFamily="18" charset="0"/>
                <a:cs typeface="Times New Roman" pitchFamily="18" charset="0"/>
              </a:rPr>
              <a:t>则</a:t>
            </a:r>
            <a:r>
              <a:rPr lang="en-US" altLang="zh-CN" sz="2200">
                <a:solidFill>
                  <a:srgbClr val="000000"/>
                </a:solidFill>
                <a:latin typeface="Times New Roman" pitchFamily="18" charset="0"/>
                <a:cs typeface="Times New Roman" pitchFamily="18" charset="0"/>
              </a:rPr>
              <a:t>(</a:t>
            </a:r>
            <a:r>
              <a:rPr lang="zh-CN" altLang="zh-CN" sz="2200" i="1">
                <a:solidFill>
                  <a:srgbClr val="000000"/>
                </a:solidFill>
                <a:latin typeface="Times New Roman" pitchFamily="18" charset="0"/>
                <a:cs typeface="Times New Roman" pitchFamily="18" charset="0"/>
              </a:rPr>
              <a:t>　　</a:t>
            </a:r>
            <a:r>
              <a:rPr lang="en-US" altLang="zh-CN" sz="2200">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anose="03000509000000000000" pitchFamily="65" charset="-122"/>
              <a:cs typeface="Times New Roman" pitchFamily="18" charset="0"/>
            </a:endParaRPr>
          </a:p>
          <a:p>
            <a:pPr>
              <a:lnSpc>
                <a:spcPct val="150000"/>
              </a:lnSpc>
              <a:spcAft>
                <a:spcPct val="0"/>
              </a:spcAft>
              <a:tabLst>
                <a:tab pos="1029335"/>
                <a:tab pos="1850390"/>
                <a:tab pos="2538095"/>
                <a:tab pos="3221990"/>
              </a:tabLst>
            </a:pPr>
            <a:r>
              <a:rPr lang="en-US" altLang="zh-CN" sz="2200" err="1">
                <a:solidFill>
                  <a:srgbClr val="000000"/>
                </a:solidFill>
                <a:latin typeface="Times New Roman" pitchFamily="18" charset="0"/>
                <a:cs typeface="Times New Roman" pitchFamily="18" charset="0"/>
              </a:rPr>
              <a:t>A.</a:t>
            </a:r>
            <a:r>
              <a:rPr lang="en-US" altLang="zh-CN" sz="2200" i="1" err="1">
                <a:solidFill>
                  <a:srgbClr val="000000"/>
                </a:solidFill>
                <a:latin typeface="Times New Roman" pitchFamily="18" charset="0"/>
                <a:cs typeface="Times New Roman" pitchFamily="18" charset="0"/>
              </a:rPr>
              <a:t>l</a:t>
            </a:r>
            <a:r>
              <a:rPr lang="en-US" altLang="zh-CN" sz="2200">
                <a:solidFill>
                  <a:srgbClr val="000000"/>
                </a:solidFill>
                <a:latin typeface="Cambria Math" panose="02040503050406030204" pitchFamily="18" charset="0"/>
                <a:ea typeface="NEU-BZ-S92"/>
                <a:cs typeface="Times New Roman" pitchFamily="18" charset="0"/>
              </a:rPr>
              <a:t>⊂</a:t>
            </a:r>
            <a:r>
              <a:rPr lang="en-US" altLang="zh-CN" sz="2200" i="1">
                <a:solidFill>
                  <a:srgbClr val="000000"/>
                </a:solidFill>
                <a:latin typeface="Times New Roman" pitchFamily="18" charset="0"/>
                <a:ea typeface="Microsoft Yi Baiti" panose="03000500000000000000" pitchFamily="66" charset="0"/>
                <a:cs typeface="Times New Roman" pitchFamily="18" charset="0"/>
              </a:rPr>
              <a:t>α</a:t>
            </a:r>
            <a:r>
              <a:rPr lang="en-US" altLang="zh-CN" sz="2200">
                <a:solidFill>
                  <a:srgbClr val="000000"/>
                </a:solidFill>
                <a:latin typeface="Times New Roman" pitchFamily="18" charset="0"/>
                <a:cs typeface="Times New Roman" pitchFamily="18" charset="0"/>
              </a:rPr>
              <a:t>	           B.</a:t>
            </a:r>
            <a:r>
              <a:rPr lang="en-US" altLang="zh-CN" sz="2200" i="1" err="1">
                <a:solidFill>
                  <a:srgbClr val="000000"/>
                </a:solidFill>
                <a:latin typeface="Times New Roman" pitchFamily="18" charset="0"/>
                <a:cs typeface="Times New Roman" pitchFamily="18" charset="0"/>
              </a:rPr>
              <a:t>l</a:t>
            </a:r>
            <a:r>
              <a:rPr lang="zh-CN" altLang="zh-CN" sz="2200">
                <a:solidFill>
                  <a:srgbClr val="000000"/>
                </a:solidFill>
                <a:latin typeface="NEU-BZ-S92"/>
                <a:cs typeface="宋体" panose="02010600030101010101" pitchFamily="2" charset="-122"/>
              </a:rPr>
              <a:t>∥</a:t>
            </a:r>
            <a:r>
              <a:rPr lang="en-US" altLang="zh-CN" sz="2200" i="1">
                <a:solidFill>
                  <a:srgbClr val="000000"/>
                </a:solidFill>
                <a:latin typeface="Times New Roman" pitchFamily="18" charset="0"/>
                <a:ea typeface="Microsoft Yi Baiti" panose="03000500000000000000" pitchFamily="66" charset="0"/>
                <a:cs typeface="Times New Roman" pitchFamily="18" charset="0"/>
              </a:rPr>
              <a:t>α</a:t>
            </a:r>
            <a:r>
              <a:rPr lang="en-US" altLang="zh-CN" sz="2200">
                <a:solidFill>
                  <a:srgbClr val="000000"/>
                </a:solidFill>
                <a:latin typeface="NEU-BZ-S92"/>
                <a:ea typeface="方正书宋_GBK" panose="03000509000000000000" pitchFamily="65" charset="-122"/>
                <a:cs typeface="Times New Roman" pitchFamily="18" charset="0"/>
              </a:rPr>
              <a:t>            </a:t>
            </a:r>
            <a:r>
              <a:rPr lang="en-US" altLang="zh-CN" sz="2200" err="1">
                <a:solidFill>
                  <a:srgbClr val="000000"/>
                </a:solidFill>
                <a:latin typeface="Times New Roman" pitchFamily="18" charset="0"/>
                <a:cs typeface="Times New Roman" pitchFamily="18" charset="0"/>
              </a:rPr>
              <a:t>C.</a:t>
            </a:r>
            <a:r>
              <a:rPr lang="en-US" altLang="zh-CN" sz="2200" i="1" err="1">
                <a:solidFill>
                  <a:srgbClr val="000000"/>
                </a:solidFill>
                <a:latin typeface="Times New Roman" pitchFamily="18" charset="0"/>
                <a:cs typeface="Times New Roman" pitchFamily="18" charset="0"/>
              </a:rPr>
              <a:t>l</a:t>
            </a:r>
            <a:r>
              <a:rPr lang="zh-CN" altLang="zh-CN" sz="2200">
                <a:solidFill>
                  <a:srgbClr val="000000"/>
                </a:solidFill>
                <a:latin typeface="NEU-BZ-S92"/>
                <a:cs typeface="宋体" panose="02010600030101010101" pitchFamily="2" charset="-122"/>
              </a:rPr>
              <a:t>⊥</a:t>
            </a:r>
            <a:r>
              <a:rPr lang="en-US" altLang="zh-CN" sz="2200" i="1">
                <a:solidFill>
                  <a:srgbClr val="000000"/>
                </a:solidFill>
                <a:latin typeface="Times New Roman" pitchFamily="18" charset="0"/>
                <a:ea typeface="Microsoft Yi Baiti" panose="03000500000000000000" pitchFamily="66" charset="0"/>
                <a:cs typeface="Times New Roman" pitchFamily="18" charset="0"/>
              </a:rPr>
              <a:t>α</a:t>
            </a:r>
            <a:r>
              <a:rPr lang="en-US" altLang="zh-CN" sz="2200">
                <a:solidFill>
                  <a:srgbClr val="000000"/>
                </a:solidFill>
                <a:latin typeface="Times New Roman" pitchFamily="18" charset="0"/>
                <a:cs typeface="Times New Roman" pitchFamily="18" charset="0"/>
              </a:rPr>
              <a:t>	        D.</a:t>
            </a:r>
            <a:r>
              <a:rPr lang="en-US" altLang="zh-CN" sz="2200" i="1" err="1">
                <a:solidFill>
                  <a:srgbClr val="000000"/>
                </a:solidFill>
                <a:latin typeface="Times New Roman" pitchFamily="18" charset="0"/>
                <a:cs typeface="Times New Roman" pitchFamily="18" charset="0"/>
              </a:rPr>
              <a:t>l</a:t>
            </a:r>
            <a:r>
              <a:rPr lang="zh-CN" altLang="zh-CN" sz="2200">
                <a:solidFill>
                  <a:srgbClr val="000000"/>
                </a:solidFill>
                <a:latin typeface="Times New Roman" pitchFamily="18" charset="0"/>
                <a:cs typeface="Times New Roman" pitchFamily="18" charset="0"/>
              </a:rPr>
              <a:t>与</a:t>
            </a:r>
            <a:r>
              <a:rPr lang="en-US" altLang="zh-CN" sz="2200" i="1">
                <a:solidFill>
                  <a:srgbClr val="000000"/>
                </a:solidFill>
                <a:latin typeface="Times New Roman" pitchFamily="18" charset="0"/>
                <a:ea typeface="Microsoft Yi Baiti" panose="03000500000000000000" pitchFamily="66" charset="0"/>
                <a:cs typeface="Times New Roman" pitchFamily="18" charset="0"/>
              </a:rPr>
              <a:t>α</a:t>
            </a:r>
            <a:r>
              <a:rPr lang="zh-CN" altLang="zh-CN" sz="2200">
                <a:solidFill>
                  <a:srgbClr val="000000"/>
                </a:solidFill>
                <a:latin typeface="Times New Roman" pitchFamily="18" charset="0"/>
                <a:cs typeface="Times New Roman" pitchFamily="18" charset="0"/>
              </a:rPr>
              <a:t>相交</a:t>
            </a:r>
            <a:endParaRPr lang="zh-CN" altLang="zh-CN" sz="2200">
              <a:solidFill>
                <a:srgbClr val="000000"/>
              </a:solidFill>
              <a:latin typeface="NEU-BZ-S92"/>
              <a:ea typeface="方正书宋_GBK" panose="03000509000000000000" pitchFamily="65" charset="-122"/>
              <a:cs typeface="Times New Roman" pitchFamily="18" charset="0"/>
            </a:endParaRPr>
          </a:p>
        </p:txBody>
      </p:sp>
      <p:sp>
        <p:nvSpPr>
          <p:cNvPr id="8" name="矩形 7"/>
          <p:cNvSpPr>
            <a:spLocks noChangeAspect="1"/>
          </p:cNvSpPr>
          <p:nvPr/>
        </p:nvSpPr>
        <p:spPr>
          <a:xfrm>
            <a:off x="810478" y="2715421"/>
            <a:ext cx="1367682" cy="466090"/>
          </a:xfrm>
          <a:prstGeom prst="rect">
            <a:avLst/>
          </a:prstGeom>
        </p:spPr>
        <p:txBody>
          <a:bodyPr wrap="none">
            <a:spAutoFit/>
          </a:bodyPr>
          <a:lstStyle/>
          <a:p>
            <a:pPr>
              <a:lnSpc>
                <a:spcPct val="120000"/>
              </a:lnSpc>
            </a:pPr>
            <a:r>
              <a:rPr lang="zh-CN" altLang="zh-CN" sz="2200">
                <a:solidFill>
                  <a:srgbClr val="FF0000"/>
                </a:solidFill>
                <a:latin typeface="Arial" pitchFamily="34" charset="0"/>
                <a:ea typeface="黑体" pitchFamily="2" charset="-122"/>
                <a:cs typeface="Times New Roman" pitchFamily="18" charset="0"/>
              </a:rPr>
              <a:t>答案</a:t>
            </a:r>
            <a:r>
              <a:rPr lang="en-US" altLang="zh-CN" sz="2200">
                <a:solidFill>
                  <a:srgbClr val="FF0000"/>
                </a:solidFill>
                <a:latin typeface="Arial" pitchFamily="34" charset="0"/>
                <a:ea typeface="黑体" pitchFamily="2" charset="-122"/>
                <a:cs typeface="Times New Roman" pitchFamily="18" charset="0"/>
              </a:rPr>
              <a:t>:</a:t>
            </a:r>
            <a:r>
              <a:rPr lang="en-US" altLang="zh-CN" sz="2200">
                <a:solidFill>
                  <a:srgbClr val="FF0000"/>
                </a:solidFill>
                <a:latin typeface="Times New Roman" pitchFamily="18" charset="0"/>
                <a:ea typeface="黑体" pitchFamily="2" charset="-122"/>
              </a:rPr>
              <a:t>C</a:t>
            </a:r>
            <a:r>
              <a:rPr lang="zh-CN" altLang="zh-CN" sz="2200">
                <a:solidFill>
                  <a:srgbClr val="FF0000"/>
                </a:solidFill>
                <a:latin typeface="Times New Roman" pitchFamily="18" charset="0"/>
                <a:ea typeface="黑体" pitchFamily="2" charset="-122"/>
                <a:cs typeface="Times New Roman" pitchFamily="18" charset="0"/>
              </a:rPr>
              <a:t>　</a:t>
            </a:r>
            <a:r>
              <a:rPr lang="en-US" altLang="zh-CN" sz="2200">
                <a:solidFill>
                  <a:srgbClr val="FF0000"/>
                </a:solidFill>
                <a:latin typeface="Times New Roman" pitchFamily="18" charset="0"/>
                <a:ea typeface="黑体" pitchFamily="2" charset="-122"/>
                <a:cs typeface="Times New Roman" pitchFamily="18" charset="0"/>
              </a:rPr>
              <a:t> </a:t>
            </a:r>
            <a:endParaRPr lang="zh-CN" altLang="en-US" sz="2200">
              <a:solidFill>
                <a:srgbClr val="FF0000"/>
              </a:solidFill>
            </a:endParaRPr>
          </a:p>
        </p:txBody>
      </p:sp>
      <p:sp>
        <p:nvSpPr>
          <p:cNvPr id="7" name="矩形 6"/>
          <p:cNvSpPr>
            <a:spLocks noChangeAspect="1"/>
          </p:cNvSpPr>
          <p:nvPr/>
        </p:nvSpPr>
        <p:spPr>
          <a:xfrm>
            <a:off x="810478" y="3338641"/>
            <a:ext cx="8128000" cy="904863"/>
          </a:xfrm>
          <a:prstGeom prst="rect">
            <a:avLst/>
          </a:prstGeom>
        </p:spPr>
        <p:txBody>
          <a:bodyPr>
            <a:spAutoFit/>
          </a:bodyPr>
          <a:lstStyle/>
          <a:p>
            <a:pPr>
              <a:lnSpc>
                <a:spcPct val="120000"/>
              </a:lnSpc>
              <a:spcAft>
                <a:spcPct val="0"/>
              </a:spcAft>
              <a:tabLst>
                <a:tab pos="1029335"/>
                <a:tab pos="1850390"/>
                <a:tab pos="2538095"/>
                <a:tab pos="3221990"/>
              </a:tabLst>
            </a:pPr>
            <a:r>
              <a:rPr lang="zh-CN" altLang="zh-CN" sz="2200">
                <a:solidFill>
                  <a:srgbClr val="FF0000"/>
                </a:solidFill>
                <a:latin typeface="Times New Roman" pitchFamily="18" charset="0"/>
                <a:ea typeface="黑体" pitchFamily="2" charset="-122"/>
                <a:cs typeface="Times New Roman" pitchFamily="18" charset="0"/>
              </a:rPr>
              <a:t>解析</a:t>
            </a:r>
            <a:r>
              <a:rPr lang="en-US" altLang="zh-CN" sz="2200">
                <a:solidFill>
                  <a:srgbClr val="FF0000"/>
                </a:solidFill>
                <a:latin typeface="Times New Roman" pitchFamily="18" charset="0"/>
                <a:ea typeface="黑体" pitchFamily="2" charset="-122"/>
                <a:cs typeface="Times New Roman" pitchFamily="18" charset="0"/>
              </a:rPr>
              <a:t>:</a:t>
            </a:r>
            <a:r>
              <a:rPr lang="zh-CN" altLang="zh-CN" sz="2200" i="1">
                <a:solidFill>
                  <a:srgbClr val="FF0000"/>
                </a:solidFill>
                <a:latin typeface="NEU-BZ-S92"/>
                <a:cs typeface="宋体" panose="02010600030101010101" pitchFamily="2" charset="-122"/>
              </a:rPr>
              <a:t>∵</a:t>
            </a:r>
            <a:r>
              <a:rPr lang="zh-CN" altLang="zh-CN" sz="2200">
                <a:solidFill>
                  <a:srgbClr val="FF0000"/>
                </a:solidFill>
                <a:latin typeface="Times New Roman" pitchFamily="18" charset="0"/>
                <a:ea typeface="楷体" panose="02010609060101010101" pitchFamily="49" charset="-122"/>
                <a:cs typeface="Times New Roman" pitchFamily="18" charset="0"/>
              </a:rPr>
              <a:t>直线</a:t>
            </a:r>
            <a:r>
              <a:rPr lang="en-US" altLang="zh-CN" sz="2200" i="1">
                <a:solidFill>
                  <a:srgbClr val="FF0000"/>
                </a:solidFill>
                <a:latin typeface="Times New Roman" pitchFamily="18" charset="0"/>
                <a:cs typeface="Times New Roman" pitchFamily="18" charset="0"/>
              </a:rPr>
              <a:t>l</a:t>
            </a:r>
            <a:r>
              <a:rPr lang="zh-CN" altLang="zh-CN" sz="2200">
                <a:solidFill>
                  <a:srgbClr val="FF0000"/>
                </a:solidFill>
                <a:latin typeface="Times New Roman" pitchFamily="18" charset="0"/>
                <a:ea typeface="楷体" panose="02010609060101010101" pitchFamily="49" charset="-122"/>
                <a:cs typeface="Times New Roman" pitchFamily="18" charset="0"/>
              </a:rPr>
              <a:t>的方向向量为</a:t>
            </a:r>
            <a:r>
              <a:rPr lang="en-US" altLang="zh-CN" sz="2200" b="1">
                <a:solidFill>
                  <a:srgbClr val="FF0000"/>
                </a:solidFill>
                <a:latin typeface="Times New Roman" pitchFamily="18" charset="0"/>
                <a:cs typeface="Times New Roman" pitchFamily="18" charset="0"/>
              </a:rPr>
              <a:t>a</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(1,</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2,3),</a:t>
            </a:r>
            <a:endParaRPr lang="zh-CN" altLang="zh-CN" sz="2200">
              <a:solidFill>
                <a:srgbClr val="FF0000"/>
              </a:solidFill>
              <a:latin typeface="NEU-BZ-S92"/>
              <a:ea typeface="方正书宋_GBK" panose="03000509000000000000" pitchFamily="65" charset="-122"/>
              <a:cs typeface="Times New Roman" pitchFamily="18" charset="0"/>
            </a:endParaRPr>
          </a:p>
          <a:p>
            <a:pPr>
              <a:lnSpc>
                <a:spcPct val="120000"/>
              </a:lnSpc>
              <a:spcAft>
                <a:spcPct val="0"/>
              </a:spcAft>
              <a:tabLst>
                <a:tab pos="1029335"/>
                <a:tab pos="1850390"/>
                <a:tab pos="2538095"/>
                <a:tab pos="3221990"/>
              </a:tabLst>
            </a:pPr>
            <a:r>
              <a:rPr lang="zh-CN" altLang="zh-CN" sz="2200">
                <a:solidFill>
                  <a:srgbClr val="FF0000"/>
                </a:solidFill>
                <a:latin typeface="Times New Roman" pitchFamily="18" charset="0"/>
                <a:ea typeface="楷体" panose="02010609060101010101" pitchFamily="49" charset="-122"/>
                <a:cs typeface="Times New Roman" pitchFamily="18" charset="0"/>
              </a:rPr>
              <a:t>平面</a:t>
            </a:r>
            <a:r>
              <a:rPr lang="en-US" altLang="zh-CN" sz="2200" i="1">
                <a:solidFill>
                  <a:srgbClr val="FF0000"/>
                </a:solidFill>
                <a:latin typeface="Times New Roman" pitchFamily="18" charset="0"/>
                <a:ea typeface="Microsoft Yi Baiti" panose="03000500000000000000" pitchFamily="66" charset="0"/>
                <a:cs typeface="Times New Roman" pitchFamily="18" charset="0"/>
              </a:rPr>
              <a:t>α</a:t>
            </a:r>
            <a:r>
              <a:rPr lang="zh-CN" altLang="zh-CN" sz="2200">
                <a:solidFill>
                  <a:srgbClr val="FF0000"/>
                </a:solidFill>
                <a:latin typeface="Times New Roman" pitchFamily="18" charset="0"/>
                <a:ea typeface="楷体" panose="02010609060101010101" pitchFamily="49" charset="-122"/>
                <a:cs typeface="Times New Roman" pitchFamily="18" charset="0"/>
              </a:rPr>
              <a:t>的法向量为</a:t>
            </a:r>
            <a:r>
              <a:rPr lang="en-US" altLang="zh-CN" sz="2200" b="1">
                <a:solidFill>
                  <a:srgbClr val="FF0000"/>
                </a:solidFill>
                <a:latin typeface="Times New Roman" pitchFamily="18" charset="0"/>
                <a:cs typeface="Times New Roman" pitchFamily="18" charset="0"/>
              </a:rPr>
              <a:t>n</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3,6,</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9),</a:t>
            </a:r>
            <a:endParaRPr lang="zh-CN" altLang="zh-CN" sz="2200">
              <a:solidFill>
                <a:srgbClr val="FF0000"/>
              </a:solidFill>
              <a:latin typeface="NEU-BZ-S92"/>
              <a:ea typeface="方正书宋_GBK" panose="03000509000000000000" pitchFamily="65" charset="-122"/>
              <a:cs typeface="Times New Roman" pitchFamily="18" charset="0"/>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3991039541"/>
              </p:ext>
            </p:extLst>
          </p:nvPr>
        </p:nvGraphicFramePr>
        <p:xfrm>
          <a:off x="810478" y="4610699"/>
          <a:ext cx="8128000" cy="476342"/>
        </p:xfrm>
        <a:graphic>
          <a:graphicData uri="http://schemas.openxmlformats.org/presentationml/2006/ole">
            <mc:AlternateContent>
              <mc:Choice xmlns:v="urn:schemas-microsoft-com:vml" Requires="v">
                <p:oleObj spid="_x0000_s1059" name="文档" r:id="rId2" imgW="3839551" imgH="227522" progId="Word.Document.12">
                  <p:embed/>
                </p:oleObj>
              </mc:Choice>
              <mc:Fallback>
                <p:oleObj name="文档" r:id="rId2" imgW="3839551" imgH="227522" progId="Word.Document.12">
                  <p:embed/>
                  <p:pic>
                    <p:nvPicPr>
                      <p:cNvPr id="0" name="OLE substitute image"/>
                      <p:cNvPicPr/>
                      <p:nvPr/>
                    </p:nvPicPr>
                    <p:blipFill>
                      <a:blip r:embed="rId3"/>
                      <a:stretch>
                        <a:fillRect/>
                      </a:stretch>
                    </p:blipFill>
                    <p:spPr>
                      <a:xfrm>
                        <a:off x="810478" y="4610699"/>
                        <a:ext cx="8128000" cy="476342"/>
                      </a:xfrm>
                      <a:prstGeom prst="rect">
                        <a:avLst/>
                      </a:prstGeom>
                    </p:spPr>
                  </p:pic>
                </p:oleObj>
              </mc:Fallback>
            </mc:AlternateContent>
          </a:graphicData>
        </a:graphic>
      </p:graphicFrame>
      <p:sp>
        <p:nvSpPr>
          <p:cNvPr id="11" name="TextBox 12"/>
          <p:cNvSpPr txBox="1"/>
          <p:nvPr/>
        </p:nvSpPr>
        <p:spPr>
          <a:xfrm>
            <a:off x="0"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当堂检测</a:t>
            </a:r>
          </a:p>
        </p:txBody>
      </p:sp>
    </p:spTree>
    <p:extLst>
      <p:ext uri="{BB962C8B-B14F-4D97-AF65-F5344CB8AC3E}">
        <p14:creationId xmlns:p14="http://schemas.microsoft.com/office/powerpoint/2010/main" val="4036160693"/>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par>
                                <p:cTn id="13" presetID="22" presetClass="entr" presetSubtype="4"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Lst>
  </p:timing>
</p:sld>
</file>

<file path=ppt/slides/slide29.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586259" y="827361"/>
            <a:ext cx="8128000" cy="2123658"/>
          </a:xfrm>
          <a:prstGeom prst="rect">
            <a:avLst/>
          </a:prstGeom>
        </p:spPr>
        <p:txBody>
          <a:bodyPr>
            <a:spAutoFit/>
          </a:bodyPr>
          <a:lstStyle/>
          <a:p>
            <a:pPr>
              <a:lnSpc>
                <a:spcPct val="120000"/>
              </a:lnSpc>
              <a:spcAft>
                <a:spcPct val="0"/>
              </a:spcAft>
              <a:tabLst>
                <a:tab pos="1029335"/>
                <a:tab pos="1850390"/>
                <a:tab pos="2538095"/>
                <a:tab pos="3221990"/>
              </a:tabLst>
            </a:pPr>
            <a:r>
              <a:rPr lang="en-US" altLang="zh-CN" sz="2200" b="1">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在正方体</a:t>
            </a:r>
            <a:r>
              <a:rPr lang="en-US" altLang="zh-CN" sz="2200" i="1">
                <a:solidFill>
                  <a:srgbClr val="000000"/>
                </a:solidFill>
                <a:latin typeface="Times New Roman" pitchFamily="18" charset="0"/>
                <a:cs typeface="Times New Roman" pitchFamily="18" charset="0"/>
              </a:rPr>
              <a:t>ABCD-A</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B</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C</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D</a:t>
            </a:r>
            <a:r>
              <a:rPr lang="en-US" altLang="zh-CN" sz="2200" baseline="-250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cs typeface="Times New Roman" pitchFamily="18" charset="0"/>
              </a:rPr>
              <a:t>中</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E</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F</a:t>
            </a:r>
            <a:r>
              <a:rPr lang="zh-CN" altLang="zh-CN" sz="2200">
                <a:solidFill>
                  <a:srgbClr val="000000"/>
                </a:solidFill>
                <a:latin typeface="Times New Roman" pitchFamily="18" charset="0"/>
                <a:cs typeface="Times New Roman" pitchFamily="18" charset="0"/>
              </a:rPr>
              <a:t>分别是</a:t>
            </a:r>
            <a:r>
              <a:rPr lang="en-US" altLang="zh-CN" sz="2200" i="1">
                <a:solidFill>
                  <a:srgbClr val="000000"/>
                </a:solidFill>
                <a:latin typeface="Times New Roman" pitchFamily="18" charset="0"/>
                <a:cs typeface="Times New Roman" pitchFamily="18" charset="0"/>
              </a:rPr>
              <a:t>BB</a:t>
            </a:r>
            <a:r>
              <a:rPr lang="en-US" altLang="zh-CN" sz="2200" baseline="-25000">
                <a:solidFill>
                  <a:srgbClr val="000000"/>
                </a:solidFill>
                <a:latin typeface="Times New Roman" pitchFamily="18" charset="0"/>
                <a:cs typeface="Times New Roman" pitchFamily="18" charset="0"/>
              </a:rPr>
              <a:t>1</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CD</a:t>
            </a:r>
            <a:r>
              <a:rPr lang="zh-CN" altLang="zh-CN" sz="2200">
                <a:solidFill>
                  <a:srgbClr val="000000"/>
                </a:solidFill>
                <a:latin typeface="Times New Roman" pitchFamily="18" charset="0"/>
                <a:cs typeface="Times New Roman" pitchFamily="18" charset="0"/>
              </a:rPr>
              <a:t>的中点</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则</a:t>
            </a:r>
            <a:r>
              <a:rPr lang="en-US" altLang="zh-CN" sz="2200">
                <a:solidFill>
                  <a:srgbClr val="000000"/>
                </a:solidFill>
                <a:latin typeface="Times New Roman" pitchFamily="18" charset="0"/>
                <a:cs typeface="Times New Roman" pitchFamily="18" charset="0"/>
              </a:rPr>
              <a:t>(</a:t>
            </a:r>
            <a:r>
              <a:rPr lang="zh-CN" altLang="zh-CN" sz="2200" i="1">
                <a:solidFill>
                  <a:srgbClr val="000000"/>
                </a:solidFill>
                <a:latin typeface="Times New Roman" pitchFamily="18" charset="0"/>
                <a:cs typeface="Times New Roman" pitchFamily="18" charset="0"/>
              </a:rPr>
              <a:t>　　</a:t>
            </a:r>
            <a:r>
              <a:rPr lang="en-US" altLang="zh-CN" sz="2200">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anose="03000509000000000000" pitchFamily="65" charset="-122"/>
              <a:cs typeface="Times New Roman" pitchFamily="18" charset="0"/>
            </a:endParaRPr>
          </a:p>
          <a:p>
            <a:pPr>
              <a:lnSpc>
                <a:spcPct val="12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A.</a:t>
            </a:r>
            <a:r>
              <a:rPr lang="zh-CN" altLang="zh-CN" sz="2200">
                <a:solidFill>
                  <a:srgbClr val="000000"/>
                </a:solidFill>
                <a:latin typeface="Times New Roman" pitchFamily="18" charset="0"/>
                <a:cs typeface="Times New Roman" pitchFamily="18" charset="0"/>
              </a:rPr>
              <a:t>平面</a:t>
            </a:r>
            <a:r>
              <a:rPr lang="en-US" altLang="zh-CN" sz="2200" i="1">
                <a:solidFill>
                  <a:srgbClr val="000000"/>
                </a:solidFill>
                <a:latin typeface="Times New Roman" pitchFamily="18" charset="0"/>
                <a:cs typeface="Times New Roman" pitchFamily="18" charset="0"/>
              </a:rPr>
              <a:t>AED</a:t>
            </a:r>
            <a:r>
              <a:rPr lang="zh-CN" altLang="zh-CN" sz="2200">
                <a:solidFill>
                  <a:srgbClr val="000000"/>
                </a:solidFill>
                <a:latin typeface="NEU-BZ-S92"/>
                <a:cs typeface="宋体" panose="02010600030101010101" pitchFamily="2" charset="-122"/>
              </a:rPr>
              <a:t>∥</a:t>
            </a:r>
            <a:r>
              <a:rPr lang="zh-CN" altLang="zh-CN" sz="2200">
                <a:solidFill>
                  <a:srgbClr val="000000"/>
                </a:solidFill>
                <a:latin typeface="Times New Roman" pitchFamily="18" charset="0"/>
                <a:cs typeface="Times New Roman" pitchFamily="18" charset="0"/>
              </a:rPr>
              <a:t>平面</a:t>
            </a:r>
            <a:r>
              <a:rPr lang="en-US" altLang="zh-CN" sz="2200" i="1">
                <a:solidFill>
                  <a:srgbClr val="000000"/>
                </a:solidFill>
                <a:latin typeface="Times New Roman" pitchFamily="18" charset="0"/>
                <a:cs typeface="Times New Roman" pitchFamily="18" charset="0"/>
              </a:rPr>
              <a:t>A</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FD</a:t>
            </a:r>
            <a:r>
              <a:rPr lang="en-US" altLang="zh-CN" sz="2200" baseline="-25000">
                <a:solidFill>
                  <a:srgbClr val="000000"/>
                </a:solidFill>
                <a:latin typeface="Times New Roman" pitchFamily="18" charset="0"/>
                <a:cs typeface="Times New Roman" pitchFamily="18" charset="0"/>
              </a:rPr>
              <a:t>1</a:t>
            </a:r>
            <a:endParaRPr lang="zh-CN" altLang="zh-CN" sz="2200">
              <a:solidFill>
                <a:srgbClr val="000000"/>
              </a:solidFill>
              <a:latin typeface="NEU-BZ-S92"/>
              <a:ea typeface="方正书宋_GBK" panose="03000509000000000000" pitchFamily="65" charset="-122"/>
              <a:cs typeface="Times New Roman" pitchFamily="18" charset="0"/>
            </a:endParaRPr>
          </a:p>
          <a:p>
            <a:pPr>
              <a:lnSpc>
                <a:spcPct val="12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B.</a:t>
            </a:r>
            <a:r>
              <a:rPr lang="zh-CN" altLang="zh-CN" sz="2200">
                <a:solidFill>
                  <a:srgbClr val="000000"/>
                </a:solidFill>
                <a:latin typeface="Times New Roman" pitchFamily="18" charset="0"/>
                <a:cs typeface="Times New Roman" pitchFamily="18" charset="0"/>
              </a:rPr>
              <a:t>平面</a:t>
            </a:r>
            <a:r>
              <a:rPr lang="en-US" altLang="zh-CN" sz="2200" i="1">
                <a:solidFill>
                  <a:srgbClr val="000000"/>
                </a:solidFill>
                <a:latin typeface="Times New Roman" pitchFamily="18" charset="0"/>
                <a:cs typeface="Times New Roman" pitchFamily="18" charset="0"/>
              </a:rPr>
              <a:t>AED</a:t>
            </a:r>
            <a:r>
              <a:rPr lang="zh-CN" altLang="zh-CN" sz="2200">
                <a:solidFill>
                  <a:srgbClr val="000000"/>
                </a:solidFill>
                <a:latin typeface="NEU-BZ-S92"/>
                <a:cs typeface="宋体" panose="02010600030101010101" pitchFamily="2" charset="-122"/>
              </a:rPr>
              <a:t>⊥</a:t>
            </a:r>
            <a:r>
              <a:rPr lang="zh-CN" altLang="zh-CN" sz="2200">
                <a:solidFill>
                  <a:srgbClr val="000000"/>
                </a:solidFill>
                <a:latin typeface="Times New Roman" pitchFamily="18" charset="0"/>
                <a:cs typeface="Times New Roman" pitchFamily="18" charset="0"/>
              </a:rPr>
              <a:t>平面</a:t>
            </a:r>
            <a:r>
              <a:rPr lang="en-US" altLang="zh-CN" sz="2200" i="1">
                <a:solidFill>
                  <a:srgbClr val="000000"/>
                </a:solidFill>
                <a:latin typeface="Times New Roman" pitchFamily="18" charset="0"/>
                <a:cs typeface="Times New Roman" pitchFamily="18" charset="0"/>
              </a:rPr>
              <a:t>A</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FD</a:t>
            </a:r>
            <a:r>
              <a:rPr lang="en-US" altLang="zh-CN" sz="2200" baseline="-25000">
                <a:solidFill>
                  <a:srgbClr val="000000"/>
                </a:solidFill>
                <a:latin typeface="Times New Roman" pitchFamily="18" charset="0"/>
                <a:cs typeface="Times New Roman" pitchFamily="18" charset="0"/>
              </a:rPr>
              <a:t>1</a:t>
            </a:r>
            <a:endParaRPr lang="zh-CN" altLang="zh-CN" sz="2200">
              <a:solidFill>
                <a:srgbClr val="000000"/>
              </a:solidFill>
              <a:latin typeface="NEU-BZ-S92"/>
              <a:ea typeface="方正书宋_GBK" panose="03000509000000000000" pitchFamily="65" charset="-122"/>
              <a:cs typeface="Times New Roman" pitchFamily="18" charset="0"/>
            </a:endParaRPr>
          </a:p>
          <a:p>
            <a:pPr>
              <a:lnSpc>
                <a:spcPct val="12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C.</a:t>
            </a:r>
            <a:r>
              <a:rPr lang="zh-CN" altLang="zh-CN" sz="2200">
                <a:solidFill>
                  <a:srgbClr val="000000"/>
                </a:solidFill>
                <a:latin typeface="Times New Roman" pitchFamily="18" charset="0"/>
                <a:cs typeface="Times New Roman" pitchFamily="18" charset="0"/>
              </a:rPr>
              <a:t>平面</a:t>
            </a:r>
            <a:r>
              <a:rPr lang="en-US" altLang="zh-CN" sz="2200" i="1">
                <a:solidFill>
                  <a:srgbClr val="000000"/>
                </a:solidFill>
                <a:latin typeface="Times New Roman" pitchFamily="18" charset="0"/>
                <a:cs typeface="Times New Roman" pitchFamily="18" charset="0"/>
              </a:rPr>
              <a:t>AED</a:t>
            </a:r>
            <a:r>
              <a:rPr lang="zh-CN" altLang="zh-CN" sz="2200">
                <a:solidFill>
                  <a:srgbClr val="000000"/>
                </a:solidFill>
                <a:latin typeface="Times New Roman" pitchFamily="18" charset="0"/>
                <a:cs typeface="Times New Roman" pitchFamily="18" charset="0"/>
              </a:rPr>
              <a:t>与平面</a:t>
            </a:r>
            <a:r>
              <a:rPr lang="en-US" altLang="zh-CN" sz="2200" i="1">
                <a:solidFill>
                  <a:srgbClr val="000000"/>
                </a:solidFill>
                <a:latin typeface="Times New Roman" pitchFamily="18" charset="0"/>
                <a:cs typeface="Times New Roman" pitchFamily="18" charset="0"/>
              </a:rPr>
              <a:t>A</a:t>
            </a:r>
            <a:r>
              <a:rPr lang="en-US" altLang="zh-CN" sz="2200" baseline="-25000">
                <a:solidFill>
                  <a:srgbClr val="000000"/>
                </a:solidFill>
                <a:latin typeface="Times New Roman" pitchFamily="18" charset="0"/>
                <a:cs typeface="Times New Roman" pitchFamily="18" charset="0"/>
              </a:rPr>
              <a:t>1</a:t>
            </a:r>
            <a:r>
              <a:rPr lang="en-US" altLang="zh-CN" sz="2200" i="1">
                <a:solidFill>
                  <a:srgbClr val="000000"/>
                </a:solidFill>
                <a:latin typeface="Times New Roman" pitchFamily="18" charset="0"/>
                <a:cs typeface="Times New Roman" pitchFamily="18" charset="0"/>
              </a:rPr>
              <a:t>FD</a:t>
            </a:r>
            <a:r>
              <a:rPr lang="en-US" altLang="zh-CN" sz="2200" baseline="-250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cs typeface="Times New Roman" pitchFamily="18" charset="0"/>
              </a:rPr>
              <a:t>相交但不垂直</a:t>
            </a:r>
            <a:endParaRPr lang="zh-CN" altLang="zh-CN" sz="2200">
              <a:solidFill>
                <a:srgbClr val="000000"/>
              </a:solidFill>
              <a:latin typeface="NEU-BZ-S92"/>
              <a:ea typeface="方正书宋_GBK" panose="03000509000000000000" pitchFamily="65" charset="-122"/>
              <a:cs typeface="Times New Roman" pitchFamily="18" charset="0"/>
            </a:endParaRPr>
          </a:p>
          <a:p>
            <a:pPr>
              <a:lnSpc>
                <a:spcPct val="12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D.</a:t>
            </a:r>
            <a:r>
              <a:rPr lang="zh-CN" altLang="zh-CN" sz="2200">
                <a:solidFill>
                  <a:srgbClr val="000000"/>
                </a:solidFill>
                <a:latin typeface="Times New Roman" pitchFamily="18" charset="0"/>
                <a:cs typeface="Times New Roman" pitchFamily="18" charset="0"/>
              </a:rPr>
              <a:t>以上都不对</a:t>
            </a:r>
            <a:endParaRPr lang="zh-CN" altLang="zh-CN" sz="2200">
              <a:solidFill>
                <a:srgbClr val="000000"/>
              </a:solidFill>
              <a:latin typeface="NEU-BZ-S92"/>
              <a:ea typeface="方正书宋_GBK" panose="03000509000000000000" pitchFamily="65" charset="-122"/>
              <a:cs typeface="Times New Roman" pitchFamily="18" charset="0"/>
            </a:endParaRPr>
          </a:p>
        </p:txBody>
      </p:sp>
      <p:sp>
        <p:nvSpPr>
          <p:cNvPr id="8" name="矩形 7"/>
          <p:cNvSpPr>
            <a:spLocks noChangeAspect="1"/>
          </p:cNvSpPr>
          <p:nvPr/>
        </p:nvSpPr>
        <p:spPr>
          <a:xfrm>
            <a:off x="780279" y="3400687"/>
            <a:ext cx="1367682" cy="466090"/>
          </a:xfrm>
          <a:prstGeom prst="rect">
            <a:avLst/>
          </a:prstGeom>
        </p:spPr>
        <p:txBody>
          <a:bodyPr wrap="none">
            <a:spAutoFit/>
          </a:bodyPr>
          <a:lstStyle/>
          <a:p>
            <a:pPr>
              <a:lnSpc>
                <a:spcPct val="120000"/>
              </a:lnSpc>
            </a:pPr>
            <a:r>
              <a:rPr lang="zh-CN" altLang="zh-CN" sz="2200">
                <a:solidFill>
                  <a:srgbClr val="FF0000"/>
                </a:solidFill>
                <a:latin typeface="Arial" pitchFamily="34" charset="0"/>
                <a:ea typeface="黑体" pitchFamily="2" charset="-122"/>
                <a:cs typeface="Times New Roman" pitchFamily="18" charset="0"/>
              </a:rPr>
              <a:t>答案</a:t>
            </a:r>
            <a:r>
              <a:rPr lang="en-US" altLang="zh-CN" sz="2200">
                <a:solidFill>
                  <a:srgbClr val="FF0000"/>
                </a:solidFill>
                <a:latin typeface="Arial" pitchFamily="34" charset="0"/>
                <a:ea typeface="黑体" pitchFamily="2" charset="-122"/>
                <a:cs typeface="Times New Roman" pitchFamily="18" charset="0"/>
              </a:rPr>
              <a:t>:</a:t>
            </a:r>
            <a:r>
              <a:rPr lang="en-US" altLang="zh-CN" sz="2200">
                <a:solidFill>
                  <a:srgbClr val="FF0000"/>
                </a:solidFill>
                <a:latin typeface="Times New Roman" pitchFamily="18" charset="0"/>
                <a:ea typeface="黑体" pitchFamily="2" charset="-122"/>
              </a:rPr>
              <a:t>B</a:t>
            </a:r>
            <a:r>
              <a:rPr lang="zh-CN" altLang="zh-CN" sz="2200">
                <a:solidFill>
                  <a:srgbClr val="FF0000"/>
                </a:solidFill>
                <a:latin typeface="Times New Roman" pitchFamily="18" charset="0"/>
                <a:ea typeface="黑体" pitchFamily="2" charset="-122"/>
                <a:cs typeface="Times New Roman" pitchFamily="18" charset="0"/>
              </a:rPr>
              <a:t>　</a:t>
            </a:r>
            <a:r>
              <a:rPr lang="en-US" altLang="zh-CN" sz="2200">
                <a:solidFill>
                  <a:srgbClr val="FF0000"/>
                </a:solidFill>
                <a:latin typeface="Times New Roman" pitchFamily="18" charset="0"/>
                <a:ea typeface="黑体" pitchFamily="2" charset="-122"/>
                <a:cs typeface="Times New Roman" pitchFamily="18" charset="0"/>
              </a:rPr>
              <a:t> </a:t>
            </a:r>
            <a:endParaRPr lang="zh-CN" altLang="en-US" sz="2200">
              <a:solidFill>
                <a:srgbClr val="FF0000"/>
              </a:solidFill>
            </a:endParaRPr>
          </a:p>
        </p:txBody>
      </p:sp>
      <p:sp>
        <p:nvSpPr>
          <p:cNvPr id="7" name="矩形 6"/>
          <p:cNvSpPr>
            <a:spLocks noChangeAspect="1"/>
          </p:cNvSpPr>
          <p:nvPr/>
        </p:nvSpPr>
        <p:spPr>
          <a:xfrm>
            <a:off x="780279" y="4403531"/>
            <a:ext cx="8128000" cy="1311128"/>
          </a:xfrm>
          <a:prstGeom prst="rect">
            <a:avLst/>
          </a:prstGeom>
        </p:spPr>
        <p:txBody>
          <a:bodyPr>
            <a:spAutoFit/>
          </a:bodyPr>
          <a:lstStyle/>
          <a:p>
            <a:pPr>
              <a:lnSpc>
                <a:spcPct val="120000"/>
              </a:lnSpc>
              <a:spcAft>
                <a:spcPct val="0"/>
              </a:spcAft>
              <a:tabLst>
                <a:tab pos="1029335"/>
                <a:tab pos="1850390"/>
                <a:tab pos="2538095"/>
                <a:tab pos="3221990"/>
              </a:tabLst>
            </a:pPr>
            <a:r>
              <a:rPr lang="zh-CN" altLang="zh-CN" sz="2200">
                <a:solidFill>
                  <a:srgbClr val="FF0000"/>
                </a:solidFill>
                <a:latin typeface="Times New Roman" pitchFamily="18" charset="0"/>
                <a:ea typeface="黑体" pitchFamily="2" charset="-122"/>
                <a:cs typeface="Times New Roman" pitchFamily="18" charset="0"/>
              </a:rPr>
              <a:t>解析</a:t>
            </a:r>
            <a:r>
              <a:rPr lang="en-US" altLang="zh-CN" sz="2200">
                <a:solidFill>
                  <a:srgbClr val="FF0000"/>
                </a:solidFill>
                <a:latin typeface="Times New Roman" pitchFamily="18" charset="0"/>
                <a:ea typeface="黑体" pitchFamily="2" charset="-122"/>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以</a:t>
            </a:r>
            <a:r>
              <a:rPr lang="en-US" altLang="zh-CN" sz="2200" i="1">
                <a:solidFill>
                  <a:srgbClr val="FF0000"/>
                </a:solidFill>
                <a:latin typeface="Times New Roman" pitchFamily="18" charset="0"/>
                <a:cs typeface="Times New Roman" pitchFamily="18" charset="0"/>
              </a:rPr>
              <a:t>D</a:t>
            </a:r>
            <a:r>
              <a:rPr lang="zh-CN" altLang="zh-CN" sz="2200">
                <a:solidFill>
                  <a:srgbClr val="FF0000"/>
                </a:solidFill>
                <a:latin typeface="Times New Roman" pitchFamily="18" charset="0"/>
                <a:ea typeface="楷体" panose="02010609060101010101" pitchFamily="49" charset="-122"/>
                <a:cs typeface="Times New Roman" pitchFamily="18" charset="0"/>
              </a:rPr>
              <a:t>为原点</a:t>
            </a:r>
            <a:r>
              <a:rPr lang="en-US" altLang="zh-CN" sz="2200">
                <a:solidFill>
                  <a:srgbClr val="FF0000"/>
                </a:solidFill>
                <a:latin typeface="Times New Roman" pitchFamily="18" charset="0"/>
                <a:cs typeface="Times New Roman" pitchFamily="18" charset="0"/>
              </a:rPr>
              <a:t>,                        </a:t>
            </a:r>
            <a:r>
              <a:rPr lang="zh-CN" altLang="zh-CN" sz="2200">
                <a:solidFill>
                  <a:srgbClr val="FF0000"/>
                </a:solidFill>
                <a:latin typeface="Times New Roman" pitchFamily="18" charset="0"/>
                <a:ea typeface="楷体" panose="02010609060101010101" pitchFamily="49" charset="-122"/>
                <a:cs typeface="Times New Roman" pitchFamily="18" charset="0"/>
              </a:rPr>
              <a:t>分别为</a:t>
            </a:r>
            <a:r>
              <a:rPr lang="en-US" altLang="zh-CN" sz="2200" i="1" err="1">
                <a:solidFill>
                  <a:srgbClr val="FF0000"/>
                </a:solidFill>
                <a:latin typeface="Times New Roman" pitchFamily="18" charset="0"/>
                <a:cs typeface="Times New Roman" pitchFamily="18" charset="0"/>
              </a:rPr>
              <a:t>x</a:t>
            </a:r>
            <a:r>
              <a:rPr lang="en-US" altLang="zh-CN" sz="2200" err="1">
                <a:solidFill>
                  <a:srgbClr val="FF0000"/>
                </a:solidFill>
                <a:latin typeface="Times New Roman" pitchFamily="18" charset="0"/>
                <a:cs typeface="Times New Roman" pitchFamily="18" charset="0"/>
              </a:rPr>
              <a:t>,</a:t>
            </a:r>
            <a:r>
              <a:rPr lang="en-US" altLang="zh-CN" sz="2200" i="1" err="1">
                <a:solidFill>
                  <a:srgbClr val="FF0000"/>
                </a:solidFill>
                <a:latin typeface="Times New Roman" pitchFamily="18" charset="0"/>
                <a:cs typeface="Times New Roman" pitchFamily="18" charset="0"/>
              </a:rPr>
              <a:t>y</a:t>
            </a:r>
            <a:r>
              <a:rPr lang="en-US" altLang="zh-CN" sz="2200" err="1">
                <a:solidFill>
                  <a:srgbClr val="FF0000"/>
                </a:solidFill>
                <a:latin typeface="Times New Roman" pitchFamily="18" charset="0"/>
                <a:cs typeface="Times New Roman" pitchFamily="18" charset="0"/>
              </a:rPr>
              <a:t>,</a:t>
            </a:r>
            <a:r>
              <a:rPr lang="en-US" altLang="zh-CN" sz="2200" i="1" err="1">
                <a:solidFill>
                  <a:srgbClr val="FF0000"/>
                </a:solidFill>
                <a:latin typeface="Times New Roman" pitchFamily="18" charset="0"/>
                <a:cs typeface="Times New Roman" pitchFamily="18" charset="0"/>
              </a:rPr>
              <a:t>z</a:t>
            </a:r>
            <a:r>
              <a:rPr lang="zh-CN" altLang="zh-CN" sz="2200">
                <a:solidFill>
                  <a:srgbClr val="FF0000"/>
                </a:solidFill>
                <a:latin typeface="Times New Roman" pitchFamily="18" charset="0"/>
                <a:ea typeface="楷体" panose="02010609060101010101" pitchFamily="49" charset="-122"/>
                <a:cs typeface="Times New Roman" pitchFamily="18" charset="0"/>
              </a:rPr>
              <a:t>建立空间直角坐标系</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求出平面</a:t>
            </a:r>
            <a:r>
              <a:rPr lang="en-US" altLang="zh-CN" sz="2200" i="1">
                <a:solidFill>
                  <a:srgbClr val="FF0000"/>
                </a:solidFill>
                <a:latin typeface="Times New Roman" pitchFamily="18" charset="0"/>
                <a:cs typeface="Times New Roman" pitchFamily="18" charset="0"/>
              </a:rPr>
              <a:t>AED</a:t>
            </a:r>
            <a:r>
              <a:rPr lang="zh-CN" altLang="zh-CN" sz="2200">
                <a:solidFill>
                  <a:srgbClr val="FF0000"/>
                </a:solidFill>
                <a:latin typeface="Times New Roman" pitchFamily="18" charset="0"/>
                <a:ea typeface="楷体" panose="02010609060101010101" pitchFamily="49" charset="-122"/>
                <a:cs typeface="Times New Roman" pitchFamily="18" charset="0"/>
              </a:rPr>
              <a:t>的法向量</a:t>
            </a:r>
            <a:r>
              <a:rPr lang="en-US" altLang="zh-CN" sz="2200" b="1">
                <a:solidFill>
                  <a:srgbClr val="FF0000"/>
                </a:solidFill>
                <a:latin typeface="Times New Roman" pitchFamily="18" charset="0"/>
                <a:cs typeface="Times New Roman" pitchFamily="18" charset="0"/>
              </a:rPr>
              <a:t>n</a:t>
            </a:r>
            <a:r>
              <a:rPr lang="en-US" altLang="zh-CN" sz="2200" baseline="-25000">
                <a:solidFill>
                  <a:srgbClr val="FF0000"/>
                </a:solidFill>
                <a:latin typeface="Times New Roman" pitchFamily="18" charset="0"/>
                <a:cs typeface="Times New Roman" pitchFamily="18" charset="0"/>
              </a:rPr>
              <a:t>1</a:t>
            </a:r>
            <a:r>
              <a:rPr lang="zh-CN" altLang="zh-CN" sz="2200">
                <a:solidFill>
                  <a:srgbClr val="FF0000"/>
                </a:solidFill>
                <a:latin typeface="Times New Roman" pitchFamily="18" charset="0"/>
                <a:ea typeface="楷体" panose="02010609060101010101" pitchFamily="49" charset="-122"/>
                <a:cs typeface="Times New Roman" pitchFamily="18" charset="0"/>
              </a:rPr>
              <a:t>与平面</a:t>
            </a:r>
            <a:r>
              <a:rPr lang="en-US" altLang="zh-CN" sz="2200" i="1">
                <a:solidFill>
                  <a:srgbClr val="FF0000"/>
                </a:solidFill>
                <a:latin typeface="Times New Roman" pitchFamily="18" charset="0"/>
                <a:cs typeface="Times New Roman" pitchFamily="18" charset="0"/>
              </a:rPr>
              <a:t>A</a:t>
            </a:r>
            <a:r>
              <a:rPr lang="en-US" altLang="zh-CN" sz="2200" baseline="-25000">
                <a:solidFill>
                  <a:srgbClr val="FF0000"/>
                </a:solidFill>
                <a:latin typeface="Times New Roman" pitchFamily="18" charset="0"/>
                <a:cs typeface="Times New Roman" pitchFamily="18" charset="0"/>
              </a:rPr>
              <a:t>1</a:t>
            </a:r>
            <a:r>
              <a:rPr lang="en-US" altLang="zh-CN" sz="2200" i="1">
                <a:solidFill>
                  <a:srgbClr val="FF0000"/>
                </a:solidFill>
                <a:latin typeface="Times New Roman" pitchFamily="18" charset="0"/>
                <a:cs typeface="Times New Roman" pitchFamily="18" charset="0"/>
              </a:rPr>
              <a:t>FD</a:t>
            </a:r>
            <a:r>
              <a:rPr lang="en-US" altLang="zh-CN" sz="2200" baseline="-25000">
                <a:solidFill>
                  <a:srgbClr val="FF0000"/>
                </a:solidFill>
                <a:latin typeface="Times New Roman" pitchFamily="18" charset="0"/>
                <a:cs typeface="Times New Roman" pitchFamily="18" charset="0"/>
              </a:rPr>
              <a:t>1</a:t>
            </a:r>
            <a:r>
              <a:rPr lang="zh-CN" altLang="zh-CN" sz="2200">
                <a:solidFill>
                  <a:srgbClr val="FF0000"/>
                </a:solidFill>
                <a:latin typeface="Times New Roman" pitchFamily="18" charset="0"/>
                <a:ea typeface="楷体" panose="02010609060101010101" pitchFamily="49" charset="-122"/>
                <a:cs typeface="Times New Roman" pitchFamily="18" charset="0"/>
              </a:rPr>
              <a:t>的法向量</a:t>
            </a:r>
            <a:r>
              <a:rPr lang="en-US" altLang="zh-CN" sz="2200" b="1">
                <a:solidFill>
                  <a:srgbClr val="FF0000"/>
                </a:solidFill>
                <a:latin typeface="Times New Roman" pitchFamily="18" charset="0"/>
                <a:cs typeface="Times New Roman" pitchFamily="18" charset="0"/>
              </a:rPr>
              <a:t>n</a:t>
            </a:r>
            <a:r>
              <a:rPr lang="en-US" altLang="zh-CN" sz="2200" baseline="-250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因为</a:t>
            </a:r>
            <a:r>
              <a:rPr lang="en-US" altLang="zh-CN" sz="2200" b="1">
                <a:solidFill>
                  <a:srgbClr val="FF0000"/>
                </a:solidFill>
                <a:latin typeface="Times New Roman" pitchFamily="18" charset="0"/>
                <a:cs typeface="Times New Roman" pitchFamily="18" charset="0"/>
              </a:rPr>
              <a:t>n</a:t>
            </a:r>
            <a:r>
              <a:rPr lang="en-US" altLang="zh-CN" sz="2200" baseline="-25000">
                <a:solidFill>
                  <a:srgbClr val="FF0000"/>
                </a:solidFill>
                <a:latin typeface="Times New Roman" pitchFamily="18" charset="0"/>
                <a:cs typeface="Times New Roman" pitchFamily="18" charset="0"/>
              </a:rPr>
              <a:t>1</a:t>
            </a:r>
            <a:r>
              <a:rPr lang="en-US" altLang="zh-CN" sz="2200">
                <a:solidFill>
                  <a:srgbClr val="FF0000"/>
                </a:solidFill>
                <a:latin typeface="Times New Roman" pitchFamily="18" charset="0"/>
                <a:cs typeface="Times New Roman" pitchFamily="18" charset="0"/>
              </a:rPr>
              <a:t>·</a:t>
            </a:r>
            <a:r>
              <a:rPr lang="en-US" altLang="zh-CN" sz="2200" b="1">
                <a:solidFill>
                  <a:srgbClr val="FF0000"/>
                </a:solidFill>
                <a:latin typeface="Times New Roman" pitchFamily="18" charset="0"/>
                <a:cs typeface="Times New Roman" pitchFamily="18" charset="0"/>
              </a:rPr>
              <a:t>n</a:t>
            </a:r>
            <a:r>
              <a:rPr lang="en-US" altLang="zh-CN" sz="2200" baseline="-25000">
                <a:solidFill>
                  <a:srgbClr val="FF0000"/>
                </a:solidFill>
                <a:latin typeface="Times New Roman" pitchFamily="18" charset="0"/>
                <a:cs typeface="Times New Roman" pitchFamily="18" charset="0"/>
              </a:rPr>
              <a:t>2</a:t>
            </a:r>
            <a:r>
              <a:rPr lang="en-US" altLang="zh-CN" sz="2200" b="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0,</a:t>
            </a:r>
            <a:r>
              <a:rPr lang="zh-CN" altLang="zh-CN" sz="2200">
                <a:solidFill>
                  <a:srgbClr val="FF0000"/>
                </a:solidFill>
                <a:latin typeface="Times New Roman" pitchFamily="18" charset="0"/>
                <a:ea typeface="楷体" panose="02010609060101010101" pitchFamily="49" charset="-122"/>
                <a:cs typeface="Times New Roman" pitchFamily="18" charset="0"/>
              </a:rPr>
              <a:t>所以</a:t>
            </a:r>
            <a:r>
              <a:rPr lang="en-US" altLang="zh-CN" sz="2200" b="1">
                <a:solidFill>
                  <a:srgbClr val="FF0000"/>
                </a:solidFill>
                <a:latin typeface="Times New Roman" pitchFamily="18" charset="0"/>
                <a:cs typeface="Times New Roman" pitchFamily="18" charset="0"/>
              </a:rPr>
              <a:t>n</a:t>
            </a:r>
            <a:r>
              <a:rPr lang="en-US" altLang="zh-CN" sz="2200" baseline="-25000">
                <a:solidFill>
                  <a:srgbClr val="FF0000"/>
                </a:solidFill>
                <a:latin typeface="Times New Roman" pitchFamily="18" charset="0"/>
                <a:cs typeface="Times New Roman" pitchFamily="18" charset="0"/>
              </a:rPr>
              <a:t>1</a:t>
            </a:r>
            <a:r>
              <a:rPr lang="zh-CN" altLang="zh-CN" sz="2200">
                <a:solidFill>
                  <a:srgbClr val="FF0000"/>
                </a:solidFill>
                <a:latin typeface="NEU-BZ-S92"/>
                <a:cs typeface="宋体" panose="02010600030101010101" pitchFamily="2" charset="-122"/>
              </a:rPr>
              <a:t>⊥</a:t>
            </a:r>
            <a:r>
              <a:rPr lang="en-US" altLang="zh-CN" sz="2200" b="1">
                <a:solidFill>
                  <a:srgbClr val="FF0000"/>
                </a:solidFill>
                <a:latin typeface="Times New Roman" pitchFamily="18" charset="0"/>
                <a:cs typeface="Times New Roman" pitchFamily="18" charset="0"/>
              </a:rPr>
              <a:t>n</a:t>
            </a:r>
            <a:r>
              <a:rPr lang="en-US" altLang="zh-CN" sz="2200" baseline="-25000">
                <a:solidFill>
                  <a:srgbClr val="FF0000"/>
                </a:solidFill>
                <a:latin typeface="Times New Roman" pitchFamily="18" charset="0"/>
                <a:cs typeface="Times New Roman" pitchFamily="18" charset="0"/>
              </a:rPr>
              <a:t>2</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故平面</a:t>
            </a:r>
            <a:r>
              <a:rPr lang="en-US" altLang="zh-CN" sz="2200" i="1">
                <a:solidFill>
                  <a:srgbClr val="FF0000"/>
                </a:solidFill>
                <a:latin typeface="Times New Roman" pitchFamily="18" charset="0"/>
                <a:cs typeface="Times New Roman" pitchFamily="18" charset="0"/>
              </a:rPr>
              <a:t>AED</a:t>
            </a:r>
            <a:r>
              <a:rPr lang="zh-CN" altLang="zh-CN" sz="2200">
                <a:solidFill>
                  <a:srgbClr val="FF0000"/>
                </a:solidFill>
                <a:latin typeface="NEU-BZ-S92"/>
                <a:cs typeface="宋体" panose="02010600030101010101" pitchFamily="2" charset="-122"/>
              </a:rPr>
              <a:t>⊥</a:t>
            </a:r>
            <a:r>
              <a:rPr lang="zh-CN" altLang="zh-CN" sz="2200">
                <a:solidFill>
                  <a:srgbClr val="FF0000"/>
                </a:solidFill>
                <a:latin typeface="Times New Roman" pitchFamily="18" charset="0"/>
                <a:ea typeface="楷体" panose="02010609060101010101" pitchFamily="49" charset="-122"/>
                <a:cs typeface="Times New Roman" pitchFamily="18" charset="0"/>
              </a:rPr>
              <a:t>平面</a:t>
            </a:r>
            <a:r>
              <a:rPr lang="en-US" altLang="zh-CN" sz="2200" i="1">
                <a:solidFill>
                  <a:srgbClr val="FF0000"/>
                </a:solidFill>
                <a:latin typeface="Times New Roman" pitchFamily="18" charset="0"/>
                <a:cs typeface="Times New Roman" pitchFamily="18" charset="0"/>
              </a:rPr>
              <a:t>A</a:t>
            </a:r>
            <a:r>
              <a:rPr lang="en-US" altLang="zh-CN" sz="2200" baseline="-25000">
                <a:solidFill>
                  <a:srgbClr val="FF0000"/>
                </a:solidFill>
                <a:latin typeface="Times New Roman" pitchFamily="18" charset="0"/>
                <a:cs typeface="Times New Roman" pitchFamily="18" charset="0"/>
              </a:rPr>
              <a:t>1</a:t>
            </a:r>
            <a:r>
              <a:rPr lang="en-US" altLang="zh-CN" sz="2200" i="1">
                <a:solidFill>
                  <a:srgbClr val="FF0000"/>
                </a:solidFill>
                <a:latin typeface="Times New Roman" pitchFamily="18" charset="0"/>
                <a:cs typeface="Times New Roman" pitchFamily="18" charset="0"/>
              </a:rPr>
              <a:t>FD</a:t>
            </a:r>
            <a:r>
              <a:rPr lang="en-US" altLang="zh-CN" sz="2200" baseline="-25000">
                <a:solidFill>
                  <a:srgbClr val="FF0000"/>
                </a:solidFill>
                <a:latin typeface="Times New Roman" pitchFamily="18" charset="0"/>
                <a:cs typeface="Times New Roman" pitchFamily="18" charset="0"/>
              </a:rPr>
              <a:t>1</a:t>
            </a:r>
            <a:r>
              <a:rPr lang="en-US" altLang="zh-CN" sz="2200" i="1">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anose="03000509000000000000" pitchFamily="65" charset="-122"/>
              <a:cs typeface="Times New Roman" pitchFamily="18" charset="0"/>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719733395"/>
              </p:ext>
            </p:extLst>
          </p:nvPr>
        </p:nvGraphicFramePr>
        <p:xfrm>
          <a:off x="-225397" y="4444538"/>
          <a:ext cx="8128000" cy="379060"/>
        </p:xfrm>
        <a:graphic>
          <a:graphicData uri="http://schemas.openxmlformats.org/presentationml/2006/ole">
            <mc:AlternateContent>
              <mc:Choice xmlns:v="urn:schemas-microsoft-com:vml" Requires="v">
                <p:oleObj spid="_x0000_s1060" name="文档" r:id="rId2" imgW="3841750" imgH="181610" progId="Word.Document.12">
                  <p:embed/>
                </p:oleObj>
              </mc:Choice>
              <mc:Fallback>
                <p:oleObj name="文档" r:id="rId2" imgW="3841750" imgH="181610" progId="Word.Document.12">
                  <p:embed/>
                  <p:pic>
                    <p:nvPicPr>
                      <p:cNvPr id="0" name="OLE substitute image"/>
                      <p:cNvPicPr/>
                      <p:nvPr/>
                    </p:nvPicPr>
                    <p:blipFill>
                      <a:blip r:embed="rId3"/>
                      <a:stretch>
                        <a:fillRect/>
                      </a:stretch>
                    </p:blipFill>
                    <p:spPr>
                      <a:xfrm>
                        <a:off x="-225397" y="4444538"/>
                        <a:ext cx="8128000" cy="379060"/>
                      </a:xfrm>
                      <a:prstGeom prst="rect">
                        <a:avLst/>
                      </a:prstGeom>
                    </p:spPr>
                  </p:pic>
                </p:oleObj>
              </mc:Fallback>
            </mc:AlternateContent>
          </a:graphicData>
        </a:graphic>
      </p:graphicFrame>
    </p:spTree>
    <p:extLst>
      <p:ext uri="{BB962C8B-B14F-4D97-AF65-F5344CB8AC3E}">
        <p14:creationId xmlns:p14="http://schemas.microsoft.com/office/powerpoint/2010/main" val="2487960919"/>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par>
                                <p:cTn id="13" presetID="22" presetClass="entr" presetSubtype="4"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Lst>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363838" y="1148824"/>
            <a:ext cx="5493265" cy="535916"/>
          </a:xfrm>
          <a:prstGeom prst="rect">
            <a:avLst/>
          </a:prstGeom>
        </p:spPr>
        <p:txBody>
          <a:bodyPr wrap="square">
            <a:spAutoFit/>
          </a:bodyPr>
          <a:lstStyle/>
          <a:p>
            <a:pPr>
              <a:lnSpc>
                <a:spcPct val="15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        </a:t>
            </a:r>
            <a:endParaRPr lang="zh-CN" altLang="zh-CN" sz="2200">
              <a:solidFill>
                <a:srgbClr val="000000"/>
              </a:solidFill>
              <a:latin typeface="NEU-BZ-S92"/>
              <a:ea typeface="方正书宋_GBK" panose="03000509000000000000" pitchFamily="65" charset="-122"/>
              <a:cs typeface="Times New Roman" panose="02020603050405020304" pitchFamily="18" charset="0"/>
            </a:endParaRPr>
          </a:p>
        </p:txBody>
      </p:sp>
      <p:sp>
        <p:nvSpPr>
          <p:cNvPr id="7" name="TextBox 12"/>
          <p:cNvSpPr txBox="1"/>
          <p:nvPr/>
        </p:nvSpPr>
        <p:spPr>
          <a:xfrm>
            <a:off x="0"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问题导学</a:t>
            </a:r>
          </a:p>
        </p:txBody>
      </p:sp>
      <p:sp>
        <p:nvSpPr>
          <p:cNvPr id="4" name="矩形 3"/>
          <p:cNvSpPr/>
          <p:nvPr/>
        </p:nvSpPr>
        <p:spPr>
          <a:xfrm>
            <a:off x="239574" y="726630"/>
            <a:ext cx="11462275" cy="2677656"/>
          </a:xfrm>
          <a:prstGeom prst="rect">
            <a:avLst/>
          </a:prstGeom>
        </p:spPr>
        <p:txBody>
          <a:bodyPr wrap="square">
            <a:spAutoFit/>
          </a:bodyPr>
          <a:lstStyle/>
          <a:p>
            <a:pPr>
              <a:lnSpc>
                <a:spcPct val="200000"/>
              </a:lnSpc>
            </a:pPr>
            <a:r>
              <a:rPr lang="zh-CN" altLang="en-US"/>
              <a:t>             </a:t>
            </a:r>
            <a:r>
              <a:rPr lang="zh-CN" altLang="en-US" sz="2800"/>
              <a:t>类似空间中直线、平面平行的向量表示，在直线与直线、直线与平面、平面与平面的垂直关系中，直线的方向向量、平面的法向量之间有什么关系？</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0470" y="3404286"/>
            <a:ext cx="4571657" cy="3416642"/>
          </a:xfrm>
          <a:prstGeom prst="rect">
            <a:avLst/>
          </a:prstGeom>
        </p:spPr>
      </p:pic>
    </p:spTree>
    <p:extLst>
      <p:ext uri="{BB962C8B-B14F-4D97-AF65-F5344CB8AC3E}">
        <p14:creationId xmlns:p14="http://schemas.microsoft.com/office/powerpoint/2010/main" val="1457807894"/>
      </p:ext>
    </p:extLst>
  </p:cSld>
  <p:clrMapOvr>
    <a:masterClrMapping/>
  </p:clrMapOvr>
  <p:transition spd="slow">
    <p:cut thruBlk="1"/>
  </p:transition>
  <p:timing/>
</p:sld>
</file>

<file path=ppt/slides/slide30.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672756" y="871330"/>
            <a:ext cx="8128000" cy="1043747"/>
          </a:xfrm>
          <a:prstGeom prst="rect">
            <a:avLst/>
          </a:prstGeom>
        </p:spPr>
        <p:txBody>
          <a:bodyPr>
            <a:spAutoFit/>
          </a:bodyPr>
          <a:lstStyle/>
          <a:p>
            <a:pPr>
              <a:lnSpc>
                <a:spcPct val="150000"/>
              </a:lnSpc>
              <a:spcAft>
                <a:spcPct val="0"/>
              </a:spcAft>
              <a:tabLst>
                <a:tab pos="1029335"/>
                <a:tab pos="1850390"/>
                <a:tab pos="2538095"/>
                <a:tab pos="3221990"/>
              </a:tabLst>
            </a:pPr>
            <a:r>
              <a:rPr lang="en-US" altLang="zh-CN" sz="2200" b="1">
                <a:solidFill>
                  <a:srgbClr val="000000"/>
                </a:solidFill>
                <a:latin typeface="Times New Roman" pitchFamily="18" charset="0"/>
                <a:cs typeface="Times New Roman" pitchFamily="18" charset="0"/>
              </a:rPr>
              <a:t>3</a:t>
            </a:r>
            <a:r>
              <a:rPr lang="en-US" altLang="zh-CN" sz="2200" i="1">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若直线</a:t>
            </a:r>
            <a:r>
              <a:rPr lang="en-US" altLang="zh-CN" sz="2200" i="1">
                <a:solidFill>
                  <a:srgbClr val="000000"/>
                </a:solidFill>
                <a:latin typeface="Times New Roman" pitchFamily="18" charset="0"/>
                <a:cs typeface="Times New Roman" pitchFamily="18" charset="0"/>
              </a:rPr>
              <a:t>l</a:t>
            </a:r>
            <a:r>
              <a:rPr lang="zh-CN" altLang="zh-CN" sz="2200">
                <a:solidFill>
                  <a:srgbClr val="000000"/>
                </a:solidFill>
                <a:latin typeface="Times New Roman" pitchFamily="18" charset="0"/>
                <a:cs typeface="Times New Roman" pitchFamily="18" charset="0"/>
              </a:rPr>
              <a:t>的方向向量是</a:t>
            </a:r>
            <a:r>
              <a:rPr lang="en-US" altLang="zh-CN" sz="2200" b="1">
                <a:solidFill>
                  <a:srgbClr val="000000"/>
                </a:solidFill>
                <a:latin typeface="Times New Roman" pitchFamily="18" charset="0"/>
                <a:cs typeface="Times New Roman" pitchFamily="18" charset="0"/>
              </a:rPr>
              <a:t>a</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(1,0,</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2),</a:t>
            </a:r>
            <a:r>
              <a:rPr lang="zh-CN" altLang="zh-CN" sz="2200">
                <a:solidFill>
                  <a:srgbClr val="000000"/>
                </a:solidFill>
                <a:latin typeface="Times New Roman" pitchFamily="18" charset="0"/>
                <a:cs typeface="Times New Roman" pitchFamily="18" charset="0"/>
              </a:rPr>
              <a:t>平面</a:t>
            </a:r>
            <a:r>
              <a:rPr lang="en-US" altLang="zh-CN" sz="2200" i="1">
                <a:solidFill>
                  <a:srgbClr val="000000"/>
                </a:solidFill>
                <a:latin typeface="Times New Roman" pitchFamily="18" charset="0"/>
                <a:ea typeface="Microsoft Yi Baiti" panose="03000500000000000000" pitchFamily="66" charset="0"/>
                <a:cs typeface="Times New Roman" pitchFamily="18" charset="0"/>
              </a:rPr>
              <a:t>β</a:t>
            </a:r>
            <a:r>
              <a:rPr lang="zh-CN" altLang="zh-CN" sz="2200">
                <a:solidFill>
                  <a:srgbClr val="000000"/>
                </a:solidFill>
                <a:latin typeface="Times New Roman" pitchFamily="18" charset="0"/>
                <a:cs typeface="Times New Roman" pitchFamily="18" charset="0"/>
              </a:rPr>
              <a:t>的法向量是</a:t>
            </a:r>
            <a:r>
              <a:rPr lang="en-US" altLang="zh-CN" sz="2200" b="1">
                <a:solidFill>
                  <a:srgbClr val="000000"/>
                </a:solidFill>
                <a:latin typeface="Times New Roman" pitchFamily="18" charset="0"/>
                <a:cs typeface="Times New Roman" pitchFamily="18" charset="0"/>
              </a:rPr>
              <a:t>b</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1,0,2),</a:t>
            </a:r>
            <a:r>
              <a:rPr lang="zh-CN" altLang="zh-CN" sz="2200">
                <a:solidFill>
                  <a:srgbClr val="000000"/>
                </a:solidFill>
                <a:latin typeface="Times New Roman" pitchFamily="18" charset="0"/>
                <a:cs typeface="Times New Roman" pitchFamily="18" charset="0"/>
              </a:rPr>
              <a:t>则直线</a:t>
            </a:r>
            <a:r>
              <a:rPr lang="en-US" altLang="zh-CN" sz="2200" i="1">
                <a:solidFill>
                  <a:srgbClr val="000000"/>
                </a:solidFill>
                <a:latin typeface="Times New Roman" pitchFamily="18" charset="0"/>
                <a:cs typeface="Times New Roman" pitchFamily="18" charset="0"/>
              </a:rPr>
              <a:t>l</a:t>
            </a:r>
            <a:r>
              <a:rPr lang="zh-CN" altLang="zh-CN" sz="2200">
                <a:solidFill>
                  <a:srgbClr val="000000"/>
                </a:solidFill>
                <a:latin typeface="Times New Roman" pitchFamily="18" charset="0"/>
                <a:cs typeface="Times New Roman" pitchFamily="18" charset="0"/>
              </a:rPr>
              <a:t>与</a:t>
            </a:r>
            <a:r>
              <a:rPr lang="en-US" altLang="zh-CN" sz="2200" i="1">
                <a:solidFill>
                  <a:srgbClr val="000000"/>
                </a:solidFill>
                <a:latin typeface="Times New Roman" pitchFamily="18" charset="0"/>
                <a:ea typeface="Microsoft Yi Baiti" panose="03000500000000000000" pitchFamily="66" charset="0"/>
                <a:cs typeface="Times New Roman" pitchFamily="18" charset="0"/>
              </a:rPr>
              <a:t>β</a:t>
            </a:r>
            <a:r>
              <a:rPr lang="zh-CN" altLang="zh-CN" sz="2200">
                <a:solidFill>
                  <a:srgbClr val="000000"/>
                </a:solidFill>
                <a:latin typeface="Times New Roman" pitchFamily="18" charset="0"/>
                <a:cs typeface="Times New Roman" pitchFamily="18" charset="0"/>
              </a:rPr>
              <a:t>的位置关系是</a:t>
            </a:r>
            <a:r>
              <a:rPr lang="zh-CN" altLang="zh-CN" sz="2200" i="1" u="sng">
                <a:solidFill>
                  <a:srgbClr val="FF0000"/>
                </a:solidFill>
                <a:uFill>
                  <a:solidFill>
                    <a:srgbClr val="000000"/>
                  </a:solidFill>
                </a:uFill>
                <a:latin typeface="Times New Roman" pitchFamily="18" charset="0"/>
                <a:cs typeface="Times New Roman" pitchFamily="18" charset="0"/>
              </a:rPr>
              <a:t>　　　　　</a:t>
            </a:r>
            <a:r>
              <a:rPr lang="en-US" altLang="zh-CN" sz="2200" i="1">
                <a:solidFill>
                  <a:srgbClr val="000000"/>
                </a:solidFill>
                <a:latin typeface="Times New Roman" pitchFamily="18" charset="0"/>
                <a:cs typeface="Times New Roman" pitchFamily="18" charset="0"/>
              </a:rPr>
              <a:t>.</a:t>
            </a:r>
            <a:r>
              <a:rPr lang="en-US" altLang="zh-CN" sz="2200" i="1">
                <a:solidFill>
                  <a:srgbClr val="000000"/>
                </a:solidFill>
                <a:latin typeface="宋体" panose="02010600030101010101" pitchFamily="2" charset="-122"/>
                <a:ea typeface="方正书宋_GBK" panose="03000509000000000000" pitchFamily="65" charset="-122"/>
                <a:cs typeface="Times New Roman" pitchFamily="18" charset="0"/>
              </a:rPr>
              <a:t> </a:t>
            </a:r>
            <a:endParaRPr lang="zh-CN" altLang="zh-CN" sz="2200">
              <a:solidFill>
                <a:srgbClr val="000000"/>
              </a:solidFill>
              <a:latin typeface="NEU-BZ-S92"/>
              <a:ea typeface="方正书宋_GBK" panose="03000509000000000000" pitchFamily="65" charset="-122"/>
              <a:cs typeface="Times New Roman" pitchFamily="18" charset="0"/>
            </a:endParaRPr>
          </a:p>
        </p:txBody>
      </p:sp>
      <p:sp>
        <p:nvSpPr>
          <p:cNvPr id="7" name="矩形 6"/>
          <p:cNvSpPr>
            <a:spLocks noChangeAspect="1"/>
          </p:cNvSpPr>
          <p:nvPr/>
        </p:nvSpPr>
        <p:spPr>
          <a:xfrm>
            <a:off x="944605" y="2980331"/>
            <a:ext cx="8128000" cy="1311128"/>
          </a:xfrm>
          <a:prstGeom prst="rect">
            <a:avLst/>
          </a:prstGeom>
        </p:spPr>
        <p:txBody>
          <a:bodyPr>
            <a:spAutoFit/>
          </a:bodyPr>
          <a:lstStyle/>
          <a:p>
            <a:pPr>
              <a:lnSpc>
                <a:spcPct val="120000"/>
              </a:lnSpc>
              <a:spcAft>
                <a:spcPct val="0"/>
              </a:spcAft>
              <a:tabLst>
                <a:tab pos="1029335"/>
                <a:tab pos="1850390"/>
                <a:tab pos="2538095"/>
                <a:tab pos="3221990"/>
              </a:tabLst>
            </a:pPr>
            <a:r>
              <a:rPr lang="zh-CN" altLang="zh-CN" sz="2200">
                <a:solidFill>
                  <a:srgbClr val="FF0000"/>
                </a:solidFill>
                <a:latin typeface="Times New Roman" pitchFamily="18" charset="0"/>
                <a:ea typeface="黑体" pitchFamily="2" charset="-122"/>
                <a:cs typeface="Times New Roman" pitchFamily="18" charset="0"/>
              </a:rPr>
              <a:t>答案</a:t>
            </a:r>
            <a:r>
              <a:rPr lang="en-US" altLang="zh-CN" sz="2200">
                <a:solidFill>
                  <a:srgbClr val="FF0000"/>
                </a:solidFill>
                <a:latin typeface="Times New Roman" pitchFamily="18" charset="0"/>
                <a:ea typeface="黑体" pitchFamily="2" charset="-122"/>
                <a:cs typeface="Times New Roman" pitchFamily="18" charset="0"/>
              </a:rPr>
              <a:t>:</a:t>
            </a:r>
            <a:r>
              <a:rPr lang="en-US" altLang="zh-CN" sz="2200" i="1">
                <a:solidFill>
                  <a:srgbClr val="FF0000"/>
                </a:solidFill>
                <a:latin typeface="Times New Roman" pitchFamily="18" charset="0"/>
                <a:cs typeface="Times New Roman" pitchFamily="18" charset="0"/>
              </a:rPr>
              <a:t>l</a:t>
            </a:r>
            <a:r>
              <a:rPr lang="zh-CN" altLang="zh-CN" sz="2200">
                <a:solidFill>
                  <a:srgbClr val="FF0000"/>
                </a:solidFill>
                <a:latin typeface="NEU-BZ-S92"/>
                <a:cs typeface="宋体" panose="02010600030101010101" pitchFamily="2" charset="-122"/>
              </a:rPr>
              <a:t>⊥</a:t>
            </a:r>
            <a:r>
              <a:rPr lang="en-US" altLang="zh-CN" sz="2200" i="1">
                <a:solidFill>
                  <a:srgbClr val="FF0000"/>
                </a:solidFill>
                <a:latin typeface="Times New Roman" pitchFamily="18" charset="0"/>
                <a:ea typeface="Microsoft Yi Baiti" panose="03000500000000000000" pitchFamily="66" charset="0"/>
                <a:cs typeface="Times New Roman" pitchFamily="18" charset="0"/>
              </a:rPr>
              <a:t>β</a:t>
            </a:r>
            <a:r>
              <a:rPr lang="zh-CN" altLang="zh-CN" sz="2200" i="1">
                <a:solidFill>
                  <a:srgbClr val="FF0000"/>
                </a:solidFill>
                <a:latin typeface="Times New Roman" pitchFamily="18" charset="0"/>
                <a:cs typeface="Times New Roman" pitchFamily="18" charset="0"/>
              </a:rPr>
              <a:t>　</a:t>
            </a:r>
            <a:endParaRPr lang="zh-CN" altLang="zh-CN" sz="2200">
              <a:solidFill>
                <a:srgbClr val="FF0000"/>
              </a:solidFill>
              <a:latin typeface="NEU-BZ-S92"/>
              <a:ea typeface="方正书宋_GBK" panose="03000509000000000000" pitchFamily="65" charset="-122"/>
              <a:cs typeface="Times New Roman" pitchFamily="18" charset="0"/>
            </a:endParaRPr>
          </a:p>
          <a:p>
            <a:pPr>
              <a:lnSpc>
                <a:spcPct val="120000"/>
              </a:lnSpc>
              <a:spcAft>
                <a:spcPct val="0"/>
              </a:spcAft>
              <a:tabLst>
                <a:tab pos="1029335"/>
                <a:tab pos="1850390"/>
                <a:tab pos="2538095"/>
                <a:tab pos="3221990"/>
              </a:tabLst>
            </a:pPr>
            <a:endParaRPr lang="en-US" altLang="zh-CN" sz="2200">
              <a:solidFill>
                <a:srgbClr val="FF0000"/>
              </a:solidFill>
              <a:latin typeface="Times New Roman" pitchFamily="18" charset="0"/>
              <a:ea typeface="黑体" pitchFamily="2" charset="-122"/>
              <a:cs typeface="Times New Roman" panose="02020603050405020304" pitchFamily="18" charset="0"/>
            </a:endParaRPr>
          </a:p>
          <a:p>
            <a:pPr>
              <a:lnSpc>
                <a:spcPct val="120000"/>
              </a:lnSpc>
              <a:spcAft>
                <a:spcPct val="0"/>
              </a:spcAft>
              <a:tabLst>
                <a:tab pos="1029335"/>
                <a:tab pos="1850390"/>
                <a:tab pos="2538095"/>
                <a:tab pos="3221990"/>
              </a:tabLst>
            </a:pPr>
            <a:r>
              <a:rPr lang="zh-CN" altLang="zh-CN" sz="2200">
                <a:solidFill>
                  <a:srgbClr val="FF0000"/>
                </a:solidFill>
                <a:latin typeface="Times New Roman" pitchFamily="18" charset="0"/>
                <a:ea typeface="黑体" pitchFamily="2" charset="-122"/>
                <a:cs typeface="Times New Roman" pitchFamily="18" charset="0"/>
              </a:rPr>
              <a:t>解析</a:t>
            </a:r>
            <a:r>
              <a:rPr lang="en-US" altLang="zh-CN" sz="2200">
                <a:solidFill>
                  <a:srgbClr val="FF0000"/>
                </a:solidFill>
                <a:latin typeface="Times New Roman" pitchFamily="18" charset="0"/>
                <a:ea typeface="黑体" pitchFamily="2" charset="-122"/>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因为</a:t>
            </a:r>
            <a:r>
              <a:rPr lang="en-US" altLang="zh-CN" sz="2200" b="1">
                <a:solidFill>
                  <a:srgbClr val="FF0000"/>
                </a:solidFill>
                <a:latin typeface="Times New Roman" pitchFamily="18" charset="0"/>
                <a:cs typeface="Times New Roman" pitchFamily="18" charset="0"/>
              </a:rPr>
              <a:t>a</a:t>
            </a:r>
            <a:r>
              <a:rPr lang="zh-CN" altLang="zh-CN" sz="2200">
                <a:solidFill>
                  <a:srgbClr val="FF0000"/>
                </a:solidFill>
                <a:latin typeface="NEU-BZ-S92"/>
                <a:cs typeface="宋体" panose="02010600030101010101" pitchFamily="2" charset="-122"/>
              </a:rPr>
              <a:t>∥</a:t>
            </a:r>
            <a:r>
              <a:rPr lang="en-US" altLang="zh-CN" sz="2200" b="1">
                <a:solidFill>
                  <a:srgbClr val="FF0000"/>
                </a:solidFill>
                <a:latin typeface="Times New Roman" pitchFamily="18" charset="0"/>
                <a:cs typeface="Times New Roman" pitchFamily="18" charset="0"/>
              </a:rPr>
              <a:t>b</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所以</a:t>
            </a:r>
            <a:r>
              <a:rPr lang="en-US" altLang="zh-CN" sz="2200" i="1">
                <a:solidFill>
                  <a:srgbClr val="FF0000"/>
                </a:solidFill>
                <a:latin typeface="Times New Roman" pitchFamily="18" charset="0"/>
                <a:cs typeface="Times New Roman" pitchFamily="18" charset="0"/>
              </a:rPr>
              <a:t>l</a:t>
            </a:r>
            <a:r>
              <a:rPr lang="zh-CN" altLang="zh-CN" sz="2200">
                <a:solidFill>
                  <a:srgbClr val="FF0000"/>
                </a:solidFill>
                <a:latin typeface="NEU-BZ-S92"/>
                <a:cs typeface="宋体" panose="02010600030101010101" pitchFamily="2" charset="-122"/>
              </a:rPr>
              <a:t>⊥</a:t>
            </a:r>
            <a:r>
              <a:rPr lang="en-US" altLang="zh-CN" sz="2200" i="1">
                <a:solidFill>
                  <a:srgbClr val="FF0000"/>
                </a:solidFill>
                <a:latin typeface="Times New Roman" pitchFamily="18" charset="0"/>
                <a:ea typeface="Microsoft Yi Baiti" panose="03000500000000000000" pitchFamily="66" charset="0"/>
                <a:cs typeface="Times New Roman" pitchFamily="18" charset="0"/>
              </a:rPr>
              <a:t>β</a:t>
            </a:r>
            <a:r>
              <a:rPr lang="en-US" altLang="zh-CN" sz="2200" i="1">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anose="03000509000000000000" pitchFamily="65" charset="-122"/>
              <a:cs typeface="Times New Roman" pitchFamily="18" charset="0"/>
            </a:endParaRPr>
          </a:p>
        </p:txBody>
      </p:sp>
    </p:spTree>
    <p:extLst>
      <p:ext uri="{BB962C8B-B14F-4D97-AF65-F5344CB8AC3E}">
        <p14:creationId xmlns:p14="http://schemas.microsoft.com/office/powerpoint/2010/main" val="2499300736"/>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down)">
                                      <p:cBhvr>
                                        <p:cTn id="7" dur="500"/>
                                        <p:tgtEl>
                                          <p:spTgt spid="7">
                                            <p:txEl>
                                              <p:pRg st="0" end="0"/>
                                            </p:txEl>
                                          </p:spTgt>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wipe(down)">
                                      <p:cBhvr>
                                        <p:cTn id="12"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363838" y="883568"/>
            <a:ext cx="8128000" cy="1311128"/>
          </a:xfrm>
          <a:prstGeom prst="rect">
            <a:avLst/>
          </a:prstGeom>
        </p:spPr>
        <p:txBody>
          <a:bodyPr>
            <a:spAutoFit/>
          </a:bodyPr>
          <a:lstStyle/>
          <a:p>
            <a:pPr>
              <a:lnSpc>
                <a:spcPct val="120000"/>
              </a:lnSpc>
              <a:spcAft>
                <a:spcPct val="0"/>
              </a:spcAft>
              <a:tabLst>
                <a:tab pos="1029335"/>
                <a:tab pos="1850390"/>
                <a:tab pos="2538095"/>
                <a:tab pos="3221990"/>
              </a:tabLst>
            </a:pPr>
            <a:r>
              <a:rPr lang="en-US" altLang="zh-CN" sz="2200" b="1">
                <a:solidFill>
                  <a:srgbClr val="000000"/>
                </a:solidFill>
                <a:latin typeface="Times New Roman" pitchFamily="18" charset="0"/>
                <a:cs typeface="Times New Roman" pitchFamily="18" charset="0"/>
              </a:rPr>
              <a:t>4</a:t>
            </a:r>
            <a:r>
              <a:rPr lang="en-US" altLang="zh-CN" sz="2200" i="1">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如图</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在四面体</a:t>
            </a:r>
            <a:r>
              <a:rPr lang="en-US" altLang="zh-CN" sz="2200" i="1">
                <a:solidFill>
                  <a:srgbClr val="000000"/>
                </a:solidFill>
                <a:latin typeface="Times New Roman" pitchFamily="18" charset="0"/>
                <a:cs typeface="Times New Roman" pitchFamily="18" charset="0"/>
              </a:rPr>
              <a:t>ABCD</a:t>
            </a:r>
            <a:r>
              <a:rPr lang="zh-CN" altLang="zh-CN" sz="2200">
                <a:solidFill>
                  <a:srgbClr val="000000"/>
                </a:solidFill>
                <a:latin typeface="Times New Roman" pitchFamily="18" charset="0"/>
                <a:cs typeface="Times New Roman" pitchFamily="18" charset="0"/>
              </a:rPr>
              <a:t>中</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AB</a:t>
            </a:r>
            <a:r>
              <a:rPr lang="zh-CN" altLang="zh-CN" sz="2200">
                <a:solidFill>
                  <a:srgbClr val="000000"/>
                </a:solidFill>
                <a:latin typeface="NEU-BZ-S92"/>
                <a:cs typeface="宋体" panose="02010600030101010101" pitchFamily="2" charset="-122"/>
              </a:rPr>
              <a:t>⊥</a:t>
            </a:r>
            <a:r>
              <a:rPr lang="zh-CN" altLang="zh-CN" sz="2200">
                <a:solidFill>
                  <a:srgbClr val="000000"/>
                </a:solidFill>
                <a:latin typeface="Times New Roman" pitchFamily="18" charset="0"/>
                <a:cs typeface="Times New Roman" pitchFamily="18" charset="0"/>
              </a:rPr>
              <a:t>平面</a:t>
            </a:r>
            <a:r>
              <a:rPr lang="en-US" altLang="zh-CN" sz="2200" i="1">
                <a:solidFill>
                  <a:srgbClr val="000000"/>
                </a:solidFill>
                <a:latin typeface="Times New Roman" pitchFamily="18" charset="0"/>
                <a:cs typeface="Times New Roman" pitchFamily="18" charset="0"/>
              </a:rPr>
              <a:t>BCD</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BC=CD</a:t>
            </a:r>
            <a:r>
              <a:rPr lang="en-US" altLang="zh-CN" sz="2200">
                <a:solidFill>
                  <a:srgbClr val="000000"/>
                </a:solidFill>
                <a:latin typeface="Times New Roman" pitchFamily="18" charset="0"/>
                <a:cs typeface="Times New Roman" pitchFamily="18" charset="0"/>
              </a:rPr>
              <a:t>,</a:t>
            </a:r>
          </a:p>
          <a:p>
            <a:pPr>
              <a:lnSpc>
                <a:spcPct val="120000"/>
              </a:lnSpc>
              <a:spcAft>
                <a:spcPct val="0"/>
              </a:spcAft>
              <a:tabLst>
                <a:tab pos="1029335"/>
                <a:tab pos="1850390"/>
                <a:tab pos="2538095"/>
                <a:tab pos="3221990"/>
              </a:tabLst>
            </a:pPr>
            <a:r>
              <a:rPr lang="zh-CN" altLang="zh-CN" sz="2200">
                <a:solidFill>
                  <a:srgbClr val="000000"/>
                </a:solidFill>
                <a:latin typeface="NEU-BZ-S92"/>
                <a:cs typeface="宋体" panose="02010600030101010101" pitchFamily="2" charset="-122"/>
              </a:rPr>
              <a:t>∠</a:t>
            </a:r>
            <a:r>
              <a:rPr lang="en-US" altLang="zh-CN" sz="2200" i="1">
                <a:solidFill>
                  <a:srgbClr val="000000"/>
                </a:solidFill>
                <a:latin typeface="Times New Roman" pitchFamily="18" charset="0"/>
                <a:cs typeface="Times New Roman" pitchFamily="18" charset="0"/>
              </a:rPr>
              <a:t>BCD=</a:t>
            </a:r>
            <a:r>
              <a:rPr lang="en-US" altLang="zh-CN" sz="2200">
                <a:solidFill>
                  <a:srgbClr val="000000"/>
                </a:solidFill>
                <a:latin typeface="Times New Roman" pitchFamily="18" charset="0"/>
                <a:cs typeface="Times New Roman" pitchFamily="18" charset="0"/>
              </a:rPr>
              <a:t>90</a:t>
            </a:r>
            <a:r>
              <a:rPr lang="en-US" altLang="zh-CN" sz="2200">
                <a:solidFill>
                  <a:srgbClr val="000000"/>
                </a:solidFill>
                <a:latin typeface="宋体" panose="02010600030101010101" pitchFamily="2" charset="-122"/>
                <a:ea typeface="方正书宋_GBK" panose="03000509000000000000" pitchFamily="65" charset="-122"/>
                <a:cs typeface="Times New Roman" pitchFamily="18" charset="0"/>
              </a:rPr>
              <a:t>°</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NEU-BZ-S92"/>
                <a:cs typeface="宋体" panose="02010600030101010101" pitchFamily="2" charset="-122"/>
              </a:rPr>
              <a:t>∠</a:t>
            </a:r>
            <a:r>
              <a:rPr lang="en-US" altLang="zh-CN" sz="2200" i="1">
                <a:solidFill>
                  <a:srgbClr val="000000"/>
                </a:solidFill>
                <a:latin typeface="Times New Roman" pitchFamily="18" charset="0"/>
                <a:cs typeface="Times New Roman" pitchFamily="18" charset="0"/>
              </a:rPr>
              <a:t>ADB=</a:t>
            </a:r>
            <a:r>
              <a:rPr lang="en-US" altLang="zh-CN" sz="2200">
                <a:solidFill>
                  <a:srgbClr val="000000"/>
                </a:solidFill>
                <a:latin typeface="Times New Roman" pitchFamily="18" charset="0"/>
                <a:cs typeface="Times New Roman" pitchFamily="18" charset="0"/>
              </a:rPr>
              <a:t>30</a:t>
            </a:r>
            <a:r>
              <a:rPr lang="en-US" altLang="zh-CN" sz="2200">
                <a:solidFill>
                  <a:srgbClr val="000000"/>
                </a:solidFill>
                <a:latin typeface="宋体" panose="02010600030101010101" pitchFamily="2" charset="-122"/>
                <a:ea typeface="方正书宋_GBK" panose="03000509000000000000" pitchFamily="65" charset="-122"/>
                <a:cs typeface="Times New Roman" pitchFamily="18" charset="0"/>
              </a:rPr>
              <a:t>°</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E</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F</a:t>
            </a:r>
            <a:r>
              <a:rPr lang="zh-CN" altLang="zh-CN" sz="2200">
                <a:solidFill>
                  <a:srgbClr val="000000"/>
                </a:solidFill>
                <a:latin typeface="Times New Roman" pitchFamily="18" charset="0"/>
                <a:cs typeface="Times New Roman" pitchFamily="18" charset="0"/>
              </a:rPr>
              <a:t>分别是</a:t>
            </a:r>
            <a:r>
              <a:rPr lang="en-US" altLang="zh-CN" sz="2200" i="1">
                <a:solidFill>
                  <a:srgbClr val="000000"/>
                </a:solidFill>
                <a:latin typeface="Times New Roman" pitchFamily="18" charset="0"/>
                <a:cs typeface="Times New Roman" pitchFamily="18" charset="0"/>
              </a:rPr>
              <a:t>AC</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AD</a:t>
            </a:r>
            <a:r>
              <a:rPr lang="zh-CN" altLang="zh-CN" sz="2200">
                <a:solidFill>
                  <a:srgbClr val="000000"/>
                </a:solidFill>
                <a:latin typeface="Times New Roman" pitchFamily="18" charset="0"/>
                <a:cs typeface="Times New Roman" pitchFamily="18" charset="0"/>
              </a:rPr>
              <a:t>的中点</a:t>
            </a:r>
            <a:r>
              <a:rPr lang="en-US" altLang="zh-CN" sz="2200">
                <a:solidFill>
                  <a:srgbClr val="000000"/>
                </a:solidFill>
                <a:latin typeface="Times New Roman" pitchFamily="18" charset="0"/>
                <a:cs typeface="Times New Roman" pitchFamily="18" charset="0"/>
              </a:rPr>
              <a:t>,</a:t>
            </a:r>
          </a:p>
          <a:p>
            <a:pPr>
              <a:lnSpc>
                <a:spcPct val="120000"/>
              </a:lnSpc>
              <a:spcAft>
                <a:spcPct val="0"/>
              </a:spcAft>
              <a:tabLst>
                <a:tab pos="1029335"/>
                <a:tab pos="1850390"/>
                <a:tab pos="2538095"/>
                <a:tab pos="3221990"/>
              </a:tabLst>
            </a:pPr>
            <a:r>
              <a:rPr lang="zh-CN" altLang="zh-CN" sz="2200">
                <a:solidFill>
                  <a:srgbClr val="000000"/>
                </a:solidFill>
                <a:latin typeface="Times New Roman" pitchFamily="18" charset="0"/>
                <a:cs typeface="Times New Roman" pitchFamily="18" charset="0"/>
              </a:rPr>
              <a:t>求证</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平面</a:t>
            </a:r>
            <a:r>
              <a:rPr lang="en-US" altLang="zh-CN" sz="2200" i="1">
                <a:solidFill>
                  <a:srgbClr val="000000"/>
                </a:solidFill>
                <a:latin typeface="Times New Roman" pitchFamily="18" charset="0"/>
                <a:cs typeface="Times New Roman" pitchFamily="18" charset="0"/>
              </a:rPr>
              <a:t>BEF</a:t>
            </a:r>
            <a:r>
              <a:rPr lang="zh-CN" altLang="zh-CN" sz="2200">
                <a:solidFill>
                  <a:srgbClr val="000000"/>
                </a:solidFill>
                <a:latin typeface="NEU-BZ-S92"/>
                <a:cs typeface="宋体" panose="02010600030101010101" pitchFamily="2" charset="-122"/>
              </a:rPr>
              <a:t>⊥</a:t>
            </a:r>
            <a:r>
              <a:rPr lang="zh-CN" altLang="zh-CN" sz="2200">
                <a:solidFill>
                  <a:srgbClr val="000000"/>
                </a:solidFill>
                <a:latin typeface="Times New Roman" pitchFamily="18" charset="0"/>
                <a:cs typeface="Times New Roman" pitchFamily="18" charset="0"/>
              </a:rPr>
              <a:t>平面</a:t>
            </a:r>
            <a:r>
              <a:rPr lang="en-US" altLang="zh-CN" sz="2200" i="1">
                <a:solidFill>
                  <a:srgbClr val="000000"/>
                </a:solidFill>
                <a:latin typeface="Times New Roman" pitchFamily="18" charset="0"/>
                <a:cs typeface="Times New Roman" pitchFamily="18" charset="0"/>
              </a:rPr>
              <a:t>ABC.</a:t>
            </a:r>
            <a:endParaRPr lang="zh-CN" altLang="zh-CN" sz="2200">
              <a:solidFill>
                <a:srgbClr val="000000"/>
              </a:solidFill>
              <a:latin typeface="NEU-BZ-S92"/>
              <a:ea typeface="方正书宋_GBK" panose="03000509000000000000" pitchFamily="65" charset="-122"/>
              <a:cs typeface="Times New Roman" pitchFamily="18" charset="0"/>
            </a:endParaRPr>
          </a:p>
        </p:txBody>
      </p:sp>
      <p:pic>
        <p:nvPicPr>
          <p:cNvPr id="8" name="l75a.eps" descr="id:2147489616;FounderCES"/>
          <p:cNvPicPr/>
          <p:nvPr/>
        </p:nvPicPr>
        <p:blipFill>
          <a:blip r:embed="rId2"/>
          <a:stretch>
            <a:fillRect/>
          </a:stretch>
        </p:blipFill>
        <p:spPr>
          <a:xfrm>
            <a:off x="1878227" y="3348681"/>
            <a:ext cx="3237470" cy="2631989"/>
          </a:xfrm>
          <a:prstGeom prst="rect">
            <a:avLst/>
          </a:prstGeom>
        </p:spPr>
      </p:pic>
    </p:spTree>
    <p:extLst>
      <p:ext uri="{BB962C8B-B14F-4D97-AF65-F5344CB8AC3E}">
        <p14:creationId xmlns:p14="http://schemas.microsoft.com/office/powerpoint/2010/main" val="2351644720"/>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sld>
</file>

<file path=ppt/slides/slide3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7" name="矩形 6"/>
          <p:cNvSpPr>
            <a:spLocks noChangeAspect="1"/>
          </p:cNvSpPr>
          <p:nvPr/>
        </p:nvSpPr>
        <p:spPr>
          <a:xfrm>
            <a:off x="609600" y="664139"/>
            <a:ext cx="8128000" cy="459741"/>
          </a:xfrm>
          <a:prstGeom prst="rect">
            <a:avLst/>
          </a:prstGeom>
        </p:spPr>
        <p:txBody>
          <a:bodyPr>
            <a:spAutoFit/>
          </a:bodyPr>
          <a:lstStyle/>
          <a:p>
            <a:pPr>
              <a:lnSpc>
                <a:spcPct val="120000"/>
              </a:lnSpc>
              <a:spcAft>
                <a:spcPct val="0"/>
              </a:spcAft>
              <a:tabLst>
                <a:tab pos="1029335"/>
                <a:tab pos="1850390"/>
                <a:tab pos="2538095"/>
                <a:tab pos="3221990"/>
              </a:tabLst>
            </a:pPr>
            <a:r>
              <a:rPr lang="zh-CN" altLang="zh-CN" sz="2200">
                <a:solidFill>
                  <a:srgbClr val="FF0000"/>
                </a:solidFill>
                <a:latin typeface="Arial" pitchFamily="34" charset="0"/>
                <a:ea typeface="黑体" pitchFamily="2" charset="-122"/>
                <a:cs typeface="Times New Roman" pitchFamily="18" charset="0"/>
              </a:rPr>
              <a:t>证明</a:t>
            </a:r>
            <a:r>
              <a:rPr lang="en-US" altLang="zh-CN" sz="2200">
                <a:solidFill>
                  <a:srgbClr val="FF0000"/>
                </a:solidFill>
                <a:latin typeface="Arial" pitchFamily="34" charset="0"/>
                <a:ea typeface="黑体" pitchFamily="2" charset="-122"/>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建立空间直角坐标系</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如图</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取</a:t>
            </a:r>
            <a:r>
              <a:rPr lang="en-US" altLang="zh-CN" sz="2200" i="1">
                <a:solidFill>
                  <a:srgbClr val="FF0000"/>
                </a:solidFill>
                <a:latin typeface="Times New Roman" pitchFamily="18" charset="0"/>
                <a:cs typeface="Times New Roman" pitchFamily="18" charset="0"/>
              </a:rPr>
              <a:t>A</a:t>
            </a:r>
            <a:r>
              <a:rPr lang="en-US" altLang="zh-CN" sz="2200">
                <a:solidFill>
                  <a:srgbClr val="FF0000"/>
                </a:solidFill>
                <a:latin typeface="Times New Roman" pitchFamily="18" charset="0"/>
                <a:cs typeface="Times New Roman" pitchFamily="18" charset="0"/>
              </a:rPr>
              <a:t>(0,0,</a:t>
            </a:r>
            <a:r>
              <a:rPr lang="en-US" altLang="zh-CN" sz="2200" i="1">
                <a:solidFill>
                  <a:srgbClr val="FF0000"/>
                </a:solidFill>
                <a:latin typeface="Times New Roman" pitchFamily="18" charset="0"/>
                <a:cs typeface="Times New Roman" pitchFamily="18" charset="0"/>
              </a:rPr>
              <a:t>a</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则易得</a:t>
            </a:r>
            <a:r>
              <a:rPr lang="en-US" altLang="zh-CN" sz="2200" i="1">
                <a:solidFill>
                  <a:srgbClr val="FF0000"/>
                </a:solidFill>
                <a:latin typeface="Times New Roman" pitchFamily="18" charset="0"/>
                <a:cs typeface="Times New Roman" pitchFamily="18" charset="0"/>
              </a:rPr>
              <a:t>B</a:t>
            </a:r>
            <a:r>
              <a:rPr lang="en-US" altLang="zh-CN" sz="2200">
                <a:solidFill>
                  <a:srgbClr val="FF0000"/>
                </a:solidFill>
                <a:latin typeface="Times New Roman" pitchFamily="18" charset="0"/>
                <a:cs typeface="Times New Roman" pitchFamily="18" charset="0"/>
              </a:rPr>
              <a:t>(0,0,0),</a:t>
            </a:r>
            <a:endParaRPr lang="zh-CN" altLang="zh-CN" sz="2200">
              <a:solidFill>
                <a:srgbClr val="FF0000"/>
              </a:solidFill>
              <a:latin typeface="NEU-BZ-S92"/>
              <a:ea typeface="方正书宋_GBK" panose="03000509000000000000" pitchFamily="65" charset="-122"/>
              <a:cs typeface="Times New Roman" pitchFamily="18" charset="0"/>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1443096866"/>
              </p:ext>
            </p:extLst>
          </p:nvPr>
        </p:nvGraphicFramePr>
        <p:xfrm>
          <a:off x="792111" y="1250275"/>
          <a:ext cx="8128000" cy="5179377"/>
        </p:xfrm>
        <a:graphic>
          <a:graphicData uri="http://schemas.openxmlformats.org/presentationml/2006/ole">
            <mc:AlternateContent>
              <mc:Choice xmlns:v="urn:schemas-microsoft-com:vml" Requires="v">
                <p:oleObj spid="_x0000_s1061" name="文档" r:id="rId2" imgW="3840271" imgH="2461279" progId="Word.Document.12">
                  <p:embed/>
                </p:oleObj>
              </mc:Choice>
              <mc:Fallback>
                <p:oleObj name="文档" r:id="rId2" imgW="3840271" imgH="2461279" progId="Word.Document.12">
                  <p:embed/>
                  <p:pic>
                    <p:nvPicPr>
                      <p:cNvPr id="0" name="OLE substitute image"/>
                      <p:cNvPicPr/>
                      <p:nvPr/>
                    </p:nvPicPr>
                    <p:blipFill>
                      <a:blip r:embed="rId3"/>
                      <a:stretch>
                        <a:fillRect/>
                      </a:stretch>
                    </p:blipFill>
                    <p:spPr>
                      <a:xfrm>
                        <a:off x="792111" y="1250275"/>
                        <a:ext cx="8128000" cy="5179377"/>
                      </a:xfrm>
                      <a:prstGeom prst="rect">
                        <a:avLst/>
                      </a:prstGeom>
                    </p:spPr>
                  </p:pic>
                </p:oleObj>
              </mc:Fallback>
            </mc:AlternateContent>
          </a:graphicData>
        </a:graphic>
      </p:graphicFrame>
      <p:pic>
        <p:nvPicPr>
          <p:cNvPr id="11" name="l75.eps" descr="id:2147497905;FounderCES"/>
          <p:cNvPicPr/>
          <p:nvPr/>
        </p:nvPicPr>
        <p:blipFill>
          <a:blip r:embed="rId4"/>
          <a:stretch>
            <a:fillRect/>
          </a:stretch>
        </p:blipFill>
        <p:spPr>
          <a:xfrm>
            <a:off x="7889974" y="3644901"/>
            <a:ext cx="3717826" cy="3050846"/>
          </a:xfrm>
          <a:prstGeom prst="rect">
            <a:avLst/>
          </a:prstGeom>
        </p:spPr>
      </p:pic>
    </p:spTree>
    <p:extLst>
      <p:ext uri="{BB962C8B-B14F-4D97-AF65-F5344CB8AC3E}">
        <p14:creationId xmlns:p14="http://schemas.microsoft.com/office/powerpoint/2010/main" val="1075232107"/>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sld>
</file>

<file path=ppt/slides/slide3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3" name="图片 2" descr="figure"/>
          <p:cNvPicPr/>
          <p:nvPr/>
        </p:nvPicPr>
        <p:blipFill>
          <a:blip r:embed="rId2"/>
          <a:stretch>
            <a:fillRect/>
          </a:stretch>
        </p:blipFill>
        <p:spPr>
          <a:xfrm>
            <a:off x="8569410" y="3484607"/>
            <a:ext cx="3058297" cy="2759804"/>
          </a:xfrm>
          <a:prstGeom prst="rect">
            <a:avLst/>
          </a:prstGeom>
        </p:spPr>
      </p:pic>
      <p:graphicFrame>
        <p:nvGraphicFramePr>
          <p:cNvPr id="4" name="对象 3"/>
          <p:cNvGraphicFramePr>
            <a:graphicFrameLocks noChangeAspect="1"/>
          </p:cNvGraphicFramePr>
          <p:nvPr>
            <p:extLst>
              <p:ext uri="{D42A27DB-BD31-4B8C-83A1-F6EECF244321}">
                <p14:modId xmlns:p14="http://schemas.microsoft.com/office/powerpoint/2010/main" val="1544657575"/>
              </p:ext>
            </p:extLst>
          </p:nvPr>
        </p:nvGraphicFramePr>
        <p:xfrm>
          <a:off x="207061" y="778605"/>
          <a:ext cx="11733213" cy="5781675"/>
        </p:xfrm>
        <a:graphic>
          <a:graphicData uri="http://schemas.openxmlformats.org/presentationml/2006/ole">
            <mc:AlternateContent>
              <mc:Choice xmlns:v="urn:schemas-microsoft-com:vml" Requires="v">
                <p:oleObj spid="_x0000_s1062" name="文档" r:id="rId3" imgW="7152301" imgH="3516335" progId="Word.Document.12">
                  <p:embed/>
                </p:oleObj>
              </mc:Choice>
              <mc:Fallback>
                <p:oleObj name="文档" r:id="rId3" imgW="7152301" imgH="3516335" progId="Word.Document.12">
                  <p:embed/>
                  <p:pic>
                    <p:nvPicPr>
                      <p:cNvPr id="0" name="OLE substitute image"/>
                      <p:cNvPicPr/>
                      <p:nvPr/>
                    </p:nvPicPr>
                    <p:blipFill>
                      <a:blip r:embed="rId4"/>
                      <a:stretch>
                        <a:fillRect/>
                      </a:stretch>
                    </p:blipFill>
                    <p:spPr>
                      <a:xfrm>
                        <a:off x="207061" y="778605"/>
                        <a:ext cx="11733213" cy="5781675"/>
                      </a:xfrm>
                      <a:prstGeom prst="rect">
                        <a:avLst/>
                      </a:prstGeom>
                    </p:spPr>
                  </p:pic>
                </p:oleObj>
              </mc:Fallback>
            </mc:AlternateContent>
          </a:graphicData>
        </a:graphic>
      </p:graphicFrame>
    </p:spTree>
    <p:extLst>
      <p:ext uri="{BB962C8B-B14F-4D97-AF65-F5344CB8AC3E}">
        <p14:creationId xmlns:p14="http://schemas.microsoft.com/office/powerpoint/2010/main" val="2429431622"/>
      </p:ext>
    </p:extLst>
  </p:cSld>
  <p:clrMapOvr>
    <a:masterClrMapping/>
  </p:clrMapOvr>
  <p:transition/>
  <p:timing/>
</p:sld>
</file>

<file path=ppt/slides/slide3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aphicFrame>
        <p:nvGraphicFramePr>
          <p:cNvPr id="3" name="对象 2"/>
          <p:cNvGraphicFramePr>
            <a:graphicFrameLocks noChangeAspect="1"/>
          </p:cNvGraphicFramePr>
          <p:nvPr>
            <p:extLst>
              <p:ext uri="{D42A27DB-BD31-4B8C-83A1-F6EECF244321}">
                <p14:modId xmlns:p14="http://schemas.microsoft.com/office/powerpoint/2010/main" val="1784051981"/>
              </p:ext>
            </p:extLst>
          </p:nvPr>
        </p:nvGraphicFramePr>
        <p:xfrm>
          <a:off x="206589" y="685800"/>
          <a:ext cx="9043771" cy="6011562"/>
        </p:xfrm>
        <a:graphic>
          <a:graphicData uri="http://schemas.openxmlformats.org/presentationml/2006/ole">
            <mc:AlternateContent>
              <mc:Choice xmlns:v="urn:schemas-microsoft-com:vml" Requires="v">
                <p:oleObj spid="_x0000_s1063" name="文档" r:id="rId2" imgW="8148703" imgH="5416667" progId="Word.Document.12">
                  <p:embed/>
                </p:oleObj>
              </mc:Choice>
              <mc:Fallback>
                <p:oleObj name="文档" r:id="rId2" imgW="8148703" imgH="5416667" progId="Word.Document.12">
                  <p:embed/>
                  <p:pic>
                    <p:nvPicPr>
                      <p:cNvPr id="0" name="OLE substitute image"/>
                      <p:cNvPicPr/>
                      <p:nvPr/>
                    </p:nvPicPr>
                    <p:blipFill>
                      <a:blip r:embed="rId3"/>
                      <a:stretch>
                        <a:fillRect/>
                      </a:stretch>
                    </p:blipFill>
                    <p:spPr>
                      <a:xfrm>
                        <a:off x="206589" y="685800"/>
                        <a:ext cx="9043771" cy="6011562"/>
                      </a:xfrm>
                      <a:prstGeom prst="rect">
                        <a:avLst/>
                      </a:prstGeom>
                    </p:spPr>
                  </p:pic>
                </p:oleObj>
              </mc:Fallback>
            </mc:AlternateContent>
          </a:graphicData>
        </a:graphic>
      </p:graphicFrame>
      <p:pic>
        <p:nvPicPr>
          <p:cNvPr id="4" name="图片 3" descr="figure"/>
          <p:cNvPicPr/>
          <p:nvPr/>
        </p:nvPicPr>
        <p:blipFill>
          <a:blip r:embed="rId4"/>
          <a:stretch>
            <a:fillRect/>
          </a:stretch>
        </p:blipFill>
        <p:spPr>
          <a:xfrm>
            <a:off x="9163179" y="3052119"/>
            <a:ext cx="2637525" cy="3166162"/>
          </a:xfrm>
          <a:prstGeom prst="rect">
            <a:avLst/>
          </a:prstGeom>
        </p:spPr>
      </p:pic>
    </p:spTree>
    <p:extLst>
      <p:ext uri="{BB962C8B-B14F-4D97-AF65-F5344CB8AC3E}">
        <p14:creationId xmlns:p14="http://schemas.microsoft.com/office/powerpoint/2010/main" val="362053039"/>
      </p:ext>
    </p:extLst>
  </p:cSld>
  <p:clrMapOvr>
    <a:masterClrMapping/>
  </p:clrMapOvr>
  <p:transition/>
  <p:timing/>
</p:sld>
</file>

<file path=ppt/slides/slide35.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7" name="文本框 6146"/>
          <p:cNvSpPr txBox="1">
            <a:spLocks noChangeArrowheads="1"/>
          </p:cNvSpPr>
          <p:nvPr/>
        </p:nvSpPr>
        <p:spPr bwMode="auto">
          <a:xfrm>
            <a:off x="0" y="-33337"/>
            <a:ext cx="35560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itchFamily="34" charset="0"/>
                <a:ea typeface="宋体" panose="02010600030101010101" pitchFamily="2" charset="-122"/>
              </a:defRPr>
            </a:lvl1pPr>
            <a:lvl2pPr>
              <a:defRPr sz="2400" b="1">
                <a:solidFill>
                  <a:schemeClr val="tx1"/>
                </a:solidFill>
                <a:latin typeface="Arial" pitchFamily="34" charset="0"/>
                <a:ea typeface="宋体" panose="02010600030101010101" pitchFamily="2" charset="-122"/>
              </a:defRPr>
            </a:lvl2pPr>
            <a:lvl3pPr>
              <a:defRPr sz="2400" b="1">
                <a:solidFill>
                  <a:schemeClr val="tx1"/>
                </a:solidFill>
                <a:latin typeface="Arial" pitchFamily="34" charset="0"/>
                <a:ea typeface="宋体" panose="02010600030101010101" pitchFamily="2" charset="-122"/>
              </a:defRPr>
            </a:lvl3pPr>
            <a:lvl4pPr>
              <a:defRPr sz="2400" b="1">
                <a:solidFill>
                  <a:schemeClr val="tx1"/>
                </a:solidFill>
                <a:latin typeface="Arial" pitchFamily="34" charset="0"/>
                <a:ea typeface="宋体" panose="02010600030101010101" pitchFamily="2" charset="-122"/>
              </a:defRPr>
            </a:lvl4pPr>
            <a:lvl5pPr>
              <a:defRPr sz="2400" b="1">
                <a:solidFill>
                  <a:schemeClr val="tx1"/>
                </a:solidFill>
                <a:latin typeface="Arial" pitchFamily="34" charset="0"/>
                <a:ea typeface="宋体" panose="02010600030101010101" pitchFamily="2" charset="-122"/>
              </a:defRPr>
            </a:lvl5pPr>
            <a:lvl6pPr fontAlgn="base">
              <a:spcBef>
                <a:spcPct val="0"/>
              </a:spcBef>
              <a:spcAft>
                <a:spcPct val="0"/>
              </a:spcAft>
              <a:buFont typeface="Arial" pitchFamily="34" charset="0"/>
              <a:defRPr sz="2400" b="1">
                <a:solidFill>
                  <a:schemeClr val="tx1"/>
                </a:solidFill>
                <a:latin typeface="Arial" pitchFamily="34" charset="0"/>
                <a:ea typeface="宋体" panose="02010600030101010101" pitchFamily="2" charset="-122"/>
              </a:defRPr>
            </a:lvl6pPr>
            <a:lvl7pPr fontAlgn="base">
              <a:spcBef>
                <a:spcPct val="0"/>
              </a:spcBef>
              <a:spcAft>
                <a:spcPct val="0"/>
              </a:spcAft>
              <a:buFont typeface="Arial" pitchFamily="34" charset="0"/>
              <a:defRPr sz="2400" b="1">
                <a:solidFill>
                  <a:schemeClr val="tx1"/>
                </a:solidFill>
                <a:latin typeface="Arial" pitchFamily="34" charset="0"/>
                <a:ea typeface="宋体" panose="02010600030101010101" pitchFamily="2" charset="-122"/>
              </a:defRPr>
            </a:lvl7pPr>
            <a:lvl8pPr fontAlgn="base">
              <a:spcBef>
                <a:spcPct val="0"/>
              </a:spcBef>
              <a:spcAft>
                <a:spcPct val="0"/>
              </a:spcAft>
              <a:buFont typeface="Arial" pitchFamily="34" charset="0"/>
              <a:defRPr sz="2400" b="1">
                <a:solidFill>
                  <a:schemeClr val="tx1"/>
                </a:solidFill>
                <a:latin typeface="Arial" pitchFamily="34" charset="0"/>
                <a:ea typeface="宋体" panose="02010600030101010101" pitchFamily="2" charset="-122"/>
              </a:defRPr>
            </a:lvl8pPr>
            <a:lvl9pPr fontAlgn="base">
              <a:spcBef>
                <a:spcPct val="0"/>
              </a:spcBef>
              <a:spcAft>
                <a:spcPct val="0"/>
              </a:spcAft>
              <a:buFont typeface="Arial" pitchFamily="34" charset="0"/>
              <a:defRPr sz="2400" b="1">
                <a:solidFill>
                  <a:schemeClr val="tx1"/>
                </a:solidFill>
                <a:latin typeface="Arial" pitchFamily="34" charset="0"/>
                <a:ea typeface="宋体" panose="02010600030101010101" pitchFamily="2" charset="-122"/>
              </a:defRPr>
            </a:lvl9pPr>
          </a:lstStyle>
          <a:p>
            <a:r>
              <a:rPr lang="zh-CN" altLang="en-US" sz="2800">
                <a:solidFill>
                  <a:schemeClr val="bg1"/>
                </a:solidFill>
                <a:ea typeface="黑体" panose="02010609060101010101" pitchFamily="49" charset="-122"/>
              </a:rPr>
              <a:t>课堂小结</a:t>
            </a:r>
            <a:endParaRPr lang="en-US" altLang="zh-CN" sz="2800">
              <a:solidFill>
                <a:schemeClr val="bg1"/>
              </a:solidFill>
              <a:ea typeface="黑体" panose="02010609060101010101" pitchFamily="49" charset="-122"/>
            </a:endParaRPr>
          </a:p>
        </p:txBody>
      </p:sp>
      <p:pic>
        <p:nvPicPr>
          <p:cNvPr id="4" name="l170.eps"/>
          <p:cNvPicPr/>
          <p:nvPr/>
        </p:nvPicPr>
        <p:blipFill>
          <a:blip r:embed="rId2"/>
          <a:stretch>
            <a:fillRect/>
          </a:stretch>
        </p:blipFill>
        <p:spPr>
          <a:xfrm>
            <a:off x="2235200" y="2253537"/>
            <a:ext cx="6129836" cy="2083684"/>
          </a:xfrm>
          <a:prstGeom prst="rect">
            <a:avLst/>
          </a:prstGeom>
        </p:spPr>
      </p:pic>
    </p:spTree>
    <p:extLst>
      <p:ext uri="{BB962C8B-B14F-4D97-AF65-F5344CB8AC3E}">
        <p14:creationId xmlns:p14="http://schemas.microsoft.com/office/powerpoint/2010/main" val="2750920034"/>
      </p:ext>
    </p:extLst>
  </p:cSld>
  <p:clrMapOvr>
    <a:masterClrMapping/>
  </p:clrMapOvr>
  <p:transition/>
  <p:timing/>
</p:sld>
</file>

<file path=ppt/slides/slide36.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blipFill dpi="0" rotWithShape="1">
          <a:blip r:embed="rId3">
            <a:lum/>
          </a:blip>
          <a:stretch>
            <a:fillRect/>
          </a:stretch>
        </a:blipFill>
        <a:effectLst/>
      </p:bgPr>
    </p:bg>
    <p:spTree>
      <p:nvGrpSpPr>
        <p:cNvPr id="1" name=""/>
        <p:cNvGrpSpPr/>
        <p:nvPr/>
      </p:nvGrpSpPr>
      <p:grpSpPr>
        <a:xfrm>
          <a:off x="0" y="0"/>
          <a:ext cx="0" cy="0"/>
        </a:xfrm>
      </p:grpSpPr>
      <p:sp>
        <p:nvSpPr>
          <p:cNvPr id="4" name="文本框 3"/>
          <p:cNvSpPr txBox="1"/>
          <p:nvPr/>
        </p:nvSpPr>
        <p:spPr>
          <a:xfrm>
            <a:off x="9328727" y="193251"/>
            <a:ext cx="2320561" cy="646331"/>
          </a:xfrm>
          <a:prstGeom prst="rect">
            <a:avLst/>
          </a:prstGeom>
          <a:noFill/>
        </p:spPr>
        <p:txBody>
          <a:bodyPr wrap="square" rtlCol="0">
            <a:spAutoFit/>
          </a:bodyPr>
          <a:lstStyle/>
          <a:p>
            <a:r>
              <a:rPr lang="zh-CN" altLang="en-US" b="1">
                <a:solidFill>
                  <a:schemeClr val="accent1"/>
                </a:solidFill>
              </a:rPr>
              <a:t>人教</a:t>
            </a:r>
            <a:r>
              <a:rPr lang="en-US" altLang="zh-CN" b="1">
                <a:solidFill>
                  <a:schemeClr val="accent1"/>
                </a:solidFill>
              </a:rPr>
              <a:t>A</a:t>
            </a:r>
            <a:r>
              <a:rPr lang="zh-CN" altLang="en-US" b="1">
                <a:solidFill>
                  <a:schemeClr val="accent1"/>
                </a:solidFill>
              </a:rPr>
              <a:t>版选择性必修第一册</a:t>
            </a:r>
          </a:p>
        </p:txBody>
      </p:sp>
      <p:pic>
        <p:nvPicPr>
          <p:cNvPr id="5" name="New picture" hidden="1"/>
          <p:cNvPicPr/>
          <p:nvPr/>
        </p:nvPicPr>
        <p:blipFill>
          <a:blip r:embed="rId2"/>
          <a:stretch>
            <a:fillRect/>
          </a:stretch>
        </p:blipFill>
        <p:spPr>
          <a:xfrm>
            <a:off x="12344400" y="12344400"/>
            <a:ext cx="381000" cy="292100"/>
          </a:xfrm>
          <a:prstGeom prst="cube">
            <a:avLst/>
          </a:prstGeom>
        </p:spPr>
      </p:pic>
    </p:spTree>
  </p:cSld>
  <p:clrMapOvr>
    <a:masterClrMapping/>
  </p:clrMapOvr>
  <mc:AlternateContent>
    <mc:Choice xmlns:p14="http://schemas.microsoft.com/office/powerpoint/2010/main" Requires="p14">
      <p:transition spd="slow" p14:dur="1500">
        <p:random/>
      </p:transition>
    </mc:Choice>
    <mc:Fallback>
      <p:transition spd="slow">
        <p:random/>
      </p:transition>
    </mc:Fallback>
  </mc:AlternateContent>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矩形 2"/>
          <p:cNvSpPr>
            <a:spLocks noChangeAspect="1"/>
          </p:cNvSpPr>
          <p:nvPr/>
        </p:nvSpPr>
        <p:spPr>
          <a:xfrm>
            <a:off x="2748692" y="732405"/>
            <a:ext cx="4495141" cy="498598"/>
          </a:xfrm>
          <a:prstGeom prst="rect">
            <a:avLst/>
          </a:prstGeom>
        </p:spPr>
        <p:txBody>
          <a:bodyPr wrap="none">
            <a:spAutoFit/>
          </a:bodyPr>
          <a:lstStyle/>
          <a:p>
            <a:pPr>
              <a:lnSpc>
                <a:spcPct val="120000"/>
              </a:lnSpc>
              <a:spcAft>
                <a:spcPct val="0"/>
              </a:spcAft>
              <a:tabLst>
                <a:tab pos="1029335"/>
                <a:tab pos="1850390"/>
                <a:tab pos="2538095"/>
                <a:tab pos="3221990"/>
              </a:tabLst>
            </a:pPr>
            <a:r>
              <a:rPr lang="zh-CN" altLang="zh-CN" sz="2200">
                <a:solidFill>
                  <a:srgbClr val="000000"/>
                </a:solidFill>
                <a:latin typeface="Arial" pitchFamily="34" charset="0"/>
                <a:ea typeface="黑体" pitchFamily="2" charset="-122"/>
                <a:cs typeface="Times New Roman" pitchFamily="18" charset="0"/>
              </a:rPr>
              <a:t>空间中直线、平面垂直的向量表示</a:t>
            </a:r>
            <a:r>
              <a:rPr lang="en-US" altLang="zh-CN" sz="2200">
                <a:solidFill>
                  <a:srgbClr val="000000"/>
                </a:solidFill>
                <a:latin typeface="Arial" pitchFamily="34" charset="0"/>
                <a:ea typeface="黑体" pitchFamily="2" charset="-122"/>
                <a:cs typeface="Times New Roman" pitchFamily="18" charset="0"/>
              </a:rPr>
              <a:t> </a:t>
            </a:r>
            <a:endParaRPr lang="zh-CN" altLang="zh-CN" sz="2200">
              <a:solidFill>
                <a:srgbClr val="000000"/>
              </a:solidFill>
              <a:latin typeface="NEU-BZ-S92"/>
              <a:ea typeface="方正书宋_GBK" panose="03000509000000000000" pitchFamily="65" charset="-122"/>
              <a:cs typeface="Times New Roman" pitchFamily="18" charset="0"/>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949777678"/>
              </p:ext>
            </p:extLst>
          </p:nvPr>
        </p:nvGraphicFramePr>
        <p:xfrm>
          <a:off x="1500661" y="1415336"/>
          <a:ext cx="8142287" cy="4803775"/>
        </p:xfrm>
        <a:graphic>
          <a:graphicData uri="http://schemas.openxmlformats.org/presentationml/2006/ole">
            <mc:AlternateContent>
              <mc:Choice xmlns:v="urn:schemas-microsoft-com:vml" Requires="v">
                <p:oleObj spid="_x0000_s1038" name="文档" r:id="rId2" imgW="3935730" imgH="2327910" progId="Word.Document.12">
                  <p:embed/>
                </p:oleObj>
              </mc:Choice>
              <mc:Fallback>
                <p:oleObj name="文档" r:id="rId2" imgW="3935730" imgH="2327910" progId="Word.Document.12">
                  <p:embed/>
                  <p:pic>
                    <p:nvPicPr>
                      <p:cNvPr id="0" name="OLE substitute image"/>
                      <p:cNvPicPr/>
                      <p:nvPr/>
                    </p:nvPicPr>
                    <p:blipFill>
                      <a:blip r:embed="rId3"/>
                      <a:stretch>
                        <a:fillRect/>
                      </a:stretch>
                    </p:blipFill>
                    <p:spPr>
                      <a:xfrm>
                        <a:off x="1500661" y="1415336"/>
                        <a:ext cx="8142287" cy="4803775"/>
                      </a:xfrm>
                      <a:prstGeom prst="rect">
                        <a:avLst/>
                      </a:prstGeom>
                    </p:spPr>
                  </p:pic>
                </p:oleObj>
              </mc:Fallback>
            </mc:AlternateContent>
          </a:graphicData>
        </a:graphic>
      </p:graphicFrame>
      <p:sp>
        <p:nvSpPr>
          <p:cNvPr id="5" name="TextBox 12"/>
          <p:cNvSpPr txBox="1"/>
          <p:nvPr/>
        </p:nvSpPr>
        <p:spPr>
          <a:xfrm>
            <a:off x="0"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探究新知</a:t>
            </a:r>
          </a:p>
        </p:txBody>
      </p:sp>
      <p:pic>
        <p:nvPicPr>
          <p:cNvPr id="4" name="图片 3"/>
          <p:cNvPicPr>
            <a:picLocks noChangeAspect="1"/>
          </p:cNvPicPr>
          <p:nvPr/>
        </p:nvPicPr>
        <p:blipFill>
          <a:blip r:embed="rId4"/>
          <a:stretch>
            <a:fillRect/>
          </a:stretch>
        </p:blipFill>
        <p:spPr>
          <a:xfrm>
            <a:off x="1330283" y="4816820"/>
            <a:ext cx="7826074" cy="2041180"/>
          </a:xfrm>
          <a:prstGeom prst="rect">
            <a:avLst/>
          </a:prstGeom>
        </p:spPr>
      </p:pic>
    </p:spTree>
    <p:extLst>
      <p:ext uri="{BB962C8B-B14F-4D97-AF65-F5344CB8AC3E}">
        <p14:creationId xmlns:p14="http://schemas.microsoft.com/office/powerpoint/2010/main" val="1723381981"/>
      </p:ext>
    </p:extLst>
  </p:cSld>
  <p:clrMapOvr>
    <a:masterClrMapping/>
  </p:clrMapOvr>
  <p:transition spd="slow">
    <p:cut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153773" y="726189"/>
            <a:ext cx="10510108" cy="3139321"/>
          </a:xfrm>
          <a:prstGeom prst="rect">
            <a:avLst/>
          </a:prstGeom>
        </p:spPr>
        <p:txBody>
          <a:bodyPr wrap="square">
            <a:spAutoFit/>
          </a:bodyPr>
          <a:lstStyle/>
          <a:p>
            <a:pPr>
              <a:lnSpc>
                <a:spcPct val="15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cs typeface="Times New Roman" pitchFamily="18" charset="0"/>
              </a:rPr>
              <a:t>判断下列说法是否正确</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正确的在后面的括号内打</a:t>
            </a:r>
            <a:r>
              <a:rPr lang="en-US" altLang="zh-CN" sz="2200">
                <a:solidFill>
                  <a:srgbClr val="000000"/>
                </a:solidFill>
                <a:latin typeface="Times New Roman" pitchFamily="18" charset="0"/>
                <a:cs typeface="Times New Roman" pitchFamily="18" charset="0"/>
              </a:rPr>
              <a:t>“</a:t>
            </a:r>
            <a:r>
              <a:rPr lang="en-US" altLang="zh-CN" sz="2200">
                <a:solidFill>
                  <a:srgbClr val="000000"/>
                </a:solidFill>
                <a:latin typeface="Cambria Math" panose="02040503050406030204" pitchFamily="18" charset="0"/>
                <a:ea typeface="NEU-BZ-S92"/>
                <a:cs typeface="Times New Roman" pitchFamily="18" charset="0"/>
              </a:rPr>
              <a:t>√</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错误的打</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anose="03000509000000000000" pitchFamily="65" charset="-122"/>
              <a:cs typeface="Times New Roman" pitchFamily="18" charset="0"/>
            </a:endParaRPr>
          </a:p>
          <a:p>
            <a:pPr>
              <a:lnSpc>
                <a:spcPct val="15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cs typeface="Times New Roman" pitchFamily="18" charset="0"/>
              </a:rPr>
              <a:t>若两条直线的方向向量的数量积为</a:t>
            </a:r>
            <a:r>
              <a:rPr lang="en-US" altLang="zh-CN" sz="2200">
                <a:solidFill>
                  <a:srgbClr val="000000"/>
                </a:solidFill>
                <a:latin typeface="Times New Roman" pitchFamily="18" charset="0"/>
                <a:cs typeface="Times New Roman" pitchFamily="18" charset="0"/>
              </a:rPr>
              <a:t>0,</a:t>
            </a:r>
            <a:r>
              <a:rPr lang="zh-CN" altLang="zh-CN" sz="2200">
                <a:solidFill>
                  <a:srgbClr val="000000"/>
                </a:solidFill>
                <a:latin typeface="Times New Roman" pitchFamily="18" charset="0"/>
                <a:cs typeface="Times New Roman" pitchFamily="18" charset="0"/>
              </a:rPr>
              <a:t>则这两条直线一定垂直相交</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a:t>
            </a:r>
            <a:r>
              <a:rPr lang="zh-CN" altLang="zh-CN" sz="2200" i="1">
                <a:solidFill>
                  <a:srgbClr val="000000"/>
                </a:solidFill>
                <a:latin typeface="Times New Roman" pitchFamily="18" charset="0"/>
                <a:cs typeface="Times New Roman" pitchFamily="18" charset="0"/>
              </a:rPr>
              <a:t>　　</a:t>
            </a:r>
            <a:r>
              <a:rPr lang="en-US" altLang="zh-CN" sz="2200">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anose="03000509000000000000" pitchFamily="65" charset="-122"/>
              <a:cs typeface="Times New Roman" pitchFamily="18" charset="0"/>
            </a:endParaRPr>
          </a:p>
          <a:p>
            <a:pPr>
              <a:lnSpc>
                <a:spcPct val="15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(2)</a:t>
            </a:r>
            <a:r>
              <a:rPr lang="zh-CN" altLang="zh-CN" sz="2200">
                <a:solidFill>
                  <a:srgbClr val="000000"/>
                </a:solidFill>
                <a:latin typeface="Times New Roman" pitchFamily="18" charset="0"/>
                <a:cs typeface="Times New Roman" pitchFamily="18" charset="0"/>
              </a:rPr>
              <a:t>若一直线与平面垂直</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则该直线的方向向量与平面内的所有直线的方向向量的数量积为</a:t>
            </a:r>
            <a:r>
              <a:rPr lang="en-US" altLang="zh-CN" sz="2200">
                <a:solidFill>
                  <a:srgbClr val="000000"/>
                </a:solidFill>
                <a:latin typeface="Times New Roman" pitchFamily="18" charset="0"/>
                <a:cs typeface="Times New Roman" pitchFamily="18" charset="0"/>
              </a:rPr>
              <a:t>0</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a:t>
            </a:r>
            <a:r>
              <a:rPr lang="zh-CN" altLang="zh-CN" sz="2200" i="1">
                <a:solidFill>
                  <a:srgbClr val="000000"/>
                </a:solidFill>
                <a:latin typeface="Times New Roman" pitchFamily="18" charset="0"/>
                <a:cs typeface="Times New Roman" pitchFamily="18" charset="0"/>
              </a:rPr>
              <a:t>　　</a:t>
            </a:r>
            <a:r>
              <a:rPr lang="en-US" altLang="zh-CN" sz="2200">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anose="03000509000000000000" pitchFamily="65" charset="-122"/>
              <a:cs typeface="Times New Roman" pitchFamily="18" charset="0"/>
            </a:endParaRPr>
          </a:p>
          <a:p>
            <a:pPr>
              <a:lnSpc>
                <a:spcPct val="15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(3)</a:t>
            </a:r>
            <a:r>
              <a:rPr lang="zh-CN" altLang="zh-CN" sz="2200">
                <a:solidFill>
                  <a:srgbClr val="000000"/>
                </a:solidFill>
                <a:latin typeface="Times New Roman" pitchFamily="18" charset="0"/>
                <a:cs typeface="Times New Roman" pitchFamily="18" charset="0"/>
              </a:rPr>
              <a:t>两个平面垂直</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则其中一平面内的直线的方向向量与另一平面内的直线的方向向量垂直</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a:t>
            </a:r>
            <a:r>
              <a:rPr lang="zh-CN" altLang="zh-CN" sz="2200" i="1">
                <a:solidFill>
                  <a:srgbClr val="000000"/>
                </a:solidFill>
                <a:latin typeface="Times New Roman" pitchFamily="18" charset="0"/>
                <a:cs typeface="Times New Roman" pitchFamily="18" charset="0"/>
              </a:rPr>
              <a:t>　　</a:t>
            </a:r>
            <a:r>
              <a:rPr lang="en-US" altLang="zh-CN" sz="2200">
                <a:solidFill>
                  <a:srgbClr val="000000"/>
                </a:solidFill>
                <a:latin typeface="Times New Roman" pitchFamily="18" charset="0"/>
                <a:cs typeface="Times New Roman" pitchFamily="18" charset="0"/>
              </a:rPr>
              <a:t>)</a:t>
            </a:r>
            <a:endParaRPr lang="zh-CN" altLang="zh-CN" sz="2200">
              <a:solidFill>
                <a:srgbClr val="000000"/>
              </a:solidFill>
              <a:latin typeface="NEU-BZ-S92"/>
              <a:ea typeface="方正书宋_GBK" panose="03000509000000000000" pitchFamily="65" charset="-122"/>
              <a:cs typeface="Times New Roman" pitchFamily="18" charset="0"/>
            </a:endParaRPr>
          </a:p>
        </p:txBody>
      </p:sp>
      <p:sp>
        <p:nvSpPr>
          <p:cNvPr id="3" name="矩形 2"/>
          <p:cNvSpPr>
            <a:spLocks noChangeAspect="1"/>
          </p:cNvSpPr>
          <p:nvPr/>
        </p:nvSpPr>
        <p:spPr>
          <a:xfrm>
            <a:off x="153773" y="4068607"/>
            <a:ext cx="10411254" cy="498598"/>
          </a:xfrm>
          <a:prstGeom prst="rect">
            <a:avLst/>
          </a:prstGeom>
        </p:spPr>
        <p:txBody>
          <a:bodyPr wrap="square">
            <a:spAutoFit/>
          </a:bodyPr>
          <a:lstStyle/>
          <a:p>
            <a:pPr>
              <a:lnSpc>
                <a:spcPct val="120000"/>
              </a:lnSpc>
            </a:pPr>
            <a:r>
              <a:rPr lang="en-US" altLang="zh-CN" sz="2200">
                <a:solidFill>
                  <a:srgbClr val="000000"/>
                </a:solidFill>
                <a:latin typeface="Times New Roman" pitchFamily="18" charset="0"/>
              </a:rPr>
              <a:t>(4)</a:t>
            </a:r>
            <a:r>
              <a:rPr lang="zh-CN" altLang="zh-CN" sz="2200">
                <a:solidFill>
                  <a:srgbClr val="000000"/>
                </a:solidFill>
                <a:latin typeface="Times New Roman" pitchFamily="18" charset="0"/>
                <a:cs typeface="Times New Roman" pitchFamily="18" charset="0"/>
              </a:rPr>
              <a:t>若两平面</a:t>
            </a:r>
            <a:r>
              <a:rPr lang="en-US" altLang="zh-CN" sz="2200" i="1">
                <a:solidFill>
                  <a:srgbClr val="000000"/>
                </a:solidFill>
                <a:latin typeface="Times New Roman" pitchFamily="18" charset="0"/>
                <a:ea typeface="Microsoft Yi Baiti" panose="03000500000000000000" pitchFamily="66" charset="0"/>
              </a:rPr>
              <a:t>α</a:t>
            </a:r>
            <a:r>
              <a:rPr lang="en-US" altLang="zh-CN" sz="2200">
                <a:solidFill>
                  <a:srgbClr val="000000"/>
                </a:solidFill>
                <a:latin typeface="Times New Roman" pitchFamily="18" charset="0"/>
              </a:rPr>
              <a:t>,</a:t>
            </a:r>
            <a:r>
              <a:rPr lang="en-US" altLang="zh-CN" sz="2200" i="1">
                <a:solidFill>
                  <a:srgbClr val="000000"/>
                </a:solidFill>
                <a:latin typeface="Times New Roman" pitchFamily="18" charset="0"/>
                <a:ea typeface="Microsoft Yi Baiti" panose="03000500000000000000" pitchFamily="66" charset="0"/>
              </a:rPr>
              <a:t>β</a:t>
            </a:r>
            <a:r>
              <a:rPr lang="zh-CN" altLang="zh-CN" sz="2200">
                <a:solidFill>
                  <a:srgbClr val="000000"/>
                </a:solidFill>
                <a:latin typeface="Times New Roman" pitchFamily="18" charset="0"/>
                <a:cs typeface="Times New Roman" pitchFamily="18" charset="0"/>
              </a:rPr>
              <a:t>的法向量分别为</a:t>
            </a:r>
            <a:r>
              <a:rPr lang="en-US" altLang="zh-CN" sz="2200" b="1">
                <a:solidFill>
                  <a:srgbClr val="000000"/>
                </a:solidFill>
                <a:latin typeface="Times New Roman" pitchFamily="18" charset="0"/>
              </a:rPr>
              <a:t>u</a:t>
            </a:r>
            <a:r>
              <a:rPr lang="en-US" altLang="zh-CN" sz="2200" baseline="-25000">
                <a:solidFill>
                  <a:srgbClr val="000000"/>
                </a:solidFill>
                <a:latin typeface="Times New Roman" pitchFamily="18" charset="0"/>
              </a:rPr>
              <a:t>1</a:t>
            </a:r>
            <a:r>
              <a:rPr lang="en-US" altLang="zh-CN" sz="2200" i="1">
                <a:solidFill>
                  <a:srgbClr val="000000"/>
                </a:solidFill>
                <a:latin typeface="Times New Roman" pitchFamily="18" charset="0"/>
              </a:rPr>
              <a:t>=</a:t>
            </a:r>
            <a:r>
              <a:rPr lang="en-US" altLang="zh-CN" sz="2200">
                <a:solidFill>
                  <a:srgbClr val="000000"/>
                </a:solidFill>
                <a:latin typeface="Times New Roman" pitchFamily="18" charset="0"/>
              </a:rPr>
              <a:t>(1,0,1),</a:t>
            </a:r>
            <a:r>
              <a:rPr lang="en-US" altLang="zh-CN" sz="2200" b="1">
                <a:solidFill>
                  <a:srgbClr val="000000"/>
                </a:solidFill>
                <a:latin typeface="Times New Roman" pitchFamily="18" charset="0"/>
              </a:rPr>
              <a:t>u</a:t>
            </a:r>
            <a:r>
              <a:rPr lang="en-US" altLang="zh-CN" sz="2200" baseline="-25000">
                <a:solidFill>
                  <a:srgbClr val="000000"/>
                </a:solidFill>
                <a:latin typeface="Times New Roman" pitchFamily="18" charset="0"/>
              </a:rPr>
              <a:t>2</a:t>
            </a:r>
            <a:r>
              <a:rPr lang="en-US" altLang="zh-CN" sz="2200" i="1">
                <a:solidFill>
                  <a:srgbClr val="000000"/>
                </a:solidFill>
                <a:latin typeface="Times New Roman" pitchFamily="18" charset="0"/>
              </a:rPr>
              <a:t>=</a:t>
            </a:r>
            <a:r>
              <a:rPr lang="en-US" altLang="zh-CN" sz="2200">
                <a:solidFill>
                  <a:srgbClr val="000000"/>
                </a:solidFill>
                <a:latin typeface="Times New Roman" pitchFamily="18" charset="0"/>
              </a:rPr>
              <a:t>(0,2,0),</a:t>
            </a:r>
            <a:r>
              <a:rPr lang="zh-CN" altLang="zh-CN" sz="2200">
                <a:solidFill>
                  <a:srgbClr val="000000"/>
                </a:solidFill>
                <a:latin typeface="Times New Roman" pitchFamily="18" charset="0"/>
                <a:cs typeface="Times New Roman" pitchFamily="18" charset="0"/>
              </a:rPr>
              <a:t>则平面</a:t>
            </a:r>
            <a:r>
              <a:rPr lang="en-US" altLang="zh-CN" sz="2200" i="1">
                <a:solidFill>
                  <a:srgbClr val="000000"/>
                </a:solidFill>
                <a:latin typeface="Times New Roman" pitchFamily="18" charset="0"/>
                <a:ea typeface="Microsoft Yi Baiti" panose="03000500000000000000" pitchFamily="66" charset="0"/>
              </a:rPr>
              <a:t>α</a:t>
            </a:r>
            <a:r>
              <a:rPr lang="en-US" altLang="zh-CN" sz="2200">
                <a:solidFill>
                  <a:srgbClr val="000000"/>
                </a:solidFill>
                <a:latin typeface="Times New Roman" pitchFamily="18" charset="0"/>
              </a:rPr>
              <a:t>,</a:t>
            </a:r>
            <a:r>
              <a:rPr lang="en-US" altLang="zh-CN" sz="2200" i="1">
                <a:solidFill>
                  <a:srgbClr val="000000"/>
                </a:solidFill>
                <a:latin typeface="Times New Roman" pitchFamily="18" charset="0"/>
                <a:ea typeface="Microsoft Yi Baiti" panose="03000500000000000000" pitchFamily="66" charset="0"/>
              </a:rPr>
              <a:t>β</a:t>
            </a:r>
            <a:r>
              <a:rPr lang="zh-CN" altLang="zh-CN" sz="2200">
                <a:solidFill>
                  <a:srgbClr val="000000"/>
                </a:solidFill>
                <a:latin typeface="Times New Roman" pitchFamily="18" charset="0"/>
                <a:cs typeface="Times New Roman" pitchFamily="18" charset="0"/>
              </a:rPr>
              <a:t>互相垂直</a:t>
            </a:r>
            <a:r>
              <a:rPr lang="en-US" altLang="zh-CN" sz="2200" i="1">
                <a:solidFill>
                  <a:srgbClr val="000000"/>
                </a:solidFill>
                <a:latin typeface="Times New Roman" pitchFamily="18" charset="0"/>
              </a:rPr>
              <a:t>.</a:t>
            </a:r>
            <a:r>
              <a:rPr lang="en-US" altLang="zh-CN" sz="2200">
                <a:solidFill>
                  <a:srgbClr val="000000"/>
                </a:solidFill>
                <a:latin typeface="Times New Roman" pitchFamily="18" charset="0"/>
              </a:rPr>
              <a:t>(</a:t>
            </a:r>
            <a:r>
              <a:rPr lang="zh-CN" altLang="zh-CN" sz="2200" i="1">
                <a:solidFill>
                  <a:srgbClr val="000000"/>
                </a:solidFill>
                <a:latin typeface="Times New Roman" pitchFamily="18" charset="0"/>
                <a:cs typeface="Times New Roman" pitchFamily="18" charset="0"/>
              </a:rPr>
              <a:t>　　</a:t>
            </a:r>
            <a:r>
              <a:rPr lang="en-US" altLang="zh-CN" sz="2200">
                <a:solidFill>
                  <a:srgbClr val="000000"/>
                </a:solidFill>
                <a:latin typeface="Times New Roman" pitchFamily="18" charset="0"/>
              </a:rPr>
              <a:t>)</a:t>
            </a:r>
            <a:endParaRPr lang="zh-CN" altLang="en-US" sz="2200"/>
          </a:p>
        </p:txBody>
      </p:sp>
      <p:sp>
        <p:nvSpPr>
          <p:cNvPr id="4" name="矩形 3"/>
          <p:cNvSpPr>
            <a:spLocks noChangeAspect="1"/>
          </p:cNvSpPr>
          <p:nvPr/>
        </p:nvSpPr>
        <p:spPr>
          <a:xfrm>
            <a:off x="1129473" y="5350748"/>
            <a:ext cx="4063933" cy="459741"/>
          </a:xfrm>
          <a:prstGeom prst="rect">
            <a:avLst/>
          </a:prstGeom>
        </p:spPr>
        <p:txBody>
          <a:bodyPr wrap="none">
            <a:spAutoFit/>
          </a:bodyPr>
          <a:lstStyle/>
          <a:p>
            <a:pPr>
              <a:lnSpc>
                <a:spcPct val="120000"/>
              </a:lnSpc>
              <a:spcAft>
                <a:spcPct val="0"/>
              </a:spcAft>
              <a:tabLst>
                <a:tab pos="1029335"/>
                <a:tab pos="1850390"/>
                <a:tab pos="2538095"/>
                <a:tab pos="3221990"/>
              </a:tabLst>
            </a:pPr>
            <a:r>
              <a:rPr lang="zh-CN" altLang="zh-CN" sz="2200">
                <a:solidFill>
                  <a:srgbClr val="FF0000"/>
                </a:solidFill>
                <a:latin typeface="Times New Roman" pitchFamily="18" charset="0"/>
                <a:ea typeface="黑体" pitchFamily="2" charset="-122"/>
                <a:cs typeface="Times New Roman" pitchFamily="18" charset="0"/>
              </a:rPr>
              <a:t>答案</a:t>
            </a:r>
            <a:r>
              <a:rPr lang="en-US" altLang="zh-CN" sz="2200">
                <a:solidFill>
                  <a:srgbClr val="FF0000"/>
                </a:solidFill>
                <a:latin typeface="Times New Roman" pitchFamily="18" charset="0"/>
                <a:ea typeface="黑体" pitchFamily="2" charset="-122"/>
                <a:cs typeface="Times New Roman" pitchFamily="18" charset="0"/>
              </a:rPr>
              <a:t>:</a:t>
            </a:r>
            <a:r>
              <a:rPr lang="en-US" altLang="zh-CN" sz="2200">
                <a:solidFill>
                  <a:srgbClr val="FF0000"/>
                </a:solidFill>
                <a:latin typeface="Times New Roman" pitchFamily="18" charset="0"/>
                <a:cs typeface="Times New Roman" pitchFamily="18" charset="0"/>
              </a:rPr>
              <a:t> (1)</a:t>
            </a:r>
            <a:r>
              <a:rPr lang="en-US" altLang="zh-CN" sz="2200" i="1">
                <a:solidFill>
                  <a:srgbClr val="FF0000"/>
                </a:solidFill>
                <a:latin typeface="Times New Roman" pitchFamily="18" charset="0"/>
                <a:cs typeface="Times New Roman" pitchFamily="18" charset="0"/>
              </a:rPr>
              <a:t>×</a:t>
            </a:r>
            <a:r>
              <a:rPr lang="zh-CN" altLang="zh-CN" sz="2200" i="1">
                <a:solidFill>
                  <a:srgbClr val="FF0000"/>
                </a:solidFill>
                <a:latin typeface="Times New Roman" pitchFamily="18" charset="0"/>
                <a:cs typeface="Times New Roman" pitchFamily="18" charset="0"/>
              </a:rPr>
              <a:t>　</a:t>
            </a:r>
            <a:r>
              <a:rPr lang="en-US" altLang="zh-CN" sz="2200">
                <a:solidFill>
                  <a:srgbClr val="FF0000"/>
                </a:solidFill>
                <a:latin typeface="Times New Roman" pitchFamily="18" charset="0"/>
                <a:cs typeface="Times New Roman" pitchFamily="18" charset="0"/>
              </a:rPr>
              <a:t>(2)</a:t>
            </a:r>
            <a:r>
              <a:rPr lang="en-US" altLang="zh-CN" sz="2200">
                <a:solidFill>
                  <a:srgbClr val="FF0000"/>
                </a:solidFill>
                <a:latin typeface="Cambria Math" panose="02040503050406030204" pitchFamily="18" charset="0"/>
                <a:ea typeface="NEU-BZ-S92"/>
                <a:cs typeface="Times New Roman" pitchFamily="18" charset="0"/>
              </a:rPr>
              <a:t>√</a:t>
            </a:r>
            <a:r>
              <a:rPr lang="zh-CN" altLang="zh-CN" sz="2200" i="1">
                <a:solidFill>
                  <a:srgbClr val="FF0000"/>
                </a:solidFill>
                <a:latin typeface="Times New Roman" pitchFamily="18" charset="0"/>
                <a:cs typeface="Times New Roman" pitchFamily="18" charset="0"/>
              </a:rPr>
              <a:t>　</a:t>
            </a:r>
            <a:r>
              <a:rPr lang="en-US" altLang="zh-CN" sz="2200">
                <a:solidFill>
                  <a:srgbClr val="FF0000"/>
                </a:solidFill>
                <a:latin typeface="Times New Roman" pitchFamily="18" charset="0"/>
                <a:cs typeface="Times New Roman" pitchFamily="18" charset="0"/>
              </a:rPr>
              <a:t>(3)</a:t>
            </a:r>
            <a:r>
              <a:rPr lang="en-US" altLang="zh-CN" sz="2200" i="1">
                <a:solidFill>
                  <a:srgbClr val="FF0000"/>
                </a:solidFill>
                <a:latin typeface="Times New Roman" pitchFamily="18" charset="0"/>
                <a:cs typeface="Times New Roman" pitchFamily="18" charset="0"/>
              </a:rPr>
              <a:t>×</a:t>
            </a:r>
            <a:r>
              <a:rPr lang="zh-CN" altLang="zh-CN" sz="2200" i="1">
                <a:solidFill>
                  <a:srgbClr val="FF0000"/>
                </a:solidFill>
                <a:latin typeface="Times New Roman" pitchFamily="18" charset="0"/>
                <a:cs typeface="Times New Roman" pitchFamily="18" charset="0"/>
              </a:rPr>
              <a:t>　</a:t>
            </a:r>
            <a:r>
              <a:rPr lang="en-US" altLang="zh-CN" sz="2200">
                <a:solidFill>
                  <a:srgbClr val="FF0000"/>
                </a:solidFill>
                <a:latin typeface="Times New Roman" pitchFamily="18" charset="0"/>
                <a:cs typeface="Times New Roman" pitchFamily="18" charset="0"/>
              </a:rPr>
              <a:t>(4)</a:t>
            </a:r>
            <a:r>
              <a:rPr lang="en-US" altLang="zh-CN" sz="2200">
                <a:solidFill>
                  <a:srgbClr val="FF0000"/>
                </a:solidFill>
                <a:latin typeface="Cambria Math" panose="02040503050406030204" pitchFamily="18" charset="0"/>
                <a:ea typeface="NEU-BZ-S92"/>
                <a:cs typeface="Times New Roman" pitchFamily="18" charset="0"/>
              </a:rPr>
              <a:t>√ </a:t>
            </a:r>
            <a:endParaRPr lang="zh-CN" altLang="zh-CN" sz="2200">
              <a:solidFill>
                <a:srgbClr val="FF0000"/>
              </a:solidFill>
              <a:latin typeface="NEU-BZ-S92"/>
              <a:ea typeface="方正书宋_GBK" panose="03000509000000000000" pitchFamily="65" charset="-122"/>
              <a:cs typeface="Times New Roman" panose="02020603050405020304" pitchFamily="18" charset="0"/>
            </a:endParaRPr>
          </a:p>
        </p:txBody>
      </p:sp>
      <p:sp>
        <p:nvSpPr>
          <p:cNvPr id="5" name="TextBox 12"/>
          <p:cNvSpPr txBox="1"/>
          <p:nvPr/>
        </p:nvSpPr>
        <p:spPr>
          <a:xfrm>
            <a:off x="0"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小试牛刀</a:t>
            </a:r>
          </a:p>
        </p:txBody>
      </p:sp>
    </p:spTree>
    <p:extLst>
      <p:ext uri="{BB962C8B-B14F-4D97-AF65-F5344CB8AC3E}">
        <p14:creationId xmlns:p14="http://schemas.microsoft.com/office/powerpoint/2010/main" val="1175732791"/>
      </p:ext>
    </p:extLst>
  </p:cSld>
  <p:clrMapOvr>
    <a:masterClrMapping/>
  </p:clrMapOvr>
  <p:transition spd="slow">
    <p:cut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450334" y="823389"/>
            <a:ext cx="10250617" cy="1446550"/>
          </a:xfrm>
          <a:prstGeom prst="rect">
            <a:avLst/>
          </a:prstGeom>
        </p:spPr>
        <p:txBody>
          <a:bodyPr wrap="square">
            <a:spAutoFit/>
          </a:bodyPr>
          <a:lstStyle/>
          <a:p>
            <a:pPr>
              <a:lnSpc>
                <a:spcPct val="20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2.</a:t>
            </a:r>
            <a:r>
              <a:rPr lang="zh-CN" altLang="zh-CN" sz="2200">
                <a:solidFill>
                  <a:srgbClr val="000000"/>
                </a:solidFill>
                <a:latin typeface="Times New Roman" pitchFamily="18" charset="0"/>
                <a:cs typeface="Times New Roman" pitchFamily="18" charset="0"/>
              </a:rPr>
              <a:t>设平面</a:t>
            </a:r>
            <a:r>
              <a:rPr lang="en-US" altLang="zh-CN" sz="2200" i="1">
                <a:solidFill>
                  <a:srgbClr val="000000"/>
                </a:solidFill>
                <a:latin typeface="Times New Roman" pitchFamily="18" charset="0"/>
                <a:ea typeface="Microsoft Yi Baiti" panose="03000500000000000000" pitchFamily="66" charset="0"/>
                <a:cs typeface="Times New Roman" pitchFamily="18" charset="0"/>
              </a:rPr>
              <a:t>α</a:t>
            </a:r>
            <a:r>
              <a:rPr lang="zh-CN" altLang="zh-CN" sz="2200">
                <a:solidFill>
                  <a:srgbClr val="000000"/>
                </a:solidFill>
                <a:latin typeface="Times New Roman" pitchFamily="18" charset="0"/>
                <a:cs typeface="Times New Roman" pitchFamily="18" charset="0"/>
              </a:rPr>
              <a:t>的法向量为</a:t>
            </a:r>
            <a:r>
              <a:rPr lang="en-US" altLang="zh-CN" sz="2200">
                <a:solidFill>
                  <a:srgbClr val="000000"/>
                </a:solidFill>
                <a:latin typeface="Times New Roman" pitchFamily="18" charset="0"/>
                <a:cs typeface="Times New Roman" pitchFamily="18" charset="0"/>
              </a:rPr>
              <a:t>(1,2,</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2),</a:t>
            </a:r>
            <a:r>
              <a:rPr lang="zh-CN" altLang="zh-CN" sz="2200">
                <a:solidFill>
                  <a:srgbClr val="000000"/>
                </a:solidFill>
                <a:latin typeface="Times New Roman" pitchFamily="18" charset="0"/>
                <a:cs typeface="Times New Roman" pitchFamily="18" charset="0"/>
              </a:rPr>
              <a:t>平面</a:t>
            </a:r>
            <a:r>
              <a:rPr lang="en-US" altLang="zh-CN" sz="2200" i="1">
                <a:solidFill>
                  <a:srgbClr val="000000"/>
                </a:solidFill>
                <a:latin typeface="Times New Roman" pitchFamily="18" charset="0"/>
                <a:ea typeface="Microsoft Yi Baiti" panose="03000500000000000000" pitchFamily="66" charset="0"/>
                <a:cs typeface="Times New Roman" pitchFamily="18" charset="0"/>
              </a:rPr>
              <a:t>β</a:t>
            </a:r>
            <a:r>
              <a:rPr lang="zh-CN" altLang="zh-CN" sz="2200">
                <a:solidFill>
                  <a:srgbClr val="000000"/>
                </a:solidFill>
                <a:latin typeface="Times New Roman" pitchFamily="18" charset="0"/>
                <a:cs typeface="Times New Roman" pitchFamily="18" charset="0"/>
              </a:rPr>
              <a:t>的法向量</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2,</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4,</a:t>
            </a:r>
            <a:r>
              <a:rPr lang="en-US" altLang="zh-CN" sz="2200" i="1">
                <a:solidFill>
                  <a:srgbClr val="000000"/>
                </a:solidFill>
                <a:latin typeface="Times New Roman" pitchFamily="18" charset="0"/>
                <a:cs typeface="Times New Roman" pitchFamily="18" charset="0"/>
              </a:rPr>
              <a:t>k</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若</a:t>
            </a:r>
            <a:r>
              <a:rPr lang="en-US" altLang="zh-CN" sz="2200" i="1">
                <a:solidFill>
                  <a:srgbClr val="000000"/>
                </a:solidFill>
                <a:latin typeface="Times New Roman" pitchFamily="18" charset="0"/>
                <a:ea typeface="Microsoft Yi Baiti" panose="03000500000000000000" pitchFamily="66" charset="0"/>
                <a:cs typeface="Times New Roman" pitchFamily="18" charset="0"/>
              </a:rPr>
              <a:t>α</a:t>
            </a:r>
            <a:r>
              <a:rPr lang="zh-CN" altLang="zh-CN" sz="2200">
                <a:solidFill>
                  <a:srgbClr val="000000"/>
                </a:solidFill>
                <a:latin typeface="NEU-BZ-S92"/>
                <a:cs typeface="宋体" panose="02010600030101010101" pitchFamily="2" charset="-122"/>
              </a:rPr>
              <a:t>⊥</a:t>
            </a:r>
            <a:r>
              <a:rPr lang="en-US" altLang="zh-CN" sz="2200" i="1">
                <a:solidFill>
                  <a:srgbClr val="000000"/>
                </a:solidFill>
                <a:latin typeface="Times New Roman" pitchFamily="18" charset="0"/>
                <a:ea typeface="Microsoft Yi Baiti" panose="03000500000000000000" pitchFamily="66" charset="0"/>
                <a:cs typeface="Times New Roman" pitchFamily="18" charset="0"/>
              </a:rPr>
              <a:t>β</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则</a:t>
            </a:r>
            <a:r>
              <a:rPr lang="en-US" altLang="zh-CN" sz="2200" i="1">
                <a:solidFill>
                  <a:srgbClr val="000000"/>
                </a:solidFill>
                <a:latin typeface="Times New Roman" pitchFamily="18" charset="0"/>
                <a:cs typeface="Times New Roman" pitchFamily="18" charset="0"/>
              </a:rPr>
              <a:t>k=</a:t>
            </a:r>
            <a:r>
              <a:rPr lang="en-US" altLang="zh-CN" sz="2200">
                <a:solidFill>
                  <a:srgbClr val="000000"/>
                </a:solidFill>
                <a:latin typeface="Times New Roman" pitchFamily="18" charset="0"/>
                <a:cs typeface="Times New Roman" pitchFamily="18" charset="0"/>
              </a:rPr>
              <a:t>(</a:t>
            </a:r>
            <a:r>
              <a:rPr lang="zh-CN" altLang="zh-CN" sz="2200" i="1">
                <a:solidFill>
                  <a:srgbClr val="000000"/>
                </a:solidFill>
                <a:latin typeface="Times New Roman" pitchFamily="18" charset="0"/>
                <a:cs typeface="Times New Roman" pitchFamily="18" charset="0"/>
              </a:rPr>
              <a:t>　　</a:t>
            </a:r>
            <a:r>
              <a:rPr lang="en-US" altLang="zh-CN" sz="2200">
                <a:solidFill>
                  <a:srgbClr val="000000"/>
                </a:solidFill>
                <a:latin typeface="Times New Roman" pitchFamily="18" charset="0"/>
                <a:cs typeface="Times New Roman" pitchFamily="18" charset="0"/>
              </a:rPr>
              <a:t>)</a:t>
            </a:r>
            <a:r>
              <a:rPr lang="zh-CN" altLang="zh-CN" sz="2200" i="1">
                <a:solidFill>
                  <a:srgbClr val="000000"/>
                </a:solidFill>
                <a:latin typeface="Times New Roman" pitchFamily="18" charset="0"/>
                <a:cs typeface="Times New Roman" pitchFamily="18" charset="0"/>
              </a:rPr>
              <a:t>　</a:t>
            </a:r>
            <a:endParaRPr lang="zh-CN" altLang="zh-CN" sz="2200">
              <a:solidFill>
                <a:srgbClr val="000000"/>
              </a:solidFill>
              <a:latin typeface="NEU-BZ-S92"/>
              <a:ea typeface="方正书宋_GBK" panose="03000509000000000000" pitchFamily="65" charset="-122"/>
              <a:cs typeface="Times New Roman" pitchFamily="18" charset="0"/>
            </a:endParaRPr>
          </a:p>
          <a:p>
            <a:pPr>
              <a:lnSpc>
                <a:spcPct val="200000"/>
              </a:lnSpc>
              <a:spcAft>
                <a:spcPct val="0"/>
              </a:spcAft>
              <a:tabLst>
                <a:tab pos="1029335"/>
                <a:tab pos="1850390"/>
                <a:tab pos="2538095"/>
                <a:tab pos="3221990"/>
              </a:tabLst>
            </a:pPr>
            <a:r>
              <a:rPr lang="en-US" altLang="zh-CN" sz="2200">
                <a:solidFill>
                  <a:srgbClr val="000000"/>
                </a:solidFill>
                <a:latin typeface="Times New Roman" pitchFamily="18" charset="0"/>
                <a:cs typeface="Times New Roman" pitchFamily="18" charset="0"/>
              </a:rPr>
              <a:t>A.2	              B.</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5	                         C.4	                            D.</a:t>
            </a:r>
            <a:r>
              <a:rPr lang="en-US" altLang="zh-CN" sz="2200" i="1">
                <a:solidFill>
                  <a:srgbClr val="000000"/>
                </a:solidFill>
                <a:latin typeface="Times New Roman" pitchFamily="18" charset="0"/>
                <a:cs typeface="Times New Roman" pitchFamily="18" charset="0"/>
              </a:rPr>
              <a:t>-</a:t>
            </a:r>
            <a:r>
              <a:rPr lang="en-US" altLang="zh-CN" sz="2200">
                <a:solidFill>
                  <a:srgbClr val="000000"/>
                </a:solidFill>
                <a:latin typeface="Times New Roman" pitchFamily="18" charset="0"/>
                <a:cs typeface="Times New Roman" pitchFamily="18" charset="0"/>
              </a:rPr>
              <a:t>2</a:t>
            </a:r>
            <a:endParaRPr lang="zh-CN" altLang="zh-CN" sz="2200">
              <a:solidFill>
                <a:srgbClr val="000000"/>
              </a:solidFill>
              <a:latin typeface="NEU-BZ-S92"/>
              <a:ea typeface="方正书宋_GBK" panose="03000509000000000000" pitchFamily="65" charset="-122"/>
              <a:cs typeface="Times New Roman" pitchFamily="18" charset="0"/>
            </a:endParaRPr>
          </a:p>
        </p:txBody>
      </p:sp>
      <p:sp>
        <p:nvSpPr>
          <p:cNvPr id="3" name="矩形 2"/>
          <p:cNvSpPr>
            <a:spLocks noChangeAspect="1"/>
          </p:cNvSpPr>
          <p:nvPr/>
        </p:nvSpPr>
        <p:spPr>
          <a:xfrm>
            <a:off x="629767" y="3268800"/>
            <a:ext cx="1367682" cy="466090"/>
          </a:xfrm>
          <a:prstGeom prst="rect">
            <a:avLst/>
          </a:prstGeom>
        </p:spPr>
        <p:txBody>
          <a:bodyPr wrap="none">
            <a:spAutoFit/>
          </a:bodyPr>
          <a:lstStyle/>
          <a:p>
            <a:pPr>
              <a:lnSpc>
                <a:spcPct val="120000"/>
              </a:lnSpc>
            </a:pPr>
            <a:r>
              <a:rPr lang="zh-CN" altLang="zh-CN" sz="2200">
                <a:solidFill>
                  <a:srgbClr val="FF0000"/>
                </a:solidFill>
                <a:latin typeface="Arial" pitchFamily="34" charset="0"/>
                <a:ea typeface="黑体" pitchFamily="2" charset="-122"/>
                <a:cs typeface="Times New Roman" pitchFamily="18" charset="0"/>
              </a:rPr>
              <a:t>答案</a:t>
            </a:r>
            <a:r>
              <a:rPr lang="en-US" altLang="zh-CN" sz="2200">
                <a:solidFill>
                  <a:srgbClr val="FF0000"/>
                </a:solidFill>
                <a:latin typeface="Arial" pitchFamily="34" charset="0"/>
                <a:ea typeface="黑体" pitchFamily="2" charset="-122"/>
                <a:cs typeface="Times New Roman" pitchFamily="18" charset="0"/>
              </a:rPr>
              <a:t>:</a:t>
            </a:r>
            <a:r>
              <a:rPr lang="en-US" altLang="zh-CN" sz="2200">
                <a:solidFill>
                  <a:srgbClr val="FF0000"/>
                </a:solidFill>
                <a:latin typeface="Times New Roman" pitchFamily="18" charset="0"/>
                <a:ea typeface="黑体" pitchFamily="2" charset="-122"/>
              </a:rPr>
              <a:t>B</a:t>
            </a:r>
            <a:r>
              <a:rPr lang="zh-CN" altLang="zh-CN" sz="2200">
                <a:solidFill>
                  <a:srgbClr val="FF0000"/>
                </a:solidFill>
                <a:latin typeface="Times New Roman" pitchFamily="18" charset="0"/>
                <a:ea typeface="黑体" pitchFamily="2" charset="-122"/>
                <a:cs typeface="Times New Roman" pitchFamily="18" charset="0"/>
              </a:rPr>
              <a:t>　</a:t>
            </a:r>
            <a:r>
              <a:rPr lang="en-US" altLang="zh-CN" sz="2200">
                <a:solidFill>
                  <a:srgbClr val="FF0000"/>
                </a:solidFill>
                <a:latin typeface="Times New Roman" pitchFamily="18" charset="0"/>
                <a:ea typeface="黑体" pitchFamily="2" charset="-122"/>
                <a:cs typeface="Times New Roman" pitchFamily="18" charset="0"/>
              </a:rPr>
              <a:t> </a:t>
            </a:r>
            <a:endParaRPr lang="zh-CN" altLang="en-US" sz="2200">
              <a:solidFill>
                <a:srgbClr val="FF0000"/>
              </a:solidFill>
            </a:endParaRPr>
          </a:p>
        </p:txBody>
      </p:sp>
      <p:sp>
        <p:nvSpPr>
          <p:cNvPr id="4" name="矩形 3"/>
          <p:cNvSpPr>
            <a:spLocks noChangeAspect="1"/>
          </p:cNvSpPr>
          <p:nvPr/>
        </p:nvSpPr>
        <p:spPr>
          <a:xfrm>
            <a:off x="629767" y="4156135"/>
            <a:ext cx="5088252" cy="459741"/>
          </a:xfrm>
          <a:prstGeom prst="rect">
            <a:avLst/>
          </a:prstGeom>
        </p:spPr>
        <p:txBody>
          <a:bodyPr wrap="none">
            <a:spAutoFit/>
          </a:bodyPr>
          <a:lstStyle/>
          <a:p>
            <a:pPr>
              <a:lnSpc>
                <a:spcPct val="120000"/>
              </a:lnSpc>
              <a:spcAft>
                <a:spcPct val="0"/>
              </a:spcAft>
              <a:tabLst>
                <a:tab pos="1029335"/>
                <a:tab pos="1850390"/>
                <a:tab pos="2538095"/>
                <a:tab pos="3221990"/>
              </a:tabLst>
            </a:pPr>
            <a:r>
              <a:rPr lang="zh-CN" altLang="zh-CN" sz="2200">
                <a:solidFill>
                  <a:srgbClr val="FF0000"/>
                </a:solidFill>
                <a:latin typeface="Times New Roman" pitchFamily="18" charset="0"/>
                <a:ea typeface="黑体" pitchFamily="2" charset="-122"/>
                <a:cs typeface="Times New Roman" pitchFamily="18" charset="0"/>
              </a:rPr>
              <a:t>解析</a:t>
            </a:r>
            <a:r>
              <a:rPr lang="en-US" altLang="zh-CN" sz="2200">
                <a:solidFill>
                  <a:srgbClr val="FF0000"/>
                </a:solidFill>
                <a:latin typeface="Times New Roman" pitchFamily="18" charset="0"/>
                <a:ea typeface="黑体" pitchFamily="2" charset="-122"/>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因为</a:t>
            </a:r>
            <a:r>
              <a:rPr lang="en-US" altLang="zh-CN" sz="2200" i="1">
                <a:solidFill>
                  <a:srgbClr val="FF0000"/>
                </a:solidFill>
                <a:latin typeface="Times New Roman" pitchFamily="18" charset="0"/>
                <a:ea typeface="Microsoft Yi Baiti" panose="03000500000000000000" pitchFamily="66" charset="0"/>
                <a:cs typeface="Times New Roman" pitchFamily="18" charset="0"/>
              </a:rPr>
              <a:t>α</a:t>
            </a:r>
            <a:r>
              <a:rPr lang="zh-CN" altLang="zh-CN" sz="2200">
                <a:solidFill>
                  <a:srgbClr val="FF0000"/>
                </a:solidFill>
                <a:latin typeface="NEU-BZ-S92"/>
                <a:cs typeface="宋体" panose="02010600030101010101" pitchFamily="2" charset="-122"/>
              </a:rPr>
              <a:t>⊥</a:t>
            </a:r>
            <a:r>
              <a:rPr lang="en-US" altLang="zh-CN" sz="2200" i="1">
                <a:solidFill>
                  <a:srgbClr val="FF0000"/>
                </a:solidFill>
                <a:latin typeface="Times New Roman" pitchFamily="18" charset="0"/>
                <a:ea typeface="Microsoft Yi Baiti" panose="03000500000000000000" pitchFamily="66" charset="0"/>
                <a:cs typeface="Times New Roman" pitchFamily="18" charset="0"/>
              </a:rPr>
              <a:t>β</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所以</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8</a:t>
            </a:r>
            <a:r>
              <a:rPr lang="en-US" altLang="zh-CN" sz="2200" i="1">
                <a:solidFill>
                  <a:srgbClr val="FF0000"/>
                </a:solidFill>
                <a:latin typeface="Times New Roman" pitchFamily="18" charset="0"/>
                <a:cs typeface="Times New Roman" pitchFamily="18" charset="0"/>
              </a:rPr>
              <a:t>-</a:t>
            </a:r>
            <a:r>
              <a:rPr lang="en-US" altLang="zh-CN" sz="2200">
                <a:solidFill>
                  <a:srgbClr val="FF0000"/>
                </a:solidFill>
                <a:latin typeface="Times New Roman" pitchFamily="18" charset="0"/>
                <a:cs typeface="Times New Roman" pitchFamily="18" charset="0"/>
              </a:rPr>
              <a:t>2</a:t>
            </a:r>
            <a:r>
              <a:rPr lang="en-US" altLang="zh-CN" sz="2200" i="1">
                <a:solidFill>
                  <a:srgbClr val="FF0000"/>
                </a:solidFill>
                <a:latin typeface="Times New Roman" pitchFamily="18" charset="0"/>
                <a:cs typeface="Times New Roman" pitchFamily="18" charset="0"/>
              </a:rPr>
              <a:t>k=</a:t>
            </a:r>
            <a:r>
              <a:rPr lang="en-US" altLang="zh-CN" sz="2200">
                <a:solidFill>
                  <a:srgbClr val="FF0000"/>
                </a:solidFill>
                <a:latin typeface="Times New Roman" pitchFamily="18" charset="0"/>
                <a:cs typeface="Times New Roman" pitchFamily="18" charset="0"/>
              </a:rPr>
              <a:t>0,</a:t>
            </a:r>
            <a:r>
              <a:rPr lang="zh-CN" altLang="zh-CN" sz="2200">
                <a:solidFill>
                  <a:srgbClr val="FF0000"/>
                </a:solidFill>
                <a:latin typeface="Times New Roman" pitchFamily="18" charset="0"/>
                <a:ea typeface="楷体" panose="02010609060101010101" pitchFamily="49" charset="-122"/>
                <a:cs typeface="Times New Roman" pitchFamily="18" charset="0"/>
              </a:rPr>
              <a:t>解得</a:t>
            </a:r>
            <a:r>
              <a:rPr lang="en-US" altLang="zh-CN" sz="2200" i="1">
                <a:solidFill>
                  <a:srgbClr val="FF0000"/>
                </a:solidFill>
                <a:latin typeface="Times New Roman" pitchFamily="18" charset="0"/>
                <a:cs typeface="Times New Roman" pitchFamily="18" charset="0"/>
              </a:rPr>
              <a:t>k=-</a:t>
            </a:r>
            <a:r>
              <a:rPr lang="en-US" altLang="zh-CN" sz="2200">
                <a:solidFill>
                  <a:srgbClr val="FF0000"/>
                </a:solidFill>
                <a:latin typeface="Times New Roman" pitchFamily="18" charset="0"/>
                <a:cs typeface="Times New Roman" pitchFamily="18" charset="0"/>
              </a:rPr>
              <a:t>5</a:t>
            </a:r>
            <a:r>
              <a:rPr lang="en-US" altLang="zh-CN" sz="2200" i="1">
                <a:solidFill>
                  <a:srgbClr val="FF0000"/>
                </a:solidFill>
                <a:latin typeface="Times New Roman" pitchFamily="18" charset="0"/>
                <a:cs typeface="Times New Roman" pitchFamily="18" charset="0"/>
              </a:rPr>
              <a:t>. </a:t>
            </a:r>
            <a:endParaRPr lang="zh-CN" altLang="zh-CN" sz="2200">
              <a:solidFill>
                <a:srgbClr val="FF0000"/>
              </a:solidFill>
              <a:latin typeface="NEU-BZ-S92"/>
              <a:ea typeface="方正书宋_GBK" panose="03000509000000000000" pitchFamily="65" charset="-122"/>
              <a:cs typeface="Times New Roman" pitchFamily="18" charset="0"/>
            </a:endParaRPr>
          </a:p>
        </p:txBody>
      </p:sp>
    </p:spTree>
    <p:extLst>
      <p:ext uri="{BB962C8B-B14F-4D97-AF65-F5344CB8AC3E}">
        <p14:creationId xmlns:p14="http://schemas.microsoft.com/office/powerpoint/2010/main" val="131956374"/>
      </p:ext>
    </p:extLst>
  </p:cSld>
  <p:clrMapOvr>
    <a:masterClrMapping/>
  </p:clrMapOvr>
  <p:transition spd="slow">
    <p:cut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215556" y="698218"/>
            <a:ext cx="11276228" cy="1107996"/>
          </a:xfrm>
          <a:prstGeom prst="rect">
            <a:avLst/>
          </a:prstGeom>
        </p:spPr>
        <p:txBody>
          <a:bodyPr wrap="square">
            <a:spAutoFit/>
          </a:bodyPr>
          <a:lstStyle/>
          <a:p>
            <a:pPr>
              <a:lnSpc>
                <a:spcPct val="150000"/>
              </a:lnSpc>
              <a:spcAft>
                <a:spcPct val="0"/>
              </a:spcAft>
              <a:tabLst>
                <a:tab pos="1029335"/>
                <a:tab pos="1850390"/>
                <a:tab pos="2538095"/>
                <a:tab pos="3221990"/>
              </a:tabLst>
            </a:pPr>
            <a:r>
              <a:rPr lang="zh-CN" altLang="zh-CN" sz="2200">
                <a:solidFill>
                  <a:srgbClr val="000000"/>
                </a:solidFill>
                <a:latin typeface="Times New Roman" pitchFamily="18" charset="0"/>
                <a:ea typeface="黑体" pitchFamily="2" charset="-122"/>
                <a:cs typeface="Times New Roman" pitchFamily="18" charset="0"/>
              </a:rPr>
              <a:t>例</a:t>
            </a:r>
            <a:r>
              <a:rPr lang="en-US" altLang="zh-CN" sz="2200" b="1">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cs typeface="Times New Roman" pitchFamily="18" charset="0"/>
              </a:rPr>
              <a:t>如图</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在四棱锥</a:t>
            </a:r>
            <a:r>
              <a:rPr lang="en-US" altLang="zh-CN" sz="2200" i="1">
                <a:solidFill>
                  <a:srgbClr val="000000"/>
                </a:solidFill>
                <a:latin typeface="Times New Roman" pitchFamily="18" charset="0"/>
                <a:cs typeface="Times New Roman" pitchFamily="18" charset="0"/>
              </a:rPr>
              <a:t>P-ABCD</a:t>
            </a:r>
            <a:r>
              <a:rPr lang="zh-CN" altLang="zh-CN" sz="2200">
                <a:solidFill>
                  <a:srgbClr val="000000"/>
                </a:solidFill>
                <a:latin typeface="Times New Roman" pitchFamily="18" charset="0"/>
                <a:cs typeface="Times New Roman" pitchFamily="18" charset="0"/>
              </a:rPr>
              <a:t>中</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PA</a:t>
            </a:r>
            <a:r>
              <a:rPr lang="zh-CN" altLang="zh-CN" sz="2200">
                <a:solidFill>
                  <a:srgbClr val="000000"/>
                </a:solidFill>
                <a:latin typeface="NEU-BZ-S92"/>
                <a:cs typeface="宋体" panose="02010600030101010101" pitchFamily="2" charset="-122"/>
              </a:rPr>
              <a:t>⊥</a:t>
            </a:r>
            <a:r>
              <a:rPr lang="zh-CN" altLang="zh-CN" sz="2200">
                <a:solidFill>
                  <a:srgbClr val="000000"/>
                </a:solidFill>
                <a:latin typeface="Times New Roman" pitchFamily="18" charset="0"/>
                <a:cs typeface="Times New Roman" pitchFamily="18" charset="0"/>
              </a:rPr>
              <a:t>平面</a:t>
            </a:r>
            <a:r>
              <a:rPr lang="en-US" altLang="zh-CN" sz="2200" i="1">
                <a:solidFill>
                  <a:srgbClr val="000000"/>
                </a:solidFill>
                <a:latin typeface="Times New Roman" pitchFamily="18" charset="0"/>
                <a:cs typeface="Times New Roman" pitchFamily="18" charset="0"/>
              </a:rPr>
              <a:t>ABCD</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四边形</a:t>
            </a:r>
            <a:r>
              <a:rPr lang="en-US" altLang="zh-CN" sz="2200" i="1">
                <a:solidFill>
                  <a:srgbClr val="000000"/>
                </a:solidFill>
                <a:latin typeface="Times New Roman" pitchFamily="18" charset="0"/>
                <a:cs typeface="Times New Roman" pitchFamily="18" charset="0"/>
              </a:rPr>
              <a:t>ABCD</a:t>
            </a:r>
            <a:r>
              <a:rPr lang="zh-CN" altLang="zh-CN" sz="2200">
                <a:solidFill>
                  <a:srgbClr val="000000"/>
                </a:solidFill>
                <a:latin typeface="Times New Roman" pitchFamily="18" charset="0"/>
                <a:cs typeface="Times New Roman" pitchFamily="18" charset="0"/>
              </a:rPr>
              <a:t>是矩形</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PA=AB=</a:t>
            </a:r>
            <a:r>
              <a:rPr lang="en-US" altLang="zh-CN" sz="2200">
                <a:solidFill>
                  <a:srgbClr val="000000"/>
                </a:solidFill>
                <a:latin typeface="Times New Roman" pitchFamily="18" charset="0"/>
                <a:cs typeface="Times New Roman" pitchFamily="18" charset="0"/>
              </a:rPr>
              <a:t>1,</a:t>
            </a:r>
            <a:r>
              <a:rPr lang="zh-CN" altLang="zh-CN" sz="2200">
                <a:solidFill>
                  <a:srgbClr val="000000"/>
                </a:solidFill>
                <a:latin typeface="Times New Roman" pitchFamily="18" charset="0"/>
                <a:cs typeface="Times New Roman" pitchFamily="18" charset="0"/>
              </a:rPr>
              <a:t>点</a:t>
            </a:r>
            <a:r>
              <a:rPr lang="en-US" altLang="zh-CN" sz="2200" i="1">
                <a:solidFill>
                  <a:srgbClr val="000000"/>
                </a:solidFill>
                <a:latin typeface="Times New Roman" pitchFamily="18" charset="0"/>
                <a:cs typeface="Times New Roman" pitchFamily="18" charset="0"/>
              </a:rPr>
              <a:t>F</a:t>
            </a:r>
            <a:r>
              <a:rPr lang="zh-CN" altLang="zh-CN" sz="2200">
                <a:solidFill>
                  <a:srgbClr val="000000"/>
                </a:solidFill>
                <a:latin typeface="Times New Roman" pitchFamily="18" charset="0"/>
                <a:cs typeface="Times New Roman" pitchFamily="18" charset="0"/>
              </a:rPr>
              <a:t>是</a:t>
            </a:r>
            <a:r>
              <a:rPr lang="en-US" altLang="zh-CN" sz="2200" i="1">
                <a:solidFill>
                  <a:srgbClr val="000000"/>
                </a:solidFill>
                <a:latin typeface="Times New Roman" pitchFamily="18" charset="0"/>
                <a:cs typeface="Times New Roman" pitchFamily="18" charset="0"/>
              </a:rPr>
              <a:t>PB</a:t>
            </a:r>
            <a:r>
              <a:rPr lang="zh-CN" altLang="zh-CN" sz="2200">
                <a:solidFill>
                  <a:srgbClr val="000000"/>
                </a:solidFill>
                <a:latin typeface="Times New Roman" pitchFamily="18" charset="0"/>
                <a:cs typeface="Times New Roman" pitchFamily="18" charset="0"/>
              </a:rPr>
              <a:t>的中点</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点</a:t>
            </a:r>
            <a:r>
              <a:rPr lang="en-US" altLang="zh-CN" sz="2200" i="1">
                <a:solidFill>
                  <a:srgbClr val="000000"/>
                </a:solidFill>
                <a:latin typeface="Times New Roman" pitchFamily="18" charset="0"/>
                <a:cs typeface="Times New Roman" pitchFamily="18" charset="0"/>
              </a:rPr>
              <a:t>E</a:t>
            </a:r>
            <a:r>
              <a:rPr lang="zh-CN" altLang="zh-CN" sz="2200">
                <a:solidFill>
                  <a:srgbClr val="000000"/>
                </a:solidFill>
                <a:latin typeface="Times New Roman" pitchFamily="18" charset="0"/>
                <a:cs typeface="Times New Roman" pitchFamily="18" charset="0"/>
              </a:rPr>
              <a:t>在边</a:t>
            </a:r>
            <a:r>
              <a:rPr lang="en-US" altLang="zh-CN" sz="2200" i="1">
                <a:solidFill>
                  <a:srgbClr val="000000"/>
                </a:solidFill>
                <a:latin typeface="Times New Roman" pitchFamily="18" charset="0"/>
                <a:cs typeface="Times New Roman" pitchFamily="18" charset="0"/>
              </a:rPr>
              <a:t>BC</a:t>
            </a:r>
            <a:r>
              <a:rPr lang="zh-CN" altLang="zh-CN" sz="2200">
                <a:solidFill>
                  <a:srgbClr val="000000"/>
                </a:solidFill>
                <a:latin typeface="Times New Roman" pitchFamily="18" charset="0"/>
                <a:cs typeface="Times New Roman" pitchFamily="18" charset="0"/>
              </a:rPr>
              <a:t>上移动</a:t>
            </a:r>
            <a:r>
              <a:rPr lang="en-US" altLang="zh-CN" sz="2200" i="1">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求证</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无论点</a:t>
            </a:r>
            <a:r>
              <a:rPr lang="en-US" altLang="zh-CN" sz="2200" i="1">
                <a:solidFill>
                  <a:srgbClr val="000000"/>
                </a:solidFill>
                <a:latin typeface="Times New Roman" pitchFamily="18" charset="0"/>
                <a:cs typeface="Times New Roman" pitchFamily="18" charset="0"/>
              </a:rPr>
              <a:t>E</a:t>
            </a:r>
            <a:r>
              <a:rPr lang="zh-CN" altLang="zh-CN" sz="2200">
                <a:solidFill>
                  <a:srgbClr val="000000"/>
                </a:solidFill>
                <a:latin typeface="Times New Roman" pitchFamily="18" charset="0"/>
                <a:cs typeface="Times New Roman" pitchFamily="18" charset="0"/>
              </a:rPr>
              <a:t>在边</a:t>
            </a:r>
            <a:r>
              <a:rPr lang="en-US" altLang="zh-CN" sz="2200" i="1">
                <a:solidFill>
                  <a:srgbClr val="000000"/>
                </a:solidFill>
                <a:latin typeface="Times New Roman" pitchFamily="18" charset="0"/>
                <a:cs typeface="Times New Roman" pitchFamily="18" charset="0"/>
              </a:rPr>
              <a:t>BC</a:t>
            </a:r>
            <a:r>
              <a:rPr lang="zh-CN" altLang="zh-CN" sz="2200">
                <a:solidFill>
                  <a:srgbClr val="000000"/>
                </a:solidFill>
                <a:latin typeface="Times New Roman" pitchFamily="18" charset="0"/>
                <a:cs typeface="Times New Roman" pitchFamily="18" charset="0"/>
              </a:rPr>
              <a:t>上的何处</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都有</a:t>
            </a:r>
            <a:r>
              <a:rPr lang="en-US" altLang="zh-CN" sz="2200" i="1">
                <a:solidFill>
                  <a:srgbClr val="000000"/>
                </a:solidFill>
                <a:latin typeface="Times New Roman" pitchFamily="18" charset="0"/>
                <a:cs typeface="Times New Roman" pitchFamily="18" charset="0"/>
              </a:rPr>
              <a:t>PE</a:t>
            </a:r>
            <a:r>
              <a:rPr lang="zh-CN" altLang="zh-CN" sz="2200">
                <a:solidFill>
                  <a:srgbClr val="000000"/>
                </a:solidFill>
                <a:latin typeface="NEU-BZ-S92"/>
                <a:cs typeface="宋体" panose="02010600030101010101" pitchFamily="2" charset="-122"/>
              </a:rPr>
              <a:t>⊥</a:t>
            </a:r>
            <a:r>
              <a:rPr lang="en-US" altLang="zh-CN" sz="2200" i="1">
                <a:solidFill>
                  <a:srgbClr val="000000"/>
                </a:solidFill>
                <a:latin typeface="Times New Roman" pitchFamily="18" charset="0"/>
                <a:cs typeface="Times New Roman" pitchFamily="18" charset="0"/>
              </a:rPr>
              <a:t>AF.</a:t>
            </a:r>
            <a:endParaRPr lang="zh-CN" altLang="zh-CN" sz="2200">
              <a:solidFill>
                <a:srgbClr val="000000"/>
              </a:solidFill>
              <a:latin typeface="NEU-BZ-S92"/>
              <a:ea typeface="方正书宋_GBK" panose="03000509000000000000" pitchFamily="65" charset="-122"/>
              <a:cs typeface="Times New Roman" pitchFamily="18" charset="0"/>
            </a:endParaRPr>
          </a:p>
        </p:txBody>
      </p:sp>
      <p:pic>
        <p:nvPicPr>
          <p:cNvPr id="13" name="l61.eps" descr="id:2147489448;FounderCES"/>
          <p:cNvPicPr/>
          <p:nvPr/>
        </p:nvPicPr>
        <p:blipFill>
          <a:blip r:embed="rId2"/>
          <a:stretch>
            <a:fillRect/>
          </a:stretch>
        </p:blipFill>
        <p:spPr>
          <a:xfrm>
            <a:off x="3736048" y="2262823"/>
            <a:ext cx="2117622" cy="2065880"/>
          </a:xfrm>
          <a:prstGeom prst="rect">
            <a:avLst/>
          </a:prstGeom>
        </p:spPr>
      </p:pic>
      <p:sp>
        <p:nvSpPr>
          <p:cNvPr id="3" name="矩形 2"/>
          <p:cNvSpPr>
            <a:spLocks noChangeAspect="1"/>
          </p:cNvSpPr>
          <p:nvPr/>
        </p:nvSpPr>
        <p:spPr>
          <a:xfrm>
            <a:off x="1253525" y="5033514"/>
            <a:ext cx="8128000" cy="459741"/>
          </a:xfrm>
          <a:prstGeom prst="rect">
            <a:avLst/>
          </a:prstGeom>
        </p:spPr>
        <p:txBody>
          <a:bodyPr>
            <a:spAutoFit/>
          </a:bodyPr>
          <a:lstStyle/>
          <a:p>
            <a:pPr>
              <a:lnSpc>
                <a:spcPct val="120000"/>
              </a:lnSpc>
              <a:spcAft>
                <a:spcPct val="0"/>
              </a:spcAft>
              <a:tabLst>
                <a:tab pos="1029335"/>
                <a:tab pos="1850390"/>
                <a:tab pos="2538095"/>
                <a:tab pos="3221990"/>
              </a:tabLst>
            </a:pPr>
            <a:r>
              <a:rPr lang="zh-CN" altLang="zh-CN" sz="2200">
                <a:solidFill>
                  <a:srgbClr val="FF0000"/>
                </a:solidFill>
                <a:latin typeface="Arial" pitchFamily="34" charset="0"/>
                <a:ea typeface="黑体" pitchFamily="2" charset="-122"/>
                <a:cs typeface="Times New Roman" pitchFamily="18" charset="0"/>
              </a:rPr>
              <a:t>思路分析</a:t>
            </a:r>
            <a:r>
              <a:rPr lang="zh-CN" altLang="zh-CN" sz="2200">
                <a:solidFill>
                  <a:srgbClr val="FF0000"/>
                </a:solidFill>
                <a:latin typeface="Times New Roman" pitchFamily="18" charset="0"/>
                <a:ea typeface="楷体" panose="02010609060101010101" pitchFamily="49" charset="-122"/>
                <a:cs typeface="Times New Roman" pitchFamily="18" charset="0"/>
              </a:rPr>
              <a:t>只需证明直线</a:t>
            </a:r>
            <a:r>
              <a:rPr lang="en-US" altLang="zh-CN" sz="2200" i="1">
                <a:solidFill>
                  <a:srgbClr val="FF0000"/>
                </a:solidFill>
                <a:latin typeface="Times New Roman" pitchFamily="18" charset="0"/>
                <a:cs typeface="Times New Roman" pitchFamily="18" charset="0"/>
              </a:rPr>
              <a:t>PE</a:t>
            </a:r>
            <a:r>
              <a:rPr lang="zh-CN" altLang="zh-CN" sz="2200">
                <a:solidFill>
                  <a:srgbClr val="FF0000"/>
                </a:solidFill>
                <a:latin typeface="Times New Roman" pitchFamily="18" charset="0"/>
                <a:ea typeface="楷体" panose="02010609060101010101" pitchFamily="49" charset="-122"/>
                <a:cs typeface="Times New Roman" pitchFamily="18" charset="0"/>
              </a:rPr>
              <a:t>与</a:t>
            </a:r>
            <a:r>
              <a:rPr lang="en-US" altLang="zh-CN" sz="2200" i="1">
                <a:solidFill>
                  <a:srgbClr val="FF0000"/>
                </a:solidFill>
                <a:latin typeface="Times New Roman" pitchFamily="18" charset="0"/>
                <a:cs typeface="Times New Roman" pitchFamily="18" charset="0"/>
              </a:rPr>
              <a:t>AF</a:t>
            </a:r>
            <a:r>
              <a:rPr lang="zh-CN" altLang="zh-CN" sz="2200">
                <a:solidFill>
                  <a:srgbClr val="FF0000"/>
                </a:solidFill>
                <a:latin typeface="Times New Roman" pitchFamily="18" charset="0"/>
                <a:ea typeface="楷体" panose="02010609060101010101" pitchFamily="49" charset="-122"/>
                <a:cs typeface="Times New Roman" pitchFamily="18" charset="0"/>
              </a:rPr>
              <a:t>的方向向量互相垂直即可</a:t>
            </a:r>
            <a:r>
              <a:rPr lang="en-US" altLang="zh-CN" sz="2200" i="1">
                <a:solidFill>
                  <a:srgbClr val="FF0000"/>
                </a:solidFill>
                <a:latin typeface="Times New Roman" pitchFamily="18" charset="0"/>
                <a:cs typeface="Times New Roman" pitchFamily="18" charset="0"/>
              </a:rPr>
              <a:t>. </a:t>
            </a:r>
            <a:endParaRPr lang="zh-CN" altLang="zh-CN" sz="2200">
              <a:solidFill>
                <a:srgbClr val="FF0000"/>
              </a:solidFill>
              <a:latin typeface="NEU-BZ-S92"/>
              <a:ea typeface="方正书宋_GBK" panose="03000509000000000000" pitchFamily="65" charset="-122"/>
              <a:cs typeface="Times New Roman" pitchFamily="18" charset="0"/>
            </a:endParaRPr>
          </a:p>
        </p:txBody>
      </p:sp>
      <p:sp>
        <p:nvSpPr>
          <p:cNvPr id="14" name="TextBox 12"/>
          <p:cNvSpPr txBox="1"/>
          <p:nvPr/>
        </p:nvSpPr>
        <p:spPr>
          <a:xfrm>
            <a:off x="0" y="0"/>
            <a:ext cx="1620957" cy="523092"/>
          </a:xfrm>
          <a:prstGeom prst="rect">
            <a:avLst/>
          </a:prstGeom>
          <a:noFill/>
        </p:spPr>
        <p:txBody>
          <a:bodyPr wrap="none" rtlCol="0">
            <a:spAutoFit/>
          </a:bodyPr>
          <a:lstStyle/>
          <a:p>
            <a:r>
              <a:rPr lang="zh-CN" altLang="en-US" sz="2799">
                <a:solidFill>
                  <a:schemeClr val="bg1"/>
                </a:solidFill>
                <a:latin typeface="黑体" pitchFamily="2" charset="-122"/>
                <a:ea typeface="黑体" pitchFamily="2" charset="-122"/>
              </a:rPr>
              <a:t>典例解析</a:t>
            </a:r>
          </a:p>
        </p:txBody>
      </p:sp>
    </p:spTree>
    <p:extLst>
      <p:ext uri="{BB962C8B-B14F-4D97-AF65-F5344CB8AC3E}">
        <p14:creationId xmlns:p14="http://schemas.microsoft.com/office/powerpoint/2010/main" val="2335179730"/>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1"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矩形 1"/>
          <p:cNvSpPr>
            <a:spLocks noChangeAspect="1"/>
          </p:cNvSpPr>
          <p:nvPr/>
        </p:nvSpPr>
        <p:spPr>
          <a:xfrm>
            <a:off x="536833" y="841794"/>
            <a:ext cx="8128000" cy="1311128"/>
          </a:xfrm>
          <a:prstGeom prst="rect">
            <a:avLst/>
          </a:prstGeom>
        </p:spPr>
        <p:txBody>
          <a:bodyPr>
            <a:spAutoFit/>
          </a:bodyPr>
          <a:lstStyle/>
          <a:p>
            <a:pPr>
              <a:lnSpc>
                <a:spcPct val="120000"/>
              </a:lnSpc>
              <a:spcAft>
                <a:spcPct val="0"/>
              </a:spcAft>
              <a:tabLst>
                <a:tab pos="1029335"/>
                <a:tab pos="1850390"/>
                <a:tab pos="2538095"/>
                <a:tab pos="3221990"/>
              </a:tabLst>
            </a:pPr>
            <a:r>
              <a:rPr lang="zh-CN" altLang="zh-CN" sz="2200">
                <a:solidFill>
                  <a:srgbClr val="FF0000"/>
                </a:solidFill>
                <a:latin typeface="Arial" pitchFamily="34" charset="0"/>
                <a:ea typeface="黑体" pitchFamily="2" charset="-122"/>
                <a:cs typeface="Times New Roman" pitchFamily="18" charset="0"/>
              </a:rPr>
              <a:t>证明</a:t>
            </a:r>
            <a:r>
              <a:rPr lang="en-US" altLang="zh-CN" sz="2200">
                <a:solidFill>
                  <a:srgbClr val="FF0000"/>
                </a:solidFill>
                <a:latin typeface="Arial" pitchFamily="34" charset="0"/>
                <a:ea typeface="黑体" pitchFamily="2" charset="-122"/>
                <a:cs typeface="Times New Roman" pitchFamily="18" charset="0"/>
              </a:rPr>
              <a:t>:</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方法</a:t>
            </a:r>
            <a:r>
              <a:rPr lang="en-US" altLang="zh-CN" sz="2200">
                <a:solidFill>
                  <a:srgbClr val="FF0000"/>
                </a:solidFill>
                <a:latin typeface="Times New Roman" pitchFamily="18" charset="0"/>
                <a:cs typeface="Times New Roman" pitchFamily="18" charset="0"/>
              </a:rPr>
              <a:t>1)</a:t>
            </a:r>
            <a:r>
              <a:rPr lang="zh-CN" altLang="zh-CN" sz="2200">
                <a:solidFill>
                  <a:srgbClr val="FF0000"/>
                </a:solidFill>
                <a:latin typeface="Times New Roman" pitchFamily="18" charset="0"/>
                <a:ea typeface="楷体" panose="02010609060101010101" pitchFamily="49" charset="-122"/>
                <a:cs typeface="Times New Roman" pitchFamily="18" charset="0"/>
              </a:rPr>
              <a:t>以</a:t>
            </a:r>
            <a:r>
              <a:rPr lang="en-US" altLang="zh-CN" sz="2200" i="1">
                <a:solidFill>
                  <a:srgbClr val="FF0000"/>
                </a:solidFill>
                <a:latin typeface="Times New Roman" pitchFamily="18" charset="0"/>
                <a:cs typeface="Times New Roman" pitchFamily="18" charset="0"/>
              </a:rPr>
              <a:t>A</a:t>
            </a:r>
            <a:r>
              <a:rPr lang="zh-CN" altLang="zh-CN" sz="2200">
                <a:solidFill>
                  <a:srgbClr val="FF0000"/>
                </a:solidFill>
                <a:latin typeface="Times New Roman" pitchFamily="18" charset="0"/>
                <a:ea typeface="楷体" panose="02010609060101010101" pitchFamily="49" charset="-122"/>
                <a:cs typeface="Times New Roman" pitchFamily="18" charset="0"/>
              </a:rPr>
              <a:t>为原点</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以</a:t>
            </a:r>
            <a:r>
              <a:rPr lang="en-US" altLang="zh-CN" sz="2200" i="1">
                <a:solidFill>
                  <a:srgbClr val="FF0000"/>
                </a:solidFill>
                <a:latin typeface="Times New Roman" pitchFamily="18" charset="0"/>
                <a:cs typeface="Times New Roman" pitchFamily="18" charset="0"/>
              </a:rPr>
              <a:t>AD</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AB</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AP</a:t>
            </a:r>
            <a:r>
              <a:rPr lang="zh-CN" altLang="zh-CN" sz="2200">
                <a:solidFill>
                  <a:srgbClr val="FF0000"/>
                </a:solidFill>
                <a:latin typeface="Times New Roman" pitchFamily="18" charset="0"/>
                <a:ea typeface="楷体" panose="02010609060101010101" pitchFamily="49" charset="-122"/>
                <a:cs typeface="Times New Roman" pitchFamily="18" charset="0"/>
              </a:rPr>
              <a:t>所在直线分别为</a:t>
            </a:r>
            <a:r>
              <a:rPr lang="en-US" altLang="zh-CN" sz="2200" i="1">
                <a:solidFill>
                  <a:srgbClr val="FF0000"/>
                </a:solidFill>
                <a:latin typeface="Times New Roman" pitchFamily="18" charset="0"/>
                <a:cs typeface="Times New Roman" pitchFamily="18" charset="0"/>
              </a:rPr>
              <a:t>x</a:t>
            </a:r>
            <a:r>
              <a:rPr lang="zh-CN" altLang="zh-CN" sz="2200">
                <a:solidFill>
                  <a:srgbClr val="FF0000"/>
                </a:solidFill>
                <a:latin typeface="Times New Roman" pitchFamily="18" charset="0"/>
                <a:ea typeface="楷体" panose="02010609060101010101" pitchFamily="49" charset="-122"/>
                <a:cs typeface="Times New Roman" pitchFamily="18" charset="0"/>
              </a:rPr>
              <a:t>轴</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y</a:t>
            </a:r>
            <a:r>
              <a:rPr lang="zh-CN" altLang="zh-CN" sz="2200">
                <a:solidFill>
                  <a:srgbClr val="FF0000"/>
                </a:solidFill>
                <a:latin typeface="Times New Roman" pitchFamily="18" charset="0"/>
                <a:ea typeface="楷体" panose="02010609060101010101" pitchFamily="49" charset="-122"/>
                <a:cs typeface="Times New Roman" pitchFamily="18" charset="0"/>
              </a:rPr>
              <a:t>轴</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z</a:t>
            </a:r>
            <a:r>
              <a:rPr lang="zh-CN" altLang="zh-CN" sz="2200">
                <a:solidFill>
                  <a:srgbClr val="FF0000"/>
                </a:solidFill>
                <a:latin typeface="Times New Roman" pitchFamily="18" charset="0"/>
                <a:ea typeface="楷体" panose="02010609060101010101" pitchFamily="49" charset="-122"/>
                <a:cs typeface="Times New Roman" pitchFamily="18" charset="0"/>
              </a:rPr>
              <a:t>轴建立空间直角坐标系</a:t>
            </a:r>
            <a:r>
              <a:rPr lang="en-US" altLang="zh-CN" sz="2200">
                <a:solidFill>
                  <a:srgbClr val="FF0000"/>
                </a:solidFill>
                <a:latin typeface="Times New Roman" pitchFamily="18" charset="0"/>
                <a:cs typeface="Times New Roman" pitchFamily="18" charset="0"/>
              </a:rPr>
              <a:t>,</a:t>
            </a:r>
            <a:r>
              <a:rPr lang="zh-CN" altLang="zh-CN" sz="2200">
                <a:solidFill>
                  <a:srgbClr val="FF0000"/>
                </a:solidFill>
                <a:latin typeface="Times New Roman" pitchFamily="18" charset="0"/>
                <a:ea typeface="楷体" panose="02010609060101010101" pitchFamily="49" charset="-122"/>
                <a:cs typeface="Times New Roman" pitchFamily="18" charset="0"/>
              </a:rPr>
              <a:t>设</a:t>
            </a:r>
            <a:r>
              <a:rPr lang="en-US" altLang="zh-CN" sz="2200" i="1">
                <a:solidFill>
                  <a:srgbClr val="FF0000"/>
                </a:solidFill>
                <a:latin typeface="Times New Roman" pitchFamily="18" charset="0"/>
                <a:cs typeface="Times New Roman" pitchFamily="18" charset="0"/>
              </a:rPr>
              <a:t>AD=a</a:t>
            </a:r>
            <a:r>
              <a:rPr lang="en-US" altLang="zh-CN" sz="2200">
                <a:solidFill>
                  <a:srgbClr val="FF0000"/>
                </a:solidFill>
                <a:latin typeface="Times New Roman" pitchFamily="18" charset="0"/>
                <a:cs typeface="Times New Roman" pitchFamily="18" charset="0"/>
              </a:rPr>
              <a:t>,</a:t>
            </a:r>
            <a:endParaRPr lang="zh-CN" altLang="zh-CN" sz="2200">
              <a:solidFill>
                <a:srgbClr val="FF0000"/>
              </a:solidFill>
              <a:latin typeface="NEU-BZ-S92"/>
              <a:ea typeface="方正书宋_GBK" panose="03000509000000000000" pitchFamily="65" charset="-122"/>
              <a:cs typeface="Times New Roman" pitchFamily="18" charset="0"/>
            </a:endParaRPr>
          </a:p>
          <a:p>
            <a:pPr>
              <a:lnSpc>
                <a:spcPct val="120000"/>
              </a:lnSpc>
              <a:spcAft>
                <a:spcPct val="0"/>
              </a:spcAft>
              <a:tabLst>
                <a:tab pos="1029335"/>
                <a:tab pos="1850390"/>
                <a:tab pos="2538095"/>
                <a:tab pos="3221990"/>
              </a:tabLst>
            </a:pPr>
            <a:r>
              <a:rPr lang="zh-CN" altLang="zh-CN" sz="2200">
                <a:solidFill>
                  <a:srgbClr val="FF0000"/>
                </a:solidFill>
                <a:latin typeface="Times New Roman" pitchFamily="18" charset="0"/>
                <a:ea typeface="楷体" panose="02010609060101010101" pitchFamily="49" charset="-122"/>
                <a:cs typeface="Times New Roman" pitchFamily="18" charset="0"/>
              </a:rPr>
              <a:t>则</a:t>
            </a:r>
            <a:r>
              <a:rPr lang="en-US" altLang="zh-CN" sz="2200" i="1">
                <a:solidFill>
                  <a:srgbClr val="FF0000"/>
                </a:solidFill>
                <a:latin typeface="Times New Roman" pitchFamily="18" charset="0"/>
                <a:cs typeface="Times New Roman" pitchFamily="18" charset="0"/>
              </a:rPr>
              <a:t>A</a:t>
            </a:r>
            <a:r>
              <a:rPr lang="en-US" altLang="zh-CN" sz="2200">
                <a:solidFill>
                  <a:srgbClr val="FF0000"/>
                </a:solidFill>
                <a:latin typeface="Times New Roman" pitchFamily="18" charset="0"/>
                <a:cs typeface="Times New Roman" pitchFamily="18" charset="0"/>
              </a:rPr>
              <a:t>(0,0,0),</a:t>
            </a:r>
            <a:r>
              <a:rPr lang="en-US" altLang="zh-CN" sz="2200" i="1">
                <a:solidFill>
                  <a:srgbClr val="FF0000"/>
                </a:solidFill>
                <a:latin typeface="Times New Roman" pitchFamily="18" charset="0"/>
                <a:cs typeface="Times New Roman" pitchFamily="18" charset="0"/>
              </a:rPr>
              <a:t>P</a:t>
            </a:r>
            <a:r>
              <a:rPr lang="en-US" altLang="zh-CN" sz="2200">
                <a:solidFill>
                  <a:srgbClr val="FF0000"/>
                </a:solidFill>
                <a:latin typeface="Times New Roman" pitchFamily="18" charset="0"/>
                <a:cs typeface="Times New Roman" pitchFamily="18" charset="0"/>
              </a:rPr>
              <a:t>(0,0,1),</a:t>
            </a:r>
            <a:r>
              <a:rPr lang="en-US" altLang="zh-CN" sz="2200" i="1">
                <a:solidFill>
                  <a:srgbClr val="FF0000"/>
                </a:solidFill>
                <a:latin typeface="Times New Roman" pitchFamily="18" charset="0"/>
                <a:cs typeface="Times New Roman" pitchFamily="18" charset="0"/>
              </a:rPr>
              <a:t>B</a:t>
            </a:r>
            <a:r>
              <a:rPr lang="en-US" altLang="zh-CN" sz="2200">
                <a:solidFill>
                  <a:srgbClr val="FF0000"/>
                </a:solidFill>
                <a:latin typeface="Times New Roman" pitchFamily="18" charset="0"/>
                <a:cs typeface="Times New Roman" pitchFamily="18" charset="0"/>
              </a:rPr>
              <a:t>(0,1,0),</a:t>
            </a:r>
            <a:r>
              <a:rPr lang="en-US" altLang="zh-CN" sz="2200" i="1">
                <a:solidFill>
                  <a:srgbClr val="FF0000"/>
                </a:solidFill>
                <a:latin typeface="Times New Roman" pitchFamily="18" charset="0"/>
                <a:cs typeface="Times New Roman" pitchFamily="18" charset="0"/>
              </a:rPr>
              <a:t>C</a:t>
            </a:r>
            <a:r>
              <a:rPr lang="en-US" altLang="zh-CN" sz="2200">
                <a:solidFill>
                  <a:srgbClr val="FF0000"/>
                </a:solidFill>
                <a:latin typeface="Times New Roman" pitchFamily="18" charset="0"/>
                <a:cs typeface="Times New Roman" pitchFamily="18" charset="0"/>
              </a:rPr>
              <a:t>(</a:t>
            </a:r>
            <a:r>
              <a:rPr lang="en-US" altLang="zh-CN" sz="2200" i="1">
                <a:solidFill>
                  <a:srgbClr val="FF0000"/>
                </a:solidFill>
                <a:latin typeface="Times New Roman" pitchFamily="18" charset="0"/>
                <a:cs typeface="Times New Roman" pitchFamily="18" charset="0"/>
              </a:rPr>
              <a:t>a</a:t>
            </a:r>
            <a:r>
              <a:rPr lang="en-US" altLang="zh-CN" sz="2200">
                <a:solidFill>
                  <a:srgbClr val="FF0000"/>
                </a:solidFill>
                <a:latin typeface="Times New Roman" pitchFamily="18" charset="0"/>
                <a:cs typeface="Times New Roman" pitchFamily="18" charset="0"/>
              </a:rPr>
              <a:t>,1,0),</a:t>
            </a:r>
            <a:endParaRPr lang="zh-CN" altLang="zh-CN" sz="2200">
              <a:solidFill>
                <a:srgbClr val="FF0000"/>
              </a:solidFill>
              <a:latin typeface="NEU-BZ-S92"/>
              <a:ea typeface="方正书宋_GBK" panose="03000509000000000000" pitchFamily="65" charset="-122"/>
              <a:cs typeface="Times New Roman" pitchFamily="18" charset="0"/>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314480019"/>
              </p:ext>
            </p:extLst>
          </p:nvPr>
        </p:nvGraphicFramePr>
        <p:xfrm>
          <a:off x="536833" y="2273697"/>
          <a:ext cx="8128000" cy="2539370"/>
        </p:xfrm>
        <a:graphic>
          <a:graphicData uri="http://schemas.openxmlformats.org/presentationml/2006/ole">
            <mc:AlternateContent>
              <mc:Choice xmlns:v="urn:schemas-microsoft-com:vml" Requires="v">
                <p:oleObj spid="_x0000_s1039" name="文档" r:id="rId2" imgW="3839551" imgH="1206842" progId="Word.Document.12">
                  <p:embed/>
                </p:oleObj>
              </mc:Choice>
              <mc:Fallback>
                <p:oleObj name="文档" r:id="rId2" imgW="3839551" imgH="1206842" progId="Word.Document.12">
                  <p:embed/>
                  <p:pic>
                    <p:nvPicPr>
                      <p:cNvPr id="0" name="OLE substitute image"/>
                      <p:cNvPicPr/>
                      <p:nvPr/>
                    </p:nvPicPr>
                    <p:blipFill>
                      <a:blip r:embed="rId3"/>
                      <a:stretch>
                        <a:fillRect/>
                      </a:stretch>
                    </p:blipFill>
                    <p:spPr>
                      <a:xfrm>
                        <a:off x="536833" y="2273697"/>
                        <a:ext cx="8128000" cy="2539370"/>
                      </a:xfrm>
                      <a:prstGeom prst="rect">
                        <a:avLst/>
                      </a:prstGeom>
                    </p:spPr>
                  </p:pic>
                </p:oleObj>
              </mc:Fallback>
            </mc:AlternateContent>
          </a:graphicData>
        </a:graphic>
      </p:graphicFrame>
      <p:pic>
        <p:nvPicPr>
          <p:cNvPr id="13" name="l62.eps" descr="id:2147497863;FounderCES"/>
          <p:cNvPicPr/>
          <p:nvPr/>
        </p:nvPicPr>
        <p:blipFill>
          <a:blip r:embed="rId4"/>
          <a:stretch>
            <a:fillRect/>
          </a:stretch>
        </p:blipFill>
        <p:spPr>
          <a:xfrm>
            <a:off x="9089284" y="3489435"/>
            <a:ext cx="2736131" cy="2973149"/>
          </a:xfrm>
          <a:prstGeom prst="rect">
            <a:avLst/>
          </a:prstGeom>
        </p:spPr>
      </p:pic>
    </p:spTree>
    <p:extLst>
      <p:ext uri="{BB962C8B-B14F-4D97-AF65-F5344CB8AC3E}">
        <p14:creationId xmlns:p14="http://schemas.microsoft.com/office/powerpoint/2010/main" val="2735377426"/>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aphicFrame>
        <p:nvGraphicFramePr>
          <p:cNvPr id="3" name="对象 2"/>
          <p:cNvGraphicFramePr>
            <a:graphicFrameLocks noChangeAspect="1"/>
          </p:cNvGraphicFramePr>
          <p:nvPr>
            <p:extLst>
              <p:ext uri="{D42A27DB-BD31-4B8C-83A1-F6EECF244321}">
                <p14:modId xmlns:p14="http://schemas.microsoft.com/office/powerpoint/2010/main" val="2294387224"/>
              </p:ext>
            </p:extLst>
          </p:nvPr>
        </p:nvGraphicFramePr>
        <p:xfrm>
          <a:off x="153773" y="691810"/>
          <a:ext cx="8128000" cy="3059321"/>
        </p:xfrm>
        <a:graphic>
          <a:graphicData uri="http://schemas.openxmlformats.org/presentationml/2006/ole">
            <mc:AlternateContent>
              <mc:Choice xmlns:v="urn:schemas-microsoft-com:vml" Requires="v">
                <p:oleObj spid="_x0000_s1040" name="文档" r:id="rId2" imgW="3839551" imgH="1453114" progId="Word.Document.12">
                  <p:embed/>
                </p:oleObj>
              </mc:Choice>
              <mc:Fallback>
                <p:oleObj name="文档" r:id="rId2" imgW="3839551" imgH="1453114" progId="Word.Document.12">
                  <p:embed/>
                  <p:pic>
                    <p:nvPicPr>
                      <p:cNvPr id="0" name="OLE substitute image"/>
                      <p:cNvPicPr/>
                      <p:nvPr/>
                    </p:nvPicPr>
                    <p:blipFill>
                      <a:blip r:embed="rId3"/>
                      <a:stretch>
                        <a:fillRect/>
                      </a:stretch>
                    </p:blipFill>
                    <p:spPr>
                      <a:xfrm>
                        <a:off x="153773" y="691810"/>
                        <a:ext cx="8128000" cy="3059321"/>
                      </a:xfrm>
                      <a:prstGeom prst="rect">
                        <a:avLst/>
                      </a:prstGeom>
                    </p:spPr>
                  </p:pic>
                </p:oleObj>
              </mc:Fallback>
            </mc:AlternateContent>
          </a:graphicData>
        </a:graphic>
      </p:graphicFrame>
      <p:sp>
        <p:nvSpPr>
          <p:cNvPr id="13" name="矩形 12"/>
          <p:cNvSpPr>
            <a:spLocks noChangeAspect="1"/>
          </p:cNvSpPr>
          <p:nvPr/>
        </p:nvSpPr>
        <p:spPr>
          <a:xfrm>
            <a:off x="153773" y="4387258"/>
            <a:ext cx="4849404" cy="498598"/>
          </a:xfrm>
          <a:prstGeom prst="rect">
            <a:avLst/>
          </a:prstGeom>
        </p:spPr>
        <p:txBody>
          <a:bodyPr wrap="none">
            <a:spAutoFit/>
          </a:bodyPr>
          <a:lstStyle/>
          <a:p>
            <a:pPr>
              <a:lnSpc>
                <a:spcPct val="120000"/>
              </a:lnSpc>
              <a:spcAft>
                <a:spcPct val="0"/>
              </a:spcAft>
              <a:tabLst>
                <a:tab pos="1029335"/>
                <a:tab pos="1850390"/>
                <a:tab pos="2538095"/>
                <a:tab pos="3221990"/>
              </a:tabLst>
            </a:pPr>
            <a:r>
              <a:rPr lang="zh-CN" altLang="zh-CN" sz="2200">
                <a:solidFill>
                  <a:srgbClr val="000000"/>
                </a:solidFill>
                <a:latin typeface="Times New Roman" pitchFamily="18" charset="0"/>
                <a:ea typeface="黑体" pitchFamily="2" charset="-122"/>
                <a:cs typeface="Times New Roman" pitchFamily="18" charset="0"/>
              </a:rPr>
              <a:t>延伸探究</a:t>
            </a:r>
            <a:r>
              <a:rPr lang="zh-CN" altLang="zh-CN" sz="2200">
                <a:solidFill>
                  <a:srgbClr val="000000"/>
                </a:solidFill>
                <a:latin typeface="Times New Roman" pitchFamily="18" charset="0"/>
                <a:cs typeface="Times New Roman" pitchFamily="18" charset="0"/>
              </a:rPr>
              <a:t>本例条件不变</a:t>
            </a:r>
            <a:r>
              <a:rPr lang="en-US" altLang="zh-CN" sz="2200">
                <a:solidFill>
                  <a:srgbClr val="000000"/>
                </a:solidFill>
                <a:latin typeface="Times New Roman" pitchFamily="18" charset="0"/>
                <a:cs typeface="Times New Roman" pitchFamily="18" charset="0"/>
              </a:rPr>
              <a:t>,</a:t>
            </a:r>
            <a:r>
              <a:rPr lang="zh-CN" altLang="zh-CN" sz="2200">
                <a:solidFill>
                  <a:srgbClr val="000000"/>
                </a:solidFill>
                <a:latin typeface="Times New Roman" pitchFamily="18" charset="0"/>
                <a:cs typeface="Times New Roman" pitchFamily="18" charset="0"/>
              </a:rPr>
              <a:t>求证</a:t>
            </a:r>
            <a:r>
              <a:rPr lang="en-US" altLang="zh-CN" sz="2200">
                <a:solidFill>
                  <a:srgbClr val="000000"/>
                </a:solidFill>
                <a:latin typeface="Times New Roman" pitchFamily="18" charset="0"/>
                <a:cs typeface="Times New Roman" pitchFamily="18" charset="0"/>
              </a:rPr>
              <a:t>:</a:t>
            </a:r>
            <a:r>
              <a:rPr lang="en-US" altLang="zh-CN" sz="2200" i="1">
                <a:solidFill>
                  <a:srgbClr val="000000"/>
                </a:solidFill>
                <a:latin typeface="Times New Roman" pitchFamily="18" charset="0"/>
                <a:cs typeface="Times New Roman" pitchFamily="18" charset="0"/>
              </a:rPr>
              <a:t>AF</a:t>
            </a:r>
            <a:r>
              <a:rPr lang="zh-CN" altLang="zh-CN" sz="2200">
                <a:solidFill>
                  <a:srgbClr val="000000"/>
                </a:solidFill>
                <a:latin typeface="NEU-BZ-S92"/>
                <a:cs typeface="宋体" panose="02010600030101010101" pitchFamily="2" charset="-122"/>
              </a:rPr>
              <a:t>⊥</a:t>
            </a:r>
            <a:r>
              <a:rPr lang="en-US" altLang="zh-CN" sz="2200" i="1">
                <a:solidFill>
                  <a:srgbClr val="000000"/>
                </a:solidFill>
                <a:latin typeface="Times New Roman" pitchFamily="18" charset="0"/>
                <a:cs typeface="Times New Roman" pitchFamily="18" charset="0"/>
              </a:rPr>
              <a:t>BC. </a:t>
            </a:r>
            <a:endParaRPr lang="zh-CN" altLang="zh-CN" sz="2200">
              <a:solidFill>
                <a:srgbClr val="000000"/>
              </a:solidFill>
              <a:latin typeface="NEU-BZ-S92"/>
              <a:ea typeface="方正书宋_GBK" panose="03000509000000000000" pitchFamily="65" charset="-122"/>
              <a:cs typeface="Times New Roman" pitchFamily="18" charset="0"/>
            </a:endParaRPr>
          </a:p>
        </p:txBody>
      </p:sp>
      <p:graphicFrame>
        <p:nvGraphicFramePr>
          <p:cNvPr id="14" name="对象 13"/>
          <p:cNvGraphicFramePr>
            <a:graphicFrameLocks noChangeAspect="1"/>
          </p:cNvGraphicFramePr>
          <p:nvPr>
            <p:extLst>
              <p:ext uri="{D42A27DB-BD31-4B8C-83A1-F6EECF244321}">
                <p14:modId xmlns:p14="http://schemas.microsoft.com/office/powerpoint/2010/main" val="2945614345"/>
              </p:ext>
            </p:extLst>
          </p:nvPr>
        </p:nvGraphicFramePr>
        <p:xfrm>
          <a:off x="153773" y="5424231"/>
          <a:ext cx="10491788" cy="930275"/>
        </p:xfrm>
        <a:graphic>
          <a:graphicData uri="http://schemas.openxmlformats.org/presentationml/2006/ole">
            <mc:AlternateContent>
              <mc:Choice xmlns:v="urn:schemas-microsoft-com:vml" Requires="v">
                <p:oleObj spid="_x0000_s1041" name="文档" r:id="rId4" imgW="4963217" imgH="439900" progId="Word.Document.12">
                  <p:embed/>
                </p:oleObj>
              </mc:Choice>
              <mc:Fallback>
                <p:oleObj name="文档" r:id="rId4" imgW="4963217" imgH="439900" progId="Word.Document.12">
                  <p:embed/>
                  <p:pic>
                    <p:nvPicPr>
                      <p:cNvPr id="0" name="OLE substitute image"/>
                      <p:cNvPicPr/>
                      <p:nvPr/>
                    </p:nvPicPr>
                    <p:blipFill>
                      <a:blip r:embed="rId5"/>
                      <a:stretch>
                        <a:fillRect/>
                      </a:stretch>
                    </p:blipFill>
                    <p:spPr>
                      <a:xfrm>
                        <a:off x="153773" y="5424231"/>
                        <a:ext cx="10491788" cy="930275"/>
                      </a:xfrm>
                      <a:prstGeom prst="rect">
                        <a:avLst/>
                      </a:prstGeom>
                    </p:spPr>
                  </p:pic>
                </p:oleObj>
              </mc:Fallback>
            </mc:AlternateContent>
          </a:graphicData>
        </a:graphic>
      </p:graphicFrame>
      <p:pic>
        <p:nvPicPr>
          <p:cNvPr id="15" name="l62.eps" descr="id:2147497863;FounderCES"/>
          <p:cNvPicPr/>
          <p:nvPr/>
        </p:nvPicPr>
        <p:blipFill>
          <a:blip r:embed="rId6"/>
          <a:stretch>
            <a:fillRect/>
          </a:stretch>
        </p:blipFill>
        <p:spPr>
          <a:xfrm>
            <a:off x="9089285" y="2507780"/>
            <a:ext cx="2592288" cy="2647263"/>
          </a:xfrm>
          <a:prstGeom prst="rect">
            <a:avLst/>
          </a:prstGeom>
        </p:spPr>
      </p:pic>
    </p:spTree>
    <p:extLst>
      <p:ext uri="{BB962C8B-B14F-4D97-AF65-F5344CB8AC3E}">
        <p14:creationId xmlns:p14="http://schemas.microsoft.com/office/powerpoint/2010/main" val="2865372369"/>
      </p:ext>
    </p:extLst>
  </p:cSld>
  <p:clrMapOvr>
    <a:masterClrMapping/>
  </p:clrMapOvr>
  <mc:AlternateContent>
    <mc:Choice xmlns:p14="http://schemas.microsoft.com/office/powerpoint/2010/main" Requires="p14">
      <p:transition spd="slow" p14:dur="2000">
        <p:pull dir="lu"/>
      </p:transition>
    </mc:Choice>
    <mc:Fallback>
      <p:transition spd="slow">
        <p:pull dir="lu"/>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afterGroup">
                            <p:stCondLst>
                              <p:cond delay="0"/>
                            </p:stCondLst>
                            <p:childTnLst>
                              <p:par>
                                <p:cTn id="11" presetID="53"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p:cTn id="13" dur="500" fill="hold"/>
                                        <p:tgtEl>
                                          <p:spTgt spid="14"/>
                                        </p:tgtEl>
                                        <p:attrNameLst>
                                          <p:attrName>ppt_w</p:attrName>
                                        </p:attrNameLst>
                                      </p:cBhvr>
                                      <p:tavLst>
                                        <p:tav tm="0">
                                          <p:val>
                                            <p:fltVal val="0"/>
                                          </p:val>
                                        </p:tav>
                                        <p:tav tm="100000">
                                          <p:val>
                                            <p:strVal val="#ppt_w"/>
                                          </p:val>
                                        </p:tav>
                                      </p:tavLst>
                                    </p:anim>
                                    <p:anim calcmode="lin" valueType="num">
                                      <p:cBhvr>
                                        <p:cTn id="14" dur="500" fill="hold"/>
                                        <p:tgtEl>
                                          <p:spTgt spid="14"/>
                                        </p:tgtEl>
                                        <p:attrNameLst>
                                          <p:attrName>ppt_h</p:attrName>
                                        </p:attrNameLst>
                                      </p:cBhvr>
                                      <p:tavLst>
                                        <p:tav tm="0">
                                          <p:val>
                                            <p:fltVal val="0"/>
                                          </p:val>
                                        </p:tav>
                                        <p:tav tm="100000">
                                          <p:val>
                                            <p:strVal val="#ppt_h"/>
                                          </p:val>
                                        </p:tav>
                                      </p:tavLst>
                                    </p:anim>
                                    <p:animEffect transition="in" filter="fade">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tags/tag1.xml><?xml version="1.0" encoding="utf-8"?>
<p:tagLst xmlns:p="http://schemas.openxmlformats.org/presentationml/2006/main">
  <p:tag name="KSO_WM_BEAUTIFY_FLAG" val="#wm#"/>
  <p:tag name="KSO_WM_SLIDE_BACKGROUND_TYPE" val="frame"/>
  <p:tag name="KSO_WM_SLIDE_BK_DARK_LIGHT" val="2"/>
  <p:tag name="KSO_WM_TAG_VERSION" val="1.0"/>
  <p:tag name="KSO_WM_UNIT_BK_DARK_LIGHT" val="2"/>
  <p:tag name="KSO_WM_UNIT_COMPATIBLE" val="0"/>
  <p:tag name="KSO_WM_UNIT_DIAGRAM_ISNUMVISUAL" val="0"/>
  <p:tag name="KSO_WM_UNIT_DIAGRAM_ISREFERUNIT" val="0"/>
  <p:tag name="KSO_WM_UNIT_HIGHLIGHT" val="0"/>
  <p:tag name="KSO_WM_UNIT_ID" val="_13*i*1"/>
  <p:tag name="KSO_WM_UNIT_INDEX" val="1"/>
  <p:tag name="KSO_WM_UNIT_LAYERLEVEL" val="1"/>
  <p:tag name="KSO_WM_UNIT_SUBTYPE" val="h"/>
  <p:tag name="KSO_WM_UNIT_TYPE" val="i"/>
</p:tagLst>
</file>

<file path=ppt/tags/tag2.xml><?xml version="1.0" encoding="utf-8"?>
<p:tagLst xmlns:p="http://schemas.openxmlformats.org/presentationml/2006/main">
  <p:tag name="KSO_WM_BEAUTIFY_FLAG" val="#wm#"/>
  <p:tag name="KSO_WM_SLIDE_BACKGROUND_TYPE" val="frame"/>
  <p:tag name="KSO_WM_SLIDE_BK_DARK_LIGHT" val="2"/>
  <p:tag name="KSO_WM_TAG_VERSION" val="1.0"/>
  <p:tag name="KSO_WM_UNIT_COMPATIBLE" val="0"/>
  <p:tag name="KSO_WM_UNIT_DIAGRAM_ISNUMVISUAL" val="0"/>
  <p:tag name="KSO_WM_UNIT_DIAGRAM_ISREFERUNIT" val="0"/>
  <p:tag name="KSO_WM_UNIT_HIGHLIGHT" val="0"/>
  <p:tag name="KSO_WM_UNIT_ID" val="_13**"/>
  <p:tag name="KSO_WM_UNIT_LAYERLEVEL" val="1"/>
</p:tagLst>
</file>

<file path=ppt/tags/tag3.xml><?xml version="1.0" encoding="utf-8"?>
<p:tagLst xmlns:p="http://schemas.openxmlformats.org/presentationml/2006/main">
  <p:tag name="KSO_WM_BEAUTIFY_FLAG" val="#wm#"/>
  <p:tag name="KSO_WM_SLIDE_BACKGROUND_TYPE" val="frame"/>
  <p:tag name="KSO_WM_SLIDE_BK_DARK_LIGHT" val="2"/>
  <p:tag name="KSO_WM_TAG_VERSION" val="1.0"/>
  <p:tag name="KSO_WM_UNIT_COMPATIBLE" val="0"/>
  <p:tag name="KSO_WM_UNIT_DIAGRAM_ISNUMVISUAL" val="0"/>
  <p:tag name="KSO_WM_UNIT_DIAGRAM_ISREFERUNIT" val="0"/>
  <p:tag name="KSO_WM_UNIT_HIGHLIGHT" val="0"/>
  <p:tag name="KSO_WM_UNIT_ID" val="_13**"/>
  <p:tag name="KSO_WM_UNIT_LAYERLEVEL" val="1"/>
</p:tagLst>
</file>

<file path=ppt/tags/tag4.xml><?xml version="1.0" encoding="utf-8"?>
<p:tagLst xmlns:p="http://schemas.openxmlformats.org/presentationml/2006/main">
  <p:tag name="KSO_WM_BEAUTIFY_FLAG" val="#wm#"/>
  <p:tag name="KSO_WM_SLIDE_BACKGROUND_TYPE" val="frame"/>
  <p:tag name="KSO_WM_SLIDE_BK_DARK_LIGHT" val="2"/>
  <p:tag name="KSO_WM_TAG_VERSION" val="1.0"/>
  <p:tag name="KSO_WM_UNIT_COMPATIBLE" val="0"/>
  <p:tag name="KSO_WM_UNIT_DIAGRAM_ISNUMVISUAL" val="0"/>
  <p:tag name="KSO_WM_UNIT_DIAGRAM_ISREFERUNIT" val="0"/>
  <p:tag name="KSO_WM_UNIT_HIGHLIGHT" val="0"/>
  <p:tag name="KSO_WM_UNIT_ID" val="_13**"/>
  <p:tag name="KSO_WM_UNIT_LAYERLEVEL" val="1"/>
</p:tagLst>
</file>

<file path=ppt/tags/tag5.xml><?xml version="1.0" encoding="utf-8"?>
<p:tagLst xmlns:p="http://schemas.openxmlformats.org/presentationml/2006/main">
  <p:tag name="KSO_WM_BEAUTIFY_FLAG" val="#wm#"/>
  <p:tag name="KSO_WM_SLIDE_BACKGROUND_TYPE" val="frame"/>
  <p:tag name="KSO_WM_SLIDE_BK_DARK_LIGHT" val="2"/>
  <p:tag name="KSO_WM_TAG_VERSION" val="1.0"/>
  <p:tag name="KSO_WM_UNIT_COMPATIBLE" val="0"/>
  <p:tag name="KSO_WM_UNIT_DIAGRAM_ISNUMVISUAL" val="0"/>
  <p:tag name="KSO_WM_UNIT_DIAGRAM_ISREFERUNIT" val="0"/>
  <p:tag name="KSO_WM_UNIT_HIGHLIGHT" val="0"/>
  <p:tag name="KSO_WM_UNIT_ID" val="_13**"/>
  <p:tag name="KSO_WM_UNIT_LAYERLEVEL" val="1"/>
</p:tagLst>
</file>

<file path=ppt/tags/tag6.xml><?xml version="1.0" encoding="utf-8"?>
<p:tagLst xmlns:p="http://schemas.openxmlformats.org/presentationml/2006/main">
  <p:tag name="KSO_WM_BEAUTIFY_FLAG" val="#wm#"/>
  <p:tag name="KSO_WM_SLIDE_BACKGROUND_TYPE" val="frame"/>
  <p:tag name="KSO_WM_SLIDE_BK_DARK_LIGHT" val="2"/>
  <p:tag name="KSO_WM_TAG_VERSION" val="1.0"/>
  <p:tag name="KSO_WM_UNIT_COMPATIBLE" val="0"/>
  <p:tag name="KSO_WM_UNIT_DIAGRAM_ISNUMVISUAL" val="0"/>
  <p:tag name="KSO_WM_UNIT_DIAGRAM_ISREFERUNIT" val="0"/>
  <p:tag name="KSO_WM_UNIT_HIGHLIGHT" val="0"/>
  <p:tag name="KSO_WM_UNIT_ID" val="_13**"/>
  <p:tag name="KSO_WM_UNIT_LAYERLEVEL" val="1"/>
</p:tagLst>
</file>

<file path=ppt/tags/tag7.xml><?xml version="1.0" encoding="utf-8"?>
<p:tagLst xmlns:p="http://schemas.openxmlformats.org/presentationml/2006/main">
  <p:tag name="KSO_WM_BEAUTIFY_FLAG" val="#wm#"/>
  <p:tag name="KSO_WM_SLIDE_BACKGROUND_TYPE" val="frame"/>
  <p:tag name="KSO_WM_SLIDE_BK_DARK_LIGHT" val="2"/>
  <p:tag name="KSO_WM_TAG_VERSION" val="1.0"/>
  <p:tag name="KSO_WM_UNIT_COMPATIBLE" val="0"/>
  <p:tag name="KSO_WM_UNIT_DIAGRAM_ISNUMVISUAL" val="0"/>
  <p:tag name="KSO_WM_UNIT_DIAGRAM_ISREFERUNIT" val="0"/>
  <p:tag name="KSO_WM_UNIT_HIGHLIGHT" val="0"/>
  <p:tag name="KSO_WM_UNIT_ID" val="_13*i*1"/>
  <p:tag name="KSO_WM_UNIT_INDEX" val="1"/>
  <p:tag name="KSO_WM_UNIT_LAYERLEVEL" val="1"/>
  <p:tag name="KSO_WM_UNIT_TYPE" val="i"/>
</p:tagLst>
</file>

<file path=ppt/tags/tag8.xml><?xml version="1.0" encoding="utf-8"?>
<p:tagLst xmlns:p="http://schemas.openxmlformats.org/presentationml/2006/main">
  <p:tag name="AS_NET" val="4.0.30319.42000"/>
  <p:tag name="AS_OS" val="Microsoft Windows NT 6.1.7601 Service Pack 1"/>
  <p:tag name="AS_RELEASE_DATE" val="2020.05.14"/>
  <p:tag name="AS_TITLE" val="Aspose.Slides for .NET 4.0 Client Profile"/>
  <p:tag name="AS_VERSION" val="20.5"/>
</p:tagLst>
</file>

<file path=ppt/theme/theme1.xml><?xml version="1.0" encoding="utf-8"?>
<a:theme xmlns:r="http://schemas.openxmlformats.org/officeDocument/2006/relationships"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r="http://schemas.openxmlformats.org/officeDocument/2006/relationships"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vt="http://schemas.openxmlformats.org/officeDocument/2006/docPropsVTypes" xmlns="http://schemas.openxmlformats.org/officeDocument/2006/extended-properties">
  <Company/>
  <PresentationFormat>宽屏</PresentationFormat>
  <Paragraphs>102</Paragraphs>
  <Slides>36</Slides>
  <Notes>0</Notes>
  <TotalTime>1623</TotalTime>
  <HiddenSlides>0</HiddenSlides>
  <MMClips>0</MMClips>
  <ScaleCrop>0</ScaleCrop>
  <HeadingPairs>
    <vt:vector baseType="variant" size="6">
      <vt:variant>
        <vt:lpstr>Fonts used</vt:lpstr>
      </vt:variant>
      <vt:variant>
        <vt:i4>13</vt:i4>
      </vt:variant>
      <vt:variant>
        <vt:lpstr>Theme</vt:lpstr>
      </vt:variant>
      <vt:variant>
        <vt:i4>1</vt:i4>
      </vt:variant>
      <vt:variant>
        <vt:lpstr>Slide Titles</vt:lpstr>
      </vt:variant>
      <vt:variant>
        <vt:i4>36</vt:i4>
      </vt:variant>
    </vt:vector>
  </HeadingPairs>
  <TitlesOfParts>
    <vt:vector baseType="lpstr" size="50">
      <vt:lpstr>Arial</vt:lpstr>
      <vt:lpstr>Calibri</vt:lpstr>
      <vt:lpstr>黑体</vt:lpstr>
      <vt:lpstr>微软雅黑</vt:lpstr>
      <vt:lpstr>Calibri Light</vt:lpstr>
      <vt:lpstr>Times New Roman</vt:lpstr>
      <vt:lpstr>NEU-BZ-S92</vt:lpstr>
      <vt:lpstr>方正书宋_GBK</vt:lpstr>
      <vt:lpstr>Cambria Math</vt:lpstr>
      <vt:lpstr>Microsoft Yi Baiti</vt:lpstr>
      <vt:lpstr>宋体</vt:lpstr>
      <vt:lpstr>楷体</vt:lpstr>
      <vt:lpstr>仿宋</vt:lpstr>
      <vt:lpstr>1_Office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0</LinksUpToDate>
  <SharedDoc>0</SharedDoc>
  <HyperlinksChanged>0</HyperlinksChanged>
  <Application>Aspose.Slides for .NET</Application>
  <AppVersion>20.0500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title>毕业活动策划</dc:title>
  <dc:creator>Administrator</dc:creator>
  <cp:lastModifiedBy>zxxk</cp:lastModifiedBy>
  <cp:revision>740</cp:revision>
  <dcterms:created xsi:type="dcterms:W3CDTF">2019-01-12T04:39:00Z</dcterms:created>
  <dcterms:modified xsi:type="dcterms:W3CDTF">2020-08-11T01:42:46Z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KSOProductBuildVer">
    <vt:lpwstr>2052-10.1.0.5740</vt:lpwstr>
  </property>
</Properties>
</file>