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2895" r:id="rId4"/>
    <p:sldId id="2928" r:id="rId5"/>
    <p:sldId id="2929" r:id="rId6"/>
    <p:sldId id="2930" r:id="rId7"/>
    <p:sldId id="2931" r:id="rId8"/>
    <p:sldId id="2932" r:id="rId9"/>
    <p:sldId id="2933" r:id="rId10"/>
    <p:sldId id="2934" r:id="rId11"/>
    <p:sldId id="2935" r:id="rId12"/>
    <p:sldId id="2936" r:id="rId13"/>
    <p:sldId id="2937" r:id="rId14"/>
    <p:sldId id="2938" r:id="rId15"/>
    <p:sldId id="2939" r:id="rId16"/>
    <p:sldId id="2940" r:id="rId17"/>
    <p:sldId id="2941" r:id="rId18"/>
    <p:sldId id="2942" r:id="rId19"/>
    <p:sldId id="2943" r:id="rId20"/>
    <p:sldId id="2944" r:id="rId21"/>
    <p:sldId id="2945" r:id="rId22"/>
    <p:sldId id="2946" r:id="rId23"/>
    <p:sldId id="2947" r:id="rId24"/>
    <p:sldId id="2948" r:id="rId25"/>
    <p:sldId id="2949" r:id="rId26"/>
    <p:sldId id="2950" r:id="rId27"/>
    <p:sldId id="2813" r:id="rId28"/>
    <p:sldId id="330" r:id="rId29"/>
  </p:sldIdLst>
  <p:sldSz cx="12192000" cy="6858000"/>
  <p:notesSz cx="7104063" cy="102346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88668" autoAdjust="0"/>
  </p:normalViewPr>
  <p:slideViewPr>
    <p:cSldViewPr snapToGrid="0">
      <p:cViewPr varScale="1">
        <p:scale>
          <a:sx n="59" d="100"/>
          <a:sy n="59" d="100"/>
        </p:scale>
        <p:origin x="900" y="64"/>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tags" Target="tags/tag8.xml" /><Relationship Id="rId31" Type="http://schemas.openxmlformats.org/officeDocument/2006/relationships/presProps" Target="presProps.xml" /><Relationship Id="rId32" Type="http://schemas.openxmlformats.org/officeDocument/2006/relationships/viewProps" Target="viewProps.xml" /><Relationship Id="rId33" Type="http://schemas.openxmlformats.org/officeDocument/2006/relationships/theme" Target="theme/theme1.xml" /><Relationship Id="rId34"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3.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3.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5.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6.emf" /><Relationship Id="rId2" Type="http://schemas.openxmlformats.org/officeDocument/2006/relationships/image" Target="../media/image37.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0.emf" /><Relationship Id="rId2" Type="http://schemas.openxmlformats.org/officeDocument/2006/relationships/image" Target="../media/image41.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3.emf" /><Relationship Id="rId2" Type="http://schemas.openxmlformats.org/officeDocument/2006/relationships/image" Target="../media/image44.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5.emf" /><Relationship Id="rId2" Type="http://schemas.openxmlformats.org/officeDocument/2006/relationships/image" Target="../media/image46.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7.emf" /><Relationship Id="rId2" Type="http://schemas.openxmlformats.org/officeDocument/2006/relationships/image" Target="../media/image48.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50.emf" /><Relationship Id="rId2" Type="http://schemas.openxmlformats.org/officeDocument/2006/relationships/image" Target="../media/image51.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53.emf" /><Relationship Id="rId2" Type="http://schemas.openxmlformats.org/officeDocument/2006/relationships/image" Target="../media/image54.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56.emf" /><Relationship Id="rId2" Type="http://schemas.openxmlformats.org/officeDocument/2006/relationships/image" Target="../media/image57.emf" /><Relationship Id="rId3" Type="http://schemas.openxmlformats.org/officeDocument/2006/relationships/image" Target="../media/image59.emf" /><Relationship Id="rId4" Type="http://schemas.openxmlformats.org/officeDocument/2006/relationships/image" Target="../media/image61.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5.emf" /><Relationship Id="rId2" Type="http://schemas.openxmlformats.org/officeDocument/2006/relationships/image" Target="../media/image16.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8.emf" /><Relationship Id="rId2" Type="http://schemas.openxmlformats.org/officeDocument/2006/relationships/image" Target="../media/image19.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1.emf" /><Relationship Id="rId2" Type="http://schemas.openxmlformats.org/officeDocument/2006/relationships/image" Target="../media/image22.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4.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6.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7.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9.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1.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2020/8/11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png" /><Relationship Id="rId3"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 Target="../slides/slide1.xml" TargetMode="Internal"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9.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p:cNvSpPr>
            <a:spLocks noGrp="1"/>
          </p:cNvSpPr>
          <p:nvPr>
            <p:ph/>
          </p:nvPr>
        </p:nvSpPr>
        <p:spPr>
          <a:xfrm>
            <a:off x="402167" y="609600"/>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fld id="{BB962C8B-B14F-4D97-AF65-F5344CB8AC3E}" type="datetime1">
              <a:rPr lang="zh-CN" altLang="en-US">
                <a:latin typeface="Arial" pitchFamily="34" charset="0"/>
              </a:rPr>
              <a:t>2020/8/11</a:t>
            </a:fld>
            <a:endParaRPr lang="zh-CN" altLang="en-US">
              <a:latin typeface="Arial" pitchFamily="34" charset="0"/>
            </a:endParaRPr>
          </a:p>
        </p:txBody>
      </p:sp>
      <p:sp>
        <p:nvSpPr>
          <p:cNvPr id="4" name="页脚占位符 3"/>
          <p:cNvSpPr>
            <a:spLocks noGrp="1"/>
          </p:cNvSpPr>
          <p:nvPr>
            <p:ph type="ftr" sz="quarter" idx="11"/>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a:latin typeface="Arial" pitchFamily="34" charset="0"/>
            </a:endParaRPr>
          </a:p>
        </p:txBody>
      </p:sp>
      <p:sp>
        <p:nvSpPr>
          <p:cNvPr id="6" name="页脚占位符 5"/>
          <p:cNvSpPr>
            <a:spLocks noGrp="1"/>
          </p:cNvSpPr>
          <p:nvPr>
            <p:ph type="ftr" sz="quarter" idx="11"/>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nvGrpSpPr>
      <p:grpSpPr>
        <a:xfrm>
          <a:off x="0" y="0"/>
          <a:ext cx="0" cy="0"/>
        </a:xfrm>
      </p:grpSpPr>
      <p:pic>
        <p:nvPicPr>
          <p:cNvPr id="2" name="图片 1"/>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nvGrpSpPr>
      <p:grpSpPr>
        <a:xfrm>
          <a:off x="0" y="0"/>
          <a:ext cx="0" cy="0"/>
        </a:xfrm>
      </p:grpSpPr>
      <p:grpSp>
        <p:nvGrpSpPr>
          <p:cNvPr id="2" name="组合 1"/>
          <p:cNvGrpSpPr/>
          <p:nvPr userDrawn="1"/>
        </p:nvGrpSpPr>
        <p:grpSpPr>
          <a:xfrm>
            <a:off x="7728181" y="-27384"/>
            <a:ext cx="2255712" cy="880109"/>
            <a:chOff x="11613" y="1584001"/>
            <a:chExt cx="1443037" cy="733424"/>
          </a:xfrm>
        </p:grpSpPr>
        <p:pic>
          <p:nvPicPr>
            <p:cNvPr id="7" name="图片 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2" action="ppaction://hlinksldjump"/>
            </p:cNvPr>
            <p:cNvSpPr txBox="1"/>
            <p:nvPr userDrawn="1"/>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nvGrpSpPr>
      <p:grpSpPr>
        <a:xfrm>
          <a:off x="0" y="0"/>
          <a:ext cx="0" cy="0"/>
        </a:xfrm>
      </p:grpSpPr>
      <p:grpSp>
        <p:nvGrpSpPr>
          <p:cNvPr id="2" name="组合 1"/>
          <p:cNvGrpSpPr/>
          <p:nvPr userDrawn="1"/>
        </p:nvGrpSpPr>
        <p:grpSpPr>
          <a:xfrm>
            <a:off x="9826869" y="-27384"/>
            <a:ext cx="2151536" cy="880109"/>
            <a:chOff x="11613" y="2237065"/>
            <a:chExt cx="1443037" cy="733424"/>
          </a:xfrm>
        </p:grpSpPr>
        <p:pic>
          <p:nvPicPr>
            <p:cNvPr id="8" name="图片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两栏内容">
    <p:spTree>
      <p:nvGrpSpPr>
        <p:cNvPr id="1" name=""/>
        <p:cNvGrpSpPr/>
        <p:nvPr/>
      </p:nvGrpSpPr>
      <p:grpSpPr>
        <a:xfrm>
          <a:off x="0" y="0"/>
          <a:ext cx="0" cy="0"/>
        </a:xfrm>
      </p:grpSpPr>
      <p:grpSp>
        <p:nvGrpSpPr>
          <p:cNvPr id="2" name="Group 9"/>
          <p:cNvGrpSpPr/>
          <p:nvPr userDrawn="1"/>
        </p:nvGrpSpPr>
        <p:grpSpPr>
          <a:xfrm>
            <a:off x="10775316" y="51436"/>
            <a:ext cx="1416685" cy="473075"/>
            <a:chExt cx="1135203" cy="341359"/>
          </a:xfrm>
        </p:grpSpPr>
        <p:pic>
          <p:nvPicPr>
            <p:cNvPr id="3"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4"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5"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973867"/>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1_两栏内容">
    <p:spTree>
      <p:nvGrpSpPr>
        <p:cNvPr id="1" name=""/>
        <p:cNvGrpSpPr/>
        <p:nvPr/>
      </p:nvGrpSpPr>
      <p:grpSpPr>
        <a:xfrm>
          <a:off x="0" y="0"/>
          <a:ext cx="0" cy="0"/>
        </a:xfrm>
      </p:grpSpPr>
      <p:grpSp>
        <p:nvGrpSpPr>
          <p:cNvPr id="6" name="Group 9"/>
          <p:cNvGrpSpPr/>
          <p:nvPr userDrawn="1"/>
        </p:nvGrpSpPr>
        <p:grpSpPr>
          <a:xfrm>
            <a:off x="10775316" y="51436"/>
            <a:ext cx="1416685" cy="473075"/>
            <a:chExt cx="1135203" cy="341359"/>
          </a:xfrm>
        </p:grpSpPr>
        <p:pic>
          <p:nvPicPr>
            <p:cNvPr id="7"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8"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9"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48568"/>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nvGrpSpPr>
      <p:grpSpPr>
        <a:xfrm>
          <a:off x="0" y="0"/>
          <a: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itchFamily="34" charset="0"/>
              <a:ea typeface="微软雅黑" pitchFamily="3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2020/8/11</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5"/>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8"/>
            </p:custDataLst>
          </p:nvPr>
        </p:nvPicPr>
        <p:blipFill>
          <a:blip r:embed="rId7"/>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6722908"/>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1_标题和内容">
    <p:spTree>
      <p:nvGrpSpPr>
        <p:cNvPr id="1" name=""/>
        <p:cNvGrpSpPr/>
        <p:nvPr/>
      </p:nvGrpSpPr>
      <p:grpSpPr>
        <a:xfrm>
          <a:off x="0" y="0"/>
          <a:ext cx="0" cy="0"/>
        </a:xfrm>
      </p:grpSpPr>
      <p:sp>
        <p:nvSpPr>
          <p:cNvPr id="4" name="日期占位符 3"/>
          <p:cNvSpPr>
            <a:spLocks noGrp="1"/>
          </p:cNvSpPr>
          <p:nvPr>
            <p:ph type="dt" sz="half" idx="10"/>
          </p:nvPr>
        </p:nvSpPr>
        <p:spPr>
          <a:xfrm>
            <a:off x="609600" y="6356350"/>
            <a:ext cx="2844800" cy="365125"/>
          </a:xfrm>
        </p:spPr>
        <p:txBody>
          <a:bodyPr/>
          <a:lstStyle/>
          <a:p>
            <a:fld id="{36732AA8-78B4-F248-A069-0D4A83E48613}" type="datetimeFigureOut">
              <a:rPr kumimoji="1" lang="zh-CN" altLang="en-US" smtClean="0"/>
              <a:t>2020/8/11</a:t>
            </a:fld>
            <a:endParaRPr kumimoji="1" lang="zh-CN" altLang="en-US"/>
          </a:p>
        </p:txBody>
      </p:sp>
      <p:sp>
        <p:nvSpPr>
          <p:cNvPr id="5" name="页脚占位符 4"/>
          <p:cNvSpPr>
            <a:spLocks noGrp="1"/>
          </p:cNvSpPr>
          <p:nvPr>
            <p:ph type="ftr" sz="quarter" idx="11"/>
          </p:nvPr>
        </p:nvSpPr>
        <p:spPr>
          <a:xfrm>
            <a:off x="4165600" y="6356350"/>
            <a:ext cx="3860800" cy="365125"/>
          </a:xfrm>
        </p:spPr>
        <p:txBody>
          <a:bodyPr/>
          <a:lstStyle/>
          <a:p>
            <a:endParaRPr kumimoji="1" lang="zh-CN" altLang="en-US"/>
          </a:p>
        </p:txBody>
      </p:sp>
      <p:sp>
        <p:nvSpPr>
          <p:cNvPr id="6" name="幻灯片编号占位符 5"/>
          <p:cNvSpPr>
            <a:spLocks noGrp="1"/>
          </p:cNvSpPr>
          <p:nvPr>
            <p:ph type="sldNum" sz="quarter" idx="12"/>
          </p:nvPr>
        </p:nvSpPr>
        <p:spPr>
          <a:xfrm>
            <a:off x="8737600" y="6356350"/>
            <a:ext cx="2844800" cy="365125"/>
          </a:xfrm>
        </p:spPr>
        <p:txBody>
          <a:bodyPr/>
          <a:lstStyle/>
          <a:p>
            <a:fld id="{FCB73911-DECC-8D4F-90EA-C07CE246BE6D}" type="slidenum">
              <a:rPr kumimoji="1" lang="zh-CN" altLang="en-US" smtClean="0"/>
              <a:t>‹#›</a:t>
            </a:fld>
            <a:endParaRPr kumimoji="1" lang="zh-CN" altLang="en-US"/>
          </a:p>
        </p:txBody>
      </p:sp>
    </p:spTree>
    <p:extLst>
      <p:ext uri="{BB962C8B-B14F-4D97-AF65-F5344CB8AC3E}">
        <p14:creationId xmlns:p14="http://schemas.microsoft.com/office/powerpoint/2010/main" val="2142510344"/>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57486839"/>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79095161"/>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44766096"/>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11354146"/>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23433612"/>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59957571"/>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07263758"/>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17954354"/>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4347456"/>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52540523"/>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32282272"/>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15651532"/>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060566268"/>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37028856"/>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64384842"/>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74804042"/>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84164990"/>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27040377"/>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9543921"/>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40378876"/>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28623146"/>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04269266"/>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slideLayout" Target="../slideLayouts/slideLayout39.xml" /><Relationship Id="rId4" Type="http://schemas.openxmlformats.org/officeDocument/2006/relationships/slideLayout" Target="../slideLayouts/slideLayout4.xml" /><Relationship Id="rId40" Type="http://schemas.openxmlformats.org/officeDocument/2006/relationships/slideLayout" Target="../slideLayouts/slideLayout40.xml" /><Relationship Id="rId41" Type="http://schemas.openxmlformats.org/officeDocument/2006/relationships/slideLayout" Target="../slideLayouts/slideLayout41.xml" /><Relationship Id="rId42" Type="http://schemas.openxmlformats.org/officeDocument/2006/relationships/slideLayout" Target="../slideLayouts/slideLayout42.xml" /><Relationship Id="rId43" Type="http://schemas.openxmlformats.org/officeDocument/2006/relationships/slideLayout" Target="../slideLayouts/slideLayout43.xml" /><Relationship Id="rId44" Type="http://schemas.openxmlformats.org/officeDocument/2006/relationships/slideLayout" Target="../slideLayouts/slideLayout44.xml" /><Relationship Id="rId45" Type="http://schemas.openxmlformats.org/officeDocument/2006/relationships/slideLayout" Target="../slideLayouts/slideLayout45.xml" /><Relationship Id="rId46" Type="http://schemas.openxmlformats.org/officeDocument/2006/relationships/slideLayout" Target="../slideLayouts/slideLayout46.xml" /><Relationship Id="rId47" Type="http://schemas.openxmlformats.org/officeDocument/2006/relationships/slideLayout" Target="../slideLayouts/slideLayout47.xml" /><Relationship Id="rId48" Type="http://schemas.openxmlformats.org/officeDocument/2006/relationships/slideLayout" Target="../slideLayouts/slideLayout48.xml" /><Relationship Id="rId49" Type="http://schemas.openxmlformats.org/officeDocument/2006/relationships/slideLayout" Target="../slideLayouts/slideLayout49.xml" /><Relationship Id="rId5" Type="http://schemas.openxmlformats.org/officeDocument/2006/relationships/slideLayout" Target="../slideLayouts/slideLayout5.xml" /><Relationship Id="rId50" Type="http://schemas.openxmlformats.org/officeDocument/2006/relationships/slideLayout" Target="../slideLayouts/slideLayout50.xml" /><Relationship Id="rId51" Type="http://schemas.openxmlformats.org/officeDocument/2006/relationships/slideLayout" Target="../slideLayouts/slideLayout51.xml" /><Relationship Id="rId52" Type="http://schemas.openxmlformats.org/officeDocument/2006/relationships/image" Target="../media/image10.png" /><Relationship Id="rId53" Type="http://schemas.openxmlformats.org/officeDocument/2006/relationships/theme" Target="../theme/theme1.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52">
            <a:lum/>
          </a:blip>
          <a:stretch>
            <a:fillRect/>
          </a:stretch>
        </a:blipFill>
        <a:effectLst/>
      </p:bgPr>
    </p:bg>
    <p:spTree>
      <p:nvGrpSpPr>
        <p:cNvPr id="1" name=""/>
        <p:cNvGrpSpPr/>
        <p:nvPr/>
      </p:nvGrpSpPr>
      <p:grpSpPr>
        <a:xfrm>
          <a:off x="0" y="0"/>
          <a: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795" r:id="rId29"/>
    <p:sldLayoutId id="2147483830" r:id="rId30"/>
    <p:sldLayoutId id="2147483831" r:id="rId31"/>
    <p:sldLayoutId id="2147483832" r:id="rId32"/>
    <p:sldLayoutId id="2147483833" r:id="rId33"/>
    <p:sldLayoutId id="2147483834" r:id="rId34"/>
    <p:sldLayoutId id="2147483835" r:id="rId35"/>
    <p:sldLayoutId id="2147483836" r:id="rId36"/>
    <p:sldLayoutId id="2147483837" r:id="rId37"/>
    <p:sldLayoutId id="2147483838" r:id="rId38"/>
    <p:sldLayoutId id="2147483839" r:id="rId39"/>
    <p:sldLayoutId id="2147483840" r:id="rId40"/>
    <p:sldLayoutId id="2147483841" r:id="rId41"/>
    <p:sldLayoutId id="2147483842" r:id="rId42"/>
    <p:sldLayoutId id="2147483843" r:id="rId43"/>
    <p:sldLayoutId id="2147483844" r:id="rId44"/>
    <p:sldLayoutId id="2147483845" r:id="rId45"/>
    <p:sldLayoutId id="2147483846" r:id="rId46"/>
    <p:sldLayoutId id="2147483847" r:id="rId47"/>
    <p:sldLayoutId id="2147483848" r:id="rId48"/>
    <p:sldLayoutId id="2147483849" r:id="rId49"/>
    <p:sldLayoutId id="2147483850" r:id="rId50"/>
    <p:sldLayoutId id="2147483851" r:id="rId51"/>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package" Target="../embeddings/Microsoft_Word_Document8.docx" TargetMode="Internal" /><Relationship Id="rId3" Type="http://schemas.openxmlformats.org/officeDocument/2006/relationships/image" Target="../media/image26.emf" /><Relationship Id="rId4" Type="http://schemas.openxmlformats.org/officeDocument/2006/relationships/vmlDrawing" Target="../drawings/vmlDrawing6.v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package" Target="../embeddings/Microsoft_Word_Document9.docx" TargetMode="Internal" /><Relationship Id="rId3" Type="http://schemas.openxmlformats.org/officeDocument/2006/relationships/image" Target="../media/image27.emf" /><Relationship Id="rId4" Type="http://schemas.openxmlformats.org/officeDocument/2006/relationships/image" Target="../media/image28.jpeg" /><Relationship Id="rId5" Type="http://schemas.openxmlformats.org/officeDocument/2006/relationships/vmlDrawing" Target="../drawings/vmlDrawing7.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package" Target="../embeddings/Microsoft_Word_Document10.docx" TargetMode="Internal" /><Relationship Id="rId3" Type="http://schemas.openxmlformats.org/officeDocument/2006/relationships/image" Target="../media/image29.emf" /><Relationship Id="rId4" Type="http://schemas.openxmlformats.org/officeDocument/2006/relationships/image" Target="../media/image30.jpeg" /><Relationship Id="rId5" Type="http://schemas.openxmlformats.org/officeDocument/2006/relationships/vmlDrawing" Target="../drawings/vmlDrawing8.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9.xml" /><Relationship Id="rId2" Type="http://schemas.openxmlformats.org/officeDocument/2006/relationships/package" Target="../embeddings/Microsoft_Word_Document11.docx" TargetMode="Internal" /><Relationship Id="rId3" Type="http://schemas.openxmlformats.org/officeDocument/2006/relationships/image" Target="../media/image31.emf" /><Relationship Id="rId4" Type="http://schemas.openxmlformats.org/officeDocument/2006/relationships/image" Target="../media/image32.jpeg" /><Relationship Id="rId5" Type="http://schemas.openxmlformats.org/officeDocument/2006/relationships/vmlDrawing" Target="../drawings/vmlDrawing9.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package" Target="../embeddings/Microsoft_Word_Document12.docx" TargetMode="Internal" /><Relationship Id="rId3" Type="http://schemas.openxmlformats.org/officeDocument/2006/relationships/image" Target="../media/image33.emf" /><Relationship Id="rId4" Type="http://schemas.openxmlformats.org/officeDocument/2006/relationships/vmlDrawing" Target="../drawings/vmlDrawing10.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41.xml" /><Relationship Id="rId2" Type="http://schemas.openxmlformats.org/officeDocument/2006/relationships/image" Target="../media/image34.jpeg" /><Relationship Id="rId3" Type="http://schemas.openxmlformats.org/officeDocument/2006/relationships/package" Target="../embeddings/Microsoft_Word_Document13.docx" TargetMode="Internal" /><Relationship Id="rId4" Type="http://schemas.openxmlformats.org/officeDocument/2006/relationships/image" Target="../media/image35.emf" /><Relationship Id="rId5" Type="http://schemas.openxmlformats.org/officeDocument/2006/relationships/vmlDrawing" Target="../drawings/vmlDrawing11.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42.xml" /><Relationship Id="rId2" Type="http://schemas.openxmlformats.org/officeDocument/2006/relationships/package" Target="../embeddings/Microsoft_Word_Document14.docx" TargetMode="Internal" /><Relationship Id="rId3" Type="http://schemas.openxmlformats.org/officeDocument/2006/relationships/image" Target="../media/image36.emf" /><Relationship Id="rId4" Type="http://schemas.openxmlformats.org/officeDocument/2006/relationships/package" Target="../embeddings/Microsoft_Word_Document15.docx" TargetMode="Internal" /><Relationship Id="rId5" Type="http://schemas.openxmlformats.org/officeDocument/2006/relationships/image" Target="../media/image37.emf" /><Relationship Id="rId6" Type="http://schemas.openxmlformats.org/officeDocument/2006/relationships/image" Target="../media/image38.jpeg" /><Relationship Id="rId7" Type="http://schemas.openxmlformats.org/officeDocument/2006/relationships/vmlDrawing" Target="../drawings/vmlDrawing12.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3.xml" /><Relationship Id="rId2" Type="http://schemas.openxmlformats.org/officeDocument/2006/relationships/image" Target="../media/image39.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package" Target="../embeddings/Microsoft_Word_Document16.docx" TargetMode="Internal" /><Relationship Id="rId3" Type="http://schemas.openxmlformats.org/officeDocument/2006/relationships/image" Target="../media/image40.emf" /><Relationship Id="rId4" Type="http://schemas.openxmlformats.org/officeDocument/2006/relationships/package" Target="../embeddings/Microsoft_Word_Document17.docx" TargetMode="Internal" /><Relationship Id="rId5" Type="http://schemas.openxmlformats.org/officeDocument/2006/relationships/image" Target="../media/image41.emf" /><Relationship Id="rId6" Type="http://schemas.openxmlformats.org/officeDocument/2006/relationships/image" Target="../media/image42.jpeg" /><Relationship Id="rId7" Type="http://schemas.openxmlformats.org/officeDocument/2006/relationships/vmlDrawing" Target="../drawings/vmlDrawing13.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package" Target="../embeddings/Microsoft_Word_Document18.docx" TargetMode="Internal" /><Relationship Id="rId3" Type="http://schemas.openxmlformats.org/officeDocument/2006/relationships/image" Target="../media/image43.emf" /><Relationship Id="rId4" Type="http://schemas.openxmlformats.org/officeDocument/2006/relationships/package" Target="../embeddings/Microsoft_Word_Document19.docx" TargetMode="Internal" /><Relationship Id="rId5" Type="http://schemas.openxmlformats.org/officeDocument/2006/relationships/image" Target="../media/image44.emf" /><Relationship Id="rId6" Type="http://schemas.openxmlformats.org/officeDocument/2006/relationships/vmlDrawing" Target="../drawings/vmlDrawing14.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0.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7.xml" /><Relationship Id="rId2" Type="http://schemas.openxmlformats.org/officeDocument/2006/relationships/package" Target="../embeddings/Microsoft_Word_Document20.docx" TargetMode="Internal" /><Relationship Id="rId3" Type="http://schemas.openxmlformats.org/officeDocument/2006/relationships/image" Target="../media/image45.emf" /><Relationship Id="rId4" Type="http://schemas.openxmlformats.org/officeDocument/2006/relationships/package" Target="../embeddings/Microsoft_Word_Document21.docx" TargetMode="Internal" /><Relationship Id="rId5" Type="http://schemas.openxmlformats.org/officeDocument/2006/relationships/image" Target="../media/image46.emf" /><Relationship Id="rId6" Type="http://schemas.openxmlformats.org/officeDocument/2006/relationships/vmlDrawing" Target="../drawings/vmlDrawing15.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8.xml" /><Relationship Id="rId2" Type="http://schemas.openxmlformats.org/officeDocument/2006/relationships/package" Target="../embeddings/Microsoft_Word_Document22.docx" TargetMode="Internal" /><Relationship Id="rId3" Type="http://schemas.openxmlformats.org/officeDocument/2006/relationships/image" Target="../media/image47.emf" /><Relationship Id="rId4" Type="http://schemas.openxmlformats.org/officeDocument/2006/relationships/package" Target="../embeddings/Microsoft_Word_Document23.docx" TargetMode="Internal" /><Relationship Id="rId5" Type="http://schemas.openxmlformats.org/officeDocument/2006/relationships/image" Target="../media/image48.emf" /><Relationship Id="rId6" Type="http://schemas.openxmlformats.org/officeDocument/2006/relationships/vmlDrawing" Target="../drawings/vmlDrawing16.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image" Target="../media/image49.jpeg" /><Relationship Id="rId3" Type="http://schemas.openxmlformats.org/officeDocument/2006/relationships/package" Target="../embeddings/Microsoft_Word_Document24.docx" TargetMode="Internal" /><Relationship Id="rId4" Type="http://schemas.openxmlformats.org/officeDocument/2006/relationships/image" Target="../media/image50.emf" /><Relationship Id="rId5" Type="http://schemas.openxmlformats.org/officeDocument/2006/relationships/package" Target="../embeddings/Microsoft_Word_Document25.docx" TargetMode="Internal" /><Relationship Id="rId6" Type="http://schemas.openxmlformats.org/officeDocument/2006/relationships/image" Target="../media/image51.emf" /><Relationship Id="rId7" Type="http://schemas.openxmlformats.org/officeDocument/2006/relationships/image" Target="../media/image52.jpeg" /><Relationship Id="rId8" Type="http://schemas.openxmlformats.org/officeDocument/2006/relationships/vmlDrawing" Target="../drawings/vmlDrawing17.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50.xml" /><Relationship Id="rId2" Type="http://schemas.openxmlformats.org/officeDocument/2006/relationships/package" Target="../embeddings/Microsoft_Word_Document26.docx" TargetMode="Internal" /><Relationship Id="rId3" Type="http://schemas.openxmlformats.org/officeDocument/2006/relationships/image" Target="../media/image53.emf" /><Relationship Id="rId4" Type="http://schemas.openxmlformats.org/officeDocument/2006/relationships/package" Target="../embeddings/Microsoft_Word_Document27.docx" TargetMode="Internal" /><Relationship Id="rId5" Type="http://schemas.openxmlformats.org/officeDocument/2006/relationships/image" Target="../media/image54.emf" /><Relationship Id="rId6" Type="http://schemas.openxmlformats.org/officeDocument/2006/relationships/image" Target="../media/image55.jpeg" /><Relationship Id="rId7" Type="http://schemas.openxmlformats.org/officeDocument/2006/relationships/vmlDrawing" Target="../drawings/vmlDrawing18.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51.xml" /><Relationship Id="rId10" Type="http://schemas.openxmlformats.org/officeDocument/2006/relationships/package" Target="../embeddings/Microsoft_Word_Document31.docx" TargetMode="Internal" /><Relationship Id="rId11" Type="http://schemas.openxmlformats.org/officeDocument/2006/relationships/image" Target="../media/image61.emf" /><Relationship Id="rId12" Type="http://schemas.openxmlformats.org/officeDocument/2006/relationships/vmlDrawing" Target="../drawings/vmlDrawing19.vml" /><Relationship Id="rId2" Type="http://schemas.openxmlformats.org/officeDocument/2006/relationships/package" Target="../embeddings/Microsoft_Word_Document28.docx" TargetMode="Internal" /><Relationship Id="rId3" Type="http://schemas.openxmlformats.org/officeDocument/2006/relationships/image" Target="../media/image56.emf" /><Relationship Id="rId4" Type="http://schemas.openxmlformats.org/officeDocument/2006/relationships/package" Target="../embeddings/Microsoft_Word_Document29.docx" TargetMode="Internal" /><Relationship Id="rId5" Type="http://schemas.openxmlformats.org/officeDocument/2006/relationships/image" Target="../media/image57.emf" /><Relationship Id="rId6" Type="http://schemas.openxmlformats.org/officeDocument/2006/relationships/image" Target="../media/image58.jpeg" /><Relationship Id="rId7" Type="http://schemas.openxmlformats.org/officeDocument/2006/relationships/package" Target="../embeddings/Microsoft_Word_Document30.docx" TargetMode="Internal" /><Relationship Id="rId8" Type="http://schemas.openxmlformats.org/officeDocument/2006/relationships/image" Target="../media/image59.emf" /><Relationship Id="rId9" Type="http://schemas.openxmlformats.org/officeDocument/2006/relationships/image" Target="../media/image60.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2.png" /><Relationship Id="rId3" Type="http://schemas.openxmlformats.org/officeDocument/2006/relationships/image" Target="../media/image63.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image" Target="../media/image12.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package" Target="../embeddings/Microsoft_Word_Document.docx" TargetMode="Internal" /><Relationship Id="rId3" Type="http://schemas.openxmlformats.org/officeDocument/2006/relationships/image" Target="../media/image13.emf" /><Relationship Id="rId4" Type="http://schemas.openxmlformats.org/officeDocument/2006/relationships/image" Target="../media/image14.emf" /><Relationship Id="rId5" Type="http://schemas.openxmlformats.org/officeDocument/2006/relationships/vmlDrawing" Target="../drawings/vmlDrawing1.v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package" Target="../embeddings/Microsoft_Word_Document1.docx" TargetMode="Internal" /><Relationship Id="rId3" Type="http://schemas.openxmlformats.org/officeDocument/2006/relationships/image" Target="../media/image15.emf" /><Relationship Id="rId4" Type="http://schemas.openxmlformats.org/officeDocument/2006/relationships/package" Target="../embeddings/Microsoft_Word_Document2.docx" TargetMode="Internal" /><Relationship Id="rId5" Type="http://schemas.openxmlformats.org/officeDocument/2006/relationships/image" Target="../media/image16.emf" /><Relationship Id="rId6" Type="http://schemas.openxmlformats.org/officeDocument/2006/relationships/image" Target="../media/image17.jpeg" /><Relationship Id="rId7" Type="http://schemas.openxmlformats.org/officeDocument/2006/relationships/vmlDrawing" Target="../drawings/vmlDrawing2.v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2.xml" /><Relationship Id="rId2" Type="http://schemas.openxmlformats.org/officeDocument/2006/relationships/package" Target="../embeddings/Microsoft_Word_Document3.docx" TargetMode="Internal" /><Relationship Id="rId3" Type="http://schemas.openxmlformats.org/officeDocument/2006/relationships/image" Target="../media/image18.emf" /><Relationship Id="rId4" Type="http://schemas.openxmlformats.org/officeDocument/2006/relationships/package" Target="../embeddings/Microsoft_Word_Document4.docx" TargetMode="Internal" /><Relationship Id="rId5" Type="http://schemas.openxmlformats.org/officeDocument/2006/relationships/image" Target="../media/image19.emf" /><Relationship Id="rId6" Type="http://schemas.openxmlformats.org/officeDocument/2006/relationships/image" Target="../media/image20.emf" /><Relationship Id="rId7" Type="http://schemas.openxmlformats.org/officeDocument/2006/relationships/vmlDrawing" Target="../drawings/vmlDrawing3.v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3.xml" /><Relationship Id="rId2" Type="http://schemas.openxmlformats.org/officeDocument/2006/relationships/package" Target="../embeddings/Microsoft_Word_Document5.docx" TargetMode="Internal" /><Relationship Id="rId3" Type="http://schemas.openxmlformats.org/officeDocument/2006/relationships/image" Target="../media/image21.emf" /><Relationship Id="rId4" Type="http://schemas.openxmlformats.org/officeDocument/2006/relationships/package" Target="../embeddings/Microsoft_Word_Document6.docx" TargetMode="Internal" /><Relationship Id="rId5" Type="http://schemas.openxmlformats.org/officeDocument/2006/relationships/image" Target="../media/image22.emf" /><Relationship Id="rId6" Type="http://schemas.openxmlformats.org/officeDocument/2006/relationships/vmlDrawing" Target="../drawings/vmlDrawing4.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23.jpeg" /><Relationship Id="rId3" Type="http://schemas.openxmlformats.org/officeDocument/2006/relationships/package" Target="../embeddings/Microsoft_Word_Document7.docx" TargetMode="Internal" /><Relationship Id="rId4" Type="http://schemas.openxmlformats.org/officeDocument/2006/relationships/image" Target="../media/image24.emf" /><Relationship Id="rId5" Type="http://schemas.openxmlformats.org/officeDocument/2006/relationships/image" Target="../media/image25.jpeg" /><Relationship Id="rId6" Type="http://schemas.openxmlformats.org/officeDocument/2006/relationships/vmlDrawing" Target="../drawings/vmlDrawing5.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2">
            <a:lum/>
          </a:blip>
          <a:stretch>
            <a:fillRect/>
          </a:stretch>
        </a:blipFill>
        <a:effectLst/>
      </p:bgPr>
    </p:bg>
    <p:spTree>
      <p:nvGrpSpPr>
        <p:cNvPr id="1" name=""/>
        <p:cNvGrpSpPr/>
        <p:nvPr/>
      </p:nvGrpSpPr>
      <p:grpSpPr>
        <a:xfrm>
          <a:off x="0" y="0"/>
          <a:ext cx="0" cy="0"/>
        </a:xfrm>
      </p:grpSpPr>
      <p:sp>
        <p:nvSpPr>
          <p:cNvPr id="4" name="文本框 3"/>
          <p:cNvSpPr txBox="1"/>
          <p:nvPr/>
        </p:nvSpPr>
        <p:spPr>
          <a:xfrm>
            <a:off x="9077688" y="0"/>
            <a:ext cx="3114312" cy="646331"/>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2019 A</a:t>
            </a:r>
            <a:r>
              <a:rPr lang="zh-CN" altLang="en-US" b="1">
                <a:solidFill>
                  <a:schemeClr val="accent1"/>
                </a:solidFill>
                <a:latin typeface="Times New Roman" pitchFamily="18" charset="0"/>
                <a:cs typeface="Times New Roman" pitchFamily="18" charset="0"/>
              </a:rPr>
              <a:t>版 选择性必修 第一册</a:t>
            </a:r>
          </a:p>
        </p:txBody>
      </p:sp>
      <p:sp>
        <p:nvSpPr>
          <p:cNvPr id="5" name="文本框 4"/>
          <p:cNvSpPr txBox="1"/>
          <p:nvPr/>
        </p:nvSpPr>
        <p:spPr>
          <a:xfrm>
            <a:off x="1965451" y="2883930"/>
            <a:ext cx="10416020" cy="1754326"/>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a:t>1.4.2  </a:t>
            </a:r>
            <a:r>
              <a:rPr lang="zh-CN" altLang="en-US"/>
              <a:t>用空间向量研究距离、夹角问题 </a:t>
            </a:r>
            <a:r>
              <a:rPr lang="en-US" altLang="zh-CN"/>
              <a:t>(1)</a:t>
            </a:r>
          </a:p>
          <a:p>
            <a:r>
              <a:rPr lang="en-US" altLang="zh-CN"/>
              <a:t>                              </a:t>
            </a:r>
            <a:r>
              <a:rPr lang="zh-CN" altLang="en-US"/>
              <a:t>距离问题</a:t>
            </a:r>
            <a:r>
              <a:rPr lang="en-US" altLang="zh-CN"/>
              <a:t> </a:t>
            </a:r>
            <a:r>
              <a:rPr lang="zh-CN" altLang="zh-CN"/>
              <a:t> </a:t>
            </a:r>
            <a:endParaRPr lang="zh-CN">
              <a:sym typeface="+mn-ea"/>
            </a:endParaRPr>
          </a:p>
        </p:txBody>
      </p:sp>
      <p:sp>
        <p:nvSpPr>
          <p:cNvPr id="2" name="矩形 1"/>
          <p:cNvSpPr/>
          <p:nvPr/>
        </p:nvSpPr>
        <p:spPr>
          <a:xfrm>
            <a:off x="2904564" y="813424"/>
            <a:ext cx="6853158" cy="1538883"/>
          </a:xfrm>
          <a:prstGeom prst="rect">
            <a:avLst/>
          </a:prstGeom>
        </p:spPr>
        <p:txBody>
          <a:bodyPr wrap="none">
            <a:spAutoFit/>
          </a:bodyPr>
          <a:lstStyle/>
          <a:p>
            <a:r>
              <a:rPr lang="zh-CN" altLang="zh-CN" sz="4000">
                <a:solidFill>
                  <a:srgbClr val="FF0000"/>
                </a:solidFill>
                <a:latin typeface="Times New Roman" pitchFamily="18" charset="0"/>
                <a:cs typeface="Times New Roman" pitchFamily="18" charset="0"/>
              </a:rPr>
              <a:t>第一章　空间向量与立体几何</a:t>
            </a: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92276" y="614192"/>
            <a:ext cx="11507865"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延伸探究</a:t>
            </a:r>
            <a:r>
              <a:rPr lang="en-US" altLang="zh-CN" sz="2200" b="1">
                <a:solidFill>
                  <a:srgbClr val="000000"/>
                </a:solidFill>
                <a:latin typeface="Times New Roman" pitchFamily="18" charset="0"/>
                <a:cs typeface="Times New Roman" pitchFamily="18" charset="0"/>
              </a:rPr>
              <a:t>1 </a:t>
            </a:r>
            <a:r>
              <a:rPr lang="zh-CN" altLang="zh-CN" sz="2200">
                <a:solidFill>
                  <a:srgbClr val="000000"/>
                </a:solidFill>
                <a:latin typeface="Times New Roman" pitchFamily="18" charset="0"/>
                <a:cs typeface="Times New Roman" pitchFamily="18" charset="0"/>
              </a:rPr>
              <a:t>例</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中的条件不变</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AC</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试求点</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到直线</a:t>
            </a:r>
            <a:r>
              <a:rPr lang="en-US" altLang="zh-CN" sz="2200" i="1">
                <a:solidFill>
                  <a:srgbClr val="000000"/>
                </a:solidFill>
                <a:latin typeface="Times New Roman" pitchFamily="18" charset="0"/>
                <a:cs typeface="Times New Roman" pitchFamily="18" charset="0"/>
              </a:rPr>
              <a:t>MN</a:t>
            </a:r>
            <a:r>
              <a:rPr lang="zh-CN" altLang="zh-CN" sz="2200">
                <a:solidFill>
                  <a:srgbClr val="000000"/>
                </a:solidFill>
                <a:latin typeface="Times New Roman" pitchFamily="18" charset="0"/>
                <a:cs typeface="Times New Roman" pitchFamily="18" charset="0"/>
              </a:rPr>
              <a:t>的距离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3" name="矩形 2"/>
          <p:cNvSpPr>
            <a:spLocks noChangeAspect="1"/>
          </p:cNvSpPr>
          <p:nvPr/>
        </p:nvSpPr>
        <p:spPr>
          <a:xfrm>
            <a:off x="1894215" y="1471987"/>
            <a:ext cx="5248553"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如例</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解中建立空间直角坐标系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图略</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 </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27463504"/>
              </p:ext>
            </p:extLst>
          </p:nvPr>
        </p:nvGraphicFramePr>
        <p:xfrm>
          <a:off x="2282208" y="2203242"/>
          <a:ext cx="8128000" cy="2754059"/>
        </p:xfrm>
        <a:graphic>
          <a:graphicData uri="http://schemas.openxmlformats.org/presentationml/2006/ole">
            <mc:AlternateContent>
              <mc:Choice xmlns:v="urn:schemas-microsoft-com:vml" Requires="v">
                <p:oleObj spid="_x0000_s1046" name="文档" r:id="rId2" imgW="3839551" imgH="1308524" progId="Word.Document.12">
                  <p:embed/>
                </p:oleObj>
              </mc:Choice>
              <mc:Fallback>
                <p:oleObj name="文档" r:id="rId2" imgW="3839551" imgH="1308524" progId="Word.Document.12">
                  <p:embed/>
                  <p:pic>
                    <p:nvPicPr>
                      <p:cNvPr id="0" name="OLE substitute image"/>
                      <p:cNvPicPr/>
                      <p:nvPr/>
                    </p:nvPicPr>
                    <p:blipFill>
                      <a:blip r:embed="rId3"/>
                      <a:stretch>
                        <a:fillRect/>
                      </a:stretch>
                    </p:blipFill>
                    <p:spPr>
                      <a:xfrm>
                        <a:off x="2282208" y="2203242"/>
                        <a:ext cx="8128000" cy="2754059"/>
                      </a:xfrm>
                      <a:prstGeom prst="rect">
                        <a:avLst/>
                      </a:prstGeom>
                    </p:spPr>
                  </p:pic>
                </p:oleObj>
              </mc:Fallback>
            </mc:AlternateContent>
          </a:graphicData>
        </a:graphic>
      </p:graphicFrame>
    </p:spTree>
    <p:extLst>
      <p:ext uri="{BB962C8B-B14F-4D97-AF65-F5344CB8AC3E}">
        <p14:creationId xmlns:p14="http://schemas.microsoft.com/office/powerpoint/2010/main" val="236818444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155178" y="636163"/>
            <a:ext cx="10932438"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延伸探究</a:t>
            </a:r>
            <a:r>
              <a:rPr lang="en-US" altLang="zh-CN" sz="2200" b="1">
                <a:solidFill>
                  <a:srgbClr val="000000"/>
                </a:solidFill>
                <a:latin typeface="Times New Roman" pitchFamily="18" charset="0"/>
                <a:cs typeface="Times New Roman" pitchFamily="18" charset="0"/>
              </a:rPr>
              <a:t>2 </a:t>
            </a:r>
            <a:r>
              <a:rPr lang="zh-CN" altLang="zh-CN" sz="2200">
                <a:solidFill>
                  <a:srgbClr val="000000"/>
                </a:solidFill>
                <a:latin typeface="Times New Roman" pitchFamily="18" charset="0"/>
                <a:cs typeface="Times New Roman" pitchFamily="18" charset="0"/>
              </a:rPr>
              <a:t>将条件中直三棱柱改为所有棱长均为</a:t>
            </a: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的直三棱柱</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求点</a:t>
            </a:r>
            <a:r>
              <a:rPr lang="en-US" altLang="zh-CN" sz="2200" i="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到</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的距离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3" name="矩形 2"/>
          <p:cNvSpPr>
            <a:spLocks noChangeAspect="1"/>
          </p:cNvSpPr>
          <p:nvPr/>
        </p:nvSpPr>
        <p:spPr>
          <a:xfrm>
            <a:off x="1693797" y="1353408"/>
            <a:ext cx="9617206"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分别以</a:t>
            </a:r>
            <a:r>
              <a:rPr lang="en-US" altLang="zh-CN" sz="2200" i="1">
                <a:solidFill>
                  <a:srgbClr val="FF0000"/>
                </a:solidFill>
                <a:latin typeface="Times New Roman" pitchFamily="18" charset="0"/>
                <a:cs typeface="Times New Roman" pitchFamily="18" charset="0"/>
              </a:rPr>
              <a:t>BA</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过</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垂直于</a:t>
            </a:r>
            <a:r>
              <a:rPr lang="en-US" altLang="zh-CN" sz="2200" i="1">
                <a:solidFill>
                  <a:srgbClr val="FF0000"/>
                </a:solidFill>
                <a:latin typeface="Times New Roman" pitchFamily="18" charset="0"/>
                <a:cs typeface="Times New Roman" pitchFamily="18" charset="0"/>
              </a:rPr>
              <a:t>BA</a:t>
            </a:r>
            <a:r>
              <a:rPr lang="zh-CN" altLang="zh-CN" sz="2200">
                <a:solidFill>
                  <a:srgbClr val="FF0000"/>
                </a:solidFill>
                <a:latin typeface="Times New Roman" pitchFamily="18" charset="0"/>
                <a:ea typeface="楷体" panose="02010609060101010101" pitchFamily="49" charset="-122"/>
                <a:cs typeface="Times New Roman" pitchFamily="18" charset="0"/>
              </a:rPr>
              <a:t>的直线</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BB</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a:t>
            </a:r>
            <a:endParaRPr lang="en-US" altLang="zh-CN" sz="2200">
              <a:solidFill>
                <a:srgbClr val="FF0000"/>
              </a:solidFill>
              <a:latin typeface="Times New Roman" pitchFamily="18" charset="0"/>
              <a:ea typeface="楷体" pitchFamily="49"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如图所示的空间直角坐标系</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(0,0,0),</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(2,0,2),</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77634564"/>
              </p:ext>
            </p:extLst>
          </p:nvPr>
        </p:nvGraphicFramePr>
        <p:xfrm>
          <a:off x="1834935" y="2883183"/>
          <a:ext cx="8128000" cy="2851341"/>
        </p:xfrm>
        <a:graphic>
          <a:graphicData uri="http://schemas.openxmlformats.org/presentationml/2006/ole">
            <mc:AlternateContent>
              <mc:Choice xmlns:v="urn:schemas-microsoft-com:vml" Requires="v">
                <p:oleObj spid="_x0000_s1047" name="文档" r:id="rId2" imgW="3839551" imgH="1354677" progId="Word.Document.12">
                  <p:embed/>
                </p:oleObj>
              </mc:Choice>
              <mc:Fallback>
                <p:oleObj name="文档" r:id="rId2" imgW="3839551" imgH="1354677" progId="Word.Document.12">
                  <p:embed/>
                  <p:pic>
                    <p:nvPicPr>
                      <p:cNvPr id="0" name="OLE substitute image"/>
                      <p:cNvPicPr/>
                      <p:nvPr/>
                    </p:nvPicPr>
                    <p:blipFill>
                      <a:blip r:embed="rId3"/>
                      <a:stretch>
                        <a:fillRect/>
                      </a:stretch>
                    </p:blipFill>
                    <p:spPr>
                      <a:xfrm>
                        <a:off x="1834935" y="2883183"/>
                        <a:ext cx="8128000" cy="2851341"/>
                      </a:xfrm>
                      <a:prstGeom prst="rect">
                        <a:avLst/>
                      </a:prstGeom>
                    </p:spPr>
                  </p:pic>
                </p:oleObj>
              </mc:Fallback>
            </mc:AlternateContent>
          </a:graphicData>
        </a:graphic>
      </p:graphicFrame>
      <p:pic>
        <p:nvPicPr>
          <p:cNvPr id="12" name="l94.eps" descr="id:2147497942;FounderCES"/>
          <p:cNvPicPr/>
          <p:nvPr/>
        </p:nvPicPr>
        <p:blipFill>
          <a:blip r:embed="rId4"/>
          <a:stretch>
            <a:fillRect/>
          </a:stretch>
        </p:blipFill>
        <p:spPr>
          <a:xfrm>
            <a:off x="9266400" y="3720231"/>
            <a:ext cx="2533118" cy="2790874"/>
          </a:xfrm>
          <a:prstGeom prst="rect">
            <a:avLst/>
          </a:prstGeom>
        </p:spPr>
      </p:pic>
    </p:spTree>
    <p:extLst>
      <p:ext uri="{BB962C8B-B14F-4D97-AF65-F5344CB8AC3E}">
        <p14:creationId xmlns:p14="http://schemas.microsoft.com/office/powerpoint/2010/main" val="177348477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34255" y="629472"/>
            <a:ext cx="11381548" cy="1043747"/>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2 </a:t>
            </a:r>
            <a:r>
              <a:rPr lang="zh-CN" altLang="zh-CN" sz="2200">
                <a:solidFill>
                  <a:srgbClr val="000000"/>
                </a:solidFill>
                <a:latin typeface="Times New Roman" pitchFamily="18" charset="0"/>
                <a:cs typeface="Times New Roman" pitchFamily="18" charset="0"/>
              </a:rPr>
              <a:t>在三棱锥</a:t>
            </a:r>
            <a:r>
              <a:rPr lang="en-US" altLang="zh-CN" sz="2200" i="1">
                <a:solidFill>
                  <a:srgbClr val="000000"/>
                </a:solidFill>
                <a:latin typeface="Times New Roman" pitchFamily="18" charset="0"/>
                <a:cs typeface="Times New Roman" pitchFamily="18" charset="0"/>
              </a:rPr>
              <a:t>S-ABC</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a:solidFill>
                  <a:srgbClr val="000000"/>
                </a:solidFill>
                <a:latin typeface="Cambria Math" panose="02040503050406030204" pitchFamily="18" charset="0"/>
                <a:cs typeface="Cambria Math" panose="02040503050406030204" pitchFamily="18" charset="0"/>
              </a:rPr>
              <a:t>△</a:t>
            </a:r>
            <a:r>
              <a:rPr lang="en-US" altLang="zh-CN" sz="2200" i="1">
                <a:solidFill>
                  <a:srgbClr val="000000"/>
                </a:solidFill>
                <a:latin typeface="Times New Roman" pitchFamily="18" charset="0"/>
                <a:cs typeface="Times New Roman" pitchFamily="18" charset="0"/>
              </a:rPr>
              <a:t>ABC</a:t>
            </a:r>
            <a:r>
              <a:rPr lang="zh-CN" altLang="zh-CN" sz="2200">
                <a:solidFill>
                  <a:srgbClr val="000000"/>
                </a:solidFill>
                <a:latin typeface="Times New Roman" pitchFamily="18" charset="0"/>
                <a:cs typeface="Times New Roman" pitchFamily="18" charset="0"/>
              </a:rPr>
              <a:t>是边长为</a:t>
            </a: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的正三角形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SAC</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SA=SC=</a:t>
            </a:r>
            <a:r>
              <a:rPr lang="en-US" altLang="zh-CN" sz="2200">
                <a:solidFill>
                  <a:srgbClr val="000000"/>
                </a:solidFill>
                <a:latin typeface="Times New Roman" pitchFamily="18" charset="0"/>
                <a:cs typeface="Times New Roman" pitchFamily="18" charset="0"/>
              </a:rPr>
              <a:t>          ,</a:t>
            </a:r>
          </a:p>
          <a:p>
            <a:pPr>
              <a:lnSpc>
                <a:spcPct val="150000"/>
              </a:lnSpc>
              <a:spcAft>
                <a:spcPct val="0"/>
              </a:spcAft>
              <a:tabLst>
                <a:tab pos="1029335"/>
                <a:tab pos="1850390"/>
                <a:tab pos="2538095"/>
                <a:tab pos="3221990"/>
              </a:tabLst>
            </a:pP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分别为</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SB</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如图所示</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求点</a:t>
            </a:r>
            <a:r>
              <a:rPr lang="en-US" altLang="zh-CN" sz="2200" i="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到平面</a:t>
            </a:r>
            <a:r>
              <a:rPr lang="en-US" altLang="zh-CN" sz="2200" i="1">
                <a:solidFill>
                  <a:srgbClr val="000000"/>
                </a:solidFill>
                <a:latin typeface="Times New Roman" pitchFamily="18" charset="0"/>
                <a:cs typeface="Times New Roman" pitchFamily="18" charset="0"/>
              </a:rPr>
              <a:t>CMN</a:t>
            </a:r>
            <a:r>
              <a:rPr lang="zh-CN" altLang="zh-CN" sz="2200">
                <a:solidFill>
                  <a:srgbClr val="000000"/>
                </a:solidFill>
                <a:latin typeface="Times New Roman" pitchFamily="18" charset="0"/>
                <a:cs typeface="Times New Roman" pitchFamily="18" charset="0"/>
              </a:rPr>
              <a:t>的距离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117020760"/>
              </p:ext>
            </p:extLst>
          </p:nvPr>
        </p:nvGraphicFramePr>
        <p:xfrm>
          <a:off x="10160000" y="711404"/>
          <a:ext cx="1025525" cy="374650"/>
        </p:xfrm>
        <a:graphic>
          <a:graphicData uri="http://schemas.openxmlformats.org/presentationml/2006/ole">
            <mc:AlternateContent>
              <mc:Choice xmlns:v="urn:schemas-microsoft-com:vml" Requires="v">
                <p:oleObj spid="_x0000_s1048" name="文档" r:id="rId2" imgW="492324" imgH="181729" progId="Word.Document.12">
                  <p:embed/>
                </p:oleObj>
              </mc:Choice>
              <mc:Fallback>
                <p:oleObj name="文档" r:id="rId2" imgW="492324" imgH="181729" progId="Word.Document.12">
                  <p:embed/>
                  <p:pic>
                    <p:nvPicPr>
                      <p:cNvPr id="0" name="OLE substitute image"/>
                      <p:cNvPicPr/>
                      <p:nvPr/>
                    </p:nvPicPr>
                    <p:blipFill>
                      <a:blip r:embed="rId3"/>
                      <a:stretch>
                        <a:fillRect/>
                      </a:stretch>
                    </p:blipFill>
                    <p:spPr>
                      <a:xfrm>
                        <a:off x="10160000" y="711404"/>
                        <a:ext cx="1025525" cy="374650"/>
                      </a:xfrm>
                      <a:prstGeom prst="rect">
                        <a:avLst/>
                      </a:prstGeom>
                    </p:spPr>
                  </p:pic>
                </p:oleObj>
              </mc:Fallback>
            </mc:AlternateContent>
          </a:graphicData>
        </a:graphic>
      </p:graphicFrame>
      <p:pic>
        <p:nvPicPr>
          <p:cNvPr id="11" name="l95.eps" descr="id:2147489731;FounderCES"/>
          <p:cNvPicPr/>
          <p:nvPr/>
        </p:nvPicPr>
        <p:blipFill>
          <a:blip r:embed="rId4"/>
          <a:stretch>
            <a:fillRect/>
          </a:stretch>
        </p:blipFill>
        <p:spPr>
          <a:xfrm>
            <a:off x="3558142" y="1959020"/>
            <a:ext cx="2366887" cy="1735817"/>
          </a:xfrm>
          <a:prstGeom prst="rect">
            <a:avLst/>
          </a:prstGeom>
        </p:spPr>
      </p:pic>
      <p:sp>
        <p:nvSpPr>
          <p:cNvPr id="9" name="矩形 8"/>
          <p:cNvSpPr>
            <a:spLocks noChangeAspect="1"/>
          </p:cNvSpPr>
          <p:nvPr/>
        </p:nvSpPr>
        <p:spPr>
          <a:xfrm>
            <a:off x="1017391" y="4660281"/>
            <a:ext cx="8128000" cy="866006"/>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en-US" altLang="zh-CN" sz="2200">
                <a:solidFill>
                  <a:srgbClr val="FF0000"/>
                </a:solidFill>
                <a:latin typeface="Arial" pitchFamily="34" charset="0"/>
                <a:ea typeface="黑体" pitchFamily="2" charset="-122"/>
                <a:cs typeface="Times New Roman" pitchFamily="18" charset="0"/>
              </a:rPr>
              <a:t> </a:t>
            </a:r>
            <a:r>
              <a:rPr lang="zh-CN" altLang="zh-CN" sz="2200">
                <a:solidFill>
                  <a:srgbClr val="FF0000"/>
                </a:solidFill>
                <a:latin typeface="Times New Roman" pitchFamily="18" charset="0"/>
                <a:ea typeface="楷体" panose="02010609060101010101" pitchFamily="49" charset="-122"/>
                <a:cs typeface="Times New Roman" pitchFamily="18" charset="0"/>
              </a:rPr>
              <a:t>借助平面</a:t>
            </a:r>
            <a:r>
              <a:rPr lang="en-US" altLang="zh-CN" sz="2200" i="1">
                <a:solidFill>
                  <a:srgbClr val="FF0000"/>
                </a:solidFill>
                <a:latin typeface="Times New Roman" pitchFamily="18" charset="0"/>
                <a:cs typeface="Times New Roman" pitchFamily="18" charset="0"/>
              </a:rPr>
              <a:t>SAC</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ABC</a:t>
            </a:r>
            <a:r>
              <a:rPr lang="zh-CN" altLang="zh-CN" sz="2200">
                <a:solidFill>
                  <a:srgbClr val="FF0000"/>
                </a:solidFill>
                <a:latin typeface="Times New Roman" pitchFamily="18" charset="0"/>
                <a:ea typeface="楷体" panose="02010609060101010101" pitchFamily="49" charset="-122"/>
                <a:cs typeface="Times New Roman" pitchFamily="18" charset="0"/>
              </a:rPr>
              <a:t>的性质</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先求平面</a:t>
            </a:r>
            <a:r>
              <a:rPr lang="en-US" altLang="zh-CN" sz="2200" i="1">
                <a:solidFill>
                  <a:srgbClr val="FF0000"/>
                </a:solidFill>
                <a:latin typeface="Times New Roman" pitchFamily="18" charset="0"/>
                <a:cs typeface="Times New Roman" pitchFamily="18" charset="0"/>
              </a:rPr>
              <a:t>CMN</a:t>
            </a:r>
            <a:r>
              <a:rPr lang="zh-CN" altLang="zh-CN" sz="2200">
                <a:solidFill>
                  <a:srgbClr val="FF0000"/>
                </a:solidFill>
                <a:latin typeface="Times New Roman" pitchFamily="18" charset="0"/>
                <a:ea typeface="楷体" panose="02010609060101010101" pitchFamily="49" charset="-122"/>
                <a:cs typeface="Times New Roman" pitchFamily="18" charset="0"/>
              </a:rPr>
              <a:t>的法向量</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再求距离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sp>
        <p:nvSpPr>
          <p:cNvPr id="12"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294187843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03615" y="658144"/>
            <a:ext cx="10882335" cy="252992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取</a:t>
            </a:r>
            <a:r>
              <a:rPr lang="en-US" altLang="zh-CN" sz="2200" i="1">
                <a:solidFill>
                  <a:srgbClr val="FF0000"/>
                </a:solidFill>
                <a:latin typeface="Times New Roman" pitchFamily="18" charset="0"/>
                <a:cs typeface="Times New Roman" pitchFamily="18" charset="0"/>
              </a:rPr>
              <a:t>AC</a:t>
            </a:r>
            <a:r>
              <a:rPr lang="zh-CN" altLang="zh-CN" sz="2200">
                <a:solidFill>
                  <a:srgbClr val="FF0000"/>
                </a:solidFill>
                <a:latin typeface="Times New Roman" pitchFamily="18" charset="0"/>
                <a:ea typeface="楷体" panose="02010609060101010101" pitchFamily="49" charset="-122"/>
                <a:cs typeface="Times New Roman" pitchFamily="18" charset="0"/>
              </a:rPr>
              <a:t>的中点</a:t>
            </a:r>
            <a:r>
              <a:rPr lang="en-US" altLang="zh-CN" sz="2200" i="1">
                <a:solidFill>
                  <a:srgbClr val="FF0000"/>
                </a:solidFill>
                <a:latin typeface="Times New Roman" pitchFamily="18" charset="0"/>
                <a:cs typeface="Times New Roman" pitchFamily="18" charset="0"/>
              </a:rPr>
              <a:t>O</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连接</a:t>
            </a:r>
            <a:r>
              <a:rPr lang="en-US" altLang="zh-CN" sz="2200" i="1">
                <a:solidFill>
                  <a:srgbClr val="FF0000"/>
                </a:solidFill>
                <a:latin typeface="Times New Roman" pitchFamily="18" charset="0"/>
                <a:cs typeface="Times New Roman" pitchFamily="18" charset="0"/>
              </a:rPr>
              <a:t>OS</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OB.</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SA=SC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AB=BC</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AC</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SO</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AC</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BO.</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SAC</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ABC</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SAC</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ABC=AC</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SO</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ABC.</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BO</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ABC</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SO</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BO.</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如图所示</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分别以</a:t>
            </a:r>
            <a:r>
              <a:rPr lang="en-US" altLang="zh-CN" sz="2200" i="1">
                <a:solidFill>
                  <a:srgbClr val="FF0000"/>
                </a:solidFill>
                <a:latin typeface="Times New Roman" pitchFamily="18" charset="0"/>
                <a:cs typeface="Times New Roman" pitchFamily="18" charset="0"/>
              </a:rPr>
              <a:t>OA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OS</a:t>
            </a:r>
            <a:r>
              <a:rPr lang="zh-CN" altLang="zh-CN" sz="2200">
                <a:solidFill>
                  <a:srgbClr val="FF0000"/>
                </a:solidFill>
                <a:latin typeface="Times New Roman" pitchFamily="18" charset="0"/>
                <a:ea typeface="楷体" panose="02010609060101010101" pitchFamily="49" charset="-122"/>
                <a:cs typeface="Times New Roman" pitchFamily="18" charset="0"/>
              </a:rPr>
              <a:t>所在直线为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i="1" err="1">
                <a:solidFill>
                  <a:srgbClr val="FF0000"/>
                </a:solidFill>
                <a:latin typeface="Times New Roman" pitchFamily="18" charset="0"/>
                <a:cs typeface="Times New Roman" pitchFamily="18" charset="0"/>
              </a:rPr>
              <a:t>Oxyz</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77851797"/>
              </p:ext>
            </p:extLst>
          </p:nvPr>
        </p:nvGraphicFramePr>
        <p:xfrm>
          <a:off x="403615" y="3360711"/>
          <a:ext cx="8128000" cy="2928494"/>
        </p:xfrm>
        <a:graphic>
          <a:graphicData uri="http://schemas.openxmlformats.org/presentationml/2006/ole">
            <mc:AlternateContent>
              <mc:Choice xmlns:v="urn:schemas-microsoft-com:vml" Requires="v">
                <p:oleObj spid="_x0000_s1049" name="文档" r:id="rId2" imgW="3839551" imgH="1391456" progId="Word.Document.12">
                  <p:embed/>
                </p:oleObj>
              </mc:Choice>
              <mc:Fallback>
                <p:oleObj name="文档" r:id="rId2" imgW="3839551" imgH="1391456" progId="Word.Document.12">
                  <p:embed/>
                  <p:pic>
                    <p:nvPicPr>
                      <p:cNvPr id="0" name="OLE substitute image"/>
                      <p:cNvPicPr/>
                      <p:nvPr/>
                    </p:nvPicPr>
                    <p:blipFill>
                      <a:blip r:embed="rId3"/>
                      <a:stretch>
                        <a:fillRect/>
                      </a:stretch>
                    </p:blipFill>
                    <p:spPr>
                      <a:xfrm>
                        <a:off x="403615" y="3360711"/>
                        <a:ext cx="8128000" cy="2928494"/>
                      </a:xfrm>
                      <a:prstGeom prst="rect">
                        <a:avLst/>
                      </a:prstGeom>
                    </p:spPr>
                  </p:pic>
                </p:oleObj>
              </mc:Fallback>
            </mc:AlternateContent>
          </a:graphicData>
        </a:graphic>
      </p:graphicFrame>
      <p:pic>
        <p:nvPicPr>
          <p:cNvPr id="8" name="l96.eps" descr="id:2147497949;FounderCES"/>
          <p:cNvPicPr/>
          <p:nvPr/>
        </p:nvPicPr>
        <p:blipFill>
          <a:blip r:embed="rId4"/>
          <a:stretch>
            <a:fillRect/>
          </a:stretch>
        </p:blipFill>
        <p:spPr>
          <a:xfrm>
            <a:off x="8968636" y="4208746"/>
            <a:ext cx="2605413" cy="2340212"/>
          </a:xfrm>
          <a:prstGeom prst="rect">
            <a:avLst/>
          </a:prstGeom>
        </p:spPr>
      </p:pic>
    </p:spTree>
    <p:extLst>
      <p:ext uri="{BB962C8B-B14F-4D97-AF65-F5344CB8AC3E}">
        <p14:creationId xmlns:p14="http://schemas.microsoft.com/office/powerpoint/2010/main" val="338888777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759779" y="723777"/>
            <a:ext cx="8128000" cy="2123658"/>
          </a:xfrm>
          <a:prstGeom prst="rect">
            <a:avLst/>
          </a:prstGeom>
        </p:spPr>
        <p:txBody>
          <a:bodyPr>
            <a:spAutoFit/>
          </a:bodyPr>
          <a:lstStyle/>
          <a:p>
            <a:pPr>
              <a:lnSpc>
                <a:spcPct val="20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求点到平面的距离的主要方法</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作点到平面的垂线</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点到垂足的距离即为点到平面的距离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在三棱锥中用等体积法求解</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942715648"/>
              </p:ext>
            </p:extLst>
          </p:nvPr>
        </p:nvGraphicFramePr>
        <p:xfrm>
          <a:off x="1897566" y="3182467"/>
          <a:ext cx="8128000" cy="976166"/>
        </p:xfrm>
        <a:graphic>
          <a:graphicData uri="http://schemas.openxmlformats.org/presentationml/2006/ole">
            <mc:AlternateContent>
              <mc:Choice xmlns:v="urn:schemas-microsoft-com:vml" Requires="v">
                <p:oleObj spid="_x0000_s1050" name="文档" r:id="rId2" imgW="3841750" imgH="465455" progId="Word.Document.12">
                  <p:embed/>
                </p:oleObj>
              </mc:Choice>
              <mc:Fallback>
                <p:oleObj name="文档" r:id="rId2" imgW="3841750" imgH="465455" progId="Word.Document.12">
                  <p:embed/>
                  <p:pic>
                    <p:nvPicPr>
                      <p:cNvPr id="0" name="OLE substitute image"/>
                      <p:cNvPicPr/>
                      <p:nvPr/>
                    </p:nvPicPr>
                    <p:blipFill>
                      <a:blip r:embed="rId3"/>
                      <a:stretch>
                        <a:fillRect/>
                      </a:stretch>
                    </p:blipFill>
                    <p:spPr>
                      <a:xfrm>
                        <a:off x="1897566" y="3182467"/>
                        <a:ext cx="8128000" cy="976166"/>
                      </a:xfrm>
                      <a:prstGeom prst="rect">
                        <a:avLst/>
                      </a:prstGeom>
                    </p:spPr>
                  </p:pic>
                </p:oleObj>
              </mc:Fallback>
            </mc:AlternateContent>
          </a:graphicData>
        </a:graphic>
      </p:graphicFrame>
      <p:sp>
        <p:nvSpPr>
          <p:cNvPr id="8"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152285192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41404" y="523092"/>
            <a:ext cx="8128000" cy="2017091"/>
          </a:xfrm>
          <a:prstGeom prst="rect">
            <a:avLst/>
          </a:prstGeom>
        </p:spPr>
        <p:txBody>
          <a:bodyPr>
            <a:spAutoFit/>
          </a:bodyPr>
          <a:lstStyle/>
          <a:p>
            <a:pPr>
              <a:lnSpc>
                <a:spcPct val="20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a:solidFill>
                  <a:srgbClr val="000000"/>
                </a:solidFill>
                <a:latin typeface="Times New Roman" pitchFamily="18" charset="0"/>
                <a:ea typeface="黑体" pitchFamily="2" charset="-122"/>
                <a:cs typeface="Times New Roman" pitchFamily="18" charset="0"/>
              </a:rPr>
              <a:t>1  </a:t>
            </a:r>
            <a:r>
              <a:rPr lang="zh-CN" altLang="zh-CN" sz="2200">
                <a:solidFill>
                  <a:srgbClr val="000000"/>
                </a:solidFill>
                <a:latin typeface="Times New Roman" pitchFamily="18" charset="0"/>
                <a:cs typeface="Times New Roman" pitchFamily="18" charset="0"/>
              </a:rPr>
              <a:t>在直三棱柱中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=AB=BC=</a:t>
            </a: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AC=</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AC</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BD</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求直线</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到平面</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BD</a:t>
            </a:r>
            <a:r>
              <a:rPr lang="zh-CN" altLang="zh-CN" sz="2200">
                <a:solidFill>
                  <a:srgbClr val="000000"/>
                </a:solidFill>
                <a:latin typeface="Times New Roman" pitchFamily="18" charset="0"/>
                <a:cs typeface="Times New Roman" pitchFamily="18" charset="0"/>
              </a:rPr>
              <a:t>的距离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pic>
        <p:nvPicPr>
          <p:cNvPr id="7" name="l97.eps" descr="id:2147489752;FounderCES"/>
          <p:cNvPicPr/>
          <p:nvPr/>
        </p:nvPicPr>
        <p:blipFill>
          <a:blip r:embed="rId2"/>
          <a:stretch>
            <a:fillRect/>
          </a:stretch>
        </p:blipFill>
        <p:spPr>
          <a:xfrm>
            <a:off x="3403039" y="2718148"/>
            <a:ext cx="2033257" cy="2255213"/>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4281212854"/>
              </p:ext>
            </p:extLst>
          </p:nvPr>
        </p:nvGraphicFramePr>
        <p:xfrm>
          <a:off x="904657" y="5288748"/>
          <a:ext cx="8128000" cy="1117054"/>
        </p:xfrm>
        <a:graphic>
          <a:graphicData uri="http://schemas.openxmlformats.org/presentationml/2006/ole">
            <mc:AlternateContent>
              <mc:Choice xmlns:v="urn:schemas-microsoft-com:vml" Requires="v">
                <p:oleObj spid="_x0000_s1051" name="文档" r:id="rId3" imgW="3839551" imgH="532568" progId="Word.Document.12">
                  <p:embed/>
                </p:oleObj>
              </mc:Choice>
              <mc:Fallback>
                <p:oleObj name="文档" r:id="rId3" imgW="3839551" imgH="532568" progId="Word.Document.12">
                  <p:embed/>
                  <p:pic>
                    <p:nvPicPr>
                      <p:cNvPr id="0" name="OLE substitute image"/>
                      <p:cNvPicPr/>
                      <p:nvPr/>
                    </p:nvPicPr>
                    <p:blipFill>
                      <a:blip r:embed="rId4"/>
                      <a:stretch>
                        <a:fillRect/>
                      </a:stretch>
                    </p:blipFill>
                    <p:spPr>
                      <a:xfrm>
                        <a:off x="904657" y="5288748"/>
                        <a:ext cx="8128000" cy="1117054"/>
                      </a:xfrm>
                      <a:prstGeom prst="rect">
                        <a:avLst/>
                      </a:prstGeom>
                    </p:spPr>
                  </p:pic>
                </p:oleObj>
              </mc:Fallback>
            </mc:AlternateContent>
          </a:graphicData>
        </a:graphic>
      </p:graphicFrame>
      <p:sp>
        <p:nvSpPr>
          <p:cNvPr id="9"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404088428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 name="矩形 7"/>
          <p:cNvSpPr>
            <a:spLocks noChangeAspect="1"/>
          </p:cNvSpPr>
          <p:nvPr/>
        </p:nvSpPr>
        <p:spPr>
          <a:xfrm>
            <a:off x="453721" y="612298"/>
            <a:ext cx="8128000" cy="131112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BD</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zh-CN" altLang="zh-CN" sz="2200">
                <a:solidFill>
                  <a:srgbClr val="FF0000"/>
                </a:solidFill>
                <a:latin typeface="Times New Roman" pitchFamily="18" charset="0"/>
                <a:ea typeface="楷体" panose="02010609060101010101" pitchFamily="49" charset="-122"/>
                <a:cs typeface="Times New Roman" pitchFamily="18" charset="0"/>
              </a:rPr>
              <a:t>到平面</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BD</a:t>
            </a:r>
            <a:r>
              <a:rPr lang="zh-CN" altLang="zh-CN" sz="2200">
                <a:solidFill>
                  <a:srgbClr val="FF0000"/>
                </a:solidFill>
                <a:latin typeface="Times New Roman" pitchFamily="18" charset="0"/>
                <a:ea typeface="楷体" panose="02010609060101010101" pitchFamily="49" charset="-122"/>
                <a:cs typeface="Times New Roman" pitchFamily="18" charset="0"/>
              </a:rPr>
              <a:t>的距离就等于点</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到平面</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BD</a:t>
            </a:r>
            <a:r>
              <a:rPr lang="zh-CN" altLang="zh-CN" sz="2200">
                <a:solidFill>
                  <a:srgbClr val="FF0000"/>
                </a:solidFill>
                <a:latin typeface="Times New Roman" pitchFamily="18" charset="0"/>
                <a:ea typeface="楷体" panose="02010609060101010101" pitchFamily="49" charset="-122"/>
                <a:cs typeface="Times New Roman" pitchFamily="18" charset="0"/>
              </a:rPr>
              <a:t>的距离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如图建立坐标系</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602026128"/>
              </p:ext>
            </p:extLst>
          </p:nvPr>
        </p:nvGraphicFramePr>
        <p:xfrm>
          <a:off x="677029" y="2044289"/>
          <a:ext cx="8128000" cy="1898658"/>
        </p:xfrm>
        <a:graphic>
          <a:graphicData uri="http://schemas.openxmlformats.org/presentationml/2006/ole">
            <mc:AlternateContent>
              <mc:Choice xmlns:v="urn:schemas-microsoft-com:vml" Requires="v">
                <p:oleObj spid="_x0000_s1052" name="文档" r:id="rId2" imgW="3839551" imgH="901435" progId="Word.Document.12">
                  <p:embed/>
                </p:oleObj>
              </mc:Choice>
              <mc:Fallback>
                <p:oleObj name="文档" r:id="rId2" imgW="3839551" imgH="901435" progId="Word.Document.12">
                  <p:embed/>
                  <p:pic>
                    <p:nvPicPr>
                      <p:cNvPr id="0" name="OLE substitute image"/>
                      <p:cNvPicPr/>
                      <p:nvPr/>
                    </p:nvPicPr>
                    <p:blipFill>
                      <a:blip r:embed="rId3"/>
                      <a:stretch>
                        <a:fillRect/>
                      </a:stretch>
                    </p:blipFill>
                    <p:spPr>
                      <a:xfrm>
                        <a:off x="677029" y="2044289"/>
                        <a:ext cx="8128000" cy="189865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299258693"/>
              </p:ext>
            </p:extLst>
          </p:nvPr>
        </p:nvGraphicFramePr>
        <p:xfrm>
          <a:off x="629681" y="4318080"/>
          <a:ext cx="8128000" cy="2093220"/>
        </p:xfrm>
        <a:graphic>
          <a:graphicData uri="http://schemas.openxmlformats.org/presentationml/2006/ole">
            <mc:AlternateContent>
              <mc:Choice xmlns:v="urn:schemas-microsoft-com:vml" Requires="v">
                <p:oleObj spid="_x0000_s1053" name="文档" r:id="rId4" imgW="3839551" imgH="995185" progId="Word.Document.12">
                  <p:embed/>
                </p:oleObj>
              </mc:Choice>
              <mc:Fallback>
                <p:oleObj name="文档" r:id="rId4" imgW="3839551" imgH="995185" progId="Word.Document.12">
                  <p:embed/>
                  <p:pic>
                    <p:nvPicPr>
                      <p:cNvPr id="0" name="OLE substitute image"/>
                      <p:cNvPicPr/>
                      <p:nvPr/>
                    </p:nvPicPr>
                    <p:blipFill>
                      <a:blip r:embed="rId5"/>
                      <a:stretch>
                        <a:fillRect/>
                      </a:stretch>
                    </p:blipFill>
                    <p:spPr>
                      <a:xfrm>
                        <a:off x="629681" y="4318080"/>
                        <a:ext cx="8128000" cy="2093220"/>
                      </a:xfrm>
                      <a:prstGeom prst="rect">
                        <a:avLst/>
                      </a:prstGeom>
                    </p:spPr>
                  </p:pic>
                </p:oleObj>
              </mc:Fallback>
            </mc:AlternateContent>
          </a:graphicData>
        </a:graphic>
      </p:graphicFrame>
      <p:pic>
        <p:nvPicPr>
          <p:cNvPr id="12" name="l98.eps" descr="id:2147497956;FounderCES"/>
          <p:cNvPicPr/>
          <p:nvPr/>
        </p:nvPicPr>
        <p:blipFill>
          <a:blip r:embed="rId6"/>
          <a:stretch>
            <a:fillRect/>
          </a:stretch>
        </p:blipFill>
        <p:spPr>
          <a:xfrm>
            <a:off x="8805029" y="2993618"/>
            <a:ext cx="2931858" cy="3680729"/>
          </a:xfrm>
          <a:prstGeom prst="rect">
            <a:avLst/>
          </a:prstGeom>
        </p:spPr>
      </p:pic>
    </p:spTree>
    <p:extLst>
      <p:ext uri="{BB962C8B-B14F-4D97-AF65-F5344CB8AC3E}">
        <p14:creationId xmlns:p14="http://schemas.microsoft.com/office/powerpoint/2010/main" val="361915247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93514" y="651836"/>
            <a:ext cx="10729390" cy="2567241"/>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金题</a:t>
            </a:r>
            <a:r>
              <a:rPr lang="zh-CN" altLang="zh-CN" sz="2200">
                <a:solidFill>
                  <a:srgbClr val="000000"/>
                </a:solidFill>
                <a:latin typeface="Times New Roman" pitchFamily="18" charset="0"/>
                <a:ea typeface="黑体" pitchFamily="2" charset="-122"/>
                <a:cs typeface="Times New Roman" pitchFamily="18" charset="0"/>
              </a:rPr>
              <a:t>典例</a:t>
            </a:r>
            <a:r>
              <a:rPr lang="en-US" altLang="zh-CN" sz="2200">
                <a:solidFill>
                  <a:srgbClr val="000000"/>
                </a:solidFill>
                <a:latin typeface="Times New Roman" pitchFamily="18" charset="0"/>
                <a:ea typeface="黑体" pitchFamily="2" charset="-122"/>
                <a:cs typeface="Times New Roman" pitchFamily="18" charset="0"/>
              </a:rPr>
              <a:t>  </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在直三棱柱</a:t>
            </a:r>
            <a:r>
              <a:rPr lang="en-US" altLang="zh-CN" sz="2200" i="1">
                <a:solidFill>
                  <a:srgbClr val="000000"/>
                </a:solidFill>
                <a:latin typeface="Times New Roman" pitchFamily="18" charset="0"/>
                <a:cs typeface="Times New Roman" pitchFamily="18" charset="0"/>
              </a:rPr>
              <a:t>ABC-A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ABC=</a:t>
            </a:r>
            <a:r>
              <a:rPr lang="en-US" altLang="zh-CN" sz="2200">
                <a:solidFill>
                  <a:srgbClr val="000000"/>
                </a:solidFill>
                <a:latin typeface="Times New Roman" pitchFamily="18" charset="0"/>
                <a:cs typeface="Times New Roman" pitchFamily="18" charset="0"/>
              </a:rPr>
              <a:t>90</a:t>
            </a:r>
            <a:r>
              <a:rPr lang="en-US" altLang="zh-CN" sz="2200">
                <a:solidFill>
                  <a:srgbClr val="000000"/>
                </a:solidFill>
                <a:latin typeface="宋体" panose="02010600030101010101" pitchFamily="2" charset="-122"/>
                <a:ea typeface="方正书宋_GBK"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CC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在棱</a:t>
            </a:r>
            <a:r>
              <a:rPr lang="en-US" altLang="zh-CN" sz="2200" i="1">
                <a:solidFill>
                  <a:srgbClr val="000000"/>
                </a:solidFill>
                <a:latin typeface="Times New Roman" pitchFamily="18" charset="0"/>
                <a:cs typeface="Times New Roman" pitchFamily="18" charset="0"/>
              </a:rPr>
              <a:t>BB</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上</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G</a:t>
            </a:r>
            <a:r>
              <a:rPr lang="zh-CN" altLang="zh-CN" sz="2200">
                <a:solidFill>
                  <a:srgbClr val="000000"/>
                </a:solidFill>
                <a:latin typeface="Times New Roman" pitchFamily="18" charset="0"/>
                <a:cs typeface="Times New Roman" pitchFamily="18" charset="0"/>
              </a:rPr>
              <a:t>分别为</a:t>
            </a:r>
            <a:r>
              <a:rPr lang="en-US" altLang="zh-CN" sz="2200" i="1">
                <a:solidFill>
                  <a:srgbClr val="000000"/>
                </a:solidFill>
                <a:latin typeface="Times New Roman" pitchFamily="18" charset="0"/>
                <a:cs typeface="Times New Roman" pitchFamily="18" charset="0"/>
              </a:rPr>
              <a:t>CC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EF</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相交于点</a:t>
            </a:r>
            <a:r>
              <a:rPr lang="en-US" altLang="zh-CN" sz="2200" i="1">
                <a:solidFill>
                  <a:srgbClr val="000000"/>
                </a:solidFill>
                <a:latin typeface="Times New Roman" pitchFamily="18" charset="0"/>
                <a:cs typeface="Times New Roman" pitchFamily="18" charset="0"/>
              </a:rPr>
              <a:t>H.</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ABD</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EGF</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ABD</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求平面</a:t>
            </a:r>
            <a:r>
              <a:rPr lang="en-US" altLang="zh-CN" sz="2200" i="1">
                <a:solidFill>
                  <a:srgbClr val="000000"/>
                </a:solidFill>
                <a:latin typeface="Times New Roman" pitchFamily="18" charset="0"/>
                <a:cs typeface="Times New Roman" pitchFamily="18" charset="0"/>
              </a:rPr>
              <a:t>EGF</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ABD</a:t>
            </a:r>
            <a:r>
              <a:rPr lang="zh-CN" altLang="zh-CN" sz="2200">
                <a:solidFill>
                  <a:srgbClr val="000000"/>
                </a:solidFill>
                <a:latin typeface="Times New Roman" pitchFamily="18" charset="0"/>
                <a:cs typeface="Times New Roman" pitchFamily="18" charset="0"/>
              </a:rPr>
              <a:t>的距离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pic>
        <p:nvPicPr>
          <p:cNvPr id="9" name="L99.eps" descr="id:2147489773;FounderCES"/>
          <p:cNvPicPr/>
          <p:nvPr/>
        </p:nvPicPr>
        <p:blipFill>
          <a:blip r:embed="rId2"/>
          <a:stretch>
            <a:fillRect/>
          </a:stretch>
        </p:blipFill>
        <p:spPr>
          <a:xfrm>
            <a:off x="7710160" y="2298710"/>
            <a:ext cx="3099801" cy="3037378"/>
          </a:xfrm>
          <a:prstGeom prst="rect">
            <a:avLst/>
          </a:prstGeom>
        </p:spPr>
      </p:pic>
      <p:sp>
        <p:nvSpPr>
          <p:cNvPr id="5" name="矩形 4"/>
          <p:cNvSpPr>
            <a:spLocks noChangeAspect="1"/>
          </p:cNvSpPr>
          <p:nvPr/>
        </p:nvSpPr>
        <p:spPr>
          <a:xfrm>
            <a:off x="391090" y="5525216"/>
            <a:ext cx="11496109"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zh-CN" altLang="en-US"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Arial" pitchFamily="34" charset="0"/>
                <a:ea typeface="黑体" pitchFamily="2" charset="-122"/>
                <a:cs typeface="Times New Roman" pitchFamily="18" charset="0"/>
              </a:rPr>
              <a:t> </a:t>
            </a:r>
            <a:r>
              <a:rPr lang="zh-CN" altLang="zh-CN" sz="2200">
                <a:solidFill>
                  <a:srgbClr val="FF0000"/>
                </a:solidFill>
                <a:latin typeface="Times New Roman" pitchFamily="18" charset="0"/>
                <a:ea typeface="楷体" panose="02010609060101010101" pitchFamily="49" charset="-122"/>
                <a:cs typeface="Times New Roman" pitchFamily="18" charset="0"/>
              </a:rPr>
              <a:t>根据两个平行平面间距离的定义</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可将平面与平面间的距离转化为一个平面内一点到另一个平面的距离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即点面距</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sp>
        <p:nvSpPr>
          <p:cNvPr id="11"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金题典例</a:t>
            </a:r>
          </a:p>
        </p:txBody>
      </p:sp>
    </p:spTree>
    <p:extLst>
      <p:ext uri="{BB962C8B-B14F-4D97-AF65-F5344CB8AC3E}">
        <p14:creationId xmlns:p14="http://schemas.microsoft.com/office/powerpoint/2010/main" val="339252485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092548" y="719373"/>
            <a:ext cx="8128000" cy="1818959"/>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如图所示建立空间直角坐标系</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设</a:t>
            </a:r>
            <a:r>
              <a:rPr lang="en-US" altLang="zh-CN" sz="2200" i="1">
                <a:solidFill>
                  <a:srgbClr val="FF0000"/>
                </a:solidFill>
                <a:latin typeface="Times New Roman" pitchFamily="18" charset="0"/>
                <a:cs typeface="Times New Roman" pitchFamily="18" charset="0"/>
              </a:rPr>
              <a:t>AB=a</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,0,0),</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(0,0,0),</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(0,2,0),</a:t>
            </a:r>
            <a:r>
              <a:rPr lang="en-US" altLang="zh-CN" sz="2200" i="1">
                <a:solidFill>
                  <a:srgbClr val="FF0000"/>
                </a:solidFill>
                <a:latin typeface="Times New Roman" pitchFamily="18" charset="0"/>
                <a:cs typeface="Times New Roman" pitchFamily="18" charset="0"/>
              </a:rPr>
              <a:t>F</a:t>
            </a:r>
            <a:r>
              <a:rPr lang="en-US" altLang="zh-CN" sz="2200">
                <a:solidFill>
                  <a:srgbClr val="FF0000"/>
                </a:solidFill>
                <a:latin typeface="Times New Roman" pitchFamily="18" charset="0"/>
                <a:cs typeface="Times New Roman" pitchFamily="18" charset="0"/>
              </a:rPr>
              <a:t>(0,1,0),</a:t>
            </a:r>
            <a:r>
              <a:rPr lang="en-US" altLang="zh-CN" sz="2200" i="1">
                <a:solidFill>
                  <a:srgbClr val="FF0000"/>
                </a:solidFill>
                <a:latin typeface="Times New Roman" pitchFamily="18" charset="0"/>
                <a:cs typeface="Times New Roman" pitchFamily="18" charset="0"/>
              </a:rPr>
              <a:t>E</a:t>
            </a:r>
            <a:r>
              <a:rPr lang="en-US" altLang="zh-CN" sz="2200">
                <a:solidFill>
                  <a:srgbClr val="FF0000"/>
                </a:solidFill>
                <a:latin typeface="Times New Roman" pitchFamily="18" charset="0"/>
                <a:cs typeface="Times New Roman" pitchFamily="18" charset="0"/>
              </a:rPr>
              <a:t>(0,0,1),</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,0,4),</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(0,0,4),</a:t>
            </a:r>
          </a:p>
          <a:p>
            <a:pPr>
              <a:lnSpc>
                <a:spcPct val="150000"/>
              </a:lnSpc>
              <a:spcAft>
                <a:spcPct val="0"/>
              </a:spcAft>
              <a:tabLst>
                <a:tab pos="1029335"/>
                <a:tab pos="1850390"/>
                <a:tab pos="2538095"/>
                <a:tab pos="3221990"/>
              </a:tabLst>
            </a:pPr>
            <a:r>
              <a:rPr lang="en-US" altLang="zh-CN" sz="2200" i="1">
                <a:solidFill>
                  <a:srgbClr val="FF0000"/>
                </a:solidFill>
                <a:latin typeface="Times New Roman" pitchFamily="18" charset="0"/>
                <a:cs typeface="Times New Roman" pitchFamily="18" charset="0"/>
              </a:rPr>
              <a:t>D</a:t>
            </a:r>
            <a:r>
              <a:rPr lang="en-US" altLang="zh-CN" sz="2200">
                <a:solidFill>
                  <a:srgbClr val="FF0000"/>
                </a:solidFill>
                <a:latin typeface="Times New Roman" pitchFamily="18" charset="0"/>
                <a:cs typeface="Times New Roman" pitchFamily="18" charset="0"/>
              </a:rPr>
              <a:t>(0,2,2),</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127077448"/>
              </p:ext>
            </p:extLst>
          </p:nvPr>
        </p:nvGraphicFramePr>
        <p:xfrm>
          <a:off x="2464799" y="2031919"/>
          <a:ext cx="2093912" cy="506413"/>
        </p:xfrm>
        <a:graphic>
          <a:graphicData uri="http://schemas.openxmlformats.org/presentationml/2006/ole">
            <mc:AlternateContent>
              <mc:Choice xmlns:v="urn:schemas-microsoft-com:vml" Requires="v">
                <p:oleObj spid="_x0000_s1054" name="文档" r:id="rId2" imgW="996893" imgH="241585" progId="Word.Document.12">
                  <p:embed/>
                </p:oleObj>
              </mc:Choice>
              <mc:Fallback>
                <p:oleObj name="文档" r:id="rId2" imgW="996893" imgH="241585" progId="Word.Document.12">
                  <p:embed/>
                  <p:pic>
                    <p:nvPicPr>
                      <p:cNvPr id="0" name="OLE substitute image"/>
                      <p:cNvPicPr/>
                      <p:nvPr/>
                    </p:nvPicPr>
                    <p:blipFill>
                      <a:blip r:embed="rId3"/>
                      <a:stretch>
                        <a:fillRect/>
                      </a:stretch>
                    </p:blipFill>
                    <p:spPr>
                      <a:xfrm>
                        <a:off x="2464799" y="2031919"/>
                        <a:ext cx="2093912" cy="5064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42693988"/>
              </p:ext>
            </p:extLst>
          </p:nvPr>
        </p:nvGraphicFramePr>
        <p:xfrm>
          <a:off x="1192757" y="2798235"/>
          <a:ext cx="8128000" cy="1197562"/>
        </p:xfrm>
        <a:graphic>
          <a:graphicData uri="http://schemas.openxmlformats.org/presentationml/2006/ole">
            <mc:AlternateContent>
              <mc:Choice xmlns:v="urn:schemas-microsoft-com:vml" Requires="v">
                <p:oleObj spid="_x0000_s1055" name="文档" r:id="rId4" imgW="3839551" imgH="570789" progId="Word.Document.12">
                  <p:embed/>
                </p:oleObj>
              </mc:Choice>
              <mc:Fallback>
                <p:oleObj name="文档" r:id="rId4" imgW="3839551" imgH="570789" progId="Word.Document.12">
                  <p:embed/>
                  <p:pic>
                    <p:nvPicPr>
                      <p:cNvPr id="0" name="OLE substitute image"/>
                      <p:cNvPicPr/>
                      <p:nvPr/>
                    </p:nvPicPr>
                    <p:blipFill>
                      <a:blip r:embed="rId5"/>
                      <a:stretch>
                        <a:fillRect/>
                      </a:stretch>
                    </p:blipFill>
                    <p:spPr>
                      <a:xfrm>
                        <a:off x="1192757" y="2798235"/>
                        <a:ext cx="8128000" cy="1197562"/>
                      </a:xfrm>
                      <a:prstGeom prst="rect">
                        <a:avLst/>
                      </a:prstGeom>
                    </p:spPr>
                  </p:pic>
                </p:oleObj>
              </mc:Fallback>
            </mc:AlternateContent>
          </a:graphicData>
        </a:graphic>
      </p:graphicFrame>
      <p:sp>
        <p:nvSpPr>
          <p:cNvPr id="8" name="矩形 7"/>
          <p:cNvSpPr>
            <a:spLocks noChangeAspect="1"/>
          </p:cNvSpPr>
          <p:nvPr/>
        </p:nvSpPr>
        <p:spPr>
          <a:xfrm>
            <a:off x="1139824" y="4255700"/>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BD.</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BD=B</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ABD.</a:t>
            </a:r>
            <a:endParaRPr lang="zh-CN" altLang="zh-CN" sz="2200">
              <a:solidFill>
                <a:srgbClr val="FF0000"/>
              </a:solidFill>
              <a:latin typeface="NEU-BZ-S92"/>
              <a:ea typeface="方正书宋_GBK" pitchFamily="65" charset="-122"/>
              <a:cs typeface="Times New Roman" pitchFamily="18" charset="0"/>
            </a:endParaRPr>
          </a:p>
        </p:txBody>
      </p:sp>
      <p:pic>
        <p:nvPicPr>
          <p:cNvPr id="11" name="l100.eps" descr="id:2147489787;FounderCES"/>
          <p:cNvPicPr/>
          <p:nvPr/>
        </p:nvPicPr>
        <p:blipFill>
          <a:blip r:embed="rId6"/>
          <a:stretch>
            <a:fillRect/>
          </a:stretch>
        </p:blipFill>
        <p:spPr>
          <a:xfrm>
            <a:off x="9036067" y="3068877"/>
            <a:ext cx="2512929" cy="3438395"/>
          </a:xfrm>
          <a:prstGeom prst="rect">
            <a:avLst/>
          </a:prstGeom>
        </p:spPr>
      </p:pic>
    </p:spTree>
    <p:extLst>
      <p:ext uri="{BB962C8B-B14F-4D97-AF65-F5344CB8AC3E}">
        <p14:creationId xmlns:p14="http://schemas.microsoft.com/office/powerpoint/2010/main" val="274916641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48407962"/>
              </p:ext>
            </p:extLst>
          </p:nvPr>
        </p:nvGraphicFramePr>
        <p:xfrm>
          <a:off x="1008063" y="790575"/>
          <a:ext cx="9996487" cy="1317625"/>
        </p:xfrm>
        <a:graphic>
          <a:graphicData uri="http://schemas.openxmlformats.org/presentationml/2006/ole">
            <mc:AlternateContent>
              <mc:Choice xmlns:v="urn:schemas-microsoft-com:vml" Requires="v">
                <p:oleObj spid="_x0000_s1056" name="文档" r:id="rId2" imgW="4728760" imgH="623433" progId="Word.Document.12">
                  <p:embed/>
                </p:oleObj>
              </mc:Choice>
              <mc:Fallback>
                <p:oleObj name="文档" r:id="rId2" imgW="4728760" imgH="623433" progId="Word.Document.12">
                  <p:embed/>
                  <p:pic>
                    <p:nvPicPr>
                      <p:cNvPr id="0" name="OLE substitute image"/>
                      <p:cNvPicPr/>
                      <p:nvPr/>
                    </p:nvPicPr>
                    <p:blipFill>
                      <a:blip r:embed="rId3"/>
                      <a:stretch>
                        <a:fillRect/>
                      </a:stretch>
                    </p:blipFill>
                    <p:spPr>
                      <a:xfrm>
                        <a:off x="1008063" y="790575"/>
                        <a:ext cx="9996487" cy="1317625"/>
                      </a:xfrm>
                      <a:prstGeom prst="rect">
                        <a:avLst/>
                      </a:prstGeom>
                    </p:spPr>
                  </p:pic>
                </p:oleObj>
              </mc:Fallback>
            </mc:AlternateContent>
          </a:graphicData>
        </a:graphic>
      </p:graphicFrame>
      <p:sp>
        <p:nvSpPr>
          <p:cNvPr id="5" name="矩形 4"/>
          <p:cNvSpPr>
            <a:spLocks noChangeAspect="1"/>
          </p:cNvSpPr>
          <p:nvPr/>
        </p:nvSpPr>
        <p:spPr>
          <a:xfrm>
            <a:off x="1102196" y="1863075"/>
            <a:ext cx="8128000" cy="1311128"/>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GF</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EF</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BD.</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GF</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EF=F</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BD=B</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所以平面</a:t>
            </a:r>
            <a:r>
              <a:rPr lang="en-US" altLang="zh-CN" sz="2200" i="1">
                <a:solidFill>
                  <a:srgbClr val="FF0000"/>
                </a:solidFill>
                <a:latin typeface="Times New Roman" pitchFamily="18" charset="0"/>
                <a:cs typeface="Times New Roman" pitchFamily="18" charset="0"/>
              </a:rPr>
              <a:t>EGF</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ABD.</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548866893"/>
              </p:ext>
            </p:extLst>
          </p:nvPr>
        </p:nvGraphicFramePr>
        <p:xfrm>
          <a:off x="1102196" y="3411164"/>
          <a:ext cx="8128000" cy="2901658"/>
        </p:xfrm>
        <a:graphic>
          <a:graphicData uri="http://schemas.openxmlformats.org/presentationml/2006/ole">
            <mc:AlternateContent>
              <mc:Choice xmlns:v="urn:schemas-microsoft-com:vml" Requires="v">
                <p:oleObj spid="_x0000_s1057" name="文档" r:id="rId4" imgW="3839551" imgH="1378475" progId="Word.Document.12">
                  <p:embed/>
                </p:oleObj>
              </mc:Choice>
              <mc:Fallback>
                <p:oleObj name="文档" r:id="rId4" imgW="3839551" imgH="1378475" progId="Word.Document.12">
                  <p:embed/>
                  <p:pic>
                    <p:nvPicPr>
                      <p:cNvPr id="0" name="OLE substitute image"/>
                      <p:cNvPicPr/>
                      <p:nvPr/>
                    </p:nvPicPr>
                    <p:blipFill>
                      <a:blip r:embed="rId5"/>
                      <a:stretch>
                        <a:fillRect/>
                      </a:stretch>
                    </p:blipFill>
                    <p:spPr>
                      <a:xfrm>
                        <a:off x="1102196" y="3411164"/>
                        <a:ext cx="8128000" cy="2901658"/>
                      </a:xfrm>
                      <a:prstGeom prst="rect">
                        <a:avLst/>
                      </a:prstGeom>
                    </p:spPr>
                  </p:pic>
                </p:oleObj>
              </mc:Fallback>
            </mc:AlternateContent>
          </a:graphicData>
        </a:graphic>
      </p:graphicFrame>
    </p:spTree>
    <p:extLst>
      <p:ext uri="{BB962C8B-B14F-4D97-AF65-F5344CB8AC3E}">
        <p14:creationId xmlns:p14="http://schemas.microsoft.com/office/powerpoint/2010/main" val="266233114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12"/>
          <p:cNvSpPr txBox="1"/>
          <p:nvPr/>
        </p:nvSpPr>
        <p:spPr>
          <a:xfrm>
            <a:off x="0" y="0"/>
            <a:ext cx="1620582" cy="523099"/>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学习目标</a:t>
            </a:r>
          </a:p>
        </p:txBody>
      </p:sp>
      <p:sp>
        <p:nvSpPr>
          <p:cNvPr id="4" name="矩形 3"/>
          <p:cNvSpPr/>
          <p:nvPr/>
        </p:nvSpPr>
        <p:spPr>
          <a:xfrm>
            <a:off x="697169" y="1489005"/>
            <a:ext cx="10638886" cy="1200329"/>
          </a:xfrm>
          <a:prstGeom prst="rect">
            <a:avLst/>
          </a:prstGeom>
        </p:spPr>
        <p:txBody>
          <a:bodyPr wrap="square">
            <a:spAutoFit/>
          </a:bodyPr>
          <a:lstStyle/>
          <a:p>
            <a:pPr algn="just">
              <a:lnSpc>
                <a:spcPct val="150000"/>
              </a:lnSpc>
              <a:spcAft>
                <a:spcPct val="0"/>
              </a:spcAft>
              <a:tabLst>
                <a:tab pos="1029335"/>
                <a:tab pos="1850390"/>
                <a:tab pos="2538095"/>
                <a:tab pos="3221990"/>
              </a:tabLst>
            </a:pPr>
            <a:r>
              <a:rPr lang="en-US" altLang="zh-CN" sz="2400"/>
              <a:t>      </a:t>
            </a:r>
            <a:r>
              <a:rPr lang="zh-CN" altLang="zh-CN" sz="2400"/>
              <a:t>能用向量方法解决点到直线、点到平面、互相平行的直线、互相平行的平面的距离问题</a:t>
            </a:r>
            <a:r>
              <a:rPr lang="en-US" altLang="zh-CN" sz="2400" i="1"/>
              <a:t>.</a:t>
            </a:r>
            <a:r>
              <a:rPr lang="en-US" altLang="zh-CN" sz="2400"/>
              <a:t>(</a:t>
            </a:r>
            <a:r>
              <a:rPr lang="zh-CN" altLang="zh-CN" sz="2400"/>
              <a:t>直观想象、数学运算</a:t>
            </a:r>
            <a:r>
              <a:rPr lang="en-US" altLang="zh-CN" sz="2400"/>
              <a:t>)</a:t>
            </a:r>
            <a:endParaRPr lang="en-US" altLang="zh-CN" sz="2400" b="1">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3877184"/>
      </p:ext>
    </p:extLst>
  </p:cSld>
  <p:clrMapOvr>
    <a:masterClrMapping/>
  </p:clrMapOvr>
  <p:transition spd="slow">
    <p:cover dir="lu"/>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067495" y="1667262"/>
            <a:ext cx="9454367" cy="1446550"/>
          </a:xfrm>
          <a:prstGeom prst="rect">
            <a:avLst/>
          </a:prstGeom>
        </p:spPr>
        <p:txBody>
          <a:bodyPr wrap="square">
            <a:spAutoFit/>
          </a:bodyPr>
          <a:lstStyle/>
          <a:p>
            <a:pPr>
              <a:lnSpc>
                <a:spcPct val="200000"/>
              </a:lnSpc>
              <a:spcAft>
                <a:spcPct val="0"/>
              </a:spcAft>
              <a:tabLst>
                <a:tab pos="1029335"/>
                <a:tab pos="1850390"/>
                <a:tab pos="2538095"/>
                <a:tab pos="3221990"/>
              </a:tabLst>
            </a:pPr>
            <a:r>
              <a:rPr lang="zh-CN" altLang="zh-CN" sz="2200">
                <a:solidFill>
                  <a:srgbClr val="000000"/>
                </a:solidFill>
                <a:latin typeface="Arial" pitchFamily="34" charset="0"/>
                <a:ea typeface="黑体" pitchFamily="2" charset="-122"/>
                <a:cs typeface="Times New Roman" pitchFamily="18" charset="0"/>
              </a:rPr>
              <a:t>总结</a:t>
            </a:r>
            <a:r>
              <a:rPr lang="zh-CN" altLang="en-US" sz="2200">
                <a:solidFill>
                  <a:srgbClr val="000000"/>
                </a:solidFill>
                <a:latin typeface="Arial" pitchFamily="34" charset="0"/>
                <a:ea typeface="黑体" pitchFamily="2" charset="-122"/>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求两个平行平面的距离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先在其中一个平面上找到一点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然后转化为该点到另一个平面的距离求解</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注意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这个点要选取适当</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以方便求解为主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7"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280513790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345358" y="695086"/>
            <a:ext cx="9401974" cy="866006"/>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两平行平面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β</a:t>
            </a:r>
            <a:r>
              <a:rPr lang="zh-CN" altLang="zh-CN" sz="2200">
                <a:solidFill>
                  <a:srgbClr val="000000"/>
                </a:solidFill>
                <a:latin typeface="Times New Roman" pitchFamily="18" charset="0"/>
                <a:cs typeface="Times New Roman" pitchFamily="18" charset="0"/>
              </a:rPr>
              <a:t>分别经过坐标原点</a:t>
            </a:r>
            <a:r>
              <a:rPr lang="en-US" altLang="zh-CN" sz="2200" i="1">
                <a:solidFill>
                  <a:srgbClr val="000000"/>
                </a:solidFill>
                <a:latin typeface="Times New Roman" pitchFamily="18" charset="0"/>
                <a:cs typeface="Times New Roman" pitchFamily="18" charset="0"/>
              </a:rPr>
              <a:t>O</a:t>
            </a:r>
            <a:r>
              <a:rPr lang="zh-CN" altLang="zh-CN" sz="2200">
                <a:solidFill>
                  <a:srgbClr val="000000"/>
                </a:solidFill>
                <a:latin typeface="Times New Roman" pitchFamily="18" charset="0"/>
                <a:cs typeface="Times New Roman" pitchFamily="18" charset="0"/>
              </a:rPr>
              <a:t>和点</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(2,1,1),</a:t>
            </a:r>
            <a:r>
              <a:rPr lang="zh-CN" altLang="zh-CN" sz="2200">
                <a:solidFill>
                  <a:srgbClr val="000000"/>
                </a:solidFill>
                <a:latin typeface="Times New Roman" pitchFamily="18" charset="0"/>
                <a:cs typeface="Times New Roman" pitchFamily="18" charset="0"/>
              </a:rPr>
              <a:t>且两平面的一个法向量</a:t>
            </a:r>
            <a:endParaRPr lang="en-US" altLang="zh-CN" sz="2200">
              <a:solidFill>
                <a:srgbClr val="000000"/>
              </a:solidFill>
              <a:latin typeface="Times New Roman" pitchFamily="18" charset="0"/>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en-US" altLang="zh-CN" sz="2200" b="1">
                <a:solidFill>
                  <a:srgbClr val="000000"/>
                </a:solidFill>
                <a:latin typeface="Times New Roman" pitchFamily="18" charset="0"/>
                <a:cs typeface="Times New Roman" pitchFamily="18" charset="0"/>
              </a:rPr>
              <a:t>n</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1,0,1),</a:t>
            </a:r>
            <a:r>
              <a:rPr lang="zh-CN" altLang="zh-CN" sz="2200">
                <a:solidFill>
                  <a:srgbClr val="000000"/>
                </a:solidFill>
                <a:latin typeface="Times New Roman" pitchFamily="18" charset="0"/>
                <a:cs typeface="Times New Roman" pitchFamily="18" charset="0"/>
              </a:rPr>
              <a:t>则两平面间的距离是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95681297"/>
              </p:ext>
            </p:extLst>
          </p:nvPr>
        </p:nvGraphicFramePr>
        <p:xfrm>
          <a:off x="1731376" y="1912397"/>
          <a:ext cx="8128000" cy="546788"/>
        </p:xfrm>
        <a:graphic>
          <a:graphicData uri="http://schemas.openxmlformats.org/presentationml/2006/ole">
            <mc:AlternateContent>
              <mc:Choice xmlns:v="urn:schemas-microsoft-com:vml" Requires="v">
                <p:oleObj spid="_x0000_s1058" name="文档" r:id="rId2" imgW="3841750" imgH="260985" progId="Word.Document.12">
                  <p:embed/>
                </p:oleObj>
              </mc:Choice>
              <mc:Fallback>
                <p:oleObj name="文档" r:id="rId2" imgW="3841750" imgH="260985" progId="Word.Document.12">
                  <p:embed/>
                  <p:pic>
                    <p:nvPicPr>
                      <p:cNvPr id="0" name="OLE substitute image"/>
                      <p:cNvPicPr/>
                      <p:nvPr/>
                    </p:nvPicPr>
                    <p:blipFill>
                      <a:blip r:embed="rId3"/>
                      <a:stretch>
                        <a:fillRect/>
                      </a:stretch>
                    </p:blipFill>
                    <p:spPr>
                      <a:xfrm>
                        <a:off x="1731376" y="1912397"/>
                        <a:ext cx="8128000" cy="546788"/>
                      </a:xfrm>
                      <a:prstGeom prst="rect">
                        <a:avLst/>
                      </a:prstGeom>
                    </p:spPr>
                  </p:pic>
                </p:oleObj>
              </mc:Fallback>
            </mc:AlternateContent>
          </a:graphicData>
        </a:graphic>
      </p:graphicFrame>
      <p:sp>
        <p:nvSpPr>
          <p:cNvPr id="12" name="矩形 11"/>
          <p:cNvSpPr>
            <a:spLocks noChangeAspect="1"/>
          </p:cNvSpPr>
          <p:nvPr/>
        </p:nvSpPr>
        <p:spPr>
          <a:xfrm>
            <a:off x="1831584" y="3099283"/>
            <a:ext cx="1367682" cy="498598"/>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B</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000000"/>
                </a:solidFill>
                <a:latin typeface="Times New Roman" pitchFamily="18" charset="0"/>
                <a:ea typeface="黑体" pitchFamily="2" charset="-122"/>
                <a:cs typeface="Times New Roman" pitchFamily="18" charset="0"/>
              </a:rPr>
              <a:t> </a:t>
            </a:r>
            <a:endParaRPr lang="zh-CN" altLang="en-US" sz="2200"/>
          </a:p>
        </p:txBody>
      </p:sp>
      <p:graphicFrame>
        <p:nvGraphicFramePr>
          <p:cNvPr id="6" name="对象 5"/>
          <p:cNvGraphicFramePr>
            <a:graphicFrameLocks noChangeAspect="1"/>
          </p:cNvGraphicFramePr>
          <p:nvPr>
            <p:extLst>
              <p:ext uri="{D42A27DB-BD31-4B8C-83A1-F6EECF244321}">
                <p14:modId xmlns:p14="http://schemas.microsoft.com/office/powerpoint/2010/main" val="3192096196"/>
              </p:ext>
            </p:extLst>
          </p:nvPr>
        </p:nvGraphicFramePr>
        <p:xfrm>
          <a:off x="1831584" y="4237979"/>
          <a:ext cx="8120062" cy="1344613"/>
        </p:xfrm>
        <a:graphic>
          <a:graphicData uri="http://schemas.openxmlformats.org/presentationml/2006/ole">
            <mc:AlternateContent>
              <mc:Choice xmlns:v="urn:schemas-microsoft-com:vml" Requires="v">
                <p:oleObj spid="_x0000_s1059" name="文档" r:id="rId4" imgW="3839551" imgH="640740" progId="Word.Document.12">
                  <p:embed/>
                </p:oleObj>
              </mc:Choice>
              <mc:Fallback>
                <p:oleObj name="文档" r:id="rId4" imgW="3839551" imgH="640740" progId="Word.Document.12">
                  <p:embed/>
                  <p:pic>
                    <p:nvPicPr>
                      <p:cNvPr id="0" name="OLE substitute image"/>
                      <p:cNvPicPr/>
                      <p:nvPr/>
                    </p:nvPicPr>
                    <p:blipFill>
                      <a:blip r:embed="rId5"/>
                      <a:stretch>
                        <a:fillRect/>
                      </a:stretch>
                    </p:blipFill>
                    <p:spPr>
                      <a:xfrm>
                        <a:off x="1831584" y="4237979"/>
                        <a:ext cx="8120062" cy="1344613"/>
                      </a:xfrm>
                      <a:prstGeom prst="rect">
                        <a:avLst/>
                      </a:prstGeom>
                    </p:spPr>
                  </p:pic>
                </p:oleObj>
              </mc:Fallback>
            </mc:AlternateContent>
          </a:graphicData>
        </a:graphic>
      </p:graphicFrame>
      <p:sp>
        <p:nvSpPr>
          <p:cNvPr id="11"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当堂检测</a:t>
            </a:r>
          </a:p>
        </p:txBody>
      </p:sp>
    </p:spTree>
    <p:extLst>
      <p:ext uri="{BB962C8B-B14F-4D97-AF65-F5344CB8AC3E}">
        <p14:creationId xmlns:p14="http://schemas.microsoft.com/office/powerpoint/2010/main" val="208554740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 name="矩形 8"/>
          <p:cNvSpPr>
            <a:spLocks noChangeAspect="1"/>
          </p:cNvSpPr>
          <p:nvPr/>
        </p:nvSpPr>
        <p:spPr>
          <a:xfrm>
            <a:off x="1581063" y="714744"/>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若三棱锥</a:t>
            </a:r>
            <a:r>
              <a:rPr lang="en-US" altLang="zh-CN" sz="2200" i="1">
                <a:solidFill>
                  <a:srgbClr val="000000"/>
                </a:solidFill>
                <a:latin typeface="Times New Roman" pitchFamily="18" charset="0"/>
                <a:cs typeface="Times New Roman" pitchFamily="18" charset="0"/>
              </a:rPr>
              <a:t>P-ABC</a:t>
            </a:r>
            <a:r>
              <a:rPr lang="zh-CN" altLang="zh-CN" sz="2200">
                <a:solidFill>
                  <a:srgbClr val="000000"/>
                </a:solidFill>
                <a:latin typeface="Times New Roman" pitchFamily="18" charset="0"/>
                <a:cs typeface="Times New Roman" pitchFamily="18" charset="0"/>
              </a:rPr>
              <a:t>的三条侧棱两两垂直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且满足</a:t>
            </a:r>
            <a:r>
              <a:rPr lang="en-US" altLang="zh-CN" sz="2200" i="1">
                <a:solidFill>
                  <a:srgbClr val="000000"/>
                </a:solidFill>
                <a:latin typeface="Times New Roman" pitchFamily="18" charset="0"/>
                <a:cs typeface="Times New Roman" pitchFamily="18" charset="0"/>
              </a:rPr>
              <a:t>PA=PB=PC=</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则点</a:t>
            </a:r>
            <a:r>
              <a:rPr lang="en-US" altLang="zh-CN" sz="2200" i="1">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cs typeface="Times New Roman" pitchFamily="18" charset="0"/>
              </a:rPr>
              <a:t>到平面</a:t>
            </a:r>
            <a:r>
              <a:rPr lang="en-US" altLang="zh-CN" sz="2200" i="1">
                <a:solidFill>
                  <a:srgbClr val="000000"/>
                </a:solidFill>
                <a:latin typeface="Times New Roman" pitchFamily="18" charset="0"/>
                <a:cs typeface="Times New Roman" pitchFamily="18" charset="0"/>
              </a:rPr>
              <a:t>ABC</a:t>
            </a:r>
            <a:r>
              <a:rPr lang="zh-CN" altLang="zh-CN" sz="2200">
                <a:solidFill>
                  <a:srgbClr val="000000"/>
                </a:solidFill>
                <a:latin typeface="Times New Roman" pitchFamily="18" charset="0"/>
                <a:cs typeface="Times New Roman" pitchFamily="18" charset="0"/>
              </a:rPr>
              <a:t>的距离是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93449719"/>
              </p:ext>
            </p:extLst>
          </p:nvPr>
        </p:nvGraphicFramePr>
        <p:xfrm>
          <a:off x="1921885" y="2004793"/>
          <a:ext cx="8128000" cy="546788"/>
        </p:xfrm>
        <a:graphic>
          <a:graphicData uri="http://schemas.openxmlformats.org/presentationml/2006/ole">
            <mc:AlternateContent>
              <mc:Choice xmlns:v="urn:schemas-microsoft-com:vml" Requires="v">
                <p:oleObj spid="_x0000_s1060" name="文档" r:id="rId2" imgW="3841750" imgH="260985" progId="Word.Document.12">
                  <p:embed/>
                </p:oleObj>
              </mc:Choice>
              <mc:Fallback>
                <p:oleObj name="文档" r:id="rId2" imgW="3841750" imgH="260985" progId="Word.Document.12">
                  <p:embed/>
                  <p:pic>
                    <p:nvPicPr>
                      <p:cNvPr id="0" name="OLE substitute image"/>
                      <p:cNvPicPr/>
                      <p:nvPr/>
                    </p:nvPicPr>
                    <p:blipFill>
                      <a:blip r:embed="rId3"/>
                      <a:stretch>
                        <a:fillRect/>
                      </a:stretch>
                    </p:blipFill>
                    <p:spPr>
                      <a:xfrm>
                        <a:off x="1921885" y="2004793"/>
                        <a:ext cx="8128000" cy="546788"/>
                      </a:xfrm>
                      <a:prstGeom prst="rect">
                        <a:avLst/>
                      </a:prstGeom>
                    </p:spPr>
                  </p:pic>
                </p:oleObj>
              </mc:Fallback>
            </mc:AlternateContent>
          </a:graphicData>
        </a:graphic>
      </p:graphicFrame>
      <p:sp>
        <p:nvSpPr>
          <p:cNvPr id="12" name="矩形 11"/>
          <p:cNvSpPr>
            <a:spLocks noChangeAspect="1"/>
          </p:cNvSpPr>
          <p:nvPr/>
        </p:nvSpPr>
        <p:spPr>
          <a:xfrm>
            <a:off x="1921885" y="3112340"/>
            <a:ext cx="1383712" cy="466090"/>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D</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 </a:t>
            </a:r>
            <a:endParaRPr lang="zh-CN" altLang="en-US" sz="2200">
              <a:solidFill>
                <a:srgbClr val="FF0000"/>
              </a:solidFill>
            </a:endParaRPr>
          </a:p>
        </p:txBody>
      </p:sp>
      <p:sp>
        <p:nvSpPr>
          <p:cNvPr id="6" name="矩形 5"/>
          <p:cNvSpPr>
            <a:spLocks noChangeAspect="1"/>
          </p:cNvSpPr>
          <p:nvPr/>
        </p:nvSpPr>
        <p:spPr>
          <a:xfrm>
            <a:off x="1921885" y="3599871"/>
            <a:ext cx="8128000" cy="866006"/>
          </a:xfrm>
          <a:prstGeom prst="rect">
            <a:avLst/>
          </a:prstGeom>
        </p:spPr>
        <p:txBody>
          <a:bodyPr>
            <a:spAutoFit/>
          </a:bodyPr>
          <a:lstStyle/>
          <a:p>
            <a:pPr>
              <a:lnSpc>
                <a:spcPct val="120000"/>
              </a:lnSpc>
              <a:spcAft>
                <a:spcPct val="0"/>
              </a:spcAf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分别以</a:t>
            </a:r>
            <a:r>
              <a:rPr lang="en-US" altLang="zh-CN" sz="2200" i="1">
                <a:solidFill>
                  <a:srgbClr val="FF0000"/>
                </a:solidFill>
                <a:latin typeface="Times New Roman" pitchFamily="18" charset="0"/>
                <a:cs typeface="Times New Roman" pitchFamily="18" charset="0"/>
              </a:rPr>
              <a:t>PA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PB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PC</a:t>
            </a:r>
            <a:r>
              <a:rPr lang="zh-CN" altLang="zh-CN" sz="2200">
                <a:solidFill>
                  <a:srgbClr val="FF0000"/>
                </a:solidFill>
                <a:latin typeface="Times New Roman" pitchFamily="18" charset="0"/>
                <a:ea typeface="楷体" panose="02010609060101010101" pitchFamily="49" charset="-122"/>
                <a:cs typeface="Times New Roman" pitchFamily="18" charset="0"/>
              </a:rPr>
              <a:t>所在的直线为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图略</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(1,0,0),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(0,1,0),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(0,0,1)</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可以求得平面</a:t>
            </a:r>
            <a:r>
              <a:rPr lang="en-US" altLang="zh-CN" sz="2200" i="1">
                <a:solidFill>
                  <a:srgbClr val="FF0000"/>
                </a:solidFill>
                <a:latin typeface="Times New Roman" pitchFamily="18" charset="0"/>
                <a:cs typeface="Times New Roman" pitchFamily="18" charset="0"/>
              </a:rPr>
              <a:t>ABC</a:t>
            </a:r>
            <a:r>
              <a:rPr lang="zh-CN" altLang="zh-CN" sz="2200">
                <a:solidFill>
                  <a:srgbClr val="FF0000"/>
                </a:solidFill>
                <a:latin typeface="Times New Roman" pitchFamily="18" charset="0"/>
                <a:ea typeface="楷体" panose="02010609060101010101" pitchFamily="49" charset="-122"/>
                <a:cs typeface="Times New Roman" pitchFamily="18" charset="0"/>
              </a:rPr>
              <a:t>的一个</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437305232"/>
              </p:ext>
            </p:extLst>
          </p:nvPr>
        </p:nvGraphicFramePr>
        <p:xfrm>
          <a:off x="2032000" y="4511205"/>
          <a:ext cx="8128000" cy="583686"/>
        </p:xfrm>
        <a:graphic>
          <a:graphicData uri="http://schemas.openxmlformats.org/presentationml/2006/ole">
            <mc:AlternateContent>
              <mc:Choice xmlns:v="urn:schemas-microsoft-com:vml" Requires="v">
                <p:oleObj spid="_x0000_s1061" name="文档" r:id="rId4" imgW="3839551" imgH="278363" progId="Word.Document.12">
                  <p:embed/>
                </p:oleObj>
              </mc:Choice>
              <mc:Fallback>
                <p:oleObj name="文档" r:id="rId4" imgW="3839551" imgH="278363" progId="Word.Document.12">
                  <p:embed/>
                  <p:pic>
                    <p:nvPicPr>
                      <p:cNvPr id="0" name="OLE substitute image"/>
                      <p:cNvPicPr/>
                      <p:nvPr/>
                    </p:nvPicPr>
                    <p:blipFill>
                      <a:blip r:embed="rId5"/>
                      <a:stretch>
                        <a:fillRect/>
                      </a:stretch>
                    </p:blipFill>
                    <p:spPr>
                      <a:xfrm>
                        <a:off x="2032000" y="4511205"/>
                        <a:ext cx="8128000" cy="583686"/>
                      </a:xfrm>
                      <a:prstGeom prst="rect">
                        <a:avLst/>
                      </a:prstGeom>
                    </p:spPr>
                  </p:pic>
                </p:oleObj>
              </mc:Fallback>
            </mc:AlternateContent>
          </a:graphicData>
        </a:graphic>
      </p:graphicFrame>
    </p:spTree>
    <p:extLst>
      <p:ext uri="{BB962C8B-B14F-4D97-AF65-F5344CB8AC3E}">
        <p14:creationId xmlns:p14="http://schemas.microsoft.com/office/powerpoint/2010/main" val="391790039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729293" y="576927"/>
            <a:ext cx="10230981"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的棱长为</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O</a:t>
            </a:r>
            <a:r>
              <a:rPr lang="zh-CN" altLang="zh-CN" sz="2200">
                <a:solidFill>
                  <a:srgbClr val="000000"/>
                </a:solidFill>
                <a:latin typeface="Times New Roman" pitchFamily="18" charset="0"/>
                <a:cs typeface="Times New Roman" pitchFamily="18" charset="0"/>
              </a:rPr>
              <a:t>是平面</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的中心</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O</a:t>
            </a:r>
            <a:r>
              <a:rPr lang="zh-CN" altLang="zh-CN" sz="2200">
                <a:solidFill>
                  <a:srgbClr val="000000"/>
                </a:solidFill>
                <a:latin typeface="Times New Roman" pitchFamily="18" charset="0"/>
                <a:cs typeface="Times New Roman" pitchFamily="18" charset="0"/>
              </a:rPr>
              <a:t>到平面</a:t>
            </a:r>
            <a:r>
              <a:rPr lang="en-US" altLang="zh-CN" sz="2200" i="1">
                <a:solidFill>
                  <a:srgbClr val="000000"/>
                </a:solidFill>
                <a:latin typeface="Times New Roman" pitchFamily="18" charset="0"/>
                <a:cs typeface="Times New Roman" pitchFamily="18" charset="0"/>
              </a:rPr>
              <a:t>ABC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的距离是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pic>
        <p:nvPicPr>
          <p:cNvPr id="7" name="L108.eps" descr="id:2147489808;FounderCES"/>
          <p:cNvPicPr/>
          <p:nvPr/>
        </p:nvPicPr>
        <p:blipFill>
          <a:blip r:embed="rId2"/>
          <a:stretch>
            <a:fillRect/>
          </a:stretch>
        </p:blipFill>
        <p:spPr>
          <a:xfrm>
            <a:off x="8161066" y="1132486"/>
            <a:ext cx="1751766" cy="1873359"/>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907480957"/>
              </p:ext>
            </p:extLst>
          </p:nvPr>
        </p:nvGraphicFramePr>
        <p:xfrm>
          <a:off x="908949" y="1472186"/>
          <a:ext cx="8128000" cy="1093573"/>
        </p:xfrm>
        <a:graphic>
          <a:graphicData uri="http://schemas.openxmlformats.org/presentationml/2006/ole">
            <mc:AlternateContent>
              <mc:Choice xmlns:v="urn:schemas-microsoft-com:vml" Requires="v">
                <p:oleObj spid="_x0000_s1062" name="文档" r:id="rId3" imgW="3841750" imgH="520700" progId="Word.Document.12">
                  <p:embed/>
                </p:oleObj>
              </mc:Choice>
              <mc:Fallback>
                <p:oleObj name="文档" r:id="rId3" imgW="3841750" imgH="520700" progId="Word.Document.12">
                  <p:embed/>
                  <p:pic>
                    <p:nvPicPr>
                      <p:cNvPr id="0" name="OLE substitute image"/>
                      <p:cNvPicPr/>
                      <p:nvPr/>
                    </p:nvPicPr>
                    <p:blipFill>
                      <a:blip r:embed="rId4"/>
                      <a:stretch>
                        <a:fillRect/>
                      </a:stretch>
                    </p:blipFill>
                    <p:spPr>
                      <a:xfrm>
                        <a:off x="908949" y="1472186"/>
                        <a:ext cx="8128000" cy="1093573"/>
                      </a:xfrm>
                      <a:prstGeom prst="rect">
                        <a:avLst/>
                      </a:prstGeom>
                    </p:spPr>
                  </p:pic>
                </p:oleObj>
              </mc:Fallback>
            </mc:AlternateContent>
          </a:graphicData>
        </a:graphic>
      </p:graphicFrame>
      <p:sp>
        <p:nvSpPr>
          <p:cNvPr id="9" name="矩形 8"/>
          <p:cNvSpPr>
            <a:spLocks noChangeAspect="1"/>
          </p:cNvSpPr>
          <p:nvPr/>
        </p:nvSpPr>
        <p:spPr>
          <a:xfrm>
            <a:off x="1029917" y="2941494"/>
            <a:ext cx="1367682" cy="466090"/>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B</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 </a:t>
            </a:r>
            <a:endParaRPr lang="zh-CN" altLang="en-US" sz="2200">
              <a:solidFill>
                <a:srgbClr val="FF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477329854"/>
              </p:ext>
            </p:extLst>
          </p:nvPr>
        </p:nvGraphicFramePr>
        <p:xfrm>
          <a:off x="1029917" y="3456318"/>
          <a:ext cx="8071546" cy="3950488"/>
        </p:xfrm>
        <a:graphic>
          <a:graphicData uri="http://schemas.openxmlformats.org/presentationml/2006/ole">
            <mc:AlternateContent>
              <mc:Choice xmlns:v="urn:schemas-microsoft-com:vml" Requires="v">
                <p:oleObj spid="_x0000_s1063" name="文档" r:id="rId5" imgW="3839551" imgH="1882558" progId="Word.Document.12">
                  <p:embed/>
                </p:oleObj>
              </mc:Choice>
              <mc:Fallback>
                <p:oleObj name="文档" r:id="rId5" imgW="3839551" imgH="1882558" progId="Word.Document.12">
                  <p:embed/>
                  <p:pic>
                    <p:nvPicPr>
                      <p:cNvPr id="0" name="OLE substitute image"/>
                      <p:cNvPicPr/>
                      <p:nvPr/>
                    </p:nvPicPr>
                    <p:blipFill>
                      <a:blip r:embed="rId6"/>
                      <a:stretch>
                        <a:fillRect/>
                      </a:stretch>
                    </p:blipFill>
                    <p:spPr>
                      <a:xfrm>
                        <a:off x="1029917" y="3456318"/>
                        <a:ext cx="8071546" cy="3950488"/>
                      </a:xfrm>
                      <a:prstGeom prst="rect">
                        <a:avLst/>
                      </a:prstGeom>
                    </p:spPr>
                  </p:pic>
                </p:oleObj>
              </mc:Fallback>
            </mc:AlternateContent>
          </a:graphicData>
        </a:graphic>
      </p:graphicFrame>
      <p:pic>
        <p:nvPicPr>
          <p:cNvPr id="11" name="l109.eps" descr="id:2147497963;FounderCES"/>
          <p:cNvPicPr/>
          <p:nvPr/>
        </p:nvPicPr>
        <p:blipFill>
          <a:blip r:embed="rId7"/>
          <a:stretch>
            <a:fillRect/>
          </a:stretch>
        </p:blipFill>
        <p:spPr>
          <a:xfrm>
            <a:off x="9395402" y="4158640"/>
            <a:ext cx="2309296" cy="2545843"/>
          </a:xfrm>
          <a:prstGeom prst="rect">
            <a:avLst/>
          </a:prstGeom>
        </p:spPr>
      </p:pic>
    </p:spTree>
    <p:extLst>
      <p:ext uri="{BB962C8B-B14F-4D97-AF65-F5344CB8AC3E}">
        <p14:creationId xmlns:p14="http://schemas.microsoft.com/office/powerpoint/2010/main" val="205434228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026237957"/>
              </p:ext>
            </p:extLst>
          </p:nvPr>
        </p:nvGraphicFramePr>
        <p:xfrm>
          <a:off x="604838" y="573088"/>
          <a:ext cx="9934575" cy="868362"/>
        </p:xfrm>
        <a:graphic>
          <a:graphicData uri="http://schemas.openxmlformats.org/presentationml/2006/ole">
            <mc:AlternateContent>
              <mc:Choice xmlns:v="urn:schemas-microsoft-com:vml" Requires="v">
                <p:oleObj spid="_x0000_s1064" name="文档" r:id="rId2" imgW="4699588" imgH="412136" progId="Word.Document.12">
                  <p:embed/>
                </p:oleObj>
              </mc:Choice>
              <mc:Fallback>
                <p:oleObj name="文档" r:id="rId2" imgW="4699588" imgH="412136" progId="Word.Document.12">
                  <p:embed/>
                  <p:pic>
                    <p:nvPicPr>
                      <p:cNvPr id="0" name="OLE substitute image"/>
                      <p:cNvPicPr/>
                      <p:nvPr/>
                    </p:nvPicPr>
                    <p:blipFill>
                      <a:blip r:embed="rId3"/>
                      <a:stretch>
                        <a:fillRect/>
                      </a:stretch>
                    </p:blipFill>
                    <p:spPr>
                      <a:xfrm>
                        <a:off x="604838" y="573088"/>
                        <a:ext cx="9934575" cy="868362"/>
                      </a:xfrm>
                      <a:prstGeom prst="rect">
                        <a:avLst/>
                      </a:prstGeom>
                    </p:spPr>
                  </p:pic>
                </p:oleObj>
              </mc:Fallback>
            </mc:AlternateContent>
          </a:graphicData>
        </a:graphic>
      </p:graphicFrame>
      <p:sp>
        <p:nvSpPr>
          <p:cNvPr id="7" name="矩形 6"/>
          <p:cNvSpPr>
            <a:spLocks noChangeAspect="1"/>
          </p:cNvSpPr>
          <p:nvPr/>
        </p:nvSpPr>
        <p:spPr>
          <a:xfrm>
            <a:off x="604838" y="1739218"/>
            <a:ext cx="1039067" cy="466090"/>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rPr>
              <a:t>3 </a:t>
            </a:r>
            <a:endParaRPr lang="zh-CN" altLang="en-US" sz="2200">
              <a:solidFill>
                <a:srgbClr val="FF0000"/>
              </a:solidFill>
            </a:endParaRPr>
          </a:p>
        </p:txBody>
      </p:sp>
      <p:sp>
        <p:nvSpPr>
          <p:cNvPr id="8" name="矩形 7"/>
          <p:cNvSpPr>
            <a:spLocks noChangeAspect="1"/>
          </p:cNvSpPr>
          <p:nvPr/>
        </p:nvSpPr>
        <p:spPr>
          <a:xfrm>
            <a:off x="604838" y="2464220"/>
            <a:ext cx="10530800" cy="866006"/>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以点</a:t>
            </a:r>
            <a:r>
              <a:rPr lang="en-US" altLang="zh-CN" sz="2200" i="1">
                <a:solidFill>
                  <a:srgbClr val="FF0000"/>
                </a:solidFill>
                <a:latin typeface="Times New Roman" pitchFamily="18" charset="0"/>
                <a:cs typeface="Times New Roman" pitchFamily="18" charset="0"/>
              </a:rPr>
              <a:t>C</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CA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CB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CP</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轴建立如图所示的空间直角坐标系</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(4,0,0),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(0,3,0),</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386846542"/>
              </p:ext>
            </p:extLst>
          </p:nvPr>
        </p:nvGraphicFramePr>
        <p:xfrm>
          <a:off x="754345" y="3451352"/>
          <a:ext cx="8128000" cy="2774188"/>
        </p:xfrm>
        <a:graphic>
          <a:graphicData uri="http://schemas.openxmlformats.org/presentationml/2006/ole">
            <mc:AlternateContent>
              <mc:Choice xmlns:v="urn:schemas-microsoft-com:vml" Requires="v">
                <p:oleObj spid="_x0000_s1065" name="文档" r:id="rId4" imgW="3839551" imgH="1318259" progId="Word.Document.12">
                  <p:embed/>
                </p:oleObj>
              </mc:Choice>
              <mc:Fallback>
                <p:oleObj name="文档" r:id="rId4" imgW="3839551" imgH="1318259" progId="Word.Document.12">
                  <p:embed/>
                  <p:pic>
                    <p:nvPicPr>
                      <p:cNvPr id="0" name="OLE substitute image"/>
                      <p:cNvPicPr/>
                      <p:nvPr/>
                    </p:nvPicPr>
                    <p:blipFill>
                      <a:blip r:embed="rId5"/>
                      <a:stretch>
                        <a:fillRect/>
                      </a:stretch>
                    </p:blipFill>
                    <p:spPr>
                      <a:xfrm>
                        <a:off x="754345" y="3451352"/>
                        <a:ext cx="8128000" cy="2774188"/>
                      </a:xfrm>
                      <a:prstGeom prst="rect">
                        <a:avLst/>
                      </a:prstGeom>
                    </p:spPr>
                  </p:pic>
                </p:oleObj>
              </mc:Fallback>
            </mc:AlternateContent>
          </a:graphicData>
        </a:graphic>
      </p:graphicFrame>
      <p:pic>
        <p:nvPicPr>
          <p:cNvPr id="11" name="l101.eps" descr="id:2147497970;FounderCES"/>
          <p:cNvPicPr/>
          <p:nvPr/>
        </p:nvPicPr>
        <p:blipFill>
          <a:blip r:embed="rId6"/>
          <a:stretch>
            <a:fillRect/>
          </a:stretch>
        </p:blipFill>
        <p:spPr>
          <a:xfrm>
            <a:off x="8328582" y="3945700"/>
            <a:ext cx="2919791" cy="2453872"/>
          </a:xfrm>
          <a:prstGeom prst="rect">
            <a:avLst/>
          </a:prstGeom>
        </p:spPr>
      </p:pic>
    </p:spTree>
    <p:extLst>
      <p:ext uri="{BB962C8B-B14F-4D97-AF65-F5344CB8AC3E}">
        <p14:creationId xmlns:p14="http://schemas.microsoft.com/office/powerpoint/2010/main" val="396621246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矩形 5"/>
          <p:cNvSpPr>
            <a:spLocks noChangeAspect="1"/>
          </p:cNvSpPr>
          <p:nvPr/>
        </p:nvSpPr>
        <p:spPr>
          <a:xfrm>
            <a:off x="478772" y="673765"/>
            <a:ext cx="11471057"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5</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棱长为</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分别是线段</a:t>
            </a:r>
            <a:r>
              <a:rPr lang="en-US" altLang="zh-CN" sz="2200" i="1">
                <a:solidFill>
                  <a:srgbClr val="000000"/>
                </a:solidFill>
                <a:latin typeface="Times New Roman" pitchFamily="18" charset="0"/>
                <a:cs typeface="Times New Roman" pitchFamily="18" charset="0"/>
              </a:rPr>
              <a:t>BB</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则直线</a:t>
            </a:r>
            <a:r>
              <a:rPr lang="en-US" altLang="zh-CN" sz="2200" i="1">
                <a:solidFill>
                  <a:srgbClr val="000000"/>
                </a:solidFill>
                <a:latin typeface="Times New Roman" pitchFamily="18" charset="0"/>
                <a:cs typeface="Times New Roman" pitchFamily="18" charset="0"/>
              </a:rPr>
              <a:t>MN</a:t>
            </a:r>
            <a:r>
              <a:rPr lang="zh-CN" altLang="zh-CN" sz="2200">
                <a:solidFill>
                  <a:srgbClr val="000000"/>
                </a:solidFill>
                <a:latin typeface="Times New Roman" pitchFamily="18" charset="0"/>
                <a:cs typeface="Times New Roman" pitchFamily="18" charset="0"/>
              </a:rPr>
              <a:t>到平面</a:t>
            </a:r>
            <a:r>
              <a:rPr lang="en-US" altLang="zh-CN" sz="2200" i="1">
                <a:solidFill>
                  <a:srgbClr val="000000"/>
                </a:solidFill>
                <a:latin typeface="Times New Roman" pitchFamily="18" charset="0"/>
                <a:cs typeface="Times New Roman" pitchFamily="18" charset="0"/>
              </a:rPr>
              <a:t>ACD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的距离为</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itchFamily="65" charset="-122"/>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684393788"/>
              </p:ext>
            </p:extLst>
          </p:nvPr>
        </p:nvGraphicFramePr>
        <p:xfrm>
          <a:off x="832503" y="1656107"/>
          <a:ext cx="8128000" cy="533370"/>
        </p:xfrm>
        <a:graphic>
          <a:graphicData uri="http://schemas.openxmlformats.org/presentationml/2006/ole">
            <mc:AlternateContent>
              <mc:Choice xmlns:v="urn:schemas-microsoft-com:vml" Requires="v">
                <p:oleObj spid="_x0000_s1066" name="文档" r:id="rId2" imgW="3839551" imgH="254565" progId="Word.Document.12">
                  <p:embed/>
                </p:oleObj>
              </mc:Choice>
              <mc:Fallback>
                <p:oleObj name="文档" r:id="rId2" imgW="3839551" imgH="254565" progId="Word.Document.12">
                  <p:embed/>
                  <p:pic>
                    <p:nvPicPr>
                      <p:cNvPr id="0" name="OLE substitute image"/>
                      <p:cNvPicPr/>
                      <p:nvPr/>
                    </p:nvPicPr>
                    <p:blipFill>
                      <a:blip r:embed="rId3"/>
                      <a:stretch>
                        <a:fillRect/>
                      </a:stretch>
                    </p:blipFill>
                    <p:spPr>
                      <a:xfrm>
                        <a:off x="832503" y="1656107"/>
                        <a:ext cx="8128000" cy="533370"/>
                      </a:xfrm>
                      <a:prstGeom prst="rect">
                        <a:avLst/>
                      </a:prstGeom>
                    </p:spPr>
                  </p:pic>
                </p:oleObj>
              </mc:Fallback>
            </mc:AlternateContent>
          </a:graphicData>
        </a:graphic>
      </p:graphicFrame>
      <p:sp>
        <p:nvSpPr>
          <p:cNvPr id="8" name="矩形 7"/>
          <p:cNvSpPr>
            <a:spLocks noChangeAspect="1"/>
          </p:cNvSpPr>
          <p:nvPr/>
        </p:nvSpPr>
        <p:spPr>
          <a:xfrm>
            <a:off x="723029" y="2266956"/>
            <a:ext cx="10982542"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以点</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轴建立空间直角坐标系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499613416"/>
              </p:ext>
            </p:extLst>
          </p:nvPr>
        </p:nvGraphicFramePr>
        <p:xfrm>
          <a:off x="842028" y="2877805"/>
          <a:ext cx="8118475" cy="3051175"/>
        </p:xfrm>
        <a:graphic>
          <a:graphicData uri="http://schemas.openxmlformats.org/presentationml/2006/ole">
            <mc:AlternateContent>
              <mc:Choice xmlns:v="urn:schemas-microsoft-com:vml" Requires="v">
                <p:oleObj spid="_x0000_s1067" name="文档" r:id="rId4" imgW="3839551" imgH="1445181" progId="Word.Document.12">
                  <p:embed/>
                </p:oleObj>
              </mc:Choice>
              <mc:Fallback>
                <p:oleObj name="文档" r:id="rId4" imgW="3839551" imgH="1445181" progId="Word.Document.12">
                  <p:embed/>
                  <p:pic>
                    <p:nvPicPr>
                      <p:cNvPr id="0" name="OLE substitute image"/>
                      <p:cNvPicPr/>
                      <p:nvPr/>
                    </p:nvPicPr>
                    <p:blipFill>
                      <a:blip r:embed="rId5"/>
                      <a:stretch>
                        <a:fillRect/>
                      </a:stretch>
                    </p:blipFill>
                    <p:spPr>
                      <a:xfrm>
                        <a:off x="842028" y="2877805"/>
                        <a:ext cx="8118475" cy="3051175"/>
                      </a:xfrm>
                      <a:prstGeom prst="rect">
                        <a:avLst/>
                      </a:prstGeom>
                    </p:spPr>
                  </p:pic>
                </p:oleObj>
              </mc:Fallback>
            </mc:AlternateContent>
          </a:graphicData>
        </a:graphic>
      </p:graphicFrame>
      <p:pic>
        <p:nvPicPr>
          <p:cNvPr id="11" name="l102.eps" descr="id:2147497977;FounderCES"/>
          <p:cNvPicPr/>
          <p:nvPr/>
        </p:nvPicPr>
        <p:blipFill>
          <a:blip r:embed="rId6"/>
          <a:stretch>
            <a:fillRect/>
          </a:stretch>
        </p:blipFill>
        <p:spPr>
          <a:xfrm>
            <a:off x="9287001" y="3274735"/>
            <a:ext cx="2439097" cy="2257314"/>
          </a:xfrm>
          <a:prstGeom prst="rect">
            <a:avLst/>
          </a:prstGeom>
        </p:spPr>
      </p:pic>
      <p:graphicFrame>
        <p:nvGraphicFramePr>
          <p:cNvPr id="12" name="对象 11"/>
          <p:cNvGraphicFramePr>
            <a:graphicFrameLocks noChangeAspect="1"/>
          </p:cNvGraphicFramePr>
          <p:nvPr>
            <p:extLst>
              <p:ext uri="{D42A27DB-BD31-4B8C-83A1-F6EECF244321}">
                <p14:modId xmlns:p14="http://schemas.microsoft.com/office/powerpoint/2010/main" val="2566081190"/>
              </p:ext>
            </p:extLst>
          </p:nvPr>
        </p:nvGraphicFramePr>
        <p:xfrm>
          <a:off x="842028" y="5212143"/>
          <a:ext cx="8128000" cy="945974"/>
        </p:xfrm>
        <a:graphic>
          <a:graphicData uri="http://schemas.openxmlformats.org/presentationml/2006/ole">
            <mc:AlternateContent>
              <mc:Choice xmlns:v="urn:schemas-microsoft-com:vml" Requires="v">
                <p:oleObj spid="_x0000_s1068" name="文档" r:id="rId7" imgW="3839551" imgH="451439" progId="Word.Document.12">
                  <p:embed/>
                </p:oleObj>
              </mc:Choice>
              <mc:Fallback>
                <p:oleObj name="文档" r:id="rId7" imgW="3839551" imgH="451439" progId="Word.Document.12">
                  <p:embed/>
                  <p:pic>
                    <p:nvPicPr>
                      <p:cNvPr id="0" name="OLE substitute image"/>
                      <p:cNvPicPr/>
                      <p:nvPr/>
                    </p:nvPicPr>
                    <p:blipFill>
                      <a:blip r:embed="rId8"/>
                      <a:stretch>
                        <a:fillRect/>
                      </a:stretch>
                    </p:blipFill>
                    <p:spPr>
                      <a:xfrm>
                        <a:off x="842028" y="5212143"/>
                        <a:ext cx="8128000" cy="945974"/>
                      </a:xfrm>
                      <a:prstGeom prst="rect">
                        <a:avLst/>
                      </a:prstGeom>
                    </p:spPr>
                  </p:pic>
                </p:oleObj>
              </mc:Fallback>
            </mc:AlternateContent>
          </a:graphicData>
        </a:graphic>
      </p:graphicFrame>
      <p:pic>
        <p:nvPicPr>
          <p:cNvPr id="13" name="图片 12"/>
          <p:cNvPicPr>
            <a:picLocks noChangeAspect="1"/>
          </p:cNvPicPr>
          <p:nvPr/>
        </p:nvPicPr>
        <p:blipFill>
          <a:blip r:embed="rId9"/>
          <a:stretch>
            <a:fillRect/>
          </a:stretch>
        </p:blipFill>
        <p:spPr>
          <a:xfrm>
            <a:off x="842028" y="6158117"/>
            <a:ext cx="4553057" cy="547040"/>
          </a:xfrm>
          <a:prstGeom prst="rect">
            <a:avLst/>
          </a:prstGeom>
        </p:spPr>
      </p:pic>
      <p:graphicFrame>
        <p:nvGraphicFramePr>
          <p:cNvPr id="14" name="对象 13"/>
          <p:cNvGraphicFramePr>
            <a:graphicFrameLocks noChangeAspect="1"/>
          </p:cNvGraphicFramePr>
          <p:nvPr>
            <p:extLst>
              <p:ext uri="{D42A27DB-BD31-4B8C-83A1-F6EECF244321}">
                <p14:modId xmlns:p14="http://schemas.microsoft.com/office/powerpoint/2010/main" val="1619361504"/>
              </p:ext>
            </p:extLst>
          </p:nvPr>
        </p:nvGraphicFramePr>
        <p:xfrm>
          <a:off x="5702126" y="6170838"/>
          <a:ext cx="8128000" cy="533370"/>
        </p:xfrm>
        <a:graphic>
          <a:graphicData uri="http://schemas.openxmlformats.org/presentationml/2006/ole">
            <mc:AlternateContent>
              <mc:Choice xmlns:v="urn:schemas-microsoft-com:vml" Requires="v">
                <p:oleObj spid="_x0000_s1069" name="文档" r:id="rId10" imgW="3839551" imgH="254565" progId="Word.Document.12">
                  <p:embed/>
                </p:oleObj>
              </mc:Choice>
              <mc:Fallback>
                <p:oleObj name="文档" r:id="rId10" imgW="3839551" imgH="254565" progId="Word.Document.12">
                  <p:embed/>
                  <p:pic>
                    <p:nvPicPr>
                      <p:cNvPr id="0" name="OLE substitute image"/>
                      <p:cNvPicPr/>
                      <p:nvPr/>
                    </p:nvPicPr>
                    <p:blipFill>
                      <a:blip r:embed="rId11"/>
                      <a:stretch>
                        <a:fillRect/>
                      </a:stretch>
                    </p:blipFill>
                    <p:spPr>
                      <a:xfrm>
                        <a:off x="5702126" y="6170838"/>
                        <a:ext cx="8128000" cy="533370"/>
                      </a:xfrm>
                      <a:prstGeom prst="rect">
                        <a:avLst/>
                      </a:prstGeom>
                    </p:spPr>
                  </p:pic>
                </p:oleObj>
              </mc:Fallback>
            </mc:AlternateContent>
          </a:graphicData>
        </a:graphic>
      </p:graphicFrame>
    </p:spTree>
    <p:extLst>
      <p:ext uri="{BB962C8B-B14F-4D97-AF65-F5344CB8AC3E}">
        <p14:creationId xmlns:p14="http://schemas.microsoft.com/office/powerpoint/2010/main" val="132702968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21"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heel(1)">
                                      <p:cBhvr>
                                        <p:cTn id="23" dur="2000"/>
                                        <p:tgtEl>
                                          <p:spTgt spid="12"/>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26"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80">
                                          <p:stCondLst>
                                            <p:cond delay="0"/>
                                          </p:stCondLst>
                                        </p:cTn>
                                        <p:tgtEl>
                                          <p:spTgt spid="14"/>
                                        </p:tgtEl>
                                      </p:cBhvr>
                                    </p:animEffect>
                                    <p:anim calcmode="lin" valueType="num">
                                      <p:cBhvr>
                                        <p:cTn id="3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1" dur="26">
                                          <p:stCondLst>
                                            <p:cond delay="650"/>
                                          </p:stCondLst>
                                        </p:cTn>
                                        <p:tgtEl>
                                          <p:spTgt spid="14"/>
                                        </p:tgtEl>
                                      </p:cBhvr>
                                      <p:to x="100000" y="60000"/>
                                    </p:animScale>
                                    <p:animScale>
                                      <p:cBhvr>
                                        <p:cTn id="42" dur="166" decel="50000">
                                          <p:stCondLst>
                                            <p:cond delay="676"/>
                                          </p:stCondLst>
                                        </p:cTn>
                                        <p:tgtEl>
                                          <p:spTgt spid="14"/>
                                        </p:tgtEl>
                                      </p:cBhvr>
                                      <p:to x="100000" y="100000"/>
                                    </p:animScale>
                                    <p:animScale>
                                      <p:cBhvr>
                                        <p:cTn id="43" dur="26">
                                          <p:stCondLst>
                                            <p:cond delay="1312"/>
                                          </p:stCondLst>
                                        </p:cTn>
                                        <p:tgtEl>
                                          <p:spTgt spid="14"/>
                                        </p:tgtEl>
                                      </p:cBhvr>
                                      <p:to x="100000" y="80000"/>
                                    </p:animScale>
                                    <p:animScale>
                                      <p:cBhvr>
                                        <p:cTn id="44" dur="166" decel="50000">
                                          <p:stCondLst>
                                            <p:cond delay="1338"/>
                                          </p:stCondLst>
                                        </p:cTn>
                                        <p:tgtEl>
                                          <p:spTgt spid="14"/>
                                        </p:tgtEl>
                                      </p:cBhvr>
                                      <p:to x="100000" y="100000"/>
                                    </p:animScale>
                                    <p:animScale>
                                      <p:cBhvr>
                                        <p:cTn id="45" dur="26">
                                          <p:stCondLst>
                                            <p:cond delay="1642"/>
                                          </p:stCondLst>
                                        </p:cTn>
                                        <p:tgtEl>
                                          <p:spTgt spid="14"/>
                                        </p:tgtEl>
                                      </p:cBhvr>
                                      <p:to x="100000" y="90000"/>
                                    </p:animScale>
                                    <p:animScale>
                                      <p:cBhvr>
                                        <p:cTn id="46" dur="166" decel="50000">
                                          <p:stCondLst>
                                            <p:cond delay="1668"/>
                                          </p:stCondLst>
                                        </p:cTn>
                                        <p:tgtEl>
                                          <p:spTgt spid="14"/>
                                        </p:tgtEl>
                                      </p:cBhvr>
                                      <p:to x="100000" y="100000"/>
                                    </p:animScale>
                                    <p:animScale>
                                      <p:cBhvr>
                                        <p:cTn id="47" dur="26">
                                          <p:stCondLst>
                                            <p:cond delay="1808"/>
                                          </p:stCondLst>
                                        </p:cTn>
                                        <p:tgtEl>
                                          <p:spTgt spid="14"/>
                                        </p:tgtEl>
                                      </p:cBhvr>
                                      <p:to x="100000" y="95000"/>
                                    </p:animScale>
                                    <p:animScale>
                                      <p:cBhvr>
                                        <p:cTn id="48"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文本框 6146"/>
          <p:cNvSpPr txBox="1">
            <a:spLocks noChangeArrowheads="1"/>
          </p:cNvSpPr>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r>
              <a:rPr lang="zh-CN" altLang="en-US" sz="2800">
                <a:solidFill>
                  <a:schemeClr val="bg1"/>
                </a:solidFill>
                <a:ea typeface="黑体" panose="02010609060101010101" pitchFamily="49" charset="-122"/>
              </a:rPr>
              <a:t>课堂小结</a:t>
            </a:r>
            <a:endParaRPr lang="en-US" altLang="zh-CN" sz="2800">
              <a:solidFill>
                <a:schemeClr val="bg1"/>
              </a:solidFill>
              <a:ea typeface="黑体" pitchFamily="49" charset="-122"/>
            </a:endParaRPr>
          </a:p>
        </p:txBody>
      </p:sp>
      <p:sp>
        <p:nvSpPr>
          <p:cNvPr id="3" name="文本框 2"/>
          <p:cNvSpPr txBox="1"/>
          <p:nvPr/>
        </p:nvSpPr>
        <p:spPr>
          <a:xfrm>
            <a:off x="337505" y="1039660"/>
            <a:ext cx="10923393" cy="3416320"/>
          </a:xfrm>
          <a:prstGeom prst="rect">
            <a:avLst/>
          </a:prstGeom>
          <a:noFill/>
        </p:spPr>
        <p:txBody>
          <a:bodyPr wrap="square" rtlCol="0">
            <a:spAutoFit/>
          </a:bodyPr>
          <a:lstStyle/>
          <a:p>
            <a:pPr>
              <a:lnSpc>
                <a:spcPct val="150000"/>
              </a:lnSpc>
            </a:pPr>
            <a:r>
              <a:rPr lang="zh-CN" altLang="en-US" sz="2400">
                <a:latin typeface="Times New Roman" pitchFamily="18" charset="0"/>
                <a:cs typeface="Times New Roman" pitchFamily="18" charset="0"/>
              </a:rPr>
              <a:t>运用空间向量解决立体几何问题的“三步曲”</a:t>
            </a:r>
            <a:endParaRPr lang="en-US" altLang="zh-CN" sz="2400">
              <a:latin typeface="Times New Roman" pitchFamily="18" charset="0"/>
              <a:cs typeface="Times New Roman" pitchFamily="18" charset="0"/>
            </a:endParaRPr>
          </a:p>
          <a:p>
            <a:pPr>
              <a:lnSpc>
                <a:spcPct val="150000"/>
              </a:lnSpc>
            </a:pPr>
            <a:r>
              <a:rPr lang="zh-CN" altLang="en-US" sz="2400">
                <a:latin typeface="Times New Roman" pitchFamily="18" charset="0"/>
                <a:cs typeface="Times New Roman" pitchFamily="18" charset="0"/>
              </a:rPr>
              <a:t>（</a:t>
            </a:r>
            <a:r>
              <a:rPr lang="en-US" altLang="zh-CN" sz="2400">
                <a:latin typeface="Times New Roman" pitchFamily="18" charset="0"/>
                <a:cs typeface="Times New Roman" pitchFamily="18" charset="0"/>
              </a:rPr>
              <a:t>1</a:t>
            </a:r>
            <a:r>
              <a:rPr lang="zh-CN" altLang="en-US" sz="2400">
                <a:latin typeface="Times New Roman" pitchFamily="18" charset="0"/>
                <a:cs typeface="Times New Roman" pitchFamily="18" charset="0"/>
              </a:rPr>
              <a:t>） 建立立体图形与空间向量的联系，用空间向量表示问题中涉及的点、直线、平面，把立体几何问题转化为向量问题；</a:t>
            </a:r>
            <a:endParaRPr lang="en-US" altLang="zh-CN" sz="2400">
              <a:latin typeface="Times New Roman" pitchFamily="18" charset="0"/>
              <a:cs typeface="Times New Roman" pitchFamily="18" charset="0"/>
            </a:endParaRPr>
          </a:p>
          <a:p>
            <a:pPr>
              <a:lnSpc>
                <a:spcPct val="150000"/>
              </a:lnSpc>
            </a:pPr>
            <a:r>
              <a:rPr lang="zh-CN" altLang="en-US" sz="2400">
                <a:latin typeface="Times New Roman" pitchFamily="18" charset="0"/>
                <a:cs typeface="Times New Roman" pitchFamily="18" charset="0"/>
              </a:rPr>
              <a:t>（</a:t>
            </a:r>
            <a:r>
              <a:rPr lang="en-US" altLang="zh-CN" sz="2400">
                <a:latin typeface="Times New Roman" pitchFamily="18" charset="0"/>
                <a:cs typeface="Times New Roman" pitchFamily="18" charset="0"/>
              </a:rPr>
              <a:t>2</a:t>
            </a:r>
            <a:r>
              <a:rPr lang="zh-CN" altLang="en-US" sz="2400">
                <a:latin typeface="Times New Roman" pitchFamily="18" charset="0"/>
                <a:cs typeface="Times New Roman" pitchFamily="18" charset="0"/>
              </a:rPr>
              <a:t>）通过向量运算，研究点、直线、平面之间的位置关系以及它们之间的额距离和夹角等问题；</a:t>
            </a:r>
            <a:endParaRPr lang="en-US" altLang="zh-CN" sz="2400">
              <a:latin typeface="Times New Roman" pitchFamily="18" charset="0"/>
              <a:cs typeface="Times New Roman" pitchFamily="18" charset="0"/>
            </a:endParaRPr>
          </a:p>
          <a:p>
            <a:pPr>
              <a:lnSpc>
                <a:spcPct val="150000"/>
              </a:lnSpc>
            </a:pPr>
            <a:r>
              <a:rPr lang="zh-CN" altLang="en-US" sz="2400">
                <a:latin typeface="Times New Roman" pitchFamily="18" charset="0"/>
                <a:cs typeface="Times New Roman" pitchFamily="18" charset="0"/>
              </a:rPr>
              <a:t>（</a:t>
            </a:r>
            <a:r>
              <a:rPr lang="en-US" altLang="zh-CN" sz="2400">
                <a:latin typeface="Times New Roman" pitchFamily="18" charset="0"/>
                <a:cs typeface="Times New Roman" pitchFamily="18" charset="0"/>
              </a:rPr>
              <a:t>3</a:t>
            </a:r>
            <a:r>
              <a:rPr lang="zh-CN" altLang="en-US" sz="2400">
                <a:latin typeface="Times New Roman" pitchFamily="18" charset="0"/>
                <a:cs typeface="Times New Roman" pitchFamily="18" charset="0"/>
              </a:rPr>
              <a:t>）把向量运算的结果“翻译”成相应的几何结论。</a:t>
            </a:r>
          </a:p>
        </p:txBody>
      </p:sp>
    </p:spTree>
    <p:extLst>
      <p:ext uri="{BB962C8B-B14F-4D97-AF65-F5344CB8AC3E}">
        <p14:creationId xmlns:p14="http://schemas.microsoft.com/office/powerpoint/2010/main" val="2750920034"/>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328727" y="193251"/>
            <a:ext cx="2320561" cy="646331"/>
          </a:xfrm>
          <a:prstGeom prst="rect">
            <a:avLst/>
          </a:prstGeom>
          <a:noFill/>
        </p:spPr>
        <p:txBody>
          <a:bodyPr wrap="square" rtlCol="0">
            <a:spAutoFit/>
          </a:bodyPr>
          <a:lstStyle/>
          <a:p>
            <a:r>
              <a:rPr lang="zh-CN" altLang="en-US" b="1">
                <a:solidFill>
                  <a:schemeClr val="accent1"/>
                </a:solidFill>
              </a:rPr>
              <a:t>人教</a:t>
            </a:r>
            <a:r>
              <a:rPr lang="en-US" altLang="zh-CN" b="1">
                <a:solidFill>
                  <a:schemeClr val="accent1"/>
                </a:solidFill>
              </a:rPr>
              <a:t>A</a:t>
            </a:r>
            <a:r>
              <a:rPr lang="zh-CN" altLang="en-US" b="1">
                <a:solidFill>
                  <a:schemeClr val="accent1"/>
                </a:solidFill>
              </a:rPr>
              <a:t>版选择性必修第一册</a:t>
            </a:r>
          </a:p>
        </p:txBody>
      </p:sp>
      <p:pic>
        <p:nvPicPr>
          <p:cNvPr id="5" name="New picture" hidden="1"/>
          <p:cNvPicPr/>
          <p:nvPr/>
        </p:nvPicPr>
        <p:blipFill>
          <a:blip r:embed="rId2"/>
          <a:stretch>
            <a:fillRect/>
          </a:stretch>
        </p:blipFill>
        <p:spPr>
          <a:xfrm>
            <a:off x="10515600" y="12649200"/>
            <a:ext cx="444500" cy="3175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55569" y="711454"/>
            <a:ext cx="11583349" cy="1628844"/>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en-US" sz="2200">
                <a:solidFill>
                  <a:srgbClr val="000000"/>
                </a:solidFill>
                <a:latin typeface="Times New Roman" pitchFamily="18" charset="0"/>
                <a:cs typeface="Times New Roman" pitchFamily="18" charset="0"/>
              </a:rPr>
              <a:t>         如图，</a:t>
            </a:r>
            <a:r>
              <a:rPr lang="zh-CN" altLang="zh-CN" sz="2400">
                <a:solidFill>
                  <a:srgbClr val="000000"/>
                </a:solidFill>
                <a:latin typeface="Times New Roman" pitchFamily="18" charset="0"/>
                <a:cs typeface="Times New Roman" pitchFamily="18" charset="0"/>
              </a:rPr>
              <a:t>在</a:t>
            </a:r>
            <a:r>
              <a:rPr lang="zh-CN" altLang="en-US" sz="2400">
                <a:solidFill>
                  <a:srgbClr val="000000"/>
                </a:solidFill>
                <a:latin typeface="Times New Roman" pitchFamily="18" charset="0"/>
                <a:cs typeface="Times New Roman" pitchFamily="18" charset="0"/>
              </a:rPr>
              <a:t>蔬菜大棚基地</a:t>
            </a:r>
            <a:r>
              <a:rPr lang="zh-CN" altLang="zh-CN" sz="2400">
                <a:solidFill>
                  <a:srgbClr val="000000"/>
                </a:solidFill>
                <a:latin typeface="Times New Roman" pitchFamily="18" charset="0"/>
                <a:cs typeface="Times New Roman" pitchFamily="18" charset="0"/>
              </a:rPr>
              <a:t>有一条</a:t>
            </a:r>
            <a:r>
              <a:rPr lang="zh-CN" altLang="en-US" sz="2400">
                <a:solidFill>
                  <a:srgbClr val="000000"/>
                </a:solidFill>
                <a:latin typeface="Times New Roman" pitchFamily="18" charset="0"/>
                <a:cs typeface="Times New Roman" pitchFamily="18" charset="0"/>
              </a:rPr>
              <a:t>笔直</a:t>
            </a:r>
            <a:r>
              <a:rPr lang="zh-CN" altLang="zh-CN" sz="2400">
                <a:solidFill>
                  <a:srgbClr val="000000"/>
                </a:solidFill>
                <a:latin typeface="Times New Roman" pitchFamily="18" charset="0"/>
                <a:cs typeface="Times New Roman" pitchFamily="18" charset="0"/>
              </a:rPr>
              <a:t>的</a:t>
            </a:r>
            <a:r>
              <a:rPr lang="zh-CN" altLang="en-US" sz="2400">
                <a:solidFill>
                  <a:srgbClr val="000000"/>
                </a:solidFill>
                <a:latin typeface="Times New Roman" pitchFamily="18" charset="0"/>
                <a:cs typeface="Times New Roman" pitchFamily="18" charset="0"/>
              </a:rPr>
              <a:t>公路</a:t>
            </a:r>
            <a:r>
              <a:rPr lang="en-US" altLang="zh-CN" sz="2400">
                <a:solidFill>
                  <a:srgbClr val="000000"/>
                </a:solidFill>
                <a:latin typeface="Times New Roman" pitchFamily="18" charset="0"/>
                <a:cs typeface="Times New Roman" pitchFamily="18" charset="0"/>
              </a:rPr>
              <a:t>,</a:t>
            </a:r>
            <a:r>
              <a:rPr lang="zh-CN" altLang="en-US" sz="2400">
                <a:solidFill>
                  <a:srgbClr val="000000"/>
                </a:solidFill>
                <a:latin typeface="Times New Roman" pitchFamily="18" charset="0"/>
                <a:cs typeface="Times New Roman" pitchFamily="18" charset="0"/>
              </a:rPr>
              <a:t>某人要</a:t>
            </a:r>
            <a:r>
              <a:rPr lang="zh-CN" altLang="zh-CN" sz="2400">
                <a:solidFill>
                  <a:srgbClr val="000000"/>
                </a:solidFill>
                <a:latin typeface="Times New Roman" pitchFamily="18" charset="0"/>
                <a:cs typeface="Times New Roman" pitchFamily="18" charset="0"/>
              </a:rPr>
              <a:t>在</a:t>
            </a:r>
            <a:r>
              <a:rPr lang="zh-CN" altLang="en-US" sz="2400">
                <a:solidFill>
                  <a:srgbClr val="000000"/>
                </a:solidFill>
                <a:latin typeface="Times New Roman" pitchFamily="18" charset="0"/>
                <a:cs typeface="Times New Roman" pitchFamily="18" charset="0"/>
              </a:rPr>
              <a:t>点</a:t>
            </a:r>
            <a:r>
              <a:rPr lang="en-US" altLang="zh-CN" sz="2400">
                <a:solidFill>
                  <a:srgbClr val="000000"/>
                </a:solidFill>
                <a:latin typeface="Times New Roman" pitchFamily="18" charset="0"/>
                <a:cs typeface="Times New Roman" pitchFamily="18" charset="0"/>
              </a:rPr>
              <a:t>A</a:t>
            </a:r>
            <a:r>
              <a:rPr lang="zh-CN" altLang="en-US" sz="2400">
                <a:solidFill>
                  <a:srgbClr val="000000"/>
                </a:solidFill>
                <a:latin typeface="Times New Roman" pitchFamily="18" charset="0"/>
                <a:cs typeface="Times New Roman" pitchFamily="18" charset="0"/>
              </a:rPr>
              <a:t>处，修建一个蔬菜存储库。如何在公路</a:t>
            </a:r>
            <a:r>
              <a:rPr lang="zh-CN" altLang="zh-CN" sz="2400">
                <a:solidFill>
                  <a:srgbClr val="000000"/>
                </a:solidFill>
                <a:latin typeface="Times New Roman" pitchFamily="18" charset="0"/>
                <a:cs typeface="Times New Roman" pitchFamily="18" charset="0"/>
              </a:rPr>
              <a:t>上选择一个点</a:t>
            </a:r>
            <a:r>
              <a:rPr lang="en-US" altLang="zh-CN" sz="2400">
                <a:solidFill>
                  <a:srgbClr val="000000"/>
                </a:solidFill>
                <a:latin typeface="Times New Roman" pitchFamily="18" charset="0"/>
                <a:cs typeface="Times New Roman" pitchFamily="18" charset="0"/>
              </a:rPr>
              <a:t>,</a:t>
            </a:r>
            <a:r>
              <a:rPr lang="zh-CN" altLang="en-US" sz="2400">
                <a:solidFill>
                  <a:srgbClr val="000000"/>
                </a:solidFill>
                <a:latin typeface="Times New Roman" pitchFamily="18" charset="0"/>
                <a:cs typeface="Times New Roman" pitchFamily="18" charset="0"/>
              </a:rPr>
              <a:t>修</a:t>
            </a:r>
            <a:r>
              <a:rPr lang="zh-CN" altLang="zh-CN" sz="2400">
                <a:solidFill>
                  <a:srgbClr val="000000"/>
                </a:solidFill>
                <a:latin typeface="Times New Roman" pitchFamily="18" charset="0"/>
                <a:cs typeface="Times New Roman" pitchFamily="18" charset="0"/>
              </a:rPr>
              <a:t>一条</a:t>
            </a:r>
            <a:r>
              <a:rPr lang="zh-CN" altLang="en-US" sz="2400">
                <a:solidFill>
                  <a:srgbClr val="000000"/>
                </a:solidFill>
                <a:latin typeface="Times New Roman" pitchFamily="18" charset="0"/>
                <a:cs typeface="Times New Roman" pitchFamily="18" charset="0"/>
              </a:rPr>
              <a:t>公路到达</a:t>
            </a:r>
            <a:r>
              <a:rPr lang="en-US" altLang="zh-CN" sz="2400">
                <a:solidFill>
                  <a:srgbClr val="000000"/>
                </a:solidFill>
                <a:latin typeface="Times New Roman" pitchFamily="18" charset="0"/>
                <a:cs typeface="Times New Roman" pitchFamily="18" charset="0"/>
              </a:rPr>
              <a:t>A</a:t>
            </a:r>
            <a:r>
              <a:rPr lang="zh-CN" altLang="en-US" sz="2400">
                <a:solidFill>
                  <a:srgbClr val="000000"/>
                </a:solidFill>
                <a:latin typeface="Times New Roman" pitchFamily="18" charset="0"/>
                <a:cs typeface="Times New Roman" pitchFamily="18" charset="0"/>
              </a:rPr>
              <a:t>点</a:t>
            </a:r>
            <a:r>
              <a:rPr lang="en-US" altLang="zh-CN" sz="24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要想使这个</a:t>
            </a:r>
            <a:r>
              <a:rPr lang="zh-CN" altLang="en-US" sz="2200">
                <a:solidFill>
                  <a:srgbClr val="000000"/>
                </a:solidFill>
                <a:latin typeface="Times New Roman" pitchFamily="18" charset="0"/>
                <a:cs typeface="Times New Roman" pitchFamily="18" charset="0"/>
              </a:rPr>
              <a:t>路线</a:t>
            </a:r>
            <a:r>
              <a:rPr lang="zh-CN" altLang="zh-CN" sz="2200">
                <a:solidFill>
                  <a:srgbClr val="000000"/>
                </a:solidFill>
                <a:latin typeface="Times New Roman" pitchFamily="18" charset="0"/>
                <a:cs typeface="Times New Roman" pitchFamily="18" charset="0"/>
              </a:rPr>
              <a:t>长度理论上最短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应该如何设计</a:t>
            </a:r>
            <a:r>
              <a:rPr lang="zh-CN" altLang="en-US"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8" name="矩形 7"/>
          <p:cNvSpPr/>
          <p:nvPr/>
        </p:nvSpPr>
        <p:spPr>
          <a:xfrm>
            <a:off x="2078156" y="5492410"/>
            <a:ext cx="8122508" cy="424732"/>
          </a:xfrm>
          <a:prstGeom prst="rect">
            <a:avLst/>
          </a:prstGeom>
        </p:spPr>
        <p:txBody>
          <a:bodyPr wrap="square">
            <a:spAutoFit/>
          </a:bodyPr>
          <a:lstStyle/>
          <a:p>
            <a:pPr indent="200025">
              <a:lnSpc>
                <a:spcPct val="120000"/>
              </a:lnSpc>
              <a:tabLst>
                <a:tab pos="1029335"/>
                <a:tab pos="1850390"/>
                <a:tab pos="2538095"/>
              </a:tabLst>
            </a:pPr>
            <a:r>
              <a:rPr lang="zh-CN" altLang="en-US" b="1">
                <a:solidFill>
                  <a:srgbClr val="000000"/>
                </a:solidFill>
                <a:latin typeface="Arial" pitchFamily="34" charset="0"/>
                <a:ea typeface="黑体" panose="02010609060101010101" pitchFamily="49" charset="-122"/>
                <a:cs typeface="Times New Roman" pitchFamily="18" charset="0"/>
              </a:rPr>
              <a:t>问题：</a:t>
            </a:r>
            <a:r>
              <a:rPr lang="zh-CN" altLang="zh-CN" b="1">
                <a:solidFill>
                  <a:srgbClr val="000000"/>
                </a:solidFill>
                <a:latin typeface="Times New Roman" pitchFamily="18" charset="0"/>
                <a:cs typeface="Times New Roman" pitchFamily="18" charset="0"/>
              </a:rPr>
              <a:t>空间</a:t>
            </a:r>
            <a:r>
              <a:rPr lang="zh-CN" altLang="en-US" b="1">
                <a:solidFill>
                  <a:srgbClr val="000000"/>
                </a:solidFill>
                <a:latin typeface="Times New Roman" pitchFamily="18" charset="0"/>
                <a:cs typeface="Times New Roman" pitchFamily="18" charset="0"/>
              </a:rPr>
              <a:t>中</a:t>
            </a:r>
            <a:r>
              <a:rPr lang="zh-CN" altLang="zh-CN" b="1">
                <a:solidFill>
                  <a:srgbClr val="000000"/>
                </a:solidFill>
                <a:latin typeface="Times New Roman" pitchFamily="18" charset="0"/>
                <a:cs typeface="Times New Roman" pitchFamily="18" charset="0"/>
              </a:rPr>
              <a:t>包括哪些</a:t>
            </a:r>
            <a:r>
              <a:rPr lang="zh-CN" altLang="en-US" b="1">
                <a:solidFill>
                  <a:srgbClr val="000000"/>
                </a:solidFill>
                <a:latin typeface="Times New Roman" pitchFamily="18" charset="0"/>
                <a:cs typeface="Times New Roman" pitchFamily="18" charset="0"/>
              </a:rPr>
              <a:t>距离</a:t>
            </a:r>
            <a:r>
              <a:rPr lang="en-US" altLang="zh-CN" b="1">
                <a:solidFill>
                  <a:srgbClr val="000000"/>
                </a:solidFill>
                <a:latin typeface="Times New Roman" pitchFamily="18" charset="0"/>
                <a:cs typeface="Times New Roman" pitchFamily="18" charset="0"/>
              </a:rPr>
              <a:t>?</a:t>
            </a:r>
            <a:r>
              <a:rPr lang="zh-CN" altLang="zh-CN" b="1">
                <a:solidFill>
                  <a:srgbClr val="000000"/>
                </a:solidFill>
                <a:latin typeface="Times New Roman" pitchFamily="18" charset="0"/>
                <a:cs typeface="Times New Roman" pitchFamily="18" charset="0"/>
              </a:rPr>
              <a:t>求解空间</a:t>
            </a:r>
            <a:r>
              <a:rPr lang="zh-CN" altLang="en-US" b="1">
                <a:solidFill>
                  <a:srgbClr val="000000"/>
                </a:solidFill>
                <a:latin typeface="Times New Roman" pitchFamily="18" charset="0"/>
                <a:cs typeface="Times New Roman" pitchFamily="18" charset="0"/>
              </a:rPr>
              <a:t>距离</a:t>
            </a:r>
            <a:r>
              <a:rPr lang="zh-CN" altLang="zh-CN" b="1">
                <a:solidFill>
                  <a:srgbClr val="000000"/>
                </a:solidFill>
                <a:latin typeface="Times New Roman" pitchFamily="18" charset="0"/>
                <a:cs typeface="Times New Roman" pitchFamily="18" charset="0"/>
              </a:rPr>
              <a:t>常用的方法有哪些</a:t>
            </a:r>
            <a:r>
              <a:rPr lang="en-US" altLang="zh-CN" b="1">
                <a:solidFill>
                  <a:srgbClr val="000000"/>
                </a:solidFill>
                <a:latin typeface="Times New Roman" pitchFamily="18" charset="0"/>
                <a:cs typeface="Times New Roman" pitchFamily="18" charset="0"/>
              </a:rPr>
              <a:t>?</a:t>
            </a:r>
            <a:endParaRPr lang="zh-CN" altLang="zh-CN" b="1">
              <a:solidFill>
                <a:srgbClr val="000000"/>
              </a:solidFill>
              <a:latin typeface="NEU-BZ-S92"/>
              <a:ea typeface="方正书宋_GBK" panose="03000509000000000000" pitchFamily="65" charset="-122"/>
              <a:cs typeface="Times New Roman" pitchFamily="18" charset="0"/>
            </a:endParaRPr>
          </a:p>
        </p:txBody>
      </p:sp>
      <p:sp>
        <p:nvSpPr>
          <p:cNvPr id="9" name="矩形 8"/>
          <p:cNvSpPr/>
          <p:nvPr/>
        </p:nvSpPr>
        <p:spPr>
          <a:xfrm>
            <a:off x="1199482" y="6155860"/>
            <a:ext cx="9001182" cy="424732"/>
          </a:xfrm>
          <a:prstGeom prst="rect">
            <a:avLst/>
          </a:prstGeom>
        </p:spPr>
        <p:txBody>
          <a:bodyPr wrap="none">
            <a:spAutoFit/>
          </a:bodyPr>
          <a:lstStyle/>
          <a:p>
            <a:pPr indent="266700">
              <a:lnSpc>
                <a:spcPct val="120000"/>
              </a:lnSpc>
              <a:tabLst>
                <a:tab pos="1029335"/>
                <a:tab pos="1850390"/>
                <a:tab pos="2538095"/>
              </a:tabLst>
            </a:pPr>
            <a:r>
              <a:rPr lang="zh-CN" altLang="zh-CN">
                <a:solidFill>
                  <a:srgbClr val="FF0000"/>
                </a:solidFill>
                <a:latin typeface="Arial" pitchFamily="34" charset="0"/>
                <a:ea typeface="黑体" panose="02010609060101010101" pitchFamily="49" charset="-122"/>
                <a:cs typeface="Times New Roman" pitchFamily="18" charset="0"/>
              </a:rPr>
              <a:t>答案</a:t>
            </a:r>
            <a:r>
              <a:rPr lang="zh-CN" altLang="en-US">
                <a:solidFill>
                  <a:srgbClr val="FF0000"/>
                </a:solidFill>
                <a:latin typeface="Arial" pitchFamily="34" charset="0"/>
                <a:ea typeface="黑体" panose="02010609060101010101" pitchFamily="49" charset="-122"/>
                <a:cs typeface="Times New Roman" pitchFamily="18" charset="0"/>
              </a:rPr>
              <a:t>：</a:t>
            </a:r>
            <a:r>
              <a:rPr lang="zh-CN" altLang="en-US">
                <a:solidFill>
                  <a:srgbClr val="FF0000"/>
                </a:solidFill>
                <a:latin typeface="Times New Roman" pitchFamily="18" charset="0"/>
                <a:cs typeface="Times New Roman" pitchFamily="18" charset="0"/>
              </a:rPr>
              <a:t>点到直线</a:t>
            </a:r>
            <a:r>
              <a:rPr lang="zh-CN" altLang="zh-CN">
                <a:solidFill>
                  <a:srgbClr val="FF0000"/>
                </a:solidFill>
                <a:latin typeface="Times New Roman" pitchFamily="18" charset="0"/>
                <a:cs typeface="Times New Roman" pitchFamily="18" charset="0"/>
              </a:rPr>
              <a:t>、</a:t>
            </a:r>
            <a:r>
              <a:rPr lang="zh-CN" altLang="en-US">
                <a:solidFill>
                  <a:srgbClr val="FF0000"/>
                </a:solidFill>
                <a:latin typeface="Times New Roman" pitchFamily="18" charset="0"/>
                <a:cs typeface="Times New Roman" pitchFamily="18" charset="0"/>
              </a:rPr>
              <a:t>点到平面</a:t>
            </a:r>
            <a:r>
              <a:rPr lang="zh-CN" altLang="zh-CN">
                <a:solidFill>
                  <a:srgbClr val="FF0000"/>
                </a:solidFill>
                <a:latin typeface="Times New Roman" pitchFamily="18" charset="0"/>
                <a:cs typeface="Times New Roman" pitchFamily="18" charset="0"/>
              </a:rPr>
              <a:t>、</a:t>
            </a:r>
            <a:r>
              <a:rPr lang="zh-CN" altLang="en-US">
                <a:solidFill>
                  <a:srgbClr val="FF0000"/>
                </a:solidFill>
                <a:latin typeface="Times New Roman" pitchFamily="18" charset="0"/>
                <a:cs typeface="Times New Roman" pitchFamily="18" charset="0"/>
              </a:rPr>
              <a:t>两条平行线及两个平行平面的距离</a:t>
            </a:r>
            <a:r>
              <a:rPr lang="en-US" altLang="zh-CN">
                <a:solidFill>
                  <a:srgbClr val="FF0000"/>
                </a:solidFill>
                <a:latin typeface="Times New Roman" pitchFamily="18" charset="0"/>
                <a:cs typeface="Times New Roman" pitchFamily="18" charset="0"/>
              </a:rPr>
              <a:t>;  </a:t>
            </a:r>
            <a:r>
              <a:rPr lang="zh-CN" altLang="zh-CN">
                <a:solidFill>
                  <a:srgbClr val="FF0000"/>
                </a:solidFill>
                <a:latin typeface="Times New Roman" pitchFamily="18" charset="0"/>
                <a:cs typeface="Times New Roman" pitchFamily="18" charset="0"/>
              </a:rPr>
              <a:t>传统方法和向量法</a:t>
            </a:r>
            <a:r>
              <a:rPr lang="en-US" altLang="zh-CN" i="1">
                <a:solidFill>
                  <a:srgbClr val="FF0000"/>
                </a:solidFill>
                <a:latin typeface="Times New Roman" pitchFamily="18" charset="0"/>
                <a:cs typeface="Times New Roman" pitchFamily="18" charset="0"/>
              </a:rPr>
              <a:t>.</a:t>
            </a:r>
            <a:endParaRPr lang="zh-CN" altLang="en-US">
              <a:solidFill>
                <a:srgbClr val="FF0000"/>
              </a:solidFill>
            </a:endParaRPr>
          </a:p>
        </p:txBody>
      </p:sp>
      <p:sp>
        <p:nvSpPr>
          <p:cNvPr id="10"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情境导学</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866" y="2135013"/>
            <a:ext cx="4963218" cy="2972215"/>
          </a:xfrm>
          <a:prstGeom prst="rect">
            <a:avLst/>
          </a:prstGeom>
        </p:spPr>
      </p:pic>
    </p:spTree>
    <p:extLst>
      <p:ext uri="{BB962C8B-B14F-4D97-AF65-F5344CB8AC3E}">
        <p14:creationId xmlns:p14="http://schemas.microsoft.com/office/powerpoint/2010/main" val="1294753654"/>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anim calcmode="lin" valueType="num">
                                      <p:cBhvr>
                                        <p:cTn id="14" dur="2000" fill="hold"/>
                                        <p:tgtEl>
                                          <p:spTgt spid="9"/>
                                        </p:tgtEl>
                                        <p:attrNameLst>
                                          <p:attrName>ppt_w</p:attrName>
                                        </p:attrNameLst>
                                      </p:cBhvr>
                                      <p:tavLst>
                                        <p:tav tm="0" fmla="#ppt_w*sin(2.5*pi*$)">
                                          <p:val>
                                            <p:fltVal val="0"/>
                                          </p:val>
                                        </p:tav>
                                        <p:tav tm="100000">
                                          <p:val>
                                            <p:fltVal val="1"/>
                                          </p:val>
                                        </p:tav>
                                      </p:tavLst>
                                    </p:anim>
                                    <p:anim calcmode="lin" valueType="num">
                                      <p:cBhvr>
                                        <p:cTn id="15"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290594" y="502487"/>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000000"/>
                </a:solidFill>
                <a:latin typeface="Arial" pitchFamily="34" charset="0"/>
                <a:ea typeface="黑体" pitchFamily="2" charset="-122"/>
                <a:cs typeface="Times New Roman" pitchFamily="18" charset="0"/>
              </a:rPr>
              <a:t>一、点到直线的距离、两条平行直线之间的距离</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点到直线的距离</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46882678"/>
              </p:ext>
            </p:extLst>
          </p:nvPr>
        </p:nvGraphicFramePr>
        <p:xfrm>
          <a:off x="1439722" y="1684029"/>
          <a:ext cx="9810750" cy="1455737"/>
        </p:xfrm>
        <a:graphic>
          <a:graphicData uri="http://schemas.openxmlformats.org/presentationml/2006/ole">
            <mc:AlternateContent>
              <mc:Choice xmlns:v="urn:schemas-microsoft-com:vml" Requires="v">
                <p:oleObj spid="_x0000_s1038" name="文档" r:id="rId2" imgW="4641243" imgH="705644" progId="Word.Document.12">
                  <p:embed/>
                </p:oleObj>
              </mc:Choice>
              <mc:Fallback>
                <p:oleObj name="文档" r:id="rId2" imgW="4641243" imgH="705644" progId="Word.Document.12">
                  <p:embed/>
                  <p:pic>
                    <p:nvPicPr>
                      <p:cNvPr id="0" name="OLE substitute image"/>
                      <p:cNvPicPr/>
                      <p:nvPr/>
                    </p:nvPicPr>
                    <p:blipFill>
                      <a:blip r:embed="rId3"/>
                      <a:stretch>
                        <a:fillRect/>
                      </a:stretch>
                    </p:blipFill>
                    <p:spPr>
                      <a:xfrm>
                        <a:off x="1439722" y="1684029"/>
                        <a:ext cx="9810750" cy="1455737"/>
                      </a:xfrm>
                      <a:prstGeom prst="rect">
                        <a:avLst/>
                      </a:prstGeom>
                    </p:spPr>
                  </p:pic>
                </p:oleObj>
              </mc:Fallback>
            </mc:AlternateContent>
          </a:graphicData>
        </a:graphic>
      </p:graphicFrame>
      <p:sp>
        <p:nvSpPr>
          <p:cNvPr id="6" name="矩形 5"/>
          <p:cNvSpPr>
            <a:spLocks noChangeAspect="1"/>
          </p:cNvSpPr>
          <p:nvPr/>
        </p:nvSpPr>
        <p:spPr>
          <a:xfrm>
            <a:off x="1126572" y="4018703"/>
            <a:ext cx="8128000" cy="131112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两条平行直线之间的距离</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求两条平行直线</a:t>
            </a:r>
            <a:r>
              <a:rPr lang="en-US" altLang="zh-CN" sz="2200" i="1" err="1">
                <a:solidFill>
                  <a:srgbClr val="000000"/>
                </a:solidFill>
                <a:latin typeface="Times New Roman" pitchFamily="18" charset="0"/>
                <a:cs typeface="Times New Roman" pitchFamily="18" charset="0"/>
              </a:rPr>
              <a:t>l</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m</a:t>
            </a:r>
            <a:r>
              <a:rPr lang="zh-CN" altLang="zh-CN" sz="2200">
                <a:solidFill>
                  <a:srgbClr val="000000"/>
                </a:solidFill>
                <a:latin typeface="Times New Roman" pitchFamily="18" charset="0"/>
                <a:cs typeface="Times New Roman" pitchFamily="18" charset="0"/>
              </a:rPr>
              <a:t>之间的距离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可在其中一条直线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上任取一点</a:t>
            </a:r>
            <a:r>
              <a:rPr lang="en-US" altLang="zh-CN" sz="2200" i="1">
                <a:solidFill>
                  <a:srgbClr val="000000"/>
                </a:solidFill>
                <a:latin typeface="Times New Roman" pitchFamily="18" charset="0"/>
                <a:cs typeface="Times New Roman" pitchFamily="18" charset="0"/>
              </a:rPr>
              <a:t>P</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则两条平行直线间的距离就等于点</a:t>
            </a:r>
            <a:r>
              <a:rPr lang="en-US" altLang="zh-CN" sz="2200" i="1">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cs typeface="Times New Roman" pitchFamily="18" charset="0"/>
              </a:rPr>
              <a:t>到直线</a:t>
            </a:r>
            <a:r>
              <a:rPr lang="en-US" altLang="zh-CN" sz="2200" i="1">
                <a:solidFill>
                  <a:srgbClr val="000000"/>
                </a:solidFill>
                <a:latin typeface="Times New Roman" pitchFamily="18" charset="0"/>
                <a:cs typeface="Times New Roman" pitchFamily="18" charset="0"/>
              </a:rPr>
              <a:t>m</a:t>
            </a:r>
            <a:r>
              <a:rPr lang="zh-CN" altLang="zh-CN" sz="2200">
                <a:solidFill>
                  <a:srgbClr val="000000"/>
                </a:solidFill>
                <a:latin typeface="Times New Roman" pitchFamily="18" charset="0"/>
                <a:cs typeface="Times New Roman" pitchFamily="18" charset="0"/>
              </a:rPr>
              <a:t>的距离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7" name="矩形 6"/>
          <p:cNvSpPr>
            <a:spLocks noChangeAspect="1"/>
          </p:cNvSpPr>
          <p:nvPr/>
        </p:nvSpPr>
        <p:spPr>
          <a:xfrm>
            <a:off x="425621" y="5467626"/>
            <a:ext cx="11288583" cy="904863"/>
          </a:xfrm>
          <a:prstGeom prst="rect">
            <a:avLst/>
          </a:prstGeom>
        </p:spPr>
        <p:txBody>
          <a:bodyPr wrap="square">
            <a:spAutoFit/>
          </a:bodyPr>
          <a:lstStyle/>
          <a:p>
            <a:pPr>
              <a:lnSpc>
                <a:spcPct val="120000"/>
              </a:lnSpc>
            </a:pPr>
            <a:r>
              <a:rPr lang="zh-CN" altLang="en-US" sz="2200">
                <a:solidFill>
                  <a:srgbClr val="FF0000"/>
                </a:solidFill>
                <a:latin typeface="Times New Roman" pitchFamily="18" charset="0"/>
                <a:ea typeface="黑体" pitchFamily="2" charset="-122"/>
                <a:cs typeface="Times New Roman" pitchFamily="18" charset="0"/>
              </a:rPr>
              <a:t>点睛：</a:t>
            </a:r>
            <a:r>
              <a:rPr lang="zh-CN" altLang="zh-CN" sz="2200">
                <a:solidFill>
                  <a:srgbClr val="FF0000"/>
                </a:solidFill>
                <a:latin typeface="Times New Roman" pitchFamily="18" charset="0"/>
                <a:ea typeface="仿宋" panose="02010609060101010101" pitchFamily="49" charset="-122"/>
                <a:cs typeface="Times New Roman" pitchFamily="18" charset="0"/>
              </a:rPr>
              <a:t>点到直线的距离</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即点到直线的垂线段的长度</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由于直线与直线外一点确定一个平面</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所以空间点到直线的距离问题可转化为空间某一个平面内点到直线的距离问题</a:t>
            </a:r>
            <a:r>
              <a:rPr lang="en-US" altLang="zh-CN" sz="2200" i="1">
                <a:solidFill>
                  <a:srgbClr val="FF0000"/>
                </a:solidFill>
                <a:latin typeface="Times New Roman" pitchFamily="18" charset="0"/>
              </a:rPr>
              <a:t>.</a:t>
            </a:r>
            <a:endParaRPr lang="zh-CN" altLang="en-US" sz="2200">
              <a:solidFill>
                <a:srgbClr val="FF0000"/>
              </a:solidFill>
            </a:endParaRPr>
          </a:p>
        </p:txBody>
      </p:sp>
      <p:sp>
        <p:nvSpPr>
          <p:cNvPr id="8"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探究新知</a:t>
            </a:r>
          </a:p>
        </p:txBody>
      </p:sp>
      <p:pic>
        <p:nvPicPr>
          <p:cNvPr id="9" name="图片 8"/>
          <p:cNvPicPr>
            <a:picLocks noChangeAspect="1"/>
          </p:cNvPicPr>
          <p:nvPr/>
        </p:nvPicPr>
        <p:blipFill>
          <a:blip r:embed="rId4"/>
          <a:stretch>
            <a:fillRect/>
          </a:stretch>
        </p:blipFill>
        <p:spPr>
          <a:xfrm>
            <a:off x="9723813" y="2219583"/>
            <a:ext cx="2468187" cy="1840365"/>
          </a:xfrm>
          <a:prstGeom prst="rect">
            <a:avLst/>
          </a:prstGeom>
        </p:spPr>
      </p:pic>
    </p:spTree>
    <p:extLst>
      <p:ext uri="{BB962C8B-B14F-4D97-AF65-F5344CB8AC3E}">
        <p14:creationId xmlns:p14="http://schemas.microsoft.com/office/powerpoint/2010/main" val="1948262562"/>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85144" y="725238"/>
            <a:ext cx="8128000" cy="1050096"/>
          </a:xfrm>
          <a:prstGeom prst="rect">
            <a:avLst/>
          </a:prstGeom>
        </p:spPr>
        <p:txBody>
          <a:bodyPr>
            <a:spAutoFit/>
          </a:bodyPr>
          <a:lstStyle/>
          <a:p>
            <a:pPr>
              <a:lnSpc>
                <a:spcPct val="150000"/>
              </a:lnSpc>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已知正方体</a:t>
            </a:r>
            <a:r>
              <a:rPr lang="en-US" altLang="zh-CN" sz="2200" i="1">
                <a:solidFill>
                  <a:srgbClr val="000000"/>
                </a:solidFill>
                <a:latin typeface="Times New Roman" pitchFamily="18" charset="0"/>
              </a:rPr>
              <a:t>ABCD-A</a:t>
            </a:r>
            <a:r>
              <a:rPr lang="en-US" altLang="zh-CN" sz="2200" baseline="-25000">
                <a:solidFill>
                  <a:srgbClr val="000000"/>
                </a:solidFill>
                <a:latin typeface="Times New Roman" pitchFamily="18" charset="0"/>
              </a:rPr>
              <a:t>1</a:t>
            </a:r>
            <a:r>
              <a:rPr lang="en-US" altLang="zh-CN" sz="2200" i="1">
                <a:solidFill>
                  <a:srgbClr val="000000"/>
                </a:solidFill>
                <a:latin typeface="Times New Roman" pitchFamily="18" charset="0"/>
              </a:rPr>
              <a:t>B</a:t>
            </a:r>
            <a:r>
              <a:rPr lang="en-US" altLang="zh-CN" sz="2200" baseline="-25000">
                <a:solidFill>
                  <a:srgbClr val="000000"/>
                </a:solidFill>
                <a:latin typeface="Times New Roman" pitchFamily="18" charset="0"/>
              </a:rPr>
              <a:t>1</a:t>
            </a:r>
            <a:r>
              <a:rPr lang="en-US" altLang="zh-CN" sz="2200" i="1">
                <a:solidFill>
                  <a:srgbClr val="000000"/>
                </a:solidFill>
                <a:latin typeface="Times New Roman" pitchFamily="18" charset="0"/>
              </a:rPr>
              <a:t>C</a:t>
            </a:r>
            <a:r>
              <a:rPr lang="en-US" altLang="zh-CN" sz="2200" baseline="-25000">
                <a:solidFill>
                  <a:srgbClr val="000000"/>
                </a:solidFill>
                <a:latin typeface="Times New Roman" pitchFamily="18" charset="0"/>
              </a:rPr>
              <a:t>1</a:t>
            </a:r>
            <a:r>
              <a:rPr lang="en-US" altLang="zh-CN" sz="2200" i="1">
                <a:solidFill>
                  <a:srgbClr val="000000"/>
                </a:solidFill>
                <a:latin typeface="Times New Roman" pitchFamily="18" charset="0"/>
              </a:rPr>
              <a:t>D</a:t>
            </a:r>
            <a:r>
              <a:rPr lang="en-US" altLang="zh-CN" sz="2200" baseline="-25000">
                <a:solidFill>
                  <a:srgbClr val="000000"/>
                </a:solidFill>
                <a:latin typeface="Times New Roman" pitchFamily="18" charset="0"/>
              </a:rPr>
              <a:t>1</a:t>
            </a:r>
            <a:r>
              <a:rPr lang="zh-CN" altLang="zh-CN" sz="2200">
                <a:solidFill>
                  <a:srgbClr val="000000"/>
                </a:solidFill>
                <a:latin typeface="Times New Roman" pitchFamily="18" charset="0"/>
                <a:cs typeface="Times New Roman" pitchFamily="18" charset="0"/>
              </a:rPr>
              <a:t>的棱长为</a:t>
            </a:r>
            <a:r>
              <a:rPr lang="en-US" altLang="zh-CN" sz="2200">
                <a:solidFill>
                  <a:srgbClr val="000000"/>
                </a:solidFill>
                <a:latin typeface="Times New Roman" pitchFamily="18" charset="0"/>
              </a:rPr>
              <a:t>2,</a:t>
            </a:r>
            <a:r>
              <a:rPr lang="en-US" altLang="zh-CN" sz="2200" i="1">
                <a:solidFill>
                  <a:srgbClr val="000000"/>
                </a:solidFill>
                <a:latin typeface="Times New Roman" pitchFamily="18" charset="0"/>
              </a:rPr>
              <a:t>E</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F</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rPr>
              <a:t>C</a:t>
            </a:r>
            <a:r>
              <a:rPr lang="en-US" altLang="zh-CN" sz="2200" baseline="-25000">
                <a:solidFill>
                  <a:srgbClr val="000000"/>
                </a:solidFill>
                <a:latin typeface="Times New Roman" pitchFamily="18" charset="0"/>
              </a:rPr>
              <a:t>1</a:t>
            </a:r>
            <a:r>
              <a:rPr lang="en-US" altLang="zh-CN" sz="2200" i="1">
                <a:solidFill>
                  <a:srgbClr val="000000"/>
                </a:solidFill>
                <a:latin typeface="Times New Roman" pitchFamily="18" charset="0"/>
              </a:rPr>
              <a:t>C</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D</a:t>
            </a:r>
            <a:r>
              <a:rPr lang="en-US" altLang="zh-CN" sz="2200" baseline="-25000">
                <a:solidFill>
                  <a:srgbClr val="000000"/>
                </a:solidFill>
                <a:latin typeface="Times New Roman" pitchFamily="18" charset="0"/>
              </a:rPr>
              <a:t>1</a:t>
            </a:r>
            <a:r>
              <a:rPr lang="en-US" altLang="zh-CN" sz="2200" i="1">
                <a:solidFill>
                  <a:srgbClr val="000000"/>
                </a:solidFill>
                <a:latin typeface="Times New Roman" pitchFamily="18" charset="0"/>
              </a:rPr>
              <a:t>A</a:t>
            </a:r>
            <a:r>
              <a:rPr lang="en-US" altLang="zh-CN" sz="2200" baseline="-25000">
                <a:solidFill>
                  <a:srgbClr val="000000"/>
                </a:solidFill>
                <a:latin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则点</a:t>
            </a:r>
            <a:r>
              <a:rPr lang="en-US" altLang="zh-CN" sz="2200" i="1">
                <a:solidFill>
                  <a:srgbClr val="000000"/>
                </a:solidFill>
                <a:latin typeface="Times New Roman" pitchFamily="18" charset="0"/>
              </a:rPr>
              <a:t>A</a:t>
            </a:r>
            <a:r>
              <a:rPr lang="zh-CN" altLang="zh-CN" sz="2200">
                <a:solidFill>
                  <a:srgbClr val="000000"/>
                </a:solidFill>
                <a:latin typeface="Times New Roman" pitchFamily="18" charset="0"/>
                <a:cs typeface="Times New Roman" pitchFamily="18" charset="0"/>
              </a:rPr>
              <a:t>到直线</a:t>
            </a:r>
            <a:r>
              <a:rPr lang="en-US" altLang="zh-CN" sz="2200" i="1">
                <a:solidFill>
                  <a:srgbClr val="000000"/>
                </a:solidFill>
                <a:latin typeface="Times New Roman" pitchFamily="18" charset="0"/>
              </a:rPr>
              <a:t>EF</a:t>
            </a:r>
            <a:r>
              <a:rPr lang="zh-CN" altLang="zh-CN" sz="2200">
                <a:solidFill>
                  <a:srgbClr val="000000"/>
                </a:solidFill>
                <a:latin typeface="Times New Roman" pitchFamily="18" charset="0"/>
                <a:cs typeface="Times New Roman" pitchFamily="18" charset="0"/>
              </a:rPr>
              <a:t>的距离为</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rPr>
              <a:t>.</a:t>
            </a:r>
            <a:r>
              <a:rPr lang="en-US" altLang="zh-CN" sz="2200" i="1">
                <a:solidFill>
                  <a:srgbClr val="000000"/>
                </a:solidFill>
                <a:latin typeface="宋体" panose="02010600030101010101" pitchFamily="2" charset="-122"/>
                <a:cs typeface="Times New Roman" pitchFamily="18" charset="0"/>
              </a:rPr>
              <a:t> </a:t>
            </a:r>
            <a:endParaRPr lang="zh-CN" altLang="en-US" sz="2200"/>
          </a:p>
        </p:txBody>
      </p:sp>
      <p:graphicFrame>
        <p:nvGraphicFramePr>
          <p:cNvPr id="3" name="对象 2"/>
          <p:cNvGraphicFramePr>
            <a:graphicFrameLocks noChangeAspect="1"/>
          </p:cNvGraphicFramePr>
          <p:nvPr>
            <p:extLst>
              <p:ext uri="{D42A27DB-BD31-4B8C-83A1-F6EECF244321}">
                <p14:modId xmlns:p14="http://schemas.microsoft.com/office/powerpoint/2010/main" val="3495450566"/>
              </p:ext>
            </p:extLst>
          </p:nvPr>
        </p:nvGraphicFramePr>
        <p:xfrm>
          <a:off x="699852" y="2070709"/>
          <a:ext cx="8128000" cy="536723"/>
        </p:xfrm>
        <a:graphic>
          <a:graphicData uri="http://schemas.openxmlformats.org/presentationml/2006/ole">
            <mc:AlternateContent>
              <mc:Choice xmlns:v="urn:schemas-microsoft-com:vml" Requires="v">
                <p:oleObj spid="_x0000_s1039" name="文档" r:id="rId2" imgW="3839551" imgH="254565" progId="Word.Document.12">
                  <p:embed/>
                </p:oleObj>
              </mc:Choice>
              <mc:Fallback>
                <p:oleObj name="文档" r:id="rId2" imgW="3839551" imgH="254565" progId="Word.Document.12">
                  <p:embed/>
                  <p:pic>
                    <p:nvPicPr>
                      <p:cNvPr id="0" name="OLE substitute image"/>
                      <p:cNvPicPr/>
                      <p:nvPr/>
                    </p:nvPicPr>
                    <p:blipFill>
                      <a:blip r:embed="rId3"/>
                      <a:stretch>
                        <a:fillRect/>
                      </a:stretch>
                    </p:blipFill>
                    <p:spPr>
                      <a:xfrm>
                        <a:off x="699852" y="2070709"/>
                        <a:ext cx="8128000" cy="53672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13386817"/>
              </p:ext>
            </p:extLst>
          </p:nvPr>
        </p:nvGraphicFramePr>
        <p:xfrm>
          <a:off x="699852" y="2945103"/>
          <a:ext cx="7498583" cy="2863703"/>
        </p:xfrm>
        <a:graphic>
          <a:graphicData uri="http://schemas.openxmlformats.org/presentationml/2006/ole">
            <mc:AlternateContent>
              <mc:Choice xmlns:v="urn:schemas-microsoft-com:vml" Requires="v">
                <p:oleObj spid="_x0000_s1040" name="文档" r:id="rId4" imgW="3839551" imgH="1470782" progId="Word.Document.12">
                  <p:embed/>
                </p:oleObj>
              </mc:Choice>
              <mc:Fallback>
                <p:oleObj name="文档" r:id="rId4" imgW="3839551" imgH="1470782" progId="Word.Document.12">
                  <p:embed/>
                  <p:pic>
                    <p:nvPicPr>
                      <p:cNvPr id="0" name="OLE substitute image"/>
                      <p:cNvPicPr/>
                      <p:nvPr/>
                    </p:nvPicPr>
                    <p:blipFill>
                      <a:blip r:embed="rId5"/>
                      <a:stretch>
                        <a:fillRect/>
                      </a:stretch>
                    </p:blipFill>
                    <p:spPr>
                      <a:xfrm>
                        <a:off x="699852" y="2945103"/>
                        <a:ext cx="7498583" cy="2863703"/>
                      </a:xfrm>
                      <a:prstGeom prst="rect">
                        <a:avLst/>
                      </a:prstGeom>
                    </p:spPr>
                  </p:pic>
                </p:oleObj>
              </mc:Fallback>
            </mc:AlternateContent>
          </a:graphicData>
        </a:graphic>
      </p:graphicFrame>
      <p:pic>
        <p:nvPicPr>
          <p:cNvPr id="7" name="L92.eps" descr="id:2147497928;FounderCES"/>
          <p:cNvPicPr/>
          <p:nvPr/>
        </p:nvPicPr>
        <p:blipFill>
          <a:blip r:embed="rId6"/>
          <a:stretch>
            <a:fillRect/>
          </a:stretch>
        </p:blipFill>
        <p:spPr>
          <a:xfrm>
            <a:off x="9431010" y="3744097"/>
            <a:ext cx="2517974" cy="2862499"/>
          </a:xfrm>
          <a:prstGeom prst="rect">
            <a:avLst/>
          </a:prstGeom>
        </p:spPr>
      </p:pic>
      <p:sp>
        <p:nvSpPr>
          <p:cNvPr id="8"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Tree>
    <p:extLst>
      <p:ext uri="{BB962C8B-B14F-4D97-AF65-F5344CB8AC3E}">
        <p14:creationId xmlns:p14="http://schemas.microsoft.com/office/powerpoint/2010/main" val="69720971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35116" y="705221"/>
            <a:ext cx="10450384" cy="2123658"/>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Arial" pitchFamily="34" charset="0"/>
                <a:ea typeface="黑体" pitchFamily="2" charset="-122"/>
                <a:cs typeface="Times New Roman" pitchFamily="18" charset="0"/>
              </a:rPr>
              <a:t>二、点到平面的距离、两个平行平面之间的距离</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点到平面的距离</a:t>
            </a:r>
            <a:endParaRPr lang="zh-CN" altLang="zh-CN" sz="2200">
              <a:solidFill>
                <a:srgbClr val="000000"/>
              </a:solidFill>
              <a:latin typeface="NEU-BZ-S92"/>
              <a:ea typeface="方正书宋_GBK" pitchFamily="65" charset="-122"/>
              <a:cs typeface="Times New Roman" pitchFamily="18" charset="0"/>
            </a:endParaRPr>
          </a:p>
          <a:p>
            <a:pPr>
              <a:lnSpc>
                <a:spcPct val="150000"/>
              </a:lnSpc>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已知平面</a:t>
            </a:r>
            <a:r>
              <a:rPr lang="en-US" altLang="zh-CN" sz="2200" i="1">
                <a:solidFill>
                  <a:srgbClr val="000000"/>
                </a:solidFill>
                <a:latin typeface="Times New Roman" pitchFamily="18" charset="0"/>
                <a:ea typeface="Microsoft Yi Baiti" panose="03000500000000000000" pitchFamily="66" charset="0"/>
              </a:rPr>
              <a:t>α</a:t>
            </a:r>
            <a:r>
              <a:rPr lang="zh-CN" altLang="zh-CN" sz="2200">
                <a:solidFill>
                  <a:srgbClr val="000000"/>
                </a:solidFill>
                <a:latin typeface="Times New Roman" pitchFamily="18" charset="0"/>
                <a:cs typeface="Times New Roman" pitchFamily="18" charset="0"/>
              </a:rPr>
              <a:t>的法向量为</a:t>
            </a:r>
            <a:r>
              <a:rPr lang="en-US" altLang="zh-CN" sz="2200" b="1" err="1">
                <a:solidFill>
                  <a:srgbClr val="000000"/>
                </a:solidFill>
                <a:latin typeface="Times New Roman" pitchFamily="18" charset="0"/>
              </a:rPr>
              <a:t>n</a:t>
            </a:r>
            <a:r>
              <a:rPr lang="en-US" altLang="zh-CN" sz="2200" err="1">
                <a:solidFill>
                  <a:srgbClr val="000000"/>
                </a:solidFill>
                <a:latin typeface="Times New Roman" pitchFamily="18" charset="0"/>
              </a:rPr>
              <a:t>,</a:t>
            </a:r>
            <a:r>
              <a:rPr lang="en-US" altLang="zh-CN" sz="2200" i="1" err="1">
                <a:solidFill>
                  <a:srgbClr val="000000"/>
                </a:solidFill>
                <a:latin typeface="Times New Roman" pitchFamily="18" charset="0"/>
              </a:rPr>
              <a:t>A</a:t>
            </a:r>
            <a:r>
              <a:rPr lang="zh-CN" altLang="zh-CN" sz="2200">
                <a:solidFill>
                  <a:srgbClr val="000000"/>
                </a:solidFill>
                <a:latin typeface="Times New Roman" pitchFamily="18" charset="0"/>
                <a:cs typeface="Times New Roman" pitchFamily="18" charset="0"/>
              </a:rPr>
              <a:t>是平面</a:t>
            </a:r>
            <a:r>
              <a:rPr lang="en-US" altLang="zh-CN" sz="2200" i="1">
                <a:solidFill>
                  <a:srgbClr val="000000"/>
                </a:solidFill>
                <a:latin typeface="Times New Roman" pitchFamily="18" charset="0"/>
                <a:ea typeface="Microsoft Yi Baiti" panose="03000500000000000000" pitchFamily="66" charset="0"/>
              </a:rPr>
              <a:t>α</a:t>
            </a:r>
            <a:r>
              <a:rPr lang="zh-CN" altLang="zh-CN" sz="2200">
                <a:solidFill>
                  <a:srgbClr val="000000"/>
                </a:solidFill>
                <a:latin typeface="Times New Roman" pitchFamily="18" charset="0"/>
                <a:cs typeface="Times New Roman" pitchFamily="18" charset="0"/>
              </a:rPr>
              <a:t>内的定点</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P</a:t>
            </a:r>
            <a:r>
              <a:rPr lang="zh-CN" altLang="zh-CN" sz="2200">
                <a:solidFill>
                  <a:srgbClr val="000000"/>
                </a:solidFill>
                <a:latin typeface="Times New Roman" pitchFamily="18" charset="0"/>
                <a:cs typeface="Times New Roman" pitchFamily="18" charset="0"/>
              </a:rPr>
              <a:t>是平面</a:t>
            </a:r>
            <a:r>
              <a:rPr lang="en-US" altLang="zh-CN" sz="2200" i="1">
                <a:solidFill>
                  <a:srgbClr val="000000"/>
                </a:solidFill>
                <a:latin typeface="Times New Roman" pitchFamily="18" charset="0"/>
                <a:ea typeface="Microsoft Yi Baiti" panose="03000500000000000000" pitchFamily="66" charset="0"/>
              </a:rPr>
              <a:t>α</a:t>
            </a:r>
            <a:r>
              <a:rPr lang="zh-CN" altLang="zh-CN" sz="2200">
                <a:solidFill>
                  <a:srgbClr val="000000"/>
                </a:solidFill>
                <a:latin typeface="Times New Roman" pitchFamily="18" charset="0"/>
                <a:cs typeface="Times New Roman" pitchFamily="18" charset="0"/>
              </a:rPr>
              <a:t>外一点</a:t>
            </a:r>
            <a:r>
              <a:rPr lang="en-US" altLang="zh-CN" sz="2200" i="1">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过点</a:t>
            </a:r>
            <a:r>
              <a:rPr lang="en-US" altLang="zh-CN" sz="2200" i="1">
                <a:solidFill>
                  <a:srgbClr val="000000"/>
                </a:solidFill>
                <a:latin typeface="Times New Roman" pitchFamily="18" charset="0"/>
              </a:rPr>
              <a:t>P</a:t>
            </a:r>
            <a:r>
              <a:rPr lang="zh-CN" altLang="zh-CN" sz="2200">
                <a:solidFill>
                  <a:srgbClr val="000000"/>
                </a:solidFill>
                <a:latin typeface="Times New Roman" pitchFamily="18" charset="0"/>
                <a:cs typeface="Times New Roman" pitchFamily="18" charset="0"/>
              </a:rPr>
              <a:t>作平面</a:t>
            </a:r>
            <a:r>
              <a:rPr lang="en-US" altLang="zh-CN" sz="2200" i="1">
                <a:solidFill>
                  <a:srgbClr val="000000"/>
                </a:solidFill>
                <a:latin typeface="Times New Roman" pitchFamily="18" charset="0"/>
                <a:ea typeface="Microsoft Yi Baiti" panose="03000500000000000000" pitchFamily="66" charset="0"/>
              </a:rPr>
              <a:t>α</a:t>
            </a:r>
            <a:r>
              <a:rPr lang="zh-CN" altLang="zh-CN" sz="2200">
                <a:solidFill>
                  <a:srgbClr val="000000"/>
                </a:solidFill>
                <a:latin typeface="Times New Roman" pitchFamily="18" charset="0"/>
                <a:cs typeface="Times New Roman" pitchFamily="18" charset="0"/>
              </a:rPr>
              <a:t>的垂线</a:t>
            </a:r>
            <a:r>
              <a:rPr lang="en-US" altLang="zh-CN" sz="2200" i="1">
                <a:solidFill>
                  <a:srgbClr val="000000"/>
                </a:solidFill>
                <a:latin typeface="Times New Roman" pitchFamily="18" charset="0"/>
              </a:rPr>
              <a:t>l</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交平面</a:t>
            </a:r>
            <a:r>
              <a:rPr lang="en-US" altLang="zh-CN" sz="2200" i="1">
                <a:solidFill>
                  <a:srgbClr val="000000"/>
                </a:solidFill>
                <a:latin typeface="Times New Roman" pitchFamily="18" charset="0"/>
                <a:ea typeface="Microsoft Yi Baiti" panose="03000500000000000000" pitchFamily="66" charset="0"/>
              </a:rPr>
              <a:t>α</a:t>
            </a:r>
            <a:r>
              <a:rPr lang="zh-CN" altLang="zh-CN" sz="2200">
                <a:solidFill>
                  <a:srgbClr val="000000"/>
                </a:solidFill>
                <a:latin typeface="Times New Roman" pitchFamily="18" charset="0"/>
                <a:cs typeface="Times New Roman" pitchFamily="18" charset="0"/>
              </a:rPr>
              <a:t>于点</a:t>
            </a:r>
            <a:r>
              <a:rPr lang="en-US" altLang="zh-CN" sz="2200" i="1">
                <a:solidFill>
                  <a:srgbClr val="000000"/>
                </a:solidFill>
                <a:latin typeface="Times New Roman" pitchFamily="18" charset="0"/>
              </a:rPr>
              <a:t>Q</a:t>
            </a:r>
            <a:r>
              <a:rPr lang="en-US" altLang="zh-CN" sz="2200">
                <a:solidFill>
                  <a:srgbClr val="000000"/>
                </a:solidFill>
                <a:latin typeface="Times New Roman" pitchFamily="18" charset="0"/>
              </a:rPr>
              <a:t>,</a:t>
            </a:r>
            <a:r>
              <a:rPr lang="zh-CN" altLang="en-US" sz="2200">
                <a:solidFill>
                  <a:srgbClr val="000000"/>
                </a:solidFill>
                <a:latin typeface="Times New Roman" pitchFamily="18" charset="0"/>
              </a:rPr>
              <a:t>则点</a:t>
            </a:r>
            <a:r>
              <a:rPr lang="en-US" altLang="zh-CN" sz="2200">
                <a:solidFill>
                  <a:srgbClr val="000000"/>
                </a:solidFill>
                <a:latin typeface="Times New Roman" pitchFamily="18" charset="0"/>
              </a:rPr>
              <a:t>P</a:t>
            </a:r>
            <a:r>
              <a:rPr lang="zh-CN" altLang="en-US" sz="2200">
                <a:solidFill>
                  <a:srgbClr val="000000"/>
                </a:solidFill>
                <a:latin typeface="Times New Roman" pitchFamily="18" charset="0"/>
              </a:rPr>
              <a:t>到平面</a:t>
            </a:r>
            <a:r>
              <a:rPr lang="en-US" altLang="zh-CN" sz="2200">
                <a:solidFill>
                  <a:srgbClr val="000000"/>
                </a:solidFill>
                <a:latin typeface="Times New Roman" pitchFamily="18" charset="0"/>
              </a:rPr>
              <a:t>α</a:t>
            </a:r>
            <a:r>
              <a:rPr lang="zh-CN" altLang="en-US" sz="2200">
                <a:solidFill>
                  <a:srgbClr val="000000"/>
                </a:solidFill>
                <a:latin typeface="Times New Roman" pitchFamily="18" charset="0"/>
              </a:rPr>
              <a:t>的距离为</a:t>
            </a:r>
            <a:endParaRPr lang="zh-CN" altLang="en-US" sz="2200"/>
          </a:p>
        </p:txBody>
      </p:sp>
      <p:graphicFrame>
        <p:nvGraphicFramePr>
          <p:cNvPr id="3" name="对象 2"/>
          <p:cNvGraphicFramePr>
            <a:graphicFrameLocks noChangeAspect="1"/>
          </p:cNvGraphicFramePr>
          <p:nvPr>
            <p:extLst>
              <p:ext uri="{D42A27DB-BD31-4B8C-83A1-F6EECF244321}">
                <p14:modId xmlns:p14="http://schemas.microsoft.com/office/powerpoint/2010/main" val="2552825716"/>
              </p:ext>
            </p:extLst>
          </p:nvPr>
        </p:nvGraphicFramePr>
        <p:xfrm>
          <a:off x="5507831" y="2245193"/>
          <a:ext cx="8128000" cy="583686"/>
        </p:xfrm>
        <a:graphic>
          <a:graphicData uri="http://schemas.openxmlformats.org/presentationml/2006/ole">
            <mc:AlternateContent>
              <mc:Choice xmlns:v="urn:schemas-microsoft-com:vml" Requires="v">
                <p:oleObj spid="_x0000_s1041" name="文档" r:id="rId2" imgW="3841750" imgH="278130" progId="Word.Document.12">
                  <p:embed/>
                </p:oleObj>
              </mc:Choice>
              <mc:Fallback>
                <p:oleObj name="文档" r:id="rId2" imgW="3841750" imgH="278130" progId="Word.Document.12">
                  <p:embed/>
                  <p:pic>
                    <p:nvPicPr>
                      <p:cNvPr id="0" name="OLE substitute image"/>
                      <p:cNvPicPr/>
                      <p:nvPr/>
                    </p:nvPicPr>
                    <p:blipFill>
                      <a:blip r:embed="rId3"/>
                      <a:stretch>
                        <a:fillRect/>
                      </a:stretch>
                    </p:blipFill>
                    <p:spPr>
                      <a:xfrm>
                        <a:off x="5507831" y="2245193"/>
                        <a:ext cx="8128000" cy="58368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08724096"/>
              </p:ext>
            </p:extLst>
          </p:nvPr>
        </p:nvGraphicFramePr>
        <p:xfrm>
          <a:off x="0" y="3943767"/>
          <a:ext cx="10367963" cy="790575"/>
        </p:xfrm>
        <a:graphic>
          <a:graphicData uri="http://schemas.openxmlformats.org/presentationml/2006/ole">
            <mc:AlternateContent>
              <mc:Choice xmlns:v="urn:schemas-microsoft-com:vml" Requires="v">
                <p:oleObj spid="_x0000_s1042" name="文档" r:id="rId4" imgW="4904873" imgH="379324" progId="Word.Document.12">
                  <p:embed/>
                </p:oleObj>
              </mc:Choice>
              <mc:Fallback>
                <p:oleObj name="文档" r:id="rId4" imgW="4904873" imgH="379324" progId="Word.Document.12">
                  <p:embed/>
                  <p:pic>
                    <p:nvPicPr>
                      <p:cNvPr id="0" name="OLE substitute image"/>
                      <p:cNvPicPr/>
                      <p:nvPr/>
                    </p:nvPicPr>
                    <p:blipFill>
                      <a:blip r:embed="rId5"/>
                      <a:stretch>
                        <a:fillRect/>
                      </a:stretch>
                    </p:blipFill>
                    <p:spPr>
                      <a:xfrm>
                        <a:off x="0" y="3943767"/>
                        <a:ext cx="10367963" cy="790575"/>
                      </a:xfrm>
                      <a:prstGeom prst="rect">
                        <a:avLst/>
                      </a:prstGeom>
                    </p:spPr>
                  </p:pic>
                </p:oleObj>
              </mc:Fallback>
            </mc:AlternateContent>
          </a:graphicData>
        </a:graphic>
      </p:graphicFrame>
      <p:sp>
        <p:nvSpPr>
          <p:cNvPr id="7" name="矩形 6"/>
          <p:cNvSpPr>
            <a:spLocks noChangeAspect="1"/>
          </p:cNvSpPr>
          <p:nvPr/>
        </p:nvSpPr>
        <p:spPr>
          <a:xfrm>
            <a:off x="810478" y="4746372"/>
            <a:ext cx="10560050" cy="212365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b="1">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如果一条直线</a:t>
            </a:r>
            <a:r>
              <a:rPr lang="en-US" altLang="zh-CN" sz="2200" i="1">
                <a:solidFill>
                  <a:srgbClr val="FF0000"/>
                </a:solidFill>
                <a:latin typeface="Times New Roman" pitchFamily="18" charset="0"/>
                <a:cs typeface="Times New Roman" pitchFamily="18" charset="0"/>
              </a:rPr>
              <a:t>l</a:t>
            </a:r>
            <a:r>
              <a:rPr lang="zh-CN" altLang="zh-CN" sz="2200">
                <a:solidFill>
                  <a:srgbClr val="FF0000"/>
                </a:solidFill>
                <a:latin typeface="Times New Roman" pitchFamily="18" charset="0"/>
                <a:ea typeface="仿宋" panose="02010609060101010101" pitchFamily="49" charset="-122"/>
                <a:cs typeface="Times New Roman" pitchFamily="18" charset="0"/>
              </a:rPr>
              <a:t>与一个平面</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α</a:t>
            </a:r>
            <a:r>
              <a:rPr lang="zh-CN" altLang="zh-CN" sz="2200">
                <a:solidFill>
                  <a:srgbClr val="FF0000"/>
                </a:solidFill>
                <a:latin typeface="Times New Roman" pitchFamily="18" charset="0"/>
                <a:ea typeface="仿宋" panose="02010609060101010101" pitchFamily="49" charset="-122"/>
                <a:cs typeface="Times New Roman" pitchFamily="18" charset="0"/>
              </a:rPr>
              <a:t>平行</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可在直线</a:t>
            </a:r>
            <a:r>
              <a:rPr lang="en-US" altLang="zh-CN" sz="2200" i="1">
                <a:solidFill>
                  <a:srgbClr val="FF0000"/>
                </a:solidFill>
                <a:latin typeface="Times New Roman" pitchFamily="18" charset="0"/>
                <a:cs typeface="Times New Roman" pitchFamily="18" charset="0"/>
              </a:rPr>
              <a:t>l</a:t>
            </a:r>
            <a:r>
              <a:rPr lang="zh-CN" altLang="zh-CN" sz="2200">
                <a:solidFill>
                  <a:srgbClr val="FF0000"/>
                </a:solidFill>
                <a:latin typeface="Times New Roman" pitchFamily="18" charset="0"/>
                <a:ea typeface="仿宋" panose="02010609060101010101" pitchFamily="49" charset="-122"/>
                <a:cs typeface="Times New Roman" pitchFamily="18" charset="0"/>
              </a:rPr>
              <a:t>上任取一点</a:t>
            </a:r>
            <a:r>
              <a:rPr lang="en-US" altLang="zh-CN" sz="2200" i="1">
                <a:solidFill>
                  <a:srgbClr val="FF0000"/>
                </a:solidFill>
                <a:latin typeface="Times New Roman" pitchFamily="18" charset="0"/>
                <a:cs typeface="Times New Roman" pitchFamily="18" charset="0"/>
              </a:rPr>
              <a:t>P</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将线面距离转化为点</a:t>
            </a:r>
            <a:r>
              <a:rPr lang="en-US" altLang="zh-CN" sz="2200" i="1">
                <a:solidFill>
                  <a:srgbClr val="FF0000"/>
                </a:solidFill>
                <a:latin typeface="Times New Roman" pitchFamily="18" charset="0"/>
                <a:cs typeface="Times New Roman" pitchFamily="18" charset="0"/>
              </a:rPr>
              <a:t>P</a:t>
            </a:r>
            <a:r>
              <a:rPr lang="zh-CN" altLang="zh-CN" sz="2200">
                <a:solidFill>
                  <a:srgbClr val="FF0000"/>
                </a:solidFill>
                <a:latin typeface="Times New Roman" pitchFamily="18" charset="0"/>
                <a:ea typeface="仿宋" panose="02010609060101010101" pitchFamily="49" charset="-122"/>
                <a:cs typeface="Times New Roman" pitchFamily="18" charset="0"/>
              </a:rPr>
              <a:t>到平面</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α</a:t>
            </a:r>
            <a:r>
              <a:rPr lang="zh-CN" altLang="zh-CN" sz="2200">
                <a:solidFill>
                  <a:srgbClr val="FF0000"/>
                </a:solidFill>
                <a:latin typeface="Times New Roman" pitchFamily="18" charset="0"/>
                <a:ea typeface="仿宋" panose="02010609060101010101" pitchFamily="49" charset="-122"/>
                <a:cs typeface="Times New Roman" pitchFamily="18" charset="0"/>
              </a:rPr>
              <a:t>的距离求解</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b="1">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两个平行平面之间的距离</a:t>
            </a:r>
            <a:endParaRPr lang="zh-CN" altLang="zh-CN" sz="2200">
              <a:solidFill>
                <a:srgbClr val="FF0000"/>
              </a:solidFill>
              <a:latin typeface="NEU-BZ-S92"/>
              <a:ea typeface="方正书宋_GBK" pitchFamily="65" charset="-122"/>
              <a:cs typeface="Times New Roman" pitchFamily="18" charset="0"/>
            </a:endParaRPr>
          </a:p>
          <a:p>
            <a:pPr>
              <a:lnSpc>
                <a:spcPct val="120000"/>
              </a:lnSpc>
            </a:pPr>
            <a:r>
              <a:rPr lang="zh-CN" altLang="zh-CN" sz="2200">
                <a:solidFill>
                  <a:srgbClr val="FF0000"/>
                </a:solidFill>
                <a:latin typeface="Times New Roman" pitchFamily="18" charset="0"/>
                <a:ea typeface="仿宋" panose="02010609060101010101" pitchFamily="49" charset="-122"/>
                <a:cs typeface="Times New Roman" pitchFamily="18" charset="0"/>
              </a:rPr>
              <a:t>如果两个平面</a:t>
            </a:r>
            <a:r>
              <a:rPr lang="en-US" altLang="zh-CN" sz="2200" i="1">
                <a:solidFill>
                  <a:srgbClr val="FF0000"/>
                </a:solidFill>
                <a:latin typeface="Times New Roman" pitchFamily="18" charset="0"/>
                <a:ea typeface="Microsoft Yi Baiti" panose="03000500000000000000" pitchFamily="66" charset="0"/>
              </a:rPr>
              <a:t>α</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ea typeface="Microsoft Yi Baiti" panose="03000500000000000000" pitchFamily="66" charset="0"/>
              </a:rPr>
              <a:t>β</a:t>
            </a:r>
            <a:r>
              <a:rPr lang="zh-CN" altLang="zh-CN" sz="2200">
                <a:solidFill>
                  <a:srgbClr val="FF0000"/>
                </a:solidFill>
                <a:latin typeface="Times New Roman" pitchFamily="18" charset="0"/>
                <a:ea typeface="仿宋" panose="02010609060101010101" pitchFamily="49" charset="-122"/>
                <a:cs typeface="Times New Roman" pitchFamily="18" charset="0"/>
              </a:rPr>
              <a:t>互相平行</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在其中一个平面</a:t>
            </a:r>
            <a:r>
              <a:rPr lang="en-US" altLang="zh-CN" sz="2200" i="1">
                <a:solidFill>
                  <a:srgbClr val="FF0000"/>
                </a:solidFill>
                <a:latin typeface="Times New Roman" pitchFamily="18" charset="0"/>
                <a:ea typeface="Microsoft Yi Baiti" panose="03000500000000000000" pitchFamily="66" charset="0"/>
              </a:rPr>
              <a:t>α</a:t>
            </a:r>
            <a:r>
              <a:rPr lang="zh-CN" altLang="zh-CN" sz="2200">
                <a:solidFill>
                  <a:srgbClr val="FF0000"/>
                </a:solidFill>
                <a:latin typeface="Times New Roman" pitchFamily="18" charset="0"/>
                <a:ea typeface="仿宋" panose="02010609060101010101" pitchFamily="49" charset="-122"/>
                <a:cs typeface="Times New Roman" pitchFamily="18" charset="0"/>
              </a:rPr>
              <a:t>内任取一点</a:t>
            </a:r>
            <a:r>
              <a:rPr lang="en-US" altLang="zh-CN" sz="2200" i="1">
                <a:solidFill>
                  <a:srgbClr val="FF0000"/>
                </a:solidFill>
                <a:latin typeface="Times New Roman" pitchFamily="18" charset="0"/>
              </a:rPr>
              <a:t>P</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可将两个平行平面的距离转化为点</a:t>
            </a:r>
            <a:r>
              <a:rPr lang="en-US" altLang="zh-CN" sz="2200" i="1">
                <a:solidFill>
                  <a:srgbClr val="FF0000"/>
                </a:solidFill>
                <a:latin typeface="Times New Roman" pitchFamily="18" charset="0"/>
              </a:rPr>
              <a:t>P</a:t>
            </a:r>
            <a:r>
              <a:rPr lang="zh-CN" altLang="zh-CN" sz="2200">
                <a:solidFill>
                  <a:srgbClr val="FF0000"/>
                </a:solidFill>
                <a:latin typeface="Times New Roman" pitchFamily="18" charset="0"/>
                <a:ea typeface="仿宋" panose="02010609060101010101" pitchFamily="49" charset="-122"/>
                <a:cs typeface="Times New Roman" pitchFamily="18" charset="0"/>
              </a:rPr>
              <a:t>到平面</a:t>
            </a:r>
            <a:r>
              <a:rPr lang="en-US" altLang="zh-CN" sz="2200" i="1">
                <a:solidFill>
                  <a:srgbClr val="FF0000"/>
                </a:solidFill>
                <a:latin typeface="Times New Roman" pitchFamily="18" charset="0"/>
                <a:ea typeface="Microsoft Yi Baiti" panose="03000500000000000000" pitchFamily="66" charset="0"/>
              </a:rPr>
              <a:t>β</a:t>
            </a:r>
            <a:r>
              <a:rPr lang="zh-CN" altLang="zh-CN" sz="2200">
                <a:solidFill>
                  <a:srgbClr val="FF0000"/>
                </a:solidFill>
                <a:latin typeface="Times New Roman" pitchFamily="18" charset="0"/>
                <a:ea typeface="仿宋" panose="02010609060101010101" pitchFamily="49" charset="-122"/>
                <a:cs typeface="Times New Roman" pitchFamily="18" charset="0"/>
              </a:rPr>
              <a:t>的距离求解</a:t>
            </a:r>
            <a:r>
              <a:rPr lang="en-US" altLang="zh-CN" sz="2200" i="1">
                <a:solidFill>
                  <a:srgbClr val="FF0000"/>
                </a:solidFill>
                <a:latin typeface="Times New Roman" pitchFamily="18" charset="0"/>
              </a:rPr>
              <a:t>.</a:t>
            </a:r>
            <a:endParaRPr lang="zh-CN" altLang="en-US" sz="2200">
              <a:solidFill>
                <a:srgbClr val="FF0000"/>
              </a:solidFill>
            </a:endParaRPr>
          </a:p>
        </p:txBody>
      </p:sp>
      <p:sp>
        <p:nvSpPr>
          <p:cNvPr id="8"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探究新知</a:t>
            </a:r>
          </a:p>
        </p:txBody>
      </p:sp>
      <p:pic>
        <p:nvPicPr>
          <p:cNvPr id="9" name="图片 8"/>
          <p:cNvPicPr>
            <a:picLocks noChangeAspect="1"/>
          </p:cNvPicPr>
          <p:nvPr/>
        </p:nvPicPr>
        <p:blipFill>
          <a:blip r:embed="rId6"/>
          <a:stretch>
            <a:fillRect/>
          </a:stretch>
        </p:blipFill>
        <p:spPr>
          <a:xfrm>
            <a:off x="8075207" y="2245193"/>
            <a:ext cx="2823639" cy="1783901"/>
          </a:xfrm>
          <a:prstGeom prst="rect">
            <a:avLst/>
          </a:prstGeom>
        </p:spPr>
      </p:pic>
    </p:spTree>
    <p:extLst>
      <p:ext uri="{BB962C8B-B14F-4D97-AF65-F5344CB8AC3E}">
        <p14:creationId xmlns:p14="http://schemas.microsoft.com/office/powerpoint/2010/main" val="4291755365"/>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28667" y="779080"/>
            <a:ext cx="11871891" cy="498598"/>
          </a:xfrm>
          <a:prstGeom prst="rect">
            <a:avLst/>
          </a:prstGeom>
        </p:spPr>
        <p:txBody>
          <a:bodyPr wrap="square">
            <a:spAutoFit/>
          </a:bodyPr>
          <a:lstStyle/>
          <a:p>
            <a:pPr>
              <a:lnSpc>
                <a:spcPct val="120000"/>
              </a:lnSpc>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在正四棱柱</a:t>
            </a:r>
            <a:r>
              <a:rPr lang="en-US" altLang="zh-CN" sz="2200" i="1">
                <a:solidFill>
                  <a:srgbClr val="000000"/>
                </a:solidFill>
                <a:latin typeface="Times New Roman" pitchFamily="18" charset="0"/>
              </a:rPr>
              <a:t>ABCD-A</a:t>
            </a:r>
            <a:r>
              <a:rPr lang="en-US" altLang="zh-CN" sz="2200" baseline="-25000">
                <a:solidFill>
                  <a:srgbClr val="000000"/>
                </a:solidFill>
                <a:latin typeface="Times New Roman" pitchFamily="18" charset="0"/>
              </a:rPr>
              <a:t>1</a:t>
            </a:r>
            <a:r>
              <a:rPr lang="en-US" altLang="zh-CN" sz="2200" i="1">
                <a:solidFill>
                  <a:srgbClr val="000000"/>
                </a:solidFill>
                <a:latin typeface="Times New Roman" pitchFamily="18" charset="0"/>
              </a:rPr>
              <a:t>B</a:t>
            </a:r>
            <a:r>
              <a:rPr lang="en-US" altLang="zh-CN" sz="2200" baseline="-25000">
                <a:solidFill>
                  <a:srgbClr val="000000"/>
                </a:solidFill>
                <a:latin typeface="Times New Roman" pitchFamily="18" charset="0"/>
              </a:rPr>
              <a:t>1</a:t>
            </a:r>
            <a:r>
              <a:rPr lang="en-US" altLang="zh-CN" sz="2200" i="1">
                <a:solidFill>
                  <a:srgbClr val="000000"/>
                </a:solidFill>
                <a:latin typeface="Times New Roman" pitchFamily="18" charset="0"/>
              </a:rPr>
              <a:t>C</a:t>
            </a:r>
            <a:r>
              <a:rPr lang="en-US" altLang="zh-CN" sz="2200" baseline="-25000">
                <a:solidFill>
                  <a:srgbClr val="000000"/>
                </a:solidFill>
                <a:latin typeface="Times New Roman" pitchFamily="18" charset="0"/>
              </a:rPr>
              <a:t>1</a:t>
            </a:r>
            <a:r>
              <a:rPr lang="en-US" altLang="zh-CN" sz="2200" i="1">
                <a:solidFill>
                  <a:srgbClr val="000000"/>
                </a:solidFill>
                <a:latin typeface="Times New Roman" pitchFamily="18" charset="0"/>
              </a:rPr>
              <a:t>D</a:t>
            </a:r>
            <a:r>
              <a:rPr lang="en-US" altLang="zh-CN" sz="2200" baseline="-25000">
                <a:solidFill>
                  <a:srgbClr val="000000"/>
                </a:solidFill>
                <a:latin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底面边长为</a:t>
            </a:r>
            <a:r>
              <a:rPr lang="en-US" altLang="zh-CN" sz="2200">
                <a:solidFill>
                  <a:srgbClr val="000000"/>
                </a:solidFill>
                <a:latin typeface="Times New Roman" pitchFamily="18" charset="0"/>
              </a:rPr>
              <a:t>2,</a:t>
            </a:r>
            <a:r>
              <a:rPr lang="zh-CN" altLang="zh-CN" sz="2200">
                <a:solidFill>
                  <a:srgbClr val="000000"/>
                </a:solidFill>
                <a:latin typeface="Times New Roman" pitchFamily="18" charset="0"/>
                <a:cs typeface="Times New Roman" pitchFamily="18" charset="0"/>
              </a:rPr>
              <a:t>侧棱长为</a:t>
            </a:r>
            <a:r>
              <a:rPr lang="en-US" altLang="zh-CN" sz="2200">
                <a:solidFill>
                  <a:srgbClr val="000000"/>
                </a:solidFill>
                <a:latin typeface="Times New Roman" pitchFamily="18" charset="0"/>
              </a:rPr>
              <a:t>4,</a:t>
            </a:r>
            <a:r>
              <a:rPr lang="zh-CN" altLang="zh-CN" sz="2200">
                <a:solidFill>
                  <a:srgbClr val="000000"/>
                </a:solidFill>
                <a:latin typeface="Times New Roman" pitchFamily="18" charset="0"/>
                <a:cs typeface="Times New Roman" pitchFamily="18" charset="0"/>
              </a:rPr>
              <a:t>则点</a:t>
            </a:r>
            <a:r>
              <a:rPr lang="en-US" altLang="zh-CN" sz="2200" i="1">
                <a:solidFill>
                  <a:srgbClr val="000000"/>
                </a:solidFill>
                <a:latin typeface="Times New Roman" pitchFamily="18" charset="0"/>
              </a:rPr>
              <a:t>B</a:t>
            </a:r>
            <a:r>
              <a:rPr lang="en-US" altLang="zh-CN" sz="2200" baseline="-25000">
                <a:solidFill>
                  <a:srgbClr val="000000"/>
                </a:solidFill>
                <a:latin typeface="Times New Roman" pitchFamily="18" charset="0"/>
              </a:rPr>
              <a:t>1</a:t>
            </a:r>
            <a:r>
              <a:rPr lang="zh-CN" altLang="zh-CN" sz="2200">
                <a:solidFill>
                  <a:srgbClr val="000000"/>
                </a:solidFill>
                <a:latin typeface="Times New Roman" pitchFamily="18" charset="0"/>
                <a:cs typeface="Times New Roman" pitchFamily="18" charset="0"/>
              </a:rPr>
              <a:t>到平面</a:t>
            </a:r>
            <a:r>
              <a:rPr lang="en-US" altLang="zh-CN" sz="2200" i="1">
                <a:solidFill>
                  <a:srgbClr val="000000"/>
                </a:solidFill>
                <a:latin typeface="Times New Roman" pitchFamily="18" charset="0"/>
              </a:rPr>
              <a:t>AD</a:t>
            </a:r>
            <a:r>
              <a:rPr lang="en-US" altLang="zh-CN" sz="2200" baseline="-25000">
                <a:solidFill>
                  <a:srgbClr val="000000"/>
                </a:solidFill>
                <a:latin typeface="Times New Roman" pitchFamily="18" charset="0"/>
              </a:rPr>
              <a:t>1</a:t>
            </a:r>
            <a:r>
              <a:rPr lang="en-US" altLang="zh-CN" sz="2200" i="1">
                <a:solidFill>
                  <a:srgbClr val="000000"/>
                </a:solidFill>
                <a:latin typeface="Times New Roman" pitchFamily="18" charset="0"/>
              </a:rPr>
              <a:t>C</a:t>
            </a:r>
            <a:r>
              <a:rPr lang="zh-CN" altLang="zh-CN" sz="2200">
                <a:solidFill>
                  <a:srgbClr val="000000"/>
                </a:solidFill>
                <a:latin typeface="Times New Roman" pitchFamily="18" charset="0"/>
                <a:cs typeface="Times New Roman" pitchFamily="18" charset="0"/>
              </a:rPr>
              <a:t>的距离为</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rPr>
              <a:t>.</a:t>
            </a:r>
            <a:r>
              <a:rPr lang="en-US" altLang="zh-CN" sz="2200" i="1">
                <a:solidFill>
                  <a:srgbClr val="000000"/>
                </a:solidFill>
                <a:latin typeface="宋体" panose="02010600030101010101" pitchFamily="2" charset="-122"/>
                <a:cs typeface="Times New Roman" pitchFamily="18" charset="0"/>
              </a:rPr>
              <a:t> </a:t>
            </a:r>
            <a:endParaRPr lang="zh-CN" altLang="en-US" sz="2200"/>
          </a:p>
        </p:txBody>
      </p:sp>
      <p:graphicFrame>
        <p:nvGraphicFramePr>
          <p:cNvPr id="3" name="对象 2"/>
          <p:cNvGraphicFramePr>
            <a:graphicFrameLocks noChangeAspect="1"/>
          </p:cNvGraphicFramePr>
          <p:nvPr>
            <p:extLst>
              <p:ext uri="{D42A27DB-BD31-4B8C-83A1-F6EECF244321}">
                <p14:modId xmlns:p14="http://schemas.microsoft.com/office/powerpoint/2010/main" val="3962090249"/>
              </p:ext>
            </p:extLst>
          </p:nvPr>
        </p:nvGraphicFramePr>
        <p:xfrm>
          <a:off x="944551" y="1674457"/>
          <a:ext cx="8128000" cy="476342"/>
        </p:xfrm>
        <a:graphic>
          <a:graphicData uri="http://schemas.openxmlformats.org/presentationml/2006/ole">
            <mc:AlternateContent>
              <mc:Choice xmlns:v="urn:schemas-microsoft-com:vml" Requires="v">
                <p:oleObj spid="_x0000_s1043" name="文档" r:id="rId2" imgW="3839551" imgH="227522" progId="Word.Document.12">
                  <p:embed/>
                </p:oleObj>
              </mc:Choice>
              <mc:Fallback>
                <p:oleObj name="文档" r:id="rId2" imgW="3839551" imgH="227522" progId="Word.Document.12">
                  <p:embed/>
                  <p:pic>
                    <p:nvPicPr>
                      <p:cNvPr id="0" name="OLE substitute image"/>
                      <p:cNvPicPr/>
                      <p:nvPr/>
                    </p:nvPicPr>
                    <p:blipFill>
                      <a:blip r:embed="rId3"/>
                      <a:stretch>
                        <a:fillRect/>
                      </a:stretch>
                    </p:blipFill>
                    <p:spPr>
                      <a:xfrm>
                        <a:off x="944551" y="1674457"/>
                        <a:ext cx="8128000" cy="476342"/>
                      </a:xfrm>
                      <a:prstGeom prst="rect">
                        <a:avLst/>
                      </a:prstGeom>
                    </p:spPr>
                  </p:pic>
                </p:oleObj>
              </mc:Fallback>
            </mc:AlternateContent>
          </a:graphicData>
        </a:graphic>
      </p:graphicFrame>
      <p:sp>
        <p:nvSpPr>
          <p:cNvPr id="6" name="矩形 5"/>
          <p:cNvSpPr>
            <a:spLocks noChangeAspect="1"/>
          </p:cNvSpPr>
          <p:nvPr/>
        </p:nvSpPr>
        <p:spPr>
          <a:xfrm>
            <a:off x="810478" y="2547578"/>
            <a:ext cx="9886749" cy="866006"/>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(2,0,0),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(0,2,0),</a:t>
            </a:r>
            <a:r>
              <a:rPr lang="en-US" altLang="zh-CN" sz="2200" i="1">
                <a:solidFill>
                  <a:srgbClr val="FF0000"/>
                </a:solidFill>
                <a:latin typeface="Times New Roman" pitchFamily="18" charset="0"/>
                <a:cs typeface="Times New Roman" pitchFamily="18" charset="0"/>
              </a:rPr>
              <a:t>D</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(0,0,4),</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(2,2,4),</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745699747"/>
              </p:ext>
            </p:extLst>
          </p:nvPr>
        </p:nvGraphicFramePr>
        <p:xfrm>
          <a:off x="944551" y="3720626"/>
          <a:ext cx="8128000" cy="2499115"/>
        </p:xfrm>
        <a:graphic>
          <a:graphicData uri="http://schemas.openxmlformats.org/presentationml/2006/ole">
            <mc:AlternateContent>
              <mc:Choice xmlns:v="urn:schemas-microsoft-com:vml" Requires="v">
                <p:oleObj spid="_x0000_s1044" name="文档" r:id="rId4" imgW="3839551" imgH="1187731" progId="Word.Document.12">
                  <p:embed/>
                </p:oleObj>
              </mc:Choice>
              <mc:Fallback>
                <p:oleObj name="文档" r:id="rId4" imgW="3839551" imgH="1187731" progId="Word.Document.12">
                  <p:embed/>
                  <p:pic>
                    <p:nvPicPr>
                      <p:cNvPr id="0" name="OLE substitute image"/>
                      <p:cNvPicPr/>
                      <p:nvPr/>
                    </p:nvPicPr>
                    <p:blipFill>
                      <a:blip r:embed="rId5"/>
                      <a:stretch>
                        <a:fillRect/>
                      </a:stretch>
                    </p:blipFill>
                    <p:spPr>
                      <a:xfrm>
                        <a:off x="944551" y="3720626"/>
                        <a:ext cx="8128000" cy="2499115"/>
                      </a:xfrm>
                      <a:prstGeom prst="rect">
                        <a:avLst/>
                      </a:prstGeom>
                    </p:spPr>
                  </p:pic>
                </p:oleObj>
              </mc:Fallback>
            </mc:AlternateContent>
          </a:graphicData>
        </a:graphic>
      </p:graphicFrame>
      <p:sp>
        <p:nvSpPr>
          <p:cNvPr id="8"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Tree>
    <p:extLst>
      <p:ext uri="{BB962C8B-B14F-4D97-AF65-F5344CB8AC3E}">
        <p14:creationId xmlns:p14="http://schemas.microsoft.com/office/powerpoint/2010/main" val="2856053564"/>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90673" y="711619"/>
            <a:ext cx="10995069" cy="600164"/>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已知直三棱柱</a:t>
            </a:r>
            <a:r>
              <a:rPr lang="en-US" altLang="zh-CN" sz="2200" i="1">
                <a:solidFill>
                  <a:srgbClr val="000000"/>
                </a:solidFill>
                <a:latin typeface="Times New Roman" pitchFamily="18" charset="0"/>
                <a:cs typeface="Times New Roman" pitchFamily="18" charset="0"/>
              </a:rPr>
              <a:t>ABC-A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ABC=</a:t>
            </a:r>
            <a:r>
              <a:rPr lang="en-US" altLang="zh-CN" sz="2200">
                <a:solidFill>
                  <a:srgbClr val="000000"/>
                </a:solidFill>
                <a:latin typeface="Times New Roman" pitchFamily="18" charset="0"/>
                <a:cs typeface="Times New Roman" pitchFamily="18" charset="0"/>
              </a:rPr>
              <a:t>90</a:t>
            </a:r>
            <a:r>
              <a:rPr lang="en-US" altLang="zh-CN" sz="2200">
                <a:solidFill>
                  <a:srgbClr val="000000"/>
                </a:solidFill>
                <a:latin typeface="宋体" panose="02010600030101010101" pitchFamily="2" charset="-122"/>
                <a:ea typeface="方正书宋_GBK"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求点</a:t>
            </a:r>
            <a:r>
              <a:rPr lang="en-US" altLang="zh-CN" sz="2200" i="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到直线</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的距离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pic>
        <p:nvPicPr>
          <p:cNvPr id="13" name="L93a.eps" descr="id:2147489689;FounderCES"/>
          <p:cNvPicPr/>
          <p:nvPr/>
        </p:nvPicPr>
        <p:blipFill>
          <a:blip r:embed="rId2"/>
          <a:stretch>
            <a:fillRect/>
          </a:stretch>
        </p:blipFill>
        <p:spPr>
          <a:xfrm>
            <a:off x="3941190" y="1445499"/>
            <a:ext cx="1941638" cy="1423850"/>
          </a:xfrm>
          <a:prstGeom prst="rect">
            <a:avLst/>
          </a:prstGeom>
        </p:spPr>
      </p:pic>
      <p:sp>
        <p:nvSpPr>
          <p:cNvPr id="3" name="矩形 2"/>
          <p:cNvSpPr>
            <a:spLocks noChangeAspect="1"/>
          </p:cNvSpPr>
          <p:nvPr/>
        </p:nvSpPr>
        <p:spPr>
          <a:xfrm>
            <a:off x="915172" y="3223893"/>
            <a:ext cx="10045102"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(4,0,1),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(0,3,1),</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所以直线</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的方向向量</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423045036"/>
              </p:ext>
            </p:extLst>
          </p:nvPr>
        </p:nvGraphicFramePr>
        <p:xfrm>
          <a:off x="1070849" y="4283772"/>
          <a:ext cx="8120063" cy="2433637"/>
        </p:xfrm>
        <a:graphic>
          <a:graphicData uri="http://schemas.openxmlformats.org/presentationml/2006/ole">
            <mc:AlternateContent>
              <mc:Choice xmlns:v="urn:schemas-microsoft-com:vml" Requires="v">
                <p:oleObj spid="_x0000_s1045" name="文档" r:id="rId3" imgW="3839551" imgH="1154198" progId="Word.Document.12">
                  <p:embed/>
                </p:oleObj>
              </mc:Choice>
              <mc:Fallback>
                <p:oleObj name="文档" r:id="rId3" imgW="3839551" imgH="1154198" progId="Word.Document.12">
                  <p:embed/>
                  <p:pic>
                    <p:nvPicPr>
                      <p:cNvPr id="0" name="OLE substitute image"/>
                      <p:cNvPicPr/>
                      <p:nvPr/>
                    </p:nvPicPr>
                    <p:blipFill>
                      <a:blip r:embed="rId4"/>
                      <a:stretch>
                        <a:fillRect/>
                      </a:stretch>
                    </p:blipFill>
                    <p:spPr>
                      <a:xfrm>
                        <a:off x="1070849" y="4283772"/>
                        <a:ext cx="8120063" cy="2433637"/>
                      </a:xfrm>
                      <a:prstGeom prst="rect">
                        <a:avLst/>
                      </a:prstGeom>
                    </p:spPr>
                  </p:pic>
                </p:oleObj>
              </mc:Fallback>
            </mc:AlternateContent>
          </a:graphicData>
        </a:graphic>
      </p:graphicFrame>
      <p:pic>
        <p:nvPicPr>
          <p:cNvPr id="12" name="l93.eps" descr="id:2147497935;FounderCES"/>
          <p:cNvPicPr/>
          <p:nvPr/>
        </p:nvPicPr>
        <p:blipFill>
          <a:blip r:embed="rId5"/>
          <a:stretch>
            <a:fillRect/>
          </a:stretch>
        </p:blipFill>
        <p:spPr>
          <a:xfrm>
            <a:off x="8339787" y="4149336"/>
            <a:ext cx="2445122" cy="2305513"/>
          </a:xfrm>
          <a:prstGeom prst="rect">
            <a:avLst/>
          </a:prstGeom>
        </p:spPr>
      </p:pic>
      <p:sp>
        <p:nvSpPr>
          <p:cNvPr id="14"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47738174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405699" y="1338870"/>
            <a:ext cx="8128000" cy="2694199"/>
          </a:xfrm>
          <a:prstGeom prst="rect">
            <a:avLst/>
          </a:prstGeom>
        </p:spPr>
        <p:txBody>
          <a:bodyPr>
            <a:spAutoFit/>
          </a:bodyPr>
          <a:lstStyle/>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ea typeface="仿宋" panose="02010609060101010101" pitchFamily="49" charset="-122"/>
                <a:cs typeface="Times New Roman" pitchFamily="18" charset="0"/>
              </a:rPr>
              <a:t>      </a:t>
            </a:r>
            <a:r>
              <a:rPr lang="zh-CN" altLang="zh-CN" sz="2200">
                <a:solidFill>
                  <a:srgbClr val="000000"/>
                </a:solidFill>
                <a:latin typeface="Times New Roman" pitchFamily="18" charset="0"/>
                <a:ea typeface="仿宋" panose="02010609060101010101" pitchFamily="49" charset="-122"/>
                <a:cs typeface="Times New Roman" pitchFamily="18" charset="0"/>
              </a:rPr>
              <a:t>用向量法求点到直线的距离时需注意以下几点</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不必找点在直线上的垂足以及垂线段</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在直线上可以任意选点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但一般选较易求得坐标的特殊点</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ea typeface="仿宋" panose="02010609060101010101" pitchFamily="49" charset="-122"/>
                <a:cs typeface="Times New Roman" pitchFamily="18" charset="0"/>
              </a:rPr>
              <a:t>直线的方向向量可以任取</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但必须保证计算正确</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7"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421832302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tags/tag1.xml><?xml version="1.0" encoding="utf-8"?>
<p:tagLst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3.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4.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5.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8.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99</Paragraphs>
  <Slides>27</Slides>
  <Notes>0</Notes>
  <TotalTime>1760</TotalTime>
  <HiddenSlides>0</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27</vt:i4>
      </vt:variant>
    </vt:vector>
  </HeadingPairs>
  <TitlesOfParts>
    <vt:vector baseType="lpstr" size="41">
      <vt:lpstr>Arial</vt:lpstr>
      <vt:lpstr>Calibri</vt:lpstr>
      <vt:lpstr>黑体</vt:lpstr>
      <vt:lpstr>微软雅黑</vt:lpstr>
      <vt:lpstr>Calibri Light</vt:lpstr>
      <vt:lpstr>Times New Roman</vt:lpstr>
      <vt:lpstr>NEU-BZ-S92</vt:lpstr>
      <vt:lpstr>方正书宋_GBK</vt:lpstr>
      <vt:lpstr>仿宋</vt:lpstr>
      <vt:lpstr>宋体</vt:lpstr>
      <vt:lpstr>Microsoft Yi Baiti</vt:lpstr>
      <vt:lpstr>楷体</vt:lpstr>
      <vt:lpstr>Cambria Math</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zxxk</cp:lastModifiedBy>
  <cp:revision>759</cp:revision>
  <dcterms:created xsi:type="dcterms:W3CDTF">2019-01-12T04:39:00Z</dcterms:created>
  <dcterms:modified xsi:type="dcterms:W3CDTF">2020-08-11T06:41:13Z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