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embeddings/Microsoft_Word_Document.docx" ContentType="application/vnd.openxmlformats-officedocument.oleObject"/>
  <Override PartName="/ppt/embeddings/Microsoft_Word_Document1.docx" ContentType="application/vnd.openxmlformats-officedocument.oleObject"/>
  <Override PartName="/ppt/embeddings/Microsoft_Word_Document10.docx" ContentType="application/vnd.openxmlformats-officedocument.wordprocessingml.document"/>
  <Override PartName="/ppt/embeddings/Microsoft_Word_Document11.docx" ContentType="application/vnd.openxmlformats-officedocument.wordprocessingml.document"/>
  <Override PartName="/ppt/embeddings/Microsoft_Word_Document12.docx" ContentType="application/vnd.openxmlformats-officedocument.wordprocessingml.document"/>
  <Override PartName="/ppt/embeddings/Microsoft_Word_Document13.docx" ContentType="application/vnd.openxmlformats-officedocument.wordprocessingml.document"/>
  <Override PartName="/ppt/embeddings/Microsoft_Word_Document14.docx" ContentType="application/vnd.openxmlformats-officedocument.wordprocessingml.document"/>
  <Override PartName="/ppt/embeddings/Microsoft_Word_Document15.docx" ContentType="application/vnd.openxmlformats-officedocument.oleObject"/>
  <Override PartName="/ppt/embeddings/Microsoft_Word_Document16.docx" ContentType="application/vnd.openxmlformats-officedocument.wordprocessingml.document"/>
  <Override PartName="/ppt/embeddings/Microsoft_Word_Document17.docx" ContentType="application/vnd.openxmlformats-officedocument.wordprocessingml.document"/>
  <Override PartName="/ppt/embeddings/Microsoft_Word_Document18.docx" ContentType="application/vnd.openxmlformats-officedocument.wordprocessingml.document"/>
  <Override PartName="/ppt/embeddings/Microsoft_Word_Document19.docx" ContentType="application/vnd.openxmlformats-officedocument.wordprocessingml.document"/>
  <Override PartName="/ppt/embeddings/Microsoft_Word_Document2.docx" ContentType="application/vnd.openxmlformats-officedocument.oleObject"/>
  <Override PartName="/ppt/embeddings/Microsoft_Word_Document20.docx" ContentType="application/vnd.openxmlformats-officedocument.wordprocessingml.document"/>
  <Override PartName="/ppt/embeddings/Microsoft_Word_Document21.docx" ContentType="application/vnd.openxmlformats-officedocument.wordprocessingml.document"/>
  <Override PartName="/ppt/embeddings/Microsoft_Word_Document22.docx" ContentType="application/vnd.openxmlformats-officedocument.wordprocessingml.document"/>
  <Override PartName="/ppt/embeddings/Microsoft_Word_Document23.docx" ContentType="application/vnd.openxmlformats-officedocument.wordprocessingml.document"/>
  <Override PartName="/ppt/embeddings/Microsoft_Word_Document24.docx" ContentType="application/vnd.openxmlformats-officedocument.wordprocessingml.document"/>
  <Override PartName="/ppt/embeddings/Microsoft_Word_Document25.docx" ContentType="application/vnd.openxmlformats-officedocument.wordprocessingml.document"/>
  <Override PartName="/ppt/embeddings/Microsoft_Word_Document26.docx" ContentType="application/vnd.openxmlformats-officedocument.wordprocessingml.document"/>
  <Override PartName="/ppt/embeddings/Microsoft_Word_Document27.docx" ContentType="application/vnd.openxmlformats-officedocument.oleObject"/>
  <Override PartName="/ppt/embeddings/Microsoft_Word_Document28.docx" ContentType="application/vnd.openxmlformats-officedocument.wordprocessingml.document"/>
  <Override PartName="/ppt/embeddings/Microsoft_Word_Document29.docx" ContentType="application/vnd.openxmlformats-officedocument.wordprocessingml.document"/>
  <Override PartName="/ppt/embeddings/Microsoft_Word_Document3.docx" ContentType="application/vnd.openxmlformats-officedocument.wordprocessingml.document"/>
  <Override PartName="/ppt/embeddings/Microsoft_Word_Document30.docx" ContentType="application/vnd.openxmlformats-officedocument.wordprocessingml.document"/>
  <Override PartName="/ppt/embeddings/Microsoft_Word_Document31.docx" ContentType="application/vnd.openxmlformats-officedocument.wordprocessingml.document"/>
  <Override PartName="/ppt/embeddings/Microsoft_Word_Document32.docx" ContentType="application/vnd.openxmlformats-officedocument.wordprocessingml.document"/>
  <Override PartName="/ppt/embeddings/Microsoft_Word_Document33.docx" ContentType="application/vnd.openxmlformats-officedocument.wordprocessingml.document"/>
  <Override PartName="/ppt/embeddings/Microsoft_Word_Document34.docx" ContentType="application/vnd.openxmlformats-officedocument.wordprocessingml.document"/>
  <Override PartName="/ppt/embeddings/Microsoft_Word_Document4.docx" ContentType="application/vnd.openxmlformats-officedocument.oleObject"/>
  <Override PartName="/ppt/embeddings/Microsoft_Word_Document5.docx" ContentType="application/vnd.openxmlformats-officedocument.oleObject"/>
  <Override PartName="/ppt/embeddings/Microsoft_Word_Document6.docx" ContentType="application/vnd.openxmlformats-officedocument.wordprocessingml.document"/>
  <Override PartName="/ppt/embeddings/Microsoft_Word_Document7.docx" ContentType="application/vnd.openxmlformats-officedocument.wordprocessingml.document"/>
  <Override PartName="/ppt/embeddings/Microsoft_Word_Document8.docx" ContentType="application/vnd.openxmlformats-officedocument.wordprocessingml.document"/>
  <Override PartName="/ppt/embeddings/Microsoft_Word_Document9.docx"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895" r:id="rId4"/>
    <p:sldId id="2896" r:id="rId5"/>
    <p:sldId id="2897" r:id="rId6"/>
    <p:sldId id="2898" r:id="rId7"/>
    <p:sldId id="2899" r:id="rId8"/>
    <p:sldId id="2901" r:id="rId9"/>
    <p:sldId id="2900" r:id="rId10"/>
    <p:sldId id="2902" r:id="rId11"/>
    <p:sldId id="2903" r:id="rId12"/>
    <p:sldId id="2904" r:id="rId13"/>
    <p:sldId id="2905" r:id="rId14"/>
    <p:sldId id="2906" r:id="rId15"/>
    <p:sldId id="2907" r:id="rId16"/>
    <p:sldId id="2908" r:id="rId17"/>
    <p:sldId id="2909" r:id="rId18"/>
    <p:sldId id="2910" r:id="rId19"/>
    <p:sldId id="2911" r:id="rId20"/>
    <p:sldId id="2912" r:id="rId21"/>
    <p:sldId id="2913" r:id="rId22"/>
    <p:sldId id="2914" r:id="rId23"/>
    <p:sldId id="2915" r:id="rId24"/>
    <p:sldId id="2916" r:id="rId25"/>
    <p:sldId id="2917" r:id="rId26"/>
    <p:sldId id="2918" r:id="rId27"/>
    <p:sldId id="2919" r:id="rId28"/>
    <p:sldId id="2920" r:id="rId29"/>
    <p:sldId id="2921" r:id="rId30"/>
    <p:sldId id="2923" r:id="rId31"/>
    <p:sldId id="2924" r:id="rId32"/>
    <p:sldId id="2925" r:id="rId33"/>
    <p:sldId id="2926" r:id="rId34"/>
    <p:sldId id="2927" r:id="rId35"/>
    <p:sldId id="2929" r:id="rId36"/>
    <p:sldId id="2930" r:id="rId37"/>
    <p:sldId id="2931" r:id="rId38"/>
    <p:sldId id="2813" r:id="rId39"/>
    <p:sldId id="330" r:id="rId40"/>
  </p:sldIdLst>
  <p:sldSz cx="12192000" cy="6858000"/>
  <p:notesSz cx="7104063" cy="10234613"/>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89433" autoAdjust="0"/>
  </p:normalViewPr>
  <p:slideViewPr>
    <p:cSldViewPr snapToGrid="0">
      <p:cViewPr varScale="1">
        <p:scale>
          <a:sx n="60" d="100"/>
          <a:sy n="60" d="100"/>
        </p:scale>
        <p:origin x="848" y="44"/>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tags" Target="tags/tag8.xml" /><Relationship Id="rId42" Type="http://schemas.openxmlformats.org/officeDocument/2006/relationships/presProps" Target="presProps.xml" /><Relationship Id="rId43" Type="http://schemas.openxmlformats.org/officeDocument/2006/relationships/viewProps" Target="viewProps.xml" /><Relationship Id="rId44" Type="http://schemas.openxmlformats.org/officeDocument/2006/relationships/theme" Target="theme/theme1.xml" /><Relationship Id="rId45"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 Id="rId2" Type="http://schemas.openxmlformats.org/officeDocument/2006/relationships/image" Target="../media/image14.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3.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5.emf" /><Relationship Id="rId2" Type="http://schemas.openxmlformats.org/officeDocument/2006/relationships/image" Target="../media/image36.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1.emf" /><Relationship Id="rId2" Type="http://schemas.openxmlformats.org/officeDocument/2006/relationships/image" Target="../media/image42.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4.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8.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9.emf" /><Relationship Id="rId2" Type="http://schemas.openxmlformats.org/officeDocument/2006/relationships/image" Target="../media/image51.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52.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54.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55.emf" /><Relationship Id="rId2" Type="http://schemas.openxmlformats.org/officeDocument/2006/relationships/image" Target="../media/image56.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5.emf" /><Relationship Id="rId2" Type="http://schemas.openxmlformats.org/officeDocument/2006/relationships/image" Target="../media/image16.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58.emf" /><Relationship Id="rId2" Type="http://schemas.openxmlformats.org/officeDocument/2006/relationships/image" Target="../media/image59.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61.emf" /><Relationship Id="rId2" Type="http://schemas.openxmlformats.org/officeDocument/2006/relationships/image" Target="../media/image62.emf" /><Relationship Id="rId3" Type="http://schemas.openxmlformats.org/officeDocument/2006/relationships/image" Target="../media/image64.emf" /><Relationship Id="rId4" Type="http://schemas.openxmlformats.org/officeDocument/2006/relationships/image" Target="../media/image65.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67.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7.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18.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19.emf" /><Relationship Id="rId2" Type="http://schemas.openxmlformats.org/officeDocument/2006/relationships/image" Target="../media/image20.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4.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6.emf" /><Relationship Id="rId2" Type="http://schemas.openxmlformats.org/officeDocument/2006/relationships/image" Target="../media/image27.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29.emf" /><Relationship Id="rId2" Type="http://schemas.openxmlformats.org/officeDocument/2006/relationships/image" Target="../media/image31.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29562494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2020/8/11</a:t>
            </a:fld>
            <a:endParaRPr lang="zh-CN" altLang="en-US">
              <a:latin typeface="Arial"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2020/8/11</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672290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1_标题和内容">
    <p:spTree>
      <p:nvGrpSpPr>
        <p:cNvPr id="1" name=""/>
        <p:cNvGrpSpPr/>
        <p:nvPr/>
      </p:nvGrpSpPr>
      <p:grpSpPr>
        <a:xfrm>
          <a:off x="0" y="0"/>
          <a:ext cx="0" cy="0"/>
        </a:xfrm>
      </p:grpSpPr>
      <p:sp>
        <p:nvSpPr>
          <p:cNvPr id="4" name="日期占位符 3"/>
          <p:cNvSpPr>
            <a:spLocks noGrp="1"/>
          </p:cNvSpPr>
          <p:nvPr>
            <p:ph type="dt" sz="half" idx="10"/>
          </p:nvPr>
        </p:nvSpPr>
        <p:spPr>
          <a:xfrm>
            <a:off x="609600" y="6356350"/>
            <a:ext cx="2844800" cy="365125"/>
          </a:xfrm>
        </p:spPr>
        <p:txBody>
          <a:bodyPr/>
          <a:lstStyle/>
          <a:p>
            <a:fld id="{36732AA8-78B4-F248-A069-0D4A83E48613}" type="datetimeFigureOut">
              <a:rPr kumimoji="1" lang="zh-CN" altLang="en-US" smtClean="0"/>
              <a:t>2020/8/11</a:t>
            </a:fld>
            <a:endParaRPr kumimoji="1" lang="zh-CN" altLang="en-US"/>
          </a:p>
        </p:txBody>
      </p:sp>
      <p:sp>
        <p:nvSpPr>
          <p:cNvPr id="5" name="页脚占位符 4"/>
          <p:cNvSpPr>
            <a:spLocks noGrp="1"/>
          </p:cNvSpPr>
          <p:nvPr>
            <p:ph type="ftr" sz="quarter" idx="11"/>
          </p:nvPr>
        </p:nvSpPr>
        <p:spPr>
          <a:xfrm>
            <a:off x="4165600" y="6356350"/>
            <a:ext cx="3860800" cy="365125"/>
          </a:xfrm>
        </p:spPr>
        <p:txBody>
          <a:bodyPr/>
          <a:lstStyle/>
          <a:p>
            <a:endParaRPr kumimoji="1" lang="zh-CN" altLang="en-US"/>
          </a:p>
        </p:txBody>
      </p:sp>
      <p:sp>
        <p:nvSpPr>
          <p:cNvPr id="6" name="幻灯片编号占位符 5"/>
          <p:cNvSpPr>
            <a:spLocks noGrp="1"/>
          </p:cNvSpPr>
          <p:nvPr>
            <p:ph type="sldNum" sz="quarter" idx="12"/>
          </p:nvPr>
        </p:nvSpPr>
        <p:spPr>
          <a:xfrm>
            <a:off x="8737600" y="6356350"/>
            <a:ext cx="2844800" cy="365125"/>
          </a:xfrm>
        </p:spPr>
        <p:txBody>
          <a:bodyPr/>
          <a:lstStyle/>
          <a:p>
            <a:fld id="{FCB73911-DECC-8D4F-90EA-C07CE246BE6D}" type="slidenum">
              <a:rPr kumimoji="1" lang="zh-CN" altLang="en-US" smtClean="0"/>
              <a:t>‹#›</a:t>
            </a:fld>
            <a:endParaRPr kumimoji="1" lang="zh-CN" altLang="en-US"/>
          </a:p>
        </p:txBody>
      </p:sp>
    </p:spTree>
    <p:extLst>
      <p:ext uri="{BB962C8B-B14F-4D97-AF65-F5344CB8AC3E}">
        <p14:creationId xmlns:p14="http://schemas.microsoft.com/office/powerpoint/2010/main" val="2142510344"/>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57486839"/>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image" Target="../media/image10.png" /><Relationship Id="rId32" Type="http://schemas.openxmlformats.org/officeDocument/2006/relationships/theme" Target="../theme/theme1.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1">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795" r:id="rId29"/>
    <p:sldLayoutId id="2147483830" r:id="rId30"/>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1.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2.jpeg" /><Relationship Id="rId3" Type="http://schemas.openxmlformats.org/officeDocument/2006/relationships/package" Target="../embeddings/Microsoft_Word_Document8.docx" TargetMode="Internal" /><Relationship Id="rId4" Type="http://schemas.openxmlformats.org/officeDocument/2006/relationships/image" Target="../media/image23.emf" /><Relationship Id="rId5" Type="http://schemas.openxmlformats.org/officeDocument/2006/relationships/vmlDrawing" Target="../drawings/vmlDrawing6.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Document9.docx" TargetMode="Internal" /><Relationship Id="rId3" Type="http://schemas.openxmlformats.org/officeDocument/2006/relationships/image" Target="../media/image24.emf" /><Relationship Id="rId4" Type="http://schemas.openxmlformats.org/officeDocument/2006/relationships/vmlDrawing" Target="../drawings/vmlDrawing7.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5.jpeg" /><Relationship Id="rId3" Type="http://schemas.openxmlformats.org/officeDocument/2006/relationships/package" Target="../embeddings/Microsoft_Word_Document10.docx" TargetMode="Internal" /><Relationship Id="rId4" Type="http://schemas.openxmlformats.org/officeDocument/2006/relationships/image" Target="../media/image26.emf" /><Relationship Id="rId5" Type="http://schemas.openxmlformats.org/officeDocument/2006/relationships/package" Target="../embeddings/Microsoft_Word_Document11.docx" TargetMode="Internal" /><Relationship Id="rId6" Type="http://schemas.openxmlformats.org/officeDocument/2006/relationships/image" Target="../media/image27.emf" /><Relationship Id="rId7" Type="http://schemas.openxmlformats.org/officeDocument/2006/relationships/vmlDrawing" Target="../drawings/vmlDrawing8.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8.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12.docx" TargetMode="Internal" /><Relationship Id="rId3" Type="http://schemas.openxmlformats.org/officeDocument/2006/relationships/image" Target="../media/image29.emf" /><Relationship Id="rId4" Type="http://schemas.openxmlformats.org/officeDocument/2006/relationships/image" Target="../media/image30.jpeg" /><Relationship Id="rId5" Type="http://schemas.openxmlformats.org/officeDocument/2006/relationships/package" Target="../embeddings/Microsoft_Word_Document13.docx" TargetMode="Internal" /><Relationship Id="rId6" Type="http://schemas.openxmlformats.org/officeDocument/2006/relationships/image" Target="../media/image31.emf" /><Relationship Id="rId7" Type="http://schemas.openxmlformats.org/officeDocument/2006/relationships/vmlDrawing" Target="../drawings/vmlDrawing9.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2.png" /><Relationship Id="rId3" Type="http://schemas.openxmlformats.org/officeDocument/2006/relationships/package" Target="../embeddings/Microsoft_Word_Document14.docx" TargetMode="Internal" /><Relationship Id="rId4" Type="http://schemas.openxmlformats.org/officeDocument/2006/relationships/image" Target="../media/image33.emf" /><Relationship Id="rId5" Type="http://schemas.openxmlformats.org/officeDocument/2006/relationships/vmlDrawing" Target="../drawings/vmlDrawing10.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4.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Document15.docx" TargetMode="Internal" /><Relationship Id="rId3" Type="http://schemas.openxmlformats.org/officeDocument/2006/relationships/image" Target="../media/image35.emf" /><Relationship Id="rId4" Type="http://schemas.openxmlformats.org/officeDocument/2006/relationships/package" Target="../embeddings/Microsoft_Word_Document16.docx" TargetMode="Internal" /><Relationship Id="rId5" Type="http://schemas.openxmlformats.org/officeDocument/2006/relationships/image" Target="../media/image36.emf" /><Relationship Id="rId6" Type="http://schemas.openxmlformats.org/officeDocument/2006/relationships/image" Target="../media/image37.jpeg" /><Relationship Id="rId7" Type="http://schemas.openxmlformats.org/officeDocument/2006/relationships/vmlDrawing" Target="../drawings/vmlDrawing11.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8.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0.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17.docx" TargetMode="Internal" /><Relationship Id="rId3" Type="http://schemas.openxmlformats.org/officeDocument/2006/relationships/image" Target="../media/image39.emf" /><Relationship Id="rId4" Type="http://schemas.openxmlformats.org/officeDocument/2006/relationships/image" Target="../media/image40.jpeg" /><Relationship Id="rId5" Type="http://schemas.openxmlformats.org/officeDocument/2006/relationships/vmlDrawing" Target="../drawings/vmlDrawing12.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18.docx" TargetMode="Internal" /><Relationship Id="rId3" Type="http://schemas.openxmlformats.org/officeDocument/2006/relationships/image" Target="../media/image41.emf" /><Relationship Id="rId4" Type="http://schemas.openxmlformats.org/officeDocument/2006/relationships/package" Target="../embeddings/Microsoft_Word_Document19.docx" TargetMode="Internal" /><Relationship Id="rId5" Type="http://schemas.openxmlformats.org/officeDocument/2006/relationships/image" Target="../media/image42.emf" /><Relationship Id="rId6" Type="http://schemas.openxmlformats.org/officeDocument/2006/relationships/vmlDrawing" Target="../drawings/vmlDrawing13.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3.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0.docx" TargetMode="Internal" /><Relationship Id="rId3" Type="http://schemas.openxmlformats.org/officeDocument/2006/relationships/image" Target="../media/image44.emf" /><Relationship Id="rId4" Type="http://schemas.openxmlformats.org/officeDocument/2006/relationships/image" Target="../media/image45.jpeg" /><Relationship Id="rId5" Type="http://schemas.openxmlformats.org/officeDocument/2006/relationships/vmlDrawing" Target="../drawings/vmlDrawing14.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6.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7.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1.docx" TargetMode="Internal" /><Relationship Id="rId3" Type="http://schemas.openxmlformats.org/officeDocument/2006/relationships/image" Target="../media/image48.emf" /><Relationship Id="rId4" Type="http://schemas.openxmlformats.org/officeDocument/2006/relationships/vmlDrawing" Target="../drawings/vmlDrawing15.v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2.docx" TargetMode="Internal" /><Relationship Id="rId3" Type="http://schemas.openxmlformats.org/officeDocument/2006/relationships/image" Target="../media/image49.emf" /><Relationship Id="rId4" Type="http://schemas.openxmlformats.org/officeDocument/2006/relationships/image" Target="../media/image50.jpeg" /><Relationship Id="rId5" Type="http://schemas.openxmlformats.org/officeDocument/2006/relationships/package" Target="../embeddings/Microsoft_Word_Document23.docx" TargetMode="Internal" /><Relationship Id="rId6" Type="http://schemas.openxmlformats.org/officeDocument/2006/relationships/image" Target="../media/image51.emf" /><Relationship Id="rId7" Type="http://schemas.openxmlformats.org/officeDocument/2006/relationships/vmlDrawing" Target="../drawings/vmlDrawing16.v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4.docx" TargetMode="Internal" /><Relationship Id="rId3" Type="http://schemas.openxmlformats.org/officeDocument/2006/relationships/image" Target="../media/image52.emf" /><Relationship Id="rId4" Type="http://schemas.openxmlformats.org/officeDocument/2006/relationships/image" Target="../media/image53.jpeg" /><Relationship Id="rId5" Type="http://schemas.openxmlformats.org/officeDocument/2006/relationships/vmlDrawing" Target="../drawings/vmlDrawing17.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12.jpe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5.docx" TargetMode="Internal" /><Relationship Id="rId3" Type="http://schemas.openxmlformats.org/officeDocument/2006/relationships/image" Target="../media/image54.emf" /><Relationship Id="rId4" Type="http://schemas.openxmlformats.org/officeDocument/2006/relationships/vmlDrawing" Target="../drawings/vmlDrawing18.v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26.docx" TargetMode="Internal" /><Relationship Id="rId3" Type="http://schemas.openxmlformats.org/officeDocument/2006/relationships/image" Target="../media/image55.emf" /><Relationship Id="rId4" Type="http://schemas.openxmlformats.org/officeDocument/2006/relationships/oleObject" Target="../embeddings/Microsoft_Word_Document27.docx" TargetMode="Internal" /><Relationship Id="rId5" Type="http://schemas.openxmlformats.org/officeDocument/2006/relationships/image" Target="../media/image56.emf" /><Relationship Id="rId6" Type="http://schemas.openxmlformats.org/officeDocument/2006/relationships/vmlDrawing" Target="../drawings/vmlDrawing19.v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57.jpeg" /><Relationship Id="rId4" Type="http://schemas.openxmlformats.org/officeDocument/2006/relationships/package" Target="../embeddings/Microsoft_Word_Document28.docx" TargetMode="Internal" /><Relationship Id="rId5" Type="http://schemas.openxmlformats.org/officeDocument/2006/relationships/image" Target="../media/image58.emf" /><Relationship Id="rId6" Type="http://schemas.openxmlformats.org/officeDocument/2006/relationships/package" Target="../embeddings/Microsoft_Word_Document29.docx" TargetMode="Internal" /><Relationship Id="rId7" Type="http://schemas.openxmlformats.org/officeDocument/2006/relationships/image" Target="../media/image59.emf" /><Relationship Id="rId8" Type="http://schemas.openxmlformats.org/officeDocument/2006/relationships/image" Target="../media/image60.jpeg" /><Relationship Id="rId9" Type="http://schemas.openxmlformats.org/officeDocument/2006/relationships/vmlDrawing" Target="../drawings/vmlDrawing20.v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65.emf" /><Relationship Id="rId11" Type="http://schemas.openxmlformats.org/officeDocument/2006/relationships/vmlDrawing" Target="../drawings/vmlDrawing21.vml" /><Relationship Id="rId2" Type="http://schemas.openxmlformats.org/officeDocument/2006/relationships/package" Target="../embeddings/Microsoft_Word_Document30.docx" TargetMode="Internal" /><Relationship Id="rId3" Type="http://schemas.openxmlformats.org/officeDocument/2006/relationships/image" Target="../media/image61.emf" /><Relationship Id="rId4" Type="http://schemas.openxmlformats.org/officeDocument/2006/relationships/package" Target="../embeddings/Microsoft_Word_Document31.docx" TargetMode="Internal" /><Relationship Id="rId5" Type="http://schemas.openxmlformats.org/officeDocument/2006/relationships/image" Target="../media/image62.emf" /><Relationship Id="rId6" Type="http://schemas.openxmlformats.org/officeDocument/2006/relationships/image" Target="../media/image63.jpeg" /><Relationship Id="rId7" Type="http://schemas.openxmlformats.org/officeDocument/2006/relationships/package" Target="../embeddings/Microsoft_Word_Document32.docx" TargetMode="Internal" /><Relationship Id="rId8" Type="http://schemas.openxmlformats.org/officeDocument/2006/relationships/image" Target="../media/image64.emf" /><Relationship Id="rId9" Type="http://schemas.openxmlformats.org/officeDocument/2006/relationships/package" Target="../embeddings/Microsoft_Word_Document33.docx" TargetMode="In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6.jpe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34.docx" TargetMode="Internal" /><Relationship Id="rId3" Type="http://schemas.openxmlformats.org/officeDocument/2006/relationships/image" Target="../media/image67.emf" /><Relationship Id="rId4" Type="http://schemas.openxmlformats.org/officeDocument/2006/relationships/image" Target="../media/image68.jpeg" /><Relationship Id="rId5" Type="http://schemas.openxmlformats.org/officeDocument/2006/relationships/vmlDrawing" Target="../drawings/vmlDrawing22.v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69.jpe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0.png" /><Relationship Id="rId3" Type="http://schemas.openxmlformats.org/officeDocument/2006/relationships/image" Target="../media/image71.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Document.docx" TargetMode="Internal" /><Relationship Id="rId3" Type="http://schemas.openxmlformats.org/officeDocument/2006/relationships/image" Target="../media/image13.emf" /><Relationship Id="rId4" Type="http://schemas.openxmlformats.org/officeDocument/2006/relationships/oleObject" Target="../embeddings/Microsoft_Word_Document1.docx" TargetMode="Internal" /><Relationship Id="rId5" Type="http://schemas.openxmlformats.org/officeDocument/2006/relationships/image" Target="../media/image14.emf" /><Relationship Id="rId6" Type="http://schemas.openxmlformats.org/officeDocument/2006/relationships/vmlDrawing" Target="../drawings/vmlDrawing1.v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Document2.docx" TargetMode="Internal" /><Relationship Id="rId3" Type="http://schemas.openxmlformats.org/officeDocument/2006/relationships/image" Target="../media/image15.emf" /><Relationship Id="rId4" Type="http://schemas.openxmlformats.org/officeDocument/2006/relationships/package" Target="../embeddings/Microsoft_Word_Document3.docx" TargetMode="Internal" /><Relationship Id="rId5" Type="http://schemas.openxmlformats.org/officeDocument/2006/relationships/image" Target="../media/image16.emf" /><Relationship Id="rId6" Type="http://schemas.openxmlformats.org/officeDocument/2006/relationships/vmlDrawing" Target="../drawings/vmlDrawing2.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Document4.docx" TargetMode="Internal" /><Relationship Id="rId3" Type="http://schemas.openxmlformats.org/officeDocument/2006/relationships/image" Target="../media/image17.emf" /><Relationship Id="rId4" Type="http://schemas.openxmlformats.org/officeDocument/2006/relationships/vmlDrawing" Target="../drawings/vmlDrawing3.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oleObject" Target="../embeddings/Microsoft_Word_Document5.docx" TargetMode="Internal" /><Relationship Id="rId3" Type="http://schemas.openxmlformats.org/officeDocument/2006/relationships/image" Target="../media/image18.emf" /><Relationship Id="rId4" Type="http://schemas.openxmlformats.org/officeDocument/2006/relationships/vmlDrawing" Target="../drawings/vmlDrawing4.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6.docx" TargetMode="Internal" /><Relationship Id="rId3" Type="http://schemas.openxmlformats.org/officeDocument/2006/relationships/image" Target="../media/image19.emf" /><Relationship Id="rId4" Type="http://schemas.openxmlformats.org/officeDocument/2006/relationships/package" Target="../embeddings/Microsoft_Word_Document7.docx" TargetMode="Internal" /><Relationship Id="rId5" Type="http://schemas.openxmlformats.org/officeDocument/2006/relationships/image" Target="../media/image20.emf" /><Relationship Id="rId6" Type="http://schemas.openxmlformats.org/officeDocument/2006/relationships/vmlDrawing" Target="../drawings/vmlDrawing5.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646331"/>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1965451" y="2883930"/>
            <a:ext cx="10416020" cy="1754326"/>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1.4.2  </a:t>
            </a:r>
            <a:r>
              <a:rPr lang="zh-CN" altLang="en-US"/>
              <a:t>用空间向量研究距离、夹角问题 </a:t>
            </a:r>
            <a:r>
              <a:rPr lang="en-US" altLang="zh-CN"/>
              <a:t>(2)</a:t>
            </a:r>
          </a:p>
          <a:p>
            <a:r>
              <a:rPr lang="en-US" altLang="zh-CN"/>
              <a:t>                             </a:t>
            </a:r>
            <a:r>
              <a:rPr lang="zh-CN" altLang="en-US"/>
              <a:t>空间角</a:t>
            </a:r>
            <a:r>
              <a:rPr lang="en-US" altLang="zh-CN"/>
              <a:t> </a:t>
            </a:r>
            <a:r>
              <a:rPr lang="zh-CN" altLang="zh-CN"/>
              <a:t> </a:t>
            </a:r>
            <a:endParaRPr lang="zh-CN">
              <a:sym typeface="+mn-ea"/>
            </a:endParaRPr>
          </a:p>
        </p:txBody>
      </p:sp>
      <p:sp>
        <p:nvSpPr>
          <p:cNvPr id="2" name="矩形 1"/>
          <p:cNvSpPr/>
          <p:nvPr/>
        </p:nvSpPr>
        <p:spPr>
          <a:xfrm>
            <a:off x="2904564" y="813424"/>
            <a:ext cx="6853158"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矩形 3"/>
          <p:cNvSpPr>
            <a:spLocks noChangeAspect="1"/>
          </p:cNvSpPr>
          <p:nvPr/>
        </p:nvSpPr>
        <p:spPr>
          <a:xfrm>
            <a:off x="227913" y="634002"/>
            <a:ext cx="10930237" cy="904863"/>
          </a:xfrm>
          <a:prstGeom prst="rect">
            <a:avLst/>
          </a:prstGeom>
        </p:spPr>
        <p:txBody>
          <a:bodyPr wrap="square">
            <a:spAutoFit/>
          </a:bodyPr>
          <a:lstStyle/>
          <a:p>
            <a:pPr indent="266700">
              <a:lnSpc>
                <a:spcPct val="120000"/>
              </a:lnSpc>
              <a:tabLst>
                <a:tab pos="1029335"/>
                <a:tab pos="1850390"/>
                <a:tab pos="2538095"/>
              </a:tabLst>
            </a:pPr>
            <a:r>
              <a:rPr lang="zh-CN" altLang="zh-CN" sz="2200">
                <a:solidFill>
                  <a:srgbClr val="000000"/>
                </a:solidFill>
                <a:latin typeface="Times New Roman" pitchFamily="18" charset="0"/>
                <a:ea typeface="黑体" panose="02010609060101010101" pitchFamily="49" charset="-122"/>
                <a:cs typeface="Times New Roman" pitchFamily="18" charset="0"/>
              </a:rPr>
              <a:t>例</a:t>
            </a:r>
            <a:r>
              <a:rPr lang="en-US" altLang="zh-CN" sz="2200" b="1">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如图所示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AB=BC=AA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分别是棱</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试求直线</a:t>
            </a:r>
            <a:r>
              <a:rPr lang="en-US" altLang="zh-CN" sz="2200" i="1">
                <a:solidFill>
                  <a:srgbClr val="000000"/>
                </a:solidFill>
                <a:latin typeface="Times New Roman" pitchFamily="18" charset="0"/>
                <a:cs typeface="Times New Roman" pitchFamily="18" charset="0"/>
              </a:rPr>
              <a:t>EF</a:t>
            </a:r>
            <a:r>
              <a:rPr lang="zh-CN" altLang="zh-CN" sz="2200">
                <a:solidFill>
                  <a:srgbClr val="000000"/>
                </a:solidFill>
                <a:latin typeface="Times New Roman" pitchFamily="18" charset="0"/>
                <a:cs typeface="Times New Roman" pitchFamily="18" charset="0"/>
              </a:rPr>
              <a:t>和</a:t>
            </a:r>
            <a:r>
              <a:rPr lang="en-US" altLang="zh-CN" sz="2200" i="1">
                <a:solidFill>
                  <a:srgbClr val="000000"/>
                </a:solidFill>
                <a:latin typeface="Times New Roman" pitchFamily="18" charset="0"/>
                <a:cs typeface="Times New Roman" pitchFamily="18" charset="0"/>
              </a:rPr>
              <a:t>BC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所成的角</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13" name="W77.eps" descr="id:2147501309;FounderCES"/>
          <p:cNvPicPr/>
          <p:nvPr/>
        </p:nvPicPr>
        <p:blipFill>
          <a:blip r:embed="rId2"/>
          <a:stretch>
            <a:fillRect/>
          </a:stretch>
        </p:blipFill>
        <p:spPr>
          <a:xfrm>
            <a:off x="3683722" y="2261286"/>
            <a:ext cx="2371089" cy="2517530"/>
          </a:xfrm>
          <a:prstGeom prst="rect">
            <a:avLst/>
          </a:prstGeom>
        </p:spPr>
      </p:pic>
      <p:sp>
        <p:nvSpPr>
          <p:cNvPr id="7" name="矩形 6"/>
          <p:cNvSpPr>
            <a:spLocks noChangeAspect="1"/>
          </p:cNvSpPr>
          <p:nvPr/>
        </p:nvSpPr>
        <p:spPr>
          <a:xfrm>
            <a:off x="227913" y="5273087"/>
            <a:ext cx="11770498" cy="904863"/>
          </a:xfrm>
          <a:prstGeom prst="rect">
            <a:avLst/>
          </a:prstGeom>
        </p:spPr>
        <p:txBody>
          <a:bodyPr wrap="squar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思路分析</a:t>
            </a:r>
            <a:r>
              <a:rPr lang="en-US" altLang="zh-CN" sz="2200">
                <a:solidFill>
                  <a:srgbClr val="FF0000"/>
                </a:solidFill>
                <a:latin typeface="Arial" pitchFamily="34"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求出直线</a:t>
            </a:r>
            <a:r>
              <a:rPr lang="en-US" altLang="zh-CN" sz="2200" i="1">
                <a:solidFill>
                  <a:srgbClr val="FF0000"/>
                </a:solidFill>
                <a:latin typeface="Times New Roman" pitchFamily="18" charset="0"/>
                <a:cs typeface="Times New Roman" pitchFamily="18" charset="0"/>
              </a:rPr>
              <a:t>EF</a:t>
            </a:r>
            <a:r>
              <a:rPr lang="zh-CN" altLang="zh-CN" sz="2200">
                <a:solidFill>
                  <a:srgbClr val="FF0000"/>
                </a:solidFill>
                <a:latin typeface="Times New Roman" pitchFamily="18" charset="0"/>
                <a:ea typeface="楷体" panose="02010609060101010101" pitchFamily="49" charset="-122"/>
                <a:cs typeface="Times New Roman" pitchFamily="18" charset="0"/>
              </a:rPr>
              <a:t>和</a:t>
            </a:r>
            <a:r>
              <a:rPr lang="en-US" altLang="zh-CN" sz="2200" i="1">
                <a:solidFill>
                  <a:srgbClr val="FF0000"/>
                </a:solidFill>
                <a:latin typeface="Times New Roman" pitchFamily="18" charset="0"/>
                <a:cs typeface="Times New Roman" pitchFamily="18" charset="0"/>
              </a:rPr>
              <a:t>BC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的方向向量的坐标</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求它们的夹角即得直线</a:t>
            </a:r>
            <a:r>
              <a:rPr lang="en-US" altLang="zh-CN" sz="2200" i="1">
                <a:solidFill>
                  <a:srgbClr val="FF0000"/>
                </a:solidFill>
                <a:latin typeface="Times New Roman" pitchFamily="18" charset="0"/>
                <a:cs typeface="Times New Roman" pitchFamily="18" charset="0"/>
              </a:rPr>
              <a:t>EF</a:t>
            </a:r>
            <a:r>
              <a:rPr lang="zh-CN" altLang="zh-CN" sz="2200">
                <a:solidFill>
                  <a:srgbClr val="FF0000"/>
                </a:solidFill>
                <a:latin typeface="Times New Roman" pitchFamily="18" charset="0"/>
                <a:ea typeface="楷体" panose="02010609060101010101" pitchFamily="49" charset="-122"/>
                <a:cs typeface="Times New Roman" pitchFamily="18" charset="0"/>
              </a:rPr>
              <a:t>和</a:t>
            </a:r>
            <a:r>
              <a:rPr lang="en-US" altLang="zh-CN" sz="2200" i="1">
                <a:solidFill>
                  <a:srgbClr val="FF0000"/>
                </a:solidFill>
                <a:latin typeface="Times New Roman" pitchFamily="18" charset="0"/>
                <a:cs typeface="Times New Roman" pitchFamily="18" charset="0"/>
              </a:rPr>
              <a:t>BC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所成的角</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4"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8626120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610972" y="849074"/>
            <a:ext cx="9583351" cy="459741"/>
          </a:xfrm>
          <a:prstGeom prst="rect">
            <a:avLst/>
          </a:prstGeom>
        </p:spPr>
        <p:txBody>
          <a:bodyPr wrap="squar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解</a:t>
            </a:r>
            <a:r>
              <a:rPr lang="en-US" altLang="zh-CN" sz="2200">
                <a:solidFill>
                  <a:srgbClr val="FF0000"/>
                </a:solidFill>
                <a:latin typeface="Arial" pitchFamily="34"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分别以直线</a:t>
            </a:r>
            <a:r>
              <a:rPr lang="en-US" altLang="zh-CN" sz="2200" i="1">
                <a:solidFill>
                  <a:srgbClr val="FF0000"/>
                </a:solidFill>
                <a:latin typeface="Times New Roman" pitchFamily="18" charset="0"/>
                <a:cs typeface="Times New Roman" pitchFamily="18" charset="0"/>
              </a:rPr>
              <a:t>BA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如右图</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7" name="W78.eps" descr="id:2147501323;FounderCES"/>
          <p:cNvPicPr/>
          <p:nvPr/>
        </p:nvPicPr>
        <p:blipFill>
          <a:blip r:embed="rId2"/>
          <a:stretch>
            <a:fillRect/>
          </a:stretch>
        </p:blipFill>
        <p:spPr>
          <a:xfrm>
            <a:off x="4114968" y="1542177"/>
            <a:ext cx="1953431" cy="2085509"/>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3216476672"/>
              </p:ext>
            </p:extLst>
          </p:nvPr>
        </p:nvGraphicFramePr>
        <p:xfrm>
          <a:off x="805261" y="3861048"/>
          <a:ext cx="8128000" cy="2279067"/>
        </p:xfrm>
        <a:graphic>
          <a:graphicData uri="http://schemas.openxmlformats.org/presentationml/2006/ole">
            <mc:AlternateContent>
              <mc:Choice xmlns:v="urn:schemas-microsoft-com:vml" Requires="v">
                <p:oleObj spid="_x0000_s1046" name="文档" r:id="rId3" imgW="3839551" imgH="1078117" progId="Word.Document.12">
                  <p:embed/>
                </p:oleObj>
              </mc:Choice>
              <mc:Fallback>
                <p:oleObj name="文档" r:id="rId3" imgW="3839551" imgH="1078117" progId="Word.Document.12">
                  <p:embed/>
                  <p:pic>
                    <p:nvPicPr>
                      <p:cNvPr id="0" name="OLE substitute image"/>
                      <p:cNvPicPr/>
                      <p:nvPr/>
                    </p:nvPicPr>
                    <p:blipFill>
                      <a:blip r:embed="rId4"/>
                      <a:stretch>
                        <a:fillRect/>
                      </a:stretch>
                    </p:blipFill>
                    <p:spPr>
                      <a:xfrm>
                        <a:off x="805261" y="3861048"/>
                        <a:ext cx="8128000" cy="2279067"/>
                      </a:xfrm>
                      <a:prstGeom prst="rect">
                        <a:avLst/>
                      </a:prstGeom>
                      <a:noFill/>
                    </p:spPr>
                  </p:pic>
                </p:oleObj>
              </mc:Fallback>
            </mc:AlternateContent>
          </a:graphicData>
        </a:graphic>
      </p:graphicFrame>
    </p:spTree>
    <p:extLst>
      <p:ext uri="{BB962C8B-B14F-4D97-AF65-F5344CB8AC3E}">
        <p14:creationId xmlns:p14="http://schemas.microsoft.com/office/powerpoint/2010/main" val="142122176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65881" y="729812"/>
            <a:ext cx="9916984" cy="5170646"/>
          </a:xfrm>
          <a:prstGeom prst="rect">
            <a:avLst/>
          </a:prstGeom>
        </p:spPr>
        <p:txBody>
          <a:bodyPr wrap="square">
            <a:spAutoFit/>
          </a:bodyPr>
          <a:lstStyle/>
          <a:p>
            <a:pPr indent="266700">
              <a:lnSpc>
                <a:spcPct val="150000"/>
              </a:lnSpc>
              <a:tabLst>
                <a:tab pos="1029335"/>
                <a:tab pos="1850390"/>
                <a:tab pos="2538095"/>
              </a:tabLst>
            </a:pPr>
            <a:r>
              <a:rPr lang="en-US" altLang="zh-CN" sz="2200" b="1">
                <a:solidFill>
                  <a:srgbClr val="000000"/>
                </a:solidFill>
                <a:latin typeface="Times New Roman" pitchFamily="18" charset="0"/>
                <a:ea typeface="仿宋" panose="02010609060101010101" pitchFamily="49" charset="-122"/>
                <a:cs typeface="Times New Roman" pitchFamily="18" charset="0"/>
              </a:rPr>
              <a:t>1.</a:t>
            </a:r>
            <a:r>
              <a:rPr lang="zh-CN" altLang="zh-CN" sz="2200" b="1">
                <a:solidFill>
                  <a:srgbClr val="000000"/>
                </a:solidFill>
                <a:latin typeface="Times New Roman" pitchFamily="18" charset="0"/>
                <a:ea typeface="仿宋" panose="02010609060101010101" pitchFamily="49" charset="-122"/>
                <a:cs typeface="Times New Roman" pitchFamily="18" charset="0"/>
              </a:rPr>
              <a:t>利用空间向量求两异面直线所成角的步骤</a:t>
            </a:r>
            <a:r>
              <a:rPr lang="en-US" altLang="zh-CN" sz="2200" b="1" i="1">
                <a:solidFill>
                  <a:srgbClr val="000000"/>
                </a:solidFill>
                <a:latin typeface="Times New Roman" pitchFamily="18" charset="0"/>
                <a:cs typeface="Times New Roman" pitchFamily="18" charset="0"/>
              </a:rPr>
              <a:t>.</a:t>
            </a:r>
            <a:endParaRPr lang="zh-CN" altLang="zh-CN" sz="2200" b="1">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建立适当的空间直角坐标系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求出两条异面直线的方向向量的坐标</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利用向量的夹角公式求出两直线方向向量的夹角</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ea typeface="仿宋" panose="02010609060101010101" pitchFamily="49" charset="-122"/>
                <a:cs typeface="Times New Roman" pitchFamily="18" charset="0"/>
              </a:rPr>
              <a:t>结合异面直线所成角的范围得到两异面直线所成角</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7970">
              <a:lnSpc>
                <a:spcPct val="150000"/>
              </a:lnSpc>
              <a:tabLst>
                <a:tab pos="1029335"/>
                <a:tab pos="1850390"/>
                <a:tab pos="2538095"/>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求两条异面直线所成的角的两个关注点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余弦值非负</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两条异面直线所成角的余弦值一定为非负值</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而对应的方向向量的夹角可能为钝角</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范围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异面直线所成角的范围是</a:t>
            </a:r>
            <a:r>
              <a:rPr lang="en-US" altLang="zh-CN" sz="2200">
                <a:solidFill>
                  <a:srgbClr val="000000"/>
                </a:solidFill>
                <a:latin typeface="Times New Roman" pitchFamily="18" charset="0"/>
                <a:ea typeface="仿宋" panose="02010609060101010101" pitchFamily="49" charset="-122"/>
                <a:cs typeface="Times New Roman" pitchFamily="18" charset="0"/>
              </a:rPr>
              <a:t>         </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故两直线方向向量夹角的余弦值为负时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应取其绝对值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2785884"/>
              </p:ext>
            </p:extLst>
          </p:nvPr>
        </p:nvGraphicFramePr>
        <p:xfrm>
          <a:off x="5562093" y="4841524"/>
          <a:ext cx="818211" cy="450075"/>
        </p:xfrm>
        <a:graphic>
          <a:graphicData uri="http://schemas.openxmlformats.org/presentationml/2006/ole">
            <mc:AlternateContent>
              <mc:Choice xmlns:v="urn:schemas-microsoft-com:vml" Requires="v">
                <p:oleObj spid="_x0000_s1047" name="文档" r:id="rId2" imgW="523839" imgH="286210" progId="">
                  <p:embed/>
                </p:oleObj>
              </mc:Choice>
              <mc:Fallback>
                <p:oleObj name="文档" r:id="rId2" imgW="523839" imgH="286210" progId="">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5562093" y="4841524"/>
                        <a:ext cx="818211" cy="450075"/>
                      </a:xfrm>
                      <a:prstGeom prst="rect">
                        <a:avLst/>
                      </a:prstGeom>
                      <a:noFill/>
                    </p:spPr>
                  </p:pic>
                </p:oleObj>
              </mc:Fallback>
            </mc:AlternateContent>
          </a:graphicData>
        </a:graphic>
      </p:graphicFrame>
      <p:sp>
        <p:nvSpPr>
          <p:cNvPr id="8"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29689064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47135" y="710704"/>
            <a:ext cx="11788346" cy="1311128"/>
          </a:xfrm>
          <a:prstGeom prst="rect">
            <a:avLst/>
          </a:prstGeom>
        </p:spPr>
        <p:txBody>
          <a:bodyPr wrap="square">
            <a:spAutoFit/>
          </a:bodyPr>
          <a:lstStyle/>
          <a:p>
            <a:pPr indent="304800">
              <a:lnSpc>
                <a:spcPct val="120000"/>
              </a:lnSpc>
              <a:tabLst>
                <a:tab pos="1029335"/>
                <a:tab pos="1850390"/>
                <a:tab pos="2538095"/>
              </a:tabLst>
            </a:pPr>
            <a:r>
              <a:rPr lang="zh-CN" altLang="en-US" sz="2200">
                <a:solidFill>
                  <a:srgbClr val="000000"/>
                </a:solidFill>
                <a:latin typeface="Times New Roman" pitchFamily="18" charset="0"/>
                <a:ea typeface="黑体" panose="02010609060101010101" pitchFamily="49" charset="-122"/>
                <a:cs typeface="Times New Roman" pitchFamily="18" charset="0"/>
              </a:rPr>
              <a:t>跟踪</a:t>
            </a:r>
            <a:r>
              <a:rPr lang="zh-CN" altLang="zh-CN" sz="2200">
                <a:solidFill>
                  <a:srgbClr val="000000"/>
                </a:solidFill>
                <a:latin typeface="Times New Roman" pitchFamily="18" charset="0"/>
                <a:ea typeface="黑体" panose="02010609060101010101" pitchFamily="49" charset="-122"/>
                <a:cs typeface="Times New Roman" pitchFamily="18" charset="0"/>
              </a:rPr>
              <a:t>训练</a:t>
            </a:r>
            <a:r>
              <a:rPr lang="en-US" altLang="zh-CN" sz="2200" b="1">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在正四棱柱</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则异面直线</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AD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所成角的</a:t>
            </a:r>
            <a:endParaRPr lang="en-US" altLang="zh-CN" sz="2200">
              <a:solidFill>
                <a:srgbClr val="000000"/>
              </a:solidFill>
              <a:latin typeface="Times New Roman" pitchFamily="18" charset="0"/>
              <a:cs typeface="Times New Roman" pitchFamily="18" charset="0"/>
            </a:endParaRPr>
          </a:p>
          <a:p>
            <a:pPr indent="3048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余弦值为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pPr>
            <a:r>
              <a:rPr lang="en-US" altLang="zh-CN" sz="2200">
                <a:solidFill>
                  <a:srgbClr val="FF0000"/>
                </a:solidFill>
                <a:latin typeface="Arial" pitchFamily="34" charset="0"/>
                <a:ea typeface="黑体" panose="02010609060101010101" pitchFamily="49" charset="-122"/>
                <a:cs typeface="Times New Roman" pitchFamily="18" charset="0"/>
              </a:rPr>
              <a:t>    </a:t>
            </a:r>
            <a:endParaRPr lang="zh-CN" altLang="en-US" sz="2200">
              <a:solidFill>
                <a:srgbClr val="FF0000"/>
              </a:solidFill>
            </a:endParaRPr>
          </a:p>
        </p:txBody>
      </p:sp>
      <p:pic>
        <p:nvPicPr>
          <p:cNvPr id="7" name="W79.eps" descr="id:2147501337;FounderCES"/>
          <p:cNvPicPr/>
          <p:nvPr/>
        </p:nvPicPr>
        <p:blipFill>
          <a:blip r:embed="rId2"/>
          <a:stretch>
            <a:fillRect/>
          </a:stretch>
        </p:blipFill>
        <p:spPr>
          <a:xfrm>
            <a:off x="8072972" y="3177051"/>
            <a:ext cx="2036680" cy="2933675"/>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073395125"/>
              </p:ext>
            </p:extLst>
          </p:nvPr>
        </p:nvGraphicFramePr>
        <p:xfrm>
          <a:off x="985537" y="2354239"/>
          <a:ext cx="8105775" cy="1519238"/>
        </p:xfrm>
        <a:graphic>
          <a:graphicData uri="http://schemas.openxmlformats.org/presentationml/2006/ole">
            <mc:AlternateContent>
              <mc:Choice xmlns:v="urn:schemas-microsoft-com:vml" Requires="v">
                <p:oleObj spid="_x0000_s1048" name="文档" r:id="rId3" imgW="3839551" imgH="902157" progId="Word.Document.12">
                  <p:embed/>
                </p:oleObj>
              </mc:Choice>
              <mc:Fallback>
                <p:oleObj name="文档" r:id="rId3" imgW="3839551" imgH="902157" progId="Word.Document.12">
                  <p:embed/>
                  <p:pic>
                    <p:nvPicPr>
                      <p:cNvPr id="0" name="OLE substitute image"/>
                      <p:cNvPicPr/>
                      <p:nvPr/>
                    </p:nvPicPr>
                    <p:blipFill>
                      <a:blip r:embed="rId4"/>
                      <a:stretch>
                        <a:fillRect/>
                      </a:stretch>
                    </p:blipFill>
                    <p:spPr>
                      <a:xfrm>
                        <a:off x="985537" y="2354239"/>
                        <a:ext cx="8105775" cy="151923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31835154"/>
              </p:ext>
            </p:extLst>
          </p:nvPr>
        </p:nvGraphicFramePr>
        <p:xfrm>
          <a:off x="499762" y="4920619"/>
          <a:ext cx="8128000" cy="504218"/>
        </p:xfrm>
        <a:graphic>
          <a:graphicData uri="http://schemas.openxmlformats.org/presentationml/2006/ole">
            <mc:AlternateContent>
              <mc:Choice xmlns:v="urn:schemas-microsoft-com:vml" Requires="v">
                <p:oleObj spid="_x0000_s1049" name="文档" r:id="rId5" imgW="3839551" imgH="238340" progId="Word.Document.12">
                  <p:embed/>
                </p:oleObj>
              </mc:Choice>
              <mc:Fallback>
                <p:oleObj name="文档" r:id="rId5" imgW="3839551" imgH="238340" progId="Word.Document.12">
                  <p:embed/>
                  <p:pic>
                    <p:nvPicPr>
                      <p:cNvPr id="0" name="OLE substitute image"/>
                      <p:cNvPicPr/>
                      <p:nvPr/>
                    </p:nvPicPr>
                    <p:blipFill>
                      <a:blip r:embed="rId6"/>
                      <a:stretch>
                        <a:fillRect/>
                      </a:stretch>
                    </p:blipFill>
                    <p:spPr>
                      <a:xfrm>
                        <a:off x="499762" y="4920619"/>
                        <a:ext cx="8128000" cy="504218"/>
                      </a:xfrm>
                      <a:prstGeom prst="rect">
                        <a:avLst/>
                      </a:prstGeom>
                      <a:noFill/>
                    </p:spPr>
                  </p:pic>
                </p:oleObj>
              </mc:Fallback>
            </mc:AlternateContent>
          </a:graphicData>
        </a:graphic>
      </p:graphicFrame>
      <p:sp>
        <p:nvSpPr>
          <p:cNvPr id="1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
        <p:nvSpPr>
          <p:cNvPr id="3" name="矩形 2"/>
          <p:cNvSpPr/>
          <p:nvPr/>
        </p:nvSpPr>
        <p:spPr>
          <a:xfrm>
            <a:off x="299274" y="1865923"/>
            <a:ext cx="10203968" cy="424732"/>
          </a:xfrm>
          <a:prstGeom prst="rect">
            <a:avLst/>
          </a:prstGeom>
        </p:spPr>
        <p:txBody>
          <a:bodyPr wrap="square">
            <a:spAutoFit/>
          </a:bodyPr>
          <a:lstStyle/>
          <a:p>
            <a:pPr>
              <a:lnSpc>
                <a:spcPct val="120000"/>
              </a:lnSpc>
            </a:pPr>
            <a:r>
              <a:rPr lang="zh-CN" altLang="zh-CN">
                <a:solidFill>
                  <a:srgbClr val="FF0000"/>
                </a:solidFill>
                <a:latin typeface="Arial" pitchFamily="34" charset="0"/>
                <a:ea typeface="黑体" panose="02010609060101010101" pitchFamily="49" charset="-122"/>
                <a:cs typeface="Times New Roman" pitchFamily="18" charset="0"/>
              </a:rPr>
              <a:t>解析</a:t>
            </a:r>
            <a:r>
              <a:rPr lang="zh-CN" altLang="en-US">
                <a:solidFill>
                  <a:srgbClr val="FF0000"/>
                </a:solidFill>
                <a:latin typeface="Arial" pitchFamily="34" charset="0"/>
                <a:ea typeface="黑体" panose="02010609060101010101" pitchFamily="49" charset="-122"/>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以</a:t>
            </a:r>
            <a:r>
              <a:rPr lang="en-US" altLang="zh-CN" i="1">
                <a:solidFill>
                  <a:srgbClr val="FF0000"/>
                </a:solidFill>
                <a:latin typeface="Times New Roman" pitchFamily="18" charset="0"/>
              </a:rPr>
              <a:t>D</a:t>
            </a:r>
            <a:r>
              <a:rPr lang="zh-CN" altLang="zh-CN">
                <a:solidFill>
                  <a:srgbClr val="FF0000"/>
                </a:solidFill>
                <a:latin typeface="Times New Roman" pitchFamily="18" charset="0"/>
                <a:ea typeface="楷体" panose="02010609060101010101" pitchFamily="49" charset="-122"/>
                <a:cs typeface="Times New Roman" pitchFamily="18" charset="0"/>
              </a:rPr>
              <a:t>为坐标原点</a:t>
            </a:r>
            <a:r>
              <a:rPr lang="en-US" altLang="zh-CN">
                <a:solidFill>
                  <a:srgbClr val="FF0000"/>
                </a:solidFill>
                <a:latin typeface="Times New Roman" pitchFamily="18" charset="0"/>
              </a:rPr>
              <a:t>,</a:t>
            </a:r>
            <a:r>
              <a:rPr lang="en-US" altLang="zh-CN" i="1">
                <a:solidFill>
                  <a:srgbClr val="FF0000"/>
                </a:solidFill>
                <a:latin typeface="Times New Roman" pitchFamily="18" charset="0"/>
              </a:rPr>
              <a:t>DA</a:t>
            </a:r>
            <a:r>
              <a:rPr lang="en-US" altLang="zh-CN">
                <a:solidFill>
                  <a:srgbClr val="FF0000"/>
                </a:solidFill>
                <a:latin typeface="Times New Roman" pitchFamily="18" charset="0"/>
              </a:rPr>
              <a:t>,</a:t>
            </a:r>
            <a:r>
              <a:rPr lang="en-US" altLang="zh-CN" i="1">
                <a:solidFill>
                  <a:srgbClr val="FF0000"/>
                </a:solidFill>
                <a:latin typeface="Times New Roman" pitchFamily="18" charset="0"/>
              </a:rPr>
              <a:t>DC</a:t>
            </a:r>
            <a:r>
              <a:rPr lang="en-US" altLang="zh-CN">
                <a:solidFill>
                  <a:srgbClr val="FF0000"/>
                </a:solidFill>
                <a:latin typeface="Times New Roman" pitchFamily="18" charset="0"/>
              </a:rPr>
              <a:t>,</a:t>
            </a:r>
            <a:r>
              <a:rPr lang="en-US" altLang="zh-CN" i="1">
                <a:solidFill>
                  <a:srgbClr val="FF0000"/>
                </a:solidFill>
                <a:latin typeface="Times New Roman" pitchFamily="18" charset="0"/>
              </a:rPr>
              <a:t>DD</a:t>
            </a:r>
            <a:r>
              <a:rPr lang="en-US" altLang="zh-CN" baseline="-25000">
                <a:solidFill>
                  <a:srgbClr val="FF0000"/>
                </a:solidFill>
                <a:latin typeface="Times New Roman" pitchFamily="18" charset="0"/>
              </a:rPr>
              <a:t>1</a:t>
            </a:r>
            <a:r>
              <a:rPr lang="zh-CN" altLang="zh-CN">
                <a:solidFill>
                  <a:srgbClr val="FF0000"/>
                </a:solidFill>
                <a:latin typeface="Times New Roman" pitchFamily="18" charset="0"/>
                <a:ea typeface="楷体" panose="02010609060101010101" pitchFamily="49" charset="-122"/>
                <a:cs typeface="Times New Roman" pitchFamily="18" charset="0"/>
              </a:rPr>
              <a:t>所在直线为</a:t>
            </a:r>
            <a:r>
              <a:rPr lang="en-US" altLang="zh-CN" i="1">
                <a:solidFill>
                  <a:srgbClr val="FF0000"/>
                </a:solidFill>
                <a:latin typeface="Times New Roman" pitchFamily="18" charset="0"/>
              </a:rPr>
              <a:t>x</a:t>
            </a:r>
            <a:r>
              <a:rPr lang="zh-CN" altLang="zh-CN">
                <a:solidFill>
                  <a:srgbClr val="FF0000"/>
                </a:solidFill>
                <a:latin typeface="Times New Roman" pitchFamily="18" charset="0"/>
                <a:ea typeface="楷体" panose="02010609060101010101" pitchFamily="49" charset="-122"/>
                <a:cs typeface="Times New Roman" pitchFamily="18" charset="0"/>
              </a:rPr>
              <a:t>轴</a:t>
            </a:r>
            <a:r>
              <a:rPr lang="en-US" altLang="zh-CN">
                <a:solidFill>
                  <a:srgbClr val="FF0000"/>
                </a:solidFill>
                <a:latin typeface="Times New Roman" pitchFamily="18" charset="0"/>
              </a:rPr>
              <a:t>,</a:t>
            </a:r>
            <a:r>
              <a:rPr lang="en-US" altLang="zh-CN" i="1">
                <a:solidFill>
                  <a:srgbClr val="FF0000"/>
                </a:solidFill>
                <a:latin typeface="Times New Roman" pitchFamily="18" charset="0"/>
              </a:rPr>
              <a:t>y</a:t>
            </a:r>
            <a:r>
              <a:rPr lang="zh-CN" altLang="zh-CN">
                <a:solidFill>
                  <a:srgbClr val="FF0000"/>
                </a:solidFill>
                <a:latin typeface="Times New Roman" pitchFamily="18" charset="0"/>
                <a:ea typeface="楷体" panose="02010609060101010101" pitchFamily="49" charset="-122"/>
                <a:cs typeface="Times New Roman" pitchFamily="18" charset="0"/>
              </a:rPr>
              <a:t>轴</a:t>
            </a:r>
            <a:r>
              <a:rPr lang="en-US" altLang="zh-CN">
                <a:solidFill>
                  <a:srgbClr val="FF0000"/>
                </a:solidFill>
                <a:latin typeface="Times New Roman" pitchFamily="18" charset="0"/>
              </a:rPr>
              <a:t>,</a:t>
            </a:r>
            <a:r>
              <a:rPr lang="en-US" altLang="zh-CN" i="1">
                <a:solidFill>
                  <a:srgbClr val="FF0000"/>
                </a:solidFill>
                <a:latin typeface="Times New Roman" pitchFamily="18" charset="0"/>
              </a:rPr>
              <a:t>z</a:t>
            </a:r>
            <a:r>
              <a:rPr lang="zh-CN" altLang="zh-CN">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i="1" err="1">
                <a:solidFill>
                  <a:srgbClr val="FF0000"/>
                </a:solidFill>
                <a:latin typeface="Times New Roman" pitchFamily="18" charset="0"/>
              </a:rPr>
              <a:t>Dxyz</a:t>
            </a:r>
            <a:r>
              <a:rPr lang="en-US" altLang="zh-CN">
                <a:solidFill>
                  <a:srgbClr val="FF0000"/>
                </a:solidFill>
                <a:latin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设</a:t>
            </a:r>
            <a:r>
              <a:rPr lang="en-US" altLang="zh-CN" i="1">
                <a:solidFill>
                  <a:srgbClr val="FF0000"/>
                </a:solidFill>
                <a:latin typeface="Times New Roman" pitchFamily="18" charset="0"/>
              </a:rPr>
              <a:t>AB=</a:t>
            </a:r>
            <a:r>
              <a:rPr lang="en-US" altLang="zh-CN">
                <a:solidFill>
                  <a:srgbClr val="FF0000"/>
                </a:solidFill>
                <a:latin typeface="Times New Roman" pitchFamily="18" charset="0"/>
              </a:rPr>
              <a:t>1</a:t>
            </a:r>
            <a:r>
              <a:rPr lang="en-US" altLang="zh-CN" i="1">
                <a:solidFill>
                  <a:srgbClr val="FF0000"/>
                </a:solidFill>
                <a:latin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则</a:t>
            </a:r>
            <a:endParaRPr lang="zh-CN" altLang="en-US">
              <a:solidFill>
                <a:srgbClr val="FF0000"/>
              </a:solidFill>
            </a:endParaRPr>
          </a:p>
        </p:txBody>
      </p:sp>
    </p:spTree>
    <p:extLst>
      <p:ext uri="{BB962C8B-B14F-4D97-AF65-F5344CB8AC3E}">
        <p14:creationId xmlns:p14="http://schemas.microsoft.com/office/powerpoint/2010/main" val="30023784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166129" y="646680"/>
            <a:ext cx="11543957" cy="1717393"/>
          </a:xfrm>
          <a:prstGeom prst="rect">
            <a:avLst/>
          </a:prstGeom>
        </p:spPr>
        <p:txBody>
          <a:bodyPr wrap="square">
            <a:spAutoFit/>
          </a:bodyPr>
          <a:lstStyle/>
          <a:p>
            <a:pPr indent="266700">
              <a:lnSpc>
                <a:spcPct val="120000"/>
              </a:lnSpc>
              <a:tabLst>
                <a:tab pos="1029335"/>
                <a:tab pos="1850390"/>
                <a:tab pos="2538095"/>
              </a:tabLst>
            </a:pPr>
            <a:r>
              <a:rPr lang="zh-CN" altLang="zh-CN" sz="2200">
                <a:solidFill>
                  <a:srgbClr val="000000"/>
                </a:solidFill>
                <a:latin typeface="Times New Roman" pitchFamily="18" charset="0"/>
                <a:ea typeface="黑体" panose="02010609060101010101" pitchFamily="49"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如图所示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四棱锥</a:t>
            </a:r>
            <a:r>
              <a:rPr lang="en-US" altLang="zh-CN" sz="2200" i="1">
                <a:solidFill>
                  <a:srgbClr val="000000"/>
                </a:solidFill>
                <a:latin typeface="Times New Roman" pitchFamily="18" charset="0"/>
                <a:cs typeface="Times New Roman" pitchFamily="18" charset="0"/>
              </a:rPr>
              <a:t>P-ABCD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PA</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AB=AD=AC=</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PA=BC=</a:t>
            </a:r>
            <a:r>
              <a:rPr lang="en-US" altLang="zh-CN" sz="2200">
                <a:solidFill>
                  <a:srgbClr val="000000"/>
                </a:solidFill>
                <a:latin typeface="Times New Roman" pitchFamily="18" charset="0"/>
                <a:cs typeface="Times New Roman" pitchFamily="18" charset="0"/>
              </a:rPr>
              <a:t>4,</a:t>
            </a:r>
          </a:p>
          <a:p>
            <a:pPr indent="266700">
              <a:lnSpc>
                <a:spcPct val="120000"/>
              </a:lnSpc>
              <a:tabLst>
                <a:tab pos="1029335"/>
                <a:tab pos="1850390"/>
                <a:tab pos="2538095"/>
              </a:tabLst>
            </a:pP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为线段</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Times New Roman" pitchFamily="18" charset="0"/>
                <a:cs typeface="Times New Roman" pitchFamily="18" charset="0"/>
              </a:rPr>
              <a:t>上一点</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AM=</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MD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为</a:t>
            </a:r>
            <a:r>
              <a:rPr lang="en-US" altLang="zh-CN" sz="2200" i="1">
                <a:solidFill>
                  <a:srgbClr val="000000"/>
                </a:solidFill>
                <a:latin typeface="Times New Roman" pitchFamily="18" charset="0"/>
                <a:cs typeface="Times New Roman" pitchFamily="18" charset="0"/>
              </a:rPr>
              <a:t>PC</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证明</a:t>
            </a:r>
            <a:r>
              <a:rPr lang="en-US" altLang="zh-CN" sz="2200" i="1">
                <a:solidFill>
                  <a:srgbClr val="000000"/>
                </a:solidFill>
                <a:latin typeface="Times New Roman" pitchFamily="18" charset="0"/>
                <a:cs typeface="Times New Roman" pitchFamily="18" charset="0"/>
              </a:rPr>
              <a:t>MN</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PAB</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求直线</a:t>
            </a:r>
            <a:r>
              <a:rPr lang="en-US" altLang="zh-CN" sz="2200" i="1">
                <a:solidFill>
                  <a:srgbClr val="000000"/>
                </a:solidFill>
                <a:latin typeface="Times New Roman" pitchFamily="18" charset="0"/>
                <a:cs typeface="Times New Roman" pitchFamily="18" charset="0"/>
              </a:rPr>
              <a:t>AN</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PMN</a:t>
            </a:r>
            <a:r>
              <a:rPr lang="zh-CN" altLang="zh-CN" sz="2200">
                <a:solidFill>
                  <a:srgbClr val="000000"/>
                </a:solidFill>
                <a:latin typeface="Times New Roman" pitchFamily="18" charset="0"/>
                <a:cs typeface="Times New Roman" pitchFamily="18" charset="0"/>
              </a:rPr>
              <a:t>所成角的正弦值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12" name="19h07.eps" descr="id:2147501365;FounderCES"/>
          <p:cNvPicPr/>
          <p:nvPr/>
        </p:nvPicPr>
        <p:blipFill>
          <a:blip r:embed="rId2"/>
          <a:stretch>
            <a:fillRect/>
          </a:stretch>
        </p:blipFill>
        <p:spPr>
          <a:xfrm>
            <a:off x="3063014" y="2663758"/>
            <a:ext cx="2522240" cy="2377798"/>
          </a:xfrm>
          <a:prstGeom prst="rect">
            <a:avLst/>
          </a:prstGeom>
        </p:spPr>
      </p:pic>
      <p:sp>
        <p:nvSpPr>
          <p:cNvPr id="4" name="矩形 3"/>
          <p:cNvSpPr>
            <a:spLocks noChangeAspect="1"/>
          </p:cNvSpPr>
          <p:nvPr/>
        </p:nvSpPr>
        <p:spPr>
          <a:xfrm>
            <a:off x="166129" y="5501486"/>
            <a:ext cx="11410933" cy="904863"/>
          </a:xfrm>
          <a:prstGeom prst="rect">
            <a:avLst/>
          </a:prstGeom>
        </p:spPr>
        <p:txBody>
          <a:bodyPr wrap="squar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思路分析</a:t>
            </a:r>
            <a:r>
              <a:rPr lang="en-US" altLang="zh-CN" sz="2200">
                <a:solidFill>
                  <a:srgbClr val="FF0000"/>
                </a:solidFill>
                <a:latin typeface="Arial" pitchFamily="34" charset="0"/>
                <a:ea typeface="黑体" panose="02010609060101010101" pitchFamily="49" charset="-122"/>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线面平行的判定定理</a:t>
            </a:r>
            <a:r>
              <a:rPr lang="en-US" altLang="zh-CN" sz="2200">
                <a:solidFill>
                  <a:srgbClr val="FF0000"/>
                </a:solidFill>
                <a:latin typeface="Cambria Math" panose="02040503050406030204" pitchFamily="18" charset="0"/>
                <a:ea typeface="NEU-BZ-S92"/>
                <a:cs typeface="Times New Roman" pitchFamily="18" charset="0"/>
              </a:rPr>
              <a:t>⇒</a:t>
            </a:r>
            <a:r>
              <a:rPr lang="en-US" altLang="zh-CN" sz="2200" i="1">
                <a:solidFill>
                  <a:srgbClr val="FF0000"/>
                </a:solidFill>
                <a:latin typeface="Times New Roman" pitchFamily="18" charset="0"/>
                <a:cs typeface="Times New Roman" pitchFamily="18" charset="0"/>
              </a:rPr>
              <a:t>MN</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PAB.</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利用空间向量计算平面</a:t>
            </a:r>
            <a:r>
              <a:rPr lang="en-US" altLang="zh-CN" sz="2200" i="1">
                <a:solidFill>
                  <a:srgbClr val="FF0000"/>
                </a:solidFill>
                <a:latin typeface="Times New Roman" pitchFamily="18" charset="0"/>
                <a:cs typeface="Times New Roman" pitchFamily="18" charset="0"/>
              </a:rPr>
              <a:t>PMN</a:t>
            </a:r>
            <a:r>
              <a:rPr lang="zh-CN" altLang="zh-CN" sz="2200">
                <a:solidFill>
                  <a:srgbClr val="FF0000"/>
                </a:solidFill>
                <a:latin typeface="Times New Roman" pitchFamily="18" charset="0"/>
                <a:ea typeface="楷体" panose="02010609060101010101" pitchFamily="49" charset="-122"/>
                <a:cs typeface="Times New Roman" pitchFamily="18" charset="0"/>
              </a:rPr>
              <a:t>与</a:t>
            </a:r>
            <a:r>
              <a:rPr lang="en-US" altLang="zh-CN" sz="2200" i="1">
                <a:solidFill>
                  <a:srgbClr val="FF0000"/>
                </a:solidFill>
                <a:latin typeface="Times New Roman" pitchFamily="18" charset="0"/>
                <a:cs typeface="Times New Roman" pitchFamily="18" charset="0"/>
              </a:rPr>
              <a:t>AN</a:t>
            </a:r>
            <a:r>
              <a:rPr lang="zh-CN" altLang="zh-CN" sz="2200">
                <a:solidFill>
                  <a:srgbClr val="FF0000"/>
                </a:solidFill>
                <a:latin typeface="Times New Roman" pitchFamily="18" charset="0"/>
                <a:ea typeface="楷体" panose="02010609060101010101" pitchFamily="49" charset="-122"/>
                <a:cs typeface="Times New Roman" pitchFamily="18" charset="0"/>
              </a:rPr>
              <a:t>方向向量的夹角</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直线</a:t>
            </a:r>
            <a:r>
              <a:rPr lang="en-US" altLang="zh-CN" sz="2200" i="1">
                <a:solidFill>
                  <a:srgbClr val="FF0000"/>
                </a:solidFill>
                <a:latin typeface="Times New Roman" pitchFamily="18" charset="0"/>
                <a:cs typeface="Times New Roman" pitchFamily="18" charset="0"/>
              </a:rPr>
              <a:t>AN</a:t>
            </a:r>
            <a:r>
              <a:rPr lang="zh-CN" altLang="zh-CN" sz="2200">
                <a:solidFill>
                  <a:srgbClr val="FF0000"/>
                </a:solidFill>
                <a:latin typeface="Times New Roman" pitchFamily="18" charset="0"/>
                <a:ea typeface="楷体" panose="02010609060101010101" pitchFamily="49" charset="-122"/>
                <a:cs typeface="Times New Roman" pitchFamily="18" charset="0"/>
              </a:rPr>
              <a:t>与平面</a:t>
            </a:r>
            <a:r>
              <a:rPr lang="en-US" altLang="zh-CN" sz="2200" i="1">
                <a:solidFill>
                  <a:srgbClr val="FF0000"/>
                </a:solidFill>
                <a:latin typeface="Times New Roman" pitchFamily="18" charset="0"/>
                <a:cs typeface="Times New Roman" pitchFamily="18" charset="0"/>
              </a:rPr>
              <a:t>PMN</a:t>
            </a:r>
            <a:r>
              <a:rPr lang="zh-CN" altLang="zh-CN" sz="2200">
                <a:solidFill>
                  <a:srgbClr val="FF0000"/>
                </a:solidFill>
                <a:latin typeface="Times New Roman" pitchFamily="18" charset="0"/>
                <a:ea typeface="楷体" panose="02010609060101010101" pitchFamily="49" charset="-122"/>
                <a:cs typeface="Times New Roman" pitchFamily="18" charset="0"/>
              </a:rPr>
              <a:t>所成角的正弦值</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3406683290"/>
      </p:ext>
    </p:extLst>
  </p:cSld>
  <p:clrMapOvr>
    <a:masterClrMapping/>
  </p:clrMapOvr>
  <mc:AlternateContent>
    <mc:Choice xmlns:p14="http://schemas.microsoft.com/office/powerpoint/2010/main" Requires="p14">
      <p:transition spd="slow" p14:dur="1600">
        <p:pull dir="ld"/>
      </p:transition>
    </mc:Choice>
    <mc:Fallback>
      <p:transition spd="slow">
        <p:pull dir="l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761139281"/>
              </p:ext>
            </p:extLst>
          </p:nvPr>
        </p:nvGraphicFramePr>
        <p:xfrm>
          <a:off x="0" y="818549"/>
          <a:ext cx="8105775" cy="3687763"/>
        </p:xfrm>
        <a:graphic>
          <a:graphicData uri="http://schemas.openxmlformats.org/presentationml/2006/ole">
            <mc:AlternateContent>
              <mc:Choice xmlns:v="urn:schemas-microsoft-com:vml" Requires="v">
                <p:oleObj spid="_x0000_s1050" name="文档" r:id="rId2" imgW="3840271" imgH="1753833" progId="Word.Document.12">
                  <p:embed/>
                </p:oleObj>
              </mc:Choice>
              <mc:Fallback>
                <p:oleObj name="文档" r:id="rId2" imgW="3840271" imgH="1753833" progId="Word.Document.12">
                  <p:embed/>
                  <p:pic>
                    <p:nvPicPr>
                      <p:cNvPr id="0" name="OLE substitute image"/>
                      <p:cNvPicPr/>
                      <p:nvPr/>
                    </p:nvPicPr>
                    <p:blipFill>
                      <a:blip r:embed="rId3"/>
                      <a:stretch>
                        <a:fillRect/>
                      </a:stretch>
                    </p:blipFill>
                    <p:spPr>
                      <a:xfrm>
                        <a:off x="0" y="818549"/>
                        <a:ext cx="8105775" cy="3687763"/>
                      </a:xfrm>
                      <a:prstGeom prst="rect">
                        <a:avLst/>
                      </a:prstGeom>
                      <a:noFill/>
                    </p:spPr>
                  </p:pic>
                </p:oleObj>
              </mc:Fallback>
            </mc:AlternateContent>
          </a:graphicData>
        </a:graphic>
      </p:graphicFrame>
      <p:pic>
        <p:nvPicPr>
          <p:cNvPr id="7" name="19h08.eps" descr="id:2147501372;FounderCES"/>
          <p:cNvPicPr/>
          <p:nvPr/>
        </p:nvPicPr>
        <p:blipFill>
          <a:blip r:embed="rId4"/>
          <a:stretch>
            <a:fillRect/>
          </a:stretch>
        </p:blipFill>
        <p:spPr>
          <a:xfrm>
            <a:off x="8373224" y="2014151"/>
            <a:ext cx="3143273" cy="3741062"/>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48718260"/>
              </p:ext>
            </p:extLst>
          </p:nvPr>
        </p:nvGraphicFramePr>
        <p:xfrm>
          <a:off x="-22225" y="4506312"/>
          <a:ext cx="8128000" cy="1428618"/>
        </p:xfrm>
        <a:graphic>
          <a:graphicData uri="http://schemas.openxmlformats.org/presentationml/2006/ole">
            <mc:AlternateContent>
              <mc:Choice xmlns:v="urn:schemas-microsoft-com:vml" Requires="v">
                <p:oleObj spid="_x0000_s1051" name="文档" r:id="rId5" imgW="3839551" imgH="675716" progId="Word.Document.12">
                  <p:embed/>
                </p:oleObj>
              </mc:Choice>
              <mc:Fallback>
                <p:oleObj name="文档" r:id="rId5" imgW="3839551" imgH="675716" progId="Word.Document.12">
                  <p:embed/>
                  <p:pic>
                    <p:nvPicPr>
                      <p:cNvPr id="0" name="OLE substitute image"/>
                      <p:cNvPicPr/>
                      <p:nvPr/>
                    </p:nvPicPr>
                    <p:blipFill>
                      <a:blip r:embed="rId6"/>
                      <a:stretch>
                        <a:fillRect/>
                      </a:stretch>
                    </p:blipFill>
                    <p:spPr>
                      <a:xfrm>
                        <a:off x="-22225" y="4506312"/>
                        <a:ext cx="8128000" cy="1428618"/>
                      </a:xfrm>
                      <a:prstGeom prst="rect">
                        <a:avLst/>
                      </a:prstGeom>
                      <a:noFill/>
                    </p:spPr>
                  </p:pic>
                </p:oleObj>
              </mc:Fallback>
            </mc:AlternateContent>
          </a:graphicData>
        </a:graphic>
      </p:graphicFrame>
    </p:spTree>
    <p:extLst>
      <p:ext uri="{BB962C8B-B14F-4D97-AF65-F5344CB8AC3E}">
        <p14:creationId xmlns:p14="http://schemas.microsoft.com/office/powerpoint/2010/main" val="1860041153"/>
      </p:ext>
    </p:extLst>
  </p:cSld>
  <p:clrMapOvr>
    <a:masterClrMapping/>
  </p:clrMapOvr>
  <mc:AlternateContent>
    <mc:Choice xmlns:p14="http://schemas.microsoft.com/office/powerpoint/2010/main" Requires="p14">
      <p:transition spd="slow" p14:dur="1600">
        <p:pull dir="ld"/>
      </p:transition>
    </mc:Choice>
    <mc:Fallback>
      <p:transition spd="slow">
        <p:pull dir="ld"/>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mc:AlternateContent>
        <mc:Choice Requires="a14">
          <p:sp>
            <p:nvSpPr>
              <p:cNvPr id="4" name="矩形 1"/>
              <p:cNvSpPr>
                <a:spLocks noChangeAspect="1"/>
              </p:cNvSpPr>
              <p:nvPr/>
            </p:nvSpPr>
            <p:spPr>
              <a:xfrm>
                <a:off x="314410" y="663456"/>
                <a:ext cx="11412151" cy="550600"/>
              </a:xfrm>
              <a:prstGeom prst="rect">
                <a:avLst/>
              </a:prstGeom>
            </p:spPr>
            <p:txBody>
              <a:bodyPr wrap="square">
                <a:spAutoFit/>
              </a:bodyPr>
              <a:lstStyle/>
              <a:p>
                <a:pPr indent="200025">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14:m>
                  <m:oMathPara>
                    <m:oMathParaPr>
                      <m:jc/>
                    </m:oMathParaPr>
                    <m:oMath>
                      <m:acc>
                        <m:accPr>
                          <m:chr m:val="⃗"/>
                          <m:ctrlPr>
                            <a:rPr lang="zh-CN" altLang="zh-CN" sz="2200" i="1">
                              <a:solidFill>
                                <a:srgbClr val="FF0000"/>
                              </a:solidFill>
                              <a:latin typeface="Cambria Math" panose="02040503050406030204" pitchFamily="18" charset="0"/>
                              <a:ea typeface="Cambria Math" panose="02040503050406030204" pitchFamily="18" charset="0"/>
                              <a:cs typeface="Times New Roman" pitchFamily="18" charset="0"/>
                            </a:rPr>
                          </m:ctrlPr>
                        </m:accPr>
                        <m:e>
                          <m:r>
                            <a:rPr lang="en-US" altLang="zh-CN" sz="2200" i="1">
                              <a:solidFill>
                                <a:srgbClr val="FF0000"/>
                              </a:solidFill>
                              <a:latin typeface="Cambria Math" panose="02040503050406030204" pitchFamily="18" charset="0"/>
                              <a:cs typeface="Times New Roman" pitchFamily="18" charset="0"/>
                            </a:rPr>
                            <m:t>𝐴𝐸</m:t>
                          </m:r>
                        </m:e>
                      </m:acc>
                    </m:oMath>
                  </m:oMathPara>
                </a14:m>
                <a:r>
                  <a:rPr lang="zh-CN" altLang="zh-CN" sz="2200">
                    <a:solidFill>
                      <a:srgbClr val="FF0000"/>
                    </a:solidFill>
                    <a:latin typeface="Times New Roman" pitchFamily="18" charset="0"/>
                    <a:ea typeface="楷体" panose="02010609060101010101" pitchFamily="49" charset="-122"/>
                    <a:cs typeface="Times New Roman" pitchFamily="18" charset="0"/>
                  </a:rPr>
                  <a:t>的方向为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轴正方向</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i="1">
                    <a:solidFill>
                      <a:srgbClr val="FF0000"/>
                    </a:solidFill>
                    <a:latin typeface="Times New Roman" pitchFamily="18" charset="0"/>
                    <a:cs typeface="Times New Roman" pitchFamily="18" charset="0"/>
                  </a:rPr>
                  <a:t>A-xyz. </a:t>
                </a:r>
                <a:endParaRPr lang="zh-CN" altLang="zh-CN" sz="2200">
                  <a:solidFill>
                    <a:srgbClr val="FF0000"/>
                  </a:solidFill>
                  <a:latin typeface="NEU-BZ-S92"/>
                  <a:ea typeface="方正书宋_GBK" panose="03000509000000000000" pitchFamily="65" charset="-122"/>
                  <a:cs typeface="Times New Roman"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314410" y="663456"/>
                <a:ext cx="11412151" cy="550600"/>
              </a:xfrm>
              <a:prstGeom prst="rect">
                <a:avLst/>
              </a:prstGeom>
              <a:blipFill rotWithShape="0">
                <a:blip r:embed="rId2"/>
                <a:stretch>
                  <a:fillRect b="-13333"/>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715532382"/>
              </p:ext>
            </p:extLst>
          </p:nvPr>
        </p:nvGraphicFramePr>
        <p:xfrm>
          <a:off x="437978" y="1336066"/>
          <a:ext cx="8128000" cy="4420315"/>
        </p:xfrm>
        <a:graphic>
          <a:graphicData uri="http://schemas.openxmlformats.org/presentationml/2006/ole">
            <mc:AlternateContent>
              <mc:Choice xmlns:v="urn:schemas-microsoft-com:vml" Requires="v">
                <p:oleObj spid="_x0000_s1052" name="文档" r:id="rId3" imgW="3839551" imgH="2090970" progId="Word.Document.12">
                  <p:embed/>
                </p:oleObj>
              </mc:Choice>
              <mc:Fallback>
                <p:oleObj name="文档" r:id="rId3" imgW="3839551" imgH="2090970" progId="Word.Document.12">
                  <p:embed/>
                  <p:pic>
                    <p:nvPicPr>
                      <p:cNvPr id="0" name="OLE substitute image"/>
                      <p:cNvPicPr/>
                      <p:nvPr/>
                    </p:nvPicPr>
                    <p:blipFill>
                      <a:blip r:embed="rId4"/>
                      <a:stretch>
                        <a:fillRect/>
                      </a:stretch>
                    </p:blipFill>
                    <p:spPr>
                      <a:xfrm>
                        <a:off x="437978" y="1336066"/>
                        <a:ext cx="8128000" cy="4420315"/>
                      </a:xfrm>
                      <a:prstGeom prst="rect">
                        <a:avLst/>
                      </a:prstGeom>
                      <a:noFill/>
                    </p:spPr>
                  </p:pic>
                </p:oleObj>
              </mc:Fallback>
            </mc:AlternateContent>
          </a:graphicData>
        </a:graphic>
      </p:graphicFrame>
    </p:spTree>
    <p:extLst>
      <p:ext uri="{BB962C8B-B14F-4D97-AF65-F5344CB8AC3E}">
        <p14:creationId xmlns:p14="http://schemas.microsoft.com/office/powerpoint/2010/main" val="1265389889"/>
      </p:ext>
    </p:extLst>
  </p:cSld>
  <p:clrMapOvr>
    <a:masterClrMapping/>
  </p:clrMapOvr>
  <mc:AlternateContent>
    <mc:Choice xmlns:p14="http://schemas.microsoft.com/office/powerpoint/2010/main" Requires="p14">
      <p:transition spd="slow" p14:dur="1600">
        <p:pull dir="ld"/>
      </p:transition>
    </mc:Choice>
    <mc:Fallback>
      <p:transition spd="slow">
        <p:pull dir="ld"/>
      </p:transition>
    </mc:Fallback>
  </mc:AlternateConten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942083" y="837969"/>
            <a:ext cx="8128000" cy="459741"/>
          </a:xfrm>
          <a:prstGeom prst="rect">
            <a:avLst/>
          </a:prstGeom>
        </p:spPr>
        <p:txBody>
          <a:bodyPr>
            <a:spAutoFit/>
          </a:bodyPr>
          <a:lstStyle/>
          <a:p>
            <a:pPr indent="266700">
              <a:lnSpc>
                <a:spcPct val="120000"/>
              </a:lnSpc>
              <a:tabLst>
                <a:tab pos="1029335"/>
                <a:tab pos="1850390"/>
                <a:tab pos="2538095"/>
              </a:tabLst>
            </a:pPr>
            <a:r>
              <a:rPr lang="zh-CN" altLang="zh-CN" sz="2200">
                <a:solidFill>
                  <a:srgbClr val="000000"/>
                </a:solidFill>
                <a:latin typeface="Times New Roman" pitchFamily="18" charset="0"/>
                <a:ea typeface="仿宋" panose="02010609060101010101" pitchFamily="49" charset="-122"/>
                <a:cs typeface="Times New Roman" pitchFamily="18" charset="0"/>
              </a:rPr>
              <a:t>若直线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ea typeface="仿宋" panose="02010609060101010101" pitchFamily="49" charset="-122"/>
                <a:cs typeface="Times New Roman" pitchFamily="18" charset="0"/>
              </a:rPr>
              <a:t>与平面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ea typeface="仿宋" panose="02010609060101010101" pitchFamily="49" charset="-122"/>
                <a:cs typeface="Times New Roman" pitchFamily="18" charset="0"/>
              </a:rPr>
              <a:t>的夹角为</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利用法向量计算</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zh-CN" altLang="zh-CN" sz="2200">
                <a:solidFill>
                  <a:srgbClr val="000000"/>
                </a:solidFill>
                <a:latin typeface="Times New Roman" pitchFamily="18" charset="0"/>
                <a:ea typeface="仿宋" panose="02010609060101010101" pitchFamily="49" charset="-122"/>
                <a:cs typeface="Times New Roman" pitchFamily="18" charset="0"/>
              </a:rPr>
              <a:t>的步骤如下</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7" name="19h09.eps" descr="id:2147501386;FounderCES"/>
          <p:cNvPicPr/>
          <p:nvPr/>
        </p:nvPicPr>
        <p:blipFill>
          <a:blip r:embed="rId2"/>
          <a:stretch>
            <a:fillRect/>
          </a:stretch>
        </p:blipFill>
        <p:spPr>
          <a:xfrm>
            <a:off x="2799992" y="1778115"/>
            <a:ext cx="5231901" cy="4004847"/>
          </a:xfrm>
          <a:prstGeom prst="rect">
            <a:avLst/>
          </a:prstGeom>
        </p:spPr>
      </p:pic>
      <p:sp>
        <p:nvSpPr>
          <p:cNvPr id="8"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总结归纳</a:t>
            </a:r>
          </a:p>
        </p:txBody>
      </p:sp>
    </p:spTree>
    <p:extLst>
      <p:ext uri="{BB962C8B-B14F-4D97-AF65-F5344CB8AC3E}">
        <p14:creationId xmlns:p14="http://schemas.microsoft.com/office/powerpoint/2010/main" val="2609185992"/>
      </p:ext>
    </p:extLst>
  </p:cSld>
  <p:clrMapOvr>
    <a:masterClrMapping/>
  </p:clrMapOvr>
  <mc:AlternateContent>
    <mc:Choice xmlns:p14="http://schemas.microsoft.com/office/powerpoint/2010/main" Requires="p14">
      <p:transition spd="slow" p14:dur="1600">
        <p:pull dir="ld"/>
      </p:transition>
    </mc:Choice>
    <mc:Fallback>
      <p:transition spd="slow">
        <p:pull dir="ld"/>
      </p:transition>
    </mc:Fallback>
  </mc:AlternateConten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93363" y="724114"/>
            <a:ext cx="11519243" cy="866006"/>
          </a:xfrm>
          <a:prstGeom prst="rect">
            <a:avLst/>
          </a:prstGeom>
        </p:spPr>
        <p:txBody>
          <a:bodyPr wrap="square">
            <a:spAutoFit/>
          </a:bodyPr>
          <a:lstStyle/>
          <a:p>
            <a:pPr indent="304800">
              <a:lnSpc>
                <a:spcPct val="120000"/>
              </a:lnSpc>
              <a:tabLst>
                <a:tab pos="1029335"/>
                <a:tab pos="1850390"/>
                <a:tab pos="2538095"/>
              </a:tabLst>
            </a:pPr>
            <a:r>
              <a:rPr lang="zh-CN" altLang="en-US" sz="2200">
                <a:solidFill>
                  <a:srgbClr val="000000"/>
                </a:solidFill>
                <a:latin typeface="Times New Roman" pitchFamily="18" charset="0"/>
                <a:ea typeface="黑体" panose="02010609060101010101" pitchFamily="49" charset="-122"/>
                <a:cs typeface="Times New Roman" pitchFamily="18" charset="0"/>
              </a:rPr>
              <a:t>跟踪</a:t>
            </a:r>
            <a:r>
              <a:rPr lang="zh-CN" altLang="zh-CN" sz="2200">
                <a:solidFill>
                  <a:srgbClr val="000000"/>
                </a:solidFill>
                <a:latin typeface="Times New Roman" pitchFamily="18" charset="0"/>
                <a:ea typeface="黑体" panose="02010609060101010101" pitchFamily="49" charset="-122"/>
                <a:cs typeface="Times New Roman" pitchFamily="18" charset="0"/>
              </a:rPr>
              <a:t>训练</a:t>
            </a:r>
            <a:r>
              <a:rPr lang="en-US" altLang="zh-CN" sz="2200" b="1">
                <a:solidFill>
                  <a:srgbClr val="000000"/>
                </a:solidFill>
                <a:latin typeface="Times New Roman" pitchFamily="18" charset="0"/>
                <a:cs typeface="Times New Roman" pitchFamily="18" charset="0"/>
              </a:rPr>
              <a:t>2 </a:t>
            </a:r>
            <a:r>
              <a:rPr lang="zh-CN" altLang="zh-CN" sz="2200">
                <a:solidFill>
                  <a:srgbClr val="000000"/>
                </a:solidFill>
                <a:latin typeface="Times New Roman" pitchFamily="18" charset="0"/>
                <a:cs typeface="Times New Roman" pitchFamily="18" charset="0"/>
              </a:rPr>
              <a:t>在棱长为</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为</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则直线</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BDE</a:t>
            </a:r>
          </a:p>
          <a:p>
            <a:pPr indent="304800">
              <a:lnSpc>
                <a:spcPct val="120000"/>
              </a:lnSpc>
              <a:tabLst>
                <a:tab pos="1029335"/>
                <a:tab pos="1850390"/>
                <a:tab pos="2538095"/>
              </a:tabLst>
            </a:pPr>
            <a:r>
              <a:rPr lang="en-US" altLang="zh-CN" sz="2200" i="1">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所成的角为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266747539"/>
              </p:ext>
            </p:extLst>
          </p:nvPr>
        </p:nvGraphicFramePr>
        <p:xfrm>
          <a:off x="916472" y="1855971"/>
          <a:ext cx="8128000" cy="968099"/>
        </p:xfrm>
        <a:graphic>
          <a:graphicData uri="http://schemas.openxmlformats.org/presentationml/2006/ole">
            <mc:AlternateContent>
              <mc:Choice xmlns:v="urn:schemas-microsoft-com:vml" Requires="v">
                <p:oleObj spid="_x0000_s1053" name="文档" r:id="rId2" imgW="3838246" imgH="456856" progId="">
                  <p:embed/>
                </p:oleObj>
              </mc:Choice>
              <mc:Fallback>
                <p:oleObj name="文档" r:id="rId2" imgW="3838246" imgH="456856" progId="">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916472" y="1855971"/>
                        <a:ext cx="8128000" cy="968099"/>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81120848"/>
              </p:ext>
            </p:extLst>
          </p:nvPr>
        </p:nvGraphicFramePr>
        <p:xfrm>
          <a:off x="671298" y="4031821"/>
          <a:ext cx="8105775" cy="1285875"/>
        </p:xfrm>
        <a:graphic>
          <a:graphicData uri="http://schemas.openxmlformats.org/presentationml/2006/ole">
            <mc:AlternateContent>
              <mc:Choice xmlns:v="urn:schemas-microsoft-com:vml" Requires="v">
                <p:oleObj spid="_x0000_s1054" name="文档" r:id="rId4" imgW="3839551" imgH="612255" progId="Word.Document.12">
                  <p:embed/>
                </p:oleObj>
              </mc:Choice>
              <mc:Fallback>
                <p:oleObj name="文档" r:id="rId4" imgW="3839551" imgH="612255" progId="Word.Document.12">
                  <p:embed/>
                  <p:pic>
                    <p:nvPicPr>
                      <p:cNvPr id="0" name="OLE substitute image"/>
                      <p:cNvPicPr/>
                      <p:nvPr/>
                    </p:nvPicPr>
                    <p:blipFill>
                      <a:blip r:embed="rId5"/>
                      <a:stretch>
                        <a:fillRect/>
                      </a:stretch>
                    </p:blipFill>
                    <p:spPr>
                      <a:xfrm>
                        <a:off x="671298" y="4031821"/>
                        <a:ext cx="8105775" cy="1285875"/>
                      </a:xfrm>
                      <a:prstGeom prst="rect">
                        <a:avLst/>
                      </a:prstGeom>
                      <a:noFill/>
                    </p:spPr>
                  </p:pic>
                </p:oleObj>
              </mc:Fallback>
            </mc:AlternateContent>
          </a:graphicData>
        </a:graphic>
      </p:graphicFrame>
      <p:sp>
        <p:nvSpPr>
          <p:cNvPr id="6" name="矩形 5"/>
          <p:cNvSpPr>
            <a:spLocks noChangeAspect="1"/>
          </p:cNvSpPr>
          <p:nvPr/>
        </p:nvSpPr>
        <p:spPr>
          <a:xfrm>
            <a:off x="1438877" y="6192187"/>
            <a:ext cx="1558440" cy="459741"/>
          </a:xfrm>
          <a:prstGeom prst="rect">
            <a:avLst/>
          </a:prstGeom>
        </p:spPr>
        <p:txBody>
          <a:bodyPr wrap="non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答案</a:t>
            </a:r>
            <a:r>
              <a:rPr lang="zh-CN" altLang="en-US" sz="2200">
                <a:solidFill>
                  <a:srgbClr val="FF0000"/>
                </a:solidFill>
                <a:latin typeface="Arial" pitchFamily="34" charset="0"/>
                <a:ea typeface="黑体" panose="02010609060101010101" pitchFamily="49" charset="-122"/>
                <a:cs typeface="Times New Roman" pitchFamily="18" charset="0"/>
              </a:rPr>
              <a:t>：</a:t>
            </a:r>
            <a:r>
              <a:rPr lang="en-US" altLang="zh-CN" sz="2200">
                <a:solidFill>
                  <a:srgbClr val="FF0000"/>
                </a:solidFill>
                <a:latin typeface="Times New Roman" pitchFamily="18" charset="0"/>
                <a:cs typeface="Times New Roman" pitchFamily="18" charset="0"/>
              </a:rPr>
              <a:t>B </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12" name="W81.eps" descr="id:2147501393;FounderCES"/>
          <p:cNvPicPr/>
          <p:nvPr/>
        </p:nvPicPr>
        <p:blipFill>
          <a:blip r:embed="rId6"/>
          <a:stretch>
            <a:fillRect/>
          </a:stretch>
        </p:blipFill>
        <p:spPr>
          <a:xfrm>
            <a:off x="7334939" y="1521618"/>
            <a:ext cx="1910807" cy="1861060"/>
          </a:xfrm>
          <a:prstGeom prst="rect">
            <a:avLst/>
          </a:prstGeom>
        </p:spPr>
      </p:pic>
      <p:sp>
        <p:nvSpPr>
          <p:cNvPr id="1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1421200273"/>
      </p:ext>
    </p:extLst>
  </p:cSld>
  <p:clrMapOvr>
    <a:masterClrMapping/>
  </p:clrMapOvr>
  <mc:AlternateContent>
    <mc:Choice xmlns:p14="http://schemas.microsoft.com/office/powerpoint/2010/main" Requires="p14">
      <p:transition spd="slow" p14:dur="1600">
        <p:pull dir="ld"/>
      </p:transition>
    </mc:Choice>
    <mc:Fallback>
      <p:transition spd="slow">
        <p:pull dir="l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166130" y="576344"/>
            <a:ext cx="8128000" cy="904863"/>
          </a:xfrm>
          <a:prstGeom prst="rect">
            <a:avLst/>
          </a:prstGeom>
        </p:spPr>
        <p:txBody>
          <a:bodyPr>
            <a:spAutoFit/>
          </a:bodyPr>
          <a:lstStyle/>
          <a:p>
            <a:pPr indent="266700">
              <a:lnSpc>
                <a:spcPct val="120000"/>
              </a:lnSpc>
              <a:tabLst>
                <a:tab pos="1029335"/>
                <a:tab pos="1850390"/>
                <a:tab pos="2538095"/>
              </a:tabLst>
            </a:pPr>
            <a:r>
              <a:rPr lang="zh-CN" altLang="zh-CN" sz="2200">
                <a:solidFill>
                  <a:srgbClr val="000000"/>
                </a:solidFill>
                <a:latin typeface="Times New Roman" pitchFamily="18" charset="0"/>
                <a:ea typeface="黑体" panose="02010609060101010101" pitchFamily="49" charset="-122"/>
                <a:cs typeface="Times New Roman" pitchFamily="18" charset="0"/>
              </a:rPr>
              <a:t>例</a:t>
            </a:r>
            <a:r>
              <a:rPr lang="en-US" altLang="zh-CN" sz="2200" b="1">
                <a:solidFill>
                  <a:srgbClr val="000000"/>
                </a:solidFill>
                <a:latin typeface="Times New Roman" pitchFamily="18" charset="0"/>
                <a:cs typeface="Times New Roman" pitchFamily="18" charset="0"/>
              </a:rPr>
              <a:t>3.</a:t>
            </a: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ABEF-DCE'F'</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分别为</a:t>
            </a:r>
            <a:r>
              <a:rPr lang="en-US" altLang="zh-CN" sz="2200" i="1">
                <a:solidFill>
                  <a:srgbClr val="000000"/>
                </a:solidFill>
                <a:latin typeface="Times New Roman" pitchFamily="18" charset="0"/>
                <a:cs typeface="Times New Roman" pitchFamily="18" charset="0"/>
              </a:rPr>
              <a:t>AC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BF</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p>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MNA</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MNB</a:t>
            </a:r>
            <a:r>
              <a:rPr lang="zh-CN" altLang="zh-CN" sz="2200">
                <a:solidFill>
                  <a:srgbClr val="000000"/>
                </a:solidFill>
                <a:latin typeface="Times New Roman" pitchFamily="18" charset="0"/>
                <a:cs typeface="Times New Roman" pitchFamily="18" charset="0"/>
              </a:rPr>
              <a:t>所成锐二面角的余弦值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12" name="W82.eps" descr="id:2147501414;FounderCES"/>
          <p:cNvPicPr/>
          <p:nvPr/>
        </p:nvPicPr>
        <p:blipFill>
          <a:blip r:embed="rId2"/>
          <a:stretch>
            <a:fillRect/>
          </a:stretch>
        </p:blipFill>
        <p:spPr>
          <a:xfrm>
            <a:off x="2882865" y="2196111"/>
            <a:ext cx="2517038" cy="2548883"/>
          </a:xfrm>
          <a:prstGeom prst="rect">
            <a:avLst/>
          </a:prstGeom>
        </p:spPr>
      </p:pic>
      <p:sp>
        <p:nvSpPr>
          <p:cNvPr id="4" name="矩形 3"/>
          <p:cNvSpPr>
            <a:spLocks noChangeAspect="1"/>
          </p:cNvSpPr>
          <p:nvPr/>
        </p:nvSpPr>
        <p:spPr>
          <a:xfrm>
            <a:off x="166130" y="5126960"/>
            <a:ext cx="11375081" cy="1311128"/>
          </a:xfrm>
          <a:prstGeom prst="rect">
            <a:avLst/>
          </a:prstGeom>
        </p:spPr>
        <p:txBody>
          <a:bodyPr wrap="squar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思路分析</a:t>
            </a:r>
            <a:r>
              <a:rPr lang="en-US" altLang="zh-CN" sz="2200">
                <a:solidFill>
                  <a:srgbClr val="FF0000"/>
                </a:solidFill>
                <a:latin typeface="Arial" pitchFamily="34"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有两种思路</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一是先根据二面角平面角的定义</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在图形中作出二面角的平面角</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然后利用向量方法求出夹角从而得到所成二面角的大小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另一种是直接求出两个面的法向量</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通过法向量的夹角求得二面角的大小</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787602593"/>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12"/>
          <p:cNvSpPr txBox="1"/>
          <p:nvPr/>
        </p:nvSpPr>
        <p:spPr>
          <a:xfrm>
            <a:off x="0" y="0"/>
            <a:ext cx="1620582" cy="523099"/>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sp>
        <p:nvSpPr>
          <p:cNvPr id="4" name="矩形 3"/>
          <p:cNvSpPr/>
          <p:nvPr/>
        </p:nvSpPr>
        <p:spPr>
          <a:xfrm>
            <a:off x="922637" y="1276062"/>
            <a:ext cx="10235514" cy="3416320"/>
          </a:xfrm>
          <a:prstGeom prst="rect">
            <a:avLst/>
          </a:prstGeom>
        </p:spPr>
        <p:txBody>
          <a:bodyPr wrap="square">
            <a:spAutoFit/>
          </a:bodyPr>
          <a:lstStyle/>
          <a:p>
            <a:pPr algn="just">
              <a:lnSpc>
                <a:spcPct val="15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理解两异面直线所成角与它们的方向向量之间的关系</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会用向量方法求两</a:t>
            </a:r>
            <a:r>
              <a:rPr lang="en-US" altLang="zh-CN" sz="2400">
                <a:solidFill>
                  <a:srgbClr val="000000"/>
                </a:solidFill>
                <a:latin typeface="Times New Roman" pitchFamily="18" charset="0"/>
                <a:cs typeface="Times New Roman" pitchFamily="18" charset="0"/>
              </a:rPr>
              <a:t>  </a:t>
            </a:r>
            <a:r>
              <a:rPr lang="zh-CN" altLang="zh-CN" sz="2400">
                <a:solidFill>
                  <a:srgbClr val="000000"/>
                </a:solidFill>
                <a:latin typeface="Times New Roman" pitchFamily="18" charset="0"/>
                <a:cs typeface="Times New Roman" pitchFamily="18" charset="0"/>
              </a:rPr>
              <a:t>异面直线所成角</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a:cs typeface="Times New Roman" pitchFamily="18" charset="0"/>
            </a:endParaRPr>
          </a:p>
          <a:p>
            <a:pPr algn="just">
              <a:lnSpc>
                <a:spcPct val="15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理解直线与平面所成角与直线方向向量和平面法向量夹角之间的关系</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会用向量方法求直线与平面所成角</a:t>
            </a:r>
            <a:r>
              <a:rPr lang="en-US" altLang="zh-CN" sz="2400" i="1">
                <a:solidFill>
                  <a:srgbClr val="000000"/>
                </a:solidFill>
                <a:latin typeface="Times New Roman" pitchFamily="18" charset="0"/>
                <a:cs typeface="Times New Roman" pitchFamily="18" charset="0"/>
              </a:rPr>
              <a:t>.</a:t>
            </a:r>
            <a:endParaRPr lang="zh-CN" altLang="zh-CN" sz="2400">
              <a:solidFill>
                <a:srgbClr val="000000"/>
              </a:solidFill>
              <a:latin typeface="NEU-BZ-S92"/>
              <a:ea typeface="方正书宋_GBK"/>
              <a:cs typeface="Times New Roman" pitchFamily="18" charset="0"/>
            </a:endParaRPr>
          </a:p>
          <a:p>
            <a:pPr>
              <a:lnSpc>
                <a:spcPct val="150000"/>
              </a:lnSpc>
            </a:pPr>
            <a:r>
              <a:rPr lang="en-US" altLang="zh-CN" sz="2400" b="1">
                <a:solidFill>
                  <a:srgbClr val="000000"/>
                </a:solidFill>
                <a:latin typeface="Times New Roman" pitchFamily="18" charset="0"/>
              </a:rPr>
              <a:t>3</a:t>
            </a:r>
            <a:r>
              <a:rPr lang="en-US" altLang="zh-CN" sz="2400" i="1">
                <a:solidFill>
                  <a:srgbClr val="000000"/>
                </a:solidFill>
                <a:latin typeface="Times New Roman" pitchFamily="18" charset="0"/>
              </a:rPr>
              <a:t>.</a:t>
            </a:r>
            <a:r>
              <a:rPr lang="zh-CN" altLang="zh-CN" sz="2400">
                <a:solidFill>
                  <a:srgbClr val="000000"/>
                </a:solidFill>
                <a:latin typeface="Times New Roman" pitchFamily="18" charset="0"/>
                <a:cs typeface="Times New Roman" pitchFamily="18" charset="0"/>
              </a:rPr>
              <a:t>理解二面角大小与两个面法向量夹角之间的关系</a:t>
            </a:r>
            <a:r>
              <a:rPr lang="en-US" altLang="zh-CN" sz="2400">
                <a:solidFill>
                  <a:srgbClr val="000000"/>
                </a:solidFill>
                <a:latin typeface="Times New Roman" pitchFamily="18" charset="0"/>
              </a:rPr>
              <a:t>,</a:t>
            </a:r>
            <a:r>
              <a:rPr lang="zh-CN" altLang="zh-CN" sz="2400">
                <a:solidFill>
                  <a:srgbClr val="000000"/>
                </a:solidFill>
                <a:latin typeface="Times New Roman" pitchFamily="18" charset="0"/>
                <a:cs typeface="Times New Roman" pitchFamily="18" charset="0"/>
              </a:rPr>
              <a:t>会用向量方法求二面角的大小</a:t>
            </a:r>
            <a:r>
              <a:rPr lang="en-US" altLang="zh-CN" sz="2400" i="1">
                <a:solidFill>
                  <a:srgbClr val="000000"/>
                </a:solidFill>
                <a:latin typeface="Times New Roman" pitchFamily="18" charset="0"/>
              </a:rPr>
              <a:t>.</a:t>
            </a:r>
            <a:endParaRPr lang="zh-CN" altLang="en-US" sz="2400"/>
          </a:p>
        </p:txBody>
      </p:sp>
    </p:spTree>
    <p:extLst>
      <p:ext uri="{BB962C8B-B14F-4D97-AF65-F5344CB8AC3E}">
        <p14:creationId xmlns:p14="http://schemas.microsoft.com/office/powerpoint/2010/main" val="553877184"/>
      </p:ext>
    </p:extLst>
  </p:cSld>
  <p:clrMapOvr>
    <a:masterClrMapping/>
  </p:clrMapOvr>
  <p:transition spd="slow">
    <p:cover dir="lu"/>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67801" y="796978"/>
            <a:ext cx="8128000" cy="904863"/>
          </a:xfrm>
          <a:prstGeom prst="rect">
            <a:avLst/>
          </a:prstGeom>
        </p:spPr>
        <p:txBody>
          <a:bodyPr>
            <a:spAutoFit/>
          </a:bodyPr>
          <a:lstStyle/>
          <a:p>
            <a:pPr>
              <a:lnSpc>
                <a:spcPct val="120000"/>
              </a:lnSpc>
            </a:pPr>
            <a:r>
              <a:rPr lang="zh-CN" altLang="zh-CN" sz="2200">
                <a:solidFill>
                  <a:srgbClr val="FF0000"/>
                </a:solidFill>
                <a:latin typeface="Arial" pitchFamily="34" charset="0"/>
                <a:ea typeface="黑体" panose="02010609060101010101" pitchFamily="49" charset="-122"/>
                <a:cs typeface="Times New Roman" pitchFamily="18" charset="0"/>
              </a:rPr>
              <a:t>解</a:t>
            </a:r>
            <a:r>
              <a:rPr lang="en-US" altLang="zh-CN" sz="2200">
                <a:solidFill>
                  <a:srgbClr val="FF0000"/>
                </a:solidFill>
                <a:latin typeface="Arial" pitchFamily="34"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设正方体棱长为</a:t>
            </a:r>
            <a:r>
              <a:rPr lang="en-US" altLang="zh-CN" sz="2200">
                <a:solidFill>
                  <a:srgbClr val="FF0000"/>
                </a:solidFill>
                <a:latin typeface="Times New Roman" pitchFamily="18" charset="0"/>
              </a:rPr>
              <a:t>1</a:t>
            </a:r>
            <a:r>
              <a:rPr lang="en-US" altLang="zh-CN" sz="2200" i="1">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BA</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BE</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i="1">
                <a:solidFill>
                  <a:srgbClr val="FF0000"/>
                </a:solidFill>
                <a:latin typeface="Times New Roman" pitchFamily="18" charset="0"/>
              </a:rPr>
              <a:t>B-xyz</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endParaRPr lang="zh-CN" altLang="en-US" sz="2200">
              <a:solidFill>
                <a:srgbClr val="FF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37453474"/>
              </p:ext>
            </p:extLst>
          </p:nvPr>
        </p:nvGraphicFramePr>
        <p:xfrm>
          <a:off x="697470" y="4357012"/>
          <a:ext cx="8128000" cy="1758042"/>
        </p:xfrm>
        <a:graphic>
          <a:graphicData uri="http://schemas.openxmlformats.org/presentationml/2006/ole">
            <mc:AlternateContent>
              <mc:Choice xmlns:v="urn:schemas-microsoft-com:vml" Requires="v">
                <p:oleObj spid="_x0000_s1055" name="文档" r:id="rId2" imgW="3840271" imgH="831845" progId="Word.Document.12">
                  <p:embed/>
                </p:oleObj>
              </mc:Choice>
              <mc:Fallback>
                <p:oleObj name="文档" r:id="rId2" imgW="3840271" imgH="831845" progId="Word.Document.12">
                  <p:embed/>
                  <p:pic>
                    <p:nvPicPr>
                      <p:cNvPr id="0" name="OLE substitute image"/>
                      <p:cNvPicPr/>
                      <p:nvPr/>
                    </p:nvPicPr>
                    <p:blipFill>
                      <a:blip r:embed="rId3"/>
                      <a:stretch>
                        <a:fillRect/>
                      </a:stretch>
                    </p:blipFill>
                    <p:spPr>
                      <a:xfrm>
                        <a:off x="697470" y="4357012"/>
                        <a:ext cx="8128000" cy="1758042"/>
                      </a:xfrm>
                      <a:prstGeom prst="rect">
                        <a:avLst/>
                      </a:prstGeom>
                      <a:noFill/>
                    </p:spPr>
                  </p:pic>
                </p:oleObj>
              </mc:Fallback>
            </mc:AlternateContent>
          </a:graphicData>
        </a:graphic>
      </p:graphicFrame>
      <p:pic>
        <p:nvPicPr>
          <p:cNvPr id="12" name="W83.eps" descr="id:2147501428;FounderCES"/>
          <p:cNvPicPr/>
          <p:nvPr/>
        </p:nvPicPr>
        <p:blipFill>
          <a:blip r:embed="rId4"/>
          <a:stretch>
            <a:fillRect/>
          </a:stretch>
        </p:blipFill>
        <p:spPr>
          <a:xfrm>
            <a:off x="3036634" y="1921478"/>
            <a:ext cx="1930043" cy="2079973"/>
          </a:xfrm>
          <a:prstGeom prst="rect">
            <a:avLst/>
          </a:prstGeom>
        </p:spPr>
      </p:pic>
    </p:spTree>
    <p:extLst>
      <p:ext uri="{BB962C8B-B14F-4D97-AF65-F5344CB8AC3E}">
        <p14:creationId xmlns:p14="http://schemas.microsoft.com/office/powerpoint/2010/main" val="462579206"/>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205300013"/>
              </p:ext>
            </p:extLst>
          </p:nvPr>
        </p:nvGraphicFramePr>
        <p:xfrm>
          <a:off x="294227" y="552069"/>
          <a:ext cx="8128000" cy="4329555"/>
        </p:xfrm>
        <a:graphic>
          <a:graphicData uri="http://schemas.openxmlformats.org/presentationml/2006/ole">
            <mc:AlternateContent>
              <mc:Choice xmlns:v="urn:schemas-microsoft-com:vml" Requires="v">
                <p:oleObj spid="_x0000_s1056" name="文档" r:id="rId2" imgW="3839551" imgH="2051306" progId="Word.Document.12">
                  <p:embed/>
                </p:oleObj>
              </mc:Choice>
              <mc:Fallback>
                <p:oleObj name="文档" r:id="rId2" imgW="3839551" imgH="2051306" progId="Word.Document.12">
                  <p:embed/>
                  <p:pic>
                    <p:nvPicPr>
                      <p:cNvPr id="0" name="OLE substitute image"/>
                      <p:cNvPicPr/>
                      <p:nvPr/>
                    </p:nvPicPr>
                    <p:blipFill>
                      <a:blip r:embed="rId3"/>
                      <a:stretch>
                        <a:fillRect/>
                      </a:stretch>
                    </p:blipFill>
                    <p:spPr>
                      <a:xfrm>
                        <a:off x="294227" y="552069"/>
                        <a:ext cx="8128000" cy="4329555"/>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40281500"/>
              </p:ext>
            </p:extLst>
          </p:nvPr>
        </p:nvGraphicFramePr>
        <p:xfrm>
          <a:off x="294227" y="4712031"/>
          <a:ext cx="8128000" cy="1852163"/>
        </p:xfrm>
        <a:graphic>
          <a:graphicData uri="http://schemas.openxmlformats.org/presentationml/2006/ole">
            <mc:AlternateContent>
              <mc:Choice xmlns:v="urn:schemas-microsoft-com:vml" Requires="v">
                <p:oleObj spid="_x0000_s1057" name="文档" r:id="rId4" imgW="3839551" imgH="876195" progId="Word.Document.12">
                  <p:embed/>
                </p:oleObj>
              </mc:Choice>
              <mc:Fallback>
                <p:oleObj name="文档" r:id="rId4" imgW="3839551" imgH="876195" progId="Word.Document.12">
                  <p:embed/>
                  <p:pic>
                    <p:nvPicPr>
                      <p:cNvPr id="0" name="OLE substitute image"/>
                      <p:cNvPicPr/>
                      <p:nvPr/>
                    </p:nvPicPr>
                    <p:blipFill>
                      <a:blip r:embed="rId5"/>
                      <a:stretch>
                        <a:fillRect/>
                      </a:stretch>
                    </p:blipFill>
                    <p:spPr>
                      <a:xfrm>
                        <a:off x="294227" y="4712031"/>
                        <a:ext cx="8128000" cy="1852163"/>
                      </a:xfrm>
                      <a:prstGeom prst="rect">
                        <a:avLst/>
                      </a:prstGeom>
                      <a:noFill/>
                    </p:spPr>
                  </p:pic>
                </p:oleObj>
              </mc:Fallback>
            </mc:AlternateContent>
          </a:graphicData>
        </a:graphic>
      </p:graphicFrame>
    </p:spTree>
    <p:extLst>
      <p:ext uri="{BB962C8B-B14F-4D97-AF65-F5344CB8AC3E}">
        <p14:creationId xmlns:p14="http://schemas.microsoft.com/office/powerpoint/2010/main" val="343268056"/>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1210936" y="1224083"/>
            <a:ext cx="8128000" cy="2631490"/>
          </a:xfrm>
          <a:prstGeom prst="rect">
            <a:avLst/>
          </a:prstGeom>
        </p:spPr>
        <p:txBody>
          <a:bodyPr>
            <a:spAutoFit/>
          </a:bodyPr>
          <a:lstStyle/>
          <a:p>
            <a:pPr indent="266700">
              <a:lnSpc>
                <a:spcPct val="150000"/>
              </a:lnSpc>
              <a:tabLst>
                <a:tab pos="1029335"/>
                <a:tab pos="1850390"/>
                <a:tab pos="2538095"/>
              </a:tabLst>
            </a:pPr>
            <a:r>
              <a:rPr lang="en-US" altLang="zh-CN" sz="2200">
                <a:solidFill>
                  <a:srgbClr val="000000"/>
                </a:solidFill>
                <a:latin typeface="Arial" pitchFamily="34" charset="0"/>
                <a:ea typeface="黑体" panose="02010609060101010101" pitchFamily="49" charset="-122"/>
                <a:cs typeface="Times New Roman" pitchFamily="18" charset="0"/>
              </a:rPr>
              <a:t>                         </a:t>
            </a:r>
            <a:r>
              <a:rPr lang="zh-CN" altLang="zh-CN" sz="2200">
                <a:solidFill>
                  <a:srgbClr val="000000"/>
                </a:solidFill>
                <a:latin typeface="Arial" pitchFamily="34" charset="0"/>
                <a:ea typeface="黑体" panose="02010609060101010101" pitchFamily="49" charset="-122"/>
                <a:cs typeface="Times New Roman" pitchFamily="18" charset="0"/>
              </a:rPr>
              <a:t>利用平面的法向量求二面角</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ea typeface="仿宋" panose="02010609060101010101" pitchFamily="49" charset="-122"/>
                <a:cs typeface="Times New Roman" pitchFamily="18" charset="0"/>
              </a:rPr>
              <a:t>    </a:t>
            </a:r>
            <a:r>
              <a:rPr lang="zh-CN" altLang="zh-CN" sz="2200">
                <a:solidFill>
                  <a:srgbClr val="000000"/>
                </a:solidFill>
                <a:latin typeface="Times New Roman" pitchFamily="18" charset="0"/>
                <a:ea typeface="仿宋" panose="02010609060101010101" pitchFamily="49" charset="-122"/>
                <a:cs typeface="Times New Roman" pitchFamily="18" charset="0"/>
              </a:rPr>
              <a:t>利用向量方法求二面角的大小时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多采用法向量法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即求出两个面的法向量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然后通过法向量的夹角来得到二面角的大小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但利用这种方法求解时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要注意结合图形观察分析</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确定二面角是锐角还是钝角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不能将两个法向量的夹角与二面角的大小完全等同起来</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2"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总结归纳</a:t>
            </a:r>
          </a:p>
        </p:txBody>
      </p:sp>
    </p:spTree>
    <p:extLst>
      <p:ext uri="{BB962C8B-B14F-4D97-AF65-F5344CB8AC3E}">
        <p14:creationId xmlns:p14="http://schemas.microsoft.com/office/powerpoint/2010/main" val="234737789"/>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77340" y="928292"/>
            <a:ext cx="10213545" cy="904863"/>
          </a:xfrm>
          <a:prstGeom prst="rect">
            <a:avLst/>
          </a:prstGeom>
        </p:spPr>
        <p:txBody>
          <a:bodyPr wrap="square">
            <a:spAutoFit/>
          </a:bodyPr>
          <a:lstStyle/>
          <a:p>
            <a:pPr indent="304800">
              <a:lnSpc>
                <a:spcPct val="120000"/>
              </a:lnSpc>
              <a:tabLst>
                <a:tab pos="1029335"/>
                <a:tab pos="1850390"/>
                <a:tab pos="2538095"/>
              </a:tabLst>
            </a:pPr>
            <a:r>
              <a:rPr lang="zh-CN" altLang="en-US" sz="2200">
                <a:solidFill>
                  <a:srgbClr val="000000"/>
                </a:solidFill>
                <a:latin typeface="Times New Roman" pitchFamily="18" charset="0"/>
                <a:ea typeface="黑体" panose="02010609060101010101" pitchFamily="49" charset="-122"/>
                <a:cs typeface="Times New Roman" pitchFamily="18" charset="0"/>
              </a:rPr>
              <a:t>跟踪</a:t>
            </a:r>
            <a:r>
              <a:rPr lang="zh-CN" altLang="zh-CN" sz="2200">
                <a:solidFill>
                  <a:srgbClr val="000000"/>
                </a:solidFill>
                <a:latin typeface="Times New Roman" pitchFamily="18" charset="0"/>
                <a:ea typeface="黑体" panose="02010609060101010101" pitchFamily="49" charset="-122"/>
                <a:cs typeface="Times New Roman" pitchFamily="18" charset="0"/>
              </a:rPr>
              <a:t>训练</a:t>
            </a:r>
            <a:r>
              <a:rPr lang="en-US" altLang="zh-CN" sz="2200" b="1">
                <a:solidFill>
                  <a:srgbClr val="000000"/>
                </a:solidFill>
                <a:latin typeface="Times New Roman" pitchFamily="18" charset="0"/>
                <a:cs typeface="Times New Roman" pitchFamily="18" charset="0"/>
              </a:rPr>
              <a:t>3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在直三棱柱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=BC=AB=</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p>
          <a:p>
            <a:pPr indent="3048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求二面角</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的大小</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7" name="W84.eps" descr="id:2147501442;FounderCES"/>
          <p:cNvPicPr/>
          <p:nvPr/>
        </p:nvPicPr>
        <p:blipFill>
          <a:blip r:embed="rId2"/>
          <a:stretch>
            <a:fillRect/>
          </a:stretch>
        </p:blipFill>
        <p:spPr>
          <a:xfrm>
            <a:off x="2196846" y="2591312"/>
            <a:ext cx="1937301" cy="2054494"/>
          </a:xfrm>
          <a:prstGeom prst="rect">
            <a:avLst/>
          </a:prstGeom>
        </p:spPr>
      </p:pic>
      <p:sp>
        <p:nvSpPr>
          <p:cNvPr id="8"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3378053902"/>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197676" y="765634"/>
            <a:ext cx="10775123" cy="498598"/>
          </a:xfrm>
          <a:prstGeom prst="rect">
            <a:avLst/>
          </a:prstGeom>
        </p:spPr>
        <p:txBody>
          <a:bodyPr wrap="squar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解</a:t>
            </a:r>
            <a:r>
              <a:rPr lang="zh-CN" altLang="en-US" sz="2200">
                <a:solidFill>
                  <a:srgbClr val="FF0000"/>
                </a:solidFill>
                <a:latin typeface="Arial" pitchFamily="34"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(0,2,0),</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(2,0,2),</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(0,0,2),</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(0,2,2),</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683367718"/>
              </p:ext>
            </p:extLst>
          </p:nvPr>
        </p:nvGraphicFramePr>
        <p:xfrm>
          <a:off x="741373" y="2139041"/>
          <a:ext cx="8090286" cy="3744224"/>
        </p:xfrm>
        <a:graphic>
          <a:graphicData uri="http://schemas.openxmlformats.org/presentationml/2006/ole">
            <mc:AlternateContent>
              <mc:Choice xmlns:v="urn:schemas-microsoft-com:vml" Requires="v">
                <p:oleObj spid="_x0000_s1058" name="文档" r:id="rId2" imgW="3839551" imgH="1799626" progId="Word.Document.12">
                  <p:embed/>
                </p:oleObj>
              </mc:Choice>
              <mc:Fallback>
                <p:oleObj name="文档" r:id="rId2" imgW="3839551" imgH="1799626" progId="Word.Document.12">
                  <p:embed/>
                  <p:pic>
                    <p:nvPicPr>
                      <p:cNvPr id="0" name="OLE substitute image"/>
                      <p:cNvPicPr/>
                      <p:nvPr/>
                    </p:nvPicPr>
                    <p:blipFill>
                      <a:blip r:embed="rId3"/>
                      <a:stretch>
                        <a:fillRect/>
                      </a:stretch>
                    </p:blipFill>
                    <p:spPr>
                      <a:xfrm>
                        <a:off x="741373" y="2139041"/>
                        <a:ext cx="8090286" cy="3744224"/>
                      </a:xfrm>
                      <a:prstGeom prst="rect">
                        <a:avLst/>
                      </a:prstGeom>
                      <a:noFill/>
                    </p:spPr>
                  </p:pic>
                </p:oleObj>
              </mc:Fallback>
            </mc:AlternateContent>
          </a:graphicData>
        </a:graphic>
      </p:graphicFrame>
      <p:pic>
        <p:nvPicPr>
          <p:cNvPr id="12" name="W85.eps" descr="id:2147501456;FounderCES"/>
          <p:cNvPicPr/>
          <p:nvPr/>
        </p:nvPicPr>
        <p:blipFill>
          <a:blip r:embed="rId4"/>
          <a:stretch>
            <a:fillRect/>
          </a:stretch>
        </p:blipFill>
        <p:spPr>
          <a:xfrm>
            <a:off x="9485956" y="3583461"/>
            <a:ext cx="2265319" cy="3087346"/>
          </a:xfrm>
          <a:prstGeom prst="rect">
            <a:avLst/>
          </a:prstGeom>
        </p:spPr>
      </p:pic>
      <p:sp>
        <p:nvSpPr>
          <p:cNvPr id="4" name="矩形 3"/>
          <p:cNvSpPr>
            <a:spLocks noChangeAspect="1"/>
          </p:cNvSpPr>
          <p:nvPr/>
        </p:nvSpPr>
        <p:spPr>
          <a:xfrm>
            <a:off x="741373" y="1375443"/>
            <a:ext cx="8128000" cy="459741"/>
          </a:xfrm>
          <a:prstGeom prst="rect">
            <a:avLst/>
          </a:prstGeom>
        </p:spPr>
        <p:txBody>
          <a:bodyPr>
            <a:spAutoFit/>
          </a:bodyPr>
          <a:lstStyle/>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AC</a:t>
            </a:r>
            <a:r>
              <a:rPr lang="zh-CN" altLang="zh-CN" sz="2200">
                <a:solidFill>
                  <a:srgbClr val="FF0000"/>
                </a:solidFill>
                <a:latin typeface="Times New Roman" pitchFamily="18" charset="0"/>
                <a:ea typeface="楷体" panose="02010609060101010101" pitchFamily="49" charset="-122"/>
                <a:cs typeface="Times New Roman" pitchFamily="18" charset="0"/>
              </a:rPr>
              <a:t>的中点为</a:t>
            </a:r>
            <a:r>
              <a:rPr lang="en-US" altLang="zh-CN" sz="2200" i="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BM</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BM</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CC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BM</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2783505077"/>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447825" y="900102"/>
            <a:ext cx="10673256" cy="1717393"/>
          </a:xfrm>
          <a:prstGeom prst="rect">
            <a:avLst/>
          </a:prstGeom>
        </p:spPr>
        <p:txBody>
          <a:bodyPr wrap="square">
            <a:spAutoFit/>
          </a:bodyPr>
          <a:lstStyle/>
          <a:p>
            <a:pPr indent="266700">
              <a:lnSpc>
                <a:spcPct val="120000"/>
              </a:lnSpc>
              <a:tabLst>
                <a:tab pos="1029335"/>
                <a:tab pos="1850390"/>
                <a:tab pos="2538095"/>
              </a:tabLst>
            </a:pPr>
            <a:r>
              <a:rPr lang="zh-CN" altLang="en-US" sz="2200">
                <a:solidFill>
                  <a:srgbClr val="000000"/>
                </a:solidFill>
                <a:latin typeface="Times New Roman" pitchFamily="18" charset="0"/>
                <a:ea typeface="黑体" panose="02010609060101010101" pitchFamily="49" charset="-122"/>
                <a:cs typeface="Times New Roman" pitchFamily="18" charset="0"/>
              </a:rPr>
              <a:t>金题</a:t>
            </a:r>
            <a:r>
              <a:rPr lang="zh-CN" altLang="zh-CN" sz="2200">
                <a:solidFill>
                  <a:srgbClr val="000000"/>
                </a:solidFill>
                <a:latin typeface="Times New Roman" pitchFamily="18" charset="0"/>
                <a:ea typeface="黑体" panose="02010609060101010101" pitchFamily="49" charset="-122"/>
                <a:cs typeface="Times New Roman" pitchFamily="18" charset="0"/>
              </a:rPr>
              <a:t>典例</a:t>
            </a:r>
            <a:r>
              <a:rPr lang="en-US" altLang="zh-CN" sz="2200">
                <a:solidFill>
                  <a:srgbClr val="000000"/>
                </a:solidFill>
                <a:latin typeface="Times New Roman" pitchFamily="18" charset="0"/>
                <a:ea typeface="黑体" panose="02010609060101010101" pitchFamily="49" charset="-122"/>
                <a:cs typeface="Times New Roman" pitchFamily="18" charset="0"/>
              </a:rPr>
              <a:t>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四棱柱</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的所有棱长都相等</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BD=O</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=O</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p>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四边形</a:t>
            </a:r>
            <a:r>
              <a:rPr lang="en-US" altLang="zh-CN" sz="2200" i="1">
                <a:solidFill>
                  <a:srgbClr val="000000"/>
                </a:solidFill>
                <a:latin typeface="Times New Roman" pitchFamily="18" charset="0"/>
                <a:cs typeface="Times New Roman" pitchFamily="18" charset="0"/>
              </a:rPr>
              <a:t>ACC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和四边形</a:t>
            </a:r>
            <a:r>
              <a:rPr lang="en-US" altLang="zh-CN" sz="2200" i="1">
                <a:solidFill>
                  <a:srgbClr val="000000"/>
                </a:solidFill>
                <a:latin typeface="Times New Roman" pitchFamily="18" charset="0"/>
                <a:cs typeface="Times New Roman" pitchFamily="18" charset="0"/>
              </a:rPr>
              <a:t>BDD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均为矩形</a:t>
            </a:r>
            <a:r>
              <a:rPr lang="en-US" altLang="zh-CN" sz="2200" i="1">
                <a:solidFill>
                  <a:srgbClr val="000000"/>
                </a:solidFill>
                <a:latin typeface="Times New Roman" pitchFamily="18" charset="0"/>
                <a:cs typeface="Times New Roman" pitchFamily="18" charset="0"/>
              </a:rPr>
              <a:t>.</a:t>
            </a:r>
          </a:p>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证明</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O</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O</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若</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CBA=</a:t>
            </a:r>
            <a:r>
              <a:rPr lang="en-US" altLang="zh-CN" sz="2200">
                <a:solidFill>
                  <a:srgbClr val="000000"/>
                </a:solidFill>
                <a:latin typeface="Times New Roman" pitchFamily="18" charset="0"/>
                <a:cs typeface="Times New Roman" pitchFamily="18" charset="0"/>
              </a:rPr>
              <a:t>60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求二面角</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-OB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8" name="19h10.eps" descr="id:2147501477;FounderCES"/>
          <p:cNvPicPr/>
          <p:nvPr/>
        </p:nvPicPr>
        <p:blipFill>
          <a:blip r:embed="rId2"/>
          <a:stretch>
            <a:fillRect/>
          </a:stretch>
        </p:blipFill>
        <p:spPr>
          <a:xfrm>
            <a:off x="3557166" y="3441796"/>
            <a:ext cx="2695354" cy="2575944"/>
          </a:xfrm>
          <a:prstGeom prst="rect">
            <a:avLst/>
          </a:prstGeom>
        </p:spPr>
      </p:pic>
      <p:sp>
        <p:nvSpPr>
          <p:cNvPr id="12"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金题典例</a:t>
            </a:r>
          </a:p>
        </p:txBody>
      </p:sp>
    </p:spTree>
    <p:extLst>
      <p:ext uri="{BB962C8B-B14F-4D97-AF65-F5344CB8AC3E}">
        <p14:creationId xmlns:p14="http://schemas.microsoft.com/office/powerpoint/2010/main" val="182084897"/>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14411" y="707904"/>
            <a:ext cx="8128000" cy="1717393"/>
          </a:xfrm>
          <a:prstGeom prst="rect">
            <a:avLst/>
          </a:prstGeom>
        </p:spPr>
        <p:txBody>
          <a:bodyPr>
            <a:spAutoFit/>
          </a:bodyPr>
          <a:lstStyle/>
          <a:p>
            <a:pPr indent="266700">
              <a:lnSpc>
                <a:spcPct val="120000"/>
              </a:lnSpc>
              <a:tabLst>
                <a:tab pos="1029335"/>
                <a:tab pos="1850390"/>
                <a:tab pos="2538095"/>
              </a:tabLst>
            </a:pP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Arial" pitchFamily="34" charset="0"/>
                <a:ea typeface="黑体" panose="02010609060101010101" pitchFamily="49" charset="-122"/>
                <a:cs typeface="Times New Roman" pitchFamily="18" charset="0"/>
              </a:rPr>
              <a:t>证明</a:t>
            </a:r>
            <a:r>
              <a:rPr lang="zh-CN" altLang="zh-CN" sz="2200">
                <a:solidFill>
                  <a:srgbClr val="FF0000"/>
                </a:solidFill>
                <a:latin typeface="Times New Roman" pitchFamily="18" charset="0"/>
                <a:ea typeface="楷体" panose="02010609060101010101" pitchFamily="49" charset="-122"/>
                <a:cs typeface="Times New Roman" pitchFamily="18" charset="0"/>
              </a:rPr>
              <a:t>因为四边形</a:t>
            </a:r>
            <a:r>
              <a:rPr lang="en-US" altLang="zh-CN" sz="2200" i="1">
                <a:solidFill>
                  <a:srgbClr val="FF0000"/>
                </a:solidFill>
                <a:latin typeface="Times New Roman" pitchFamily="18" charset="0"/>
                <a:cs typeface="Times New Roman" pitchFamily="18" charset="0"/>
              </a:rPr>
              <a:t>ACC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和四边形</a:t>
            </a:r>
            <a:r>
              <a:rPr lang="en-US" altLang="zh-CN" sz="2200" i="1">
                <a:solidFill>
                  <a:srgbClr val="FF0000"/>
                </a:solidFill>
                <a:latin typeface="Times New Roman" pitchFamily="18" charset="0"/>
                <a:cs typeface="Times New Roman" pitchFamily="18" charset="0"/>
              </a:rPr>
              <a:t>BDD</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均为矩形</a:t>
            </a:r>
            <a:r>
              <a:rPr lang="en-US" altLang="zh-CN" sz="2200">
                <a:solidFill>
                  <a:srgbClr val="FF0000"/>
                </a:solidFill>
                <a:latin typeface="Times New Roman" pitchFamily="18" charset="0"/>
                <a:cs typeface="Times New Roman" pitchFamily="18" charset="0"/>
              </a:rPr>
              <a:t>,</a:t>
            </a: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CC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BD</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CC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BD</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AC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BD=O</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O</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底面</a:t>
            </a:r>
            <a:r>
              <a:rPr lang="en-US" altLang="zh-CN" sz="2200" i="1">
                <a:solidFill>
                  <a:srgbClr val="FF0000"/>
                </a:solidFill>
                <a:latin typeface="Times New Roman" pitchFamily="18" charset="0"/>
                <a:cs typeface="Times New Roman" pitchFamily="18" charset="0"/>
              </a:rPr>
              <a:t>ABCD.</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3" name="矩形 2"/>
          <p:cNvSpPr>
            <a:spLocks noChangeAspect="1"/>
          </p:cNvSpPr>
          <p:nvPr/>
        </p:nvSpPr>
        <p:spPr>
          <a:xfrm>
            <a:off x="227914" y="2425297"/>
            <a:ext cx="10287686" cy="1717393"/>
          </a:xfrm>
          <a:prstGeom prst="rect">
            <a:avLst/>
          </a:prstGeom>
        </p:spPr>
        <p:txBody>
          <a:bodyPr wrap="square">
            <a:spAutoFit/>
          </a:bodyPr>
          <a:lstStyle/>
          <a:p>
            <a:pPr indent="266700">
              <a:lnSpc>
                <a:spcPct val="120000"/>
              </a:lnSpc>
              <a:tabLst>
                <a:tab pos="1029335"/>
                <a:tab pos="1850390"/>
                <a:tab pos="2538095"/>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Arial" pitchFamily="34" charset="0"/>
                <a:ea typeface="黑体" panose="02010609060101010101" pitchFamily="49" charset="-122"/>
                <a:cs typeface="Times New Roman" pitchFamily="18" charset="0"/>
              </a:rPr>
              <a:t>解</a:t>
            </a:r>
            <a:r>
              <a:rPr lang="zh-CN" altLang="en-US" sz="2200">
                <a:solidFill>
                  <a:srgbClr val="FF0000"/>
                </a:solidFill>
                <a:latin typeface="Arial" pitchFamily="34"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因为四棱柱的所有棱长都相等</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所以四边形</a:t>
            </a:r>
            <a:r>
              <a:rPr lang="en-US" altLang="zh-CN" sz="2200" i="1">
                <a:solidFill>
                  <a:srgbClr val="FF0000"/>
                </a:solidFill>
                <a:latin typeface="Times New Roman" pitchFamily="18" charset="0"/>
                <a:cs typeface="Times New Roman" pitchFamily="18" charset="0"/>
              </a:rPr>
              <a:t>ABCD</a:t>
            </a:r>
            <a:r>
              <a:rPr lang="zh-CN" altLang="zh-CN" sz="2200">
                <a:solidFill>
                  <a:srgbClr val="FF0000"/>
                </a:solidFill>
                <a:latin typeface="Times New Roman" pitchFamily="18" charset="0"/>
                <a:ea typeface="楷体" panose="02010609060101010101" pitchFamily="49" charset="-122"/>
                <a:cs typeface="Times New Roman" pitchFamily="18" charset="0"/>
              </a:rPr>
              <a:t>为菱形</a:t>
            </a:r>
            <a:r>
              <a:rPr lang="en-US" altLang="zh-CN" sz="2200">
                <a:solidFill>
                  <a:srgbClr val="FF0000"/>
                </a:solidFill>
                <a:latin typeface="Times New Roman" pitchFamily="18" charset="0"/>
                <a:cs typeface="Times New Roman" pitchFamily="18" charset="0"/>
              </a:rPr>
              <a:t>,</a:t>
            </a:r>
          </a:p>
          <a:p>
            <a:pPr indent="266700">
              <a:lnSpc>
                <a:spcPct val="120000"/>
              </a:lnSpc>
              <a:tabLst>
                <a:tab pos="1029335"/>
                <a:tab pos="1850390"/>
                <a:tab pos="2538095"/>
              </a:tabLst>
            </a:pPr>
            <a:r>
              <a:rPr lang="en-US" altLang="zh-CN" sz="2200" i="1">
                <a:solidFill>
                  <a:srgbClr val="FF0000"/>
                </a:solidFill>
                <a:latin typeface="Times New Roman" pitchFamily="18" charset="0"/>
                <a:cs typeface="Times New Roman" pitchFamily="18" charset="0"/>
              </a:rPr>
              <a:t>AC</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BD.</a:t>
            </a: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O</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底面</a:t>
            </a:r>
            <a:r>
              <a:rPr lang="en-US" altLang="zh-CN" sz="2200" i="1">
                <a:solidFill>
                  <a:srgbClr val="FF0000"/>
                </a:solidFill>
                <a:latin typeface="Times New Roman" pitchFamily="18" charset="0"/>
                <a:cs typeface="Times New Roman" pitchFamily="18" charset="0"/>
              </a:rPr>
              <a:t>ABCD</a:t>
            </a:r>
            <a:r>
              <a:rPr lang="en-US" altLang="zh-CN" sz="2200">
                <a:solidFill>
                  <a:srgbClr val="FF0000"/>
                </a:solidFill>
                <a:latin typeface="Times New Roman" pitchFamily="18" charset="0"/>
                <a:cs typeface="Times New Roman" pitchFamily="18" charset="0"/>
              </a:rPr>
              <a:t>,</a:t>
            </a: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两两垂直</a:t>
            </a:r>
            <a:r>
              <a:rPr lang="en-US" altLang="zh-CN" sz="2200" i="1">
                <a:solidFill>
                  <a:srgbClr val="FF0000"/>
                </a:solidFill>
                <a:latin typeface="Times New Roman" pitchFamily="18" charset="0"/>
                <a:cs typeface="Times New Roman" pitchFamily="18" charset="0"/>
              </a:rPr>
              <a:t>.</a:t>
            </a: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O</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pic>
        <p:nvPicPr>
          <p:cNvPr id="6" name="图片 5"/>
          <p:cNvPicPr>
            <a:picLocks noChangeAspect="1"/>
          </p:cNvPicPr>
          <p:nvPr/>
        </p:nvPicPr>
        <p:blipFill>
          <a:blip r:embed="rId2"/>
          <a:stretch>
            <a:fillRect/>
          </a:stretch>
        </p:blipFill>
        <p:spPr>
          <a:xfrm>
            <a:off x="3175162" y="4312508"/>
            <a:ext cx="2971982" cy="2397211"/>
          </a:xfrm>
          <a:prstGeom prst="rect">
            <a:avLst/>
          </a:prstGeom>
        </p:spPr>
      </p:pic>
    </p:spTree>
    <p:extLst>
      <p:ext uri="{BB962C8B-B14F-4D97-AF65-F5344CB8AC3E}">
        <p14:creationId xmlns:p14="http://schemas.microsoft.com/office/powerpoint/2010/main" val="1552951728"/>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42454672"/>
              </p:ext>
            </p:extLst>
          </p:nvPr>
        </p:nvGraphicFramePr>
        <p:xfrm>
          <a:off x="746897" y="942117"/>
          <a:ext cx="8128000" cy="4511074"/>
        </p:xfrm>
        <a:graphic>
          <a:graphicData uri="http://schemas.openxmlformats.org/presentationml/2006/ole">
            <mc:AlternateContent>
              <mc:Choice xmlns:v="urn:schemas-microsoft-com:vml" Requires="v">
                <p:oleObj spid="_x0000_s1059" name="文档" r:id="rId2" imgW="3839551" imgH="2137123" progId="Word.Document.12">
                  <p:embed/>
                </p:oleObj>
              </mc:Choice>
              <mc:Fallback>
                <p:oleObj name="文档" r:id="rId2" imgW="3839551" imgH="2137123" progId="Word.Document.12">
                  <p:embed/>
                  <p:pic>
                    <p:nvPicPr>
                      <p:cNvPr id="0" name="OLE substitute image"/>
                      <p:cNvPicPr/>
                      <p:nvPr/>
                    </p:nvPicPr>
                    <p:blipFill>
                      <a:blip r:embed="rId3"/>
                      <a:stretch>
                        <a:fillRect/>
                      </a:stretch>
                    </p:blipFill>
                    <p:spPr>
                      <a:xfrm>
                        <a:off x="746897" y="942117"/>
                        <a:ext cx="8128000" cy="4511074"/>
                      </a:xfrm>
                      <a:prstGeom prst="rect">
                        <a:avLst/>
                      </a:prstGeom>
                      <a:noFill/>
                    </p:spPr>
                  </p:pic>
                </p:oleObj>
              </mc:Fallback>
            </mc:AlternateContent>
          </a:graphicData>
        </a:graphic>
      </p:graphicFrame>
    </p:spTree>
    <p:extLst>
      <p:ext uri="{BB962C8B-B14F-4D97-AF65-F5344CB8AC3E}">
        <p14:creationId xmlns:p14="http://schemas.microsoft.com/office/powerpoint/2010/main" val="3168218685"/>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691693"/>
            <a:ext cx="8128000" cy="498598"/>
          </a:xfrm>
          <a:prstGeom prst="rect">
            <a:avLst/>
          </a:prstGeom>
        </p:spPr>
        <p:txBody>
          <a:bodyPr>
            <a:spAutoFit/>
          </a:bodyPr>
          <a:lstStyle/>
          <a:p>
            <a:pPr indent="304800">
              <a:lnSpc>
                <a:spcPct val="120000"/>
              </a:lnSpc>
              <a:tabLst>
                <a:tab pos="1029335"/>
                <a:tab pos="1850390"/>
                <a:tab pos="2538095"/>
              </a:tabLst>
            </a:pPr>
            <a:r>
              <a:rPr lang="zh-CN" altLang="zh-CN" sz="2200">
                <a:solidFill>
                  <a:srgbClr val="000000"/>
                </a:solidFill>
                <a:latin typeface="Arial" pitchFamily="34" charset="0"/>
                <a:ea typeface="黑体" panose="02010609060101010101" pitchFamily="49" charset="-122"/>
                <a:cs typeface="Times New Roman" pitchFamily="18" charset="0"/>
              </a:rPr>
              <a:t>延伸探究</a:t>
            </a:r>
            <a:r>
              <a:rPr lang="en-US" altLang="zh-CN" sz="2200" b="1">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本例条件不变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求二面角</a:t>
            </a:r>
            <a:r>
              <a:rPr lang="en-US" altLang="zh-CN" sz="2200" i="1">
                <a:solidFill>
                  <a:srgbClr val="000000"/>
                </a:solidFill>
                <a:latin typeface="Times New Roman" pitchFamily="18" charset="0"/>
                <a:cs typeface="Times New Roman" pitchFamily="18" charset="0"/>
              </a:rPr>
              <a:t>B-A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C-D</a:t>
            </a:r>
            <a:r>
              <a:rPr lang="zh-CN" altLang="zh-CN" sz="2200">
                <a:solidFill>
                  <a:srgbClr val="000000"/>
                </a:solidFill>
                <a:latin typeface="Times New Roman" pitchFamily="18" charset="0"/>
                <a:cs typeface="Times New Roman" pitchFamily="18" charset="0"/>
              </a:rPr>
              <a:t>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00836612"/>
              </p:ext>
            </p:extLst>
          </p:nvPr>
        </p:nvGraphicFramePr>
        <p:xfrm>
          <a:off x="0" y="1227361"/>
          <a:ext cx="8105775" cy="3859213"/>
        </p:xfrm>
        <a:graphic>
          <a:graphicData uri="http://schemas.openxmlformats.org/presentationml/2006/ole">
            <mc:AlternateContent>
              <mc:Choice xmlns:v="urn:schemas-microsoft-com:vml" Requires="v">
                <p:oleObj spid="_x0000_s1060" name="文档" r:id="rId2" imgW="3839551" imgH="1837486" progId="Word.Document.12">
                  <p:embed/>
                </p:oleObj>
              </mc:Choice>
              <mc:Fallback>
                <p:oleObj name="文档" r:id="rId2" imgW="3839551" imgH="1837486" progId="Word.Document.12">
                  <p:embed/>
                  <p:pic>
                    <p:nvPicPr>
                      <p:cNvPr id="0" name="OLE substitute image"/>
                      <p:cNvPicPr/>
                      <p:nvPr/>
                    </p:nvPicPr>
                    <p:blipFill>
                      <a:blip r:embed="rId3"/>
                      <a:stretch>
                        <a:fillRect/>
                      </a:stretch>
                    </p:blipFill>
                    <p:spPr>
                      <a:xfrm>
                        <a:off x="0" y="1227361"/>
                        <a:ext cx="8105775" cy="3859213"/>
                      </a:xfrm>
                      <a:prstGeom prst="rect">
                        <a:avLst/>
                      </a:prstGeom>
                      <a:noFill/>
                    </p:spPr>
                  </p:pic>
                </p:oleObj>
              </mc:Fallback>
            </mc:AlternateContent>
          </a:graphicData>
        </a:graphic>
      </p:graphicFrame>
      <p:pic>
        <p:nvPicPr>
          <p:cNvPr id="12" name="19H12.eps" descr="id:2147501498;FounderCES"/>
          <p:cNvPicPr/>
          <p:nvPr/>
        </p:nvPicPr>
        <p:blipFill>
          <a:blip r:embed="rId4"/>
          <a:stretch>
            <a:fillRect/>
          </a:stretch>
        </p:blipFill>
        <p:spPr>
          <a:xfrm>
            <a:off x="8615535" y="3496961"/>
            <a:ext cx="2938033" cy="2748383"/>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3010923238"/>
              </p:ext>
            </p:extLst>
          </p:nvPr>
        </p:nvGraphicFramePr>
        <p:xfrm>
          <a:off x="0" y="5123644"/>
          <a:ext cx="8128000" cy="1825272"/>
        </p:xfrm>
        <a:graphic>
          <a:graphicData uri="http://schemas.openxmlformats.org/presentationml/2006/ole">
            <mc:AlternateContent>
              <mc:Choice xmlns:v="urn:schemas-microsoft-com:vml" Requires="v">
                <p:oleObj spid="_x0000_s1061" name="文档" r:id="rId5" imgW="3839551" imgH="863575" progId="Word.Document.12">
                  <p:embed/>
                </p:oleObj>
              </mc:Choice>
              <mc:Fallback>
                <p:oleObj name="文档" r:id="rId5" imgW="3839551" imgH="863575" progId="Word.Document.12">
                  <p:embed/>
                  <p:pic>
                    <p:nvPicPr>
                      <p:cNvPr id="0" name="OLE substitute image"/>
                      <p:cNvPicPr/>
                      <p:nvPr/>
                    </p:nvPicPr>
                    <p:blipFill>
                      <a:blip r:embed="rId6"/>
                      <a:stretch>
                        <a:fillRect/>
                      </a:stretch>
                    </p:blipFill>
                    <p:spPr>
                      <a:xfrm>
                        <a:off x="0" y="5123644"/>
                        <a:ext cx="8128000" cy="1825272"/>
                      </a:xfrm>
                      <a:prstGeom prst="rect">
                        <a:avLst/>
                      </a:prstGeom>
                      <a:noFill/>
                    </p:spPr>
                  </p:pic>
                </p:oleObj>
              </mc:Fallback>
            </mc:AlternateContent>
          </a:graphicData>
        </a:graphic>
      </p:graphicFrame>
    </p:spTree>
    <p:extLst>
      <p:ext uri="{BB962C8B-B14F-4D97-AF65-F5344CB8AC3E}">
        <p14:creationId xmlns:p14="http://schemas.microsoft.com/office/powerpoint/2010/main" val="2128995356"/>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628341"/>
            <a:ext cx="11115589" cy="866006"/>
          </a:xfrm>
          <a:prstGeom prst="rect">
            <a:avLst/>
          </a:prstGeom>
        </p:spPr>
        <p:txBody>
          <a:bodyPr wrap="square">
            <a:spAutoFit/>
          </a:bodyPr>
          <a:lstStyle/>
          <a:p>
            <a:pPr indent="304800">
              <a:lnSpc>
                <a:spcPct val="120000"/>
              </a:lnSpc>
              <a:tabLst>
                <a:tab pos="1029335"/>
                <a:tab pos="1850390"/>
                <a:tab pos="2538095"/>
              </a:tabLst>
            </a:pPr>
            <a:r>
              <a:rPr lang="zh-CN" altLang="zh-CN" sz="2200">
                <a:solidFill>
                  <a:srgbClr val="000000"/>
                </a:solidFill>
                <a:latin typeface="Arial" pitchFamily="34" charset="0"/>
                <a:ea typeface="黑体" panose="02010609060101010101" pitchFamily="49" charset="-122"/>
                <a:cs typeface="Times New Roman" pitchFamily="18" charset="0"/>
              </a:rPr>
              <a:t>延伸探究</a:t>
            </a:r>
            <a:r>
              <a:rPr lang="en-US" altLang="zh-CN" sz="2200" b="1">
                <a:solidFill>
                  <a:srgbClr val="000000"/>
                </a:solidFill>
                <a:latin typeface="Times New Roman" pitchFamily="18" charset="0"/>
                <a:cs typeface="Times New Roman" pitchFamily="18" charset="0"/>
              </a:rPr>
              <a:t>2  </a:t>
            </a:r>
            <a:r>
              <a:rPr lang="zh-CN" altLang="zh-CN" sz="2200">
                <a:solidFill>
                  <a:srgbClr val="000000"/>
                </a:solidFill>
                <a:latin typeface="Times New Roman" pitchFamily="18" charset="0"/>
                <a:cs typeface="Times New Roman" pitchFamily="18" charset="0"/>
              </a:rPr>
              <a:t>本例四棱柱中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CBA=</a:t>
            </a:r>
            <a:r>
              <a:rPr lang="en-US" altLang="zh-CN" sz="2200">
                <a:solidFill>
                  <a:srgbClr val="000000"/>
                </a:solidFill>
                <a:latin typeface="Times New Roman" pitchFamily="18" charset="0"/>
                <a:cs typeface="Times New Roman" pitchFamily="18" charset="0"/>
              </a:rPr>
              <a:t>60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zh-CN" altLang="zh-CN" sz="2200">
                <a:solidFill>
                  <a:srgbClr val="000000"/>
                </a:solidFill>
                <a:latin typeface="Times New Roman" pitchFamily="18" charset="0"/>
                <a:cs typeface="Times New Roman" pitchFamily="18" charset="0"/>
              </a:rPr>
              <a:t>改为</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CBA=</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设</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分别是棱</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CD</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p>
          <a:p>
            <a:pPr indent="304800">
              <a:lnSpc>
                <a:spcPct val="120000"/>
              </a:lnSpc>
              <a:tabLst>
                <a:tab pos="1029335"/>
                <a:tab pos="1850390"/>
                <a:tab pos="2538095"/>
              </a:tabLst>
            </a:pP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AB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AD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所成锐二面角的余弦值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61705040"/>
              </p:ext>
            </p:extLst>
          </p:nvPr>
        </p:nvGraphicFramePr>
        <p:xfrm>
          <a:off x="383059" y="1753262"/>
          <a:ext cx="9168713" cy="1335928"/>
        </p:xfrm>
        <a:graphic>
          <a:graphicData uri="http://schemas.openxmlformats.org/presentationml/2006/ole">
            <mc:AlternateContent>
              <mc:Choice xmlns:v="urn:schemas-microsoft-com:vml" Requires="v">
                <p:oleObj spid="_x0000_s1062" name="文档" r:id="rId2" imgW="5111238" imgH="703480" progId="Word.Document.12">
                  <p:embed/>
                </p:oleObj>
              </mc:Choice>
              <mc:Fallback>
                <p:oleObj name="文档" r:id="rId2" imgW="5111238" imgH="703480" progId="Word.Document.12">
                  <p:embed/>
                  <p:pic>
                    <p:nvPicPr>
                      <p:cNvPr id="0" name="OLE substitute image"/>
                      <p:cNvPicPr/>
                      <p:nvPr/>
                    </p:nvPicPr>
                    <p:blipFill>
                      <a:blip r:embed="rId3"/>
                      <a:stretch>
                        <a:fillRect/>
                      </a:stretch>
                    </p:blipFill>
                    <p:spPr>
                      <a:xfrm>
                        <a:off x="383059" y="1753262"/>
                        <a:ext cx="9168713" cy="1335928"/>
                      </a:xfrm>
                      <a:prstGeom prst="rect">
                        <a:avLst/>
                      </a:prstGeom>
                      <a:noFill/>
                    </p:spPr>
                  </p:pic>
                </p:oleObj>
              </mc:Fallback>
            </mc:AlternateContent>
          </a:graphicData>
        </a:graphic>
      </p:graphicFrame>
      <p:pic>
        <p:nvPicPr>
          <p:cNvPr id="8" name="19H13.eps" descr="id:2147501512;FounderCES"/>
          <p:cNvPicPr/>
          <p:nvPr/>
        </p:nvPicPr>
        <p:blipFill>
          <a:blip r:embed="rId4"/>
          <a:stretch>
            <a:fillRect/>
          </a:stretch>
        </p:blipFill>
        <p:spPr>
          <a:xfrm>
            <a:off x="2958700" y="3974138"/>
            <a:ext cx="2200989" cy="2525516"/>
          </a:xfrm>
          <a:prstGeom prst="rect">
            <a:avLst/>
          </a:prstGeom>
        </p:spPr>
      </p:pic>
    </p:spTree>
    <p:extLst>
      <p:ext uri="{BB962C8B-B14F-4D97-AF65-F5344CB8AC3E}">
        <p14:creationId xmlns:p14="http://schemas.microsoft.com/office/powerpoint/2010/main" val="2847131494"/>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585077"/>
            <a:ext cx="6988434" cy="4832092"/>
          </a:xfrm>
          <a:prstGeom prst="rect">
            <a:avLst/>
          </a:prstGeom>
        </p:spPr>
        <p:txBody>
          <a:bodyPr wrap="square">
            <a:spAutoFit/>
          </a:bodyPr>
          <a:lstStyle/>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地球绕太阳公转的轨道平面称为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黄道面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黄道面与地球赤道面交角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二面角的平面角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为</a:t>
            </a:r>
            <a:r>
              <a:rPr lang="en-US" altLang="zh-CN" sz="2200">
                <a:solidFill>
                  <a:srgbClr val="000000"/>
                </a:solidFill>
                <a:latin typeface="Times New Roman" pitchFamily="18" charset="0"/>
                <a:cs typeface="Times New Roman" pitchFamily="18" charset="0"/>
              </a:rPr>
              <a:t>23</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26</a:t>
            </a:r>
            <a:r>
              <a:rPr lang="en-US" altLang="zh-CN" sz="2200" i="1" baseline="300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黄道面与天球相交的大圆为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黄道</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黄道及其附近的南北宽</a:t>
            </a:r>
            <a:r>
              <a:rPr lang="en-US" altLang="zh-CN" sz="2200">
                <a:solidFill>
                  <a:srgbClr val="000000"/>
                </a:solidFill>
                <a:latin typeface="Times New Roman" pitchFamily="18" charset="0"/>
                <a:cs typeface="Times New Roman" pitchFamily="18" charset="0"/>
              </a:rPr>
              <a:t>9</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zh-CN" altLang="zh-CN" sz="2200">
                <a:solidFill>
                  <a:srgbClr val="000000"/>
                </a:solidFill>
                <a:latin typeface="Times New Roman" pitchFamily="18" charset="0"/>
                <a:cs typeface="Times New Roman" pitchFamily="18" charset="0"/>
              </a:rPr>
              <a:t>以内的区域称为黄道带</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太阳及大多数行星在天球上的位置常在黄道带内</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黄道带内有十二个星座</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称为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黄道十二宫</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从春分</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节气</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点起</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每</a:t>
            </a:r>
            <a:r>
              <a:rPr lang="en-US" altLang="zh-CN" sz="2200">
                <a:solidFill>
                  <a:srgbClr val="000000"/>
                </a:solidFill>
                <a:latin typeface="Times New Roman" pitchFamily="18" charset="0"/>
                <a:cs typeface="Times New Roman" pitchFamily="18" charset="0"/>
              </a:rPr>
              <a:t>30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zh-CN" altLang="zh-CN" sz="2200">
                <a:solidFill>
                  <a:srgbClr val="000000"/>
                </a:solidFill>
                <a:latin typeface="Times New Roman" pitchFamily="18" charset="0"/>
                <a:cs typeface="Times New Roman" pitchFamily="18" charset="0"/>
              </a:rPr>
              <a:t>便是一宫</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并冠以星座名</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如白羊座、狮子座、双子座等等</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这便是星座的由来</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问题导学</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434" y="655207"/>
            <a:ext cx="5089743" cy="4452021"/>
          </a:xfrm>
          <a:prstGeom prst="rect">
            <a:avLst/>
          </a:prstGeom>
        </p:spPr>
      </p:pic>
      <p:sp>
        <p:nvSpPr>
          <p:cNvPr id="10" name="矩形 9"/>
          <p:cNvSpPr/>
          <p:nvPr/>
        </p:nvSpPr>
        <p:spPr>
          <a:xfrm>
            <a:off x="2078156" y="5492410"/>
            <a:ext cx="8122508" cy="392928"/>
          </a:xfrm>
          <a:prstGeom prst="rect">
            <a:avLst/>
          </a:prstGeom>
        </p:spPr>
        <p:txBody>
          <a:bodyPr wrap="square">
            <a:spAutoFit/>
          </a:bodyPr>
          <a:lstStyle/>
          <a:p>
            <a:pPr indent="200025">
              <a:lnSpc>
                <a:spcPct val="120000"/>
              </a:lnSpc>
              <a:tabLst>
                <a:tab pos="1029335"/>
                <a:tab pos="1850390"/>
                <a:tab pos="2538095"/>
              </a:tabLst>
            </a:pPr>
            <a:r>
              <a:rPr lang="zh-CN" altLang="en-US" b="1">
                <a:solidFill>
                  <a:srgbClr val="000000"/>
                </a:solidFill>
                <a:latin typeface="Arial" pitchFamily="34" charset="0"/>
                <a:ea typeface="黑体" panose="02010609060101010101" pitchFamily="49" charset="-122"/>
                <a:cs typeface="Times New Roman" pitchFamily="18" charset="0"/>
              </a:rPr>
              <a:t>问题：</a:t>
            </a:r>
            <a:r>
              <a:rPr lang="zh-CN" altLang="zh-CN" b="1">
                <a:solidFill>
                  <a:srgbClr val="000000"/>
                </a:solidFill>
                <a:latin typeface="Times New Roman" pitchFamily="18" charset="0"/>
                <a:cs typeface="Times New Roman" pitchFamily="18" charset="0"/>
              </a:rPr>
              <a:t>空间角包括哪些角</a:t>
            </a:r>
            <a:r>
              <a:rPr lang="en-US" altLang="zh-CN" b="1">
                <a:solidFill>
                  <a:srgbClr val="000000"/>
                </a:solidFill>
                <a:latin typeface="Times New Roman" pitchFamily="18" charset="0"/>
                <a:cs typeface="Times New Roman" pitchFamily="18" charset="0"/>
              </a:rPr>
              <a:t>?</a:t>
            </a:r>
            <a:r>
              <a:rPr lang="zh-CN" altLang="zh-CN" b="1">
                <a:solidFill>
                  <a:srgbClr val="000000"/>
                </a:solidFill>
                <a:latin typeface="Times New Roman" pitchFamily="18" charset="0"/>
                <a:cs typeface="Times New Roman" pitchFamily="18" charset="0"/>
              </a:rPr>
              <a:t>求解空间角常用的方法有哪些</a:t>
            </a:r>
            <a:r>
              <a:rPr lang="en-US" altLang="zh-CN" b="1">
                <a:solidFill>
                  <a:srgbClr val="000000"/>
                </a:solidFill>
                <a:latin typeface="Times New Roman" pitchFamily="18" charset="0"/>
                <a:cs typeface="Times New Roman" pitchFamily="18" charset="0"/>
              </a:rPr>
              <a:t>?</a:t>
            </a:r>
            <a:endParaRPr lang="zh-CN" altLang="zh-CN" b="1">
              <a:solidFill>
                <a:srgbClr val="000000"/>
              </a:solidFill>
              <a:latin typeface="NEU-BZ-S92"/>
              <a:ea typeface="方正书宋_GBK" panose="03000509000000000000" pitchFamily="65" charset="-122"/>
              <a:cs typeface="Times New Roman" pitchFamily="18" charset="0"/>
            </a:endParaRPr>
          </a:p>
        </p:txBody>
      </p:sp>
      <p:sp>
        <p:nvSpPr>
          <p:cNvPr id="11" name="矩形 10"/>
          <p:cNvSpPr/>
          <p:nvPr/>
        </p:nvSpPr>
        <p:spPr>
          <a:xfrm>
            <a:off x="2341993" y="6270520"/>
            <a:ext cx="5769528" cy="424732"/>
          </a:xfrm>
          <a:prstGeom prst="rect">
            <a:avLst/>
          </a:prstGeom>
        </p:spPr>
        <p:txBody>
          <a:bodyPr wrap="none">
            <a:spAutoFit/>
          </a:bodyPr>
          <a:lstStyle/>
          <a:p>
            <a:pPr indent="266700">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答案</a:t>
            </a:r>
            <a:r>
              <a:rPr lang="zh-CN" altLang="en-US">
                <a:solidFill>
                  <a:srgbClr val="FF0000"/>
                </a:solidFill>
                <a:latin typeface="Arial" pitchFamily="34" charset="0"/>
                <a:ea typeface="黑体" panose="02010609060101010101" pitchFamily="49" charset="-122"/>
                <a:cs typeface="Times New Roman" pitchFamily="18" charset="0"/>
              </a:rPr>
              <a:t>：</a:t>
            </a:r>
            <a:r>
              <a:rPr lang="zh-CN" altLang="zh-CN">
                <a:solidFill>
                  <a:srgbClr val="FF0000"/>
                </a:solidFill>
                <a:latin typeface="Times New Roman" pitchFamily="18" charset="0"/>
                <a:cs typeface="Times New Roman" pitchFamily="18" charset="0"/>
              </a:rPr>
              <a:t>线线角、线面角、二面角</a:t>
            </a:r>
            <a:r>
              <a:rPr lang="en-US" altLang="zh-CN">
                <a:solidFill>
                  <a:srgbClr val="FF0000"/>
                </a:solidFill>
                <a:latin typeface="Times New Roman" pitchFamily="18" charset="0"/>
                <a:cs typeface="Times New Roman" pitchFamily="18" charset="0"/>
              </a:rPr>
              <a:t>;  </a:t>
            </a:r>
            <a:r>
              <a:rPr lang="zh-CN" altLang="zh-CN">
                <a:solidFill>
                  <a:srgbClr val="FF0000"/>
                </a:solidFill>
                <a:latin typeface="Times New Roman" pitchFamily="18" charset="0"/>
                <a:cs typeface="Times New Roman" pitchFamily="18" charset="0"/>
              </a:rPr>
              <a:t>传统方法和向量法</a:t>
            </a:r>
            <a:r>
              <a:rPr lang="en-US" altLang="zh-CN" i="1">
                <a:solidFill>
                  <a:srgbClr val="FF0000"/>
                </a:solidFill>
                <a:latin typeface="Times New Roman" pitchFamily="18" charset="0"/>
                <a:cs typeface="Times New Roman" pitchFamily="18" charset="0"/>
              </a:rPr>
              <a:t>.</a:t>
            </a:r>
            <a:endParaRPr lang="zh-CN" altLang="en-US">
              <a:solidFill>
                <a:srgbClr val="FF0000"/>
              </a:solidFill>
            </a:endParaRPr>
          </a:p>
        </p:txBody>
      </p:sp>
    </p:spTree>
    <p:extLst>
      <p:ext uri="{BB962C8B-B14F-4D97-AF65-F5344CB8AC3E}">
        <p14:creationId xmlns:p14="http://schemas.microsoft.com/office/powerpoint/2010/main" val="1013957297"/>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anim calcmode="lin" valueType="num">
                                      <p:cBhvr>
                                        <p:cTn id="14" dur="2000" fill="hold"/>
                                        <p:tgtEl>
                                          <p:spTgt spid="11"/>
                                        </p:tgtEl>
                                        <p:attrNameLst>
                                          <p:attrName>ppt_w</p:attrName>
                                        </p:attrNameLst>
                                      </p:cBhvr>
                                      <p:tavLst>
                                        <p:tav tm="0" fmla="#ppt_w*sin(2.5*pi*$)">
                                          <p:val>
                                            <p:fltVal val="0"/>
                                          </p:val>
                                        </p:tav>
                                        <p:tav tm="100000">
                                          <p:val>
                                            <p:fltVal val="1"/>
                                          </p:val>
                                        </p:tav>
                                      </p:tavLst>
                                    </p:anim>
                                    <p:anim calcmode="lin" valueType="num">
                                      <p:cBhvr>
                                        <p:cTn id="15"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94897177"/>
              </p:ext>
            </p:extLst>
          </p:nvPr>
        </p:nvGraphicFramePr>
        <p:xfrm>
          <a:off x="728663" y="898525"/>
          <a:ext cx="8105775" cy="4789488"/>
        </p:xfrm>
        <a:graphic>
          <a:graphicData uri="http://schemas.openxmlformats.org/presentationml/2006/ole">
            <mc:AlternateContent>
              <mc:Choice xmlns:v="urn:schemas-microsoft-com:vml" Requires="v">
                <p:oleObj spid="_x0000_s1063" name="文档" r:id="rId2" imgW="3839551" imgH="2274141" progId="Word.Document.12">
                  <p:embed/>
                </p:oleObj>
              </mc:Choice>
              <mc:Fallback>
                <p:oleObj name="文档" r:id="rId2" imgW="3839551" imgH="2274141" progId="Word.Document.12">
                  <p:embed/>
                  <p:pic>
                    <p:nvPicPr>
                      <p:cNvPr id="0" name="OLE substitute image"/>
                      <p:cNvPicPr/>
                      <p:nvPr/>
                    </p:nvPicPr>
                    <p:blipFill>
                      <a:blip r:embed="rId3"/>
                      <a:stretch>
                        <a:fillRect/>
                      </a:stretch>
                    </p:blipFill>
                    <p:spPr>
                      <a:xfrm>
                        <a:off x="728663" y="898525"/>
                        <a:ext cx="8105775" cy="4789488"/>
                      </a:xfrm>
                      <a:prstGeom prst="rect">
                        <a:avLst/>
                      </a:prstGeom>
                      <a:noFill/>
                    </p:spPr>
                  </p:pic>
                </p:oleObj>
              </mc:Fallback>
            </mc:AlternateContent>
          </a:graphicData>
        </a:graphic>
      </p:graphicFrame>
    </p:spTree>
    <p:extLst>
      <p:ext uri="{BB962C8B-B14F-4D97-AF65-F5344CB8AC3E}">
        <p14:creationId xmlns:p14="http://schemas.microsoft.com/office/powerpoint/2010/main" val="1862095598"/>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810452" y="808367"/>
            <a:ext cx="8128000" cy="3371308"/>
          </a:xfrm>
          <a:prstGeom prst="rect">
            <a:avLst/>
          </a:prstGeom>
        </p:spPr>
        <p:txBody>
          <a:bodyPr>
            <a:spAutoFit/>
          </a:bodyPr>
          <a:lstStyle/>
          <a:p>
            <a:pPr indent="266700">
              <a:lnSpc>
                <a:spcPct val="200000"/>
              </a:lnSpc>
              <a:tabLst>
                <a:tab pos="1029335"/>
                <a:tab pos="1850390"/>
                <a:tab pos="2538095"/>
              </a:tabLst>
            </a:pPr>
            <a:r>
              <a:rPr lang="en-US" altLang="zh-CN" sz="2200">
                <a:solidFill>
                  <a:srgbClr val="000000"/>
                </a:solidFill>
                <a:latin typeface="Arial" pitchFamily="34" charset="0"/>
                <a:ea typeface="黑体" panose="02010609060101010101" pitchFamily="49" charset="-122"/>
                <a:cs typeface="Times New Roman" pitchFamily="18" charset="0"/>
              </a:rPr>
              <a:t>            </a:t>
            </a:r>
            <a:r>
              <a:rPr lang="zh-CN" altLang="zh-CN" sz="2200">
                <a:solidFill>
                  <a:srgbClr val="000000"/>
                </a:solidFill>
                <a:latin typeface="Arial" pitchFamily="34" charset="0"/>
                <a:ea typeface="黑体" panose="02010609060101010101" pitchFamily="49" charset="-122"/>
                <a:cs typeface="Times New Roman" pitchFamily="18" charset="0"/>
              </a:rPr>
              <a:t>向量法求二面角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anose="02010609060101010101" pitchFamily="49" charset="-122"/>
                <a:cs typeface="Times New Roman" pitchFamily="18" charset="0"/>
              </a:rPr>
              <a:t>或其某个三角函数值</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anose="02010609060101010101" pitchFamily="49" charset="-122"/>
                <a:cs typeface="Times New Roman" pitchFamily="18" charset="0"/>
              </a:rPr>
              <a:t>的四个步骤</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200000"/>
              </a:lnSpc>
              <a:tabLst>
                <a:tab pos="1029335"/>
                <a:tab pos="1850390"/>
                <a:tab pos="2538095"/>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建立适当的坐标系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写出相应点的坐标</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200000"/>
              </a:lnSpc>
              <a:tabLst>
                <a:tab pos="1029335"/>
                <a:tab pos="1850390"/>
                <a:tab pos="2538095"/>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求出两个半平面的法向量</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200000"/>
              </a:lnSpc>
              <a:tabLst>
                <a:tab pos="1029335"/>
                <a:tab pos="1850390"/>
                <a:tab pos="2538095"/>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设二面角的平面角为</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cos</a:t>
            </a:r>
            <a:r>
              <a:rPr lang="en-US" altLang="zh-CN" sz="2200">
                <a:solidFill>
                  <a:srgbClr val="000000"/>
                </a:solidFill>
                <a:latin typeface="Times New Roman" pitchFamily="18" charset="0"/>
                <a:ea typeface="仿宋" panose="02010609060101010101" pitchFamily="49" charset="-122"/>
                <a:cs typeface="Times New Roman" pitchFamily="18" charset="0"/>
              </a:rPr>
              <a:t> </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cos</a:t>
            </a:r>
            <a:r>
              <a:rPr lang="en-US" altLang="zh-CN" sz="2200" i="1">
                <a:solidFill>
                  <a:srgbClr val="000000"/>
                </a:solidFill>
                <a:latin typeface="Times New Roman" pitchFamily="18" charset="0"/>
                <a:cs typeface="Times New Roman" pitchFamily="18" charset="0"/>
              </a:rPr>
              <a:t>&lt;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&gt;|</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200000"/>
              </a:lnSpc>
              <a:tabLst>
                <a:tab pos="1029335"/>
                <a:tab pos="1850390"/>
                <a:tab pos="2538095"/>
              </a:tabLst>
            </a:pP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ea typeface="仿宋" panose="02010609060101010101" pitchFamily="49" charset="-122"/>
                <a:cs typeface="Times New Roman" pitchFamily="18" charset="0"/>
              </a:rPr>
              <a:t>根据图形判断</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zh-CN" altLang="zh-CN" sz="2200">
                <a:solidFill>
                  <a:srgbClr val="000000"/>
                </a:solidFill>
                <a:latin typeface="Times New Roman" pitchFamily="18" charset="0"/>
                <a:ea typeface="仿宋" panose="02010609060101010101" pitchFamily="49" charset="-122"/>
                <a:cs typeface="Times New Roman" pitchFamily="18" charset="0"/>
              </a:rPr>
              <a:t>为钝角还是锐角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从而求出</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或其三角函数值</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总结归纳</a:t>
            </a:r>
          </a:p>
        </p:txBody>
      </p:sp>
    </p:spTree>
    <p:extLst>
      <p:ext uri="{BB962C8B-B14F-4D97-AF65-F5344CB8AC3E}">
        <p14:creationId xmlns:p14="http://schemas.microsoft.com/office/powerpoint/2010/main" val="2176734320"/>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685113" y="767088"/>
            <a:ext cx="10435968" cy="1311128"/>
          </a:xfrm>
          <a:prstGeom prst="rect">
            <a:avLst/>
          </a:prstGeom>
        </p:spPr>
        <p:txBody>
          <a:bodyPr wrap="square">
            <a:spAutoFit/>
          </a:bodyPr>
          <a:lstStyle/>
          <a:p>
            <a:pPr>
              <a:lnSpc>
                <a:spcPct val="120000"/>
              </a:lnSpc>
              <a:tabLst>
                <a:tab pos="1029335"/>
                <a:tab pos="1850390"/>
                <a:tab pos="2538095"/>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的斜线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与它在这个平面上射影</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的方向向量分别为</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(1,0,1),</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(0,1,1),</a:t>
            </a:r>
            <a:r>
              <a:rPr lang="zh-CN" altLang="zh-CN" sz="2200">
                <a:solidFill>
                  <a:srgbClr val="000000"/>
                </a:solidFill>
                <a:latin typeface="Times New Roman" pitchFamily="18" charset="0"/>
                <a:cs typeface="Times New Roman" pitchFamily="18" charset="0"/>
              </a:rPr>
              <a:t>则斜线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所成的角为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A.30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B.45</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C.60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D.90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714875426"/>
              </p:ext>
            </p:extLst>
          </p:nvPr>
        </p:nvGraphicFramePr>
        <p:xfrm>
          <a:off x="1169221" y="2322959"/>
          <a:ext cx="8128000" cy="924401"/>
        </p:xfrm>
        <a:graphic>
          <a:graphicData uri="http://schemas.openxmlformats.org/presentationml/2006/ole">
            <mc:AlternateContent>
              <mc:Choice xmlns:v="urn:schemas-microsoft-com:vml" Requires="v">
                <p:oleObj spid="_x0000_s1064" name="文档" r:id="rId2" imgW="3839551" imgH="437376" progId="Word.Document.12">
                  <p:embed/>
                </p:oleObj>
              </mc:Choice>
              <mc:Fallback>
                <p:oleObj name="文档" r:id="rId2" imgW="3839551" imgH="437376" progId="Word.Document.12">
                  <p:embed/>
                  <p:pic>
                    <p:nvPicPr>
                      <p:cNvPr id="0" name="OLE substitute image"/>
                      <p:cNvPicPr/>
                      <p:nvPr/>
                    </p:nvPicPr>
                    <p:blipFill>
                      <a:blip r:embed="rId3"/>
                      <a:stretch>
                        <a:fillRect/>
                      </a:stretch>
                    </p:blipFill>
                    <p:spPr>
                      <a:xfrm>
                        <a:off x="1169221" y="2322959"/>
                        <a:ext cx="8128000" cy="924401"/>
                      </a:xfrm>
                      <a:prstGeom prst="rect">
                        <a:avLst/>
                      </a:prstGeom>
                      <a:noFill/>
                    </p:spPr>
                  </p:pic>
                </p:oleObj>
              </mc:Fallback>
            </mc:AlternateContent>
          </a:graphicData>
        </a:graphic>
      </p:graphicFrame>
      <p:sp>
        <p:nvSpPr>
          <p:cNvPr id="4" name="矩形 3"/>
          <p:cNvSpPr>
            <a:spLocks noChangeAspect="1"/>
          </p:cNvSpPr>
          <p:nvPr/>
        </p:nvSpPr>
        <p:spPr>
          <a:xfrm>
            <a:off x="685113" y="3953736"/>
            <a:ext cx="10534822" cy="1514261"/>
          </a:xfrm>
          <a:prstGeom prst="rect">
            <a:avLst/>
          </a:prstGeom>
        </p:spPr>
        <p:txBody>
          <a:bodyPr wrap="square">
            <a:spAutoFit/>
          </a:bodyPr>
          <a:lstStyle/>
          <a:p>
            <a:pPr>
              <a:lnSpc>
                <a:spcPct val="150000"/>
              </a:lnSpc>
              <a:tabLst>
                <a:tab pos="1029335"/>
                <a:tab pos="1850390"/>
                <a:tab pos="2538095"/>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已知向量</a:t>
            </a:r>
            <a:r>
              <a:rPr lang="en-US" altLang="zh-CN" sz="2200" b="1" err="1">
                <a:solidFill>
                  <a:srgbClr val="000000"/>
                </a:solidFill>
                <a:latin typeface="Times New Roman" pitchFamily="18" charset="0"/>
                <a:cs typeface="Times New Roman" pitchFamily="18" charset="0"/>
              </a:rPr>
              <a:t>m</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分别是直线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和平面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的方向向量和法向量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a:t>
            </a:r>
            <a:r>
              <a:rPr lang="en-US" altLang="zh-CN" sz="2200">
                <a:solidFill>
                  <a:srgbClr val="000000"/>
                </a:solidFill>
                <a:latin typeface="Times New Roman" pitchFamily="18" charset="0"/>
                <a:cs typeface="Times New Roman" pitchFamily="18" charset="0"/>
              </a:rPr>
              <a:t>cos</a:t>
            </a:r>
            <a:r>
              <a:rPr lang="en-US" altLang="zh-CN" sz="2200" i="1">
                <a:solidFill>
                  <a:srgbClr val="000000"/>
                </a:solidFill>
                <a:latin typeface="Times New Roman" pitchFamily="18" charset="0"/>
                <a:cs typeface="Times New Roman" pitchFamily="18" charset="0"/>
              </a:rPr>
              <a:t>&lt;</a:t>
            </a:r>
            <a:r>
              <a:rPr lang="en-US" altLang="zh-CN" sz="2200" b="1" err="1">
                <a:solidFill>
                  <a:srgbClr val="000000"/>
                </a:solidFill>
                <a:latin typeface="Times New Roman" pitchFamily="18" charset="0"/>
                <a:cs typeface="Times New Roman" pitchFamily="18" charset="0"/>
              </a:rPr>
              <a:t>m</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n</a:t>
            </a:r>
            <a:r>
              <a:rPr lang="en-US" altLang="zh-CN" sz="2200" i="1">
                <a:solidFill>
                  <a:srgbClr val="000000"/>
                </a:solidFill>
                <a:latin typeface="Times New Roman" pitchFamily="18" charset="0"/>
                <a:cs typeface="Times New Roman" pitchFamily="18" charset="0"/>
              </a:rPr>
              <a:t>&gt;=-    </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所成的角为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A.30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	       B.60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C.120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D.150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437663130"/>
              </p:ext>
            </p:extLst>
          </p:nvPr>
        </p:nvGraphicFramePr>
        <p:xfrm>
          <a:off x="9218085" y="4055952"/>
          <a:ext cx="542253" cy="542253"/>
        </p:xfrm>
        <a:graphic>
          <a:graphicData uri="http://schemas.openxmlformats.org/presentationml/2006/ole">
            <mc:AlternateContent>
              <mc:Choice xmlns:v="urn:schemas-microsoft-com:vml" Requires="v">
                <p:oleObj spid="_x0000_s1065" name="文档" r:id="rId4" imgW="400219" imgH="398358" progId="">
                  <p:embed/>
                </p:oleObj>
              </mc:Choice>
              <mc:Fallback>
                <p:oleObj name="文档" r:id="rId4" imgW="400219" imgH="398358" progId="">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9218085" y="4055952"/>
                        <a:ext cx="542253" cy="542253"/>
                      </a:xfrm>
                      <a:prstGeom prst="rect">
                        <a:avLst/>
                      </a:prstGeom>
                      <a:noFill/>
                    </p:spPr>
                  </p:pic>
                </p:oleObj>
              </mc:Fallback>
            </mc:AlternateContent>
          </a:graphicData>
        </a:graphic>
      </p:graphicFrame>
      <p:sp>
        <p:nvSpPr>
          <p:cNvPr id="1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当堂检测</a:t>
            </a:r>
          </a:p>
        </p:txBody>
      </p:sp>
      <p:sp>
        <p:nvSpPr>
          <p:cNvPr id="6" name="矩形 5"/>
          <p:cNvSpPr/>
          <p:nvPr/>
        </p:nvSpPr>
        <p:spPr>
          <a:xfrm>
            <a:off x="1169221" y="3388182"/>
            <a:ext cx="1031051" cy="424732"/>
          </a:xfrm>
          <a:prstGeom prst="rect">
            <a:avLst/>
          </a:prstGeom>
        </p:spPr>
        <p:txBody>
          <a:bodyPr wrap="none">
            <a:spAutoFit/>
          </a:bodyPr>
          <a:lstStyle/>
          <a:p>
            <a:pPr>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答案</a:t>
            </a:r>
            <a:r>
              <a:rPr lang="zh-CN" altLang="en-US">
                <a:solidFill>
                  <a:srgbClr val="FF0000"/>
                </a:solidFill>
                <a:latin typeface="Arial" pitchFamily="34" charset="0"/>
                <a:ea typeface="黑体" panose="02010609060101010101" pitchFamily="49" charset="-122"/>
                <a:cs typeface="Times New Roman" pitchFamily="18" charset="0"/>
              </a:rPr>
              <a:t>：</a:t>
            </a:r>
            <a:r>
              <a:rPr lang="en-US" altLang="zh-CN">
                <a:solidFill>
                  <a:srgbClr val="FF0000"/>
                </a:solidFill>
                <a:latin typeface="Times New Roman" pitchFamily="18" charset="0"/>
                <a:cs typeface="Times New Roman" pitchFamily="18" charset="0"/>
              </a:rPr>
              <a:t>C</a:t>
            </a:r>
            <a:endParaRPr lang="zh-CN" altLang="zh-CN">
              <a:solidFill>
                <a:srgbClr val="FF0000"/>
              </a:solidFill>
              <a:latin typeface="NEU-BZ-S92"/>
              <a:ea typeface="方正书宋_GBK" panose="03000509000000000000" pitchFamily="65" charset="-122"/>
              <a:cs typeface="Times New Roman" pitchFamily="18" charset="0"/>
            </a:endParaRPr>
          </a:p>
        </p:txBody>
      </p:sp>
      <p:sp>
        <p:nvSpPr>
          <p:cNvPr id="7" name="矩形 6"/>
          <p:cNvSpPr/>
          <p:nvPr/>
        </p:nvSpPr>
        <p:spPr>
          <a:xfrm>
            <a:off x="1092885" y="5901455"/>
            <a:ext cx="10250617" cy="757130"/>
          </a:xfrm>
          <a:prstGeom prst="rect">
            <a:avLst/>
          </a:prstGeom>
        </p:spPr>
        <p:txBody>
          <a:bodyPr wrap="square">
            <a:spAutoFit/>
          </a:bodyPr>
          <a:lstStyle/>
          <a:p>
            <a:pPr>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解析</a:t>
            </a:r>
            <a:r>
              <a:rPr lang="zh-CN" altLang="en-US">
                <a:solidFill>
                  <a:srgbClr val="FF0000"/>
                </a:solidFill>
                <a:latin typeface="Arial" pitchFamily="34" charset="0"/>
                <a:ea typeface="黑体" panose="02010609060101010101" pitchFamily="49" charset="-122"/>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由已知得直线</a:t>
            </a:r>
            <a:r>
              <a:rPr lang="en-US" altLang="zh-CN" i="1">
                <a:solidFill>
                  <a:srgbClr val="FF0000"/>
                </a:solidFill>
                <a:latin typeface="Times New Roman" pitchFamily="18" charset="0"/>
                <a:cs typeface="Times New Roman" pitchFamily="18" charset="0"/>
              </a:rPr>
              <a:t>l</a:t>
            </a:r>
            <a:r>
              <a:rPr lang="zh-CN" altLang="zh-CN">
                <a:solidFill>
                  <a:srgbClr val="FF0000"/>
                </a:solidFill>
                <a:latin typeface="Times New Roman" pitchFamily="18" charset="0"/>
                <a:ea typeface="楷体" panose="02010609060101010101" pitchFamily="49" charset="-122"/>
                <a:cs typeface="Times New Roman" pitchFamily="18" charset="0"/>
              </a:rPr>
              <a:t>和平面</a:t>
            </a:r>
            <a:r>
              <a:rPr lang="en-US" altLang="zh-CN" i="1">
                <a:solidFill>
                  <a:srgbClr val="FF0000"/>
                </a:solidFill>
                <a:latin typeface="Times New Roman" pitchFamily="18" charset="0"/>
                <a:ea typeface="Microsoft Yi Baiti" panose="03000500000000000000" pitchFamily="66" charset="0"/>
                <a:cs typeface="Times New Roman" pitchFamily="18" charset="0"/>
              </a:rPr>
              <a:t>α</a:t>
            </a:r>
            <a:r>
              <a:rPr lang="zh-CN" altLang="zh-CN">
                <a:solidFill>
                  <a:srgbClr val="FF0000"/>
                </a:solidFill>
                <a:latin typeface="Times New Roman" pitchFamily="18" charset="0"/>
                <a:ea typeface="楷体" panose="02010609060101010101" pitchFamily="49" charset="-122"/>
                <a:cs typeface="Times New Roman" pitchFamily="18" charset="0"/>
              </a:rPr>
              <a:t>法向量所夹锐角为</a:t>
            </a:r>
            <a:r>
              <a:rPr lang="en-US" altLang="zh-CN">
                <a:solidFill>
                  <a:srgbClr val="FF0000"/>
                </a:solidFill>
                <a:latin typeface="Times New Roman" pitchFamily="18" charset="0"/>
                <a:cs typeface="Times New Roman" pitchFamily="18" charset="0"/>
              </a:rPr>
              <a:t>60</a:t>
            </a:r>
            <a:r>
              <a:rPr lang="en-US" altLang="zh-CN">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因此</a:t>
            </a:r>
            <a:r>
              <a:rPr lang="en-US" altLang="zh-CN" i="1">
                <a:solidFill>
                  <a:srgbClr val="FF0000"/>
                </a:solidFill>
                <a:latin typeface="Times New Roman" pitchFamily="18" charset="0"/>
                <a:cs typeface="Times New Roman" pitchFamily="18" charset="0"/>
              </a:rPr>
              <a:t>l</a:t>
            </a:r>
            <a:r>
              <a:rPr lang="zh-CN" altLang="zh-CN">
                <a:solidFill>
                  <a:srgbClr val="FF0000"/>
                </a:solidFill>
                <a:latin typeface="Times New Roman" pitchFamily="18" charset="0"/>
                <a:ea typeface="楷体" panose="02010609060101010101" pitchFamily="49" charset="-122"/>
                <a:cs typeface="Times New Roman" pitchFamily="18" charset="0"/>
              </a:rPr>
              <a:t>与</a:t>
            </a:r>
            <a:r>
              <a:rPr lang="en-US" altLang="zh-CN" i="1">
                <a:solidFill>
                  <a:srgbClr val="FF0000"/>
                </a:solidFill>
                <a:latin typeface="Times New Roman" pitchFamily="18" charset="0"/>
                <a:ea typeface="Microsoft Yi Baiti" panose="03000500000000000000" pitchFamily="66" charset="0"/>
                <a:cs typeface="Times New Roman" pitchFamily="18" charset="0"/>
              </a:rPr>
              <a:t>α</a:t>
            </a:r>
            <a:r>
              <a:rPr lang="zh-CN" altLang="zh-CN">
                <a:solidFill>
                  <a:srgbClr val="FF0000"/>
                </a:solidFill>
                <a:latin typeface="Times New Roman" pitchFamily="18" charset="0"/>
                <a:ea typeface="楷体" panose="02010609060101010101" pitchFamily="49" charset="-122"/>
                <a:cs typeface="Times New Roman" pitchFamily="18" charset="0"/>
              </a:rPr>
              <a:t>所成的角为</a:t>
            </a:r>
            <a:r>
              <a:rPr lang="en-US" altLang="zh-CN">
                <a:solidFill>
                  <a:srgbClr val="FF0000"/>
                </a:solidFill>
                <a:latin typeface="Times New Roman" pitchFamily="18" charset="0"/>
                <a:cs typeface="Times New Roman" pitchFamily="18" charset="0"/>
              </a:rPr>
              <a:t>30</a:t>
            </a:r>
            <a:r>
              <a:rPr lang="en-US" altLang="zh-CN">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i="1">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anose="03000509000000000000" pitchFamily="65" charset="-122"/>
              <a:cs typeface="Times New Roman" pitchFamily="18" charset="0"/>
            </a:endParaRPr>
          </a:p>
          <a:p>
            <a:pPr>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答案</a:t>
            </a:r>
            <a:r>
              <a:rPr lang="zh-CN" altLang="en-US">
                <a:solidFill>
                  <a:srgbClr val="FF0000"/>
                </a:solidFill>
                <a:latin typeface="Arial" pitchFamily="34" charset="0"/>
                <a:ea typeface="黑体" panose="02010609060101010101" pitchFamily="49" charset="-122"/>
                <a:cs typeface="Times New Roman" pitchFamily="18" charset="0"/>
              </a:rPr>
              <a:t>：</a:t>
            </a:r>
            <a:r>
              <a:rPr lang="en-US" altLang="zh-CN">
                <a:solidFill>
                  <a:srgbClr val="FF0000"/>
                </a:solidFill>
                <a:latin typeface="Times New Roman" pitchFamily="18" charset="0"/>
                <a:cs typeface="Times New Roman" pitchFamily="18" charset="0"/>
              </a:rPr>
              <a:t>A</a:t>
            </a:r>
            <a:endParaRPr lang="zh-CN" altLang="zh-CN">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3302163301"/>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658719"/>
            <a:ext cx="12721969" cy="1717393"/>
          </a:xfrm>
          <a:prstGeom prst="rect">
            <a:avLst/>
          </a:prstGeom>
        </p:spPr>
        <p:txBody>
          <a:bodyPr wrap="square">
            <a:spAutoFit/>
          </a:bodyPr>
          <a:lstStyle/>
          <a:p>
            <a:pPr>
              <a:lnSpc>
                <a:spcPct val="120000"/>
              </a:lnSpc>
              <a:tabLst>
                <a:tab pos="1029335"/>
                <a:tab pos="1850390"/>
                <a:tab pos="2538095"/>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分别为棱</a:t>
            </a:r>
            <a:r>
              <a:rPr lang="en-US" altLang="zh-CN" sz="2200" i="1">
                <a:solidFill>
                  <a:srgbClr val="000000"/>
                </a:solidFill>
                <a:latin typeface="Times New Roman" pitchFamily="18" charset="0"/>
                <a:cs typeface="Times New Roman" pitchFamily="18" charset="0"/>
              </a:rPr>
              <a:t>BC</a:t>
            </a:r>
            <a:r>
              <a:rPr lang="zh-CN" altLang="zh-CN" sz="2200">
                <a:solidFill>
                  <a:srgbClr val="000000"/>
                </a:solidFill>
                <a:latin typeface="Times New Roman" pitchFamily="18" charset="0"/>
                <a:cs typeface="Times New Roman" pitchFamily="18" charset="0"/>
              </a:rPr>
              <a:t>和棱</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则异面直线</a:t>
            </a:r>
            <a:r>
              <a:rPr lang="en-US" altLang="zh-CN" sz="2200" i="1">
                <a:solidFill>
                  <a:srgbClr val="000000"/>
                </a:solidFill>
                <a:latin typeface="Times New Roman" pitchFamily="18" charset="0"/>
                <a:cs typeface="Times New Roman" pitchFamily="18" charset="0"/>
              </a:rPr>
              <a:t>AC</a:t>
            </a:r>
            <a:r>
              <a:rPr lang="zh-CN" altLang="zh-CN" sz="2200">
                <a:solidFill>
                  <a:srgbClr val="000000"/>
                </a:solidFill>
                <a:latin typeface="Times New Roman" pitchFamily="18" charset="0"/>
                <a:cs typeface="Times New Roman" pitchFamily="18" charset="0"/>
              </a:rPr>
              <a:t>和</a:t>
            </a:r>
            <a:r>
              <a:rPr lang="en-US" altLang="zh-CN" sz="2200" i="1">
                <a:solidFill>
                  <a:srgbClr val="000000"/>
                </a:solidFill>
                <a:latin typeface="Times New Roman" pitchFamily="18" charset="0"/>
                <a:cs typeface="Times New Roman" pitchFamily="18" charset="0"/>
              </a:rPr>
              <a:t>MN</a:t>
            </a:r>
            <a:r>
              <a:rPr lang="zh-CN" altLang="zh-CN" sz="2200">
                <a:solidFill>
                  <a:srgbClr val="000000"/>
                </a:solidFill>
                <a:latin typeface="Times New Roman" pitchFamily="18" charset="0"/>
                <a:cs typeface="Times New Roman" pitchFamily="18" charset="0"/>
              </a:rPr>
              <a:t>所成的角为</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p>
          <a:p>
            <a:pPr>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A.30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B.45</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C.90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D.60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tabLst>
                <a:tab pos="1029335"/>
                <a:tab pos="1850390"/>
                <a:tab pos="2538095"/>
              </a:tabLst>
            </a:pPr>
            <a:endParaRPr lang="en-US" altLang="zh-CN" sz="2200">
              <a:solidFill>
                <a:srgbClr val="FF0000"/>
              </a:solidFill>
              <a:latin typeface="Arial" pitchFamily="34" charset="0"/>
              <a:ea typeface="黑体" pitchFamily="49" charset="-122"/>
              <a:cs typeface="Times New Roman" pitchFamily="18" charset="0"/>
            </a:endParaRPr>
          </a:p>
          <a:p>
            <a:pPr>
              <a:lnSpc>
                <a:spcPct val="120000"/>
              </a:lnSpc>
              <a:tabLst>
                <a:tab pos="1029335"/>
                <a:tab pos="1850390"/>
                <a:tab pos="2538095"/>
              </a:tabLst>
            </a:pPr>
            <a:endParaRPr lang="en-US" altLang="zh-CN" sz="2200">
              <a:solidFill>
                <a:srgbClr val="FF0000"/>
              </a:solidFill>
              <a:latin typeface="Arial" pitchFamily="34" charset="0"/>
              <a:ea typeface="黑体" panose="02010609060101010101" pitchFamily="49" charset="-122"/>
              <a:cs typeface="Times New Roman" pitchFamily="18" charset="0"/>
            </a:endParaRPr>
          </a:p>
        </p:txBody>
      </p:sp>
      <p:pic>
        <p:nvPicPr>
          <p:cNvPr id="7" name="19H14.eps" descr="id:2147501533;FounderCES"/>
          <p:cNvPicPr/>
          <p:nvPr/>
        </p:nvPicPr>
        <p:blipFill>
          <a:blip r:embed="rId3"/>
          <a:stretch>
            <a:fillRect/>
          </a:stretch>
        </p:blipFill>
        <p:spPr>
          <a:xfrm>
            <a:off x="9443804" y="1628020"/>
            <a:ext cx="1872208" cy="1847212"/>
          </a:xfrm>
          <a:prstGeom prst="rect">
            <a:avLst/>
          </a:prstGeom>
        </p:spPr>
      </p:pic>
      <p:sp>
        <p:nvSpPr>
          <p:cNvPr id="8" name="矩形 7"/>
          <p:cNvSpPr>
            <a:spLocks noChangeAspect="1"/>
          </p:cNvSpPr>
          <p:nvPr/>
        </p:nvSpPr>
        <p:spPr>
          <a:xfrm>
            <a:off x="196911" y="1837632"/>
            <a:ext cx="8128000" cy="4832092"/>
          </a:xfrm>
          <a:prstGeom prst="rect">
            <a:avLst/>
          </a:prstGeom>
        </p:spPr>
        <p:txBody>
          <a:bodyPr>
            <a:spAutoFit/>
          </a:bodyPr>
          <a:lstStyle/>
          <a:p>
            <a:pPr>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解析</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分别以</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设正方体</a:t>
            </a:r>
            <a:r>
              <a:rPr lang="en-US" altLang="zh-CN" sz="2200" i="1">
                <a:solidFill>
                  <a:srgbClr val="FF0000"/>
                </a:solidFill>
                <a:latin typeface="Times New Roman" pitchFamily="18" charset="0"/>
                <a:cs typeface="Times New Roman" pitchFamily="18" charset="0"/>
              </a:rPr>
              <a:t>ABCD-A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中棱长为</a:t>
            </a:r>
            <a:r>
              <a:rPr lang="en-US" altLang="zh-CN" sz="2200">
                <a:solidFill>
                  <a:srgbClr val="FF0000"/>
                </a:solidFill>
                <a:latin typeface="Times New Roman" pitchFamily="18" charset="0"/>
                <a:cs typeface="Times New Roman" pitchFamily="18" charset="0"/>
              </a:rPr>
              <a:t>2,</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M</a:t>
            </a:r>
            <a:r>
              <a:rPr lang="zh-CN" altLang="zh-CN" sz="2200">
                <a:solidFill>
                  <a:srgbClr val="FF0000"/>
                </a:solidFill>
                <a:latin typeface="Times New Roman" pitchFamily="18" charset="0"/>
                <a:ea typeface="楷体" panose="02010609060101010101" pitchFamily="49" charset="-122"/>
                <a:cs typeface="Times New Roman" pitchFamily="18" charset="0"/>
              </a:rPr>
              <a:t>、</a:t>
            </a:r>
            <a:r>
              <a:rPr lang="en-US" altLang="zh-CN" sz="2200" i="1">
                <a:solidFill>
                  <a:srgbClr val="FF0000"/>
                </a:solidFill>
                <a:latin typeface="Times New Roman" pitchFamily="18" charset="0"/>
                <a:cs typeface="Times New Roman" pitchFamily="18" charset="0"/>
              </a:rPr>
              <a:t>N</a:t>
            </a:r>
            <a:r>
              <a:rPr lang="zh-CN" altLang="zh-CN" sz="2200">
                <a:solidFill>
                  <a:srgbClr val="FF0000"/>
                </a:solidFill>
                <a:latin typeface="Times New Roman" pitchFamily="18" charset="0"/>
                <a:ea typeface="楷体" panose="02010609060101010101" pitchFamily="49" charset="-122"/>
                <a:cs typeface="Times New Roman" pitchFamily="18" charset="0"/>
              </a:rPr>
              <a:t>分别为棱</a:t>
            </a:r>
            <a:r>
              <a:rPr lang="en-US" altLang="zh-CN" sz="2200" i="1">
                <a:solidFill>
                  <a:srgbClr val="FF0000"/>
                </a:solidFill>
                <a:latin typeface="Times New Roman" pitchFamily="18" charset="0"/>
                <a:cs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和棱</a:t>
            </a:r>
            <a:r>
              <a:rPr lang="en-US" altLang="zh-CN" sz="2200" i="1">
                <a:solidFill>
                  <a:srgbClr val="FF0000"/>
                </a:solidFill>
                <a:latin typeface="Times New Roman" pitchFamily="18" charset="0"/>
                <a:cs typeface="Times New Roman" pitchFamily="18" charset="0"/>
              </a:rPr>
              <a:t>CC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(1,2,0),</a:t>
            </a:r>
            <a:r>
              <a:rPr lang="en-US" altLang="zh-CN" sz="2200" i="1">
                <a:solidFill>
                  <a:srgbClr val="FF0000"/>
                </a:solidFill>
                <a:latin typeface="Times New Roman" pitchFamily="18" charset="0"/>
                <a:cs typeface="Times New Roman" pitchFamily="18" charset="0"/>
              </a:rPr>
              <a:t>N</a:t>
            </a:r>
            <a:r>
              <a:rPr lang="en-US" altLang="zh-CN" sz="2200">
                <a:solidFill>
                  <a:srgbClr val="FF0000"/>
                </a:solidFill>
                <a:latin typeface="Times New Roman" pitchFamily="18" charset="0"/>
                <a:cs typeface="Times New Roman" pitchFamily="18" charset="0"/>
              </a:rPr>
              <a:t>(0,2,1),</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(0,2,0),</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endParaRPr lang="en-US" altLang="zh-CN" sz="2200">
              <a:solidFill>
                <a:srgbClr val="FF0000"/>
              </a:solidFill>
              <a:latin typeface="Times New Roman" pitchFamily="18" charset="0"/>
              <a:ea typeface="楷体" pitchFamily="49" charset="-122"/>
              <a:cs typeface="Times New Roman" pitchFamily="18" charset="0"/>
            </a:endParaRP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设异面直线</a:t>
            </a:r>
            <a:r>
              <a:rPr lang="en-US" altLang="zh-CN" sz="2200" i="1">
                <a:solidFill>
                  <a:srgbClr val="FF0000"/>
                </a:solidFill>
                <a:latin typeface="Times New Roman" pitchFamily="18" charset="0"/>
                <a:cs typeface="Times New Roman" pitchFamily="18" charset="0"/>
              </a:rPr>
              <a:t>AC</a:t>
            </a:r>
            <a:r>
              <a:rPr lang="zh-CN" altLang="zh-CN" sz="2200">
                <a:solidFill>
                  <a:srgbClr val="FF0000"/>
                </a:solidFill>
                <a:latin typeface="Times New Roman" pitchFamily="18" charset="0"/>
                <a:ea typeface="楷体" panose="02010609060101010101" pitchFamily="49" charset="-122"/>
                <a:cs typeface="Times New Roman" pitchFamily="18" charset="0"/>
              </a:rPr>
              <a:t>和</a:t>
            </a:r>
            <a:r>
              <a:rPr lang="en-US" altLang="zh-CN" sz="2200" i="1">
                <a:solidFill>
                  <a:srgbClr val="FF0000"/>
                </a:solidFill>
                <a:latin typeface="Times New Roman" pitchFamily="18" charset="0"/>
                <a:cs typeface="Times New Roman" pitchFamily="18" charset="0"/>
              </a:rPr>
              <a:t>MN</a:t>
            </a:r>
            <a:r>
              <a:rPr lang="zh-CN" altLang="zh-CN" sz="2200">
                <a:solidFill>
                  <a:srgbClr val="FF0000"/>
                </a:solidFill>
                <a:latin typeface="Times New Roman" pitchFamily="18" charset="0"/>
                <a:ea typeface="楷体" panose="02010609060101010101" pitchFamily="49" charset="-122"/>
                <a:cs typeface="Times New Roman" pitchFamily="18" charset="0"/>
              </a:rPr>
              <a:t>所成的角为</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θ</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200000"/>
              </a:lnSpc>
              <a:tabLst>
                <a:tab pos="1029335"/>
                <a:tab pos="1850390"/>
                <a:tab pos="2538095"/>
              </a:tabLst>
            </a:pPr>
            <a:endParaRPr lang="en-US" altLang="zh-CN" sz="2200">
              <a:solidFill>
                <a:srgbClr val="FF0000"/>
              </a:solidFill>
              <a:latin typeface="Times New Roman" pitchFamily="18" charset="0"/>
              <a:ea typeface="楷体" panose="02010609060101010101" pitchFamily="49" charset="-122"/>
              <a:cs typeface="Times New Roman" pitchFamily="18" charset="0"/>
            </a:endParaRPr>
          </a:p>
          <a:p>
            <a:pPr indent="266700">
              <a:lnSpc>
                <a:spcPct val="120000"/>
              </a:lnSpc>
              <a:tabLst>
                <a:tab pos="1029335"/>
                <a:tab pos="1850390"/>
                <a:tab pos="2538095"/>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θ</a:t>
            </a:r>
            <a:r>
              <a:rPr lang="zh-CN" altLang="zh-CN" sz="2200">
                <a:solidFill>
                  <a:srgbClr val="FF0000"/>
                </a:solidFill>
                <a:latin typeface="Times New Roman" pitchFamily="18" charset="0"/>
                <a:ea typeface="楷体" panose="02010609060101010101" pitchFamily="49" charset="-122"/>
                <a:cs typeface="Times New Roman" pitchFamily="18" charset="0"/>
              </a:rPr>
              <a:t>是锐角</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θ</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60</a:t>
            </a:r>
            <a:r>
              <a:rPr lang="en-US" altLang="zh-CN" sz="2200">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indent="266700">
              <a:lnSpc>
                <a:spcPct val="120000"/>
              </a:lnSpc>
              <a:tabLst>
                <a:tab pos="1029335"/>
                <a:tab pos="1850390"/>
                <a:tab pos="2538095"/>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异面直线</a:t>
            </a:r>
            <a:r>
              <a:rPr lang="en-US" altLang="zh-CN" sz="2200" i="1">
                <a:solidFill>
                  <a:srgbClr val="FF0000"/>
                </a:solidFill>
                <a:latin typeface="Times New Roman" pitchFamily="18" charset="0"/>
                <a:cs typeface="Times New Roman" pitchFamily="18" charset="0"/>
              </a:rPr>
              <a:t>AC</a:t>
            </a:r>
            <a:r>
              <a:rPr lang="zh-CN" altLang="zh-CN" sz="2200">
                <a:solidFill>
                  <a:srgbClr val="FF0000"/>
                </a:solidFill>
                <a:latin typeface="Times New Roman" pitchFamily="18" charset="0"/>
                <a:ea typeface="楷体" panose="02010609060101010101" pitchFamily="49" charset="-122"/>
                <a:cs typeface="Times New Roman" pitchFamily="18" charset="0"/>
              </a:rPr>
              <a:t>和</a:t>
            </a:r>
            <a:r>
              <a:rPr lang="en-US" altLang="zh-CN" sz="2200" i="1">
                <a:solidFill>
                  <a:srgbClr val="FF0000"/>
                </a:solidFill>
                <a:latin typeface="Times New Roman" pitchFamily="18" charset="0"/>
                <a:cs typeface="Times New Roman" pitchFamily="18" charset="0"/>
              </a:rPr>
              <a:t>MN</a:t>
            </a:r>
            <a:r>
              <a:rPr lang="zh-CN" altLang="zh-CN" sz="2200">
                <a:solidFill>
                  <a:srgbClr val="FF0000"/>
                </a:solidFill>
                <a:latin typeface="Times New Roman" pitchFamily="18" charset="0"/>
                <a:ea typeface="楷体" panose="02010609060101010101" pitchFamily="49" charset="-122"/>
                <a:cs typeface="Times New Roman" pitchFamily="18" charset="0"/>
              </a:rPr>
              <a:t>所成的角为</a:t>
            </a:r>
            <a:r>
              <a:rPr lang="en-US" altLang="zh-CN" sz="2200">
                <a:solidFill>
                  <a:srgbClr val="FF0000"/>
                </a:solidFill>
                <a:latin typeface="Times New Roman" pitchFamily="18" charset="0"/>
                <a:cs typeface="Times New Roman" pitchFamily="18" charset="0"/>
              </a:rPr>
              <a:t>60</a:t>
            </a:r>
            <a:r>
              <a:rPr lang="en-US" altLang="zh-CN" sz="2200">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故选</a:t>
            </a:r>
            <a:r>
              <a:rPr lang="en-US" altLang="zh-CN" sz="2200">
                <a:solidFill>
                  <a:srgbClr val="FF0000"/>
                </a:solidFill>
                <a:latin typeface="Times New Roman" pitchFamily="18" charset="0"/>
                <a:cs typeface="Times New Roman" pitchFamily="18" charset="0"/>
              </a:rPr>
              <a:t>D.</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答案</a:t>
            </a:r>
            <a:r>
              <a:rPr lang="en-US" altLang="zh-CN" sz="2200">
                <a:solidFill>
                  <a:srgbClr val="FF0000"/>
                </a:solidFill>
                <a:latin typeface="Times New Roman" pitchFamily="18" charset="0"/>
                <a:cs typeface="Times New Roman" pitchFamily="18" charset="0"/>
              </a:rPr>
              <a:t>D</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732081755"/>
              </p:ext>
            </p:extLst>
          </p:nvPr>
        </p:nvGraphicFramePr>
        <p:xfrm>
          <a:off x="466777" y="3870472"/>
          <a:ext cx="8128000" cy="383206"/>
        </p:xfrm>
        <a:graphic>
          <a:graphicData uri="http://schemas.openxmlformats.org/presentationml/2006/ole">
            <mc:AlternateContent>
              <mc:Choice xmlns:v="urn:schemas-microsoft-com:vml" Requires="v">
                <p:oleObj spid="_x0000_s1066" name="文档" r:id="rId4" imgW="3839551" imgH="181369" progId="Word.Document.12">
                  <p:embed/>
                </p:oleObj>
              </mc:Choice>
              <mc:Fallback>
                <p:oleObj name="文档" r:id="rId4" imgW="3839551" imgH="181369" progId="Word.Document.12">
                  <p:embed/>
                  <p:pic>
                    <p:nvPicPr>
                      <p:cNvPr id="0" name="OLE substitute image"/>
                      <p:cNvPicPr/>
                      <p:nvPr/>
                    </p:nvPicPr>
                    <p:blipFill>
                      <a:blip r:embed="rId5"/>
                      <a:stretch>
                        <a:fillRect/>
                      </a:stretch>
                    </p:blipFill>
                    <p:spPr>
                      <a:xfrm>
                        <a:off x="466777" y="3870472"/>
                        <a:ext cx="8128000" cy="383206"/>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77167901"/>
              </p:ext>
            </p:extLst>
          </p:nvPr>
        </p:nvGraphicFramePr>
        <p:xfrm>
          <a:off x="466777" y="4686027"/>
          <a:ext cx="8128000" cy="635314"/>
        </p:xfrm>
        <a:graphic>
          <a:graphicData uri="http://schemas.openxmlformats.org/presentationml/2006/ole">
            <mc:AlternateContent>
              <mc:Choice xmlns:v="urn:schemas-microsoft-com:vml" Requires="v">
                <p:oleObj spid="_x0000_s1067" name="文档" r:id="rId6" imgW="3839551" imgH="301079" progId="Word.Document.12">
                  <p:embed/>
                </p:oleObj>
              </mc:Choice>
              <mc:Fallback>
                <p:oleObj name="文档" r:id="rId6" imgW="3839551" imgH="301079" progId="Word.Document.12">
                  <p:embed/>
                  <p:pic>
                    <p:nvPicPr>
                      <p:cNvPr id="0" name="OLE substitute image"/>
                      <p:cNvPicPr/>
                      <p:nvPr/>
                    </p:nvPicPr>
                    <p:blipFill>
                      <a:blip r:embed="rId7"/>
                      <a:stretch>
                        <a:fillRect/>
                      </a:stretch>
                    </p:blipFill>
                    <p:spPr>
                      <a:xfrm>
                        <a:off x="466777" y="4686027"/>
                        <a:ext cx="8128000" cy="635314"/>
                      </a:xfrm>
                      <a:prstGeom prst="rect">
                        <a:avLst/>
                      </a:prstGeom>
                      <a:noFill/>
                    </p:spPr>
                  </p:pic>
                </p:oleObj>
              </mc:Fallback>
            </mc:AlternateContent>
          </a:graphicData>
        </a:graphic>
      </p:graphicFrame>
      <p:pic>
        <p:nvPicPr>
          <p:cNvPr id="14" name="19H15.eps" descr="id:2147501540;FounderCES"/>
          <p:cNvPicPr/>
          <p:nvPr/>
        </p:nvPicPr>
        <p:blipFill>
          <a:blip r:embed="rId8"/>
          <a:stretch>
            <a:fillRect/>
          </a:stretch>
        </p:blipFill>
        <p:spPr>
          <a:xfrm>
            <a:off x="9087788" y="4253678"/>
            <a:ext cx="2228224" cy="2179506"/>
          </a:xfrm>
          <a:prstGeom prst="rect">
            <a:avLst/>
          </a:prstGeom>
        </p:spPr>
      </p:pic>
    </p:spTree>
    <p:extLst>
      <p:ext uri="{BB962C8B-B14F-4D97-AF65-F5344CB8AC3E}">
        <p14:creationId xmlns:p14="http://schemas.microsoft.com/office/powerpoint/2010/main" val="3814510185"/>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27170" y="642867"/>
            <a:ext cx="12092515" cy="1107996"/>
          </a:xfrm>
          <a:prstGeom prst="rect">
            <a:avLst/>
          </a:prstGeom>
        </p:spPr>
        <p:txBody>
          <a:bodyPr wrap="square">
            <a:spAutoFit/>
          </a:bodyPr>
          <a:lstStyle/>
          <a:p>
            <a:pPr>
              <a:lnSpc>
                <a:spcPct val="150000"/>
              </a:lnSpc>
              <a:tabLst>
                <a:tab pos="1029335"/>
                <a:tab pos="1850390"/>
                <a:tab pos="2538095"/>
              </a:tabLst>
            </a:pPr>
            <a:r>
              <a:rPr lang="en-US" altLang="zh-CN" sz="2200" b="1">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在三棱锥</a:t>
            </a:r>
            <a:r>
              <a:rPr lang="en-US" altLang="zh-CN" sz="2200" i="1">
                <a:solidFill>
                  <a:srgbClr val="000000"/>
                </a:solidFill>
                <a:latin typeface="Times New Roman" pitchFamily="18" charset="0"/>
                <a:cs typeface="Times New Roman" pitchFamily="18" charset="0"/>
              </a:rPr>
              <a:t>P-ABC</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AB=BC=       </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O</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AC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PC</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OP</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则直线</a:t>
            </a:r>
            <a:r>
              <a:rPr lang="en-US" altLang="zh-CN" sz="2200" i="1">
                <a:solidFill>
                  <a:srgbClr val="000000"/>
                </a:solidFill>
                <a:latin typeface="Times New Roman" pitchFamily="18" charset="0"/>
                <a:cs typeface="Times New Roman" pitchFamily="18" charset="0"/>
              </a:rPr>
              <a:t>OD</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PBC</a:t>
            </a:r>
            <a:r>
              <a:rPr lang="zh-CN" altLang="zh-CN" sz="2200">
                <a:solidFill>
                  <a:srgbClr val="000000"/>
                </a:solidFill>
                <a:latin typeface="Times New Roman" pitchFamily="18" charset="0"/>
                <a:cs typeface="Times New Roman" pitchFamily="18" charset="0"/>
              </a:rPr>
              <a:t>所成角的正弦值为</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873751411"/>
              </p:ext>
            </p:extLst>
          </p:nvPr>
        </p:nvGraphicFramePr>
        <p:xfrm>
          <a:off x="4914984" y="669814"/>
          <a:ext cx="602931" cy="602931"/>
        </p:xfrm>
        <a:graphic>
          <a:graphicData uri="http://schemas.openxmlformats.org/presentationml/2006/ole">
            <mc:AlternateContent>
              <mc:Choice xmlns:v="urn:schemas-microsoft-com:vml" Requires="v">
                <p:oleObj spid="_x0000_s1068" name="文档" r:id="rId2" imgW="400076" imgH="398422" progId="Word.Document.12">
                  <p:embed/>
                </p:oleObj>
              </mc:Choice>
              <mc:Fallback>
                <p:oleObj name="文档" r:id="rId2" imgW="400076" imgH="398422" progId="Word.Document.12">
                  <p:embed/>
                  <p:pic>
                    <p:nvPicPr>
                      <p:cNvPr id="0" name="OLE substitute image"/>
                      <p:cNvPicPr/>
                      <p:nvPr/>
                    </p:nvPicPr>
                    <p:blipFill>
                      <a:blip r:embed="rId3"/>
                      <a:stretch>
                        <a:fillRect/>
                      </a:stretch>
                    </p:blipFill>
                    <p:spPr>
                      <a:xfrm>
                        <a:off x="4914984" y="669814"/>
                        <a:ext cx="602931" cy="602931"/>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0636940"/>
              </p:ext>
            </p:extLst>
          </p:nvPr>
        </p:nvGraphicFramePr>
        <p:xfrm>
          <a:off x="342030" y="2049519"/>
          <a:ext cx="9748838" cy="1814512"/>
        </p:xfrm>
        <a:graphic>
          <a:graphicData uri="http://schemas.openxmlformats.org/presentationml/2006/ole">
            <mc:AlternateContent>
              <mc:Choice xmlns:v="urn:schemas-microsoft-com:vml" Requires="v">
                <p:oleObj spid="_x0000_s1069" name="文档" r:id="rId4" imgW="4612071" imgH="858167" progId="Word.Document.12">
                  <p:embed/>
                </p:oleObj>
              </mc:Choice>
              <mc:Fallback>
                <p:oleObj name="文档" r:id="rId4" imgW="4612071" imgH="858167" progId="Word.Document.12">
                  <p:embed/>
                  <p:pic>
                    <p:nvPicPr>
                      <p:cNvPr id="0" name="OLE substitute image"/>
                      <p:cNvPicPr/>
                      <p:nvPr/>
                    </p:nvPicPr>
                    <p:blipFill>
                      <a:blip r:embed="rId5"/>
                      <a:stretch>
                        <a:fillRect/>
                      </a:stretch>
                    </p:blipFill>
                    <p:spPr>
                      <a:xfrm>
                        <a:off x="342030" y="2049519"/>
                        <a:ext cx="9748838" cy="1814512"/>
                      </a:xfrm>
                      <a:prstGeom prst="rect">
                        <a:avLst/>
                      </a:prstGeom>
                      <a:noFill/>
                    </p:spPr>
                  </p:pic>
                </p:oleObj>
              </mc:Fallback>
            </mc:AlternateContent>
          </a:graphicData>
        </a:graphic>
      </p:graphicFrame>
      <p:pic>
        <p:nvPicPr>
          <p:cNvPr id="12" name="W87.eps" descr="id:2147501547;FounderCES"/>
          <p:cNvPicPr/>
          <p:nvPr/>
        </p:nvPicPr>
        <p:blipFill>
          <a:blip r:embed="rId6"/>
          <a:stretch>
            <a:fillRect/>
          </a:stretch>
        </p:blipFill>
        <p:spPr>
          <a:xfrm>
            <a:off x="8323067" y="3954162"/>
            <a:ext cx="2983365" cy="2933435"/>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2923210684"/>
              </p:ext>
            </p:extLst>
          </p:nvPr>
        </p:nvGraphicFramePr>
        <p:xfrm>
          <a:off x="0" y="3298293"/>
          <a:ext cx="8128000" cy="1728788"/>
        </p:xfrm>
        <a:graphic>
          <a:graphicData uri="http://schemas.openxmlformats.org/presentationml/2006/ole">
            <mc:AlternateContent>
              <mc:Choice xmlns:v="urn:schemas-microsoft-com:vml" Requires="v">
                <p:oleObj spid="_x0000_s1070" name="文档" r:id="rId7" imgW="3839551" imgH="822109" progId="Word.Document.12">
                  <p:embed/>
                </p:oleObj>
              </mc:Choice>
              <mc:Fallback>
                <p:oleObj name="文档" r:id="rId7" imgW="3839551" imgH="822109" progId="Word.Document.12">
                  <p:embed/>
                  <p:pic>
                    <p:nvPicPr>
                      <p:cNvPr id="0" name="OLE substitute image"/>
                      <p:cNvPicPr/>
                      <p:nvPr/>
                    </p:nvPicPr>
                    <p:blipFill>
                      <a:blip r:embed="rId8"/>
                      <a:stretch>
                        <a:fillRect/>
                      </a:stretch>
                    </p:blipFill>
                    <p:spPr>
                      <a:xfrm>
                        <a:off x="0" y="3298293"/>
                        <a:ext cx="8128000" cy="172878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26261786"/>
              </p:ext>
            </p:extLst>
          </p:nvPr>
        </p:nvGraphicFramePr>
        <p:xfrm>
          <a:off x="549630" y="5516051"/>
          <a:ext cx="8128000" cy="551279"/>
        </p:xfrm>
        <a:graphic>
          <a:graphicData uri="http://schemas.openxmlformats.org/presentationml/2006/ole">
            <mc:AlternateContent>
              <mc:Choice xmlns:v="urn:schemas-microsoft-com:vml" Requires="v">
                <p:oleObj spid="_x0000_s1071" name="文档" r:id="rId9" imgW="3839551" imgH="260695" progId="Word.Document.12">
                  <p:embed/>
                </p:oleObj>
              </mc:Choice>
              <mc:Fallback>
                <p:oleObj name="文档" r:id="rId9" imgW="3839551" imgH="260695" progId="Word.Document.12">
                  <p:embed/>
                  <p:pic>
                    <p:nvPicPr>
                      <p:cNvPr id="0" name="OLE substitute image"/>
                      <p:cNvPicPr/>
                      <p:nvPr/>
                    </p:nvPicPr>
                    <p:blipFill>
                      <a:blip r:embed="rId10"/>
                      <a:stretch>
                        <a:fillRect/>
                      </a:stretch>
                    </p:blipFill>
                    <p:spPr>
                      <a:xfrm>
                        <a:off x="549630" y="5516051"/>
                        <a:ext cx="8128000" cy="551279"/>
                      </a:xfrm>
                      <a:prstGeom prst="rect">
                        <a:avLst/>
                      </a:prstGeom>
                      <a:noFill/>
                    </p:spPr>
                  </p:pic>
                </p:oleObj>
              </mc:Fallback>
            </mc:AlternateContent>
          </a:graphicData>
        </a:graphic>
      </p:graphicFrame>
    </p:spTree>
    <p:extLst>
      <p:ext uri="{BB962C8B-B14F-4D97-AF65-F5344CB8AC3E}">
        <p14:creationId xmlns:p14="http://schemas.microsoft.com/office/powerpoint/2010/main" val="400214829"/>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89430" y="558880"/>
            <a:ext cx="11497769" cy="904863"/>
          </a:xfrm>
          <a:prstGeom prst="rect">
            <a:avLst/>
          </a:prstGeom>
        </p:spPr>
        <p:txBody>
          <a:bodyPr wrap="square">
            <a:spAutoFit/>
          </a:bodyPr>
          <a:lstStyle/>
          <a:p>
            <a:pPr>
              <a:lnSpc>
                <a:spcPct val="120000"/>
              </a:lnSpc>
              <a:tabLst>
                <a:tab pos="1029335"/>
                <a:tab pos="1850390"/>
                <a:tab pos="2538095"/>
              </a:tabLst>
            </a:pPr>
            <a:r>
              <a:rPr lang="en-US" altLang="zh-CN" sz="2200" b="1">
                <a:solidFill>
                  <a:srgbClr val="000000"/>
                </a:solidFill>
                <a:latin typeface="Times New Roman" pitchFamily="18" charset="0"/>
                <a:cs typeface="Times New Roman" pitchFamily="18" charset="0"/>
              </a:rPr>
              <a:t>5</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四棱锥</a:t>
            </a:r>
            <a:r>
              <a:rPr lang="en-US" altLang="zh-CN" sz="2200" i="1">
                <a:solidFill>
                  <a:srgbClr val="000000"/>
                </a:solidFill>
                <a:latin typeface="Times New Roman" pitchFamily="18" charset="0"/>
                <a:cs typeface="Times New Roman" pitchFamily="18" charset="0"/>
              </a:rPr>
              <a:t>P-ABCD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PB</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PD</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为直角梯形</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AB=AD=PB=</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在棱</a:t>
            </a:r>
            <a:r>
              <a:rPr lang="en-US" altLang="zh-CN" sz="2200" i="1">
                <a:solidFill>
                  <a:srgbClr val="000000"/>
                </a:solidFill>
                <a:latin typeface="Times New Roman" pitchFamily="18" charset="0"/>
                <a:cs typeface="Times New Roman" pitchFamily="18" charset="0"/>
              </a:rPr>
              <a:t>PA</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a:t>
            </a:r>
            <a:r>
              <a:rPr lang="en-US" altLang="zh-CN" sz="2200" i="1">
                <a:solidFill>
                  <a:srgbClr val="000000"/>
                </a:solidFill>
                <a:latin typeface="Times New Roman" pitchFamily="18" charset="0"/>
                <a:cs typeface="Times New Roman" pitchFamily="18" charset="0"/>
              </a:rPr>
              <a:t>PE=</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EA.</a:t>
            </a:r>
            <a:r>
              <a:rPr lang="zh-CN" altLang="zh-CN" sz="2200">
                <a:solidFill>
                  <a:srgbClr val="000000"/>
                </a:solidFill>
                <a:latin typeface="Times New Roman" pitchFamily="18" charset="0"/>
                <a:cs typeface="Times New Roman" pitchFamily="18" charset="0"/>
              </a:rPr>
              <a:t>求二面角</a:t>
            </a:r>
            <a:r>
              <a:rPr lang="en-US" altLang="zh-CN" sz="2200" i="1">
                <a:solidFill>
                  <a:srgbClr val="000000"/>
                </a:solidFill>
                <a:latin typeface="Times New Roman" pitchFamily="18" charset="0"/>
                <a:cs typeface="Times New Roman" pitchFamily="18" charset="0"/>
              </a:rPr>
              <a:t>A-BE-D</a:t>
            </a:r>
            <a:r>
              <a:rPr lang="zh-CN" altLang="zh-CN" sz="2200">
                <a:solidFill>
                  <a:srgbClr val="000000"/>
                </a:solidFill>
                <a:latin typeface="Times New Roman" pitchFamily="18" charset="0"/>
                <a:cs typeface="Times New Roman" pitchFamily="18" charset="0"/>
              </a:rPr>
              <a:t>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7" name="W88.eps" descr="id:2147501554;FounderCES"/>
          <p:cNvPicPr/>
          <p:nvPr/>
        </p:nvPicPr>
        <p:blipFill>
          <a:blip r:embed="rId2"/>
          <a:stretch>
            <a:fillRect/>
          </a:stretch>
        </p:blipFill>
        <p:spPr>
          <a:xfrm>
            <a:off x="2997040" y="1719942"/>
            <a:ext cx="3141274" cy="2913842"/>
          </a:xfrm>
          <a:prstGeom prst="rect">
            <a:avLst/>
          </a:prstGeom>
        </p:spPr>
      </p:pic>
    </p:spTree>
    <p:extLst>
      <p:ext uri="{BB962C8B-B14F-4D97-AF65-F5344CB8AC3E}">
        <p14:creationId xmlns:p14="http://schemas.microsoft.com/office/powerpoint/2010/main" val="3246488485"/>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93363" y="797251"/>
            <a:ext cx="11251513" cy="498598"/>
          </a:xfrm>
          <a:prstGeom prst="rect">
            <a:avLst/>
          </a:prstGeom>
        </p:spPr>
        <p:txBody>
          <a:bodyPr wrap="square">
            <a:spAutoFit/>
          </a:bodyPr>
          <a:lstStyle/>
          <a:p>
            <a:pPr>
              <a:lnSpc>
                <a:spcPct val="120000"/>
              </a:lnSpc>
              <a:tabLst>
                <a:tab pos="1029335"/>
                <a:tab pos="1850390"/>
                <a:tab pos="2538095"/>
              </a:tabLst>
            </a:pPr>
            <a:r>
              <a:rPr lang="en-US" altLang="zh-CN" sz="2200">
                <a:solidFill>
                  <a:srgbClr val="FF0000"/>
                </a:solidFill>
                <a:latin typeface="Arial" pitchFamily="34" charset="0"/>
                <a:ea typeface="黑体" panose="02010609060101010101" pitchFamily="49" charset="-122"/>
                <a:cs typeface="Times New Roman" pitchFamily="18" charset="0"/>
              </a:rPr>
              <a:t>     </a:t>
            </a:r>
            <a:r>
              <a:rPr lang="zh-CN" altLang="zh-CN" sz="2200">
                <a:solidFill>
                  <a:srgbClr val="FF0000"/>
                </a:solidFill>
                <a:latin typeface="Arial" pitchFamily="34" charset="0"/>
                <a:ea typeface="黑体" panose="02010609060101010101" pitchFamily="49" charset="-122"/>
                <a:cs typeface="Times New Roman" pitchFamily="18" charset="0"/>
              </a:rPr>
              <a:t>解</a:t>
            </a:r>
            <a:r>
              <a:rPr lang="zh-CN" altLang="en-US" sz="2200">
                <a:solidFill>
                  <a:srgbClr val="FF0000"/>
                </a:solidFill>
                <a:latin typeface="Arial" pitchFamily="34"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以直线</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BP</a:t>
            </a:r>
            <a:r>
              <a:rPr lang="zh-CN" altLang="zh-CN" sz="2200">
                <a:solidFill>
                  <a:srgbClr val="FF0000"/>
                </a:solidFill>
                <a:latin typeface="Times New Roman" pitchFamily="18" charset="0"/>
                <a:ea typeface="楷体" panose="02010609060101010101" pitchFamily="49" charset="-122"/>
                <a:cs typeface="Times New Roman" pitchFamily="18" charset="0"/>
              </a:rPr>
              <a:t>分别为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轴建立如图所示的空间直角坐标系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09672005"/>
              </p:ext>
            </p:extLst>
          </p:nvPr>
        </p:nvGraphicFramePr>
        <p:xfrm>
          <a:off x="425621" y="1398197"/>
          <a:ext cx="8128000" cy="4635449"/>
        </p:xfrm>
        <a:graphic>
          <a:graphicData uri="http://schemas.openxmlformats.org/presentationml/2006/ole">
            <mc:AlternateContent>
              <mc:Choice xmlns:v="urn:schemas-microsoft-com:vml" Requires="v">
                <p:oleObj spid="_x0000_s1072" name="文档" r:id="rId2" imgW="3839551" imgH="2192652" progId="Word.Document.12">
                  <p:embed/>
                </p:oleObj>
              </mc:Choice>
              <mc:Fallback>
                <p:oleObj name="文档" r:id="rId2" imgW="3839551" imgH="2192652" progId="Word.Document.12">
                  <p:embed/>
                  <p:pic>
                    <p:nvPicPr>
                      <p:cNvPr id="0" name="OLE substitute image"/>
                      <p:cNvPicPr/>
                      <p:nvPr/>
                    </p:nvPicPr>
                    <p:blipFill>
                      <a:blip r:embed="rId3"/>
                      <a:stretch>
                        <a:fillRect/>
                      </a:stretch>
                    </p:blipFill>
                    <p:spPr>
                      <a:xfrm>
                        <a:off x="425621" y="1398197"/>
                        <a:ext cx="8128000" cy="4635449"/>
                      </a:xfrm>
                      <a:prstGeom prst="rect">
                        <a:avLst/>
                      </a:prstGeom>
                      <a:noFill/>
                    </p:spPr>
                  </p:pic>
                </p:oleObj>
              </mc:Fallback>
            </mc:AlternateContent>
          </a:graphicData>
        </a:graphic>
      </p:graphicFrame>
      <p:pic>
        <p:nvPicPr>
          <p:cNvPr id="12" name="W89.eps" descr="id:2147501561;FounderCES"/>
          <p:cNvPicPr/>
          <p:nvPr/>
        </p:nvPicPr>
        <p:blipFill>
          <a:blip r:embed="rId4"/>
          <a:stretch>
            <a:fillRect/>
          </a:stretch>
        </p:blipFill>
        <p:spPr>
          <a:xfrm>
            <a:off x="8756091" y="3361613"/>
            <a:ext cx="3192892" cy="3092163"/>
          </a:xfrm>
          <a:prstGeom prst="rect">
            <a:avLst/>
          </a:prstGeom>
        </p:spPr>
      </p:pic>
    </p:spTree>
    <p:extLst>
      <p:ext uri="{BB962C8B-B14F-4D97-AF65-F5344CB8AC3E}">
        <p14:creationId xmlns:p14="http://schemas.microsoft.com/office/powerpoint/2010/main" val="202451477"/>
      </p:ext>
    </p:extLst>
  </p:cSld>
  <p:clrMapOvr>
    <a:masterClrMapping/>
  </p:clrMapOvr>
  <mc:AlternateContent>
    <mc:Choice xmlns:p14="http://schemas.microsoft.com/office/powerpoint/2010/main" Requires="p14">
      <p:transition spd="slow" p14:dur="1300">
        <p:split/>
      </p:transition>
    </mc:Choice>
    <mc:Fallback>
      <p:transition spd="slow">
        <p:split/>
      </p:transition>
    </mc:Fallback>
  </mc:AlternateConten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课堂小结</a:t>
            </a:r>
            <a:endParaRPr lang="en-US" altLang="zh-CN" sz="2800">
              <a:solidFill>
                <a:schemeClr val="bg1"/>
              </a:solidFill>
              <a:ea typeface="黑体" pitchFamily="49" charset="-122"/>
            </a:endParaRPr>
          </a:p>
        </p:txBody>
      </p:sp>
      <p:pic>
        <p:nvPicPr>
          <p:cNvPr id="5" name="L169.eps"/>
          <p:cNvPicPr/>
          <p:nvPr/>
        </p:nvPicPr>
        <p:blipFill>
          <a:blip r:embed="rId2"/>
          <a:stretch>
            <a:fillRect/>
          </a:stretch>
        </p:blipFill>
        <p:spPr>
          <a:xfrm>
            <a:off x="2556476" y="2198739"/>
            <a:ext cx="5376562" cy="2385618"/>
          </a:xfrm>
          <a:prstGeom prst="rect">
            <a:avLst/>
          </a:prstGeom>
        </p:spPr>
      </p:pic>
    </p:spTree>
    <p:extLst>
      <p:ext uri="{BB962C8B-B14F-4D97-AF65-F5344CB8AC3E}">
        <p14:creationId xmlns:p14="http://schemas.microsoft.com/office/powerpoint/2010/main" val="2750920034"/>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5" name="New picture" hidden="1"/>
          <p:cNvPicPr/>
          <p:nvPr/>
        </p:nvPicPr>
        <p:blipFill>
          <a:blip r:embed="rId2"/>
          <a:stretch>
            <a:fillRect/>
          </a:stretch>
        </p:blipFill>
        <p:spPr>
          <a:xfrm>
            <a:off x="11988800" y="12560300"/>
            <a:ext cx="342900" cy="3175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22102" y="520427"/>
            <a:ext cx="8993497" cy="3951851"/>
          </a:xfrm>
          <a:prstGeom prst="rect">
            <a:avLst/>
          </a:prstGeom>
        </p:spPr>
        <p:txBody>
          <a:bodyPr wrap="square">
            <a:spAutoFit/>
          </a:bodyPr>
          <a:lstStyle/>
          <a:p>
            <a:pPr indent="200025">
              <a:lnSpc>
                <a:spcPct val="120000"/>
              </a:lnSpc>
              <a:tabLst>
                <a:tab pos="1029335"/>
                <a:tab pos="1850390"/>
                <a:tab pos="2538095"/>
              </a:tabLst>
            </a:pPr>
            <a:r>
              <a:rPr lang="en-US" altLang="zh-CN" sz="2200">
                <a:solidFill>
                  <a:srgbClr val="000000"/>
                </a:solidFill>
                <a:latin typeface="NEU-BZ-S92"/>
                <a:ea typeface="方正书宋_GBK" panose="03000509000000000000"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a:p>
            <a:pPr indent="267970">
              <a:lnSpc>
                <a:spcPct val="120000"/>
              </a:lnSpc>
              <a:tabLst>
                <a:tab pos="1029335"/>
                <a:tab pos="1850390"/>
                <a:tab pos="2538095"/>
              </a:tabLst>
            </a:pPr>
            <a:r>
              <a:rPr lang="en-US" altLang="zh-CN" sz="2200" b="1">
                <a:solidFill>
                  <a:srgbClr val="000000"/>
                </a:solidFill>
                <a:latin typeface="Times New Roman" pitchFamily="18" charset="0"/>
                <a:cs typeface="Times New Roman" pitchFamily="18" charset="0"/>
              </a:rPr>
              <a:t>                    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anose="02010609060101010101" pitchFamily="49" charset="-122"/>
                <a:cs typeface="Times New Roman" pitchFamily="18" charset="0"/>
              </a:rPr>
              <a:t>利用向量方法求两异面直线所成角</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若两异面直线</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所成角为</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它们的方向向量分别为</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则有</a:t>
            </a:r>
            <a:endParaRPr lang="en-US" altLang="zh-CN" sz="2200">
              <a:solidFill>
                <a:srgbClr val="000000"/>
              </a:solidFill>
              <a:latin typeface="Times New Roman" pitchFamily="18" charset="0"/>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cos </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i="1">
                <a:solidFill>
                  <a:srgbClr val="000000"/>
                </a:solidFill>
                <a:latin typeface="Times New Roman" pitchFamily="18" charset="0"/>
                <a:cs typeface="Times New Roman" pitchFamily="18" charset="0"/>
              </a:rPr>
              <a:t>=</a:t>
            </a:r>
            <a:r>
              <a:rPr lang="en-US" altLang="zh-CN" sz="2200" i="1" u="sng">
                <a:solidFill>
                  <a:srgbClr val="FF0000"/>
                </a:solidFill>
                <a:uFill>
                  <a:solidFill>
                    <a:srgbClr val="000000"/>
                  </a:solidFill>
                </a:uFill>
                <a:latin typeface="Times New Roman" pitchFamily="18" charset="0"/>
                <a:cs typeface="Times New Roman" pitchFamily="18" charset="0"/>
              </a:rPr>
              <a:t>|</a:t>
            </a:r>
            <a:r>
              <a:rPr lang="en-US" altLang="zh-CN" sz="2200" u="sng">
                <a:solidFill>
                  <a:srgbClr val="FF0000"/>
                </a:solidFill>
                <a:uFill>
                  <a:solidFill>
                    <a:srgbClr val="000000"/>
                  </a:solidFill>
                </a:uFill>
                <a:latin typeface="Times New Roman" pitchFamily="18" charset="0"/>
                <a:cs typeface="Times New Roman" pitchFamily="18" charset="0"/>
              </a:rPr>
              <a:t>cos</a:t>
            </a:r>
            <a:r>
              <a:rPr lang="en-US" altLang="zh-CN" sz="2200" i="1" u="sng">
                <a:solidFill>
                  <a:srgbClr val="FF0000"/>
                </a:solidFill>
                <a:uFill>
                  <a:solidFill>
                    <a:srgbClr val="000000"/>
                  </a:solidFill>
                </a:uFill>
                <a:latin typeface="Times New Roman" pitchFamily="18" charset="0"/>
                <a:cs typeface="Times New Roman" pitchFamily="18" charset="0"/>
              </a:rPr>
              <a:t>&lt;</a:t>
            </a:r>
            <a:r>
              <a:rPr lang="en-US" altLang="zh-CN" sz="2200" b="1" u="sng" err="1">
                <a:solidFill>
                  <a:srgbClr val="FF0000"/>
                </a:solidFill>
                <a:uFill>
                  <a:solidFill>
                    <a:srgbClr val="000000"/>
                  </a:solidFill>
                </a:uFill>
                <a:latin typeface="Times New Roman" pitchFamily="18" charset="0"/>
                <a:cs typeface="Times New Roman" pitchFamily="18" charset="0"/>
              </a:rPr>
              <a:t>a</a:t>
            </a:r>
            <a:r>
              <a:rPr lang="en-US" altLang="zh-CN" sz="2200" u="sng" err="1">
                <a:solidFill>
                  <a:srgbClr val="FF0000"/>
                </a:solidFill>
                <a:uFill>
                  <a:solidFill>
                    <a:srgbClr val="000000"/>
                  </a:solidFill>
                </a:uFill>
                <a:latin typeface="Times New Roman" pitchFamily="18" charset="0"/>
                <a:cs typeface="Times New Roman" pitchFamily="18" charset="0"/>
              </a:rPr>
              <a:t>,</a:t>
            </a:r>
            <a:r>
              <a:rPr lang="en-US" altLang="zh-CN" sz="2200" b="1" u="sng" err="1">
                <a:solidFill>
                  <a:srgbClr val="FF0000"/>
                </a:solidFill>
                <a:uFill>
                  <a:solidFill>
                    <a:srgbClr val="000000"/>
                  </a:solidFill>
                </a:uFill>
                <a:latin typeface="Times New Roman" pitchFamily="18" charset="0"/>
                <a:cs typeface="Times New Roman" pitchFamily="18" charset="0"/>
              </a:rPr>
              <a:t>b</a:t>
            </a:r>
            <a:r>
              <a:rPr lang="en-US" altLang="zh-CN" sz="2200" i="1" u="sng">
                <a:solidFill>
                  <a:srgbClr val="FF0000"/>
                </a:solidFill>
                <a:uFill>
                  <a:solidFill>
                    <a:srgbClr val="000000"/>
                  </a:solidFill>
                </a:uFill>
                <a:latin typeface="Times New Roman" pitchFamily="18" charset="0"/>
                <a:cs typeface="Times New Roman" pitchFamily="18" charset="0"/>
              </a:rPr>
              <a:t>&gt;|</a:t>
            </a:r>
            <a:r>
              <a:rPr lang="en-US" altLang="zh-CN" sz="2200" i="1">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endParaRPr lang="en-US" altLang="zh-CN" sz="2200">
              <a:solidFill>
                <a:srgbClr val="000000"/>
              </a:solidFill>
              <a:latin typeface="Times New Roman" pitchFamily="18" charset="0"/>
              <a:ea typeface="黑体" pitchFamily="49" charset="-122"/>
              <a:cs typeface="Times New Roman" pitchFamily="18" charset="0"/>
            </a:endParaRPr>
          </a:p>
          <a:p>
            <a:pPr indent="266700">
              <a:lnSpc>
                <a:spcPct val="150000"/>
              </a:lnSpc>
              <a:tabLst>
                <a:tab pos="1029335"/>
                <a:tab pos="1850390"/>
                <a:tab pos="2538095"/>
              </a:tabLst>
            </a:pPr>
            <a:r>
              <a:rPr lang="zh-CN" altLang="zh-CN" sz="2200">
                <a:solidFill>
                  <a:srgbClr val="FF0000"/>
                </a:solidFill>
                <a:latin typeface="Times New Roman" pitchFamily="18" charset="0"/>
                <a:ea typeface="黑体" panose="02010609060101010101" pitchFamily="49" charset="-122"/>
                <a:cs typeface="Times New Roman" pitchFamily="18" charset="0"/>
              </a:rPr>
              <a:t>特别提醒</a:t>
            </a:r>
            <a:r>
              <a:rPr lang="zh-CN" altLang="en-US" sz="2200">
                <a:solidFill>
                  <a:srgbClr val="FF0000"/>
                </a:solidFill>
                <a:latin typeface="Times New Roman" pitchFamily="18" charset="0"/>
                <a:ea typeface="黑体" panose="02010609060101010101" pitchFamily="49" charset="-122"/>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不要将两异面直线所成的角与其方向向量的夹角等同起来</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因为两异面直线所成角的范围是</a:t>
            </a:r>
            <a:r>
              <a:rPr lang="en-US" altLang="zh-CN" sz="2200">
                <a:solidFill>
                  <a:srgbClr val="FF0000"/>
                </a:solidFill>
                <a:latin typeface="Times New Roman" pitchFamily="18" charset="0"/>
                <a:ea typeface="仿宋" panose="02010609060101010101" pitchFamily="49" charset="-122"/>
                <a:cs typeface="Times New Roman" pitchFamily="18" charset="0"/>
              </a:rPr>
              <a:t>          </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而两个向量夹角的范围是</a:t>
            </a:r>
            <a:r>
              <a:rPr lang="en-US" altLang="zh-CN" sz="2200">
                <a:solidFill>
                  <a:srgbClr val="FF0000"/>
                </a:solidFill>
                <a:latin typeface="Times New Roman" pitchFamily="18" charset="0"/>
                <a:cs typeface="Times New Roman" pitchFamily="18" charset="0"/>
              </a:rPr>
              <a:t>[0,</a:t>
            </a:r>
            <a:r>
              <a:rPr lang="en-US" altLang="zh-CN" sz="2200">
                <a:solidFill>
                  <a:srgbClr val="FF0000"/>
                </a:solidFill>
                <a:latin typeface="Times New Roman" pitchFamily="18" charset="0"/>
                <a:ea typeface="Microsoft Yi Baiti" panose="03000500000000000000" pitchFamily="66" charset="0"/>
                <a:cs typeface="Times New Roman" pitchFamily="18" charset="0"/>
              </a:rPr>
              <a:t>π</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事实上</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仿宋" panose="02010609060101010101" pitchFamily="49" charset="-122"/>
                <a:cs typeface="Times New Roman" pitchFamily="18" charset="0"/>
              </a:rPr>
              <a:t>两异面直线所成的角与其方向向量的夹角是相等或互补的关系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69088570"/>
              </p:ext>
            </p:extLst>
          </p:nvPr>
        </p:nvGraphicFramePr>
        <p:xfrm>
          <a:off x="3939385" y="1875307"/>
          <a:ext cx="1008112" cy="583975"/>
        </p:xfrm>
        <a:graphic>
          <a:graphicData uri="http://schemas.openxmlformats.org/presentationml/2006/ole">
            <mc:AlternateContent>
              <mc:Choice xmlns:v="urn:schemas-microsoft-com:vml" Requires="v">
                <p:oleObj spid="_x0000_s1038" name="文档" r:id="rId2" imgW="607725" imgH="349213" progId="">
                  <p:embed/>
                </p:oleObj>
              </mc:Choice>
              <mc:Fallback>
                <p:oleObj name="文档" r:id="rId2" imgW="607725" imgH="349213" progId="">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939385" y="1875307"/>
                        <a:ext cx="1008112" cy="583975"/>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27883312"/>
              </p:ext>
            </p:extLst>
          </p:nvPr>
        </p:nvGraphicFramePr>
        <p:xfrm>
          <a:off x="5284280" y="3380828"/>
          <a:ext cx="1191662" cy="502380"/>
        </p:xfrm>
        <a:graphic>
          <a:graphicData uri="http://schemas.openxmlformats.org/presentationml/2006/ole">
            <mc:AlternateContent>
              <mc:Choice xmlns:v="urn:schemas-microsoft-com:vml" Requires="v">
                <p:oleObj spid="_x0000_s1039" name="文档" r:id="rId4" imgW="681531" imgH="286210" progId="">
                  <p:embed/>
                </p:oleObj>
              </mc:Choice>
              <mc:Fallback>
                <p:oleObj name="文档" r:id="rId4" imgW="681531" imgH="286210" progId="">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5284280" y="3380828"/>
                        <a:ext cx="1191662" cy="502380"/>
                      </a:xfrm>
                      <a:prstGeom prst="rect">
                        <a:avLst/>
                      </a:prstGeom>
                      <a:noFill/>
                    </p:spPr>
                  </p:pic>
                </p:oleObj>
              </mc:Fallback>
            </mc:AlternateContent>
          </a:graphicData>
        </a:graphic>
      </p:graphicFrame>
      <p:sp>
        <p:nvSpPr>
          <p:cNvPr id="5" name="矩形 4"/>
          <p:cNvSpPr/>
          <p:nvPr/>
        </p:nvSpPr>
        <p:spPr>
          <a:xfrm>
            <a:off x="3469829" y="5127031"/>
            <a:ext cx="1224957" cy="333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spTree>
    <p:extLst>
      <p:ext uri="{BB962C8B-B14F-4D97-AF65-F5344CB8AC3E}">
        <p14:creationId xmlns:p14="http://schemas.microsoft.com/office/powerpoint/2010/main" val="1163505741"/>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wheel(1)">
                                      <p:cBhvr>
                                        <p:cTn id="1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7459" y="865011"/>
            <a:ext cx="12025870" cy="904863"/>
          </a:xfrm>
          <a:prstGeom prst="rect">
            <a:avLst/>
          </a:prstGeom>
        </p:spPr>
        <p:txBody>
          <a:bodyPr wrap="square">
            <a:spAutoFit/>
          </a:bodyPr>
          <a:lstStyle/>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若异面直线</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的方向向量分别是</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(2,0,4),</a:t>
            </a:r>
            <a:r>
              <a:rPr lang="zh-CN" altLang="zh-CN" sz="2200">
                <a:solidFill>
                  <a:srgbClr val="000000"/>
                </a:solidFill>
                <a:latin typeface="Times New Roman" pitchFamily="18" charset="0"/>
                <a:cs typeface="Times New Roman" pitchFamily="18" charset="0"/>
              </a:rPr>
              <a:t>则异面直线</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l</a:t>
            </a:r>
            <a:r>
              <a:rPr lang="en-US" altLang="zh-CN" sz="2200" baseline="-250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的夹角的余弦值</a:t>
            </a:r>
            <a:endParaRPr lang="en-US" altLang="zh-CN" sz="2200">
              <a:solidFill>
                <a:srgbClr val="000000"/>
              </a:solidFill>
              <a:latin typeface="Times New Roman" pitchFamily="18" charset="0"/>
              <a:cs typeface="Times New Roman" pitchFamily="18" charset="0"/>
            </a:endParaRPr>
          </a:p>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等于</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70623059"/>
              </p:ext>
            </p:extLst>
          </p:nvPr>
        </p:nvGraphicFramePr>
        <p:xfrm>
          <a:off x="549189" y="1938349"/>
          <a:ext cx="8128000" cy="551279"/>
        </p:xfrm>
        <a:graphic>
          <a:graphicData uri="http://schemas.openxmlformats.org/presentationml/2006/ole">
            <mc:AlternateContent>
              <mc:Choice xmlns:v="urn:schemas-microsoft-com:vml" Requires="v">
                <p:oleObj spid="_x0000_s1040" name="文档" r:id="rId2" imgW="3838246" imgH="261009" progId="">
                  <p:embed/>
                </p:oleObj>
              </mc:Choice>
              <mc:Fallback>
                <p:oleObj name="文档" r:id="rId2" imgW="3838246" imgH="261009" progId="">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549189" y="1938349"/>
                        <a:ext cx="8128000" cy="551279"/>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99167148"/>
              </p:ext>
            </p:extLst>
          </p:nvPr>
        </p:nvGraphicFramePr>
        <p:xfrm>
          <a:off x="569350" y="3102286"/>
          <a:ext cx="8128000" cy="1015160"/>
        </p:xfrm>
        <a:graphic>
          <a:graphicData uri="http://schemas.openxmlformats.org/presentationml/2006/ole">
            <mc:AlternateContent>
              <mc:Choice xmlns:v="urn:schemas-microsoft-com:vml" Requires="v">
                <p:oleObj spid="_x0000_s1041" name="文档" r:id="rId4" imgW="3839551" imgH="480285" progId="Word.Document.12">
                  <p:embed/>
                </p:oleObj>
              </mc:Choice>
              <mc:Fallback>
                <p:oleObj name="文档" r:id="rId4" imgW="3839551" imgH="480285" progId="Word.Document.12">
                  <p:embed/>
                  <p:pic>
                    <p:nvPicPr>
                      <p:cNvPr id="0" name="OLE substitute image"/>
                      <p:cNvPicPr/>
                      <p:nvPr/>
                    </p:nvPicPr>
                    <p:blipFill>
                      <a:blip r:embed="rId5"/>
                      <a:stretch>
                        <a:fillRect/>
                      </a:stretch>
                    </p:blipFill>
                    <p:spPr>
                      <a:xfrm>
                        <a:off x="569350" y="3102286"/>
                        <a:ext cx="8128000" cy="1015160"/>
                      </a:xfrm>
                      <a:prstGeom prst="rect">
                        <a:avLst/>
                      </a:prstGeom>
                      <a:noFill/>
                    </p:spPr>
                  </p:pic>
                </p:oleObj>
              </mc:Fallback>
            </mc:AlternateContent>
          </a:graphicData>
        </a:graphic>
      </p:graphicFrame>
      <p:sp>
        <p:nvSpPr>
          <p:cNvPr id="5" name="矩形 4"/>
          <p:cNvSpPr>
            <a:spLocks noChangeAspect="1"/>
          </p:cNvSpPr>
          <p:nvPr/>
        </p:nvSpPr>
        <p:spPr>
          <a:xfrm>
            <a:off x="1066920" y="4875149"/>
            <a:ext cx="1558440" cy="459741"/>
          </a:xfrm>
          <a:prstGeom prst="rect">
            <a:avLst/>
          </a:prstGeom>
        </p:spPr>
        <p:txBody>
          <a:bodyPr wrap="non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答案</a:t>
            </a:r>
            <a:r>
              <a:rPr lang="zh-CN" altLang="en-US" sz="2200">
                <a:solidFill>
                  <a:srgbClr val="FF0000"/>
                </a:solidFill>
                <a:latin typeface="Arial" pitchFamily="34" charset="0"/>
                <a:ea typeface="黑体" panose="02010609060101010101" pitchFamily="49" charset="-122"/>
                <a:cs typeface="Times New Roman" pitchFamily="18" charset="0"/>
              </a:rPr>
              <a:t>：</a:t>
            </a:r>
            <a:r>
              <a:rPr lang="en-US" altLang="zh-CN" sz="2200">
                <a:solidFill>
                  <a:srgbClr val="FF0000"/>
                </a:solidFill>
                <a:latin typeface="Times New Roman" pitchFamily="18" charset="0"/>
                <a:cs typeface="Times New Roman" pitchFamily="18" charset="0"/>
              </a:rPr>
              <a:t>B </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6"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2954067433"/>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73902" y="1002248"/>
            <a:ext cx="10856097" cy="1551579"/>
          </a:xfrm>
          <a:prstGeom prst="rect">
            <a:avLst/>
          </a:prstGeom>
        </p:spPr>
        <p:txBody>
          <a:bodyPr wrap="square">
            <a:spAutoFit/>
          </a:bodyPr>
          <a:lstStyle/>
          <a:p>
            <a:pPr indent="267970">
              <a:lnSpc>
                <a:spcPct val="150000"/>
              </a:lnSpc>
              <a:tabLst>
                <a:tab pos="1029335"/>
                <a:tab pos="1850390"/>
                <a:tab pos="2538095"/>
              </a:tabLst>
            </a:pPr>
            <a:r>
              <a:rPr lang="en-US" altLang="zh-CN" sz="2200" b="1">
                <a:solidFill>
                  <a:srgbClr val="000000"/>
                </a:solidFill>
                <a:latin typeface="Times New Roman" pitchFamily="18" charset="0"/>
                <a:cs typeface="Times New Roman" pitchFamily="18" charset="0"/>
              </a:rPr>
              <a:t>                             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anose="02010609060101010101" pitchFamily="49" charset="-122"/>
                <a:cs typeface="Times New Roman" pitchFamily="18" charset="0"/>
              </a:rPr>
              <a:t>利用向量方法求直线与平面所成角</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若直线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所成的角为</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的方向向量为</a:t>
            </a:r>
            <a:r>
              <a:rPr lang="en-US" altLang="zh-CN" sz="2200" b="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的法向量为</a:t>
            </a:r>
            <a:r>
              <a:rPr lang="en-US" altLang="zh-CN" sz="2200" b="1">
                <a:solidFill>
                  <a:srgbClr val="000000"/>
                </a:solidFill>
                <a:latin typeface="Times New Roman" pitchFamily="18" charset="0"/>
                <a:cs typeface="Times New Roman" pitchFamily="18" charset="0"/>
              </a:rPr>
              <a:t>n</a:t>
            </a:r>
            <a:r>
              <a:rPr lang="en-US" altLang="zh-CN" sz="2200">
                <a:solidFill>
                  <a:srgbClr val="000000"/>
                </a:solidFill>
                <a:latin typeface="Times New Roman" pitchFamily="18" charset="0"/>
                <a:cs typeface="Times New Roman" pitchFamily="18" charset="0"/>
              </a:rPr>
              <a:t>,</a:t>
            </a:r>
          </a:p>
          <a:p>
            <a:pPr indent="266700">
              <a:lnSpc>
                <a:spcPct val="150000"/>
              </a:lnSpc>
              <a:tabLst>
                <a:tab pos="1029335"/>
                <a:tab pos="1850390"/>
                <a:tab pos="2538095"/>
              </a:tabLst>
            </a:pPr>
            <a:r>
              <a:rPr lang="zh-CN" altLang="zh-CN" sz="2200">
                <a:solidFill>
                  <a:srgbClr val="000000"/>
                </a:solidFill>
                <a:latin typeface="Times New Roman" pitchFamily="18" charset="0"/>
                <a:cs typeface="Times New Roman" pitchFamily="18" charset="0"/>
              </a:rPr>
              <a:t>则有</a:t>
            </a:r>
            <a:r>
              <a:rPr lang="en-US" altLang="zh-CN" sz="2200">
                <a:solidFill>
                  <a:srgbClr val="000000"/>
                </a:solidFill>
                <a:latin typeface="Times New Roman" pitchFamily="18" charset="0"/>
                <a:cs typeface="Times New Roman" pitchFamily="18" charset="0"/>
              </a:rPr>
              <a:t>sin </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i="1">
                <a:solidFill>
                  <a:srgbClr val="000000"/>
                </a:solidFill>
                <a:latin typeface="Times New Roman" pitchFamily="18" charset="0"/>
                <a:cs typeface="Times New Roman" pitchFamily="18" charset="0"/>
              </a:rPr>
              <a:t>=</a:t>
            </a:r>
            <a:r>
              <a:rPr lang="en-US" altLang="zh-CN" sz="2200" i="1" u="sng">
                <a:solidFill>
                  <a:srgbClr val="FF0000"/>
                </a:solidFill>
                <a:uFill>
                  <a:solidFill>
                    <a:srgbClr val="000000"/>
                  </a:solidFill>
                </a:uFill>
                <a:latin typeface="Times New Roman" pitchFamily="18" charset="0"/>
                <a:cs typeface="Times New Roman" pitchFamily="18" charset="0"/>
              </a:rPr>
              <a:t>|</a:t>
            </a:r>
            <a:r>
              <a:rPr lang="en-US" altLang="zh-CN" sz="2200" u="sng">
                <a:solidFill>
                  <a:srgbClr val="FF0000"/>
                </a:solidFill>
                <a:uFill>
                  <a:solidFill>
                    <a:srgbClr val="000000"/>
                  </a:solidFill>
                </a:uFill>
                <a:latin typeface="Times New Roman" pitchFamily="18" charset="0"/>
                <a:cs typeface="Times New Roman" pitchFamily="18" charset="0"/>
              </a:rPr>
              <a:t>cos</a:t>
            </a:r>
            <a:r>
              <a:rPr lang="en-US" altLang="zh-CN" sz="2200" i="1" u="sng">
                <a:solidFill>
                  <a:srgbClr val="FF0000"/>
                </a:solidFill>
                <a:uFill>
                  <a:solidFill>
                    <a:srgbClr val="000000"/>
                  </a:solidFill>
                </a:uFill>
                <a:latin typeface="Times New Roman" pitchFamily="18" charset="0"/>
                <a:cs typeface="Times New Roman" pitchFamily="18" charset="0"/>
              </a:rPr>
              <a:t>&lt;</a:t>
            </a:r>
            <a:r>
              <a:rPr lang="en-US" altLang="zh-CN" sz="2200" b="1" u="sng" err="1">
                <a:solidFill>
                  <a:srgbClr val="FF0000"/>
                </a:solidFill>
                <a:uFill>
                  <a:solidFill>
                    <a:srgbClr val="000000"/>
                  </a:solidFill>
                </a:uFill>
                <a:latin typeface="Times New Roman" pitchFamily="18" charset="0"/>
                <a:cs typeface="Times New Roman" pitchFamily="18" charset="0"/>
              </a:rPr>
              <a:t>a</a:t>
            </a:r>
            <a:r>
              <a:rPr lang="en-US" altLang="zh-CN" sz="2200" u="sng" err="1">
                <a:solidFill>
                  <a:srgbClr val="FF0000"/>
                </a:solidFill>
                <a:uFill>
                  <a:solidFill>
                    <a:srgbClr val="000000"/>
                  </a:solidFill>
                </a:uFill>
                <a:latin typeface="Times New Roman" pitchFamily="18" charset="0"/>
                <a:cs typeface="Times New Roman" pitchFamily="18" charset="0"/>
              </a:rPr>
              <a:t>,</a:t>
            </a:r>
            <a:r>
              <a:rPr lang="en-US" altLang="zh-CN" sz="2200" b="1" u="sng" err="1">
                <a:solidFill>
                  <a:srgbClr val="FF0000"/>
                </a:solidFill>
                <a:uFill>
                  <a:solidFill>
                    <a:srgbClr val="000000"/>
                  </a:solidFill>
                </a:uFill>
                <a:latin typeface="Times New Roman" pitchFamily="18" charset="0"/>
                <a:cs typeface="Times New Roman" pitchFamily="18" charset="0"/>
              </a:rPr>
              <a:t>n</a:t>
            </a:r>
            <a:r>
              <a:rPr lang="en-US" altLang="zh-CN" sz="2200" i="1" u="sng">
                <a:solidFill>
                  <a:srgbClr val="FF0000"/>
                </a:solidFill>
                <a:uFill>
                  <a:solidFill>
                    <a:srgbClr val="000000"/>
                  </a:solidFill>
                </a:uFill>
                <a:latin typeface="Times New Roman" pitchFamily="18" charset="0"/>
                <a:cs typeface="Times New Roman" pitchFamily="18" charset="0"/>
              </a:rPr>
              <a:t>&gt;|</a:t>
            </a:r>
            <a:r>
              <a:rPr lang="en-US" altLang="zh-CN" sz="2200" i="1">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6309370"/>
              </p:ext>
            </p:extLst>
          </p:nvPr>
        </p:nvGraphicFramePr>
        <p:xfrm>
          <a:off x="3601945" y="2088726"/>
          <a:ext cx="855405" cy="576064"/>
        </p:xfrm>
        <a:graphic>
          <a:graphicData uri="http://schemas.openxmlformats.org/presentationml/2006/ole">
            <mc:AlternateContent>
              <mc:Choice xmlns:v="urn:schemas-microsoft-com:vml" Requires="v">
                <p:oleObj spid="_x0000_s1042" name="文档" r:id="rId2" imgW="523839" imgH="348493" progId="">
                  <p:embed/>
                </p:oleObj>
              </mc:Choice>
              <mc:Fallback>
                <p:oleObj name="文档" r:id="rId2" imgW="523839" imgH="348493" progId="">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3601945" y="2088726"/>
                        <a:ext cx="855405" cy="576064"/>
                      </a:xfrm>
                      <a:prstGeom prst="rect">
                        <a:avLst/>
                      </a:prstGeom>
                      <a:noFill/>
                    </p:spPr>
                  </p:pic>
                </p:oleObj>
              </mc:Fallback>
            </mc:AlternateContent>
          </a:graphicData>
        </a:graphic>
      </p:graphicFrame>
      <p:sp>
        <p:nvSpPr>
          <p:cNvPr id="5" name="矩形 4"/>
          <p:cNvSpPr/>
          <p:nvPr/>
        </p:nvSpPr>
        <p:spPr>
          <a:xfrm>
            <a:off x="712572" y="4376006"/>
            <a:ext cx="9049265" cy="507831"/>
          </a:xfrm>
          <a:prstGeom prst="rect">
            <a:avLst/>
          </a:prstGeom>
        </p:spPr>
        <p:txBody>
          <a:bodyPr wrap="square">
            <a:spAutoFit/>
          </a:bodyPr>
          <a:lstStyle/>
          <a:p>
            <a:pPr indent="266700">
              <a:lnSpc>
                <a:spcPct val="150000"/>
              </a:lnSpc>
              <a:tabLst>
                <a:tab pos="1029335"/>
                <a:tab pos="1850390"/>
                <a:tab pos="2538095"/>
              </a:tabLst>
            </a:pPr>
            <a:r>
              <a:rPr lang="zh-CN" altLang="zh-CN">
                <a:solidFill>
                  <a:srgbClr val="FF0000"/>
                </a:solidFill>
                <a:latin typeface="Times New Roman" pitchFamily="18" charset="0"/>
                <a:ea typeface="黑体" panose="02010609060101010101" pitchFamily="49" charset="-122"/>
                <a:cs typeface="Times New Roman" pitchFamily="18" charset="0"/>
              </a:rPr>
              <a:t>特别提醒</a:t>
            </a:r>
            <a:r>
              <a:rPr lang="zh-CN" altLang="en-US">
                <a:solidFill>
                  <a:srgbClr val="FF0000"/>
                </a:solidFill>
                <a:latin typeface="Times New Roman" pitchFamily="18" charset="0"/>
                <a:ea typeface="黑体" panose="02010609060101010101" pitchFamily="49" charset="-122"/>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直线与平面所成的角等于其方向向量与平面法向量所成锐角的余角</a:t>
            </a:r>
            <a:r>
              <a:rPr lang="en-US" altLang="zh-CN" i="1">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1080178237"/>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p:nvPr/>
        </p:nvSpPr>
        <p:spPr>
          <a:xfrm>
            <a:off x="230659" y="724376"/>
            <a:ext cx="10074875" cy="1200329"/>
          </a:xfrm>
          <a:prstGeom prst="rect">
            <a:avLst/>
          </a:prstGeom>
        </p:spPr>
        <p:txBody>
          <a:bodyPr wrap="square">
            <a:spAutoFit/>
          </a:bodyPr>
          <a:lstStyle/>
          <a:p>
            <a:pPr indent="266700">
              <a:lnSpc>
                <a:spcPct val="200000"/>
              </a:lnSpc>
              <a:tabLst>
                <a:tab pos="1029335"/>
                <a:tab pos="1850390"/>
                <a:tab pos="2538095"/>
              </a:tabLst>
            </a:pPr>
            <a:r>
              <a:rPr lang="en-US" altLang="zh-CN">
                <a:solidFill>
                  <a:srgbClr val="000000"/>
                </a:solidFill>
                <a:latin typeface="Times New Roman" pitchFamily="18" charset="0"/>
                <a:cs typeface="Times New Roman" pitchFamily="18" charset="0"/>
              </a:rPr>
              <a:t>2.</a:t>
            </a:r>
            <a:r>
              <a:rPr lang="zh-CN" altLang="zh-CN">
                <a:solidFill>
                  <a:srgbClr val="000000"/>
                </a:solidFill>
                <a:latin typeface="Times New Roman" pitchFamily="18" charset="0"/>
                <a:cs typeface="Times New Roman" pitchFamily="18" charset="0"/>
              </a:rPr>
              <a:t>若直线</a:t>
            </a:r>
            <a:r>
              <a:rPr lang="en-US" altLang="zh-CN" i="1">
                <a:solidFill>
                  <a:srgbClr val="000000"/>
                </a:solidFill>
                <a:latin typeface="Times New Roman" pitchFamily="18" charset="0"/>
                <a:cs typeface="Times New Roman" pitchFamily="18" charset="0"/>
              </a:rPr>
              <a:t>l</a:t>
            </a:r>
            <a:r>
              <a:rPr lang="zh-CN" altLang="zh-CN">
                <a:solidFill>
                  <a:srgbClr val="000000"/>
                </a:solidFill>
                <a:latin typeface="Times New Roman" pitchFamily="18" charset="0"/>
                <a:cs typeface="Times New Roman" pitchFamily="18" charset="0"/>
              </a:rPr>
              <a:t>的方向向量与平面</a:t>
            </a:r>
            <a:r>
              <a:rPr lang="en-US" altLang="zh-CN" i="1">
                <a:solidFill>
                  <a:srgbClr val="000000"/>
                </a:solidFill>
                <a:latin typeface="Times New Roman" pitchFamily="18" charset="0"/>
                <a:ea typeface="Microsoft Yi Baiti" panose="03000500000000000000" pitchFamily="66" charset="0"/>
                <a:cs typeface="Times New Roman" pitchFamily="18" charset="0"/>
              </a:rPr>
              <a:t>α</a:t>
            </a:r>
            <a:r>
              <a:rPr lang="zh-CN" altLang="zh-CN">
                <a:solidFill>
                  <a:srgbClr val="000000"/>
                </a:solidFill>
                <a:latin typeface="Times New Roman" pitchFamily="18" charset="0"/>
                <a:cs typeface="Times New Roman" pitchFamily="18" charset="0"/>
              </a:rPr>
              <a:t>的法向量的夹角等于</a:t>
            </a:r>
            <a:r>
              <a:rPr lang="en-US" altLang="zh-CN">
                <a:solidFill>
                  <a:srgbClr val="000000"/>
                </a:solidFill>
                <a:latin typeface="Times New Roman" pitchFamily="18" charset="0"/>
                <a:cs typeface="Times New Roman" pitchFamily="18" charset="0"/>
              </a:rPr>
              <a:t>120</a:t>
            </a:r>
            <a:r>
              <a:rPr lang="en-US" altLang="zh-CN">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a:solidFill>
                  <a:srgbClr val="000000"/>
                </a:solidFill>
                <a:latin typeface="Times New Roman" pitchFamily="18" charset="0"/>
                <a:cs typeface="Times New Roman" pitchFamily="18" charset="0"/>
              </a:rPr>
              <a:t>,</a:t>
            </a:r>
            <a:r>
              <a:rPr lang="zh-CN" altLang="zh-CN">
                <a:solidFill>
                  <a:srgbClr val="000000"/>
                </a:solidFill>
                <a:latin typeface="Times New Roman" pitchFamily="18" charset="0"/>
                <a:cs typeface="Times New Roman" pitchFamily="18" charset="0"/>
              </a:rPr>
              <a:t>则直线</a:t>
            </a:r>
            <a:r>
              <a:rPr lang="en-US" altLang="zh-CN" i="1">
                <a:solidFill>
                  <a:srgbClr val="000000"/>
                </a:solidFill>
                <a:latin typeface="Times New Roman" pitchFamily="18" charset="0"/>
                <a:cs typeface="Times New Roman" pitchFamily="18" charset="0"/>
              </a:rPr>
              <a:t>l</a:t>
            </a:r>
            <a:r>
              <a:rPr lang="zh-CN" altLang="zh-CN">
                <a:solidFill>
                  <a:srgbClr val="000000"/>
                </a:solidFill>
                <a:latin typeface="Times New Roman" pitchFamily="18" charset="0"/>
                <a:cs typeface="Times New Roman" pitchFamily="18" charset="0"/>
              </a:rPr>
              <a:t>与平面</a:t>
            </a:r>
            <a:r>
              <a:rPr lang="en-US" altLang="zh-CN" i="1">
                <a:solidFill>
                  <a:srgbClr val="000000"/>
                </a:solidFill>
                <a:latin typeface="Times New Roman" pitchFamily="18" charset="0"/>
                <a:ea typeface="Microsoft Yi Baiti" panose="03000500000000000000" pitchFamily="66" charset="0"/>
                <a:cs typeface="Times New Roman" pitchFamily="18" charset="0"/>
              </a:rPr>
              <a:t>α</a:t>
            </a:r>
            <a:r>
              <a:rPr lang="zh-CN" altLang="zh-CN">
                <a:solidFill>
                  <a:srgbClr val="000000"/>
                </a:solidFill>
                <a:latin typeface="Times New Roman" pitchFamily="18" charset="0"/>
                <a:cs typeface="Times New Roman" pitchFamily="18" charset="0"/>
              </a:rPr>
              <a:t>所成的角等于</a:t>
            </a:r>
            <a:r>
              <a:rPr lang="en-US" altLang="zh-CN">
                <a:solidFill>
                  <a:srgbClr val="000000"/>
                </a:solidFill>
                <a:latin typeface="Times New Roman" pitchFamily="18" charset="0"/>
                <a:cs typeface="Times New Roman" pitchFamily="18" charset="0"/>
              </a:rPr>
              <a:t>(</a:t>
            </a:r>
            <a:r>
              <a:rPr lang="zh-CN" altLang="zh-CN" i="1">
                <a:solidFill>
                  <a:srgbClr val="000000"/>
                </a:solidFill>
                <a:latin typeface="Times New Roman" pitchFamily="18" charset="0"/>
                <a:cs typeface="Times New Roman" pitchFamily="18" charset="0"/>
              </a:rPr>
              <a:t>　　</a:t>
            </a:r>
            <a:r>
              <a:rPr lang="en-US" altLang="zh-CN">
                <a:solidFill>
                  <a:srgbClr val="000000"/>
                </a:solidFill>
                <a:latin typeface="Times New Roman" pitchFamily="18" charset="0"/>
                <a:cs typeface="Times New Roman" pitchFamily="18" charset="0"/>
              </a:rPr>
              <a:t>)</a:t>
            </a:r>
            <a:endParaRPr lang="zh-CN" altLang="zh-CN">
              <a:solidFill>
                <a:srgbClr val="000000"/>
              </a:solidFill>
              <a:latin typeface="NEU-BZ-S92"/>
              <a:ea typeface="方正书宋_GBK" panose="03000509000000000000" pitchFamily="65" charset="-122"/>
              <a:cs typeface="Times New Roman" pitchFamily="18" charset="0"/>
            </a:endParaRPr>
          </a:p>
          <a:p>
            <a:pPr indent="266700">
              <a:lnSpc>
                <a:spcPct val="200000"/>
              </a:lnSpc>
              <a:tabLst>
                <a:tab pos="1029335"/>
                <a:tab pos="1850390"/>
                <a:tab pos="2538095"/>
              </a:tabLst>
            </a:pPr>
            <a:r>
              <a:rPr lang="en-US" altLang="zh-CN">
                <a:solidFill>
                  <a:srgbClr val="000000"/>
                </a:solidFill>
                <a:latin typeface="Times New Roman" pitchFamily="18" charset="0"/>
                <a:cs typeface="Times New Roman" pitchFamily="18" charset="0"/>
              </a:rPr>
              <a:t>   A.120</a:t>
            </a:r>
            <a:r>
              <a:rPr lang="en-US" altLang="zh-CN">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a:solidFill>
                  <a:srgbClr val="000000"/>
                </a:solidFill>
                <a:latin typeface="Times New Roman" pitchFamily="18" charset="0"/>
                <a:cs typeface="Times New Roman" pitchFamily="18" charset="0"/>
              </a:rPr>
              <a:t>	                B.60</a:t>
            </a:r>
            <a:r>
              <a:rPr lang="en-US" altLang="zh-CN">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a:solidFill>
                  <a:srgbClr val="000000"/>
                </a:solidFill>
                <a:latin typeface="Times New Roman" pitchFamily="18" charset="0"/>
                <a:cs typeface="Times New Roman" pitchFamily="18" charset="0"/>
              </a:rPr>
              <a:t>	                     C.150</a:t>
            </a:r>
            <a:r>
              <a:rPr lang="en-US" altLang="zh-CN">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a:solidFill>
                  <a:srgbClr val="000000"/>
                </a:solidFill>
                <a:latin typeface="Times New Roman" pitchFamily="18" charset="0"/>
                <a:cs typeface="Times New Roman" pitchFamily="18" charset="0"/>
              </a:rPr>
              <a:t>	                                D.30</a:t>
            </a:r>
            <a:r>
              <a:rPr lang="en-US" altLang="zh-CN">
                <a:solidFill>
                  <a:srgbClr val="000000"/>
                </a:solidFill>
                <a:latin typeface="宋体" panose="02010600030101010101" pitchFamily="2" charset="-122"/>
                <a:ea typeface="方正书宋_GBK" panose="03000509000000000000" pitchFamily="65" charset="-122"/>
                <a:cs typeface="Times New Roman" pitchFamily="18" charset="0"/>
              </a:rPr>
              <a:t>°</a:t>
            </a:r>
            <a:endParaRPr lang="zh-CN" altLang="zh-CN">
              <a:solidFill>
                <a:srgbClr val="000000"/>
              </a:solidFill>
              <a:latin typeface="NEU-BZ-S92"/>
              <a:ea typeface="方正书宋_GBK" panose="03000509000000000000" pitchFamily="65" charset="-122"/>
              <a:cs typeface="Times New Roman" pitchFamily="18" charset="0"/>
            </a:endParaRPr>
          </a:p>
        </p:txBody>
      </p:sp>
      <p:sp>
        <p:nvSpPr>
          <p:cNvPr id="3" name="矩形 2"/>
          <p:cNvSpPr/>
          <p:nvPr/>
        </p:nvSpPr>
        <p:spPr>
          <a:xfrm>
            <a:off x="230659" y="2877904"/>
            <a:ext cx="9963665" cy="757130"/>
          </a:xfrm>
          <a:prstGeom prst="rect">
            <a:avLst/>
          </a:prstGeom>
        </p:spPr>
        <p:txBody>
          <a:bodyPr wrap="square">
            <a:spAutoFit/>
          </a:bodyPr>
          <a:lstStyle/>
          <a:p>
            <a:pPr indent="266700">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解析</a:t>
            </a:r>
            <a:r>
              <a:rPr lang="zh-CN" altLang="en-US">
                <a:solidFill>
                  <a:srgbClr val="FF0000"/>
                </a:solidFill>
                <a:latin typeface="Arial" pitchFamily="34" charset="0"/>
                <a:ea typeface="黑体" panose="02010609060101010101" pitchFamily="49" charset="-122"/>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因为直线</a:t>
            </a:r>
            <a:r>
              <a:rPr lang="en-US" altLang="zh-CN" i="1">
                <a:solidFill>
                  <a:srgbClr val="FF0000"/>
                </a:solidFill>
                <a:latin typeface="Times New Roman" pitchFamily="18" charset="0"/>
                <a:cs typeface="Times New Roman" pitchFamily="18" charset="0"/>
              </a:rPr>
              <a:t>l</a:t>
            </a:r>
            <a:r>
              <a:rPr lang="zh-CN" altLang="zh-CN">
                <a:solidFill>
                  <a:srgbClr val="FF0000"/>
                </a:solidFill>
                <a:latin typeface="Times New Roman" pitchFamily="18" charset="0"/>
                <a:ea typeface="楷体" panose="02010609060101010101" pitchFamily="49" charset="-122"/>
                <a:cs typeface="Times New Roman" pitchFamily="18" charset="0"/>
              </a:rPr>
              <a:t>的方向向量与平面</a:t>
            </a:r>
            <a:r>
              <a:rPr lang="en-US" altLang="zh-CN" i="1">
                <a:solidFill>
                  <a:srgbClr val="FF0000"/>
                </a:solidFill>
                <a:latin typeface="Times New Roman" pitchFamily="18" charset="0"/>
                <a:ea typeface="Microsoft Yi Baiti" panose="03000500000000000000" pitchFamily="66" charset="0"/>
                <a:cs typeface="Times New Roman" pitchFamily="18" charset="0"/>
              </a:rPr>
              <a:t>α</a:t>
            </a:r>
            <a:r>
              <a:rPr lang="zh-CN" altLang="zh-CN">
                <a:solidFill>
                  <a:srgbClr val="FF0000"/>
                </a:solidFill>
                <a:latin typeface="Times New Roman" pitchFamily="18" charset="0"/>
                <a:ea typeface="楷体" panose="02010609060101010101" pitchFamily="49" charset="-122"/>
                <a:cs typeface="Times New Roman" pitchFamily="18" charset="0"/>
              </a:rPr>
              <a:t>的法向量的夹角等于</a:t>
            </a:r>
            <a:r>
              <a:rPr lang="en-US" altLang="zh-CN">
                <a:solidFill>
                  <a:srgbClr val="FF0000"/>
                </a:solidFill>
                <a:latin typeface="Times New Roman" pitchFamily="18" charset="0"/>
                <a:cs typeface="Times New Roman" pitchFamily="18" charset="0"/>
              </a:rPr>
              <a:t>120</a:t>
            </a:r>
            <a:r>
              <a:rPr lang="en-US" altLang="zh-CN">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所以它们所在直线的夹角为</a:t>
            </a:r>
            <a:r>
              <a:rPr lang="en-US" altLang="zh-CN">
                <a:solidFill>
                  <a:srgbClr val="FF0000"/>
                </a:solidFill>
                <a:latin typeface="Times New Roman" pitchFamily="18" charset="0"/>
                <a:cs typeface="Times New Roman" pitchFamily="18" charset="0"/>
              </a:rPr>
              <a:t>60</a:t>
            </a:r>
            <a:r>
              <a:rPr lang="en-US" altLang="zh-CN">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a:solidFill>
                  <a:srgbClr val="FF0000"/>
                </a:solidFill>
                <a:latin typeface="Times New Roman" pitchFamily="18" charset="0"/>
                <a:cs typeface="Times New Roman" pitchFamily="18" charset="0"/>
              </a:rPr>
              <a:t>,</a:t>
            </a:r>
          </a:p>
          <a:p>
            <a:pPr indent="266700">
              <a:lnSpc>
                <a:spcPct val="120000"/>
              </a:lnSpc>
              <a:tabLst>
                <a:tab pos="1029335"/>
                <a:tab pos="1850390"/>
                <a:tab pos="2538095"/>
              </a:tabLst>
            </a:pPr>
            <a:r>
              <a:rPr lang="en-US" altLang="zh-CN">
                <a:solidFill>
                  <a:srgbClr val="FF0000"/>
                </a:solidFill>
                <a:latin typeface="Times New Roman" pitchFamily="18" charset="0"/>
                <a:ea typeface="楷体" panose="02010609060101010101" pitchFamily="49" charset="-122"/>
                <a:cs typeface="Times New Roman" pitchFamily="18" charset="0"/>
              </a:rPr>
              <a:t>            </a:t>
            </a:r>
            <a:r>
              <a:rPr lang="zh-CN" altLang="zh-CN">
                <a:solidFill>
                  <a:srgbClr val="FF0000"/>
                </a:solidFill>
                <a:latin typeface="Times New Roman" pitchFamily="18" charset="0"/>
                <a:ea typeface="楷体" panose="02010609060101010101" pitchFamily="49" charset="-122"/>
                <a:cs typeface="Times New Roman" pitchFamily="18" charset="0"/>
              </a:rPr>
              <a:t>则直线</a:t>
            </a:r>
            <a:r>
              <a:rPr lang="en-US" altLang="zh-CN" i="1">
                <a:solidFill>
                  <a:srgbClr val="FF0000"/>
                </a:solidFill>
                <a:latin typeface="Times New Roman" pitchFamily="18" charset="0"/>
                <a:cs typeface="Times New Roman" pitchFamily="18" charset="0"/>
              </a:rPr>
              <a:t>l</a:t>
            </a:r>
            <a:r>
              <a:rPr lang="zh-CN" altLang="zh-CN">
                <a:solidFill>
                  <a:srgbClr val="FF0000"/>
                </a:solidFill>
                <a:latin typeface="Times New Roman" pitchFamily="18" charset="0"/>
                <a:ea typeface="楷体" panose="02010609060101010101" pitchFamily="49" charset="-122"/>
                <a:cs typeface="Times New Roman" pitchFamily="18" charset="0"/>
              </a:rPr>
              <a:t>与平面</a:t>
            </a:r>
            <a:r>
              <a:rPr lang="en-US" altLang="zh-CN" i="1">
                <a:solidFill>
                  <a:srgbClr val="FF0000"/>
                </a:solidFill>
                <a:latin typeface="Times New Roman" pitchFamily="18" charset="0"/>
                <a:ea typeface="Microsoft Yi Baiti" panose="03000500000000000000" pitchFamily="66" charset="0"/>
                <a:cs typeface="Times New Roman" pitchFamily="18" charset="0"/>
              </a:rPr>
              <a:t>α</a:t>
            </a:r>
            <a:r>
              <a:rPr lang="zh-CN" altLang="zh-CN">
                <a:solidFill>
                  <a:srgbClr val="FF0000"/>
                </a:solidFill>
                <a:latin typeface="Times New Roman" pitchFamily="18" charset="0"/>
                <a:ea typeface="楷体" panose="02010609060101010101" pitchFamily="49" charset="-122"/>
                <a:cs typeface="Times New Roman" pitchFamily="18" charset="0"/>
              </a:rPr>
              <a:t>所成的角等于</a:t>
            </a:r>
            <a:r>
              <a:rPr lang="en-US" altLang="zh-CN">
                <a:solidFill>
                  <a:srgbClr val="FF0000"/>
                </a:solidFill>
                <a:latin typeface="Times New Roman" pitchFamily="18" charset="0"/>
                <a:cs typeface="Times New Roman" pitchFamily="18" charset="0"/>
              </a:rPr>
              <a:t>90</a:t>
            </a:r>
            <a:r>
              <a:rPr lang="en-US" altLang="zh-CN">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i="1">
                <a:solidFill>
                  <a:srgbClr val="FF0000"/>
                </a:solidFill>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60</a:t>
            </a:r>
            <a:r>
              <a:rPr lang="en-US" altLang="zh-CN">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i="1">
                <a:solidFill>
                  <a:srgbClr val="FF0000"/>
                </a:solidFill>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30</a:t>
            </a:r>
            <a:r>
              <a:rPr lang="en-US" altLang="zh-CN">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i="1">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anose="03000509000000000000" pitchFamily="65" charset="-122"/>
              <a:cs typeface="Times New Roman" pitchFamily="18" charset="0"/>
            </a:endParaRPr>
          </a:p>
        </p:txBody>
      </p:sp>
      <p:sp>
        <p:nvSpPr>
          <p:cNvPr id="4" name="矩形 3"/>
          <p:cNvSpPr/>
          <p:nvPr/>
        </p:nvSpPr>
        <p:spPr>
          <a:xfrm>
            <a:off x="341870" y="4163501"/>
            <a:ext cx="1313180" cy="424732"/>
          </a:xfrm>
          <a:prstGeom prst="rect">
            <a:avLst/>
          </a:prstGeom>
        </p:spPr>
        <p:txBody>
          <a:bodyPr wrap="none">
            <a:spAutoFit/>
          </a:bodyPr>
          <a:lstStyle/>
          <a:p>
            <a:pPr indent="266700">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答案</a:t>
            </a:r>
            <a:r>
              <a:rPr lang="zh-CN" altLang="en-US">
                <a:solidFill>
                  <a:srgbClr val="FF0000"/>
                </a:solidFill>
                <a:latin typeface="Arial" pitchFamily="34" charset="0"/>
                <a:ea typeface="黑体" panose="02010609060101010101" pitchFamily="49" charset="-122"/>
                <a:cs typeface="Times New Roman" pitchFamily="18" charset="0"/>
              </a:rPr>
              <a:t>：</a:t>
            </a:r>
            <a:r>
              <a:rPr lang="en-US" altLang="zh-CN">
                <a:solidFill>
                  <a:srgbClr val="FF0000"/>
                </a:solidFill>
                <a:latin typeface="Times New Roman" pitchFamily="18" charset="0"/>
                <a:cs typeface="Times New Roman" pitchFamily="18" charset="0"/>
              </a:rPr>
              <a:t>D</a:t>
            </a:r>
            <a:endParaRPr lang="zh-CN" altLang="zh-CN">
              <a:solidFill>
                <a:srgbClr val="FF0000"/>
              </a:solidFill>
              <a:latin typeface="NEU-BZ-S92"/>
              <a:ea typeface="方正书宋_GBK" panose="03000509000000000000" pitchFamily="65" charset="-122"/>
              <a:cs typeface="Times New Roman" pitchFamily="18" charset="0"/>
            </a:endParaRPr>
          </a:p>
        </p:txBody>
      </p:sp>
      <p:sp>
        <p:nvSpPr>
          <p:cNvPr id="5"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2846657596"/>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488301" y="643094"/>
            <a:ext cx="9014941" cy="3037755"/>
          </a:xfrm>
          <a:prstGeom prst="rect">
            <a:avLst/>
          </a:prstGeom>
        </p:spPr>
        <p:txBody>
          <a:bodyPr wrap="square">
            <a:spAutoFit/>
          </a:bodyPr>
          <a:lstStyle/>
          <a:p>
            <a:pPr indent="267970">
              <a:lnSpc>
                <a:spcPct val="120000"/>
              </a:lnSpc>
              <a:tabLst>
                <a:tab pos="1029335"/>
                <a:tab pos="1850390"/>
                <a:tab pos="2538095"/>
              </a:tabLst>
            </a:pPr>
            <a:r>
              <a:rPr lang="en-US" altLang="zh-CN" sz="2200" b="1">
                <a:solidFill>
                  <a:srgbClr val="000000"/>
                </a:solidFill>
                <a:latin typeface="Times New Roman" pitchFamily="18" charset="0"/>
                <a:cs typeface="Times New Roman" pitchFamily="18" charset="0"/>
              </a:rPr>
              <a:t>                         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Arial" pitchFamily="34" charset="0"/>
                <a:ea typeface="黑体" panose="02010609060101010101" pitchFamily="49" charset="-122"/>
                <a:cs typeface="Times New Roman" pitchFamily="18" charset="0"/>
              </a:rPr>
              <a:t>利用向量方法求二面角</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若二面角</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i="1">
                <a:solidFill>
                  <a:srgbClr val="000000"/>
                </a:solidFill>
                <a:latin typeface="Times New Roman" pitchFamily="18" charset="0"/>
                <a:cs typeface="Times New Roman" pitchFamily="18" charset="0"/>
              </a:rPr>
              <a:t>-l-</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的平面角的大小为</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其两个面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的法向量分别为</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cos </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en-US" altLang="zh-CN" sz="2200" i="1">
                <a:solidFill>
                  <a:srgbClr val="000000"/>
                </a:solidFill>
                <a:latin typeface="Times New Roman" pitchFamily="18" charset="0"/>
                <a:cs typeface="Times New Roman" pitchFamily="18" charset="0"/>
              </a:rPr>
              <a:t>|=</a:t>
            </a:r>
            <a:r>
              <a:rPr lang="en-US" altLang="zh-CN" sz="2200" i="1">
                <a:solidFill>
                  <a:srgbClr val="FF0000"/>
                </a:solidFill>
                <a:uFill>
                  <a:solidFill>
                    <a:srgbClr val="000000"/>
                  </a:solidFill>
                </a:uFill>
                <a:latin typeface="Times New Roman" pitchFamily="18" charset="0"/>
                <a:cs typeface="Times New Roman" pitchFamily="18" charset="0"/>
              </a:rPr>
              <a:t>|</a:t>
            </a:r>
            <a:r>
              <a:rPr lang="en-US" altLang="zh-CN" sz="2200">
                <a:solidFill>
                  <a:srgbClr val="FF0000"/>
                </a:solidFill>
                <a:uFill>
                  <a:solidFill>
                    <a:srgbClr val="000000"/>
                  </a:solidFill>
                </a:uFill>
                <a:latin typeface="Times New Roman" pitchFamily="18" charset="0"/>
                <a:cs typeface="Times New Roman" pitchFamily="18" charset="0"/>
              </a:rPr>
              <a:t>cos</a:t>
            </a:r>
            <a:r>
              <a:rPr lang="en-US" altLang="zh-CN" sz="2200" i="1">
                <a:solidFill>
                  <a:srgbClr val="FF0000"/>
                </a:solidFill>
                <a:uFill>
                  <a:solidFill>
                    <a:srgbClr val="000000"/>
                  </a:solidFill>
                </a:uFill>
                <a:latin typeface="Times New Roman" pitchFamily="18" charset="0"/>
                <a:cs typeface="Times New Roman" pitchFamily="18" charset="0"/>
              </a:rPr>
              <a:t>&lt;</a:t>
            </a:r>
            <a:r>
              <a:rPr lang="en-US" altLang="zh-CN" sz="2200" b="1">
                <a:solidFill>
                  <a:srgbClr val="FF0000"/>
                </a:solidFill>
                <a:uFill>
                  <a:solidFill>
                    <a:srgbClr val="000000"/>
                  </a:solidFill>
                </a:uFill>
                <a:latin typeface="Times New Roman" pitchFamily="18" charset="0"/>
                <a:cs typeface="Times New Roman" pitchFamily="18" charset="0"/>
              </a:rPr>
              <a:t>n</a:t>
            </a:r>
            <a:r>
              <a:rPr lang="en-US" altLang="zh-CN" sz="2200" baseline="-25000">
                <a:solidFill>
                  <a:srgbClr val="FF0000"/>
                </a:solidFill>
                <a:uFill>
                  <a:solidFill>
                    <a:srgbClr val="000000"/>
                  </a:solidFill>
                </a:uFill>
                <a:latin typeface="Times New Roman" pitchFamily="18" charset="0"/>
                <a:cs typeface="Times New Roman" pitchFamily="18" charset="0"/>
              </a:rPr>
              <a:t>1</a:t>
            </a:r>
            <a:r>
              <a:rPr lang="en-US" altLang="zh-CN" sz="2200">
                <a:solidFill>
                  <a:srgbClr val="FF0000"/>
                </a:solidFill>
                <a:uFill>
                  <a:solidFill>
                    <a:srgbClr val="000000"/>
                  </a:solidFill>
                </a:uFill>
                <a:latin typeface="Times New Roman" pitchFamily="18" charset="0"/>
                <a:cs typeface="Times New Roman" pitchFamily="18" charset="0"/>
              </a:rPr>
              <a:t>,</a:t>
            </a:r>
            <a:r>
              <a:rPr lang="en-US" altLang="zh-CN" sz="2200" b="1">
                <a:solidFill>
                  <a:srgbClr val="FF0000"/>
                </a:solidFill>
                <a:uFill>
                  <a:solidFill>
                    <a:srgbClr val="000000"/>
                  </a:solidFill>
                </a:uFill>
                <a:latin typeface="Times New Roman" pitchFamily="18" charset="0"/>
                <a:cs typeface="Times New Roman" pitchFamily="18" charset="0"/>
              </a:rPr>
              <a:t>n</a:t>
            </a:r>
            <a:r>
              <a:rPr lang="en-US" altLang="zh-CN" sz="2200" baseline="-25000">
                <a:solidFill>
                  <a:srgbClr val="FF0000"/>
                </a:solidFill>
                <a:uFill>
                  <a:solidFill>
                    <a:srgbClr val="000000"/>
                  </a:solidFill>
                </a:uFill>
                <a:latin typeface="Times New Roman" pitchFamily="18" charset="0"/>
                <a:cs typeface="Times New Roman" pitchFamily="18" charset="0"/>
              </a:rPr>
              <a:t>2</a:t>
            </a:r>
            <a:r>
              <a:rPr lang="en-US" altLang="zh-CN" sz="2200" i="1">
                <a:solidFill>
                  <a:srgbClr val="FF0000"/>
                </a:solidFill>
                <a:uFill>
                  <a:solidFill>
                    <a:srgbClr val="000000"/>
                  </a:solidFill>
                </a:uFill>
                <a:latin typeface="Times New Roman" pitchFamily="18" charset="0"/>
                <a:cs typeface="Times New Roman" pitchFamily="18" charset="0"/>
              </a:rPr>
              <a:t>&gt;|</a:t>
            </a:r>
            <a:r>
              <a:rPr lang="en-US"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indent="266700">
              <a:lnSpc>
                <a:spcPct val="150000"/>
              </a:lnSpc>
              <a:tabLst>
                <a:tab pos="1029335"/>
                <a:tab pos="1850390"/>
                <a:tab pos="2538095"/>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二面角的大小还可以转化为两直线方向向量的夹角</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在二面角</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i="1">
                <a:solidFill>
                  <a:srgbClr val="000000"/>
                </a:solidFill>
                <a:latin typeface="Times New Roman" pitchFamily="18" charset="0"/>
                <a:cs typeface="Times New Roman" pitchFamily="18" charset="0"/>
              </a:rPr>
              <a:t>-l-</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的两个半平面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内</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各取一条与棱</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垂直的直线</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则当直线的方向向量的起点在棱上时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两个方向向量的夹角即为二面角的大小</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417660535"/>
              </p:ext>
            </p:extLst>
          </p:nvPr>
        </p:nvGraphicFramePr>
        <p:xfrm>
          <a:off x="4547828" y="1577265"/>
          <a:ext cx="864096" cy="607485"/>
        </p:xfrm>
        <a:graphic>
          <a:graphicData uri="http://schemas.openxmlformats.org/presentationml/2006/ole">
            <mc:AlternateContent>
              <mc:Choice xmlns:v="urn:schemas-microsoft-com:vml" Requires="v">
                <p:oleObj spid="_x0000_s1043" name="文档" r:id="rId2" imgW="502958" imgH="348493" progId="">
                  <p:embed/>
                </p:oleObj>
              </mc:Choice>
              <mc:Fallback>
                <p:oleObj name="文档" r:id="rId2" imgW="502958" imgH="348493" progId="">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4547828" y="1577265"/>
                        <a:ext cx="864096" cy="607485"/>
                      </a:xfrm>
                      <a:prstGeom prst="rect">
                        <a:avLst/>
                      </a:prstGeom>
                      <a:noFill/>
                    </p:spPr>
                  </p:pic>
                </p:oleObj>
              </mc:Fallback>
            </mc:AlternateContent>
          </a:graphicData>
        </a:graphic>
      </p:graphicFrame>
      <p:sp>
        <p:nvSpPr>
          <p:cNvPr id="4" name="矩形 3"/>
          <p:cNvSpPr/>
          <p:nvPr/>
        </p:nvSpPr>
        <p:spPr>
          <a:xfrm>
            <a:off x="799070" y="4814419"/>
            <a:ext cx="10149016" cy="1286250"/>
          </a:xfrm>
          <a:prstGeom prst="rect">
            <a:avLst/>
          </a:prstGeom>
        </p:spPr>
        <p:txBody>
          <a:bodyPr wrap="square">
            <a:spAutoFit/>
          </a:bodyPr>
          <a:lstStyle/>
          <a:p>
            <a:pPr indent="266700">
              <a:lnSpc>
                <a:spcPct val="150000"/>
              </a:lnSpc>
              <a:tabLst>
                <a:tab pos="1029335"/>
                <a:tab pos="1850390"/>
                <a:tab pos="2538095"/>
              </a:tabLst>
            </a:pPr>
            <a:r>
              <a:rPr lang="zh-CN" altLang="zh-CN">
                <a:solidFill>
                  <a:srgbClr val="FF0000"/>
                </a:solidFill>
                <a:latin typeface="Times New Roman" pitchFamily="18" charset="0"/>
                <a:ea typeface="黑体" panose="02010609060101010101" pitchFamily="49" charset="-122"/>
                <a:cs typeface="Times New Roman" pitchFamily="18" charset="0"/>
              </a:rPr>
              <a:t>特别提醒</a:t>
            </a:r>
            <a:r>
              <a:rPr lang="zh-CN" altLang="en-US">
                <a:solidFill>
                  <a:srgbClr val="FF0000"/>
                </a:solidFill>
                <a:latin typeface="Times New Roman" pitchFamily="18" charset="0"/>
                <a:ea typeface="黑体" panose="02010609060101010101" pitchFamily="49" charset="-122"/>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由于二面角的取值范围是</a:t>
            </a:r>
            <a:r>
              <a:rPr lang="en-US" altLang="zh-CN">
                <a:solidFill>
                  <a:srgbClr val="FF0000"/>
                </a:solidFill>
                <a:latin typeface="Times New Roman" pitchFamily="18" charset="0"/>
                <a:cs typeface="Times New Roman" pitchFamily="18" charset="0"/>
              </a:rPr>
              <a:t>[0,</a:t>
            </a:r>
            <a:r>
              <a:rPr lang="en-US" altLang="zh-CN">
                <a:solidFill>
                  <a:srgbClr val="FF0000"/>
                </a:solidFill>
                <a:latin typeface="Times New Roman" pitchFamily="18" charset="0"/>
                <a:ea typeface="Microsoft Yi Baiti" panose="03000500000000000000" pitchFamily="66" charset="0"/>
                <a:cs typeface="Times New Roman" pitchFamily="18" charset="0"/>
              </a:rPr>
              <a:t>π</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而两个面的法向量的方向无法从图形上直观确定</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因此不能认为二面角的大小就是其两个面法向量夹角的大小</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需要结合具体图形判断二面角是锐角还是钝角</a:t>
            </a:r>
            <a:r>
              <a:rPr lang="en-US" altLang="zh-CN">
                <a:solidFill>
                  <a:srgbClr val="FF0000"/>
                </a:solidFill>
                <a:latin typeface="Times New Roman" pitchFamily="18" charset="0"/>
                <a:cs typeface="Times New Roman" pitchFamily="18" charset="0"/>
              </a:rPr>
              <a:t>,</a:t>
            </a:r>
            <a:r>
              <a:rPr lang="zh-CN" altLang="zh-CN">
                <a:solidFill>
                  <a:srgbClr val="FF0000"/>
                </a:solidFill>
                <a:latin typeface="Times New Roman" pitchFamily="18" charset="0"/>
                <a:ea typeface="仿宋" panose="02010609060101010101" pitchFamily="49" charset="-122"/>
                <a:cs typeface="Times New Roman" pitchFamily="18" charset="0"/>
              </a:rPr>
              <a:t>从而求得其大小</a:t>
            </a:r>
            <a:r>
              <a:rPr lang="en-US" altLang="zh-CN" i="1">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1308937970"/>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61208690"/>
              </p:ext>
            </p:extLst>
          </p:nvPr>
        </p:nvGraphicFramePr>
        <p:xfrm>
          <a:off x="428325" y="868620"/>
          <a:ext cx="10306050" cy="1331912"/>
        </p:xfrm>
        <a:graphic>
          <a:graphicData uri="http://schemas.openxmlformats.org/presentationml/2006/ole">
            <mc:AlternateContent>
              <mc:Choice xmlns:v="urn:schemas-microsoft-com:vml" Requires="v">
                <p:oleObj spid="_x0000_s1044" name="文档" r:id="rId2" imgW="4875701" imgH="631005" progId="Word.Document.12">
                  <p:embed/>
                </p:oleObj>
              </mc:Choice>
              <mc:Fallback>
                <p:oleObj name="文档" r:id="rId2" imgW="4875701" imgH="631005" progId="Word.Document.12">
                  <p:embed/>
                  <p:pic>
                    <p:nvPicPr>
                      <p:cNvPr id="0" name="OLE substitute image"/>
                      <p:cNvPicPr/>
                      <p:nvPr/>
                    </p:nvPicPr>
                    <p:blipFill>
                      <a:blip r:embed="rId3"/>
                      <a:stretch>
                        <a:fillRect/>
                      </a:stretch>
                    </p:blipFill>
                    <p:spPr>
                      <a:xfrm>
                        <a:off x="428325" y="868620"/>
                        <a:ext cx="10306050" cy="1331912"/>
                      </a:xfrm>
                      <a:prstGeom prst="rect">
                        <a:avLst/>
                      </a:prstGeom>
                      <a:noFill/>
                    </p:spPr>
                  </p:pic>
                </p:oleObj>
              </mc:Fallback>
            </mc:AlternateContent>
          </a:graphicData>
        </a:graphic>
      </p:graphicFrame>
      <p:sp>
        <p:nvSpPr>
          <p:cNvPr id="3" name="矩形 2"/>
          <p:cNvSpPr>
            <a:spLocks noChangeAspect="1"/>
          </p:cNvSpPr>
          <p:nvPr/>
        </p:nvSpPr>
        <p:spPr>
          <a:xfrm>
            <a:off x="0" y="2344440"/>
            <a:ext cx="10305561" cy="498598"/>
          </a:xfrm>
          <a:prstGeom prst="rect">
            <a:avLst/>
          </a:prstGeom>
        </p:spPr>
        <p:txBody>
          <a:bodyPr wrap="square">
            <a:spAutoFit/>
          </a:bodyPr>
          <a:lstStyle/>
          <a:p>
            <a:pPr indent="266700">
              <a:lnSpc>
                <a:spcPct val="120000"/>
              </a:lnSpc>
              <a:tabLst>
                <a:tab pos="1029335"/>
                <a:tab pos="1850390"/>
                <a:tab pos="2538095"/>
              </a:tabLst>
            </a:pPr>
            <a:r>
              <a:rPr lang="en-US" altLang="zh-CN" sz="2200">
                <a:solidFill>
                  <a:srgbClr val="000000"/>
                </a:solidFill>
                <a:latin typeface="Times New Roman" pitchFamily="18" charset="0"/>
                <a:cs typeface="Times New Roman" pitchFamily="18" charset="0"/>
              </a:rPr>
              <a:t>A.120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B.150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NEU-BZ-S92"/>
                <a:ea typeface="方正书宋_GBK" panose="03000509000000000000"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C.30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zh-CN" altLang="zh-CN" sz="2200">
                <a:solidFill>
                  <a:srgbClr val="000000"/>
                </a:solidFill>
                <a:latin typeface="Times New Roman" pitchFamily="18" charset="0"/>
                <a:cs typeface="Times New Roman" pitchFamily="18" charset="0"/>
              </a:rPr>
              <a:t>或</a:t>
            </a:r>
            <a:r>
              <a:rPr lang="en-US" altLang="zh-CN" sz="2200">
                <a:solidFill>
                  <a:srgbClr val="000000"/>
                </a:solidFill>
                <a:latin typeface="Times New Roman" pitchFamily="18" charset="0"/>
                <a:cs typeface="Times New Roman" pitchFamily="18" charset="0"/>
              </a:rPr>
              <a:t>150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	                 D.60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zh-CN" altLang="zh-CN" sz="2200">
                <a:solidFill>
                  <a:srgbClr val="000000"/>
                </a:solidFill>
                <a:latin typeface="Times New Roman" pitchFamily="18" charset="0"/>
                <a:cs typeface="Times New Roman" pitchFamily="18" charset="0"/>
              </a:rPr>
              <a:t>或</a:t>
            </a:r>
            <a:r>
              <a:rPr lang="en-US" altLang="zh-CN" sz="2200">
                <a:solidFill>
                  <a:srgbClr val="000000"/>
                </a:solidFill>
                <a:latin typeface="Times New Roman" pitchFamily="18" charset="0"/>
                <a:cs typeface="Times New Roman" pitchFamily="18" charset="0"/>
              </a:rPr>
              <a:t>120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19828130"/>
              </p:ext>
            </p:extLst>
          </p:nvPr>
        </p:nvGraphicFramePr>
        <p:xfrm>
          <a:off x="943352" y="4062684"/>
          <a:ext cx="8128000" cy="601702"/>
        </p:xfrm>
        <a:graphic>
          <a:graphicData uri="http://schemas.openxmlformats.org/presentationml/2006/ole">
            <mc:AlternateContent>
              <mc:Choice xmlns:v="urn:schemas-microsoft-com:vml" Requires="v">
                <p:oleObj spid="_x0000_s1045" name="文档" r:id="rId4" imgW="3839551" imgH="284493" progId="Word.Document.12">
                  <p:embed/>
                </p:oleObj>
              </mc:Choice>
              <mc:Fallback>
                <p:oleObj name="文档" r:id="rId4" imgW="3839551" imgH="284493" progId="Word.Document.12">
                  <p:embed/>
                  <p:pic>
                    <p:nvPicPr>
                      <p:cNvPr id="0" name="OLE substitute image"/>
                      <p:cNvPicPr/>
                      <p:nvPr/>
                    </p:nvPicPr>
                    <p:blipFill>
                      <a:blip r:embed="rId5"/>
                      <a:stretch>
                        <a:fillRect/>
                      </a:stretch>
                    </p:blipFill>
                    <p:spPr>
                      <a:xfrm>
                        <a:off x="943352" y="4062684"/>
                        <a:ext cx="8128000" cy="601702"/>
                      </a:xfrm>
                      <a:prstGeom prst="rect">
                        <a:avLst/>
                      </a:prstGeom>
                      <a:noFill/>
                    </p:spPr>
                  </p:pic>
                </p:oleObj>
              </mc:Fallback>
            </mc:AlternateContent>
          </a:graphicData>
        </a:graphic>
      </p:graphicFrame>
      <p:sp>
        <p:nvSpPr>
          <p:cNvPr id="5" name="矩形 4"/>
          <p:cNvSpPr>
            <a:spLocks noChangeAspect="1"/>
          </p:cNvSpPr>
          <p:nvPr/>
        </p:nvSpPr>
        <p:spPr>
          <a:xfrm>
            <a:off x="428325" y="5424291"/>
            <a:ext cx="1558440" cy="459741"/>
          </a:xfrm>
          <a:prstGeom prst="rect">
            <a:avLst/>
          </a:prstGeom>
        </p:spPr>
        <p:txBody>
          <a:bodyPr wrap="none">
            <a:spAutoFit/>
          </a:bodyPr>
          <a:lstStyle/>
          <a:p>
            <a:pPr indent="266700">
              <a:lnSpc>
                <a:spcPct val="120000"/>
              </a:lnSpc>
              <a:tabLst>
                <a:tab pos="1029335"/>
                <a:tab pos="1850390"/>
                <a:tab pos="2538095"/>
              </a:tabLst>
            </a:pPr>
            <a:r>
              <a:rPr lang="zh-CN" altLang="zh-CN" sz="2200">
                <a:solidFill>
                  <a:srgbClr val="FF0000"/>
                </a:solidFill>
                <a:latin typeface="Arial" pitchFamily="34" charset="0"/>
                <a:ea typeface="黑体" panose="02010609060101010101" pitchFamily="49" charset="-122"/>
                <a:cs typeface="Times New Roman" pitchFamily="18" charset="0"/>
              </a:rPr>
              <a:t>答案</a:t>
            </a:r>
            <a:r>
              <a:rPr lang="zh-CN" altLang="en-US" sz="2200">
                <a:solidFill>
                  <a:srgbClr val="FF0000"/>
                </a:solidFill>
                <a:latin typeface="Arial" pitchFamily="34" charset="0"/>
                <a:ea typeface="黑体" panose="02010609060101010101" pitchFamily="49" charset="-122"/>
                <a:cs typeface="Times New Roman" pitchFamily="18" charset="0"/>
              </a:rPr>
              <a:t>：</a:t>
            </a:r>
            <a:r>
              <a:rPr lang="en-US" altLang="zh-CN" sz="2200">
                <a:solidFill>
                  <a:srgbClr val="FF0000"/>
                </a:solidFill>
                <a:latin typeface="Times New Roman" pitchFamily="18" charset="0"/>
                <a:cs typeface="Times New Roman" pitchFamily="18" charset="0"/>
              </a:rPr>
              <a:t>C </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6"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
        <p:nvSpPr>
          <p:cNvPr id="7" name="矩形 6"/>
          <p:cNvSpPr/>
          <p:nvPr/>
        </p:nvSpPr>
        <p:spPr>
          <a:xfrm>
            <a:off x="428325" y="3363169"/>
            <a:ext cx="3626314" cy="392928"/>
          </a:xfrm>
          <a:prstGeom prst="rect">
            <a:avLst/>
          </a:prstGeom>
        </p:spPr>
        <p:txBody>
          <a:bodyPr wrap="none">
            <a:spAutoFit/>
          </a:bodyPr>
          <a:lstStyle/>
          <a:p>
            <a:pPr indent="266700">
              <a:lnSpc>
                <a:spcPct val="120000"/>
              </a:lnSpc>
              <a:tabLst>
                <a:tab pos="1029335"/>
                <a:tab pos="1850390"/>
                <a:tab pos="2538095"/>
              </a:tabLst>
            </a:pPr>
            <a:r>
              <a:rPr lang="zh-CN" altLang="zh-CN">
                <a:solidFill>
                  <a:srgbClr val="FF0000"/>
                </a:solidFill>
                <a:latin typeface="Arial" pitchFamily="34" charset="0"/>
                <a:ea typeface="黑体" panose="02010609060101010101" pitchFamily="49" charset="-122"/>
                <a:cs typeface="Times New Roman" pitchFamily="18" charset="0"/>
              </a:rPr>
              <a:t>解析</a:t>
            </a:r>
            <a:r>
              <a:rPr lang="zh-CN" altLang="en-US">
                <a:solidFill>
                  <a:srgbClr val="FF0000"/>
                </a:solidFill>
                <a:latin typeface="Arial" pitchFamily="34" charset="0"/>
                <a:ea typeface="黑体" panose="02010609060101010101" pitchFamily="49" charset="-122"/>
                <a:cs typeface="Times New Roman" pitchFamily="18" charset="0"/>
              </a:rPr>
              <a:t>：</a:t>
            </a:r>
            <a:r>
              <a:rPr lang="zh-CN" altLang="zh-CN">
                <a:solidFill>
                  <a:srgbClr val="FF0000"/>
                </a:solidFill>
                <a:latin typeface="Times New Roman" pitchFamily="18" charset="0"/>
                <a:ea typeface="楷体" panose="02010609060101010101" pitchFamily="49" charset="-122"/>
                <a:cs typeface="Times New Roman" pitchFamily="18" charset="0"/>
              </a:rPr>
              <a:t>设所求二面角的大小为</a:t>
            </a:r>
            <a:r>
              <a:rPr lang="en-US" altLang="zh-CN" i="1">
                <a:solidFill>
                  <a:srgbClr val="FF0000"/>
                </a:solidFill>
                <a:latin typeface="Times New Roman" pitchFamily="18" charset="0"/>
                <a:ea typeface="Microsoft Yi Baiti" panose="03000500000000000000" pitchFamily="66" charset="0"/>
                <a:cs typeface="Times New Roman" pitchFamily="18" charset="0"/>
              </a:rPr>
              <a:t>θ</a:t>
            </a:r>
            <a:r>
              <a:rPr lang="en-US" altLang="zh-CN">
                <a:solidFill>
                  <a:srgbClr val="FF0000"/>
                </a:solidFill>
                <a:latin typeface="Times New Roman" pitchFamily="18" charset="0"/>
                <a:cs typeface="Times New Roman" pitchFamily="18" charset="0"/>
              </a:rPr>
              <a:t>,</a:t>
            </a:r>
            <a:endParaRPr lang="zh-CN" altLang="zh-CN">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3578221844"/>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130</Paragraphs>
  <Slides>38</Slides>
  <Notes>1</Notes>
  <TotalTime>1685</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38</vt:i4>
      </vt:variant>
    </vt:vector>
  </HeadingPairs>
  <TitlesOfParts>
    <vt:vector baseType="lpstr" size="52">
      <vt:lpstr>Arial</vt:lpstr>
      <vt:lpstr>Calibri</vt:lpstr>
      <vt:lpstr>黑体</vt:lpstr>
      <vt:lpstr>微软雅黑</vt:lpstr>
      <vt:lpstr>Calibri Light</vt:lpstr>
      <vt:lpstr>Times New Roman</vt:lpstr>
      <vt:lpstr>NEU-BZ-S92</vt:lpstr>
      <vt:lpstr>方正书宋_GBK</vt:lpstr>
      <vt:lpstr>宋体</vt:lpstr>
      <vt:lpstr>Microsoft Yi Baiti</vt:lpstr>
      <vt:lpstr>仿宋</vt:lpstr>
      <vt:lpstr>楷体</vt:lpstr>
      <vt:lpstr>Cambria Math</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749</cp:revision>
  <dcterms:created xsi:type="dcterms:W3CDTF">2019-01-12T04:39:00Z</dcterms:created>
  <dcterms:modified xsi:type="dcterms:W3CDTF">2020-08-11T06:40:54Z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