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emf" ContentType="image/x-emf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52" r:id="rId2"/>
  </p:sldMasterIdLst>
  <p:notesMasterIdLst>
    <p:notesMasterId r:id="rId3"/>
  </p:notesMasterIdLst>
  <p:handoutMasterIdLst>
    <p:handoutMasterId r:id="rId4"/>
  </p:handoutMasterIdLst>
  <p:sldIdLst>
    <p:sldId id="259" r:id="rId5"/>
    <p:sldId id="367" r:id="rId6"/>
    <p:sldId id="369" r:id="rId7"/>
    <p:sldId id="370" r:id="rId8"/>
    <p:sldId id="371" r:id="rId9"/>
    <p:sldId id="372" r:id="rId10"/>
    <p:sldId id="348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42" r:id="rId21"/>
    <p:sldId id="382" r:id="rId22"/>
    <p:sldId id="383" r:id="rId23"/>
    <p:sldId id="352" r:id="rId24"/>
    <p:sldId id="350" r:id="rId25"/>
    <p:sldId id="344" r:id="rId26"/>
    <p:sldId id="384" r:id="rId27"/>
    <p:sldId id="353" r:id="rId28"/>
    <p:sldId id="385" r:id="rId29"/>
    <p:sldId id="386" r:id="rId30"/>
    <p:sldId id="346" r:id="rId31"/>
    <p:sldId id="354" r:id="rId32"/>
    <p:sldId id="387" r:id="rId33"/>
    <p:sldId id="345" r:id="rId34"/>
    <p:sldId id="362" r:id="rId35"/>
    <p:sldId id="360" r:id="rId36"/>
    <p:sldId id="363" r:id="rId37"/>
    <p:sldId id="306" r:id="rId38"/>
    <p:sldId id="297" r:id="rId39"/>
    <p:sldId id="364" r:id="rId40"/>
    <p:sldId id="388" r:id="rId41"/>
    <p:sldId id="365" r:id="rId42"/>
    <p:sldId id="368" r:id="rId43"/>
    <p:sldId id="355" r:id="rId44"/>
    <p:sldId id="389" r:id="rId45"/>
  </p:sldIdLst>
  <p:sldSz cx="12192000" cy="6858000"/>
  <p:notesSz cx="6865620" cy="999617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225" autoAdjust="0"/>
  </p:normalViewPr>
  <p:slideViewPr>
    <p:cSldViewPr snapToGrid="0">
      <p:cViewPr varScale="1">
        <p:scale>
          <a:sx n="103" d="100"/>
          <a:sy n="103" d="100"/>
        </p:scale>
        <p:origin x="349" y="43"/>
      </p:cViewPr>
      <p:guideLst>
        <p:guide orient="horz" pos="3974"/>
        <p:guide pos="665"/>
        <p:guide pos="7015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slide" Target="slides/slide30.xml" /><Relationship Id="rId35" Type="http://schemas.openxmlformats.org/officeDocument/2006/relationships/slide" Target="slides/slide31.xml" /><Relationship Id="rId36" Type="http://schemas.openxmlformats.org/officeDocument/2006/relationships/slide" Target="slides/slide32.xml" /><Relationship Id="rId37" Type="http://schemas.openxmlformats.org/officeDocument/2006/relationships/slide" Target="slides/slide33.xml" /><Relationship Id="rId38" Type="http://schemas.openxmlformats.org/officeDocument/2006/relationships/slide" Target="slides/slide34.xml" /><Relationship Id="rId39" Type="http://schemas.openxmlformats.org/officeDocument/2006/relationships/slide" Target="slides/slide35.xml" /><Relationship Id="rId4" Type="http://schemas.openxmlformats.org/officeDocument/2006/relationships/handoutMaster" Target="handoutMasters/handoutMaster1.xml" /><Relationship Id="rId40" Type="http://schemas.openxmlformats.org/officeDocument/2006/relationships/slide" Target="slides/slide36.xml" /><Relationship Id="rId41" Type="http://schemas.openxmlformats.org/officeDocument/2006/relationships/slide" Target="slides/slide37.xml" /><Relationship Id="rId42" Type="http://schemas.openxmlformats.org/officeDocument/2006/relationships/slide" Target="slides/slide38.xml" /><Relationship Id="rId43" Type="http://schemas.openxmlformats.org/officeDocument/2006/relationships/slide" Target="slides/slide39.xml" /><Relationship Id="rId44" Type="http://schemas.openxmlformats.org/officeDocument/2006/relationships/slide" Target="slides/slide40.xml" /><Relationship Id="rId45" Type="http://schemas.openxmlformats.org/officeDocument/2006/relationships/slide" Target="slides/slide41.xml" /><Relationship Id="rId46" Type="http://schemas.openxmlformats.org/officeDocument/2006/relationships/tags" Target="tags/tag314.xml" /><Relationship Id="rId47" Type="http://schemas.openxmlformats.org/officeDocument/2006/relationships/presProps" Target="presProps.xml" /><Relationship Id="rId48" Type="http://schemas.openxmlformats.org/officeDocument/2006/relationships/viewProps" Target="viewProps.xml" /><Relationship Id="rId49" Type="http://schemas.openxmlformats.org/officeDocument/2006/relationships/theme" Target="theme/theme1.xml" /><Relationship Id="rId5" Type="http://schemas.openxmlformats.org/officeDocument/2006/relationships/slide" Target="slides/slide1.xml" /><Relationship Id="rId50" Type="http://schemas.openxmlformats.org/officeDocument/2006/relationships/tableStyles" Target="tableStyles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wmf" /><Relationship Id="rId2" Type="http://schemas.openxmlformats.org/officeDocument/2006/relationships/image" Target="../media/image38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9.wmf" /><Relationship Id="rId2" Type="http://schemas.openxmlformats.org/officeDocument/2006/relationships/image" Target="../media/image4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2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3.emf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1475FAC0-4E78-4B4A-9ADA-EE7413CBA2A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9109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2238E8FE-40DA-41DC-AE77-8790382988A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560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44A302A-66E2-45C0-9113-4E5747328F9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6594" y="4810810"/>
            <a:ext cx="5492750" cy="3936117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9109" y="9494929"/>
            <a:ext cx="2975240" cy="501559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EA540E3B-F9C0-48B6-A129-4D327DD3065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_rels/notesSlide2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/Relationships>
</file>

<file path=ppt/notesSlides/_rels/notesSlide2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/Relationships>
</file>

<file path=ppt/notesSlides/_rels/notesSlide2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/Relationships>
</file>

<file path=ppt/notesSlides/_rels/notesSlide3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/Relationships>
</file>

<file path=ppt/notesSlides/_rels/notesSlide3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/Relationships>
</file>

<file path=ppt/notesSlides/_rels/notesSlide3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/Relationships>
</file>

<file path=ppt/notesSlides/_rels/notesSlide3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/Relationships>
</file>

<file path=ppt/notesSlides/_rels/notesSlide3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/Relationships>
</file>

<file path=ppt/notesSlides/_rels/notesSlide3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6.xml" /><Relationship Id="rId2" Type="http://schemas.openxmlformats.org/officeDocument/2006/relationships/notesMaster" Target="../notesMasters/notesMaster1.xml" /></Relationships>
</file>

<file path=ppt/notesSlides/_rels/notesSlide3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/Relationships>
</file>

<file path=ppt/notesSlides/_rels/notesSlide3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8.xml" /><Relationship Id="rId2" Type="http://schemas.openxmlformats.org/officeDocument/2006/relationships/notesMaster" Target="../notesMasters/notesMaster1.xml" /></Relationships>
</file>

<file path=ppt/notesSlides/_rels/notesSlide3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9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0.xml" /><Relationship Id="rId2" Type="http://schemas.openxmlformats.org/officeDocument/2006/relationships/notesMaster" Target="../notesMasters/notesMaster1.xml" /></Relationships>
</file>

<file path=ppt/notesSlides/_rels/notesSlide4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1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40E3B-F9C0-48B6-A129-4D327DD3065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jpe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2.xml" /><Relationship Id="rId2" Type="http://schemas.openxmlformats.org/officeDocument/2006/relationships/tags" Target="../tags/tag123.xml" /><Relationship Id="rId3" Type="http://schemas.openxmlformats.org/officeDocument/2006/relationships/tags" Target="../tags/tag124.xml" /><Relationship Id="rId4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5.xml" /><Relationship Id="rId2" Type="http://schemas.openxmlformats.org/officeDocument/2006/relationships/tags" Target="../tags/tag126.xml" /><Relationship Id="rId3" Type="http://schemas.openxmlformats.org/officeDocument/2006/relationships/tags" Target="../tags/tag127.xml" /><Relationship Id="rId4" Type="http://schemas.openxmlformats.org/officeDocument/2006/relationships/tags" Target="../tags/tag128.xml" /><Relationship Id="rId5" Type="http://schemas.openxmlformats.org/officeDocument/2006/relationships/tags" Target="../tags/tag129.xml" /><Relationship Id="rId6" Type="http://schemas.openxmlformats.org/officeDocument/2006/relationships/tags" Target="../tags/tag130.xml" /><Relationship Id="rId7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1.xml" /><Relationship Id="rId2" Type="http://schemas.openxmlformats.org/officeDocument/2006/relationships/tags" Target="../tags/tag132.xml" /><Relationship Id="rId3" Type="http://schemas.openxmlformats.org/officeDocument/2006/relationships/tags" Target="../tags/tag133.xml" /><Relationship Id="rId4" Type="http://schemas.openxmlformats.org/officeDocument/2006/relationships/tags" Target="../tags/tag134.xml" /><Relationship Id="rId5" Type="http://schemas.openxmlformats.org/officeDocument/2006/relationships/tags" Target="../tags/tag135.xml" /><Relationship Id="rId6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6.xml" /><Relationship Id="rId2" Type="http://schemas.openxmlformats.org/officeDocument/2006/relationships/tags" Target="../tags/tag137.xml" /><Relationship Id="rId3" Type="http://schemas.openxmlformats.org/officeDocument/2006/relationships/tags" Target="../tags/tag138.xml" /><Relationship Id="rId4" Type="http://schemas.openxmlformats.org/officeDocument/2006/relationships/tags" Target="../tags/tag139.xml" /><Relationship Id="rId5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0.xml" /><Relationship Id="rId10" Type="http://schemas.openxmlformats.org/officeDocument/2006/relationships/tags" Target="../tags/tag148.xml" /><Relationship Id="rId11" Type="http://schemas.openxmlformats.org/officeDocument/2006/relationships/tags" Target="../tags/tag149.xml" /><Relationship Id="rId12" Type="http://schemas.openxmlformats.org/officeDocument/2006/relationships/tags" Target="../tags/tag150.xml" /><Relationship Id="rId13" Type="http://schemas.openxmlformats.org/officeDocument/2006/relationships/tags" Target="../tags/tag151.xml" /><Relationship Id="rId14" Type="http://schemas.openxmlformats.org/officeDocument/2006/relationships/slideMaster" Target="../slideMasters/slideMaster2.xml" /><Relationship Id="rId2" Type="http://schemas.openxmlformats.org/officeDocument/2006/relationships/image" Target="../media/image8.jpeg" /><Relationship Id="rId3" Type="http://schemas.openxmlformats.org/officeDocument/2006/relationships/tags" Target="../tags/tag141.xml" /><Relationship Id="rId4" Type="http://schemas.openxmlformats.org/officeDocument/2006/relationships/tags" Target="../tags/tag142.xml" /><Relationship Id="rId5" Type="http://schemas.openxmlformats.org/officeDocument/2006/relationships/tags" Target="../tags/tag143.xml" /><Relationship Id="rId6" Type="http://schemas.openxmlformats.org/officeDocument/2006/relationships/tags" Target="../tags/tag144.xml" /><Relationship Id="rId7" Type="http://schemas.openxmlformats.org/officeDocument/2006/relationships/tags" Target="../tags/tag145.xml" /><Relationship Id="rId8" Type="http://schemas.openxmlformats.org/officeDocument/2006/relationships/tags" Target="../tags/tag146.xml" /><Relationship Id="rId9" Type="http://schemas.openxmlformats.org/officeDocument/2006/relationships/tags" Target="../tags/tag147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2.xml" /><Relationship Id="rId10" Type="http://schemas.openxmlformats.org/officeDocument/2006/relationships/slideMaster" Target="../slideMasters/slideMaster2.xml" /><Relationship Id="rId2" Type="http://schemas.openxmlformats.org/officeDocument/2006/relationships/tags" Target="../tags/tag153.xml" /><Relationship Id="rId3" Type="http://schemas.openxmlformats.org/officeDocument/2006/relationships/tags" Target="../tags/tag154.xml" /><Relationship Id="rId4" Type="http://schemas.openxmlformats.org/officeDocument/2006/relationships/tags" Target="../tags/tag155.xml" /><Relationship Id="rId5" Type="http://schemas.openxmlformats.org/officeDocument/2006/relationships/tags" Target="../tags/tag156.xml" /><Relationship Id="rId6" Type="http://schemas.openxmlformats.org/officeDocument/2006/relationships/tags" Target="../tags/tag157.xml" /><Relationship Id="rId7" Type="http://schemas.openxmlformats.org/officeDocument/2006/relationships/tags" Target="../tags/tag158.xml" /><Relationship Id="rId8" Type="http://schemas.openxmlformats.org/officeDocument/2006/relationships/tags" Target="../tags/tag159.xml" /><Relationship Id="rId9" Type="http://schemas.openxmlformats.org/officeDocument/2006/relationships/tags" Target="../tags/tag160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1.xml" /><Relationship Id="rId10" Type="http://schemas.openxmlformats.org/officeDocument/2006/relationships/tags" Target="../tags/tag170.xml" /><Relationship Id="rId11" Type="http://schemas.openxmlformats.org/officeDocument/2006/relationships/tags" Target="../tags/tag171.xml" /><Relationship Id="rId12" Type="http://schemas.openxmlformats.org/officeDocument/2006/relationships/tags" Target="../tags/tag172.xml" /><Relationship Id="rId13" Type="http://schemas.openxmlformats.org/officeDocument/2006/relationships/tags" Target="../tags/tag173.xml" /><Relationship Id="rId14" Type="http://schemas.openxmlformats.org/officeDocument/2006/relationships/tags" Target="../tags/tag174.xml" /><Relationship Id="rId15" Type="http://schemas.openxmlformats.org/officeDocument/2006/relationships/tags" Target="../tags/tag175.xml" /><Relationship Id="rId16" Type="http://schemas.openxmlformats.org/officeDocument/2006/relationships/tags" Target="../tags/tag176.xml" /><Relationship Id="rId17" Type="http://schemas.openxmlformats.org/officeDocument/2006/relationships/slideMaster" Target="../slideMasters/slideMaster2.xml" /><Relationship Id="rId2" Type="http://schemas.openxmlformats.org/officeDocument/2006/relationships/tags" Target="../tags/tag162.xml" /><Relationship Id="rId3" Type="http://schemas.openxmlformats.org/officeDocument/2006/relationships/tags" Target="../tags/tag163.xml" /><Relationship Id="rId4" Type="http://schemas.openxmlformats.org/officeDocument/2006/relationships/tags" Target="../tags/tag164.xml" /><Relationship Id="rId5" Type="http://schemas.openxmlformats.org/officeDocument/2006/relationships/tags" Target="../tags/tag165.xml" /><Relationship Id="rId6" Type="http://schemas.openxmlformats.org/officeDocument/2006/relationships/tags" Target="../tags/tag166.xml" /><Relationship Id="rId7" Type="http://schemas.openxmlformats.org/officeDocument/2006/relationships/tags" Target="../tags/tag167.xml" /><Relationship Id="rId8" Type="http://schemas.openxmlformats.org/officeDocument/2006/relationships/tags" Target="../tags/tag168.xml" /><Relationship Id="rId9" Type="http://schemas.openxmlformats.org/officeDocument/2006/relationships/tags" Target="../tags/tag169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7.xml" /><Relationship Id="rId10" Type="http://schemas.openxmlformats.org/officeDocument/2006/relationships/tags" Target="../tags/tag186.xml" /><Relationship Id="rId11" Type="http://schemas.openxmlformats.org/officeDocument/2006/relationships/tags" Target="../tags/tag187.xml" /><Relationship Id="rId12" Type="http://schemas.openxmlformats.org/officeDocument/2006/relationships/tags" Target="../tags/tag188.xml" /><Relationship Id="rId13" Type="http://schemas.openxmlformats.org/officeDocument/2006/relationships/slideMaster" Target="../slideMasters/slideMaster2.xml" /><Relationship Id="rId2" Type="http://schemas.openxmlformats.org/officeDocument/2006/relationships/tags" Target="../tags/tag178.xml" /><Relationship Id="rId3" Type="http://schemas.openxmlformats.org/officeDocument/2006/relationships/tags" Target="../tags/tag179.xml" /><Relationship Id="rId4" Type="http://schemas.openxmlformats.org/officeDocument/2006/relationships/tags" Target="../tags/tag180.xml" /><Relationship Id="rId5" Type="http://schemas.openxmlformats.org/officeDocument/2006/relationships/tags" Target="../tags/tag181.xml" /><Relationship Id="rId6" Type="http://schemas.openxmlformats.org/officeDocument/2006/relationships/tags" Target="../tags/tag182.xml" /><Relationship Id="rId7" Type="http://schemas.openxmlformats.org/officeDocument/2006/relationships/tags" Target="../tags/tag183.xml" /><Relationship Id="rId8" Type="http://schemas.openxmlformats.org/officeDocument/2006/relationships/tags" Target="../tags/tag184.xml" /><Relationship Id="rId9" Type="http://schemas.openxmlformats.org/officeDocument/2006/relationships/tags" Target="../tags/tag18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89.xml" /><Relationship Id="rId10" Type="http://schemas.openxmlformats.org/officeDocument/2006/relationships/tags" Target="../tags/tag198.xml" /><Relationship Id="rId11" Type="http://schemas.openxmlformats.org/officeDocument/2006/relationships/tags" Target="../tags/tag199.xml" /><Relationship Id="rId12" Type="http://schemas.openxmlformats.org/officeDocument/2006/relationships/tags" Target="../tags/tag200.xml" /><Relationship Id="rId13" Type="http://schemas.openxmlformats.org/officeDocument/2006/relationships/tags" Target="../tags/tag201.xml" /><Relationship Id="rId14" Type="http://schemas.openxmlformats.org/officeDocument/2006/relationships/slideMaster" Target="../slideMasters/slideMaster2.xml" /><Relationship Id="rId2" Type="http://schemas.openxmlformats.org/officeDocument/2006/relationships/tags" Target="../tags/tag190.xml" /><Relationship Id="rId3" Type="http://schemas.openxmlformats.org/officeDocument/2006/relationships/tags" Target="../tags/tag191.xml" /><Relationship Id="rId4" Type="http://schemas.openxmlformats.org/officeDocument/2006/relationships/tags" Target="../tags/tag192.xml" /><Relationship Id="rId5" Type="http://schemas.openxmlformats.org/officeDocument/2006/relationships/tags" Target="../tags/tag193.xml" /><Relationship Id="rId6" Type="http://schemas.openxmlformats.org/officeDocument/2006/relationships/tags" Target="../tags/tag194.xml" /><Relationship Id="rId7" Type="http://schemas.openxmlformats.org/officeDocument/2006/relationships/tags" Target="../tags/tag195.xml" /><Relationship Id="rId8" Type="http://schemas.openxmlformats.org/officeDocument/2006/relationships/tags" Target="../tags/tag196.xml" /><Relationship Id="rId9" Type="http://schemas.openxmlformats.org/officeDocument/2006/relationships/tags" Target="../tags/tag197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02.xml" /><Relationship Id="rId10" Type="http://schemas.openxmlformats.org/officeDocument/2006/relationships/tags" Target="../tags/tag211.xml" /><Relationship Id="rId11" Type="http://schemas.openxmlformats.org/officeDocument/2006/relationships/slideMaster" Target="../slideMasters/slideMaster2.xml" /><Relationship Id="rId2" Type="http://schemas.openxmlformats.org/officeDocument/2006/relationships/tags" Target="../tags/tag203.xml" /><Relationship Id="rId3" Type="http://schemas.openxmlformats.org/officeDocument/2006/relationships/tags" Target="../tags/tag204.xml" /><Relationship Id="rId4" Type="http://schemas.openxmlformats.org/officeDocument/2006/relationships/tags" Target="../tags/tag205.xml" /><Relationship Id="rId5" Type="http://schemas.openxmlformats.org/officeDocument/2006/relationships/tags" Target="../tags/tag206.xml" /><Relationship Id="rId6" Type="http://schemas.openxmlformats.org/officeDocument/2006/relationships/tags" Target="../tags/tag207.xml" /><Relationship Id="rId7" Type="http://schemas.openxmlformats.org/officeDocument/2006/relationships/tags" Target="../tags/tag208.xml" /><Relationship Id="rId8" Type="http://schemas.openxmlformats.org/officeDocument/2006/relationships/tags" Target="../tags/tag209.xml" /><Relationship Id="rId9" Type="http://schemas.openxmlformats.org/officeDocument/2006/relationships/tags" Target="../tags/tag210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12.xml" /><Relationship Id="rId10" Type="http://schemas.openxmlformats.org/officeDocument/2006/relationships/tags" Target="../tags/tag221.xml" /><Relationship Id="rId11" Type="http://schemas.openxmlformats.org/officeDocument/2006/relationships/tags" Target="../tags/tag222.xml" /><Relationship Id="rId12" Type="http://schemas.openxmlformats.org/officeDocument/2006/relationships/tags" Target="../tags/tag223.xml" /><Relationship Id="rId13" Type="http://schemas.openxmlformats.org/officeDocument/2006/relationships/tags" Target="../tags/tag224.xml" /><Relationship Id="rId14" Type="http://schemas.openxmlformats.org/officeDocument/2006/relationships/tags" Target="../tags/tag225.xml" /><Relationship Id="rId15" Type="http://schemas.openxmlformats.org/officeDocument/2006/relationships/tags" Target="../tags/tag226.xml" /><Relationship Id="rId16" Type="http://schemas.openxmlformats.org/officeDocument/2006/relationships/slideMaster" Target="../slideMasters/slideMaster2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tags" Target="../tags/tag215.xml" /><Relationship Id="rId5" Type="http://schemas.openxmlformats.org/officeDocument/2006/relationships/tags" Target="../tags/tag216.xml" /><Relationship Id="rId6" Type="http://schemas.openxmlformats.org/officeDocument/2006/relationships/tags" Target="../tags/tag217.xml" /><Relationship Id="rId7" Type="http://schemas.openxmlformats.org/officeDocument/2006/relationships/tags" Target="../tags/tag218.xml" /><Relationship Id="rId8" Type="http://schemas.openxmlformats.org/officeDocument/2006/relationships/tags" Target="../tags/tag219.xml" /><Relationship Id="rId9" Type="http://schemas.openxmlformats.org/officeDocument/2006/relationships/tags" Target="../tags/tag22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7.xml" /><Relationship Id="rId10" Type="http://schemas.openxmlformats.org/officeDocument/2006/relationships/tags" Target="../tags/tag236.xml" /><Relationship Id="rId11" Type="http://schemas.openxmlformats.org/officeDocument/2006/relationships/tags" Target="../tags/tag237.xml" /><Relationship Id="rId12" Type="http://schemas.openxmlformats.org/officeDocument/2006/relationships/tags" Target="../tags/tag238.xml" /><Relationship Id="rId13" Type="http://schemas.openxmlformats.org/officeDocument/2006/relationships/tags" Target="../tags/tag239.xml" /><Relationship Id="rId14" Type="http://schemas.openxmlformats.org/officeDocument/2006/relationships/tags" Target="../tags/tag240.xml" /><Relationship Id="rId15" Type="http://schemas.openxmlformats.org/officeDocument/2006/relationships/tags" Target="../tags/tag241.xml" /><Relationship Id="rId16" Type="http://schemas.openxmlformats.org/officeDocument/2006/relationships/tags" Target="../tags/tag242.xml" /><Relationship Id="rId17" Type="http://schemas.openxmlformats.org/officeDocument/2006/relationships/tags" Target="../tags/tag243.xml" /><Relationship Id="rId18" Type="http://schemas.openxmlformats.org/officeDocument/2006/relationships/tags" Target="../tags/tag244.xml" /><Relationship Id="rId19" Type="http://schemas.openxmlformats.org/officeDocument/2006/relationships/tags" Target="../tags/tag245.xml" /><Relationship Id="rId2" Type="http://schemas.openxmlformats.org/officeDocument/2006/relationships/tags" Target="../tags/tag228.xml" /><Relationship Id="rId20" Type="http://schemas.openxmlformats.org/officeDocument/2006/relationships/tags" Target="../tags/tag246.xml" /><Relationship Id="rId21" Type="http://schemas.openxmlformats.org/officeDocument/2006/relationships/tags" Target="../tags/tag247.xml" /><Relationship Id="rId22" Type="http://schemas.openxmlformats.org/officeDocument/2006/relationships/tags" Target="../tags/tag248.xml" /><Relationship Id="rId23" Type="http://schemas.openxmlformats.org/officeDocument/2006/relationships/tags" Target="../tags/tag249.xml" /><Relationship Id="rId24" Type="http://schemas.openxmlformats.org/officeDocument/2006/relationships/tags" Target="../tags/tag250.xml" /><Relationship Id="rId25" Type="http://schemas.openxmlformats.org/officeDocument/2006/relationships/tags" Target="../tags/tag251.xml" /><Relationship Id="rId26" Type="http://schemas.openxmlformats.org/officeDocument/2006/relationships/tags" Target="../tags/tag252.xml" /><Relationship Id="rId27" Type="http://schemas.openxmlformats.org/officeDocument/2006/relationships/tags" Target="../tags/tag253.xml" /><Relationship Id="rId28" Type="http://schemas.openxmlformats.org/officeDocument/2006/relationships/tags" Target="../tags/tag254.xml" /><Relationship Id="rId29" Type="http://schemas.openxmlformats.org/officeDocument/2006/relationships/tags" Target="../tags/tag255.xml" /><Relationship Id="rId3" Type="http://schemas.openxmlformats.org/officeDocument/2006/relationships/tags" Target="../tags/tag229.xml" /><Relationship Id="rId30" Type="http://schemas.openxmlformats.org/officeDocument/2006/relationships/tags" Target="../tags/tag256.xml" /><Relationship Id="rId31" Type="http://schemas.openxmlformats.org/officeDocument/2006/relationships/tags" Target="../tags/tag257.xml" /><Relationship Id="rId32" Type="http://schemas.openxmlformats.org/officeDocument/2006/relationships/tags" Target="../tags/tag258.xml" /><Relationship Id="rId33" Type="http://schemas.openxmlformats.org/officeDocument/2006/relationships/tags" Target="../tags/tag259.xml" /><Relationship Id="rId34" Type="http://schemas.openxmlformats.org/officeDocument/2006/relationships/tags" Target="../tags/tag260.xml" /><Relationship Id="rId35" Type="http://schemas.openxmlformats.org/officeDocument/2006/relationships/tags" Target="../tags/tag261.xml" /><Relationship Id="rId36" Type="http://schemas.openxmlformats.org/officeDocument/2006/relationships/tags" Target="../tags/tag262.xml" /><Relationship Id="rId37" Type="http://schemas.openxmlformats.org/officeDocument/2006/relationships/tags" Target="../tags/tag263.xml" /><Relationship Id="rId38" Type="http://schemas.openxmlformats.org/officeDocument/2006/relationships/tags" Target="../tags/tag264.xml" /><Relationship Id="rId39" Type="http://schemas.openxmlformats.org/officeDocument/2006/relationships/tags" Target="../tags/tag265.xml" /><Relationship Id="rId4" Type="http://schemas.openxmlformats.org/officeDocument/2006/relationships/tags" Target="../tags/tag230.xml" /><Relationship Id="rId40" Type="http://schemas.openxmlformats.org/officeDocument/2006/relationships/tags" Target="../tags/tag266.xml" /><Relationship Id="rId41" Type="http://schemas.openxmlformats.org/officeDocument/2006/relationships/slideMaster" Target="../slideMasters/slideMaster2.xml" /><Relationship Id="rId5" Type="http://schemas.openxmlformats.org/officeDocument/2006/relationships/tags" Target="../tags/tag231.xml" /><Relationship Id="rId6" Type="http://schemas.openxmlformats.org/officeDocument/2006/relationships/tags" Target="../tags/tag232.xml" /><Relationship Id="rId7" Type="http://schemas.openxmlformats.org/officeDocument/2006/relationships/tags" Target="../tags/tag233.xml" /><Relationship Id="rId8" Type="http://schemas.openxmlformats.org/officeDocument/2006/relationships/tags" Target="../tags/tag234.xml" /><Relationship Id="rId9" Type="http://schemas.openxmlformats.org/officeDocument/2006/relationships/tags" Target="../tags/tag235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jpeg" /><Relationship Id="rId3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10" Type="http://schemas.openxmlformats.org/officeDocument/2006/relationships/tags" Target="../tags/tag9.xml" /><Relationship Id="rId11" Type="http://schemas.openxmlformats.org/officeDocument/2006/relationships/tags" Target="../tags/tag10.xml" /><Relationship Id="rId12" Type="http://schemas.openxmlformats.org/officeDocument/2006/relationships/tags" Target="../tags/tag11.xml" /><Relationship Id="rId13" Type="http://schemas.openxmlformats.org/officeDocument/2006/relationships/tags" Target="../tags/tag12.xml" /><Relationship Id="rId14" Type="http://schemas.openxmlformats.org/officeDocument/2006/relationships/tags" Target="../tags/tag13.xml" /><Relationship Id="rId15" Type="http://schemas.openxmlformats.org/officeDocument/2006/relationships/tags" Target="../tags/tag14.xml" /><Relationship Id="rId16" Type="http://schemas.openxmlformats.org/officeDocument/2006/relationships/tags" Target="../tags/tag15.xml" /><Relationship Id="rId17" Type="http://schemas.openxmlformats.org/officeDocument/2006/relationships/tags" Target="../tags/tag16.xml" /><Relationship Id="rId18" Type="http://schemas.openxmlformats.org/officeDocument/2006/relationships/tags" Target="../tags/tag17.xml" /><Relationship Id="rId19" Type="http://schemas.openxmlformats.org/officeDocument/2006/relationships/tags" Target="../tags/tag18.xml" /><Relationship Id="rId2" Type="http://schemas.openxmlformats.org/officeDocument/2006/relationships/tags" Target="../tags/tag1.xml" /><Relationship Id="rId20" Type="http://schemas.openxmlformats.org/officeDocument/2006/relationships/tags" Target="../tags/tag19.xml" /><Relationship Id="rId21" Type="http://schemas.openxmlformats.org/officeDocument/2006/relationships/tags" Target="../tags/tag20.xml" /><Relationship Id="rId22" Type="http://schemas.openxmlformats.org/officeDocument/2006/relationships/tags" Target="../tags/tag21.xml" /><Relationship Id="rId23" Type="http://schemas.openxmlformats.org/officeDocument/2006/relationships/tags" Target="../tags/tag22.xml" /><Relationship Id="rId24" Type="http://schemas.openxmlformats.org/officeDocument/2006/relationships/tags" Target="../tags/tag23.xml" /><Relationship Id="rId25" Type="http://schemas.openxmlformats.org/officeDocument/2006/relationships/tags" Target="../tags/tag24.xml" /><Relationship Id="rId26" Type="http://schemas.openxmlformats.org/officeDocument/2006/relationships/tags" Target="../tags/tag25.xml" /><Relationship Id="rId27" Type="http://schemas.openxmlformats.org/officeDocument/2006/relationships/tags" Target="../tags/tag26.xml" /><Relationship Id="rId28" Type="http://schemas.openxmlformats.org/officeDocument/2006/relationships/tags" Target="../tags/tag27.xml" /><Relationship Id="rId29" Type="http://schemas.openxmlformats.org/officeDocument/2006/relationships/tags" Target="../tags/tag28.xml" /><Relationship Id="rId3" Type="http://schemas.openxmlformats.org/officeDocument/2006/relationships/tags" Target="../tags/tag2.xml" /><Relationship Id="rId30" Type="http://schemas.openxmlformats.org/officeDocument/2006/relationships/tags" Target="../tags/tag29.xml" /><Relationship Id="rId31" Type="http://schemas.openxmlformats.org/officeDocument/2006/relationships/tags" Target="../tags/tag30.xml" /><Relationship Id="rId32" Type="http://schemas.openxmlformats.org/officeDocument/2006/relationships/tags" Target="../tags/tag31.xml" /><Relationship Id="rId33" Type="http://schemas.openxmlformats.org/officeDocument/2006/relationships/tags" Target="../tags/tag32.xml" /><Relationship Id="rId34" Type="http://schemas.openxmlformats.org/officeDocument/2006/relationships/tags" Target="../tags/tag33.xml" /><Relationship Id="rId35" Type="http://schemas.openxmlformats.org/officeDocument/2006/relationships/tags" Target="../tags/tag34.xml" /><Relationship Id="rId36" Type="http://schemas.openxmlformats.org/officeDocument/2006/relationships/tags" Target="../tags/tag35.xml" /><Relationship Id="rId37" Type="http://schemas.openxmlformats.org/officeDocument/2006/relationships/tags" Target="../tags/tag36.xml" /><Relationship Id="rId38" Type="http://schemas.openxmlformats.org/officeDocument/2006/relationships/tags" Target="../tags/tag37.xml" /><Relationship Id="rId39" Type="http://schemas.openxmlformats.org/officeDocument/2006/relationships/slideMaster" Target="../slideMasters/slideMaster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tags" Target="../tags/tag7.xml" /><Relationship Id="rId9" Type="http://schemas.openxmlformats.org/officeDocument/2006/relationships/tags" Target="../tags/tag8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8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10" Type="http://schemas.openxmlformats.org/officeDocument/2006/relationships/tags" Target="../tags/tag52.xml" /><Relationship Id="rId11" Type="http://schemas.openxmlformats.org/officeDocument/2006/relationships/tags" Target="../tags/tag53.xml" /><Relationship Id="rId12" Type="http://schemas.openxmlformats.org/officeDocument/2006/relationships/tags" Target="../tags/tag54.xml" /><Relationship Id="rId13" Type="http://schemas.openxmlformats.org/officeDocument/2006/relationships/tags" Target="../tags/tag55.xml" /><Relationship Id="rId14" Type="http://schemas.openxmlformats.org/officeDocument/2006/relationships/tags" Target="../tags/tag56.xml" /><Relationship Id="rId15" Type="http://schemas.openxmlformats.org/officeDocument/2006/relationships/tags" Target="../tags/tag57.xml" /><Relationship Id="rId16" Type="http://schemas.openxmlformats.org/officeDocument/2006/relationships/tags" Target="../tags/tag58.xml" /><Relationship Id="rId17" Type="http://schemas.openxmlformats.org/officeDocument/2006/relationships/tags" Target="../tags/tag59.xml" /><Relationship Id="rId18" Type="http://schemas.openxmlformats.org/officeDocument/2006/relationships/tags" Target="../tags/tag60.xml" /><Relationship Id="rId19" Type="http://schemas.openxmlformats.org/officeDocument/2006/relationships/tags" Target="../tags/tag61.xml" /><Relationship Id="rId2" Type="http://schemas.openxmlformats.org/officeDocument/2006/relationships/tags" Target="../tags/tag44.xml" /><Relationship Id="rId20" Type="http://schemas.openxmlformats.org/officeDocument/2006/relationships/tags" Target="../tags/tag62.xml" /><Relationship Id="rId21" Type="http://schemas.openxmlformats.org/officeDocument/2006/relationships/tags" Target="../tags/tag63.xml" /><Relationship Id="rId22" Type="http://schemas.openxmlformats.org/officeDocument/2006/relationships/tags" Target="../tags/tag64.xml" /><Relationship Id="rId23" Type="http://schemas.openxmlformats.org/officeDocument/2006/relationships/tags" Target="../tags/tag65.xml" /><Relationship Id="rId24" Type="http://schemas.openxmlformats.org/officeDocument/2006/relationships/tags" Target="../tags/tag66.xml" /><Relationship Id="rId25" Type="http://schemas.openxmlformats.org/officeDocument/2006/relationships/tags" Target="../tags/tag67.xml" /><Relationship Id="rId26" Type="http://schemas.openxmlformats.org/officeDocument/2006/relationships/tags" Target="../tags/tag68.xml" /><Relationship Id="rId27" Type="http://schemas.openxmlformats.org/officeDocument/2006/relationships/tags" Target="../tags/tag69.xml" /><Relationship Id="rId28" Type="http://schemas.openxmlformats.org/officeDocument/2006/relationships/tags" Target="../tags/tag70.xml" /><Relationship Id="rId29" Type="http://schemas.openxmlformats.org/officeDocument/2006/relationships/tags" Target="../tags/tag71.xml" /><Relationship Id="rId3" Type="http://schemas.openxmlformats.org/officeDocument/2006/relationships/tags" Target="../tags/tag45.xml" /><Relationship Id="rId30" Type="http://schemas.openxmlformats.org/officeDocument/2006/relationships/tags" Target="../tags/tag72.xml" /><Relationship Id="rId31" Type="http://schemas.openxmlformats.org/officeDocument/2006/relationships/tags" Target="../tags/tag73.xml" /><Relationship Id="rId32" Type="http://schemas.openxmlformats.org/officeDocument/2006/relationships/tags" Target="../tags/tag74.xml" /><Relationship Id="rId33" Type="http://schemas.openxmlformats.org/officeDocument/2006/relationships/tags" Target="../tags/tag75.xml" /><Relationship Id="rId34" Type="http://schemas.openxmlformats.org/officeDocument/2006/relationships/tags" Target="../tags/tag76.xml" /><Relationship Id="rId35" Type="http://schemas.openxmlformats.org/officeDocument/2006/relationships/tags" Target="../tags/tag77.xml" /><Relationship Id="rId36" Type="http://schemas.openxmlformats.org/officeDocument/2006/relationships/tags" Target="../tags/tag78.xml" /><Relationship Id="rId37" Type="http://schemas.openxmlformats.org/officeDocument/2006/relationships/tags" Target="../tags/tag79.xml" /><Relationship Id="rId38" Type="http://schemas.openxmlformats.org/officeDocument/2006/relationships/tags" Target="../tags/tag80.xml" /><Relationship Id="rId39" Type="http://schemas.openxmlformats.org/officeDocument/2006/relationships/tags" Target="../tags/tag81.xml" /><Relationship Id="rId4" Type="http://schemas.openxmlformats.org/officeDocument/2006/relationships/tags" Target="../tags/tag46.xml" /><Relationship Id="rId40" Type="http://schemas.openxmlformats.org/officeDocument/2006/relationships/tags" Target="../tags/tag82.xml" /><Relationship Id="rId41" Type="http://schemas.openxmlformats.org/officeDocument/2006/relationships/tags" Target="../tags/tag83.xml" /><Relationship Id="rId42" Type="http://schemas.openxmlformats.org/officeDocument/2006/relationships/tags" Target="../tags/tag84.xml" /><Relationship Id="rId43" Type="http://schemas.openxmlformats.org/officeDocument/2006/relationships/tags" Target="../tags/tag85.xml" /><Relationship Id="rId44" Type="http://schemas.openxmlformats.org/officeDocument/2006/relationships/tags" Target="../tags/tag86.xml" /><Relationship Id="rId45" Type="http://schemas.openxmlformats.org/officeDocument/2006/relationships/tags" Target="../tags/tag87.xml" /><Relationship Id="rId46" Type="http://schemas.openxmlformats.org/officeDocument/2006/relationships/tags" Target="../tags/tag88.xml" /><Relationship Id="rId47" Type="http://schemas.openxmlformats.org/officeDocument/2006/relationships/tags" Target="../tags/tag89.xml" /><Relationship Id="rId48" Type="http://schemas.openxmlformats.org/officeDocument/2006/relationships/tags" Target="../tags/tag90.xml" /><Relationship Id="rId49" Type="http://schemas.openxmlformats.org/officeDocument/2006/relationships/tags" Target="../tags/tag91.xml" /><Relationship Id="rId5" Type="http://schemas.openxmlformats.org/officeDocument/2006/relationships/tags" Target="../tags/tag47.xml" /><Relationship Id="rId50" Type="http://schemas.openxmlformats.org/officeDocument/2006/relationships/tags" Target="../tags/tag92.xml" /><Relationship Id="rId51" Type="http://schemas.openxmlformats.org/officeDocument/2006/relationships/tags" Target="../tags/tag93.xml" /><Relationship Id="rId52" Type="http://schemas.openxmlformats.org/officeDocument/2006/relationships/tags" Target="../tags/tag94.xml" /><Relationship Id="rId53" Type="http://schemas.openxmlformats.org/officeDocument/2006/relationships/tags" Target="../tags/tag95.xml" /><Relationship Id="rId54" Type="http://schemas.openxmlformats.org/officeDocument/2006/relationships/tags" Target="../tags/tag96.xml" /><Relationship Id="rId55" Type="http://schemas.openxmlformats.org/officeDocument/2006/relationships/tags" Target="../tags/tag97.xml" /><Relationship Id="rId56" Type="http://schemas.openxmlformats.org/officeDocument/2006/relationships/tags" Target="../tags/tag98.xml" /><Relationship Id="rId57" Type="http://schemas.openxmlformats.org/officeDocument/2006/relationships/tags" Target="../tags/tag99.xml" /><Relationship Id="rId58" Type="http://schemas.openxmlformats.org/officeDocument/2006/relationships/tags" Target="../tags/tag100.xml" /><Relationship Id="rId59" Type="http://schemas.openxmlformats.org/officeDocument/2006/relationships/tags" Target="../tags/tag101.xml" /><Relationship Id="rId6" Type="http://schemas.openxmlformats.org/officeDocument/2006/relationships/tags" Target="../tags/tag48.xml" /><Relationship Id="rId60" Type="http://schemas.openxmlformats.org/officeDocument/2006/relationships/slideMaster" Target="../slideMasters/slideMaster2.xml" /><Relationship Id="rId7" Type="http://schemas.openxmlformats.org/officeDocument/2006/relationships/tags" Target="../tags/tag49.xml" /><Relationship Id="rId8" Type="http://schemas.openxmlformats.org/officeDocument/2006/relationships/tags" Target="../tags/tag50.xml" /><Relationship Id="rId9" Type="http://schemas.openxmlformats.org/officeDocument/2006/relationships/tags" Target="../tags/tag5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2.xml" /><Relationship Id="rId2" Type="http://schemas.openxmlformats.org/officeDocument/2006/relationships/tags" Target="../tags/tag103.xml" /><Relationship Id="rId3" Type="http://schemas.openxmlformats.org/officeDocument/2006/relationships/tags" Target="../tags/tag104.xml" /><Relationship Id="rId4" Type="http://schemas.openxmlformats.org/officeDocument/2006/relationships/tags" Target="../tags/tag105.xml" /><Relationship Id="rId5" Type="http://schemas.openxmlformats.org/officeDocument/2006/relationships/tags" Target="../tags/tag106.xml" /><Relationship Id="rId6" Type="http://schemas.openxmlformats.org/officeDocument/2006/relationships/tags" Target="../tags/tag107.xml" /><Relationship Id="rId7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8.xml" /><Relationship Id="rId2" Type="http://schemas.openxmlformats.org/officeDocument/2006/relationships/tags" Target="../tags/tag109.xml" /><Relationship Id="rId3" Type="http://schemas.openxmlformats.org/officeDocument/2006/relationships/tags" Target="../tags/tag110.xml" /><Relationship Id="rId4" Type="http://schemas.openxmlformats.org/officeDocument/2006/relationships/tags" Target="../tags/tag111.xml" /><Relationship Id="rId5" Type="http://schemas.openxmlformats.org/officeDocument/2006/relationships/tags" Target="../tags/tag112.xml" /><Relationship Id="rId6" Type="http://schemas.openxmlformats.org/officeDocument/2006/relationships/tags" Target="../tags/tag113.xml" /><Relationship Id="rId7" Type="http://schemas.openxmlformats.org/officeDocument/2006/relationships/tags" Target="../tags/tag114.xml" /><Relationship Id="rId8" Type="http://schemas.openxmlformats.org/officeDocument/2006/relationships/tags" Target="../tags/tag115.xml" /><Relationship Id="rId9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jpeg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tags" Target="../tags/tag121.xml" /><Relationship Id="rId8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87727" y="3619499"/>
            <a:ext cx="7273974" cy="1056835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主讲人：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/>
          <p:cNvSpPr txBox="1"/>
          <p:nvPr userDrawn="1"/>
        </p:nvSpPr>
        <p:spPr>
          <a:xfrm>
            <a:off x="1762653" y="728664"/>
            <a:ext cx="6682317" cy="770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600">
                <a:solidFill>
                  <a:prstClr val="white"/>
                </a:solidFill>
              </a:rPr>
              <a:t>国家中小学课程资源</a:t>
            </a:r>
            <a:endParaRPr lang="zh-CN" altLang="en-US" sz="36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3079" y="2830103"/>
            <a:ext cx="409575" cy="466725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 flipH="1">
            <a:off x="7413625" y="12065"/>
            <a:ext cx="4786630" cy="6833235"/>
            <a:chOff x="1" y="20"/>
            <a:chExt cx="7538" cy="10761"/>
          </a:xfrm>
        </p:grpSpPr>
        <p:pic>
          <p:nvPicPr>
            <p:cNvPr id="7" name="图片 6" descr="buildings-books-architect-shel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" y="21"/>
              <a:ext cx="7539" cy="10760"/>
            </a:xfrm>
            <a:custGeom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39" h="10760">
                  <a:moveTo>
                    <a:pt x="0" y="0"/>
                  </a:moveTo>
                  <a:lnTo>
                    <a:pt x="7539" y="5210"/>
                  </a:lnTo>
                  <a:lnTo>
                    <a:pt x="0" y="1076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8" name="等腰三角形 7"/>
            <p:cNvSpPr/>
            <p:nvPr>
              <p:custDataLst>
                <p:tags r:id="rId4"/>
              </p:custDataLst>
            </p:nvPr>
          </p:nvSpPr>
          <p:spPr>
            <a:xfrm rot="16200000" flipV="1">
              <a:off x="-2276" y="2297"/>
              <a:ext cx="10760" cy="6207"/>
            </a:xfrm>
            <a:prstGeom prst="triangle">
              <a:avLst>
                <a:gd name="adj" fmla="val 49581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 flipV="1">
            <a:off x="4847590" y="3176270"/>
            <a:ext cx="256369" cy="22509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6"/>
            </p:custDataLst>
          </p:nvPr>
        </p:nvSpPr>
        <p:spPr>
          <a:xfrm>
            <a:off x="5134879" y="3176270"/>
            <a:ext cx="256369" cy="2250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flipV="1">
            <a:off x="5422168" y="3176270"/>
            <a:ext cx="256369" cy="22509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>
            <p:custDataLst>
              <p:tags r:id="rId8"/>
            </p:custDataLst>
          </p:nvPr>
        </p:nvSpPr>
        <p:spPr>
          <a:xfrm>
            <a:off x="5709456" y="3176270"/>
            <a:ext cx="256369" cy="22509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42872" y="2720029"/>
            <a:ext cx="5433646" cy="110680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942975" y="3943985"/>
            <a:ext cx="5433543" cy="86614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0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1440" tIns="45720" rIns="91440" bIns="4572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>
            <a:off x="10748645" y="6388100"/>
            <a:ext cx="1195705" cy="240030"/>
            <a:chOff x="673" y="9297"/>
            <a:chExt cx="3725" cy="748"/>
          </a:xfrm>
        </p:grpSpPr>
        <p:sp>
          <p:nvSpPr>
            <p:cNvPr id="38" name="等腰三角形 37"/>
            <p:cNvSpPr/>
            <p:nvPr>
              <p:custDataLst>
                <p:tags r:id="rId5"/>
              </p:custDataLst>
            </p:nvPr>
          </p:nvSpPr>
          <p:spPr>
            <a:xfrm flipV="1">
              <a:off x="673" y="9297"/>
              <a:ext cx="854" cy="7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6"/>
              </p:custDataLst>
            </p:nvPr>
          </p:nvSpPr>
          <p:spPr>
            <a:xfrm>
              <a:off x="1630" y="9297"/>
              <a:ext cx="854" cy="7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7"/>
              </p:custDataLst>
            </p:nvPr>
          </p:nvSpPr>
          <p:spPr>
            <a:xfrm flipV="1">
              <a:off x="2587" y="9297"/>
              <a:ext cx="854" cy="74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8"/>
              </p:custDataLst>
            </p:nvPr>
          </p:nvSpPr>
          <p:spPr>
            <a:xfrm>
              <a:off x="3544" y="9297"/>
              <a:ext cx="854" cy="74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10822305" y="6388100"/>
            <a:ext cx="1195705" cy="240665"/>
            <a:chOff x="10822305" y="6388100"/>
            <a:chExt cx="1195705" cy="240351"/>
          </a:xfrm>
        </p:grpSpPr>
        <p:sp>
          <p:nvSpPr>
            <p:cNvPr id="38" name="等腰三角形 37"/>
            <p:cNvSpPr/>
            <p:nvPr>
              <p:custDataLst>
                <p:tags r:id="rId5"/>
              </p:custDataLst>
            </p:nvPr>
          </p:nvSpPr>
          <p:spPr>
            <a:xfrm flipV="1">
              <a:off x="10822305" y="638810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6"/>
              </p:custDataLst>
            </p:nvPr>
          </p:nvSpPr>
          <p:spPr>
            <a:xfrm>
              <a:off x="11129497" y="638810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7"/>
              </p:custDataLst>
            </p:nvPr>
          </p:nvSpPr>
          <p:spPr>
            <a:xfrm flipV="1">
              <a:off x="11436689" y="638810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8"/>
              </p:custDataLst>
            </p:nvPr>
          </p:nvSpPr>
          <p:spPr>
            <a:xfrm>
              <a:off x="11743881" y="638810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9"/>
            </p:custDataLst>
          </p:nvPr>
        </p:nvGrpSpPr>
        <p:grpSpPr>
          <a:xfrm>
            <a:off x="183515" y="231140"/>
            <a:ext cx="1195705" cy="240665"/>
            <a:chOff x="183515" y="231140"/>
            <a:chExt cx="1195705" cy="240351"/>
          </a:xfrm>
        </p:grpSpPr>
        <p:sp>
          <p:nvSpPr>
            <p:cNvPr id="9" name="等腰三角形 8"/>
            <p:cNvSpPr/>
            <p:nvPr>
              <p:custDataLst>
                <p:tags r:id="rId10"/>
              </p:custDataLst>
            </p:nvPr>
          </p:nvSpPr>
          <p:spPr>
            <a:xfrm flipV="1">
              <a:off x="183515" y="23114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11"/>
              </p:custDataLst>
            </p:nvPr>
          </p:nvSpPr>
          <p:spPr>
            <a:xfrm>
              <a:off x="490707" y="23114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2"/>
              </p:custDataLst>
            </p:nvPr>
          </p:nvSpPr>
          <p:spPr>
            <a:xfrm flipV="1">
              <a:off x="797899" y="231140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13"/>
              </p:custDataLst>
            </p:nvPr>
          </p:nvSpPr>
          <p:spPr>
            <a:xfrm>
              <a:off x="1105091" y="231140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1440" tIns="45720" rIns="91440" bIns="4572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8"/>
            </p:custDataLst>
          </p:nvPr>
        </p:nvGrpSpPr>
        <p:grpSpPr>
          <a:xfrm>
            <a:off x="224151" y="5550853"/>
            <a:ext cx="240351" cy="1195704"/>
            <a:chOff x="224151" y="5550853"/>
            <a:chExt cx="240351" cy="1195704"/>
          </a:xfrm>
        </p:grpSpPr>
        <p:sp>
          <p:nvSpPr>
            <p:cNvPr id="38" name="等腰三角形 37"/>
            <p:cNvSpPr/>
            <p:nvPr>
              <p:custDataLst>
                <p:tags r:id="rId9"/>
              </p:custDataLst>
            </p:nvPr>
          </p:nvSpPr>
          <p:spPr>
            <a:xfrm rot="5400000" flipH="1" flipV="1">
              <a:off x="207262" y="6489317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>
              <p:custDataLst>
                <p:tags r:id="rId10"/>
              </p:custDataLst>
            </p:nvPr>
          </p:nvSpPr>
          <p:spPr>
            <a:xfrm rot="5400000" flipH="1">
              <a:off x="207262" y="6182125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等腰三角形 39"/>
            <p:cNvSpPr/>
            <p:nvPr>
              <p:custDataLst>
                <p:tags r:id="rId11"/>
              </p:custDataLst>
            </p:nvPr>
          </p:nvSpPr>
          <p:spPr>
            <a:xfrm rot="5400000" flipH="1" flipV="1">
              <a:off x="207262" y="5874934"/>
              <a:ext cx="274129" cy="2403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2"/>
              </p:custDataLst>
            </p:nvPr>
          </p:nvSpPr>
          <p:spPr>
            <a:xfrm rot="5400000" flipH="1">
              <a:off x="207262" y="5567742"/>
              <a:ext cx="274129" cy="2403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>
            <a:off x="11397615" y="288925"/>
            <a:ext cx="581660" cy="240665"/>
            <a:chOff x="11397615" y="288925"/>
            <a:chExt cx="581660" cy="240665"/>
          </a:xfrm>
        </p:grpSpPr>
        <p:sp>
          <p:nvSpPr>
            <p:cNvPr id="38" name="等腰三角形 37"/>
            <p:cNvSpPr/>
            <p:nvPr userDrawn="1">
              <p:custDataLst>
                <p:tags r:id="rId9"/>
              </p:custDataLst>
            </p:nvPr>
          </p:nvSpPr>
          <p:spPr>
            <a:xfrm flipH="1" flipV="1">
              <a:off x="11704955" y="28892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等腰三角形 38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11397615" y="288925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184150" y="288925"/>
            <a:ext cx="581025" cy="240665"/>
            <a:chOff x="184150" y="288925"/>
            <a:chExt cx="581025" cy="240665"/>
          </a:xfrm>
        </p:grpSpPr>
        <p:sp>
          <p:nvSpPr>
            <p:cNvPr id="40" name="等腰三角形 3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84150" y="28892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等腰三角形 40"/>
            <p:cNvSpPr/>
            <p:nvPr userDrawn="1">
              <p:custDataLst>
                <p:tags r:id="rId13"/>
              </p:custDataLst>
            </p:nvPr>
          </p:nvSpPr>
          <p:spPr>
            <a:xfrm>
              <a:off x="490855" y="288925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1440" tIns="45720" rIns="91440" bIns="4572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 flipH="1">
            <a:off x="11397615" y="288925"/>
            <a:ext cx="581660" cy="240030"/>
            <a:chOff x="16973" y="455"/>
            <a:chExt cx="916" cy="378"/>
          </a:xfrm>
        </p:grpSpPr>
        <p:sp>
          <p:nvSpPr>
            <p:cNvPr id="11" name="等腰三角形 10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6973" y="455"/>
              <a:ext cx="432" cy="37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>
              <p:custDataLst>
                <p:tags r:id="rId10"/>
              </p:custDataLst>
            </p:nvPr>
          </p:nvSpPr>
          <p:spPr>
            <a:xfrm>
              <a:off x="17457" y="455"/>
              <a:ext cx="432" cy="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" y="365125"/>
            <a:ext cx="21336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110294" y="6210036"/>
            <a:ext cx="2641371" cy="39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b="0">
                <a:solidFill>
                  <a:prstClr val="white"/>
                </a:solidFill>
              </a:rPr>
              <a:t>高中数学</a:t>
            </a:r>
            <a:endParaRPr lang="zh-CN" altLang="en-US" sz="2000" b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1440" tIns="45720" rIns="91440" bIns="4572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1440" tIns="45720" rIns="91440" bIns="4572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47320" y="6185535"/>
            <a:ext cx="432435" cy="481330"/>
            <a:chOff x="147320" y="6185535"/>
            <a:chExt cx="432435" cy="481330"/>
          </a:xfrm>
        </p:grpSpPr>
        <p:sp>
          <p:nvSpPr>
            <p:cNvPr id="20" name="等腰三角形 1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47320" y="618553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等腰三角形 20"/>
            <p:cNvSpPr/>
            <p:nvPr userDrawn="1">
              <p:custDataLst>
                <p:tags r:id="rId12"/>
              </p:custDataLst>
            </p:nvPr>
          </p:nvSpPr>
          <p:spPr>
            <a:xfrm>
              <a:off x="305435" y="6426200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11586210" y="6184900"/>
            <a:ext cx="432435" cy="481330"/>
            <a:chOff x="11586210" y="6184900"/>
            <a:chExt cx="432435" cy="481330"/>
          </a:xfrm>
        </p:grpSpPr>
        <p:sp>
          <p:nvSpPr>
            <p:cNvPr id="24" name="等腰三角形 23"/>
            <p:cNvSpPr/>
            <p:nvPr userDrawn="1">
              <p:custDataLst>
                <p:tags r:id="rId14"/>
              </p:custDataLst>
            </p:nvPr>
          </p:nvSpPr>
          <p:spPr>
            <a:xfrm>
              <a:off x="11586210" y="6425565"/>
              <a:ext cx="274320" cy="2406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等腰三角形 24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744325" y="6184900"/>
              <a:ext cx="274320" cy="2406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6" name="等腰三角形 95"/>
          <p:cNvSpPr/>
          <p:nvPr>
            <p:custDataLst>
              <p:tags r:id="rId1"/>
            </p:custDataLst>
          </p:nvPr>
        </p:nvSpPr>
        <p:spPr>
          <a:xfrm flipH="1" flipV="1">
            <a:off x="945705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等腰三角形 97"/>
          <p:cNvSpPr/>
          <p:nvPr>
            <p:custDataLst>
              <p:tags r:id="rId2"/>
            </p:custDataLst>
          </p:nvPr>
        </p:nvSpPr>
        <p:spPr>
          <a:xfrm flipH="1" flipV="1">
            <a:off x="802957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等腰三角形 99"/>
          <p:cNvSpPr/>
          <p:nvPr>
            <p:custDataLst>
              <p:tags r:id="rId3"/>
            </p:custDataLst>
          </p:nvPr>
        </p:nvSpPr>
        <p:spPr>
          <a:xfrm flipH="1" flipV="1">
            <a:off x="660209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" name="等腰三角形 101"/>
          <p:cNvSpPr/>
          <p:nvPr>
            <p:custDataLst>
              <p:tags r:id="rId4"/>
            </p:custDataLst>
          </p:nvPr>
        </p:nvSpPr>
        <p:spPr>
          <a:xfrm flipH="1" flipV="1">
            <a:off x="517461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等腰三角形 103"/>
          <p:cNvSpPr/>
          <p:nvPr>
            <p:custDataLst>
              <p:tags r:id="rId5"/>
            </p:custDataLst>
          </p:nvPr>
        </p:nvSpPr>
        <p:spPr>
          <a:xfrm flipH="1" flipV="1">
            <a:off x="374713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等腰三角形 105"/>
          <p:cNvSpPr/>
          <p:nvPr>
            <p:custDataLst>
              <p:tags r:id="rId6"/>
            </p:custDataLst>
          </p:nvPr>
        </p:nvSpPr>
        <p:spPr>
          <a:xfrm flipH="1" flipV="1">
            <a:off x="231965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等腰三角形 107"/>
          <p:cNvSpPr/>
          <p:nvPr>
            <p:custDataLst>
              <p:tags r:id="rId7"/>
            </p:custDataLst>
          </p:nvPr>
        </p:nvSpPr>
        <p:spPr>
          <a:xfrm flipH="1" flipV="1">
            <a:off x="892175" y="32766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等腰三角形 110"/>
          <p:cNvSpPr/>
          <p:nvPr>
            <p:custDataLst>
              <p:tags r:id="rId8"/>
            </p:custDataLst>
          </p:nvPr>
        </p:nvSpPr>
        <p:spPr>
          <a:xfrm flipH="1" flipV="1">
            <a:off x="10884535" y="328295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5" name="等腰三角形 124"/>
          <p:cNvSpPr/>
          <p:nvPr>
            <p:custDataLst>
              <p:tags r:id="rId9"/>
            </p:custDataLst>
          </p:nvPr>
        </p:nvSpPr>
        <p:spPr>
          <a:xfrm flipH="1">
            <a:off x="874331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6" name="等腰三角形 125"/>
          <p:cNvSpPr/>
          <p:nvPr>
            <p:custDataLst>
              <p:tags r:id="rId10"/>
            </p:custDataLst>
          </p:nvPr>
        </p:nvSpPr>
        <p:spPr>
          <a:xfrm flipH="1">
            <a:off x="731583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7" name="等腰三角形 126"/>
          <p:cNvSpPr/>
          <p:nvPr>
            <p:custDataLst>
              <p:tags r:id="rId11"/>
            </p:custDataLst>
          </p:nvPr>
        </p:nvSpPr>
        <p:spPr>
          <a:xfrm flipH="1">
            <a:off x="588835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8" name="等腰三角形 127"/>
          <p:cNvSpPr/>
          <p:nvPr>
            <p:custDataLst>
              <p:tags r:id="rId12"/>
            </p:custDataLst>
          </p:nvPr>
        </p:nvSpPr>
        <p:spPr>
          <a:xfrm flipH="1">
            <a:off x="446087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9" name="等腰三角形 128"/>
          <p:cNvSpPr/>
          <p:nvPr>
            <p:custDataLst>
              <p:tags r:id="rId13"/>
            </p:custDataLst>
          </p:nvPr>
        </p:nvSpPr>
        <p:spPr>
          <a:xfrm flipH="1">
            <a:off x="3033395" y="32766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0" name="等腰三角形 129"/>
          <p:cNvSpPr/>
          <p:nvPr>
            <p:custDataLst>
              <p:tags r:id="rId14"/>
            </p:custDataLst>
          </p:nvPr>
        </p:nvSpPr>
        <p:spPr>
          <a:xfrm flipH="1">
            <a:off x="1605915" y="328295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1" name="等腰三角形 130"/>
          <p:cNvSpPr/>
          <p:nvPr>
            <p:custDataLst>
              <p:tags r:id="rId15"/>
            </p:custDataLst>
          </p:nvPr>
        </p:nvSpPr>
        <p:spPr>
          <a:xfrm flipH="1">
            <a:off x="178435" y="328295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2" name="等腰三角形 131"/>
          <p:cNvSpPr/>
          <p:nvPr>
            <p:custDataLst>
              <p:tags r:id="rId16"/>
            </p:custDataLst>
          </p:nvPr>
        </p:nvSpPr>
        <p:spPr>
          <a:xfrm flipH="1">
            <a:off x="10170795" y="32829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3" name="等腰三角形 132"/>
          <p:cNvSpPr/>
          <p:nvPr>
            <p:custDataLst>
              <p:tags r:id="rId17"/>
            </p:custDataLst>
          </p:nvPr>
        </p:nvSpPr>
        <p:spPr>
          <a:xfrm flipH="1">
            <a:off x="11598275" y="32829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>
            <p:custDataLst>
              <p:tags r:id="rId18"/>
            </p:custDataLst>
          </p:nvPr>
        </p:nvSpPr>
        <p:spPr>
          <a:xfrm flipH="1">
            <a:off x="945705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等腰三角形 38"/>
          <p:cNvSpPr/>
          <p:nvPr>
            <p:custDataLst>
              <p:tags r:id="rId19"/>
            </p:custDataLst>
          </p:nvPr>
        </p:nvSpPr>
        <p:spPr>
          <a:xfrm flipH="1">
            <a:off x="802957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>
            <p:custDataLst>
              <p:tags r:id="rId20"/>
            </p:custDataLst>
          </p:nvPr>
        </p:nvSpPr>
        <p:spPr>
          <a:xfrm flipH="1">
            <a:off x="660209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>
            <p:custDataLst>
              <p:tags r:id="rId21"/>
            </p:custDataLst>
          </p:nvPr>
        </p:nvSpPr>
        <p:spPr>
          <a:xfrm flipH="1">
            <a:off x="517461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等腰三角形 44"/>
          <p:cNvSpPr/>
          <p:nvPr>
            <p:custDataLst>
              <p:tags r:id="rId22"/>
            </p:custDataLst>
          </p:nvPr>
        </p:nvSpPr>
        <p:spPr>
          <a:xfrm flipH="1">
            <a:off x="374713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>
            <p:custDataLst>
              <p:tags r:id="rId23"/>
            </p:custDataLst>
          </p:nvPr>
        </p:nvSpPr>
        <p:spPr>
          <a:xfrm flipH="1">
            <a:off x="231965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>
            <p:custDataLst>
              <p:tags r:id="rId24"/>
            </p:custDataLst>
          </p:nvPr>
        </p:nvSpPr>
        <p:spPr>
          <a:xfrm flipH="1">
            <a:off x="892175" y="6291580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>
            <p:custDataLst>
              <p:tags r:id="rId25"/>
            </p:custDataLst>
          </p:nvPr>
        </p:nvSpPr>
        <p:spPr>
          <a:xfrm flipH="1">
            <a:off x="10884535" y="6290945"/>
            <a:ext cx="427990" cy="3759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4" name="等腰三角形 133"/>
          <p:cNvSpPr/>
          <p:nvPr>
            <p:custDataLst>
              <p:tags r:id="rId26"/>
            </p:custDataLst>
          </p:nvPr>
        </p:nvSpPr>
        <p:spPr>
          <a:xfrm flipH="1" flipV="1">
            <a:off x="874331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5" name="等腰三角形 134"/>
          <p:cNvSpPr/>
          <p:nvPr>
            <p:custDataLst>
              <p:tags r:id="rId27"/>
            </p:custDataLst>
          </p:nvPr>
        </p:nvSpPr>
        <p:spPr>
          <a:xfrm flipH="1" flipV="1">
            <a:off x="731583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6" name="等腰三角形 135"/>
          <p:cNvSpPr/>
          <p:nvPr>
            <p:custDataLst>
              <p:tags r:id="rId28"/>
            </p:custDataLst>
          </p:nvPr>
        </p:nvSpPr>
        <p:spPr>
          <a:xfrm flipH="1" flipV="1">
            <a:off x="588835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7" name="等腰三角形 136"/>
          <p:cNvSpPr/>
          <p:nvPr>
            <p:custDataLst>
              <p:tags r:id="rId29"/>
            </p:custDataLst>
          </p:nvPr>
        </p:nvSpPr>
        <p:spPr>
          <a:xfrm flipH="1" flipV="1">
            <a:off x="446087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8" name="等腰三角形 137"/>
          <p:cNvSpPr/>
          <p:nvPr>
            <p:custDataLst>
              <p:tags r:id="rId30"/>
            </p:custDataLst>
          </p:nvPr>
        </p:nvSpPr>
        <p:spPr>
          <a:xfrm flipH="1" flipV="1">
            <a:off x="3033395" y="6291580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9" name="等腰三角形 138"/>
          <p:cNvSpPr/>
          <p:nvPr>
            <p:custDataLst>
              <p:tags r:id="rId31"/>
            </p:custDataLst>
          </p:nvPr>
        </p:nvSpPr>
        <p:spPr>
          <a:xfrm flipH="1" flipV="1">
            <a:off x="1605915" y="6291580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0" name="等腰三角形 139"/>
          <p:cNvSpPr/>
          <p:nvPr>
            <p:custDataLst>
              <p:tags r:id="rId32"/>
            </p:custDataLst>
          </p:nvPr>
        </p:nvSpPr>
        <p:spPr>
          <a:xfrm flipH="1" flipV="1">
            <a:off x="178435" y="6291580"/>
            <a:ext cx="427990" cy="375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1" name="等腰三角形 140"/>
          <p:cNvSpPr/>
          <p:nvPr>
            <p:custDataLst>
              <p:tags r:id="rId33"/>
            </p:custDataLst>
          </p:nvPr>
        </p:nvSpPr>
        <p:spPr>
          <a:xfrm flipH="1" flipV="1">
            <a:off x="10170795" y="629094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2" name="等腰三角形 141"/>
          <p:cNvSpPr/>
          <p:nvPr>
            <p:custDataLst>
              <p:tags r:id="rId34"/>
            </p:custDataLst>
          </p:nvPr>
        </p:nvSpPr>
        <p:spPr>
          <a:xfrm flipH="1" flipV="1">
            <a:off x="11598275" y="6290945"/>
            <a:ext cx="427990" cy="3759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6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1440" tIns="45720" rIns="91440" bIns="4572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1440" tIns="45720" rIns="91440" bIns="4572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3_仅标题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66" y="57361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110294" y="6210036"/>
            <a:ext cx="2641371" cy="39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b="0">
                <a:solidFill>
                  <a:prstClr val="white"/>
                </a:solidFill>
              </a:rPr>
              <a:t>高中数学</a:t>
            </a:r>
            <a:endParaRPr lang="zh-CN" altLang="en-US" sz="2000" b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4" name="图片 53" descr="buildings-books-architect-shel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171406" y="-635"/>
            <a:ext cx="6039644" cy="687324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11" h="10824">
                <a:moveTo>
                  <a:pt x="2706" y="0"/>
                </a:moveTo>
                <a:lnTo>
                  <a:pt x="9511" y="0"/>
                </a:lnTo>
                <a:lnTo>
                  <a:pt x="9511" y="10824"/>
                </a:lnTo>
                <a:lnTo>
                  <a:pt x="0" y="10824"/>
                </a:lnTo>
                <a:lnTo>
                  <a:pt x="2706" y="0"/>
                </a:lnTo>
                <a:close/>
              </a:path>
            </a:pathLst>
          </a:custGeom>
          <a:noFill/>
        </p:spPr>
      </p:pic>
      <p:sp>
        <p:nvSpPr>
          <p:cNvPr id="51" name="任意多边形 57"/>
          <p:cNvSpPr/>
          <p:nvPr>
            <p:custDataLst>
              <p:tags r:id="rId3"/>
            </p:custDataLst>
          </p:nvPr>
        </p:nvSpPr>
        <p:spPr>
          <a:xfrm>
            <a:off x="6172200" y="-10795"/>
            <a:ext cx="6038850" cy="6879590"/>
          </a:xfrm>
          <a:custGeom>
            <a:gdLst>
              <a:gd name="connsiteX0" fmla="*/ 2695 w 9510"/>
              <a:gd name="connsiteY0" fmla="*/ 0 h 10834"/>
              <a:gd name="connsiteX1" fmla="*/ 9510 w 9510"/>
              <a:gd name="connsiteY1" fmla="*/ 14 h 10834"/>
              <a:gd name="connsiteX2" fmla="*/ 9510 w 9510"/>
              <a:gd name="connsiteY2" fmla="*/ 10812 h 10834"/>
              <a:gd name="connsiteX3" fmla="*/ 0 w 9510"/>
              <a:gd name="connsiteY3" fmla="*/ 10834 h 10834"/>
              <a:gd name="connsiteX4" fmla="*/ 2695 w 9510"/>
              <a:gd name="connsiteY4" fmla="*/ 0 h 1083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0" h="10834">
                <a:moveTo>
                  <a:pt x="2695" y="0"/>
                </a:moveTo>
                <a:lnTo>
                  <a:pt x="9510" y="14"/>
                </a:lnTo>
                <a:lnTo>
                  <a:pt x="9510" y="10812"/>
                </a:lnTo>
                <a:lnTo>
                  <a:pt x="0" y="10834"/>
                </a:lnTo>
                <a:lnTo>
                  <a:pt x="2695" y="0"/>
                </a:ln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任意多边形 9"/>
          <p:cNvSpPr/>
          <p:nvPr>
            <p:custDataLst>
              <p:tags r:id="rId4"/>
            </p:custDataLst>
          </p:nvPr>
        </p:nvSpPr>
        <p:spPr>
          <a:xfrm>
            <a:off x="-5080" y="1809115"/>
            <a:ext cx="8299194" cy="323977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70" h="5102">
                <a:moveTo>
                  <a:pt x="0" y="0"/>
                </a:moveTo>
                <a:lnTo>
                  <a:pt x="13070" y="0"/>
                </a:lnTo>
                <a:lnTo>
                  <a:pt x="11798" y="5102"/>
                </a:lnTo>
                <a:lnTo>
                  <a:pt x="0" y="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任意多边形 11"/>
          <p:cNvSpPr/>
          <p:nvPr>
            <p:custDataLst>
              <p:tags r:id="rId5"/>
            </p:custDataLst>
          </p:nvPr>
        </p:nvSpPr>
        <p:spPr>
          <a:xfrm>
            <a:off x="7447915" y="854710"/>
            <a:ext cx="838200" cy="976630"/>
          </a:xfrm>
          <a:custGeom>
            <a:gdLst>
              <a:gd name="connsiteX0" fmla="*/ 0 w 1320"/>
              <a:gd name="connsiteY0" fmla="*/ 1538 h 1538"/>
              <a:gd name="connsiteX1" fmla="*/ 351 w 1320"/>
              <a:gd name="connsiteY1" fmla="*/ 0 h 1538"/>
              <a:gd name="connsiteX2" fmla="*/ 1320 w 1320"/>
              <a:gd name="connsiteY2" fmla="*/ 1502 h 1538"/>
              <a:gd name="connsiteX3" fmla="*/ 0 w 1320"/>
              <a:gd name="connsiteY3" fmla="*/ 1538 h 15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" h="1538">
                <a:moveTo>
                  <a:pt x="0" y="1538"/>
                </a:moveTo>
                <a:lnTo>
                  <a:pt x="351" y="0"/>
                </a:lnTo>
                <a:lnTo>
                  <a:pt x="1320" y="1502"/>
                </a:lnTo>
                <a:lnTo>
                  <a:pt x="0" y="15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6"/>
            </p:custDataLst>
          </p:nvPr>
        </p:nvSpPr>
        <p:spPr>
          <a:xfrm flipV="1">
            <a:off x="140335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>
            <p:custDataLst>
              <p:tags r:id="rId7"/>
            </p:custDataLst>
          </p:nvPr>
        </p:nvSpPr>
        <p:spPr>
          <a:xfrm>
            <a:off x="632364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8"/>
            </p:custDataLst>
          </p:nvPr>
        </p:nvSpPr>
        <p:spPr>
          <a:xfrm flipV="1">
            <a:off x="1124393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>
            <p:custDataLst>
              <p:tags r:id="rId9"/>
            </p:custDataLst>
          </p:nvPr>
        </p:nvSpPr>
        <p:spPr>
          <a:xfrm>
            <a:off x="1616422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>
            <p:custDataLst>
              <p:tags r:id="rId10"/>
            </p:custDataLst>
          </p:nvPr>
        </p:nvSpPr>
        <p:spPr>
          <a:xfrm flipV="1">
            <a:off x="2121535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>
            <a:off x="2613564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>
            <p:custDataLst>
              <p:tags r:id="rId12"/>
            </p:custDataLst>
          </p:nvPr>
        </p:nvSpPr>
        <p:spPr>
          <a:xfrm flipV="1">
            <a:off x="3105593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>
            <p:custDataLst>
              <p:tags r:id="rId13"/>
            </p:custDataLst>
          </p:nvPr>
        </p:nvSpPr>
        <p:spPr>
          <a:xfrm>
            <a:off x="3597622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>
            <p:custDataLst>
              <p:tags r:id="rId14"/>
            </p:custDataLst>
          </p:nvPr>
        </p:nvSpPr>
        <p:spPr>
          <a:xfrm flipV="1">
            <a:off x="123825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>
            <p:custDataLst>
              <p:tags r:id="rId15"/>
            </p:custDataLst>
          </p:nvPr>
        </p:nvSpPr>
        <p:spPr>
          <a:xfrm>
            <a:off x="615854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等腰三角形 27"/>
          <p:cNvSpPr/>
          <p:nvPr>
            <p:custDataLst>
              <p:tags r:id="rId16"/>
            </p:custDataLst>
          </p:nvPr>
        </p:nvSpPr>
        <p:spPr>
          <a:xfrm flipV="1">
            <a:off x="1107883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>
            <p:custDataLst>
              <p:tags r:id="rId17"/>
            </p:custDataLst>
          </p:nvPr>
        </p:nvSpPr>
        <p:spPr>
          <a:xfrm>
            <a:off x="1599912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>
            <p:custDataLst>
              <p:tags r:id="rId18"/>
            </p:custDataLst>
          </p:nvPr>
        </p:nvSpPr>
        <p:spPr>
          <a:xfrm flipV="1">
            <a:off x="2128520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>
            <p:custDataLst>
              <p:tags r:id="rId19"/>
            </p:custDataLst>
          </p:nvPr>
        </p:nvSpPr>
        <p:spPr>
          <a:xfrm>
            <a:off x="2620549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等腰三角形 32"/>
          <p:cNvSpPr/>
          <p:nvPr>
            <p:custDataLst>
              <p:tags r:id="rId20"/>
            </p:custDataLst>
          </p:nvPr>
        </p:nvSpPr>
        <p:spPr>
          <a:xfrm flipV="1">
            <a:off x="3112578" y="120015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>
            <p:custDataLst>
              <p:tags r:id="rId21"/>
            </p:custDataLst>
          </p:nvPr>
        </p:nvSpPr>
        <p:spPr>
          <a:xfrm>
            <a:off x="3604607" y="120015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等腰三角形 35"/>
          <p:cNvSpPr/>
          <p:nvPr>
            <p:custDataLst>
              <p:tags r:id="rId22"/>
            </p:custDataLst>
          </p:nvPr>
        </p:nvSpPr>
        <p:spPr>
          <a:xfrm flipV="1">
            <a:off x="409702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>
            <p:custDataLst>
              <p:tags r:id="rId23"/>
            </p:custDataLst>
          </p:nvPr>
        </p:nvSpPr>
        <p:spPr>
          <a:xfrm>
            <a:off x="458851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>
            <p:custDataLst>
              <p:tags r:id="rId24"/>
            </p:custDataLst>
          </p:nvPr>
        </p:nvSpPr>
        <p:spPr>
          <a:xfrm flipV="1">
            <a:off x="508000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等腰三角形 38"/>
          <p:cNvSpPr/>
          <p:nvPr>
            <p:custDataLst>
              <p:tags r:id="rId25"/>
            </p:custDataLst>
          </p:nvPr>
        </p:nvSpPr>
        <p:spPr>
          <a:xfrm>
            <a:off x="557149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>
            <p:custDataLst>
              <p:tags r:id="rId26"/>
            </p:custDataLst>
          </p:nvPr>
        </p:nvSpPr>
        <p:spPr>
          <a:xfrm flipV="1">
            <a:off x="606298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等腰三角形 40"/>
          <p:cNvSpPr/>
          <p:nvPr>
            <p:custDataLst>
              <p:tags r:id="rId27"/>
            </p:custDataLst>
          </p:nvPr>
        </p:nvSpPr>
        <p:spPr>
          <a:xfrm>
            <a:off x="6554470" y="120015"/>
            <a:ext cx="438785" cy="38544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>
            <p:custDataLst>
              <p:tags r:id="rId28"/>
            </p:custDataLst>
          </p:nvPr>
        </p:nvSpPr>
        <p:spPr>
          <a:xfrm flipV="1">
            <a:off x="7045960" y="120015"/>
            <a:ext cx="438785" cy="3854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>
            <p:custDataLst>
              <p:tags r:id="rId29"/>
            </p:custDataLst>
          </p:nvPr>
        </p:nvSpPr>
        <p:spPr>
          <a:xfrm flipV="1">
            <a:off x="4113530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>
            <p:custDataLst>
              <p:tags r:id="rId30"/>
            </p:custDataLst>
          </p:nvPr>
        </p:nvSpPr>
        <p:spPr>
          <a:xfrm>
            <a:off x="4605559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等腰三角形 22"/>
          <p:cNvSpPr/>
          <p:nvPr>
            <p:custDataLst>
              <p:tags r:id="rId31"/>
            </p:custDataLst>
          </p:nvPr>
        </p:nvSpPr>
        <p:spPr>
          <a:xfrm flipV="1">
            <a:off x="5097588" y="6375400"/>
            <a:ext cx="439073" cy="3853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等腰三角形 23"/>
          <p:cNvSpPr/>
          <p:nvPr>
            <p:custDataLst>
              <p:tags r:id="rId32"/>
            </p:custDataLst>
          </p:nvPr>
        </p:nvSpPr>
        <p:spPr>
          <a:xfrm>
            <a:off x="5589617" y="6375400"/>
            <a:ext cx="439073" cy="3853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4345941" y="3979384"/>
            <a:ext cx="2900045" cy="524001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5"/>
            </p:custDataLst>
          </p:nvPr>
        </p:nvSpPr>
        <p:spPr>
          <a:xfrm>
            <a:off x="291548" y="2694184"/>
            <a:ext cx="7434098" cy="7683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6"/>
            </p:custDataLst>
          </p:nvPr>
        </p:nvSpPr>
        <p:spPr>
          <a:xfrm>
            <a:off x="771208" y="3979384"/>
            <a:ext cx="2900680" cy="524001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1905" y="2092960"/>
            <a:ext cx="12238990" cy="267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>
            <p:custDataLst>
              <p:tags r:id="rId2"/>
            </p:custDataLst>
          </p:nvPr>
        </p:nvGrpSpPr>
        <p:grpSpPr>
          <a:xfrm>
            <a:off x="-1905" y="4765040"/>
            <a:ext cx="12202160" cy="386080"/>
            <a:chOff x="-1905" y="4765040"/>
            <a:chExt cx="12202160" cy="386080"/>
          </a:xfrm>
        </p:grpSpPr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 flipH="1">
              <a:off x="611505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 flipH="1" flipV="1">
              <a:off x="564451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 flipH="1">
              <a:off x="517398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6"/>
              </p:custDataLst>
            </p:nvPr>
          </p:nvSpPr>
          <p:spPr>
            <a:xfrm flipH="1" flipV="1">
              <a:off x="470344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>
              <p:custDataLst>
                <p:tags r:id="rId7"/>
              </p:custDataLst>
            </p:nvPr>
          </p:nvSpPr>
          <p:spPr>
            <a:xfrm flipH="1">
              <a:off x="423291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>
              <p:custDataLst>
                <p:tags r:id="rId8"/>
              </p:custDataLst>
            </p:nvPr>
          </p:nvSpPr>
          <p:spPr>
            <a:xfrm flipH="1" flipV="1">
              <a:off x="376237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9"/>
              </p:custDataLst>
            </p:nvPr>
          </p:nvSpPr>
          <p:spPr>
            <a:xfrm flipH="1">
              <a:off x="329184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 flipH="1" flipV="1">
              <a:off x="282130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11"/>
              </p:custDataLst>
            </p:nvPr>
          </p:nvSpPr>
          <p:spPr>
            <a:xfrm flipH="1">
              <a:off x="235077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 flipH="1" flipV="1">
              <a:off x="188023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>
              <p:custDataLst>
                <p:tags r:id="rId13"/>
              </p:custDataLst>
            </p:nvPr>
          </p:nvSpPr>
          <p:spPr>
            <a:xfrm flipH="1">
              <a:off x="140970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>
              <p:custDataLst>
                <p:tags r:id="rId14"/>
              </p:custDataLst>
            </p:nvPr>
          </p:nvSpPr>
          <p:spPr>
            <a:xfrm flipH="1" flipV="1">
              <a:off x="939165" y="4765675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>
              <p:custDataLst>
                <p:tags r:id="rId15"/>
              </p:custDataLst>
            </p:nvPr>
          </p:nvSpPr>
          <p:spPr>
            <a:xfrm flipH="1">
              <a:off x="46863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>
              <p:custDataLst>
                <p:tags r:id="rId16"/>
              </p:custDataLst>
            </p:nvPr>
          </p:nvSpPr>
          <p:spPr>
            <a:xfrm flipH="1" flipV="1">
              <a:off x="-1905" y="4765675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>
              <p:custDataLst>
                <p:tags r:id="rId17"/>
              </p:custDataLst>
            </p:nvPr>
          </p:nvSpPr>
          <p:spPr>
            <a:xfrm flipH="1" flipV="1">
              <a:off x="658558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18"/>
              </p:custDataLst>
            </p:nvPr>
          </p:nvSpPr>
          <p:spPr>
            <a:xfrm flipH="1">
              <a:off x="705612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>
              <p:custDataLst>
                <p:tags r:id="rId19"/>
              </p:custDataLst>
            </p:nvPr>
          </p:nvSpPr>
          <p:spPr>
            <a:xfrm flipH="1" flipV="1">
              <a:off x="752665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>
              <p:custDataLst>
                <p:tags r:id="rId20"/>
              </p:custDataLst>
            </p:nvPr>
          </p:nvSpPr>
          <p:spPr>
            <a:xfrm flipH="1">
              <a:off x="799719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21"/>
              </p:custDataLst>
            </p:nvPr>
          </p:nvSpPr>
          <p:spPr>
            <a:xfrm flipH="1" flipV="1">
              <a:off x="846772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>
              <p:custDataLst>
                <p:tags r:id="rId22"/>
              </p:custDataLst>
            </p:nvPr>
          </p:nvSpPr>
          <p:spPr>
            <a:xfrm flipH="1">
              <a:off x="893826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>
              <p:custDataLst>
                <p:tags r:id="rId23"/>
              </p:custDataLst>
            </p:nvPr>
          </p:nvSpPr>
          <p:spPr>
            <a:xfrm flipH="1" flipV="1">
              <a:off x="9408795" y="476504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>
              <p:custDataLst>
                <p:tags r:id="rId24"/>
              </p:custDataLst>
            </p:nvPr>
          </p:nvSpPr>
          <p:spPr>
            <a:xfrm flipH="1">
              <a:off x="987933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>
              <p:custDataLst>
                <p:tags r:id="rId25"/>
              </p:custDataLst>
            </p:nvPr>
          </p:nvSpPr>
          <p:spPr>
            <a:xfrm flipH="1" flipV="1">
              <a:off x="1034986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>
              <p:custDataLst>
                <p:tags r:id="rId26"/>
              </p:custDataLst>
            </p:nvPr>
          </p:nvSpPr>
          <p:spPr>
            <a:xfrm flipH="1">
              <a:off x="10820400" y="476504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>
              <p:custDataLst>
                <p:tags r:id="rId27"/>
              </p:custDataLst>
            </p:nvPr>
          </p:nvSpPr>
          <p:spPr>
            <a:xfrm flipH="1" flipV="1">
              <a:off x="11290935" y="476567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>
              <p:custDataLst>
                <p:tags r:id="rId28"/>
              </p:custDataLst>
            </p:nvPr>
          </p:nvSpPr>
          <p:spPr>
            <a:xfrm flipH="1">
              <a:off x="11761470" y="476567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>
            <p:custDataLst>
              <p:tags r:id="rId29"/>
            </p:custDataLst>
          </p:nvPr>
        </p:nvGrpSpPr>
        <p:grpSpPr>
          <a:xfrm>
            <a:off x="635" y="1721485"/>
            <a:ext cx="12202160" cy="386080"/>
            <a:chOff x="635" y="1721485"/>
            <a:chExt cx="12202160" cy="386080"/>
          </a:xfrm>
        </p:grpSpPr>
        <p:sp>
          <p:nvSpPr>
            <p:cNvPr id="36" name="等腰三角形 35"/>
            <p:cNvSpPr/>
            <p:nvPr>
              <p:custDataLst>
                <p:tags r:id="rId30"/>
              </p:custDataLst>
            </p:nvPr>
          </p:nvSpPr>
          <p:spPr>
            <a:xfrm flipH="1" flipV="1">
              <a:off x="611759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>
              <p:custDataLst>
                <p:tags r:id="rId31"/>
              </p:custDataLst>
            </p:nvPr>
          </p:nvSpPr>
          <p:spPr>
            <a:xfrm flipH="1">
              <a:off x="564705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>
              <p:custDataLst>
                <p:tags r:id="rId32"/>
              </p:custDataLst>
            </p:nvPr>
          </p:nvSpPr>
          <p:spPr>
            <a:xfrm flipH="1" flipV="1">
              <a:off x="517652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>
              <p:custDataLst>
                <p:tags r:id="rId33"/>
              </p:custDataLst>
            </p:nvPr>
          </p:nvSpPr>
          <p:spPr>
            <a:xfrm flipH="1">
              <a:off x="470598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>
              <p:custDataLst>
                <p:tags r:id="rId34"/>
              </p:custDataLst>
            </p:nvPr>
          </p:nvSpPr>
          <p:spPr>
            <a:xfrm flipH="1" flipV="1">
              <a:off x="423545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>
              <p:custDataLst>
                <p:tags r:id="rId35"/>
              </p:custDataLst>
            </p:nvPr>
          </p:nvSpPr>
          <p:spPr>
            <a:xfrm flipH="1">
              <a:off x="376491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>
              <p:custDataLst>
                <p:tags r:id="rId36"/>
              </p:custDataLst>
            </p:nvPr>
          </p:nvSpPr>
          <p:spPr>
            <a:xfrm flipH="1" flipV="1">
              <a:off x="329438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>
              <p:custDataLst>
                <p:tags r:id="rId37"/>
              </p:custDataLst>
            </p:nvPr>
          </p:nvSpPr>
          <p:spPr>
            <a:xfrm flipH="1">
              <a:off x="282384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>
              <p:custDataLst>
                <p:tags r:id="rId38"/>
              </p:custDataLst>
            </p:nvPr>
          </p:nvSpPr>
          <p:spPr>
            <a:xfrm flipH="1" flipV="1">
              <a:off x="235331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>
              <p:custDataLst>
                <p:tags r:id="rId39"/>
              </p:custDataLst>
            </p:nvPr>
          </p:nvSpPr>
          <p:spPr>
            <a:xfrm flipH="1">
              <a:off x="188277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>
              <p:custDataLst>
                <p:tags r:id="rId40"/>
              </p:custDataLst>
            </p:nvPr>
          </p:nvSpPr>
          <p:spPr>
            <a:xfrm flipH="1" flipV="1">
              <a:off x="141224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>
              <p:custDataLst>
                <p:tags r:id="rId41"/>
              </p:custDataLst>
            </p:nvPr>
          </p:nvSpPr>
          <p:spPr>
            <a:xfrm flipH="1">
              <a:off x="941705" y="1722120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>
              <p:custDataLst>
                <p:tags r:id="rId42"/>
              </p:custDataLst>
            </p:nvPr>
          </p:nvSpPr>
          <p:spPr>
            <a:xfrm flipH="1" flipV="1">
              <a:off x="47117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>
              <p:custDataLst>
                <p:tags r:id="rId43"/>
              </p:custDataLst>
            </p:nvPr>
          </p:nvSpPr>
          <p:spPr>
            <a:xfrm flipH="1">
              <a:off x="635" y="1722120"/>
              <a:ext cx="438785" cy="38481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>
              <p:custDataLst>
                <p:tags r:id="rId44"/>
              </p:custDataLst>
            </p:nvPr>
          </p:nvSpPr>
          <p:spPr>
            <a:xfrm flipH="1">
              <a:off x="658812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>
              <p:custDataLst>
                <p:tags r:id="rId45"/>
              </p:custDataLst>
            </p:nvPr>
          </p:nvSpPr>
          <p:spPr>
            <a:xfrm flipH="1" flipV="1">
              <a:off x="705866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>
              <p:custDataLst>
                <p:tags r:id="rId46"/>
              </p:custDataLst>
            </p:nvPr>
          </p:nvSpPr>
          <p:spPr>
            <a:xfrm flipH="1">
              <a:off x="752919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>
              <p:custDataLst>
                <p:tags r:id="rId47"/>
              </p:custDataLst>
            </p:nvPr>
          </p:nvSpPr>
          <p:spPr>
            <a:xfrm flipH="1" flipV="1">
              <a:off x="799973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>
              <p:custDataLst>
                <p:tags r:id="rId48"/>
              </p:custDataLst>
            </p:nvPr>
          </p:nvSpPr>
          <p:spPr>
            <a:xfrm flipH="1">
              <a:off x="847026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>
              <p:custDataLst>
                <p:tags r:id="rId49"/>
              </p:custDataLst>
            </p:nvPr>
          </p:nvSpPr>
          <p:spPr>
            <a:xfrm flipH="1" flipV="1">
              <a:off x="894080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>
              <p:custDataLst>
                <p:tags r:id="rId50"/>
              </p:custDataLst>
            </p:nvPr>
          </p:nvSpPr>
          <p:spPr>
            <a:xfrm flipH="1">
              <a:off x="9411335" y="1722120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>
              <p:custDataLst>
                <p:tags r:id="rId51"/>
              </p:custDataLst>
            </p:nvPr>
          </p:nvSpPr>
          <p:spPr>
            <a:xfrm flipH="1" flipV="1">
              <a:off x="988187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>
              <p:custDataLst>
                <p:tags r:id="rId52"/>
              </p:custDataLst>
            </p:nvPr>
          </p:nvSpPr>
          <p:spPr>
            <a:xfrm flipH="1">
              <a:off x="1035240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>
              <p:custDataLst>
                <p:tags r:id="rId53"/>
              </p:custDataLst>
            </p:nvPr>
          </p:nvSpPr>
          <p:spPr>
            <a:xfrm flipH="1" flipV="1">
              <a:off x="10822940" y="1722120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>
              <p:custDataLst>
                <p:tags r:id="rId54"/>
              </p:custDataLst>
            </p:nvPr>
          </p:nvSpPr>
          <p:spPr>
            <a:xfrm flipH="1">
              <a:off x="11293475" y="1721485"/>
              <a:ext cx="438785" cy="38544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>
              <p:custDataLst>
                <p:tags r:id="rId55"/>
              </p:custDataLst>
            </p:nvPr>
          </p:nvSpPr>
          <p:spPr>
            <a:xfrm flipH="1" flipV="1">
              <a:off x="11764010" y="1721485"/>
              <a:ext cx="438785" cy="3854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59"/>
            </p:custDataLst>
          </p:nvPr>
        </p:nvSpPr>
        <p:spPr>
          <a:xfrm>
            <a:off x="2838262" y="3760470"/>
            <a:ext cx="6875159" cy="736600"/>
          </a:xfrm>
        </p:spPr>
        <p:txBody>
          <a:bodyPr lIns="90000" tIns="46800" rIns="90000" bIns="46800">
            <a:normAutofit/>
          </a:bodyPr>
          <a:lstStyle>
            <a:lvl1pPr algn="ctr">
              <a:defRPr sz="3600" b="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buildings-books-architect-shel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318" y="13018"/>
            <a:ext cx="4787265" cy="6832600"/>
          </a:xfrm>
          <a:custGeom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39" h="10760">
                <a:moveTo>
                  <a:pt x="0" y="0"/>
                </a:moveTo>
                <a:lnTo>
                  <a:pt x="7539" y="5210"/>
                </a:lnTo>
                <a:lnTo>
                  <a:pt x="0" y="107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16200000" flipV="1">
            <a:off x="-1445260" y="1458595"/>
            <a:ext cx="6832600" cy="3941445"/>
          </a:xfrm>
          <a:prstGeom prst="triangle">
            <a:avLst>
              <a:gd name="adj" fmla="val 49581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image" Target="../media/image1.jpeg" /><Relationship Id="rId5" Type="http://schemas.openxmlformats.org/officeDocument/2006/relationships/image" Target="../media/image6.jpeg" /><Relationship Id="rId6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slideLayout" Target="../slideLayouts/slideLayout13.xml" /><Relationship Id="rId11" Type="http://schemas.openxmlformats.org/officeDocument/2006/relationships/slideLayout" Target="../slideLayouts/slideLayout14.xml" /><Relationship Id="rId12" Type="http://schemas.openxmlformats.org/officeDocument/2006/relationships/slideLayout" Target="../slideLayouts/slideLayout15.xml" /><Relationship Id="rId13" Type="http://schemas.openxmlformats.org/officeDocument/2006/relationships/slideLayout" Target="../slideLayouts/slideLayout16.xml" /><Relationship Id="rId14" Type="http://schemas.openxmlformats.org/officeDocument/2006/relationships/slideLayout" Target="../slideLayouts/slideLayout17.xml" /><Relationship Id="rId15" Type="http://schemas.openxmlformats.org/officeDocument/2006/relationships/slideLayout" Target="../slideLayouts/slideLayout18.xml" /><Relationship Id="rId16" Type="http://schemas.openxmlformats.org/officeDocument/2006/relationships/slideLayout" Target="../slideLayouts/slideLayout19.xml" /><Relationship Id="rId17" Type="http://schemas.openxmlformats.org/officeDocument/2006/relationships/slideLayout" Target="../slideLayouts/slideLayout20.xml" /><Relationship Id="rId18" Type="http://schemas.openxmlformats.org/officeDocument/2006/relationships/slideLayout" Target="../slideLayouts/slideLayout21.xml" /><Relationship Id="rId19" Type="http://schemas.openxmlformats.org/officeDocument/2006/relationships/tags" Target="../tags/tag267.xml" /><Relationship Id="rId2" Type="http://schemas.openxmlformats.org/officeDocument/2006/relationships/slideLayout" Target="../slideLayouts/slideLayout5.xml" /><Relationship Id="rId20" Type="http://schemas.openxmlformats.org/officeDocument/2006/relationships/tags" Target="../tags/tag268.xml" /><Relationship Id="rId21" Type="http://schemas.openxmlformats.org/officeDocument/2006/relationships/tags" Target="../tags/tag269.xml" /><Relationship Id="rId22" Type="http://schemas.openxmlformats.org/officeDocument/2006/relationships/tags" Target="../tags/tag270.xml" /><Relationship Id="rId23" Type="http://schemas.openxmlformats.org/officeDocument/2006/relationships/tags" Target="../tags/tag271.xml" /><Relationship Id="rId24" Type="http://schemas.openxmlformats.org/officeDocument/2006/relationships/tags" Target="../tags/tag272.xml" /><Relationship Id="rId25" Type="http://schemas.openxmlformats.org/officeDocument/2006/relationships/theme" Target="../theme/theme2.xml" /><Relationship Id="rId3" Type="http://schemas.openxmlformats.org/officeDocument/2006/relationships/slideLayout" Target="../slideLayouts/slideLayout6.xml" /><Relationship Id="rId4" Type="http://schemas.openxmlformats.org/officeDocument/2006/relationships/slideLayout" Target="../slideLayouts/slideLayout7.xml" /><Relationship Id="rId5" Type="http://schemas.openxmlformats.org/officeDocument/2006/relationships/slideLayout" Target="../slideLayouts/slideLayout8.xml" /><Relationship Id="rId6" Type="http://schemas.openxmlformats.org/officeDocument/2006/relationships/slideLayout" Target="../slideLayouts/slideLayout9.xml" /><Relationship Id="rId7" Type="http://schemas.openxmlformats.org/officeDocument/2006/relationships/slideLayout" Target="../slideLayouts/slideLayout10.xml" /><Relationship Id="rId8" Type="http://schemas.openxmlformats.org/officeDocument/2006/relationships/slideLayout" Target="../slideLayouts/slideLayout11.xml" /><Relationship Id="rId9" Type="http://schemas.openxmlformats.org/officeDocument/2006/relationships/slideLayout" Target="../slideLayouts/slideLayout1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A6CA-0CF8-4C0F-A4EF-5C6C0D45FAA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A902-E013-4FF5-9CBD-78113C7840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27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8.png" /><Relationship Id="rId4" Type="http://schemas.openxmlformats.org/officeDocument/2006/relationships/image" Target="../media/image10.emf" /><Relationship Id="rId5" Type="http://schemas.openxmlformats.org/officeDocument/2006/relationships/tags" Target="../tags/tag28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emf" /><Relationship Id="rId4" Type="http://schemas.openxmlformats.org/officeDocument/2006/relationships/tags" Target="../tags/tag28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Relationship Id="rId6" Type="http://schemas.openxmlformats.org/officeDocument/2006/relationships/image" Target="../media/image22.png" /><Relationship Id="rId7" Type="http://schemas.openxmlformats.org/officeDocument/2006/relationships/image" Target="../media/image10.emf" /><Relationship Id="rId8" Type="http://schemas.openxmlformats.org/officeDocument/2006/relationships/tags" Target="../tags/tag28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23.png" /><Relationship Id="rId4" Type="http://schemas.openxmlformats.org/officeDocument/2006/relationships/image" Target="../media/image10.emf" /><Relationship Id="rId5" Type="http://schemas.openxmlformats.org/officeDocument/2006/relationships/tags" Target="../tags/tag285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emf" /><Relationship Id="rId4" Type="http://schemas.openxmlformats.org/officeDocument/2006/relationships/image" Target="../media/image24.png" /><Relationship Id="rId5" Type="http://schemas.openxmlformats.org/officeDocument/2006/relationships/tags" Target="../tags/tag28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0.emf" /><Relationship Id="rId4" Type="http://schemas.openxmlformats.org/officeDocument/2006/relationships/tags" Target="../tags/tag28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5.png" /><Relationship Id="rId4" Type="http://schemas.openxmlformats.org/officeDocument/2006/relationships/image" Target="../media/image26.png" /><Relationship Id="rId5" Type="http://schemas.openxmlformats.org/officeDocument/2006/relationships/image" Target="../media/image10.emf" /><Relationship Id="rId6" Type="http://schemas.openxmlformats.org/officeDocument/2006/relationships/image" Target="../media/image27.png" /><Relationship Id="rId7" Type="http://schemas.openxmlformats.org/officeDocument/2006/relationships/image" Target="../media/image28.png" /><Relationship Id="rId8" Type="http://schemas.openxmlformats.org/officeDocument/2006/relationships/tags" Target="../tags/tag288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9.png" /><Relationship Id="rId4" Type="http://schemas.openxmlformats.org/officeDocument/2006/relationships/image" Target="../media/image10.emf" /><Relationship Id="rId5" Type="http://schemas.openxmlformats.org/officeDocument/2006/relationships/tags" Target="../tags/tag28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Relationship Id="rId6" Type="http://schemas.openxmlformats.org/officeDocument/2006/relationships/image" Target="../media/image10.emf" /><Relationship Id="rId7" Type="http://schemas.openxmlformats.org/officeDocument/2006/relationships/image" Target="../media/image33.png" /><Relationship Id="rId8" Type="http://schemas.openxmlformats.org/officeDocument/2006/relationships/tags" Target="../tags/tag290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34.emf" /><Relationship Id="rId4" Type="http://schemas.openxmlformats.org/officeDocument/2006/relationships/tags" Target="../tags/tag29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7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34.emf" /><Relationship Id="rId4" Type="http://schemas.openxmlformats.org/officeDocument/2006/relationships/tags" Target="../tags/tag29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35.emf" /><Relationship Id="rId4" Type="http://schemas.openxmlformats.org/officeDocument/2006/relationships/tags" Target="../tags/tag29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36.png" /><Relationship Id="rId4" Type="http://schemas.openxmlformats.org/officeDocument/2006/relationships/image" Target="../media/image35.emf" /><Relationship Id="rId5" Type="http://schemas.openxmlformats.org/officeDocument/2006/relationships/tags" Target="../tags/tag29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3.xml" /><Relationship Id="rId3" Type="http://schemas.openxmlformats.org/officeDocument/2006/relationships/oleObject" Target="../embeddings/oleObject2.bin" TargetMode="Internal" /><Relationship Id="rId4" Type="http://schemas.openxmlformats.org/officeDocument/2006/relationships/image" Target="../media/image37.wmf" /><Relationship Id="rId5" Type="http://schemas.openxmlformats.org/officeDocument/2006/relationships/oleObject" Target="../embeddings/oleObject3.bin" TargetMode="Internal" /><Relationship Id="rId6" Type="http://schemas.openxmlformats.org/officeDocument/2006/relationships/image" Target="../media/image38.wmf" /><Relationship Id="rId7" Type="http://schemas.openxmlformats.org/officeDocument/2006/relationships/image" Target="../media/image35.emf" /><Relationship Id="rId8" Type="http://schemas.openxmlformats.org/officeDocument/2006/relationships/tags" Target="../tags/tag295.xml" /><Relationship Id="rId9" Type="http://schemas.openxmlformats.org/officeDocument/2006/relationships/vmlDrawing" Target="../drawings/vmlDrawing2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4.xml" /><Relationship Id="rId3" Type="http://schemas.openxmlformats.org/officeDocument/2006/relationships/oleObject" Target="../embeddings/oleObject4.bin" TargetMode="Internal" /><Relationship Id="rId4" Type="http://schemas.openxmlformats.org/officeDocument/2006/relationships/image" Target="../media/image39.wmf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40.wmf" /><Relationship Id="rId7" Type="http://schemas.openxmlformats.org/officeDocument/2006/relationships/image" Target="../media/image35.emf" /><Relationship Id="rId8" Type="http://schemas.openxmlformats.org/officeDocument/2006/relationships/tags" Target="../tags/tag296.xml" /><Relationship Id="rId9" Type="http://schemas.openxmlformats.org/officeDocument/2006/relationships/vmlDrawing" Target="../drawings/vmlDrawing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41.png" /><Relationship Id="rId4" Type="http://schemas.openxmlformats.org/officeDocument/2006/relationships/image" Target="../media/image35.emf" /><Relationship Id="rId5" Type="http://schemas.openxmlformats.org/officeDocument/2006/relationships/tags" Target="../tags/tag29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10" Type="http://schemas.openxmlformats.org/officeDocument/2006/relationships/image" Target="../media/image35.emf" /><Relationship Id="rId11" Type="http://schemas.openxmlformats.org/officeDocument/2006/relationships/tags" Target="../tags/tag298.xml" /><Relationship Id="rId12" Type="http://schemas.openxmlformats.org/officeDocument/2006/relationships/vmlDrawing" Target="../drawings/vmlDrawing4.vml" /><Relationship Id="rId2" Type="http://schemas.openxmlformats.org/officeDocument/2006/relationships/notesSlide" Target="../notesSlides/notesSlide26.xml" /><Relationship Id="rId3" Type="http://schemas.openxmlformats.org/officeDocument/2006/relationships/package" Target="../embeddings/Document1.docx" TargetMode="Internal" /><Relationship Id="rId4" Type="http://schemas.openxmlformats.org/officeDocument/2006/relationships/image" Target="../media/image42.emf" /><Relationship Id="rId5" Type="http://schemas.openxmlformats.org/officeDocument/2006/relationships/image" Target="../media/image43.png" /><Relationship Id="rId6" Type="http://schemas.openxmlformats.org/officeDocument/2006/relationships/image" Target="../media/image44.png" /><Relationship Id="rId7" Type="http://schemas.openxmlformats.org/officeDocument/2006/relationships/image" Target="../media/image45.png" /><Relationship Id="rId8" Type="http://schemas.openxmlformats.org/officeDocument/2006/relationships/image" Target="../media/image46.png" /><Relationship Id="rId9" Type="http://schemas.openxmlformats.org/officeDocument/2006/relationships/image" Target="../media/image47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35.emf" /><Relationship Id="rId4" Type="http://schemas.openxmlformats.org/officeDocument/2006/relationships/tags" Target="../tags/tag299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5.emf" /><Relationship Id="rId4" Type="http://schemas.openxmlformats.org/officeDocument/2006/relationships/tags" Target="../tags/tag300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8.png" /><Relationship Id="rId4" Type="http://schemas.openxmlformats.org/officeDocument/2006/relationships/image" Target="../media/image49.png" /><Relationship Id="rId5" Type="http://schemas.openxmlformats.org/officeDocument/2006/relationships/image" Target="../media/image35.emf" /><Relationship Id="rId6" Type="http://schemas.openxmlformats.org/officeDocument/2006/relationships/tags" Target="../tags/tag30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27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0.png" /><Relationship Id="rId4" Type="http://schemas.openxmlformats.org/officeDocument/2006/relationships/image" Target="../media/image51.png" /><Relationship Id="rId5" Type="http://schemas.openxmlformats.org/officeDocument/2006/relationships/image" Target="../media/image52.png" /><Relationship Id="rId6" Type="http://schemas.openxmlformats.org/officeDocument/2006/relationships/image" Target="../media/image35.emf" /><Relationship Id="rId7" Type="http://schemas.openxmlformats.org/officeDocument/2006/relationships/tags" Target="../tags/tag30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53.png" /><Relationship Id="rId4" Type="http://schemas.openxmlformats.org/officeDocument/2006/relationships/image" Target="../media/image54.png" /><Relationship Id="rId5" Type="http://schemas.openxmlformats.org/officeDocument/2006/relationships/image" Target="../media/image55.png" /><Relationship Id="rId6" Type="http://schemas.openxmlformats.org/officeDocument/2006/relationships/image" Target="../media/image56.png" /><Relationship Id="rId7" Type="http://schemas.openxmlformats.org/officeDocument/2006/relationships/image" Target="../media/image57.png" /><Relationship Id="rId8" Type="http://schemas.openxmlformats.org/officeDocument/2006/relationships/image" Target="../media/image35.emf" /><Relationship Id="rId9" Type="http://schemas.openxmlformats.org/officeDocument/2006/relationships/tags" Target="../tags/tag30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58.png" /><Relationship Id="rId4" Type="http://schemas.openxmlformats.org/officeDocument/2006/relationships/image" Target="../media/image59.png" /><Relationship Id="rId5" Type="http://schemas.openxmlformats.org/officeDocument/2006/relationships/image" Target="../media/image60.png" /><Relationship Id="rId6" Type="http://schemas.openxmlformats.org/officeDocument/2006/relationships/image" Target="../media/image35.emf" /><Relationship Id="rId7" Type="http://schemas.openxmlformats.org/officeDocument/2006/relationships/tags" Target="../tags/tag304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61.png" /><Relationship Id="rId4" Type="http://schemas.openxmlformats.org/officeDocument/2006/relationships/image" Target="../media/image62.png" /><Relationship Id="rId5" Type="http://schemas.openxmlformats.org/officeDocument/2006/relationships/image" Target="../media/image63.png" /><Relationship Id="rId6" Type="http://schemas.openxmlformats.org/officeDocument/2006/relationships/image" Target="../media/image64.png" /><Relationship Id="rId7" Type="http://schemas.openxmlformats.org/officeDocument/2006/relationships/image" Target="../media/image65.png" /><Relationship Id="rId8" Type="http://schemas.openxmlformats.org/officeDocument/2006/relationships/image" Target="../media/image35.emf" /><Relationship Id="rId9" Type="http://schemas.openxmlformats.org/officeDocument/2006/relationships/tags" Target="../tags/tag305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0.emf" /><Relationship Id="rId4" Type="http://schemas.openxmlformats.org/officeDocument/2006/relationships/tags" Target="../tags/tag306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66.png" /><Relationship Id="rId4" Type="http://schemas.openxmlformats.org/officeDocument/2006/relationships/image" Target="../media/image10.emf" /><Relationship Id="rId5" Type="http://schemas.openxmlformats.org/officeDocument/2006/relationships/tags" Target="../tags/tag307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67.png" /><Relationship Id="rId4" Type="http://schemas.openxmlformats.org/officeDocument/2006/relationships/image" Target="../media/image68.png" /><Relationship Id="rId5" Type="http://schemas.openxmlformats.org/officeDocument/2006/relationships/tags" Target="../tags/tag308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69.png" /><Relationship Id="rId4" Type="http://schemas.openxmlformats.org/officeDocument/2006/relationships/image" Target="../media/image70.png" /><Relationship Id="rId5" Type="http://schemas.openxmlformats.org/officeDocument/2006/relationships/image" Target="../media/image71.png" /><Relationship Id="rId6" Type="http://schemas.openxmlformats.org/officeDocument/2006/relationships/tags" Target="../tags/tag309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8.xml" /><Relationship Id="rId3" Type="http://schemas.openxmlformats.org/officeDocument/2006/relationships/tags" Target="../tags/tag310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9.xml" /><Relationship Id="rId3" Type="http://schemas.openxmlformats.org/officeDocument/2006/relationships/tags" Target="../tags/tag31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76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40.xml" /><Relationship Id="rId3" Type="http://schemas.openxmlformats.org/officeDocument/2006/relationships/package" Target="../embeddings/Document2.docx" TargetMode="Internal" /><Relationship Id="rId4" Type="http://schemas.openxmlformats.org/officeDocument/2006/relationships/image" Target="../media/image72.emf" /><Relationship Id="rId5" Type="http://schemas.openxmlformats.org/officeDocument/2006/relationships/tags" Target="../tags/tag312.xml" /><Relationship Id="rId6" Type="http://schemas.openxmlformats.org/officeDocument/2006/relationships/vmlDrawing" Target="../drawings/vmlDrawing5.v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41.xml" /><Relationship Id="rId3" Type="http://schemas.openxmlformats.org/officeDocument/2006/relationships/package" Target="../embeddings/Document3.docx" TargetMode="Internal" /><Relationship Id="rId4" Type="http://schemas.openxmlformats.org/officeDocument/2006/relationships/image" Target="../media/image73.emf" /><Relationship Id="rId5" Type="http://schemas.openxmlformats.org/officeDocument/2006/relationships/image" Target="../media/image74.png" /><Relationship Id="rId6" Type="http://schemas.openxmlformats.org/officeDocument/2006/relationships/tags" Target="../tags/tag313.xml" /><Relationship Id="rId7" Type="http://schemas.openxmlformats.org/officeDocument/2006/relationships/vmlDrawing" Target="../drawings/vmlDrawing6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5.xml" /><Relationship Id="rId3" Type="http://schemas.openxmlformats.org/officeDocument/2006/relationships/oleObject" Target="../embeddings/oleObject1.bin" TargetMode="Internal" /><Relationship Id="rId4" Type="http://schemas.openxmlformats.org/officeDocument/2006/relationships/image" Target="../media/image9.wmf" /><Relationship Id="rId5" Type="http://schemas.openxmlformats.org/officeDocument/2006/relationships/tags" Target="../tags/tag277.xml" /><Relationship Id="rId6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27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0.emf" /><Relationship Id="rId4" Type="http://schemas.openxmlformats.org/officeDocument/2006/relationships/tags" Target="../tags/tag279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emf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tags" Target="../tags/tag280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Relationship Id="rId7" Type="http://schemas.openxmlformats.org/officeDocument/2006/relationships/image" Target="../media/image17.png" /><Relationship Id="rId8" Type="http://schemas.openxmlformats.org/officeDocument/2006/relationships/image" Target="../media/image10.emf" /><Relationship Id="rId9" Type="http://schemas.openxmlformats.org/officeDocument/2006/relationships/tags" Target="../tags/tag28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800" b="1">
                <a:sym typeface="+mn-ea"/>
              </a:rPr>
              <a:t> </a:t>
            </a:r>
            <a:r>
              <a:rPr lang="zh-CN" altLang="en-US" sz="4800" b="1">
                <a:solidFill>
                  <a:schemeClr val="bg1"/>
                </a:solidFill>
                <a:sym typeface="+mn-ea"/>
              </a:rPr>
              <a:t>用空间向量研究距离、夹角问题</a:t>
            </a:r>
            <a:r>
              <a:rPr lang="en-US" altLang="zh-CN" sz="4800" b="1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4800" b="1">
                <a:solidFill>
                  <a:schemeClr val="bg1"/>
                </a:solidFill>
                <a:sym typeface="+mn-ea"/>
              </a:rPr>
              <a:t>)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/>
        </p:nvSpPr>
        <p:spPr>
          <a:xfrm>
            <a:off x="3252410" y="3224432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 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到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的距离</a:t>
            </a:r>
            <a:endParaRPr lang="en-US" sz="280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0" name="圆角矩形 9"/>
          <p:cNvSpPr/>
          <p:nvPr/>
        </p:nvSpPr>
        <p:spPr>
          <a:xfrm>
            <a:off x="3280350" y="1362681"/>
            <a:ext cx="4190365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494980" y="1940531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52410" y="1386176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的单位方向向量为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B932CB18-1006-4112-B251-44C4692CA050}"/>
                  </a:ext>
                </a:extLst>
              </p:cNvPr>
              <p:cNvSpPr txBox="1"/>
              <p:nvPr/>
            </p:nvSpPr>
            <p:spPr>
              <a:xfrm>
                <a:off x="3108875" y="4156667"/>
                <a:ext cx="6128513" cy="9173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75" y="4156667"/>
                <a:ext cx="6128513" cy="9173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7591160" y="2176574"/>
            <a:ext cx="2789807" cy="1852315"/>
            <a:chOff x="7591160" y="2176574"/>
            <a:chExt cx="2789807" cy="1852315"/>
          </a:xfrm>
        </p:grpSpPr>
        <p:sp>
          <p:nvSpPr>
            <p:cNvPr id="64" name="文本框 63"/>
            <p:cNvSpPr txBox="1"/>
            <p:nvPr/>
          </p:nvSpPr>
          <p:spPr>
            <a:xfrm>
              <a:off x="8162088" y="2748340"/>
              <a:ext cx="56477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H="1">
              <a:off x="8836382" y="2953482"/>
              <a:ext cx="6350" cy="61912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8868135" y="2505504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V="1">
              <a:off x="7591160" y="3580483"/>
              <a:ext cx="27560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2268" y="2824213"/>
              <a:ext cx="192072" cy="191718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8677635" y="3567224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816190" y="3546904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V="1">
              <a:off x="7774184" y="2698847"/>
              <a:ext cx="10541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9803" y="3480803"/>
              <a:ext cx="192072" cy="191718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7979135" y="3567224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8188887" y="3578250"/>
              <a:ext cx="648000" cy="32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8210429" y="2933162"/>
              <a:ext cx="617855" cy="6343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979135" y="2176574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2393" y="3468103"/>
              <a:ext cx="192072" cy="191718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文本框 12"/>
          <p:cNvSpPr txBox="1"/>
          <p:nvPr/>
        </p:nvSpPr>
        <p:spPr>
          <a:xfrm>
            <a:off x="2284739" y="1483770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追问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  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如果条件改为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直线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的方向向量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呢</a:t>
            </a:r>
            <a:r>
              <a:rPr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？</a:t>
            </a:r>
            <a:endParaRPr lang="zh-CN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4770" y="4244427"/>
            <a:ext cx="238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 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到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的距离</a:t>
            </a:r>
            <a:endParaRPr lang="en-US" sz="280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4811965" y="4234882"/>
            <a:ext cx="599440" cy="532765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圆角矩形 9"/>
          <p:cNvSpPr/>
          <p:nvPr/>
        </p:nvSpPr>
        <p:spPr>
          <a:xfrm>
            <a:off x="2531886" y="2694046"/>
            <a:ext cx="4190365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746516" y="3271896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03946" y="2717541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的单位方向向量为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06628" y="2694046"/>
            <a:ext cx="697124" cy="614997"/>
          </a:xfrm>
          <a:prstGeom prst="ellips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62088" y="2748340"/>
            <a:ext cx="564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8836382" y="2953482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868135" y="25055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7591160" y="3580483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268" y="2824213"/>
            <a:ext cx="192072" cy="191718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6776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816190" y="35469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7774184" y="2698847"/>
            <a:ext cx="105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3" y="3480803"/>
            <a:ext cx="192072" cy="19171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9791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8188887" y="3578250"/>
            <a:ext cx="648000" cy="3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210429" y="2933162"/>
            <a:ext cx="617855" cy="634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79135" y="217657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93" y="3468103"/>
            <a:ext cx="192072" cy="19171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3" grpId="0"/>
      <p:bldP spid="10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/>
        </p:nvSpPr>
        <p:spPr>
          <a:xfrm>
            <a:off x="2138704" y="2524823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 </a:t>
            </a:r>
            <a:r>
              <a:rPr 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altLang="zh-CN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到</a:t>
            </a:r>
            <a:r>
              <a:rPr 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altLang="zh-CN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的距离</a:t>
            </a:r>
            <a:endParaRPr lang="en-US" sz="320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3" name="圆角矩形 9"/>
          <p:cNvSpPr/>
          <p:nvPr/>
        </p:nvSpPr>
        <p:spPr>
          <a:xfrm>
            <a:off x="2853204" y="1255940"/>
            <a:ext cx="3651885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67834" y="1833790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5264" y="1279435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77146" y="1255940"/>
            <a:ext cx="1449169" cy="614997"/>
          </a:xfrm>
          <a:prstGeom prst="ellips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E399EBC3-B191-4275-A2C3-3A2663D5F593}"/>
                  </a:ext>
                </a:extLst>
              </p:cNvPr>
              <p:cNvSpPr txBox="1"/>
              <p:nvPr/>
            </p:nvSpPr>
            <p:spPr>
              <a:xfrm>
                <a:off x="2168901" y="3261032"/>
                <a:ext cx="4327055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𝒖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为直线</a:t>
                </a:r>
                <a:r>
                  <a:rPr lang="en-US" altLang="zh-CN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altLang="en-US" sz="28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单位方向向量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01" y="3261032"/>
                <a:ext cx="4327055" cy="709297"/>
              </a:xfrm>
              <a:prstGeom prst="rect">
                <a:avLst/>
              </a:prstGeom>
              <a:blipFill rotWithShape="1">
                <a:blip r:embed="rId3"/>
                <a:stretch>
                  <a:fillRect t="-2586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" name="菱形 25"/>
          <p:cNvSpPr/>
          <p:nvPr/>
        </p:nvSpPr>
        <p:spPr>
          <a:xfrm>
            <a:off x="4723276" y="2535979"/>
            <a:ext cx="599440" cy="532765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>
        <mc:Choice Requires="a14">
          <p:sp>
            <p:nvSpPr>
              <p:cNvPr id="27" name="文本框 26">
                <a:extLst>
                  <a:ext uri="{FF2B5EF4-FFF2-40B4-BE49-F238E27FC236}">
                    <ele attr="{C92F64C4-5783-4943-B9F4-1F53B9E84DF4}"/>
                  </a:ext>
                </a:extLst>
              </p:cNvPr>
              <p:cNvSpPr txBox="1"/>
              <p:nvPr/>
            </p:nvSpPr>
            <p:spPr>
              <a:xfrm>
                <a:off x="2168901" y="4192378"/>
                <a:ext cx="6096000" cy="57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ar-AE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zh-CN" altLang="ar-AE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在直线</a:t>
                </a:r>
                <a:r>
                  <a:rPr lang="en-US" altLang="zh-CN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上的投影向量</a:t>
                </a:r>
                <a:endParaRPr lang="zh-CN" altLang="en-US" sz="280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01" y="4192378"/>
                <a:ext cx="6096000" cy="578300"/>
              </a:xfrm>
              <a:prstGeom prst="rect">
                <a:avLst/>
              </a:prstGeom>
              <a:blipFill rotWithShape="1">
                <a:blip r:embed="rId4"/>
                <a:stretch>
                  <a:fillRect t="-4211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8" name="文本框 27">
                <a:extLst>
                  <a:ext uri="{FF2B5EF4-FFF2-40B4-BE49-F238E27FC236}">
                    <ele attr="{D9A00D38-A60F-4FA0-9C8A-DAC1ED85E1C7}"/>
                  </a:ext>
                </a:extLst>
              </p:cNvPr>
              <p:cNvSpPr txBox="1"/>
              <p:nvPr/>
            </p:nvSpPr>
            <p:spPr>
              <a:xfrm>
                <a:off x="5882022" y="4145080"/>
                <a:ext cx="2925225" cy="779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ar-AE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zh-CN" altLang="ar-AE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𝑄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(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ar-AE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𝒖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ar-AE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)</m:t>
                      </m:r>
                      <m:f>
                        <m:fPr>
                          <m:type m:val="bar"/>
                          <m:ctrlPr>
                            <a:rPr lang="ar-AE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𝒖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ar-AE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022" y="4145080"/>
                <a:ext cx="2925225" cy="7797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9" name="文本框 28">
                <a:extLst>
                  <a:ext uri="{FF2B5EF4-FFF2-40B4-BE49-F238E27FC236}">
                    <ele attr="{5CB71055-9E2D-4779-B293-C47518517416}"/>
                  </a:ext>
                </a:extLst>
              </p:cNvPr>
              <p:cNvSpPr txBox="1"/>
              <p:nvPr/>
            </p:nvSpPr>
            <p:spPr>
              <a:xfrm>
                <a:off x="4723276" y="5099532"/>
                <a:ext cx="4680192" cy="91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ar-AE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zh-CN" altLang="ar-AE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𝒂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ar-AE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ar-AE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𝒖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ar-AE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𝒂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ar-AE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𝒖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ar-AE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𝒂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ar-AE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76" y="5099532"/>
                <a:ext cx="4680192" cy="914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8162088" y="2748340"/>
            <a:ext cx="564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8836382" y="2953482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868135" y="25055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7591160" y="3580483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268" y="2824213"/>
            <a:ext cx="192072" cy="19171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6776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16190" y="35469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7774184" y="2698847"/>
            <a:ext cx="105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9803" y="3480803"/>
            <a:ext cx="192072" cy="191718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79791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188887" y="3578250"/>
            <a:ext cx="648000" cy="3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8210429" y="2933162"/>
            <a:ext cx="617855" cy="634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979135" y="217657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393" y="3468103"/>
            <a:ext cx="192072" cy="191718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8" grpId="0"/>
      <p:bldP spid="29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文本框 8"/>
          <p:cNvSpPr txBox="1"/>
          <p:nvPr/>
        </p:nvSpPr>
        <p:spPr>
          <a:xfrm>
            <a:off x="2366226" y="2957291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 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altLang="zh-CN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到</a:t>
            </a:r>
            <a:r>
              <a:rPr 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altLang="zh-CN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的距离</a:t>
            </a:r>
            <a:endParaRPr lang="en-US" sz="320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0" name="圆角矩形 9"/>
          <p:cNvSpPr/>
          <p:nvPr/>
        </p:nvSpPr>
        <p:spPr>
          <a:xfrm>
            <a:off x="2832778" y="1596132"/>
            <a:ext cx="3697997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47408" y="2173982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4837" y="1623449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56720" y="1596132"/>
            <a:ext cx="1512207" cy="614997"/>
          </a:xfrm>
          <a:prstGeom prst="ellipse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2" name="文本框 1">
                <a:extLst>
                  <a:ext uri="{FF2B5EF4-FFF2-40B4-BE49-F238E27FC236}">
                    <ele attr="{B6AC15DC-93C4-4EBB-9FC9-071B7AFE3F11}"/>
                  </a:ext>
                </a:extLst>
              </p:cNvPr>
              <p:cNvSpPr txBox="1"/>
              <p:nvPr/>
            </p:nvSpPr>
            <p:spPr>
              <a:xfrm>
                <a:off x="2848653" y="4180047"/>
                <a:ext cx="6128513" cy="12730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sepChr m:val="|"/>
                                      <m:endChr m:val="|"/>
                                      <m:grow m:val="on"/>
                                      <m:shp m:val="centered"/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53" y="4180047"/>
                <a:ext cx="6128513" cy="1273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8162088" y="2748340"/>
            <a:ext cx="564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8836382" y="2953482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68135" y="25055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591160" y="3580483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268" y="2824213"/>
            <a:ext cx="192072" cy="191718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6776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16190" y="35469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7774184" y="2698847"/>
            <a:ext cx="105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803" y="3480803"/>
            <a:ext cx="192072" cy="19171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79791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188887" y="3578250"/>
            <a:ext cx="648000" cy="3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210429" y="2933162"/>
            <a:ext cx="617855" cy="634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79135" y="217657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393" y="3468103"/>
            <a:ext cx="192072" cy="19171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14" name="直接连接符 13"/>
          <p:cNvCxnSpPr/>
          <p:nvPr/>
        </p:nvCxnSpPr>
        <p:spPr>
          <a:xfrm flipH="1">
            <a:off x="8756944" y="2735080"/>
            <a:ext cx="25400" cy="113157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6904250" y="2741430"/>
            <a:ext cx="29829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28380" y="3852906"/>
            <a:ext cx="2958864" cy="2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373529" y="2842395"/>
            <a:ext cx="6883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en-US" sz="2400" i="1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73529" y="3958725"/>
            <a:ext cx="6883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en-US" sz="2400" i="1" baseline="-250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158649" y="2561090"/>
            <a:ext cx="1058545" cy="19685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05510" y="2058502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03515" y="3904101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863" y="3780561"/>
            <a:ext cx="192072" cy="19171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98700" y="2217252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993" y="2637561"/>
            <a:ext cx="192072" cy="1917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16311" y="3884655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852069" y="2735080"/>
            <a:ext cx="919480" cy="11442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43179" y="3861570"/>
            <a:ext cx="909955" cy="177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37852" y="143070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追问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如何用向量方法求两平行线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之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间的距离？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具备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哪些条件？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9"/>
          <p:cNvSpPr/>
          <p:nvPr/>
        </p:nvSpPr>
        <p:spPr>
          <a:xfrm>
            <a:off x="2783385" y="2741429"/>
            <a:ext cx="4018143" cy="14963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文本框 21"/>
          <p:cNvSpPr txBox="1"/>
          <p:nvPr/>
        </p:nvSpPr>
        <p:spPr>
          <a:xfrm>
            <a:off x="2861977" y="3283646"/>
            <a:ext cx="4042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分别是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0633" y="2729291"/>
            <a:ext cx="4208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两直线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0778" y="2865573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B53FC0F6-B62A-4F4F-BCD3-E9F1FBB85F19}"/>
                  </a:ext>
                </a:extLst>
              </p:cNvPr>
              <p:cNvSpPr txBox="1"/>
              <p:nvPr/>
            </p:nvSpPr>
            <p:spPr>
              <a:xfrm>
                <a:off x="2665167" y="4426926"/>
                <a:ext cx="6128513" cy="12730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sepChr m:val="|"/>
                                      <m:endChr m:val="|"/>
                                      <m:grow m:val="on"/>
                                      <m:shp m:val="centered"/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67" y="4426926"/>
                <a:ext cx="6128513" cy="12730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28" y="3768496"/>
            <a:ext cx="192072" cy="19171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37" grpId="1"/>
      <p:bldP spid="10" grpId="0"/>
      <p:bldP spid="15" grpId="0"/>
      <p:bldP spid="21" grpId="0"/>
      <p:bldP spid="22" grpId="0"/>
      <p:bldP spid="23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51270" y="3683395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05399" y="5243258"/>
            <a:ext cx="106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9010534" y="3940238"/>
            <a:ext cx="3175" cy="1329690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53" y="3888439"/>
            <a:ext cx="192072" cy="191718"/>
          </a:xfrm>
          <a:prstGeom prst="rect">
            <a:avLst/>
          </a:prstGeom>
        </p:spPr>
      </p:pic>
      <p:sp>
        <p:nvSpPr>
          <p:cNvPr id="9" name="平行四边形 8"/>
          <p:cNvSpPr/>
          <p:nvPr/>
        </p:nvSpPr>
        <p:spPr>
          <a:xfrm>
            <a:off x="7391783" y="4892849"/>
            <a:ext cx="2883162" cy="805594"/>
          </a:xfrm>
          <a:prstGeom prst="parallelogram">
            <a:avLst>
              <a:gd name="adj" fmla="val 5068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169" y="5200713"/>
            <a:ext cx="191770" cy="1917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70920" y="533617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5" name="任意多边形 1024"/>
          <p:cNvSpPr/>
          <p:nvPr/>
        </p:nvSpPr>
        <p:spPr>
          <a:xfrm flipH="1">
            <a:off x="0" y="0"/>
            <a:ext cx="0" cy="0"/>
          </a:xfrm>
          <a:custGeom>
            <a:rect l="0" t="0" r="0" b="0"/>
            <a:pathLst/>
          </a:custGeom>
          <a:noFill/>
          <a:ln w="9525">
            <a:noFill/>
          </a:ln>
        </p:spPr>
        <p:txBody>
          <a:bodyPr/>
          <a:lstStyle/>
          <a:p/>
        </p:txBody>
      </p:sp>
      <p:sp>
        <p:nvSpPr>
          <p:cNvPr id="5" name="文本框 4"/>
          <p:cNvSpPr txBox="1"/>
          <p:nvPr/>
        </p:nvSpPr>
        <p:spPr>
          <a:xfrm>
            <a:off x="2674630" y="1491178"/>
            <a:ext cx="7239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 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是平面</a:t>
            </a:r>
            <a:r>
              <a:rPr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α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外的一点，如何求点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平面 </a:t>
            </a:r>
            <a:r>
              <a:rPr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86564" y="2670626"/>
            <a:ext cx="624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追问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如何作出点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到平面 </a:t>
            </a:r>
            <a:r>
              <a:rPr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42937" y="3438069"/>
            <a:ext cx="6096000" cy="66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过点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⊥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effectLst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14442" y="3452401"/>
            <a:ext cx="1787358" cy="67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垂足为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effectLst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43315" y="3927618"/>
            <a:ext cx="6310051" cy="67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垂线段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的长度为点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到平面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的距离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kern="100">
              <a:effectLst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3" grpId="0"/>
      <p:bldP spid="16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圆角矩形 2"/>
          <p:cNvSpPr/>
          <p:nvPr/>
        </p:nvSpPr>
        <p:spPr>
          <a:xfrm>
            <a:off x="2168722" y="1982411"/>
            <a:ext cx="3446781" cy="131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73" name="任意多边形 3072"/>
          <p:cNvSpPr/>
          <p:nvPr/>
        </p:nvSpPr>
        <p:spPr>
          <a:xfrm flipH="1">
            <a:off x="0" y="0"/>
            <a:ext cx="0" cy="0"/>
          </a:xfrm>
          <a:custGeom>
            <a:rect l="0" t="0" r="0" b="0"/>
            <a:pathLst/>
          </a:custGeom>
          <a:noFill/>
          <a:ln w="9525">
            <a:noFill/>
          </a:ln>
        </p:spPr>
        <p:txBody>
          <a:bodyPr/>
          <a:lstStyle/>
          <a:p/>
        </p:txBody>
      </p:sp>
      <p:sp>
        <p:nvSpPr>
          <p:cNvPr id="26" name="文本框 25"/>
          <p:cNvSpPr txBox="1"/>
          <p:nvPr/>
        </p:nvSpPr>
        <p:spPr>
          <a:xfrm>
            <a:off x="2366842" y="2650431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是平面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内的定点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78331" y="1192985"/>
            <a:ext cx="785304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追问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如何利用这些条件求点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到平面 </a:t>
            </a:r>
            <a:r>
              <a:rPr lang="zh-CN" alt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30647" y="2055436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平面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α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的法向量为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29" name="文本框 28">
                <a:extLst>
                  <a:ext uri="{FF2B5EF4-FFF2-40B4-BE49-F238E27FC236}">
                    <ele attr="{6D8814A4-0210-41E5-BE0B-DB0A5DC89B49}"/>
                  </a:ext>
                </a:extLst>
              </p:cNvPr>
              <p:cNvSpPr txBox="1"/>
              <p:nvPr/>
            </p:nvSpPr>
            <p:spPr>
              <a:xfrm>
                <a:off x="2326209" y="3520688"/>
                <a:ext cx="1513490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①求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endParaRPr lang="zh-CN" altLang="en-US" sz="2400" i="1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09" y="3520688"/>
                <a:ext cx="1513490" cy="508857"/>
              </a:xfrm>
              <a:prstGeom prst="rect">
                <a:avLst/>
              </a:prstGeom>
              <a:blipFill rotWithShape="1">
                <a:blip r:embed="rId3"/>
                <a:stretch>
                  <a:fillRect l="-6452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0" name="文本框 29">
                <a:extLst>
                  <a:ext uri="{FF2B5EF4-FFF2-40B4-BE49-F238E27FC236}">
                    <ele attr="{EF60F1BF-CDFE-4345-890D-2A9BA70CFBA8}"/>
                  </a:ext>
                </a:extLst>
              </p:cNvPr>
              <p:cNvSpPr txBox="1"/>
              <p:nvPr/>
            </p:nvSpPr>
            <p:spPr>
              <a:xfrm>
                <a:off x="2311665" y="4105952"/>
                <a:ext cx="4130565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②求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上的投影向量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𝑄𝑃</m:t>
                          </m:r>
                        </m:e>
                      </m:acc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65" y="4105952"/>
                <a:ext cx="4130565" cy="508857"/>
              </a:xfrm>
              <a:prstGeom prst="rect">
                <a:avLst/>
              </a:prstGeom>
              <a:blipFill rotWithShape="1">
                <a:blip r:embed="rId4"/>
                <a:stretch>
                  <a:fillRect l="-2212" t="-2410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2285154" y="4757563"/>
            <a:ext cx="480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③求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的长度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47851" y="2393811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01980" y="3953674"/>
            <a:ext cx="106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平行四边形 34"/>
          <p:cNvSpPr/>
          <p:nvPr/>
        </p:nvSpPr>
        <p:spPr>
          <a:xfrm>
            <a:off x="6858976" y="3418370"/>
            <a:ext cx="2939394" cy="1093296"/>
          </a:xfrm>
          <a:prstGeom prst="parallelogram">
            <a:avLst>
              <a:gd name="adj" fmla="val 5068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697592" y="3104224"/>
            <a:ext cx="11430" cy="558165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74208" y="2972254"/>
            <a:ext cx="56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67840" y="32666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endParaRPr lang="zh-CN" altLang="en-US" sz="24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57760" y="3956214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919988" y="2648398"/>
            <a:ext cx="684000" cy="133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894640" y="4008284"/>
            <a:ext cx="717550" cy="254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606584" y="2104181"/>
            <a:ext cx="59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579266" y="2303599"/>
            <a:ext cx="55610" cy="2665804"/>
            <a:chOff x="7220585" y="2200910"/>
            <a:chExt cx="36195" cy="3372015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7239635" y="2200910"/>
              <a:ext cx="17145" cy="233743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7229475" y="4462780"/>
              <a:ext cx="8890" cy="54991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7220585" y="5029200"/>
              <a:ext cx="8891" cy="543725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箭头连接符 47"/>
          <p:cNvCxnSpPr>
            <a:endCxn id="34" idx="0"/>
          </p:cNvCxnSpPr>
          <p:nvPr/>
        </p:nvCxnSpPr>
        <p:spPr>
          <a:xfrm flipV="1">
            <a:off x="8619165" y="2605835"/>
            <a:ext cx="11522" cy="1381492"/>
          </a:xfrm>
          <a:prstGeom prst="straightConnector1">
            <a:avLst/>
          </a:prstGeom>
          <a:ln w="38100" cmpd="sng">
            <a:solidFill>
              <a:srgbClr val="01621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750" y="3911129"/>
            <a:ext cx="191770" cy="191770"/>
          </a:xfrm>
          <a:prstGeom prst="rect">
            <a:avLst/>
          </a:prstGeom>
        </p:spPr>
      </p:pic>
      <mc:AlternateContent>
        <mc:Choice Requires="a14">
          <p:sp>
            <p:nvSpPr>
              <p:cNvPr id="68" name="文本框 67">
                <a:extLst>
                  <a:ext uri="{FF2B5EF4-FFF2-40B4-BE49-F238E27FC236}">
                    <ele attr="{914F71F3-6915-4075-9FFA-2822680B1738}"/>
                  </a:ext>
                </a:extLst>
              </p:cNvPr>
              <p:cNvSpPr txBox="1"/>
              <p:nvPr/>
            </p:nvSpPr>
            <p:spPr>
              <a:xfrm>
                <a:off x="2684854" y="5278807"/>
                <a:ext cx="3666736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𝑄𝑃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b="1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54" y="5278807"/>
                <a:ext cx="3666736" cy="7743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69" name="文本框 68">
                <a:extLst>
                  <a:ext uri="{FF2B5EF4-FFF2-40B4-BE49-F238E27FC236}">
                    <ele attr="{BC524B8D-5986-4501-ABA0-EF464A7E53CB}"/>
                  </a:ext>
                </a:extLst>
              </p:cNvPr>
              <p:cNvSpPr txBox="1"/>
              <p:nvPr/>
            </p:nvSpPr>
            <p:spPr>
              <a:xfrm>
                <a:off x="5921572" y="5180320"/>
                <a:ext cx="3666736" cy="91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𝑄𝑃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572" y="5180320"/>
                <a:ext cx="3666736" cy="9140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894" y="2605835"/>
            <a:ext cx="191586" cy="19123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200" y="3913669"/>
            <a:ext cx="191770" cy="19177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12" grpId="0"/>
      <p:bldP spid="15" grpId="0"/>
      <p:bldP spid="29" grpId="0"/>
      <p:bldP spid="30" grpId="0"/>
      <p:bldP spid="31" grpId="0"/>
      <p:bldP spid="37" grpId="0"/>
      <p:bldP spid="39" grpId="0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圆角矩形 2"/>
          <p:cNvSpPr/>
          <p:nvPr/>
        </p:nvSpPr>
        <p:spPr>
          <a:xfrm>
            <a:off x="2920326" y="1864981"/>
            <a:ext cx="3496310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73" name="任意多边形 3072"/>
          <p:cNvSpPr/>
          <p:nvPr/>
        </p:nvSpPr>
        <p:spPr>
          <a:xfrm flipH="1">
            <a:off x="0" y="0"/>
            <a:ext cx="0" cy="0"/>
          </a:xfrm>
          <a:custGeom>
            <a:rect l="0" t="0" r="0" b="0"/>
            <a:pathLst/>
          </a:custGeom>
          <a:noFill/>
          <a:ln w="9525">
            <a:noFill/>
          </a:ln>
        </p:spPr>
        <p:txBody>
          <a:bodyPr/>
          <a:lstStyle/>
          <a:p/>
        </p:txBody>
      </p:sp>
      <p:sp>
        <p:nvSpPr>
          <p:cNvPr id="26" name="文本框 25"/>
          <p:cNvSpPr txBox="1"/>
          <p:nvPr/>
        </p:nvSpPr>
        <p:spPr>
          <a:xfrm>
            <a:off x="3082251" y="1938006"/>
            <a:ext cx="3172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平面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α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的法向量为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是平面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内的定点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09610" y="3329158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</a:t>
            </a:r>
            <a:r>
              <a:rPr lang="en-US" altLang="zh-CN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到平面 </a:t>
            </a:r>
            <a:r>
              <a:rPr lang="zh-CN" altLang="en-US" sz="32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的距离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>
        <mc:Choice Requires="a14">
          <p:sp>
            <p:nvSpPr>
              <p:cNvPr id="65" name="文本框 64">
                <a:extLst>
                  <a:ext uri="{FF2B5EF4-FFF2-40B4-BE49-F238E27FC236}">
                    <ele attr="{A6058311-7951-4A52-B50C-B946650475E6}"/>
                  </a:ext>
                </a:extLst>
              </p:cNvPr>
              <p:cNvSpPr txBox="1"/>
              <p:nvPr/>
            </p:nvSpPr>
            <p:spPr>
              <a:xfrm>
                <a:off x="2881551" y="4506534"/>
                <a:ext cx="6341666" cy="12098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bi"/>
                        </m:rP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51" y="4506534"/>
                <a:ext cx="6341666" cy="12098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7407405" y="1631899"/>
            <a:ext cx="2939394" cy="2665804"/>
            <a:chOff x="5490866" y="2540925"/>
            <a:chExt cx="2939394" cy="2665804"/>
          </a:xfrm>
        </p:grpSpPr>
        <p:sp>
          <p:nvSpPr>
            <p:cNvPr id="28" name="文本框 27"/>
            <p:cNvSpPr txBox="1"/>
            <p:nvPr/>
          </p:nvSpPr>
          <p:spPr>
            <a:xfrm>
              <a:off x="6779741" y="2631137"/>
              <a:ext cx="564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33870" y="4191000"/>
              <a:ext cx="1062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5490866" y="3655696"/>
              <a:ext cx="2939394" cy="1093296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6329482" y="3341550"/>
              <a:ext cx="11430" cy="558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306098" y="3209580"/>
              <a:ext cx="56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999730" y="350393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89650" y="4193540"/>
              <a:ext cx="594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>
              <a:endCxn id="44" idx="0"/>
            </p:cNvCxnSpPr>
            <p:nvPr/>
          </p:nvCxnSpPr>
          <p:spPr>
            <a:xfrm flipV="1">
              <a:off x="6526530" y="2836181"/>
              <a:ext cx="722087" cy="14018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526530" y="4245610"/>
              <a:ext cx="717550" cy="2540"/>
            </a:xfrm>
            <a:prstGeom prst="straightConnector1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7211156" y="2540925"/>
              <a:ext cx="55610" cy="2665804"/>
              <a:chOff x="7220585" y="2200910"/>
              <a:chExt cx="36195" cy="3372015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7239635" y="2200910"/>
                <a:ext cx="17145" cy="2337435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7229475" y="4462780"/>
                <a:ext cx="8890" cy="54991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7220585" y="5029200"/>
                <a:ext cx="8891" cy="543725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/>
            <p:cNvCxnSpPr>
              <a:endCxn id="44" idx="0"/>
            </p:cNvCxnSpPr>
            <p:nvPr/>
          </p:nvCxnSpPr>
          <p:spPr>
            <a:xfrm flipV="1">
              <a:off x="7237095" y="2836181"/>
              <a:ext cx="11522" cy="1381492"/>
            </a:xfrm>
            <a:prstGeom prst="straightConnector1">
              <a:avLst/>
            </a:prstGeom>
            <a:ln w="38100" cmpd="sng">
              <a:solidFill>
                <a:srgbClr val="01621F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2640" y="4148455"/>
              <a:ext cx="191770" cy="191770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2824" y="2836181"/>
              <a:ext cx="191586" cy="191233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090" y="4150995"/>
              <a:ext cx="191770" cy="19177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/>
        </p:nvSpPr>
        <p:spPr>
          <a:xfrm>
            <a:off x="7120422" y="2943873"/>
            <a:ext cx="3212676" cy="254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43502" y="133959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小结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整理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向量方法求距离的相关公式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2892167" y="1988672"/>
          <a:ext cx="734211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22"/>
                <a:gridCol w="2264589"/>
                <a:gridCol w="3048000"/>
              </a:tblGrid>
              <a:tr h="346052">
                <a:tc>
                  <a:txBody>
                    <a:bodyPr vert="horz" wrap="square"/>
                    <a:lstStyle/>
                    <a:p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距离问题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      图示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zh-CN" altLang="en-US" sz="2400" b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  向量法距离公式</a:t>
                      </a:r>
                      <a:endParaRPr lang="zh-CN" altLang="en-US" sz="2400" b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900">
                <a:tc>
                  <a:txBody>
                    <a:bodyPr vert="horz" wrap="square"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两点间的距离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6444">
                <a:tc>
                  <a:txBody>
                    <a:bodyPr vert="horz" wrap="square"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点到直线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的距离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6444">
                <a:tc>
                  <a:txBody>
                    <a:bodyPr vert="horz" wrap="square"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两平行线之间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的距离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6444">
                <a:tc>
                  <a:txBody>
                    <a:bodyPr vert="horz" wrap="square"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点到平面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 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的距离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4BBABA13-255E-4CED-AAD9-DA652E6CEF7C}"/>
                  </a:ext>
                </a:extLst>
              </p:cNvPr>
              <p:cNvSpPr txBox="1"/>
              <p:nvPr/>
            </p:nvSpPr>
            <p:spPr>
              <a:xfrm>
                <a:off x="7342142" y="2574264"/>
                <a:ext cx="863506" cy="260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𝑃𝑄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142" y="2574264"/>
                <a:ext cx="863506" cy="260264"/>
              </a:xfrm>
              <a:prstGeom prst="rect">
                <a:avLst/>
              </a:prstGeom>
              <a:blipFill rotWithShape="1">
                <a:blip r:embed="rId3"/>
                <a:stretch>
                  <a:fillRect l="-6338" r="0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6" name="文本框 25">
                <a:extLst>
                  <a:ext uri="{FF2B5EF4-FFF2-40B4-BE49-F238E27FC236}">
                    <ele attr="{92C1B5FE-7B58-49E0-93A7-0B2ECB6ABF1F}"/>
                  </a:ext>
                </a:extLst>
              </p:cNvPr>
              <p:cNvSpPr txBox="1"/>
              <p:nvPr/>
            </p:nvSpPr>
            <p:spPr>
              <a:xfrm>
                <a:off x="7249615" y="3832304"/>
                <a:ext cx="3059989" cy="63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sepChr m:val="|"/>
                                      <m:endChr m:val="|"/>
                                      <m:grow m:val="on"/>
                                      <m:shp m:val="centered"/>
                                      <m:ctrlPr>
                                        <a:rPr lang="en-US" altLang="zh-CN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1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615" y="3832304"/>
                <a:ext cx="3059989" cy="6365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8" name="文本框 27">
                <a:extLst>
                  <a:ext uri="{FF2B5EF4-FFF2-40B4-BE49-F238E27FC236}">
                    <ele attr="{04CB7D64-8647-4A59-96D5-D8076E56A5AD}"/>
                  </a:ext>
                </a:extLst>
              </p:cNvPr>
              <p:cNvSpPr txBox="1"/>
              <p:nvPr/>
            </p:nvSpPr>
            <p:spPr>
              <a:xfrm>
                <a:off x="7106683" y="3028361"/>
                <a:ext cx="3314690" cy="63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bi"/>
                        </m:rPr>
                        <a:rPr lang="en-US" altLang="zh-CN" sz="14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sepChr m:val="|"/>
                                      <m:endChr m:val="|"/>
                                      <m:grow m:val="on"/>
                                      <m:shp m:val="centered"/>
                                      <m:ctrlPr>
                                        <a:rPr lang="en-US" altLang="zh-CN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1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83" y="3028361"/>
                <a:ext cx="3314690" cy="6365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5315554" y="2852486"/>
            <a:ext cx="1612187" cy="718662"/>
            <a:chOff x="5786611" y="1809115"/>
            <a:chExt cx="2365204" cy="1553495"/>
          </a:xfrm>
        </p:grpSpPr>
        <p:sp>
          <p:nvSpPr>
            <p:cNvPr id="29" name="文本框 28"/>
            <p:cNvSpPr txBox="1"/>
            <p:nvPr/>
          </p:nvSpPr>
          <p:spPr>
            <a:xfrm>
              <a:off x="6963877" y="2185951"/>
              <a:ext cx="5647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5786611" y="3143233"/>
              <a:ext cx="1752892" cy="69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8354" y="3100341"/>
              <a:ext cx="192072" cy="191718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6873085" y="3038765"/>
              <a:ext cx="5647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7028180" y="2585720"/>
              <a:ext cx="6350" cy="5760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587038" y="2900942"/>
              <a:ext cx="5647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5852891" y="2311400"/>
              <a:ext cx="782658" cy="145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174585" y="3054832"/>
              <a:ext cx="56477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216518" y="1809115"/>
              <a:ext cx="56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6405880" y="2565400"/>
              <a:ext cx="617855" cy="6343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456975" y="3175634"/>
              <a:ext cx="605496" cy="238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358346" y="2449830"/>
              <a:ext cx="564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139290" y="4517841"/>
            <a:ext cx="1553882" cy="820525"/>
            <a:chOff x="4983480" y="2801706"/>
            <a:chExt cx="3446780" cy="2227494"/>
          </a:xfrm>
        </p:grpSpPr>
        <p:sp>
          <p:nvSpPr>
            <p:cNvPr id="64" name="文本框 63"/>
            <p:cNvSpPr txBox="1"/>
            <p:nvPr/>
          </p:nvSpPr>
          <p:spPr>
            <a:xfrm>
              <a:off x="7195796" y="2801706"/>
              <a:ext cx="564778" cy="32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833870" y="4268034"/>
              <a:ext cx="1062355" cy="32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2824" y="3034301"/>
              <a:ext cx="192072" cy="191718"/>
            </a:xfrm>
            <a:prstGeom prst="rect">
              <a:avLst/>
            </a:prstGeom>
          </p:spPr>
        </p:pic>
        <p:sp>
          <p:nvSpPr>
            <p:cNvPr id="67" name="平行四边形 66"/>
            <p:cNvSpPr/>
            <p:nvPr/>
          </p:nvSpPr>
          <p:spPr>
            <a:xfrm>
              <a:off x="4983480" y="385381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V="1">
              <a:off x="5981489" y="3536922"/>
              <a:ext cx="11431" cy="558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>
              <a:off x="5825701" y="3561556"/>
              <a:ext cx="564514" cy="32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744467" y="3671197"/>
              <a:ext cx="303515" cy="3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1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089649" y="4250391"/>
              <a:ext cx="594360" cy="32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5090" y="4349115"/>
              <a:ext cx="191770" cy="191770"/>
            </a:xfrm>
            <a:prstGeom prst="rect">
              <a:avLst/>
            </a:prstGeom>
          </p:spPr>
        </p:pic>
        <p:cxnSp>
          <p:nvCxnSpPr>
            <p:cNvPr id="73" name="直接箭头连接符 72"/>
            <p:cNvCxnSpPr/>
            <p:nvPr/>
          </p:nvCxnSpPr>
          <p:spPr>
            <a:xfrm flipV="1">
              <a:off x="6526530" y="3120390"/>
              <a:ext cx="711835" cy="1315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6526530" y="4443730"/>
              <a:ext cx="717550" cy="2540"/>
            </a:xfrm>
            <a:prstGeom prst="straightConnector1">
              <a:avLst/>
            </a:prstGeom>
            <a:ln w="1905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7237095" y="3086100"/>
              <a:ext cx="3175" cy="132969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2640" y="4346575"/>
              <a:ext cx="191770" cy="191770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5297468" y="3672675"/>
            <a:ext cx="1572211" cy="719214"/>
            <a:chOff x="3140327" y="3964162"/>
            <a:chExt cx="1430552" cy="719214"/>
          </a:xfrm>
        </p:grpSpPr>
        <p:grpSp>
          <p:nvGrpSpPr>
            <p:cNvPr id="58" name="组合 57"/>
            <p:cNvGrpSpPr/>
            <p:nvPr/>
          </p:nvGrpSpPr>
          <p:grpSpPr>
            <a:xfrm>
              <a:off x="3188322" y="3964162"/>
              <a:ext cx="1382557" cy="719214"/>
              <a:chOff x="5426351" y="2363702"/>
              <a:chExt cx="2962794" cy="1910702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>
                <a:off x="7054323" y="2980280"/>
                <a:ext cx="25400" cy="113157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5893842" y="2944502"/>
                <a:ext cx="1821560" cy="478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49" idx="1"/>
              </p:cNvCxnSpPr>
              <p:nvPr/>
            </p:nvCxnSpPr>
            <p:spPr>
              <a:xfrm>
                <a:off x="5864180" y="4120515"/>
                <a:ext cx="17966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7700805" y="2671481"/>
                <a:ext cx="688340" cy="3077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sz="1400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en-US" altLang="en-US" sz="1400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677843" y="3653879"/>
                <a:ext cx="688340" cy="3077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sz="1400" i="1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en-US" sz="1400" i="1" baseline="-250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>
                <a:off x="5426351" y="3338749"/>
                <a:ext cx="626320" cy="44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5864180" y="3966626"/>
                <a:ext cx="564776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6242" y="4025761"/>
                <a:ext cx="192072" cy="191718"/>
              </a:xfrm>
              <a:prstGeom prst="rect">
                <a:avLst/>
              </a:prstGeom>
            </p:spPr>
          </p:pic>
          <p:sp>
            <p:nvSpPr>
              <p:cNvPr id="51" name="文本框 50"/>
              <p:cNvSpPr txBox="1"/>
              <p:nvPr/>
            </p:nvSpPr>
            <p:spPr>
              <a:xfrm>
                <a:off x="7096079" y="2363702"/>
                <a:ext cx="564776" cy="30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0371" y="2882762"/>
                <a:ext cx="192071" cy="191717"/>
              </a:xfrm>
              <a:prstGeom prst="rect">
                <a:avLst/>
              </a:prstGeom>
            </p:spPr>
          </p:pic>
          <p:sp>
            <p:nvSpPr>
              <p:cNvPr id="53" name="文本框 52"/>
              <p:cNvSpPr txBox="1"/>
              <p:nvPr/>
            </p:nvSpPr>
            <p:spPr>
              <a:xfrm>
                <a:off x="6803343" y="3946877"/>
                <a:ext cx="564776" cy="30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1207" y="4013696"/>
                <a:ext cx="192072" cy="191718"/>
              </a:xfrm>
              <a:prstGeom prst="rect">
                <a:avLst/>
              </a:prstGeom>
            </p:spPr>
          </p:pic>
          <p:cxnSp>
            <p:nvCxnSpPr>
              <p:cNvPr id="55" name="直接箭头连接符 54"/>
              <p:cNvCxnSpPr/>
              <p:nvPr/>
            </p:nvCxnSpPr>
            <p:spPr>
              <a:xfrm flipV="1">
                <a:off x="6149448" y="2980280"/>
                <a:ext cx="919480" cy="11442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6140558" y="4106770"/>
                <a:ext cx="909955" cy="177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6134780" y="3110774"/>
                <a:ext cx="564776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3140327" y="4273493"/>
              <a:ext cx="336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403541" y="2409466"/>
            <a:ext cx="1057167" cy="343350"/>
            <a:chOff x="3098182" y="2440625"/>
            <a:chExt cx="1057167" cy="343350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3261598" y="2742857"/>
              <a:ext cx="737187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3098182" y="2476198"/>
              <a:ext cx="246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909157" y="2440625"/>
              <a:ext cx="246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>
        <mc:Choice Requires="a14">
          <p:sp>
            <p:nvSpPr>
              <p:cNvPr id="59" name="文本框 58">
                <a:extLst>
                  <a:ext uri="{FF2B5EF4-FFF2-40B4-BE49-F238E27FC236}">
                    <ele attr="{94490FFD-AD48-42CE-A571-DA8C0CA6DE81}"/>
                  </a:ext>
                </a:extLst>
              </p:cNvPr>
              <p:cNvSpPr txBox="1"/>
              <p:nvPr/>
            </p:nvSpPr>
            <p:spPr>
              <a:xfrm>
                <a:off x="7270819" y="4654738"/>
                <a:ext cx="2286255" cy="607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acc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bi"/>
                        </m:rP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</m:e>
                              </m:acc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19" y="4654738"/>
                <a:ext cx="2286255" cy="6077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0" name="文本框 59"/>
          <p:cNvSpPr txBox="1"/>
          <p:nvPr/>
        </p:nvSpPr>
        <p:spPr>
          <a:xfrm>
            <a:off x="5737664" y="5481297"/>
            <a:ext cx="461413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4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投影向量</a:t>
            </a:r>
            <a:r>
              <a:rPr lang="en-US" altLang="zh-CN" sz="4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4000" kern="10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勾股定理</a:t>
            </a:r>
            <a:endParaRPr lang="zh-CN" altLang="en-US" sz="4000"/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26" grpId="0"/>
      <p:bldP spid="28" grpId="0"/>
      <p:bldP spid="59" grpId="0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/>
          <p:cNvSpPr txBox="1"/>
          <p:nvPr/>
        </p:nvSpPr>
        <p:spPr>
          <a:xfrm>
            <a:off x="2321497" y="1308159"/>
            <a:ext cx="8150860" cy="390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       如图，在棱长为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的正方体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ABCD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中，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为线段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的中点，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为线段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的中点</a:t>
            </a:r>
            <a:r>
              <a:rPr 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）求点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的距离；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kern="10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位置关系；如果平行，求直线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的距离</a:t>
            </a:r>
            <a:r>
              <a:rPr 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321497" y="1492792"/>
            <a:ext cx="911860" cy="591338"/>
          </a:xfrm>
          <a:prstGeom prst="diamond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81" y="3259079"/>
            <a:ext cx="2821786" cy="264638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圆角矩形 7"/>
          <p:cNvSpPr/>
          <p:nvPr/>
        </p:nvSpPr>
        <p:spPr>
          <a:xfrm>
            <a:off x="3360704" y="2636583"/>
            <a:ext cx="612823" cy="2449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立体几何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圆角矩形 8"/>
          <p:cNvSpPr/>
          <p:nvPr/>
        </p:nvSpPr>
        <p:spPr>
          <a:xfrm>
            <a:off x="4623865" y="1399494"/>
            <a:ext cx="3729079" cy="6824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点、直线、平面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圆角矩形 5"/>
          <p:cNvSpPr/>
          <p:nvPr/>
        </p:nvSpPr>
        <p:spPr>
          <a:xfrm>
            <a:off x="4693212" y="2629597"/>
            <a:ext cx="1184162" cy="8935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位置关系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圆角矩形 10"/>
          <p:cNvSpPr/>
          <p:nvPr/>
        </p:nvSpPr>
        <p:spPr>
          <a:xfrm>
            <a:off x="7131342" y="3109116"/>
            <a:ext cx="1191895" cy="593090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垂直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圆角矩形 10"/>
          <p:cNvSpPr/>
          <p:nvPr/>
        </p:nvSpPr>
        <p:spPr>
          <a:xfrm>
            <a:off x="7119298" y="2454098"/>
            <a:ext cx="1191895" cy="593090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平行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圆角矩形 7"/>
          <p:cNvSpPr/>
          <p:nvPr/>
        </p:nvSpPr>
        <p:spPr>
          <a:xfrm>
            <a:off x="9080914" y="2626544"/>
            <a:ext cx="612823" cy="2449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空间向量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692501" y="5037918"/>
            <a:ext cx="5742179" cy="579352"/>
            <a:chOff x="1453969" y="5135434"/>
            <a:chExt cx="5741589" cy="57935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1453969" y="5149135"/>
              <a:ext cx="1" cy="56565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7195557" y="5135434"/>
              <a:ext cx="1" cy="56565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475347" y="5669281"/>
              <a:ext cx="57202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 flipH="1">
            <a:off x="3981479" y="3137003"/>
            <a:ext cx="71968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877374" y="2820279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73281" y="3322004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287340" y="2844132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8307335" y="3324482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直角上箭头 2"/>
          <p:cNvSpPr/>
          <p:nvPr/>
        </p:nvSpPr>
        <p:spPr>
          <a:xfrm rot="5400000" flipH="1">
            <a:off x="3707208" y="1692552"/>
            <a:ext cx="876559" cy="956751"/>
          </a:xfrm>
          <a:prstGeom prst="bentUpArrow">
            <a:avLst>
              <a:gd name="adj1" fmla="val 9714"/>
              <a:gd name="adj2" fmla="val 11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上箭头 30"/>
          <p:cNvSpPr/>
          <p:nvPr/>
        </p:nvSpPr>
        <p:spPr>
          <a:xfrm rot="5400000" flipH="1" flipV="1">
            <a:off x="8455533" y="1630059"/>
            <a:ext cx="876559" cy="1081734"/>
          </a:xfrm>
          <a:prstGeom prst="bentUpArrow">
            <a:avLst>
              <a:gd name="adj1" fmla="val 9714"/>
              <a:gd name="adj2" fmla="val 11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文本框 17"/>
          <p:cNvSpPr txBox="1"/>
          <p:nvPr/>
        </p:nvSpPr>
        <p:spPr>
          <a:xfrm>
            <a:off x="2825613" y="1514275"/>
            <a:ext cx="801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应用向量方法求距离，共同点是什么？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503" y="2375970"/>
            <a:ext cx="63684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问：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为此我们要做什么准备？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5612" y="3094418"/>
            <a:ext cx="4330569" cy="261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为原点，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所在直线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轴、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轴、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轴，建立如图所示的空间直角坐标系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81" y="3259079"/>
            <a:ext cx="2821786" cy="264638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/>
        </p:nvSpPr>
        <p:spPr>
          <a:xfrm>
            <a:off x="2679028" y="3108378"/>
            <a:ext cx="4330569" cy="261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为原点，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所在直线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轴、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轴、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轴，建立如图所示的空间直角坐标系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2679029" y="1528235"/>
            <a:ext cx="801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应用向量方法求距离，共同点是什么？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7919" y="2389930"/>
            <a:ext cx="63684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问：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为此我们要做什么准备？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2652033" y="1578068"/>
            <a:ext cx="636841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问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:</a:t>
            </a:r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华文楷体" panose="02010600040101010101" pitchFamily="2" charset="-122"/>
              </a:rPr>
              <a:t>相关点的坐标是什么？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91943" y="2325227"/>
            <a:ext cx="4102121" cy="131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5" name="文本框 4">
                <a:extLst>
                  <a:ext uri="{FF2B5EF4-FFF2-40B4-BE49-F238E27FC236}">
                    <ele attr="{C55E1C90-5878-43FF-8246-28BDFA63DE56}"/>
                  </a:ext>
                </a:extLst>
              </p:cNvPr>
              <p:cNvSpPr txBox="1"/>
              <p:nvPr/>
            </p:nvSpPr>
            <p:spPr>
              <a:xfrm>
                <a:off x="2791943" y="3430624"/>
                <a:ext cx="4102121" cy="928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1).</a:t>
                </a:r>
                <a:endParaRPr lang="en-US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43" y="3430624"/>
                <a:ext cx="4102121" cy="928844"/>
              </a:xfrm>
              <a:prstGeom prst="rect">
                <a:avLst/>
              </a:prstGeom>
              <a:blipFill rotWithShape="1">
                <a:blip r:embed="rId3"/>
                <a:stretch>
                  <a:fillRect l="-3120" r="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/>
        </p:nvSpPr>
        <p:spPr>
          <a:xfrm>
            <a:off x="1978286" y="2007320"/>
            <a:ext cx="726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问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求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哪些向量的坐标？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7666" y="1230200"/>
            <a:ext cx="5755640" cy="673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         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）求点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的距离；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52035" y="2837918"/>
          <a:ext cx="1863451" cy="535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Equation" r:id="rId3" imgW="20116800" imgH="5791200" progId="Equation.DSMT4">
                  <p:embed/>
                </p:oleObj>
              </mc:Choice>
              <mc:Fallback>
                <p:oleObj name="Equation" r:id="rId3" imgW="20116800" imgH="5791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2035" y="2837918"/>
                        <a:ext cx="1863451" cy="53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52035" y="3681258"/>
          <a:ext cx="2240258" cy="54523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Equation" r:id="rId5" imgW="24993600" imgH="6096000" progId="Equation.DSMT4">
                  <p:embed/>
                </p:oleObj>
              </mc:Choice>
              <mc:Fallback>
                <p:oleObj name="Equation" r:id="rId5" imgW="249936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2035" y="3681258"/>
                        <a:ext cx="2240258" cy="545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菱形 2"/>
          <p:cNvSpPr/>
          <p:nvPr/>
        </p:nvSpPr>
        <p:spPr>
          <a:xfrm>
            <a:off x="1978286" y="1245337"/>
            <a:ext cx="680721" cy="661956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2666302" y="1439051"/>
            <a:ext cx="726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求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直线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的单位方向向量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28232" y="2524901"/>
          <a:ext cx="1305608" cy="1172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3" imgW="13716000" imgH="12801600" progId="Equation.DSMT4">
                  <p:embed/>
                </p:oleObj>
              </mc:Choice>
              <mc:Fallback>
                <p:oleObj name="Equation" r:id="rId3" imgW="13716000" imgH="12801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8232" y="2524901"/>
                        <a:ext cx="1305608" cy="117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48833" y="2524901"/>
          <a:ext cx="2231735" cy="102486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Equation" r:id="rId5" imgW="22555200" imgH="10363200" progId="Equation.DSMT4">
                  <p:embed/>
                </p:oleObj>
              </mc:Choice>
              <mc:Fallback>
                <p:oleObj name="Equation" r:id="rId5" imgW="22555200" imgH="1036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8833" y="2524901"/>
                        <a:ext cx="2231735" cy="102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24454" y="1211605"/>
                <a:ext cx="8047355" cy="247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解：以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为原点，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D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所在直线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轴、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轴，建立如图所示的空间直角坐标系，则</a:t>
                </a:r>
                <a:endParaRPr lang="en-US" altLang="zh-CN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(0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(0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0)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1)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en-US" altLang="zh-CN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54" y="1211605"/>
                <a:ext cx="8047355" cy="2471510"/>
              </a:xfrm>
              <a:prstGeom prst="rect">
                <a:avLst/>
              </a:prstGeom>
              <a:blipFill rotWithShape="1">
                <a:blip r:embed="rId3"/>
                <a:stretch>
                  <a:fillRect l="-1212" r="-3864" b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759688" y="4111673"/>
          <a:ext cx="4170362" cy="1304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3" imgW="2529840" imgH="795655" progId="Word.Document.12">
                  <p:embed/>
                </p:oleObj>
              </mc:Choice>
              <mc:Fallback>
                <p:oleObj name="Document" r:id="rId3" imgW="2529840" imgH="7956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9688" y="4111673"/>
                        <a:ext cx="4170362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>
        <mc:Choice Requires="a14">
          <p:sp>
            <p:nvSpPr>
              <p:cNvPr id="10" name="文本框 9">
                <a:extLst>
                  <a:ext uri="{FF2B5EF4-FFF2-40B4-BE49-F238E27FC236}">
                    <ele attr="{B7DF729B-1382-4D25-A6EE-1445667BA358}"/>
                  </a:ext>
                </a:extLst>
              </p:cNvPr>
              <p:cNvSpPr txBox="1"/>
              <p:nvPr/>
            </p:nvSpPr>
            <p:spPr>
              <a:xfrm>
                <a:off x="2075396" y="1408230"/>
                <a:ext cx="6490138" cy="549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l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取</a:t>
                </a: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＝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96" y="1408230"/>
                <a:ext cx="6490138" cy="549509"/>
              </a:xfrm>
              <a:prstGeom prst="rect">
                <a:avLst/>
              </a:prstGeom>
              <a:blipFill rotWithShape="1">
                <a:blip r:embed="rId5"/>
                <a:stretch>
                  <a:fillRect l="-1408" r="0" b="-2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2" name="文本框 11">
                <a:extLst>
                  <a:ext uri="{FF2B5EF4-FFF2-40B4-BE49-F238E27FC236}">
                    <ele attr="{91C4C028-937F-41CA-BA43-9D80FCEC2E74}"/>
                  </a:ext>
                </a:extLst>
              </p:cNvPr>
              <p:cNvSpPr txBox="1"/>
              <p:nvPr/>
            </p:nvSpPr>
            <p:spPr>
              <a:xfrm>
                <a:off x="2826446" y="2076908"/>
                <a:ext cx="3906099" cy="86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＝</m:t>
                      </m:r>
                      <m:f>
                        <m:fPr>
                          <m:type m:val="bar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46" y="2076908"/>
                <a:ext cx="3906099" cy="864339"/>
              </a:xfrm>
              <a:prstGeom prst="rect">
                <a:avLst/>
              </a:prstGeom>
              <a:blipFill rotWithShape="1">
                <a:blip r:embed="rId6"/>
                <a:stretch>
                  <a:fillRect l="-2500" r="-10313" b="-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D9F371E5-B7C6-48B7-BFD9-32EF8F524641}"/>
                  </a:ext>
                </a:extLst>
              </p:cNvPr>
              <p:cNvSpPr txBox="1"/>
              <p:nvPr/>
            </p:nvSpPr>
            <p:spPr>
              <a:xfrm>
                <a:off x="2691140" y="3108391"/>
                <a:ext cx="4041405" cy="770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kern="100" baseline="300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40" y="3108391"/>
                <a:ext cx="4041405" cy="770147"/>
              </a:xfrm>
              <a:prstGeom prst="rect">
                <a:avLst/>
              </a:prstGeom>
              <a:blipFill rotWithShape="1">
                <a:blip r:embed="rId7"/>
                <a:stretch>
                  <a:fillRect l="-2262" r="0" b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691140" y="4111673"/>
            <a:ext cx="6094140" cy="509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ct val="0"/>
              </a:spcAft>
            </a:pPr>
            <a:r>
              <a:rPr lang="zh-CN" altLang="zh-CN" sz="2400" kern="100">
                <a:effectLst/>
                <a:latin typeface="Calibri"/>
                <a:ea typeface="华文楷体" panose="02010600040101010101" pitchFamily="2" charset="-122"/>
                <a:cs typeface="Times New Roman" panose="02020603050405020304" pitchFamily="18" charset="0"/>
              </a:rPr>
              <a:t>所以，点</a:t>
            </a:r>
            <a:r>
              <a:rPr lang="en-US" altLang="zh-CN" sz="24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>
                <a:effectLst/>
                <a:latin typeface="Calibri"/>
                <a:ea typeface="华文楷体" panose="02010600040101010101" pitchFamily="2" charset="-122"/>
                <a:cs typeface="Times New Roman" panose="02020603050405020304" pitchFamily="18" charset="0"/>
              </a:rPr>
              <a:t>到直线</a:t>
            </a:r>
            <a:r>
              <a:rPr lang="en-US" altLang="zh-CN" sz="2400" i="1" kern="1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2400" kern="100" baseline="-25000"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effectLst/>
                <a:latin typeface="Calibri"/>
                <a:ea typeface="华文楷体" panose="02010600040101010101" pitchFamily="2" charset="-122"/>
                <a:cs typeface="Times New Roman" panose="02020603050405020304" pitchFamily="18" charset="0"/>
              </a:rPr>
              <a:t>的距离为</a:t>
            </a:r>
            <a:endParaRPr lang="zh-CN" altLang="zh-CN" sz="2400" kern="100">
              <a:effectLst/>
              <a:latin typeface="Calibri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19" name="文本框 18">
                <a:extLst>
                  <a:ext uri="{FF2B5EF4-FFF2-40B4-BE49-F238E27FC236}">
                    <ele attr="{A477B3F1-78E4-4BE0-BD34-817EDFF3947F}"/>
                  </a:ext>
                </a:extLst>
              </p:cNvPr>
              <p:cNvSpPr txBox="1"/>
              <p:nvPr/>
            </p:nvSpPr>
            <p:spPr>
              <a:xfrm>
                <a:off x="2691140" y="4707280"/>
                <a:ext cx="4748869" cy="99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40" y="4707280"/>
                <a:ext cx="4748869" cy="99418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BECFE1D4-061F-4607-8477-63F695899FB6}"/>
                  </a:ext>
                </a:extLst>
              </p:cNvPr>
              <p:cNvSpPr txBox="1"/>
              <p:nvPr/>
            </p:nvSpPr>
            <p:spPr>
              <a:xfrm>
                <a:off x="8120718" y="1502389"/>
                <a:ext cx="2188121" cy="9106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type m:val="bar"/>
                                  <m:ctrlP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sepChr m:val="|"/>
                                      <m:endChr m:val="|"/>
                                      <m:grow m:val="on"/>
                                      <m:shp m:val="centered"/>
                                      <m:ctrlP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sz="18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m:rPr>
                                  <m:sty m:val="bi"/>
                                </m:r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18" y="1502389"/>
                <a:ext cx="2188121" cy="9106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文本框 17"/>
          <p:cNvSpPr txBox="1"/>
          <p:nvPr/>
        </p:nvSpPr>
        <p:spPr>
          <a:xfrm>
            <a:off x="1955396" y="2504670"/>
            <a:ext cx="7512685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问：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直线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FC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与平面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是怎样的位置关系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2989" y="1210436"/>
            <a:ext cx="8117441" cy="141218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kern="10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位置关系；如果平行，求直线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的距离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048088" y="1210436"/>
            <a:ext cx="835025" cy="711200"/>
          </a:xfrm>
          <a:prstGeom prst="diamond">
            <a:avLst/>
          </a:prstGeom>
          <a:solidFill>
            <a:srgbClr val="0070C0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3113" y="3927272"/>
            <a:ext cx="3930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FC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989984" y="4569917"/>
            <a:ext cx="552029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问：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如何证明你的结论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?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2681988" y="1418584"/>
            <a:ext cx="814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如何求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到平面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8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的距离？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2090" y="2448733"/>
            <a:ext cx="437584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直线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到平面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的距离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802090" y="3682356"/>
            <a:ext cx="437584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）到平面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AEC</a:t>
            </a:r>
            <a:r>
              <a:rPr lang="en-US" altLang="zh-CN" sz="2400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的距离</a:t>
            </a:r>
            <a:endParaRPr lang="zh-CN" altLang="en-US" sz="2400"/>
          </a:p>
        </p:txBody>
      </p:sp>
      <p:sp>
        <p:nvSpPr>
          <p:cNvPr id="14" name="箭头: 上下 13"/>
          <p:cNvSpPr/>
          <p:nvPr/>
        </p:nvSpPr>
        <p:spPr>
          <a:xfrm>
            <a:off x="4705372" y="3006671"/>
            <a:ext cx="223520" cy="579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014615" y="3824795"/>
            <a:ext cx="53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2890683" y="1538600"/>
            <a:ext cx="67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需要确定哪些向量的坐标？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>
        <mc:Choice Requires="a14">
          <p:sp>
            <p:nvSpPr>
              <p:cNvPr id="7" name="文本框 6">
                <a:extLst>
                  <a:ext uri="{FF2B5EF4-FFF2-40B4-BE49-F238E27FC236}">
                    <ele attr="{D1DF4EFC-C140-40DA-9037-22917A7914BA}"/>
                  </a:ext>
                </a:extLst>
              </p:cNvPr>
              <p:cNvSpPr txBox="1"/>
              <p:nvPr/>
            </p:nvSpPr>
            <p:spPr>
              <a:xfrm>
                <a:off x="2465685" y="2717274"/>
                <a:ext cx="391668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85" y="2717274"/>
                <a:ext cx="3916680" cy="10604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65B00D77-2568-4FC8-93C6-264C815FBEAF}"/>
                  </a:ext>
                </a:extLst>
              </p:cNvPr>
              <p:cNvSpPr txBox="1"/>
              <p:nvPr/>
            </p:nvSpPr>
            <p:spPr>
              <a:xfrm>
                <a:off x="2890683" y="430607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800" kern="100"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的法向量</a:t>
                </a:r>
                <a:endParaRPr lang="zh-CN" altLang="en-US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83" y="4306077"/>
                <a:ext cx="60960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000" t="-11628" r="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圆角矩形 7"/>
          <p:cNvSpPr/>
          <p:nvPr/>
        </p:nvSpPr>
        <p:spPr>
          <a:xfrm>
            <a:off x="3360704" y="2636583"/>
            <a:ext cx="612823" cy="2449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立体几何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8"/>
          <p:cNvSpPr/>
          <p:nvPr/>
        </p:nvSpPr>
        <p:spPr>
          <a:xfrm>
            <a:off x="4623865" y="1399494"/>
            <a:ext cx="3729079" cy="6824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点、直线、平面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圆角矩形 5"/>
          <p:cNvSpPr/>
          <p:nvPr/>
        </p:nvSpPr>
        <p:spPr>
          <a:xfrm>
            <a:off x="4693212" y="2629597"/>
            <a:ext cx="1184162" cy="8935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位置关系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圆角矩形 6"/>
          <p:cNvSpPr/>
          <p:nvPr/>
        </p:nvSpPr>
        <p:spPr>
          <a:xfrm>
            <a:off x="4693212" y="4181257"/>
            <a:ext cx="1184163" cy="9010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度量问题</a:t>
            </a:r>
            <a:endParaRPr lang="zh-CN" altLang="en-US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圆角矩形 10"/>
          <p:cNvSpPr/>
          <p:nvPr/>
        </p:nvSpPr>
        <p:spPr>
          <a:xfrm>
            <a:off x="7131342" y="4023149"/>
            <a:ext cx="1191895" cy="593090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距离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圆角矩形 11"/>
          <p:cNvSpPr/>
          <p:nvPr/>
        </p:nvSpPr>
        <p:spPr>
          <a:xfrm>
            <a:off x="7111465" y="4729343"/>
            <a:ext cx="1191895" cy="575945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夹角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圆角矩形 10"/>
          <p:cNvSpPr/>
          <p:nvPr/>
        </p:nvSpPr>
        <p:spPr>
          <a:xfrm>
            <a:off x="7131342" y="3109116"/>
            <a:ext cx="1191895" cy="593090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垂直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圆角矩形 10"/>
          <p:cNvSpPr/>
          <p:nvPr/>
        </p:nvSpPr>
        <p:spPr>
          <a:xfrm>
            <a:off x="7119298" y="2454098"/>
            <a:ext cx="1191895" cy="593090"/>
          </a:xfrm>
          <a:prstGeom prst="roundRect">
            <a:avLst/>
          </a:prstGeom>
          <a:solidFill>
            <a:srgbClr val="1784AD"/>
          </a:solidFill>
          <a:ln>
            <a:solidFill>
              <a:srgbClr val="A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平行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圆角矩形 7"/>
          <p:cNvSpPr/>
          <p:nvPr/>
        </p:nvSpPr>
        <p:spPr>
          <a:xfrm>
            <a:off x="9080914" y="2626544"/>
            <a:ext cx="612823" cy="24499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华文楷体" panose="02010600040101010101" pitchFamily="2" charset="-122"/>
                <a:ea typeface="华文楷体" panose="02010600040101010101" pitchFamily="2" charset="-122"/>
              </a:rPr>
              <a:t>空间向量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692501" y="5037918"/>
            <a:ext cx="5742179" cy="579352"/>
            <a:chOff x="1453969" y="5135434"/>
            <a:chExt cx="5741589" cy="57935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1453969" y="5149135"/>
              <a:ext cx="1" cy="56565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7195557" y="5135434"/>
              <a:ext cx="1" cy="565651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475347" y="5669281"/>
              <a:ext cx="57202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接箭头连接符 51"/>
          <p:cNvCxnSpPr/>
          <p:nvPr/>
        </p:nvCxnSpPr>
        <p:spPr>
          <a:xfrm flipH="1">
            <a:off x="3981479" y="3137003"/>
            <a:ext cx="71968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3973528" y="4720108"/>
            <a:ext cx="719684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5877374" y="2820279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5873281" y="3322004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287340" y="2844132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307335" y="3324482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5873281" y="4349048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873281" y="5016957"/>
            <a:ext cx="1253968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88825" y="4316991"/>
            <a:ext cx="44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AE0203"/>
                </a:solidFill>
                <a:highlight>
                  <a:srgbClr val="FFFF00"/>
                </a:highlight>
              </a:rPr>
              <a:t>?</a:t>
            </a:r>
            <a:endParaRPr lang="zh-CN" altLang="en-US" sz="3600">
              <a:solidFill>
                <a:srgbClr val="AE0203"/>
              </a:solidFill>
              <a:highlight>
                <a:srgbClr val="FFFF00"/>
              </a:highlight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287340" y="4952553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323237" y="4349048"/>
            <a:ext cx="769721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直角上箭头 2"/>
          <p:cNvSpPr/>
          <p:nvPr/>
        </p:nvSpPr>
        <p:spPr>
          <a:xfrm rot="5400000" flipH="1">
            <a:off x="3707208" y="1692552"/>
            <a:ext cx="876559" cy="956751"/>
          </a:xfrm>
          <a:prstGeom prst="bentUpArrow">
            <a:avLst>
              <a:gd name="adj1" fmla="val 9714"/>
              <a:gd name="adj2" fmla="val 11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直角上箭头 30"/>
          <p:cNvSpPr/>
          <p:nvPr/>
        </p:nvSpPr>
        <p:spPr>
          <a:xfrm rot="5400000" flipH="1" flipV="1">
            <a:off x="8455533" y="1630059"/>
            <a:ext cx="876559" cy="1081734"/>
          </a:xfrm>
          <a:prstGeom prst="bentUpArrow">
            <a:avLst>
              <a:gd name="adj1" fmla="val 9714"/>
              <a:gd name="adj2" fmla="val 110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74493" y="1636356"/>
                <a:ext cx="8206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</a:t>
                </a:r>
                <a:r>
                  <a:rPr lang="zh-CN" altLang="en-US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rPr>
                  <a:t>如何</a:t>
                </a:r>
                <a:r>
                  <a:rPr lang="zh-CN" sz="280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求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𝐴𝐸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的法向量？</a:t>
                </a:r>
                <a:endParaRPr lang="zh-CN" altLang="en-US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93" y="1636356"/>
                <a:ext cx="820610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560" t="-13953" r="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6" name="文本框 5">
                <a:extLst>
                  <a:ext uri="{FF2B5EF4-FFF2-40B4-BE49-F238E27FC236}">
                    <ele attr="{707847DE-7889-4711-9EA4-663687A75833}"/>
                  </a:ext>
                </a:extLst>
              </p:cNvPr>
              <p:cNvSpPr txBox="1"/>
              <p:nvPr/>
            </p:nvSpPr>
            <p:spPr>
              <a:xfrm>
                <a:off x="2291613" y="2304618"/>
                <a:ext cx="5596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(1)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𝐴𝐸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的法向量 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13" y="2304618"/>
                <a:ext cx="559689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43" t="-11842" r="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18431D1B-BC0B-43A4-912D-037F422B644F}"/>
                  </a:ext>
                </a:extLst>
              </p:cNvPr>
              <p:cNvSpPr txBox="1"/>
              <p:nvPr/>
            </p:nvSpPr>
            <p:spPr>
              <a:xfrm>
                <a:off x="2291613" y="2845402"/>
                <a:ext cx="544449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(2)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𝐴𝐸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内取两个不共线的向量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    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𝐴𝐸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,−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，</m:t>
                      </m:r>
                      <m:acc>
                        <m:accPr>
                          <m:chr m:val="⃗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=(−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13" y="2845402"/>
                <a:ext cx="5444490" cy="1014380"/>
              </a:xfrm>
              <a:prstGeom prst="rect">
                <a:avLst/>
              </a:prstGeom>
              <a:blipFill rotWithShape="1">
                <a:blip r:embed="rId5"/>
                <a:stretch>
                  <a:fillRect l="-1792" t="-4819" r="-1120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291613" y="3888680"/>
            <a:ext cx="502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根据法向量的定义建立关于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   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i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的方程组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1613" y="4811924"/>
            <a:ext cx="545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解方程组，</a:t>
            </a:r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取其中一组解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，得法向量</a:t>
            </a: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>
                <a:extLst>
                  <a:ext uri="{FF2B5EF4-FFF2-40B4-BE49-F238E27FC236}">
                    <ele attr="{4CCCE596-D515-43D5-9821-C05A8C2A533E}"/>
                  </a:ext>
                </a:extLst>
              </p:cNvPr>
              <p:cNvSpPr txBox="1"/>
              <p:nvPr/>
            </p:nvSpPr>
            <p:spPr>
              <a:xfrm>
                <a:off x="2255345" y="1437698"/>
                <a:ext cx="7957261" cy="692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15000"/>
                  </a:lnSpc>
                  <a:spcAft>
                    <a:spcPct val="0"/>
                  </a:spcAft>
                </a:pPr>
                <a:r>
                  <a:rPr lang="zh-CN" altLang="en-US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：（</a:t>
                </a:r>
                <a:r>
                  <a:rPr lang="en-US" altLang="zh-CN" sz="2400" kern="10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）</a:t>
                </a:r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𝐹𝐶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＝</m:t>
                      </m:r>
                      <m:acc>
                        <m:accPr>
                          <m:chr m:val="⃗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＝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zh-CN" sz="2400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345" y="1437698"/>
                <a:ext cx="7957261" cy="692113"/>
              </a:xfrm>
              <a:prstGeom prst="rect">
                <a:avLst/>
              </a:prstGeom>
              <a:blipFill rotWithShape="1">
                <a:blip r:embed="rId3"/>
                <a:stretch>
                  <a:fillRect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66B98074-9A9B-4AD7-9E51-44AF92E37665}"/>
                  </a:ext>
                </a:extLst>
              </p:cNvPr>
              <p:cNvSpPr txBox="1"/>
              <p:nvPr/>
            </p:nvSpPr>
            <p:spPr>
              <a:xfrm>
                <a:off x="3228481" y="3175563"/>
                <a:ext cx="33895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𝐹𝐶</m:t>
                      </m:r>
                    </m:oMath>
                  </m:oMathPara>
                </a14:m>
                <a:r>
                  <a:rPr lang="en-US" altLang="zh-CN" sz="2400" kern="100">
                    <a:latin typeface="华文楷体" panose="02010600040101010101" pitchFamily="2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 sz="24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81" y="3175563"/>
                <a:ext cx="338958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78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79D78CEB-589F-4D65-8EA0-CA31898EE6A4}"/>
                  </a:ext>
                </a:extLst>
              </p:cNvPr>
              <p:cNvSpPr txBox="1"/>
              <p:nvPr/>
            </p:nvSpPr>
            <p:spPr>
              <a:xfrm>
                <a:off x="3023051" y="3733347"/>
                <a:ext cx="4092695" cy="1766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15000"/>
                  </a:lnSpc>
                </a:pPr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的距离即为直线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𝐹𝐶</m:t>
                      </m:r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的距离</a:t>
                </a:r>
                <a:r>
                  <a:rPr lang="zh-CN" altLang="zh-CN" sz="2400" kern="1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ct val="0"/>
                  </a:spcAft>
                </a:pPr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1" y="3733347"/>
                <a:ext cx="4092695" cy="1766317"/>
              </a:xfrm>
              <a:prstGeom prst="rect">
                <a:avLst/>
              </a:prstGeom>
              <a:blipFill rotWithShape="1">
                <a:blip r:embed="rId5"/>
                <a:stretch>
                  <a:fillRect l="-2385" t="-690" r="-223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9B4CBA14-17F4-4133-B15B-B362AE7B0816}"/>
                  </a:ext>
                </a:extLst>
              </p:cNvPr>
              <p:cNvSpPr txBox="1"/>
              <p:nvPr/>
            </p:nvSpPr>
            <p:spPr>
              <a:xfrm>
                <a:off x="3228481" y="212981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𝐹𝐶</m:t>
                      </m:r>
                    </m:oMath>
                  </m:oMathPara>
                </a14:m>
                <a:r>
                  <a:rPr lang="en-US" altLang="zh-CN" sz="2400" kern="100">
                    <a:effectLst/>
                    <a:latin typeface="华文楷体" panose="0201060004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//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．</a:t>
                </a:r>
                <a:endParaRPr lang="zh-CN" altLang="en-US" sz="2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81" y="2129811"/>
                <a:ext cx="60960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600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51C6621C-98EE-467F-9FB4-063EC3C3247D}"/>
                  </a:ext>
                </a:extLst>
              </p:cNvPr>
              <p:cNvSpPr txBox="1"/>
              <p:nvPr/>
            </p:nvSpPr>
            <p:spPr>
              <a:xfrm>
                <a:off x="3185975" y="2622292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𝐹𝐶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⊄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平面</m:t>
                      </m:r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⸦</m:t>
                      </m:r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75" y="2622292"/>
                <a:ext cx="60960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600" t="-10526" r="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9" name="文本框 8">
                <a:extLst>
                  <a:ext uri="{FF2B5EF4-FFF2-40B4-BE49-F238E27FC236}">
                    <ele attr="{01F23006-7694-4DEE-9777-6CF2B02B0D2F}"/>
                  </a:ext>
                </a:extLst>
              </p:cNvPr>
              <p:cNvSpPr txBox="1"/>
              <p:nvPr/>
            </p:nvSpPr>
            <p:spPr>
              <a:xfrm>
                <a:off x="2518957" y="1595573"/>
                <a:ext cx="6096000" cy="2091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的法向量为</a:t>
                </a: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</a:t>
                </a:r>
              </a:p>
              <a:p>
                <a:pPr indent="266700" algn="just">
                  <a:lnSpc>
                    <a:spcPct val="120000"/>
                  </a:lnSpc>
                  <a:spcAft>
                    <a:spcPct val="0"/>
                  </a:spcAft>
                </a:pP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𝐴𝐸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zh-CN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endParaRPr lang="en-US" altLang="zh-CN" sz="2400" kern="100">
                  <a:effectLst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57" y="1595573"/>
                <a:ext cx="6096000" cy="2091150"/>
              </a:xfrm>
              <a:prstGeom prst="rect">
                <a:avLst/>
              </a:prstGeom>
              <a:blipFill rotWithShape="1">
                <a:blip r:embed="rId3"/>
                <a:stretch>
                  <a:fillRect t="-1749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0" name="文本框 9">
                <a:extLst>
                  <a:ext uri="{FF2B5EF4-FFF2-40B4-BE49-F238E27FC236}">
                    <ele attr="{282D5648-5DE6-45A5-82A1-58FFB68EC3ED}"/>
                  </a:ext>
                </a:extLst>
              </p:cNvPr>
              <p:cNvSpPr txBox="1"/>
              <p:nvPr/>
            </p:nvSpPr>
            <p:spPr>
              <a:xfrm>
                <a:off x="3005100" y="3110284"/>
                <a:ext cx="3752194" cy="1920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＋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20000"/>
                  </a:lnSpc>
                  <a:spcAft>
                    <a:spcPct val="0"/>
                  </a:spcAft>
                </a:pPr>
                <a:endParaRPr lang="zh-CN" altLang="en-US" sz="24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00" y="3110284"/>
                <a:ext cx="3752194" cy="1920910"/>
              </a:xfrm>
              <a:prstGeom prst="rect">
                <a:avLst/>
              </a:prstGeom>
              <a:blipFill rotWithShape="1">
                <a:blip r:embed="rId4"/>
                <a:stretch>
                  <a:fillRect l="-65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32A9034C-FC8F-492B-AA7B-EF835CB6C755}"/>
                  </a:ext>
                </a:extLst>
              </p:cNvPr>
              <p:cNvSpPr txBox="1"/>
              <p:nvPr/>
            </p:nvSpPr>
            <p:spPr>
              <a:xfrm>
                <a:off x="3104242" y="4790393"/>
                <a:ext cx="3321269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e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＝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242" y="4790393"/>
                <a:ext cx="3321269" cy="916148"/>
              </a:xfrm>
              <a:prstGeom prst="rect">
                <a:avLst/>
              </a:prstGeom>
              <a:blipFill rotWithShape="1">
                <a:blip r:embed="rId5"/>
                <a:stretch>
                  <a:fillRect l="-55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3" name="文本框 12">
                <a:extLst>
                  <a:ext uri="{FF2B5EF4-FFF2-40B4-BE49-F238E27FC236}">
                    <ele attr="{C0893AF7-966C-4818-B351-9191BF35E5A5}"/>
                  </a:ext>
                </a:extLst>
              </p:cNvPr>
              <p:cNvSpPr txBox="1"/>
              <p:nvPr/>
            </p:nvSpPr>
            <p:spPr>
              <a:xfrm>
                <a:off x="1953206" y="3820697"/>
                <a:ext cx="6096000" cy="843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𝐴𝐹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bi"/>
                            </m:rP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zh-CN" altLang="en-US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b="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b="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06" y="3820697"/>
                <a:ext cx="6096000" cy="8439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114A2A6D-880A-4349-9863-15392D75ED47}"/>
                  </a:ext>
                </a:extLst>
              </p:cNvPr>
              <p:cNvSpPr txBox="1"/>
              <p:nvPr/>
            </p:nvSpPr>
            <p:spPr>
              <a:xfrm>
                <a:off x="2247015" y="1487280"/>
                <a:ext cx="7445850" cy="9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取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lang="en-US" altLang="zh-CN" sz="2400" i="1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．</a:t>
                </a:r>
              </a:p>
              <a:p>
                <a:pPr indent="266700" algn="just">
                  <a:lnSpc>
                    <a:spcPct val="120000"/>
                  </a:lnSpc>
                  <a:spcAft>
                    <a:spcPct val="0"/>
                  </a:spcAft>
                </a:pP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b="1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的一个法向量．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15" y="1487280"/>
                <a:ext cx="7445850" cy="950645"/>
              </a:xfrm>
              <a:prstGeom prst="rect">
                <a:avLst/>
              </a:prstGeom>
              <a:blipFill rotWithShape="1"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4" name="文本框 13">
                <a:extLst>
                  <a:ext uri="{FF2B5EF4-FFF2-40B4-BE49-F238E27FC236}">
                    <ele attr="{2760C039-5A09-40B6-AD6C-2E1A1C3A6EBD}"/>
                  </a:ext>
                </a:extLst>
              </p:cNvPr>
              <p:cNvSpPr txBox="1"/>
              <p:nvPr/>
            </p:nvSpPr>
            <p:spPr>
              <a:xfrm>
                <a:off x="2247015" y="2448063"/>
                <a:ext cx="7924234" cy="695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20000"/>
                  </a:lnSpc>
                </a:pPr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又因为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𝐴𝐹</m:t>
                          </m:r>
                        </m:e>
                      </m:acc>
                      <m:r>
                        <a:rPr lang="zh-CN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＝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zh-CN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f>
                        <m:fPr>
                          <m:type m:val="bar"/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zh-CN" sz="2400" kern="10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kern="1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15" y="2448063"/>
                <a:ext cx="7924234" cy="695896"/>
              </a:xfrm>
              <a:prstGeom prst="rect">
                <a:avLst/>
              </a:prstGeom>
              <a:blipFill rotWithShape="1"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DF560C4D-E1C8-4D5F-9B06-EA156E2E701D}"/>
                  </a:ext>
                </a:extLst>
              </p:cNvPr>
              <p:cNvSpPr txBox="1"/>
              <p:nvPr/>
            </p:nvSpPr>
            <p:spPr>
              <a:xfrm>
                <a:off x="2454241" y="3246707"/>
                <a:ext cx="42330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所以点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r>
                  <a:rPr lang="zh-CN" altLang="zh-CN" sz="2400" kern="1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的距离为</a:t>
                </a:r>
                <a:endParaRPr lang="zh-CN" altLang="en-US" sz="2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41" y="3246707"/>
                <a:ext cx="423304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305" t="-10667" r="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21" name="文本框 20">
                <a:extLst>
                  <a:ext uri="{FF2B5EF4-FFF2-40B4-BE49-F238E27FC236}">
                    <ele attr="{A66520C0-CD36-4402-998E-1B4B58D00F8C}"/>
                  </a:ext>
                </a:extLst>
              </p:cNvPr>
              <p:cNvSpPr txBox="1"/>
              <p:nvPr/>
            </p:nvSpPr>
            <p:spPr>
              <a:xfrm>
                <a:off x="2454241" y="4898142"/>
                <a:ext cx="6185338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即直线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𝐹𝐶</m:t>
                      </m:r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到平面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𝐴𝐸𝐶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的距离</a:t>
                </a:r>
                <a:r>
                  <a:rPr lang="zh-CN" altLang="en-US" sz="2400" kern="10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41" y="4898142"/>
                <a:ext cx="6185338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-1578" r="0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102" y="2737744"/>
            <a:ext cx="3418506" cy="34862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/>
          <p:cNvSpPr txBox="1"/>
          <p:nvPr/>
        </p:nvSpPr>
        <p:spPr>
          <a:xfrm>
            <a:off x="2732846" y="2052249"/>
            <a:ext cx="7419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     1.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err="1">
                <a:latin typeface="华文楷体" panose="02010600040101010101" pitchFamily="2" charset="-122"/>
                <a:ea typeface="华文楷体" panose="02010600040101010101" pitchFamily="2" charset="-122"/>
              </a:rPr>
              <a:t>直线到平面的距离、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sz="28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平行平面间的距离可以转化为点到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平面</a:t>
            </a:r>
            <a:r>
              <a:rPr lang="en-US" altLang="zh-CN" sz="280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的距离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348624" y="1973804"/>
            <a:ext cx="5556738" cy="23447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143" y="1547929"/>
            <a:ext cx="445481" cy="530550"/>
            <a:chOff x="2121873" y="1511588"/>
            <a:chExt cx="445481" cy="469613"/>
          </a:xfrm>
        </p:grpSpPr>
        <p:sp>
          <p:nvSpPr>
            <p:cNvPr id="6" name="矩形 5"/>
            <p:cNvSpPr/>
            <p:nvPr/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460251" y="1434506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例题小结</a:t>
            </a:r>
            <a:endParaRPr lang="zh-CN" altLang="en-US" sz="30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490418" y="3191675"/>
            <a:ext cx="3373121" cy="2327576"/>
            <a:chOff x="449580" y="3005152"/>
            <a:chExt cx="3535045" cy="2432988"/>
          </a:xfrm>
        </p:grpSpPr>
        <p:cxnSp>
          <p:nvCxnSpPr>
            <p:cNvPr id="74" name="直接箭头连接符 73"/>
            <p:cNvCxnSpPr/>
            <p:nvPr/>
          </p:nvCxnSpPr>
          <p:spPr>
            <a:xfrm flipV="1">
              <a:off x="1903730" y="4852670"/>
              <a:ext cx="717550" cy="2540"/>
            </a:xfrm>
            <a:prstGeom prst="straightConnector1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299970" y="4798060"/>
              <a:ext cx="1062355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024" y="3443241"/>
              <a:ext cx="192072" cy="191718"/>
            </a:xfrm>
            <a:prstGeom prst="rect">
              <a:avLst/>
            </a:prstGeom>
          </p:spPr>
        </p:pic>
        <p:sp>
          <p:nvSpPr>
            <p:cNvPr id="77" name="平行四边形 76"/>
            <p:cNvSpPr/>
            <p:nvPr/>
          </p:nvSpPr>
          <p:spPr>
            <a:xfrm>
              <a:off x="449580" y="42627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840" y="4755515"/>
              <a:ext cx="191770" cy="191770"/>
            </a:xfrm>
            <a:prstGeom prst="rect">
              <a:avLst/>
            </a:prstGeom>
          </p:spPr>
        </p:pic>
        <p:cxnSp>
          <p:nvCxnSpPr>
            <p:cNvPr id="79" name="直接箭头连接符 78"/>
            <p:cNvCxnSpPr/>
            <p:nvPr/>
          </p:nvCxnSpPr>
          <p:spPr>
            <a:xfrm flipV="1">
              <a:off x="1249045" y="4095750"/>
              <a:ext cx="11430" cy="558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192530" y="4131945"/>
              <a:ext cx="564515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465830" y="4110990"/>
              <a:ext cx="363207" cy="48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555749" y="4800600"/>
              <a:ext cx="594360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2290" y="4758055"/>
              <a:ext cx="191770" cy="191770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2299816" y="3005152"/>
              <a:ext cx="564777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1225550" y="3528695"/>
              <a:ext cx="275907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1892204" y="3512765"/>
              <a:ext cx="708403" cy="13376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V="1">
              <a:off x="2624455" y="3493770"/>
              <a:ext cx="3175" cy="132969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6442516" y="3395481"/>
            <a:ext cx="3041713" cy="2251034"/>
            <a:chOff x="4606290" y="2787650"/>
            <a:chExt cx="3607435" cy="2663190"/>
          </a:xfrm>
        </p:grpSpPr>
        <p:sp>
          <p:nvSpPr>
            <p:cNvPr id="89" name="文本框 88"/>
            <p:cNvSpPr txBox="1"/>
            <p:nvPr/>
          </p:nvSpPr>
          <p:spPr>
            <a:xfrm>
              <a:off x="6402551" y="3250897"/>
              <a:ext cx="564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456680" y="4810760"/>
              <a:ext cx="10623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870065" y="3554730"/>
              <a:ext cx="3175" cy="132969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5634" y="3455941"/>
              <a:ext cx="192072" cy="191718"/>
            </a:xfrm>
            <a:prstGeom prst="rect">
              <a:avLst/>
            </a:prstGeom>
          </p:spPr>
        </p:pic>
        <p:sp>
          <p:nvSpPr>
            <p:cNvPr id="93" name="平行四边形 92"/>
            <p:cNvSpPr/>
            <p:nvPr/>
          </p:nvSpPr>
          <p:spPr>
            <a:xfrm>
              <a:off x="4606290" y="42754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5450" y="4768215"/>
              <a:ext cx="191770" cy="191770"/>
            </a:xfrm>
            <a:prstGeom prst="rect">
              <a:avLst/>
            </a:prstGeom>
          </p:spPr>
        </p:pic>
        <p:cxnSp>
          <p:nvCxnSpPr>
            <p:cNvPr id="95" name="直接箭头连接符 94"/>
            <p:cNvCxnSpPr/>
            <p:nvPr/>
          </p:nvCxnSpPr>
          <p:spPr>
            <a:xfrm flipV="1">
              <a:off x="5405755" y="4108450"/>
              <a:ext cx="11430" cy="558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5349240" y="4144645"/>
              <a:ext cx="5645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7622540" y="4123690"/>
              <a:ext cx="380486" cy="51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712460" y="4813300"/>
              <a:ext cx="5943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770755"/>
              <a:ext cx="191770" cy="191770"/>
            </a:xfrm>
            <a:prstGeom prst="rect">
              <a:avLst/>
            </a:prstGeom>
          </p:spPr>
        </p:pic>
        <p:cxnSp>
          <p:nvCxnSpPr>
            <p:cNvPr id="100" name="直接箭头连接符 99"/>
            <p:cNvCxnSpPr/>
            <p:nvPr/>
          </p:nvCxnSpPr>
          <p:spPr>
            <a:xfrm flipV="1">
              <a:off x="6161405" y="3554730"/>
              <a:ext cx="711835" cy="1315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平行四边形 100"/>
            <p:cNvSpPr/>
            <p:nvPr/>
          </p:nvSpPr>
          <p:spPr>
            <a:xfrm>
              <a:off x="4766945" y="28276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7693659" y="2787650"/>
              <a:ext cx="396324" cy="51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  <a:sym typeface="+mn-ea"/>
                </a:rPr>
                <a:t>β</a:t>
              </a:r>
              <a:endParaRPr lang="zh-CN" altLang="en-US" sz="2400" i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6155532" y="4864100"/>
              <a:ext cx="717550" cy="25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73" name="任意多边形 3072"/>
          <p:cNvSpPr/>
          <p:nvPr/>
        </p:nvSpPr>
        <p:spPr>
          <a:xfrm flipH="1">
            <a:off x="0" y="0"/>
            <a:ext cx="0" cy="0"/>
          </a:xfrm>
          <a:custGeom>
            <a:rect l="0" t="0" r="0" b="0"/>
            <a:pathLst/>
          </a:custGeom>
          <a:noFill/>
          <a:ln w="9525">
            <a:noFill/>
          </a:ln>
        </p:spPr>
        <p:txBody>
          <a:bodyPr/>
          <a:lstStyle/>
          <a:p/>
        </p:txBody>
      </p:sp>
      <p:sp>
        <p:nvSpPr>
          <p:cNvPr id="3" name="文本框 2"/>
          <p:cNvSpPr txBox="1"/>
          <p:nvPr/>
        </p:nvSpPr>
        <p:spPr>
          <a:xfrm>
            <a:off x="2754769" y="2729919"/>
            <a:ext cx="390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直线到平面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的距离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40229" y="2804127"/>
            <a:ext cx="3742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两个</a:t>
            </a:r>
            <a:r>
              <a: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平行平面间的距离</a:t>
            </a:r>
            <a:endParaRPr lang="zh-CN" altLang="en-US" sz="2800"/>
          </a:p>
        </p:txBody>
      </p:sp>
      <mc:AlternateContent>
        <mc:Choice Requires="a14">
          <p:sp>
            <p:nvSpPr>
              <p:cNvPr id="77" name="文本框 76">
                <a:extLst>
                  <a:ext uri="{FF2B5EF4-FFF2-40B4-BE49-F238E27FC236}">
                    <ele attr="{7CB0BC38-040B-40DD-A27E-20595CB5D10F}"/>
                  </a:ext>
                </a:extLst>
              </p:cNvPr>
              <p:cNvSpPr txBox="1"/>
              <p:nvPr/>
            </p:nvSpPr>
            <p:spPr>
              <a:xfrm>
                <a:off x="2924216" y="1305536"/>
                <a:ext cx="6847100" cy="12098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type m:val="bar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zh-CN" altLang="en-US" sz="2800" b="0" i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800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sepChr m:val="|"/>
                                  <m:endChr m:val="|"/>
                                  <m:grow m:val="on"/>
                                  <m:shp m:val="centered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bi"/>
                                    </m:r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zh-CN" altLang="en-US" sz="28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𝐴𝑃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800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zh-CN" altLang="en-US" sz="2800" b="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sepChr m:val="|"/>
                              <m:endChr m:val="|"/>
                              <m:grow m:val="on"/>
                              <m:shp m:val="centered"/>
                              <m:ctrlP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16" y="1305536"/>
                <a:ext cx="6847100" cy="12098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2490418" y="3191675"/>
            <a:ext cx="3373121" cy="2327576"/>
            <a:chOff x="449580" y="3005152"/>
            <a:chExt cx="3535045" cy="243298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1903730" y="4852670"/>
              <a:ext cx="717550" cy="2540"/>
            </a:xfrm>
            <a:prstGeom prst="straightConnector1">
              <a:avLst/>
            </a:prstGeom>
            <a:ln w="381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2299970" y="4798060"/>
              <a:ext cx="1062355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024" y="3443241"/>
              <a:ext cx="192072" cy="191718"/>
            </a:xfrm>
            <a:prstGeom prst="rect">
              <a:avLst/>
            </a:prstGeom>
          </p:spPr>
        </p:pic>
        <p:sp>
          <p:nvSpPr>
            <p:cNvPr id="43" name="平行四边形 42"/>
            <p:cNvSpPr/>
            <p:nvPr/>
          </p:nvSpPr>
          <p:spPr>
            <a:xfrm>
              <a:off x="449580" y="42627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9840" y="4755515"/>
              <a:ext cx="191770" cy="191770"/>
            </a:xfrm>
            <a:prstGeom prst="rect">
              <a:avLst/>
            </a:prstGeom>
          </p:spPr>
        </p:pic>
        <p:cxnSp>
          <p:nvCxnSpPr>
            <p:cNvPr id="45" name="直接箭头连接符 44"/>
            <p:cNvCxnSpPr/>
            <p:nvPr/>
          </p:nvCxnSpPr>
          <p:spPr>
            <a:xfrm flipV="1">
              <a:off x="1249045" y="4095750"/>
              <a:ext cx="11430" cy="558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192530" y="4131945"/>
              <a:ext cx="564515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465830" y="4110990"/>
              <a:ext cx="363207" cy="48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55749" y="4800600"/>
              <a:ext cx="594360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290" y="4758055"/>
              <a:ext cx="191770" cy="191770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2299816" y="3005152"/>
              <a:ext cx="564777" cy="48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225550" y="3528695"/>
              <a:ext cx="2759075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1892204" y="3512765"/>
              <a:ext cx="708403" cy="13376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2624455" y="3493770"/>
              <a:ext cx="3175" cy="132969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442516" y="3395481"/>
            <a:ext cx="3041713" cy="2251034"/>
            <a:chOff x="4606290" y="2787650"/>
            <a:chExt cx="3607435" cy="2663190"/>
          </a:xfrm>
        </p:grpSpPr>
        <p:sp>
          <p:nvSpPr>
            <p:cNvPr id="55" name="文本框 54"/>
            <p:cNvSpPr txBox="1"/>
            <p:nvPr/>
          </p:nvSpPr>
          <p:spPr>
            <a:xfrm>
              <a:off x="6402551" y="3250897"/>
              <a:ext cx="564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456680" y="4810760"/>
              <a:ext cx="10623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6870065" y="3554730"/>
              <a:ext cx="3175" cy="132969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5634" y="3455941"/>
              <a:ext cx="192072" cy="191718"/>
            </a:xfrm>
            <a:prstGeom prst="rect">
              <a:avLst/>
            </a:prstGeom>
          </p:spPr>
        </p:pic>
        <p:sp>
          <p:nvSpPr>
            <p:cNvPr id="59" name="平行四边形 58"/>
            <p:cNvSpPr/>
            <p:nvPr/>
          </p:nvSpPr>
          <p:spPr>
            <a:xfrm>
              <a:off x="4606290" y="42754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5450" y="4768215"/>
              <a:ext cx="191770" cy="191770"/>
            </a:xfrm>
            <a:prstGeom prst="rect">
              <a:avLst/>
            </a:prstGeom>
          </p:spPr>
        </p:pic>
        <p:cxnSp>
          <p:nvCxnSpPr>
            <p:cNvPr id="61" name="直接箭头连接符 60"/>
            <p:cNvCxnSpPr/>
            <p:nvPr/>
          </p:nvCxnSpPr>
          <p:spPr>
            <a:xfrm flipV="1">
              <a:off x="5405755" y="4108450"/>
              <a:ext cx="11430" cy="5581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349240" y="4144645"/>
              <a:ext cx="5645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622540" y="4123690"/>
              <a:ext cx="380486" cy="51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zh-CN" altLang="en-US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712460" y="4813300"/>
              <a:ext cx="5943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7900" y="4770755"/>
              <a:ext cx="191770" cy="191770"/>
            </a:xfrm>
            <a:prstGeom prst="rect">
              <a:avLst/>
            </a:prstGeom>
          </p:spPr>
        </p:pic>
        <p:cxnSp>
          <p:nvCxnSpPr>
            <p:cNvPr id="66" name="直接箭头连接符 65"/>
            <p:cNvCxnSpPr/>
            <p:nvPr/>
          </p:nvCxnSpPr>
          <p:spPr>
            <a:xfrm flipV="1">
              <a:off x="6161405" y="3554730"/>
              <a:ext cx="711835" cy="13157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平行四边形 66"/>
            <p:cNvSpPr/>
            <p:nvPr/>
          </p:nvSpPr>
          <p:spPr>
            <a:xfrm>
              <a:off x="4766945" y="2827655"/>
              <a:ext cx="3446780" cy="1175385"/>
            </a:xfrm>
            <a:prstGeom prst="parallelogram">
              <a:avLst>
                <a:gd name="adj" fmla="val 5068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693659" y="2787650"/>
              <a:ext cx="396324" cy="51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i="1"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  <a:sym typeface="+mn-ea"/>
                </a:rPr>
                <a:t>β</a:t>
              </a:r>
              <a:endParaRPr lang="zh-CN" altLang="en-US" sz="2400" i="1"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6155532" y="4864100"/>
              <a:ext cx="717550" cy="25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文本框 10"/>
          <p:cNvSpPr txBox="1"/>
          <p:nvPr/>
        </p:nvSpPr>
        <p:spPr>
          <a:xfrm>
            <a:off x="2850387" y="2116886"/>
            <a:ext cx="741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用向量方法解决距离问题的“三步曲”：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362529" y="1977775"/>
            <a:ext cx="5556738" cy="23447"/>
          </a:xfrm>
          <a:prstGeom prst="line">
            <a:avLst/>
          </a:prstGeom>
          <a:ln w="12700">
            <a:solidFill>
              <a:srgbClr val="0143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841195" y="1516769"/>
            <a:ext cx="445481" cy="469613"/>
            <a:chOff x="2121873" y="1511588"/>
            <a:chExt cx="445481" cy="469613"/>
          </a:xfrm>
        </p:grpSpPr>
        <p:sp>
          <p:nvSpPr>
            <p:cNvPr id="18" name="矩形 17"/>
            <p:cNvSpPr/>
            <p:nvPr/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362529" y="1449718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例题小结</a:t>
            </a:r>
            <a:endParaRPr lang="zh-CN" altLang="en-US" sz="300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5728547" y="5107223"/>
            <a:ext cx="4265403" cy="8100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5728546" y="4041924"/>
            <a:ext cx="4265404" cy="8100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850387" y="3240223"/>
            <a:ext cx="2216321" cy="482375"/>
            <a:chOff x="6518449" y="2889945"/>
            <a:chExt cx="2216321" cy="482375"/>
          </a:xfrm>
        </p:grpSpPr>
        <p:sp>
          <p:nvSpPr>
            <p:cNvPr id="24" name="矩形: 圆角 23"/>
            <p:cNvSpPr/>
            <p:nvPr/>
          </p:nvSpPr>
          <p:spPr>
            <a:xfrm>
              <a:off x="6518449" y="2910655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0370" y="2889945"/>
              <a:ext cx="2164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化为向量问题</a:t>
              </a:r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50387" y="4155239"/>
            <a:ext cx="2194087" cy="475998"/>
            <a:chOff x="6503513" y="4545902"/>
            <a:chExt cx="2194087" cy="475998"/>
          </a:xfrm>
        </p:grpSpPr>
        <p:sp>
          <p:nvSpPr>
            <p:cNvPr id="27" name="矩形: 圆角 26"/>
            <p:cNvSpPr/>
            <p:nvPr/>
          </p:nvSpPr>
          <p:spPr>
            <a:xfrm>
              <a:off x="6518449" y="4545902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3513" y="4560235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进行向量运算</a:t>
              </a:r>
              <a:endParaRPr lang="zh-CN" altLang="en-US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850387" y="5098921"/>
            <a:ext cx="2194087" cy="469967"/>
            <a:chOff x="6470252" y="3101539"/>
            <a:chExt cx="2194087" cy="469967"/>
          </a:xfrm>
        </p:grpSpPr>
        <p:sp>
          <p:nvSpPr>
            <p:cNvPr id="30" name="矩形: 圆角 29"/>
            <p:cNvSpPr/>
            <p:nvPr/>
          </p:nvSpPr>
          <p:spPr>
            <a:xfrm>
              <a:off x="6503720" y="3101539"/>
              <a:ext cx="2019446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70252" y="3109841"/>
              <a:ext cx="21940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</a:rPr>
                <a:t>回到图形问题</a:t>
              </a:r>
              <a:endParaRPr lang="zh-CN" altLang="en-US" sz="2400"/>
            </a:p>
          </p:txBody>
        </p:sp>
      </p:grpSp>
      <p:sp>
        <p:nvSpPr>
          <p:cNvPr id="35" name="矩形: 圆角 34"/>
          <p:cNvSpPr/>
          <p:nvPr/>
        </p:nvSpPr>
        <p:spPr>
          <a:xfrm>
            <a:off x="5728545" y="2984509"/>
            <a:ext cx="4265405" cy="8100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>
        <mc:Choice Requires="a14">
          <p:sp>
            <p:nvSpPr>
              <p:cNvPr id="36" name="文本框 35">
                <a:extLst>
                  <a:ext uri="{FF2B5EF4-FFF2-40B4-BE49-F238E27FC236}">
                    <ele attr="{D9D7541D-CBA1-424E-B8A3-6A7DA58AADCC}"/>
                  </a:ext>
                </a:extLst>
              </p:cNvPr>
              <p:cNvSpPr txBox="1"/>
              <p:nvPr/>
            </p:nvSpPr>
            <p:spPr>
              <a:xfrm>
                <a:off x="5574862" y="3013501"/>
                <a:ext cx="44190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①建立空间直角坐标系，求所</a:t>
                </a:r>
                <a:endParaRPr lang="en-US" altLang="zh-CN" sz="24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需向量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的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坐标</a:t>
                </a: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62" y="3013501"/>
                <a:ext cx="4419088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37" name="文本框 36">
                <a:extLst>
                  <a:ext uri="{FF2B5EF4-FFF2-40B4-BE49-F238E27FC236}">
                    <ele attr="{693E5C5C-EC01-437D-8704-2312FA668741}"/>
                  </a:ext>
                </a:extLst>
              </p:cNvPr>
              <p:cNvSpPr txBox="1"/>
              <p:nvPr/>
            </p:nvSpPr>
            <p:spPr>
              <a:xfrm>
                <a:off x="5615212" y="4245028"/>
                <a:ext cx="46386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"/>
                        </m:rPr>
                        <a:rPr lang="en-US" altLang="zh-CN" sz="2400" b="1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  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②</m:t>
                      </m:r>
                      <m:r>
                        <m:rPr>
                          <m:sty m:val="bi"/>
                        </m:rPr>
                        <a:rPr lang="zh-CN" altLang="en-US" sz="2400" b="1" i="1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应用</m:t>
                      </m:r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距离的向量计算公式</a:t>
                </a: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12" y="4245028"/>
                <a:ext cx="463869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5815905" y="5224103"/>
            <a:ext cx="45549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③得到所求距离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箭头: 下 38"/>
          <p:cNvSpPr/>
          <p:nvPr/>
        </p:nvSpPr>
        <p:spPr>
          <a:xfrm>
            <a:off x="3760293" y="3786729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/>
          <p:cNvSpPr/>
          <p:nvPr/>
        </p:nvSpPr>
        <p:spPr>
          <a:xfrm>
            <a:off x="3767183" y="4761561"/>
            <a:ext cx="185854" cy="3043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4869833" y="3471055"/>
            <a:ext cx="858712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884769" y="4423199"/>
            <a:ext cx="84377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903301" y="5352015"/>
            <a:ext cx="82524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/>
          <p:cNvGrpSpPr/>
          <p:nvPr/>
        </p:nvGrpSpPr>
        <p:grpSpPr>
          <a:xfrm>
            <a:off x="2097135" y="1301718"/>
            <a:ext cx="429851" cy="541431"/>
            <a:chOff x="2121873" y="1511588"/>
            <a:chExt cx="445481" cy="469613"/>
          </a:xfrm>
        </p:grpSpPr>
        <p:sp>
          <p:nvSpPr>
            <p:cNvPr id="6" name="矩形 5"/>
            <p:cNvSpPr/>
            <p:nvPr/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20805" y="1236151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0805" y="1727251"/>
            <a:ext cx="7512685" cy="63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节课研究的主要内容有哪些？</a:t>
            </a:r>
            <a:endParaRPr lang="zh-CN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70074" y="3547206"/>
            <a:ext cx="4700048" cy="2484100"/>
            <a:chOff x="3786970" y="3410752"/>
            <a:chExt cx="4700048" cy="2484100"/>
          </a:xfrm>
        </p:grpSpPr>
        <mc:AlternateContent>
          <mc:Choice Requires="a14">
            <p:sp>
              <p:nvSpPr>
                <p:cNvPr id="41" name="文本框 40">
                  <a:extLst>
                    <a:ext uri="{FF2B5EF4-FFF2-40B4-BE49-F238E27FC236}">
                      <ele attr="{1B966D6F-EA98-4AEA-A0DC-E7B23732B282}"/>
                    </a:ext>
                  </a:extLst>
                </p:cNvPr>
                <p:cNvSpPr txBox="1"/>
                <p:nvPr/>
              </p:nvSpPr>
              <p:spPr>
                <a:xfrm>
                  <a:off x="6707433" y="3410752"/>
                  <a:ext cx="1779585" cy="5205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sepChr m:val="|"/>
                            <m:endChr m:val="|"/>
                            <m:grow m:val="on"/>
                            <m:shp m:val="centered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𝑃𝑄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800"/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433" y="3410752"/>
                  <a:ext cx="1779585" cy="52052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43" name="文本框 42">
                  <a:extLst>
                    <a:ext uri="{FF2B5EF4-FFF2-40B4-BE49-F238E27FC236}">
                      <ele attr="{74543014-35A5-4727-9BDB-EFF2DF84F06E}"/>
                    </a:ext>
                  </a:extLst>
                </p:cNvPr>
                <p:cNvSpPr txBox="1"/>
                <p:nvPr/>
              </p:nvSpPr>
              <p:spPr>
                <a:xfrm>
                  <a:off x="3786970" y="4985500"/>
                  <a:ext cx="4700048" cy="90935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sty m:val="bi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m:rPr>
                                    <m:sty m:val="bi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m:rPr>
                                <m:sty m:val="bi"/>
                              </m:r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bar"/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𝒖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sepChr m:val="|"/>
                                        <m:endChr m:val="|"/>
                                        <m:grow m:val="on"/>
                                        <m:shp m:val="centered"/>
                                        <m:ctrl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bi"/>
                                          </m:rPr>
                                          <a:rPr lang="en-US" altLang="zh-CN" sz="2000" b="1" i="1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sty m:val="bi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m:rPr>
                                    <m:sty m:val="bi"/>
                                  </m:r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970" y="4985500"/>
                  <a:ext cx="4700048" cy="90935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>
          <mc:Choice Requires="a14">
            <p:sp>
              <p:nvSpPr>
                <p:cNvPr id="47" name="文本框 46">
                  <a:extLst>
                    <a:ext uri="{FF2B5EF4-FFF2-40B4-BE49-F238E27FC236}">
                      <ele attr="{A21F09CE-74A1-41D5-9C44-932E3889F5C2}"/>
                    </a:ext>
                  </a:extLst>
                </p:cNvPr>
                <p:cNvSpPr txBox="1"/>
                <p:nvPr/>
              </p:nvSpPr>
              <p:spPr>
                <a:xfrm>
                  <a:off x="4653049" y="3979092"/>
                  <a:ext cx="3833969" cy="97590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𝑃𝑄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sepChr m:val="|"/>
                            <m:endChr m:val="|"/>
                            <m:grow m:val="on"/>
                            <m:shp m:val="centered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type m:val="bar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sepChr m:val="|"/>
                                    <m:endChr m:val="|"/>
                                    <m:grow m:val="on"/>
                                    <m:shp m:val="centered"/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m:rPr>
                            <m:sty m:val="bi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sepChr m:val="|"/>
                                <m:endChr m:val="|"/>
                                <m:grow m:val="on"/>
                                <m:shp m:val="centered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sepChr m:val="|"/>
                                <m:endChr m:val="|"/>
                                <m:grow m:val="on"/>
                                <m:shp m:val="centered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049" y="3979092"/>
                  <a:ext cx="3833969" cy="97590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0805" y="2443690"/>
            <a:ext cx="4277460" cy="1915760"/>
          </a:xfrm>
        </p:spPr>
        <p:txBody>
          <a:bodyPr>
            <a:normAutofit/>
          </a:bodyPr>
          <a:lstStyle/>
          <a:p>
            <a:r>
              <a:rPr lang="zh-CN" altLang="en-US"/>
              <a:t>空间中的距离问题</a:t>
            </a:r>
            <a:endParaRPr lang="en-US" altLang="zh-CN"/>
          </a:p>
          <a:p>
            <a:r>
              <a:rPr lang="zh-CN" altLang="en-US"/>
              <a:t>投影向量、勾股定理、向量数量积运算相结合</a:t>
            </a:r>
            <a:endParaRPr lang="zh-CN" altLang="en-US"/>
          </a:p>
          <a:p>
            <a:r>
              <a:rPr lang="zh-CN" altLang="en-US"/>
              <a:t>距离的向量计算公式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/>
          <p:cNvGrpSpPr/>
          <p:nvPr/>
        </p:nvGrpSpPr>
        <p:grpSpPr>
          <a:xfrm>
            <a:off x="2369361" y="1317988"/>
            <a:ext cx="445481" cy="469613"/>
            <a:chOff x="2121873" y="1511588"/>
            <a:chExt cx="445481" cy="469613"/>
          </a:xfrm>
        </p:grpSpPr>
        <p:sp>
          <p:nvSpPr>
            <p:cNvPr id="6" name="矩形 5"/>
            <p:cNvSpPr/>
            <p:nvPr/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893031" y="1210778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47554" y="1605759"/>
            <a:ext cx="7899907" cy="3924028"/>
            <a:chOff x="451230" y="1689521"/>
            <a:chExt cx="7899907" cy="3924028"/>
          </a:xfrm>
        </p:grpSpPr>
        <p:sp>
          <p:nvSpPr>
            <p:cNvPr id="17" name="文本框 16"/>
            <p:cNvSpPr txBox="1"/>
            <p:nvPr/>
          </p:nvSpPr>
          <p:spPr>
            <a:xfrm>
              <a:off x="451230" y="1689521"/>
              <a:ext cx="7512685" cy="63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sz="280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r>
                <a:rPr lang="en-US" altLang="zh-CN" sz="280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   </a:t>
              </a: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本节课我们采用的研究方法是什么</a:t>
              </a: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圆角矩形 9"/>
            <p:cNvSpPr/>
            <p:nvPr/>
          </p:nvSpPr>
          <p:spPr>
            <a:xfrm>
              <a:off x="2008733" y="3154379"/>
              <a:ext cx="3442041" cy="401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点到直线的距离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3" name="圆角矩形 11"/>
            <p:cNvSpPr/>
            <p:nvPr/>
          </p:nvSpPr>
          <p:spPr>
            <a:xfrm>
              <a:off x="2008733" y="2458749"/>
              <a:ext cx="3442041" cy="401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两平行线之间的距离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4" name="圆角矩形 12"/>
            <p:cNvSpPr/>
            <p:nvPr/>
          </p:nvSpPr>
          <p:spPr>
            <a:xfrm>
              <a:off x="2008733" y="4519719"/>
              <a:ext cx="3442041" cy="401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点到平面的距离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5" name="圆角矩形 16"/>
            <p:cNvSpPr/>
            <p:nvPr/>
          </p:nvSpPr>
          <p:spPr>
            <a:xfrm>
              <a:off x="2008733" y="3820864"/>
              <a:ext cx="3442041" cy="401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直线到平面的距离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6" name="圆角矩形 21"/>
            <p:cNvSpPr/>
            <p:nvPr/>
          </p:nvSpPr>
          <p:spPr>
            <a:xfrm>
              <a:off x="2008734" y="5211552"/>
              <a:ext cx="3442040" cy="401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两平行平面间的距离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37" name="圆角矩形 9"/>
            <p:cNvSpPr/>
            <p:nvPr/>
          </p:nvSpPr>
          <p:spPr>
            <a:xfrm flipH="1">
              <a:off x="504322" y="3012877"/>
              <a:ext cx="464259" cy="2019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立体几何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68581" y="4022836"/>
              <a:ext cx="245721" cy="0"/>
            </a:xfrm>
            <a:prstGeom prst="straightConnector1">
              <a:avLst/>
            </a:prstGeom>
            <a:ln w="28575">
              <a:solidFill>
                <a:srgbClr val="01431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9"/>
            <p:cNvSpPr/>
            <p:nvPr/>
          </p:nvSpPr>
          <p:spPr>
            <a:xfrm flipH="1">
              <a:off x="1214302" y="3012877"/>
              <a:ext cx="464259" cy="20199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距离问题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3729754" y="4222861"/>
              <a:ext cx="0" cy="296858"/>
            </a:xfrm>
            <a:prstGeom prst="straightConnector1">
              <a:avLst/>
            </a:prstGeom>
            <a:ln w="57150">
              <a:solidFill>
                <a:srgbClr val="0143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 flipV="1">
              <a:off x="3729754" y="4921716"/>
              <a:ext cx="0" cy="289836"/>
            </a:xfrm>
            <a:prstGeom prst="straightConnector1">
              <a:avLst/>
            </a:prstGeom>
            <a:ln w="57150">
              <a:solidFill>
                <a:srgbClr val="0143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9"/>
            <p:cNvSpPr/>
            <p:nvPr/>
          </p:nvSpPr>
          <p:spPr>
            <a:xfrm flipH="1">
              <a:off x="7886878" y="3012879"/>
              <a:ext cx="464259" cy="20199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空间向量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sp>
          <p:nvSpPr>
            <p:cNvPr id="45" name="圆角矩形 9"/>
            <p:cNvSpPr/>
            <p:nvPr/>
          </p:nvSpPr>
          <p:spPr>
            <a:xfrm flipH="1">
              <a:off x="7158503" y="3012878"/>
              <a:ext cx="464259" cy="20199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投影向量</a:t>
              </a:r>
              <a:endPara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450774" y="3355378"/>
              <a:ext cx="1717290" cy="647047"/>
            </a:xfrm>
            <a:prstGeom prst="line">
              <a:avLst/>
            </a:prstGeom>
            <a:ln w="38100">
              <a:solidFill>
                <a:srgbClr val="01431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>
              <a:off x="3729754" y="2860746"/>
              <a:ext cx="0" cy="293633"/>
            </a:xfrm>
            <a:prstGeom prst="straightConnector1">
              <a:avLst/>
            </a:prstGeom>
            <a:ln w="57150">
              <a:solidFill>
                <a:srgbClr val="0143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5450774" y="4022837"/>
              <a:ext cx="1707729" cy="697881"/>
            </a:xfrm>
            <a:prstGeom prst="line">
              <a:avLst/>
            </a:prstGeom>
            <a:ln w="38100">
              <a:solidFill>
                <a:srgbClr val="01431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 rot="1264368">
              <a:off x="5457837" y="3320883"/>
              <a:ext cx="188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直线的方向向量</a:t>
              </a: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 rot="1318806">
              <a:off x="5613990" y="3654493"/>
              <a:ext cx="1156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勾股定理</a:t>
              </a: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 rot="20232366">
              <a:off x="5584277" y="4277463"/>
              <a:ext cx="185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平面的法向量</a:t>
              </a: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7622762" y="4022837"/>
              <a:ext cx="264116" cy="0"/>
            </a:xfrm>
            <a:prstGeom prst="straightConnector1">
              <a:avLst/>
            </a:prstGeom>
            <a:ln w="28575">
              <a:solidFill>
                <a:srgbClr val="01431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3"/>
            <p:cNvCxnSpPr/>
            <p:nvPr/>
          </p:nvCxnSpPr>
          <p:spPr>
            <a:xfrm flipV="1">
              <a:off x="1678561" y="2659748"/>
              <a:ext cx="330172" cy="13630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37"/>
            <p:cNvCxnSpPr/>
            <p:nvPr/>
          </p:nvCxnSpPr>
          <p:spPr>
            <a:xfrm flipV="1">
              <a:off x="1678561" y="3355378"/>
              <a:ext cx="330172" cy="66745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40"/>
            <p:cNvCxnSpPr/>
            <p:nvPr/>
          </p:nvCxnSpPr>
          <p:spPr>
            <a:xfrm>
              <a:off x="1678561" y="4022836"/>
              <a:ext cx="330172" cy="6978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44"/>
            <p:cNvCxnSpPr/>
            <p:nvPr/>
          </p:nvCxnSpPr>
          <p:spPr>
            <a:xfrm>
              <a:off x="1678561" y="4022836"/>
              <a:ext cx="330173" cy="13897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2"/>
            <p:cNvCxnSpPr/>
            <p:nvPr/>
          </p:nvCxnSpPr>
          <p:spPr>
            <a:xfrm flipV="1">
              <a:off x="1678561" y="4021863"/>
              <a:ext cx="330172" cy="97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3"/>
    </p:custData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圆角矩形 33"/>
          <p:cNvSpPr/>
          <p:nvPr/>
        </p:nvSpPr>
        <p:spPr>
          <a:xfrm>
            <a:off x="3401536" y="3055208"/>
            <a:ext cx="1761734" cy="1161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立体几何问题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168050" y="3634542"/>
            <a:ext cx="1840864" cy="65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207615" y="5496204"/>
            <a:ext cx="1761734" cy="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92171" y="4292951"/>
            <a:ext cx="0" cy="596817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26592" y="3075244"/>
            <a:ext cx="13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向量化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08912" y="4234800"/>
            <a:ext cx="2125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96713" y="4991379"/>
            <a:ext cx="168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几何化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20353" y="1352889"/>
            <a:ext cx="445481" cy="469613"/>
            <a:chOff x="2121873" y="1511588"/>
            <a:chExt cx="445481" cy="469613"/>
          </a:xfrm>
        </p:grpSpPr>
        <p:sp>
          <p:nvSpPr>
            <p:cNvPr id="22" name="矩形 21"/>
            <p:cNvSpPr/>
            <p:nvPr/>
          </p:nvSpPr>
          <p:spPr>
            <a:xfrm>
              <a:off x="2121873" y="1511588"/>
              <a:ext cx="363415" cy="363415"/>
            </a:xfrm>
            <a:prstGeom prst="rect">
              <a:avLst/>
            </a:prstGeom>
            <a:solidFill>
              <a:srgbClr val="0143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171" y="1735018"/>
              <a:ext cx="246183" cy="246183"/>
            </a:xfrm>
            <a:prstGeom prst="rect">
              <a:avLst/>
            </a:prstGeom>
            <a:solidFill>
              <a:srgbClr val="016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544023" y="1245679"/>
            <a:ext cx="323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02060" y="1650965"/>
            <a:ext cx="7984474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zh-CN" sz="280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本节课的学习你体会到向量方法解决立体</a:t>
            </a:r>
            <a:endParaRPr lang="en-US" altLang="zh-CN" sz="280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几何问题的“三步曲”吗？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4278578" y="4255063"/>
            <a:ext cx="3825" cy="622270"/>
          </a:xfrm>
          <a:prstGeom prst="line">
            <a:avLst/>
          </a:prstGeom>
          <a:ln w="38100">
            <a:solidFill>
              <a:srgbClr val="0143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33"/>
          <p:cNvSpPr/>
          <p:nvPr/>
        </p:nvSpPr>
        <p:spPr>
          <a:xfrm>
            <a:off x="7011304" y="3050325"/>
            <a:ext cx="1761734" cy="1161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向量问题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圆角矩形 33"/>
          <p:cNvSpPr/>
          <p:nvPr/>
        </p:nvSpPr>
        <p:spPr>
          <a:xfrm>
            <a:off x="3397711" y="4911932"/>
            <a:ext cx="1761734" cy="1161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立体几何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问题的解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017519" y="4991379"/>
            <a:ext cx="1761734" cy="1161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向量问题的解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圆角矩形 17"/>
          <p:cNvSpPr/>
          <p:nvPr/>
        </p:nvSpPr>
        <p:spPr>
          <a:xfrm>
            <a:off x="2604595" y="1232881"/>
            <a:ext cx="6510655" cy="695960"/>
          </a:xfrm>
          <a:prstGeom prst="round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空间中距离</a:t>
            </a:r>
            <a:endParaRPr lang="zh-CN" altLang="zh-CN" sz="280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2604595" y="1232881"/>
            <a:ext cx="6510655" cy="695960"/>
          </a:xfrm>
          <a:prstGeom prst="round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空间中距离</a:t>
            </a:r>
            <a:endParaRPr lang="zh-CN" altLang="zh-CN" sz="280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925039" y="1232881"/>
            <a:ext cx="1219548" cy="10012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</a:t>
            </a:r>
            <a:endParaRPr lang="zh-CN" altLang="en-US" sz="280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圆角矩形 8"/>
          <p:cNvSpPr/>
          <p:nvPr/>
        </p:nvSpPr>
        <p:spPr>
          <a:xfrm>
            <a:off x="3977582" y="1872961"/>
            <a:ext cx="3473425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两点间的距离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5" name="圆角矩形 9"/>
          <p:cNvSpPr/>
          <p:nvPr/>
        </p:nvSpPr>
        <p:spPr>
          <a:xfrm>
            <a:off x="3977582" y="2575271"/>
            <a:ext cx="3473425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点到直线的距离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6" name="圆角矩形 11"/>
          <p:cNvSpPr/>
          <p:nvPr/>
        </p:nvSpPr>
        <p:spPr>
          <a:xfrm>
            <a:off x="3977582" y="3221701"/>
            <a:ext cx="3473425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两平行线之间的距离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7" name="圆角矩形 12"/>
          <p:cNvSpPr/>
          <p:nvPr/>
        </p:nvSpPr>
        <p:spPr>
          <a:xfrm>
            <a:off x="3977582" y="3925281"/>
            <a:ext cx="3473426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点到平面的距离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8" name="圆角矩形 16"/>
          <p:cNvSpPr/>
          <p:nvPr/>
        </p:nvSpPr>
        <p:spPr>
          <a:xfrm>
            <a:off x="3977582" y="4626321"/>
            <a:ext cx="3473426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直线到平面的距离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9" name="圆角矩形 21"/>
          <p:cNvSpPr/>
          <p:nvPr/>
        </p:nvSpPr>
        <p:spPr>
          <a:xfrm>
            <a:off x="3977582" y="5309581"/>
            <a:ext cx="3473426" cy="5930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两个平行平面间的距离</a:t>
            </a:r>
            <a:endParaRPr lang="zh-CN" altLang="en-US" sz="24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762419" y="2521930"/>
            <a:ext cx="3904090" cy="352441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标注: 线形 41"/>
          <p:cNvSpPr/>
          <p:nvPr/>
        </p:nvSpPr>
        <p:spPr>
          <a:xfrm>
            <a:off x="2765056" y="3221701"/>
            <a:ext cx="643427" cy="2138901"/>
          </a:xfrm>
          <a:prstGeom prst="borderCallout1">
            <a:avLst>
              <a:gd name="adj1" fmla="val 52237"/>
              <a:gd name="adj2" fmla="val 101838"/>
              <a:gd name="adj3" fmla="val 52291"/>
              <a:gd name="adj4" fmla="val 155385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用垂直刻画</a:t>
            </a:r>
            <a:endParaRPr lang="zh-CN" altLang="en-US" sz="28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236832" y="1959041"/>
            <a:ext cx="1396531" cy="8203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直线</a:t>
            </a:r>
            <a:endParaRPr lang="zh-CN" altLang="en-US" sz="280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241551" y="1991056"/>
            <a:ext cx="1277118" cy="7883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平面</a:t>
            </a:r>
            <a:endParaRPr lang="zh-CN" altLang="en-US" sz="280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圆角矩形 8"/>
          <p:cNvSpPr/>
          <p:nvPr/>
        </p:nvSpPr>
        <p:spPr>
          <a:xfrm>
            <a:off x="1115275" y="905449"/>
            <a:ext cx="2084122" cy="61534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89D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60867" y="1613913"/>
          <a:ext cx="7270750" cy="4338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3" imgW="4361815" imgH="2606040" progId="Word.Document.12">
                  <p:embed/>
                </p:oleObj>
              </mc:Choice>
              <mc:Fallback>
                <p:oleObj name="Document" r:id="rId3" imgW="4361815" imgH="26060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867" y="1613913"/>
                        <a:ext cx="7270750" cy="433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848018" y="3108589"/>
            <a:ext cx="2510087" cy="2648268"/>
            <a:chOff x="-1" y="0"/>
            <a:chExt cx="1371599" cy="1486534"/>
          </a:xfrm>
        </p:grpSpPr>
        <p:grpSp>
          <p:nvGrpSpPr>
            <p:cNvPr id="5" name="组合 4"/>
            <p:cNvGrpSpPr/>
            <p:nvPr/>
          </p:nvGrpSpPr>
          <p:grpSpPr>
            <a:xfrm>
              <a:off x="-1" y="0"/>
              <a:ext cx="1371599" cy="1486534"/>
              <a:chOff x="-1" y="0"/>
              <a:chExt cx="1543689" cy="148717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1" y="0"/>
                <a:ext cx="1543689" cy="1487170"/>
                <a:chOff x="-32189" y="0"/>
                <a:chExt cx="1544070" cy="1487170"/>
              </a:xfrm>
            </p:grpSpPr>
            <p:cxnSp>
              <p:nvCxnSpPr>
                <p:cNvPr id="14" name="Line 61"/>
                <p:cNvCxnSpPr/>
                <p:nvPr/>
              </p:nvCxnSpPr>
              <p:spPr bwMode="auto">
                <a:xfrm>
                  <a:off x="101600" y="419100"/>
                  <a:ext cx="89598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15" name="Line 62"/>
                <p:cNvCxnSpPr/>
                <p:nvPr/>
              </p:nvCxnSpPr>
              <p:spPr bwMode="auto">
                <a:xfrm flipH="1">
                  <a:off x="101600" y="419100"/>
                  <a:ext cx="0" cy="800100"/>
                </a:xfrm>
                <a:prstGeom prst="line">
                  <a:avLst/>
                </a:prstGeom>
                <a:noFill/>
                <a:ln w="9525" cap="flat">
                  <a:solidFill>
                    <a:sysClr val="windowText" lastClr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Line 63"/>
                <p:cNvCxnSpPr>
                  <a:cxnSpLocks noChangeAspect="1"/>
                </p:cNvCxnSpPr>
                <p:nvPr/>
              </p:nvCxnSpPr>
              <p:spPr bwMode="auto">
                <a:xfrm>
                  <a:off x="95250" y="1212850"/>
                  <a:ext cx="8964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17" name="Line 64"/>
                <p:cNvCxnSpPr>
                  <a:cxnSpLocks noChangeAspect="1"/>
                </p:cNvCxnSpPr>
                <p:nvPr/>
              </p:nvCxnSpPr>
              <p:spPr bwMode="auto">
                <a:xfrm flipH="1">
                  <a:off x="990600" y="419100"/>
                  <a:ext cx="0" cy="791845"/>
                </a:xfrm>
                <a:prstGeom prst="line">
                  <a:avLst/>
                </a:prstGeom>
                <a:noFill/>
                <a:ln w="9525" cap="flat">
                  <a:solidFill>
                    <a:sysClr val="windowText" lastClr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Line 65"/>
                <p:cNvCxnSpPr/>
                <p:nvPr/>
              </p:nvCxnSpPr>
              <p:spPr bwMode="auto">
                <a:xfrm flipV="1">
                  <a:off x="101600" y="158750"/>
                  <a:ext cx="370205" cy="26098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19" name="Line 66"/>
                <p:cNvCxnSpPr/>
                <p:nvPr/>
              </p:nvCxnSpPr>
              <p:spPr bwMode="auto">
                <a:xfrm flipV="1">
                  <a:off x="996950" y="158750"/>
                  <a:ext cx="370205" cy="26098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20" name="Line 69"/>
                <p:cNvCxnSpPr/>
                <p:nvPr/>
              </p:nvCxnSpPr>
              <p:spPr bwMode="auto">
                <a:xfrm>
                  <a:off x="469900" y="158750"/>
                  <a:ext cx="895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21" name="Line 72"/>
                <p:cNvCxnSpPr/>
                <p:nvPr/>
              </p:nvCxnSpPr>
              <p:spPr bwMode="auto">
                <a:xfrm flipV="1">
                  <a:off x="990600" y="965200"/>
                  <a:ext cx="368834" cy="24857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</a:ln>
                <a:effectLst/>
              </p:spPr>
            </p:cxnSp>
            <p:sp>
              <p:nvSpPr>
                <p:cNvPr id="22" name="Rectangle 74"/>
                <p:cNvSpPr>
                  <a:spLocks noChangeArrowheads="1"/>
                </p:cNvSpPr>
                <p:nvPr/>
              </p:nvSpPr>
              <p:spPr bwMode="auto">
                <a:xfrm>
                  <a:off x="463558" y="926200"/>
                  <a:ext cx="127425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just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75"/>
                <p:cNvSpPr>
                  <a:spLocks noChangeArrowheads="1"/>
                </p:cNvSpPr>
                <p:nvPr/>
              </p:nvSpPr>
              <p:spPr bwMode="auto">
                <a:xfrm>
                  <a:off x="1364575" y="869950"/>
                  <a:ext cx="107910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76"/>
                <p:cNvSpPr>
                  <a:spLocks noChangeArrowheads="1"/>
                </p:cNvSpPr>
                <p:nvPr/>
              </p:nvSpPr>
              <p:spPr bwMode="auto">
                <a:xfrm>
                  <a:off x="984250" y="1168400"/>
                  <a:ext cx="99695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77"/>
                <p:cNvSpPr>
                  <a:spLocks noChangeArrowheads="1"/>
                </p:cNvSpPr>
                <p:nvPr/>
              </p:nvSpPr>
              <p:spPr bwMode="auto">
                <a:xfrm>
                  <a:off x="-19486" y="1149350"/>
                  <a:ext cx="120271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78"/>
                <p:cNvSpPr>
                  <a:spLocks noChangeArrowheads="1"/>
                </p:cNvSpPr>
                <p:nvPr/>
              </p:nvSpPr>
              <p:spPr bwMode="auto">
                <a:xfrm>
                  <a:off x="-32189" y="292100"/>
                  <a:ext cx="170408" cy="1720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b="1" kern="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Rectangle 79"/>
                <p:cNvSpPr>
                  <a:spLocks noChangeArrowheads="1"/>
                </p:cNvSpPr>
                <p:nvPr/>
              </p:nvSpPr>
              <p:spPr bwMode="auto">
                <a:xfrm>
                  <a:off x="1015527" y="374650"/>
                  <a:ext cx="153670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just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b="1" kern="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80"/>
                <p:cNvSpPr>
                  <a:spLocks noChangeArrowheads="1"/>
                </p:cNvSpPr>
                <p:nvPr/>
              </p:nvSpPr>
              <p:spPr bwMode="auto">
                <a:xfrm>
                  <a:off x="1340431" y="38100"/>
                  <a:ext cx="171450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b="1" kern="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81"/>
                <p:cNvSpPr>
                  <a:spLocks noChangeArrowheads="1"/>
                </p:cNvSpPr>
                <p:nvPr/>
              </p:nvSpPr>
              <p:spPr bwMode="auto">
                <a:xfrm>
                  <a:off x="412750" y="0"/>
                  <a:ext cx="184150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i="1" kern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r>
                    <a:rPr lang="en-US" b="1" kern="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" name="直接连接符 29"/>
                <p:cNvCxnSpPr>
                  <a:cxnSpLocks noChangeAspect="1"/>
                </p:cNvCxnSpPr>
                <p:nvPr/>
              </p:nvCxnSpPr>
              <p:spPr>
                <a:xfrm flipH="1">
                  <a:off x="107950" y="958850"/>
                  <a:ext cx="366395" cy="25019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dash"/>
                </a:ln>
                <a:effectLst/>
              </p:spPr>
            </p:cxnSp>
            <p:cxnSp>
              <p:nvCxnSpPr>
                <p:cNvPr id="31" name="Line 64"/>
                <p:cNvCxnSpPr/>
                <p:nvPr/>
              </p:nvCxnSpPr>
              <p:spPr bwMode="auto">
                <a:xfrm flipH="1">
                  <a:off x="1358900" y="158750"/>
                  <a:ext cx="0" cy="808355"/>
                </a:xfrm>
                <a:prstGeom prst="line">
                  <a:avLst/>
                </a:prstGeom>
                <a:noFill/>
                <a:ln w="9525" cap="flat">
                  <a:solidFill>
                    <a:sysClr val="windowText" lastClr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Line 64"/>
                <p:cNvCxnSpPr>
                  <a:cxnSpLocks noChangeAspect="1"/>
                </p:cNvCxnSpPr>
                <p:nvPr/>
              </p:nvCxnSpPr>
              <p:spPr bwMode="auto">
                <a:xfrm flipH="1">
                  <a:off x="476250" y="158750"/>
                  <a:ext cx="0" cy="799200"/>
                </a:xfrm>
                <a:prstGeom prst="line">
                  <a:avLst/>
                </a:prstGeom>
                <a:noFill/>
                <a:ln w="9525" cap="flat">
                  <a:solidFill>
                    <a:sysClr val="windowText" lastClr="000000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Line 63"/>
                <p:cNvCxnSpPr>
                  <a:cxnSpLocks noChangeAspect="1"/>
                </p:cNvCxnSpPr>
                <p:nvPr/>
              </p:nvCxnSpPr>
              <p:spPr bwMode="auto">
                <a:xfrm>
                  <a:off x="469900" y="958850"/>
                  <a:ext cx="895986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dash"/>
                </a:ln>
                <a:effectLst/>
              </p:spPr>
            </p:cxnSp>
            <p:sp>
              <p:nvSpPr>
                <p:cNvPr id="34" name="Rectangle 76"/>
                <p:cNvSpPr>
                  <a:spLocks noChangeArrowheads="1"/>
                </p:cNvSpPr>
                <p:nvPr/>
              </p:nvSpPr>
              <p:spPr bwMode="auto">
                <a:xfrm>
                  <a:off x="336345" y="1289050"/>
                  <a:ext cx="810353" cy="198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ctr">
                    <a:spcAft>
                      <a:spcPct val="0"/>
                    </a:spcAft>
                  </a:pPr>
                  <a:r>
                    <a:rPr lang="en-US" b="1" kern="100">
                      <a:effectLst/>
                      <a:latin typeface="Calibri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b="1" kern="100">
                    <a:effectLst/>
                    <a:latin typeface="Calibri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flipV="1">
                <a:off x="495623" y="419100"/>
                <a:ext cx="533254" cy="15367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139699" y="572770"/>
                <a:ext cx="368299" cy="64643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dash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133350" y="419100"/>
                <a:ext cx="895350" cy="80010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</p:grpSp>
        <p:cxnSp>
          <p:nvCxnSpPr>
            <p:cNvPr id="6" name="直接连接符 5"/>
            <p:cNvCxnSpPr/>
            <p:nvPr/>
          </p:nvCxnSpPr>
          <p:spPr>
            <a:xfrm flipH="1">
              <a:off x="908050" y="158750"/>
              <a:ext cx="329705" cy="6540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7" name="Rectangle 76"/>
            <p:cNvSpPr>
              <a:spLocks noChangeArrowheads="1"/>
            </p:cNvSpPr>
            <p:nvPr/>
          </p:nvSpPr>
          <p:spPr bwMode="auto">
            <a:xfrm>
              <a:off x="800100" y="723900"/>
              <a:ext cx="88265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6"/>
            <p:cNvSpPr>
              <a:spLocks noChangeArrowheads="1"/>
            </p:cNvSpPr>
            <p:nvPr/>
          </p:nvSpPr>
          <p:spPr bwMode="auto">
            <a:xfrm>
              <a:off x="342900" y="438150"/>
              <a:ext cx="88265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5"/>
    </p:custData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89135" y="1792964"/>
          <a:ext cx="7550150" cy="2363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3" imgW="4102735" imgH="1289050" progId="Word.Document.12">
                  <p:embed/>
                </p:oleObj>
              </mc:Choice>
              <mc:Fallback>
                <p:oleObj name="Document" r:id="rId3" imgW="4102735" imgH="1289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9135" y="1792964"/>
                        <a:ext cx="7550150" cy="236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282083" y="3427361"/>
            <a:ext cx="2880899" cy="2956560"/>
            <a:chExt cx="1282700" cy="1315085"/>
          </a:xfrm>
        </p:grpSpPr>
        <p:cxnSp>
          <p:nvCxnSpPr>
            <p:cNvPr id="5" name="Line 2"/>
            <p:cNvCxnSpPr/>
            <p:nvPr/>
          </p:nvCxnSpPr>
          <p:spPr bwMode="auto">
            <a:xfrm>
              <a:off x="381000" y="825500"/>
              <a:ext cx="74774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65100" y="158750"/>
              <a:ext cx="968375" cy="885825"/>
            </a:xfrm>
            <a:prstGeom prst="cube">
              <a:avLst>
                <a:gd name="adj" fmla="val 25000"/>
              </a:avLst>
            </a:prstGeom>
            <a:noFill/>
            <a:ln w="9525" cap="sq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/>
            </a:p>
          </p:txBody>
        </p:sp>
        <p:cxnSp>
          <p:nvCxnSpPr>
            <p:cNvPr id="7" name="Line 4"/>
            <p:cNvCxnSpPr/>
            <p:nvPr/>
          </p:nvCxnSpPr>
          <p:spPr bwMode="auto">
            <a:xfrm flipH="1">
              <a:off x="381000" y="165100"/>
              <a:ext cx="0" cy="66421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Line 5"/>
            <p:cNvCxnSpPr/>
            <p:nvPr/>
          </p:nvCxnSpPr>
          <p:spPr bwMode="auto">
            <a:xfrm flipH="1">
              <a:off x="165100" y="819150"/>
              <a:ext cx="221575" cy="22160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Line 22"/>
            <p:cNvCxnSpPr/>
            <p:nvPr/>
          </p:nvCxnSpPr>
          <p:spPr bwMode="auto">
            <a:xfrm>
              <a:off x="165100" y="387350"/>
              <a:ext cx="747395" cy="65647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11" name="Line 25"/>
            <p:cNvCxnSpPr/>
            <p:nvPr/>
          </p:nvCxnSpPr>
          <p:spPr bwMode="auto">
            <a:xfrm>
              <a:off x="165100" y="381000"/>
              <a:ext cx="217283" cy="44644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</a:ln>
            <a:effectLst/>
          </p:spPr>
        </p:cxnSp>
        <p:cxnSp>
          <p:nvCxnSpPr>
            <p:cNvPr id="12" name="Line 26"/>
            <p:cNvCxnSpPr/>
            <p:nvPr/>
          </p:nvCxnSpPr>
          <p:spPr bwMode="auto">
            <a:xfrm>
              <a:off x="387350" y="825500"/>
              <a:ext cx="524077" cy="21586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</a:ln>
            <a:effectLst/>
          </p:spPr>
        </p:cxnSp>
        <p:cxnSp>
          <p:nvCxnSpPr>
            <p:cNvPr id="13" name="Line 27"/>
            <p:cNvCxnSpPr/>
            <p:nvPr/>
          </p:nvCxnSpPr>
          <p:spPr bwMode="auto">
            <a:xfrm>
              <a:off x="387350" y="158750"/>
              <a:ext cx="521059" cy="22331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14" name="Line 28"/>
            <p:cNvCxnSpPr/>
            <p:nvPr/>
          </p:nvCxnSpPr>
          <p:spPr bwMode="auto">
            <a:xfrm>
              <a:off x="387350" y="165100"/>
              <a:ext cx="737870" cy="6667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dash"/>
            </a:ln>
            <a:effectLst/>
          </p:spPr>
        </p:cxnSp>
        <p:cxnSp>
          <p:nvCxnSpPr>
            <p:cNvPr id="15" name="Line 29"/>
            <p:cNvCxnSpPr/>
            <p:nvPr/>
          </p:nvCxnSpPr>
          <p:spPr bwMode="auto">
            <a:xfrm>
              <a:off x="908050" y="381000"/>
              <a:ext cx="222885" cy="44323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234950" y="1117600"/>
              <a:ext cx="702193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kern="100">
                  <a:effectLst/>
                  <a:latin typeface="Calibri"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63500" y="971550"/>
              <a:ext cx="10668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914400" y="977900"/>
              <a:ext cx="10668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77"/>
            <p:cNvSpPr>
              <a:spLocks noChangeArrowheads="1"/>
            </p:cNvSpPr>
            <p:nvPr/>
          </p:nvSpPr>
          <p:spPr bwMode="auto">
            <a:xfrm>
              <a:off x="1130300" y="730250"/>
              <a:ext cx="10668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266700" y="717550"/>
              <a:ext cx="10668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0" y="279400"/>
              <a:ext cx="17145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000" b="1" kern="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77"/>
            <p:cNvSpPr>
              <a:spLocks noChangeArrowheads="1"/>
            </p:cNvSpPr>
            <p:nvPr/>
          </p:nvSpPr>
          <p:spPr bwMode="auto">
            <a:xfrm>
              <a:off x="914400" y="279400"/>
              <a:ext cx="17145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sz="2000" b="1" kern="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111250" y="12700"/>
              <a:ext cx="17145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sz="2000" b="1" kern="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77"/>
            <p:cNvSpPr>
              <a:spLocks noChangeArrowheads="1"/>
            </p:cNvSpPr>
            <p:nvPr/>
          </p:nvSpPr>
          <p:spPr bwMode="auto">
            <a:xfrm>
              <a:off x="241300" y="0"/>
              <a:ext cx="171450" cy="19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ctr">
                <a:spcAft>
                  <a:spcPct val="0"/>
                </a:spcAft>
              </a:pPr>
              <a:r>
                <a:rPr lang="en-US" sz="2000" b="1" i="1" ker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sz="2000" b="1" kern="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2000" b="1" kern="100">
                <a:effectLst/>
                <a:latin typeface="Calibri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圆角矩形 8"/>
          <p:cNvSpPr/>
          <p:nvPr/>
        </p:nvSpPr>
        <p:spPr>
          <a:xfrm>
            <a:off x="1115275" y="905449"/>
            <a:ext cx="2084122" cy="61534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rgbClr val="89D7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1137900" y="10795000"/>
            <a:ext cx="330200" cy="241300"/>
          </a:xfrm>
          <a:prstGeom prst="cube">
            <a:avLst/>
          </a:prstGeom>
        </p:spPr>
      </p:pic>
    </p:spTree>
    <p:custDataLst>
      <p:tags r:id="rId6"/>
    </p:custData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2640781" y="1290441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zh-CN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你能把这些距离问题归类吗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0800000">
            <a:off x="5473395" y="2433363"/>
            <a:ext cx="476052" cy="955291"/>
          </a:xfrm>
          <a:prstGeom prst="rightBrace">
            <a:avLst>
              <a:gd name="adj1" fmla="val 2528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 rot="10800000">
            <a:off x="5452690" y="3882093"/>
            <a:ext cx="496757" cy="1532386"/>
          </a:xfrm>
          <a:prstGeom prst="rightBrace">
            <a:avLst>
              <a:gd name="adj1" fmla="val 30758"/>
              <a:gd name="adj2" fmla="val 50418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圆角矩形 8"/>
          <p:cNvSpPr/>
          <p:nvPr/>
        </p:nvSpPr>
        <p:spPr>
          <a:xfrm>
            <a:off x="3655193" y="4176865"/>
            <a:ext cx="1711960" cy="818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点到平面的距离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graphicFrame>
        <p:nvGraphicFramePr>
          <p:cNvPr id="22" name="对象 21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944051" y="2576665"/>
          <a:ext cx="9144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4051" y="25766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45"/>
          <p:cNvSpPr/>
          <p:nvPr/>
        </p:nvSpPr>
        <p:spPr>
          <a:xfrm>
            <a:off x="5949448" y="2149310"/>
            <a:ext cx="3907155" cy="59309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点到直线的距离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4" name="圆角矩形 46"/>
          <p:cNvSpPr/>
          <p:nvPr/>
        </p:nvSpPr>
        <p:spPr>
          <a:xfrm>
            <a:off x="5949448" y="2870670"/>
            <a:ext cx="3907155" cy="59309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两平行线之间的距离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5" name="圆角矩形 47"/>
          <p:cNvSpPr/>
          <p:nvPr/>
        </p:nvSpPr>
        <p:spPr>
          <a:xfrm>
            <a:off x="5949448" y="3583775"/>
            <a:ext cx="3907155" cy="59309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点到平面的距离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6" name="圆角矩形 48"/>
          <p:cNvSpPr/>
          <p:nvPr/>
        </p:nvSpPr>
        <p:spPr>
          <a:xfrm>
            <a:off x="5949448" y="4285450"/>
            <a:ext cx="3907155" cy="59309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直线到平面的距离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7" name="圆角矩形 49"/>
          <p:cNvSpPr/>
          <p:nvPr/>
        </p:nvSpPr>
        <p:spPr>
          <a:xfrm>
            <a:off x="5949448" y="4995380"/>
            <a:ext cx="3907155" cy="593090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两个平行平面间的距离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8" name="圆角矩形 5"/>
          <p:cNvSpPr/>
          <p:nvPr/>
        </p:nvSpPr>
        <p:spPr>
          <a:xfrm>
            <a:off x="3655193" y="2433364"/>
            <a:ext cx="1711960" cy="822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点到直线的距离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9" name="右大括号 28"/>
          <p:cNvSpPr/>
          <p:nvPr/>
        </p:nvSpPr>
        <p:spPr>
          <a:xfrm rot="10800000">
            <a:off x="3328045" y="2844526"/>
            <a:ext cx="327147" cy="1737468"/>
          </a:xfrm>
          <a:prstGeom prst="rightBrace">
            <a:avLst>
              <a:gd name="adj1" fmla="val 2528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圆角矩形 5"/>
          <p:cNvSpPr/>
          <p:nvPr/>
        </p:nvSpPr>
        <p:spPr>
          <a:xfrm>
            <a:off x="2555364" y="2433364"/>
            <a:ext cx="623775" cy="2661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两点间的距离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圆角矩形 8"/>
          <p:cNvSpPr/>
          <p:nvPr/>
        </p:nvSpPr>
        <p:spPr>
          <a:xfrm>
            <a:off x="2652933" y="2236276"/>
            <a:ext cx="3240000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距离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25012" y="2236276"/>
            <a:ext cx="3240000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向量的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52933" y="3567891"/>
            <a:ext cx="3240000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空间两点间的距离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5892933" y="2364440"/>
            <a:ext cx="1071880" cy="2343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52933" y="1395265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追问 </a:t>
            </a:r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如何用向量研究距离？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2652933" y="4587133"/>
            <a:ext cx="3240000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空间中其它距离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左右箭头 6"/>
          <p:cNvSpPr/>
          <p:nvPr/>
        </p:nvSpPr>
        <p:spPr>
          <a:xfrm>
            <a:off x="5923032" y="3723043"/>
            <a:ext cx="1071880" cy="2343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圆角矩形 4"/>
          <p:cNvSpPr/>
          <p:nvPr/>
        </p:nvSpPr>
        <p:spPr>
          <a:xfrm>
            <a:off x="7025012" y="3567891"/>
            <a:ext cx="3240000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空间向量的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左右箭头 6"/>
          <p:cNvSpPr/>
          <p:nvPr/>
        </p:nvSpPr>
        <p:spPr>
          <a:xfrm>
            <a:off x="5944254" y="4665191"/>
            <a:ext cx="1071880" cy="2343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圆角矩形 4"/>
          <p:cNvSpPr/>
          <p:nvPr/>
        </p:nvSpPr>
        <p:spPr>
          <a:xfrm>
            <a:off x="7025012" y="4587133"/>
            <a:ext cx="3240000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投影向量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勾股定理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2696" y="4259128"/>
            <a:ext cx="982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垂直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20344" y="5055133"/>
            <a:ext cx="44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AE0203"/>
                </a:solidFill>
                <a:highlight>
                  <a:srgbClr val="FFFF00"/>
                </a:highlight>
              </a:rPr>
              <a:t>?</a:t>
            </a:r>
            <a:endParaRPr lang="zh-CN" altLang="en-US" sz="3600">
              <a:solidFill>
                <a:srgbClr val="AE0203"/>
              </a:solidFill>
              <a:highlight>
                <a:srgbClr val="FFFF00"/>
              </a:highlight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2261357" y="1624926"/>
            <a:ext cx="799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  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是直线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外的一点，如何</a:t>
            </a:r>
            <a:r>
              <a:rPr 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出点   </a:t>
            </a:r>
            <a:endParaRPr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 ？</a:t>
            </a:r>
            <a:endParaRPr lang="zh-CN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8487375" y="3148926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19128" y="2700948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242153" y="3775927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61" y="3019657"/>
            <a:ext cx="192072" cy="19171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328628" y="3762668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67183" y="3742348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386" y="3663547"/>
            <a:ext cx="192072" cy="191718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43" name="直接连接符 42"/>
          <p:cNvCxnSpPr/>
          <p:nvPr/>
        </p:nvCxnSpPr>
        <p:spPr>
          <a:xfrm flipH="1">
            <a:off x="8836382" y="2953482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8868135" y="25055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591160" y="3580483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268" y="2824213"/>
            <a:ext cx="192072" cy="191718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86776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6190" y="35469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774184" y="2698847"/>
            <a:ext cx="105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3" y="3480803"/>
            <a:ext cx="192072" cy="1917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791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8188887" y="3578250"/>
            <a:ext cx="648000" cy="3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210429" y="2933162"/>
            <a:ext cx="617855" cy="634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708881" y="4109555"/>
            <a:ext cx="749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追问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    </a:t>
            </a:r>
            <a:r>
              <a:rPr lang="zh-CN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如何利用这些条件求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点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的距离？</a:t>
            </a:r>
            <a:endParaRPr lang="zh-CN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79135" y="217657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39929" y="2635347"/>
            <a:ext cx="4190365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154559" y="3213197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11989" y="2658842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的单位方向向量为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11" name="文本框 10">
                <a:extLst>
                  <a:ext uri="{FF2B5EF4-FFF2-40B4-BE49-F238E27FC236}">
                    <ele attr="{4AD3E005-0177-4AF1-B4C8-0DA69C6A96E5}"/>
                  </a:ext>
                </a:extLst>
              </p:cNvPr>
              <p:cNvSpPr txBox="1"/>
              <p:nvPr/>
            </p:nvSpPr>
            <p:spPr>
              <a:xfrm>
                <a:off x="3462489" y="4747208"/>
                <a:ext cx="1513490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①求出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endParaRPr lang="zh-CN" altLang="en-US" sz="2400" i="1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489" y="4747208"/>
                <a:ext cx="1513490" cy="508857"/>
              </a:xfrm>
              <a:prstGeom prst="rect">
                <a:avLst/>
              </a:prstGeom>
              <a:blipFill rotWithShape="1">
                <a:blip r:embed="rId4"/>
                <a:stretch>
                  <a:fillRect l="-6452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15" name="文本框 14">
                <a:extLst>
                  <a:ext uri="{FF2B5EF4-FFF2-40B4-BE49-F238E27FC236}">
                    <ele attr="{30E4DEEB-F422-4F2F-BAC6-625D864AE456}"/>
                  </a:ext>
                </a:extLst>
              </p:cNvPr>
              <p:cNvSpPr txBox="1"/>
              <p:nvPr/>
            </p:nvSpPr>
            <p:spPr>
              <a:xfrm>
                <a:off x="5302347" y="4747208"/>
                <a:ext cx="4130565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②求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i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上的投影向量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zh-CN" altLang="en-US" sz="24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47" y="4747208"/>
                <a:ext cx="4130565" cy="508857"/>
              </a:xfrm>
              <a:prstGeom prst="rect">
                <a:avLst/>
              </a:prstGeom>
              <a:blipFill rotWithShape="1">
                <a:blip r:embed="rId5"/>
                <a:stretch>
                  <a:fillRect l="-2363" t="-2410" r="0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3462489" y="5339218"/>
            <a:ext cx="480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③应用勾股定理求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的长度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393" y="3468103"/>
            <a:ext cx="192072" cy="19171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10364" y="1429482"/>
            <a:ext cx="799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  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是直线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外的一点，如何</a:t>
            </a:r>
            <a:r>
              <a:rPr 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出点   </a:t>
            </a:r>
            <a:endParaRPr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 </a:t>
            </a:r>
            <a:r>
              <a:rPr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altLang="zh-CN" sz="280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的距离 ？</a:t>
            </a:r>
            <a:endParaRPr lang="zh-CN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26" grpId="0"/>
      <p:bldP spid="12" grpId="0"/>
      <p:bldP spid="11" grpId="0"/>
      <p:bldP spid="1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圆角矩形 9"/>
          <p:cNvSpPr/>
          <p:nvPr/>
        </p:nvSpPr>
        <p:spPr>
          <a:xfrm>
            <a:off x="2730525" y="2656287"/>
            <a:ext cx="4190365" cy="109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45155" y="3234137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上的定点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2585" y="2679782"/>
            <a:ext cx="4208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直线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的单位方向向量为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800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文本框 2">
                <a:extLst>
                  <a:ext uri="{FF2B5EF4-FFF2-40B4-BE49-F238E27FC236}">
                    <ele attr="{EEC0604B-934C-4023-B995-79A26993354B}"/>
                  </a:ext>
                </a:extLst>
              </p:cNvPr>
              <p:cNvSpPr txBox="1"/>
              <p:nvPr/>
            </p:nvSpPr>
            <p:spPr>
              <a:xfrm>
                <a:off x="2400693" y="1415159"/>
                <a:ext cx="7645811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追问</a:t>
                </a:r>
                <a:r>
                  <a:rPr lang="en-US" altLang="zh-CN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如何表示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ar-AE" altLang="zh-CN" sz="28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zh-CN" altLang="ar-AE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  <a:sym typeface="+mn-ea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在直线 </a:t>
                </a:r>
                <a:r>
                  <a:rPr lang="en-US" altLang="zh-CN" sz="28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altLang="zh-CN" sz="28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上的投影向量</a:t>
                </a:r>
                <a:r>
                  <a: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？</a:t>
                </a:r>
                <a:endParaRPr lang="zh-CN" altLang="zh-CN" sz="28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93" y="1415159"/>
                <a:ext cx="7645811" cy="578300"/>
              </a:xfrm>
              <a:prstGeom prst="rect">
                <a:avLst/>
              </a:prstGeom>
              <a:blipFill rotWithShape="1">
                <a:blip r:embed="rId3"/>
                <a:stretch>
                  <a:fillRect l="-1675" t="-5263" r="0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48" name="文本框 47">
                <a:extLst>
                  <a:ext uri="{FF2B5EF4-FFF2-40B4-BE49-F238E27FC236}">
                    <ele attr="{31B542A8-3932-4BEA-B184-D797665C044D}"/>
                  </a:ext>
                </a:extLst>
              </p:cNvPr>
              <p:cNvSpPr txBox="1"/>
              <p:nvPr/>
            </p:nvSpPr>
            <p:spPr>
              <a:xfrm>
                <a:off x="2598248" y="4212174"/>
                <a:ext cx="4012915" cy="446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acc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 b="1" i="1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48" y="4212174"/>
                <a:ext cx="4012915" cy="4461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49" name="文本框 48">
                <a:extLst>
                  <a:ext uri="{FF2B5EF4-FFF2-40B4-BE49-F238E27FC236}">
                    <ele attr="{766AEB16-1E1A-4616-A3A9-85F7A3365485}"/>
                  </a:ext>
                </a:extLst>
              </p:cNvPr>
              <p:cNvSpPr txBox="1"/>
              <p:nvPr/>
            </p:nvSpPr>
            <p:spPr>
              <a:xfrm>
                <a:off x="2789114" y="4829034"/>
                <a:ext cx="40129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400" b="1" i="1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14" y="4829034"/>
                <a:ext cx="40129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50" name="文本框 49">
                <a:extLst>
                  <a:ext uri="{FF2B5EF4-FFF2-40B4-BE49-F238E27FC236}">
                    <ele attr="{DFB4BF7D-2A0F-4D3F-BF10-A0CF8825AC30}"/>
                  </a:ext>
                </a:extLst>
              </p:cNvPr>
              <p:cNvSpPr txBox="1"/>
              <p:nvPr/>
            </p:nvSpPr>
            <p:spPr>
              <a:xfrm>
                <a:off x="2493145" y="5490118"/>
                <a:ext cx="4012915" cy="446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𝐴𝑄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zh-CN" altLang="en-US" sz="2400" b="1" i="1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45" y="5490118"/>
                <a:ext cx="4012915" cy="4461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>
        <mc:Choice Requires="a14">
          <p:sp>
            <p:nvSpPr>
              <p:cNvPr id="51" name="文本框 50">
                <a:extLst>
                  <a:ext uri="{FF2B5EF4-FFF2-40B4-BE49-F238E27FC236}">
                    <ele attr="{5B51193F-08FE-4FA7-ADED-6386D5043715}"/>
                  </a:ext>
                </a:extLst>
              </p:cNvPr>
              <p:cNvSpPr txBox="1"/>
              <p:nvPr/>
            </p:nvSpPr>
            <p:spPr>
              <a:xfrm>
                <a:off x="7703021" y="4246734"/>
                <a:ext cx="1641805" cy="416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400" b="1" i="1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021" y="4246734"/>
                <a:ext cx="1641805" cy="416524"/>
              </a:xfrm>
              <a:prstGeom prst="rect">
                <a:avLst/>
              </a:prstGeom>
              <a:blipFill rotWithShape="1">
                <a:blip r:embed="rId7"/>
                <a:stretch>
                  <a:fillRect l="-11524" t="-11765" r="0" b="-4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162088" y="2748340"/>
            <a:ext cx="564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8836382" y="2953482"/>
            <a:ext cx="6350" cy="61912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68135" y="25055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591160" y="3580483"/>
            <a:ext cx="2756044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2268" y="2824213"/>
            <a:ext cx="192072" cy="19171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86776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816190" y="354690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774184" y="2698847"/>
            <a:ext cx="105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803" y="3480803"/>
            <a:ext cx="192072" cy="19171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7979135" y="356722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8188887" y="3578250"/>
            <a:ext cx="648000" cy="32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210429" y="2933162"/>
            <a:ext cx="617855" cy="6343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979135" y="2176574"/>
            <a:ext cx="5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393" y="3468103"/>
            <a:ext cx="192072" cy="191718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2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0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0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0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1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1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1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1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1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2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3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4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5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6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7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8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59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60.xml><?xml version="1.0" encoding="utf-8"?>
<p:tagLst xmlns:p="http://schemas.openxmlformats.org/presentationml/2006/main">
  <p:tag name="KSO_WM_BEAUTIFY_FLAG" val="#wm#"/>
  <p:tag name="KSO_WM_SLIDE_BACKGROUND_TYPE" val="general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2**"/>
  <p:tag name="KSO_WM_UNIT_LAYERLEVEL" val="1"/>
</p:tagLst>
</file>

<file path=ppt/tags/tag16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6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4.xml><?xml version="1.0" encoding="utf-8"?>
<p:tagLst xmlns:p="http://schemas.openxmlformats.org/presentationml/2006/main">
  <p:tag name="KSO_WM_SLIDE_BACKGROUND_TYPE" val="frame"/>
</p:tagLst>
</file>

<file path=ppt/tags/tag16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8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69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70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77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4*i*1"/>
  <p:tag name="KSO_WM_UNIT_INDEX" val="1"/>
  <p:tag name="KSO_WM_UNIT_LAYERLEVEL" val="1"/>
  <p:tag name="KSO_WM_UNIT_SUBTYPE" val="h"/>
  <p:tag name="KSO_WM_UNIT_TYPE" val="i"/>
</p:tagLst>
</file>

<file path=ppt/tags/tag178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79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80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1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2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3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4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5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6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7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8.xml><?xml version="1.0" encoding="utf-8"?>
<p:tagLst xmlns:p="http://schemas.openxmlformats.org/presentationml/2006/main">
  <p:tag name="KSO_WM_BEAUTIFY_FLAG" val="#wm#"/>
  <p:tag name="KSO_WM_SLIDE_BACKGROUND_TYPE" val="leftRigh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4**"/>
  <p:tag name="KSO_WM_UNIT_LAYERLEVEL" val="1"/>
</p:tagLst>
</file>

<file path=ppt/tags/tag189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5*i*1"/>
  <p:tag name="KSO_WM_UNIT_INDEX" val="1"/>
  <p:tag name="KSO_WM_UNIT_LAYERLEVEL" val="1"/>
  <p:tag name="KSO_WM_UNIT_SUBTYPE" val="h"/>
  <p:tag name="KSO_WM_UNIT_TYPE" val="i"/>
</p:tagLst>
</file>

<file path=ppt/tags/tag1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90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1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2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3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4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5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6.xml><?xml version="1.0" encoding="utf-8"?>
<p:tagLst xmlns:p="http://schemas.openxmlformats.org/presentationml/2006/main">
  <p:tag name="KSO_WM_SLIDE_BACKGROUND_TYPE" val="topBottom"/>
</p:tagLst>
</file>

<file path=ppt/tags/tag197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8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199.xml><?xml version="1.0" encoding="utf-8"?>
<p:tagLst xmlns:p="http://schemas.openxmlformats.org/presentationml/2006/main">
  <p:tag name="KSO_WM_SLIDE_BACKGROUND_TYPE" val="topBottom"/>
</p:tagLst>
</file>

<file path=ppt/tags/tag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0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201.xml><?xml version="1.0" encoding="utf-8"?>
<p:tagLst xmlns:p="http://schemas.openxmlformats.org/presentationml/2006/main">
  <p:tag name="KSO_WM_BEAUTIFY_FLAG" val="#wm#"/>
  <p:tag name="KSO_WM_SLIDE_BACKGROUND_TYPE" val="topBottom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5**"/>
  <p:tag name="KSO_WM_UNIT_LAYERLEVEL" val="1"/>
</p:tagLst>
</file>

<file path=ppt/tags/tag202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6*i*1"/>
  <p:tag name="KSO_WM_UNIT_INDEX" val="1"/>
  <p:tag name="KSO_WM_UNIT_LAYERLEVEL" val="1"/>
  <p:tag name="KSO_WM_UNIT_SUBTYPE" val="h"/>
  <p:tag name="KSO_WM_UNIT_TYPE" val="i"/>
</p:tagLst>
</file>

<file path=ppt/tags/tag203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4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5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6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7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8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09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10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1.xml><?xml version="1.0" encoding="utf-8"?>
<p:tagLst xmlns:p="http://schemas.openxmlformats.org/presentationml/2006/main">
  <p:tag name="KSO_WM_BEAUTIFY_FLAG" val="#wm#"/>
  <p:tag name="KSO_WM_SLIDE_BACKGROUND_TYPE" val="bottomTop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6**"/>
  <p:tag name="KSO_WM_UNIT_LAYERLEVEL" val="1"/>
</p:tagLst>
</file>

<file path=ppt/tags/tag212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7*i*1"/>
  <p:tag name="KSO_WM_UNIT_INDEX" val="1"/>
  <p:tag name="KSO_WM_UNIT_LAYERLEVEL" val="1"/>
  <p:tag name="KSO_WM_UNIT_SUBTYPE" val="h"/>
  <p:tag name="KSO_WM_UNIT_TYPE" val="i"/>
</p:tagLst>
</file>

<file path=ppt/tags/tag213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4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5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6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7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8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19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20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1.xml><?xml version="1.0" encoding="utf-8"?>
<p:tagLst xmlns:p="http://schemas.openxmlformats.org/presentationml/2006/main">
  <p:tag name="KSO_WM_SLIDE_BACKGROUND_TYPE" val="navigation"/>
</p:tagLst>
</file>

<file path=ppt/tags/tag222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3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4.xml><?xml version="1.0" encoding="utf-8"?>
<p:tagLst xmlns:p="http://schemas.openxmlformats.org/presentationml/2006/main">
  <p:tag name="KSO_WM_SLIDE_BACKGROUND_TYPE" val="navigation"/>
</p:tagLst>
</file>

<file path=ppt/tags/tag225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6.xml><?xml version="1.0" encoding="utf-8"?>
<p:tagLst xmlns:p="http://schemas.openxmlformats.org/presentationml/2006/main">
  <p:tag name="KSO_WM_BEAUTIFY_FLAG" val="#wm#"/>
  <p:tag name="KSO_WM_SLIDE_BACKGROUND_TYPE" val="navigation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7**"/>
  <p:tag name="KSO_WM_UNIT_LAYERLEVEL" val="1"/>
</p:tagLst>
</file>

<file path=ppt/tags/tag22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2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2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3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3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4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4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5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7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8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59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60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1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8*i*1"/>
  <p:tag name="KSO_WM_UNIT_INDEX" val="1"/>
  <p:tag name="KSO_WM_UNIT_LAYERLEVEL" val="1"/>
  <p:tag name="KSO_WM_UNIT_SUBTYPE" val="h"/>
  <p:tag name="KSO_WM_UNIT_TYPE" val="i"/>
</p:tagLst>
</file>

<file path=ppt/tags/tag262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3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4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5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6.xml><?xml version="1.0" encoding="utf-8"?>
<p:tagLst xmlns:p="http://schemas.openxmlformats.org/presentationml/2006/main">
  <p:tag name="KSO_WM_BEAUTIFY_FLAG" val="#wm#"/>
  <p:tag name="KSO_WM_SLIDE_BACKGROUND_TYPE" val="belt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8**"/>
  <p:tag name="KSO_WM_UNIT_LAYERLEVEL" val="1"/>
</p:tagLst>
</file>

<file path=ppt/tags/tag26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25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6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25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6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7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27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250"/>
  <p:tag name="KSO_WM_TEMPLATE_MASTER_THUMB_INDEX" val="12"/>
  <p:tag name="KSO_WM_TEMPLATE_MASTER_TYPE" val="1"/>
  <p:tag name="KSO_WM_TEMPLATE_SUBCATEGORY" val="0"/>
  <p:tag name="KSO_WM_TEMPLATE_THUMBS_INDEX" val="1、4、5、6、10、15、18、19、20、21、23、24、25、26、28"/>
</p:tagLst>
</file>

<file path=ppt/tags/tag27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7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8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8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9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29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4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5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6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7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8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09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10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11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12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13.xml><?xml version="1.0" encoding="utf-8"?>
<p:tagLst xmlns:p="http://schemas.openxmlformats.org/presentationml/2006/main">
  <p:tag name="KSO_WM_TEMPLATE_CATEGORY" val="custom"/>
  <p:tag name="KSO_WM_TEMPLATE_INDEX" val="20205250"/>
</p:tagLst>
</file>

<file path=ppt/tags/tag31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7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9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02250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DA2D38"/>
      </a:accent1>
      <a:accent2>
        <a:srgbClr val="C12D58"/>
      </a:accent2>
      <a:accent3>
        <a:srgbClr val="A82D79"/>
      </a:accent3>
      <a:accent4>
        <a:srgbClr val="8E2D99"/>
      </a:accent4>
      <a:accent5>
        <a:srgbClr val="752DBA"/>
      </a:accent5>
      <a:accent6>
        <a:srgbClr val="5C2DD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325</Paragraphs>
  <Slides>41</Slides>
  <Notes>41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baseType="lpstr" size="53">
      <vt:lpstr>Arial</vt:lpstr>
      <vt:lpstr>Calibri Light</vt:lpstr>
      <vt:lpstr>Calibri</vt:lpstr>
      <vt:lpstr>黑体</vt:lpstr>
      <vt:lpstr>华文楷体</vt:lpstr>
      <vt:lpstr>微软雅黑</vt:lpstr>
      <vt:lpstr>汉仪旗黑-85S</vt:lpstr>
      <vt:lpstr>Times New Roman</vt:lpstr>
      <vt:lpstr>宋体</vt:lpstr>
      <vt:lpstr>Wingdings 2</vt:lpstr>
      <vt:lpstr>Wingdings</vt:lpstr>
      <vt:lpstr>1_Office 主题</vt:lpstr>
      <vt:lpstr> 用空间向量研究距离、夹角问题(1)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2021-01-26T00:55:03.478</cp:lastPrinted>
  <dcterms:created xsi:type="dcterms:W3CDTF">2021-01-26T00:55:03Z</dcterms:created>
  <dcterms:modified xsi:type="dcterms:W3CDTF">2021-01-25T16:55:11Z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