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" ContentType="application/msword"/>
  <Default Extension="docx" ContentType="application/vnd.openxmlformats-officedocument.wordprocessingml.document"/>
  <Default Extension="bin" ContentType="application/vnd.openxmlformats-officedocument.oleObject"/>
  <Default Extension="png" ContentType="image/png"/>
  <Default Extension="wmf" ContentType="image/x-wmf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notesMasterIdLst>
    <p:notesMasterId r:id="rId2"/>
  </p:notesMasterIdLst>
  <p:sldIdLst>
    <p:sldId id="261" r:id="rId3"/>
    <p:sldId id="714" r:id="rId4"/>
    <p:sldId id="757" r:id="rId5"/>
    <p:sldId id="742" r:id="rId6"/>
    <p:sldId id="683" r:id="rId7"/>
    <p:sldId id="684" r:id="rId8"/>
    <p:sldId id="685" r:id="rId9"/>
    <p:sldId id="699" r:id="rId10"/>
    <p:sldId id="700" r:id="rId11"/>
    <p:sldId id="758" r:id="rId12"/>
    <p:sldId id="701" r:id="rId13"/>
    <p:sldId id="707" r:id="rId14"/>
    <p:sldId id="706" r:id="rId15"/>
    <p:sldId id="665" r:id="rId16"/>
    <p:sldId id="771" r:id="rId17"/>
    <p:sldId id="772" r:id="rId18"/>
    <p:sldId id="773" r:id="rId19"/>
    <p:sldId id="402" r:id="rId20"/>
    <p:sldId id="280" r:id="rId21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notesMaster" Target="notesMasters/notesMaster1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tags" Target="tags/tag1.xml" /><Relationship Id="rId23" Type="http://schemas.openxmlformats.org/officeDocument/2006/relationships/presProps" Target="presProps.xml" /><Relationship Id="rId24" Type="http://schemas.openxmlformats.org/officeDocument/2006/relationships/viewProps" Target="viewProps.xml" /><Relationship Id="rId25" Type="http://schemas.openxmlformats.org/officeDocument/2006/relationships/theme" Target="theme/theme1.xml" /><Relationship Id="rId26" Type="http://schemas.openxmlformats.org/officeDocument/2006/relationships/tableStyles" Target="tableStyles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w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0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2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3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5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w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w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emf" /><Relationship Id="rId2" Type="http://schemas.openxmlformats.org/officeDocument/2006/relationships/image" Target="../media/image7.wmf" /><Relationship Id="rId3" Type="http://schemas.openxmlformats.org/officeDocument/2006/relationships/image" Target="../media/image8.wmf" /><Relationship Id="rId4" Type="http://schemas.openxmlformats.org/officeDocument/2006/relationships/image" Target="../media/image9.wmf" /><Relationship Id="rId5" Type="http://schemas.openxmlformats.org/officeDocument/2006/relationships/image" Target="../media/image10.wmf" /><Relationship Id="rId6" Type="http://schemas.openxmlformats.org/officeDocument/2006/relationships/image" Target="../media/image11.wmf" /><Relationship Id="rId7" Type="http://schemas.openxmlformats.org/officeDocument/2006/relationships/image" Target="../media/image12.w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3.emf" /><Relationship Id="rId2" Type="http://schemas.openxmlformats.org/officeDocument/2006/relationships/image" Target="../media/image8.wmf" /><Relationship Id="rId3" Type="http://schemas.openxmlformats.org/officeDocument/2006/relationships/image" Target="../media/image9.wmf" /><Relationship Id="rId4" Type="http://schemas.openxmlformats.org/officeDocument/2006/relationships/image" Target="../media/image10.wmf" /><Relationship Id="rId5" Type="http://schemas.openxmlformats.org/officeDocument/2006/relationships/image" Target="../media/image11.wmf" /><Relationship Id="rId6" Type="http://schemas.openxmlformats.org/officeDocument/2006/relationships/image" Target="../media/image12.w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4.wmf" /><Relationship Id="rId2" Type="http://schemas.openxmlformats.org/officeDocument/2006/relationships/image" Target="../media/image15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6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8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9.e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B2F70-B666-4069-B7B7-5CC19FC954E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13FAE-BFF9-467C-9FAC-650000627638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8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0" lang="zh-CN" altLang="en-US" sz="2000" b="0" i="0" u="none" strike="noStrike" kern="1200" cap="none" spc="0" normalizeH="0" baseline="0" noProof="0">
                <a:uLnTx/>
                <a:uFillTx/>
              </a:rPr>
              <a:t>单击此处编辑母版文本样式</a:t>
            </a:r>
            <a:endParaRPr kumimoji="0" lang="zh-CN" altLang="en-US" sz="2000" b="0" i="0" u="none" strike="noStrike" kern="1200" cap="none" spc="0" normalizeH="0" baseline="0" noProof="0">
              <a:uLnTx/>
              <a:uFillTx/>
            </a:endParaRPr>
          </a:p>
          <a:p>
            <a:pPr lvl="1"/>
            <a:r>
              <a:rPr kumimoji="0" lang="zh-CN" altLang="en-US" sz="1800" b="0" i="0" u="none" strike="noStrike" kern="1200" cap="none" spc="0" normalizeH="0" baseline="0" noProof="0">
                <a:uLnTx/>
                <a:uFillTx/>
              </a:rPr>
              <a:t>第二级</a:t>
            </a:r>
            <a:endParaRPr kumimoji="0" lang="zh-CN" altLang="en-US" sz="1800" b="0" i="0" u="none" strike="noStrike" kern="1200" cap="none" spc="0" normalizeH="0" baseline="0" noProof="0">
              <a:uLnTx/>
              <a:uFillTx/>
            </a:endParaRPr>
          </a:p>
          <a:p>
            <a:pPr lvl="2"/>
            <a:r>
              <a:rPr kumimoji="0" lang="zh-CN" altLang="en-US" sz="1600" b="0" i="0" u="none" strike="noStrike" kern="1200" cap="none" spc="0" normalizeH="0" baseline="0" noProof="0">
                <a:uLnTx/>
                <a:uFillTx/>
              </a:rPr>
              <a:t>第三级</a:t>
            </a:r>
            <a:endParaRPr kumimoji="0" lang="zh-CN" altLang="en-US" sz="1600" b="0" i="0" u="none" strike="noStrike" kern="1200" cap="none" spc="0" normalizeH="0" baseline="0" noProof="0">
              <a:uLnTx/>
              <a:uFillTx/>
            </a:endParaRPr>
          </a:p>
          <a:p>
            <a:pPr lvl="3"/>
            <a:r>
              <a:rPr kumimoji="0" lang="zh-CN" altLang="en-US" sz="1400" b="0" i="0" u="none" strike="noStrike" kern="1200" cap="none" spc="0" normalizeH="0" baseline="0" noProof="0">
                <a:uLnTx/>
                <a:uFillTx/>
              </a:rPr>
              <a:t>第四级</a:t>
            </a:r>
            <a:endParaRPr kumimoji="0" lang="zh-CN" altLang="en-US" sz="1400" b="0" i="0" u="none" strike="noStrike" kern="1200" cap="none" spc="0" normalizeH="0" baseline="0" noProof="0">
              <a:uLnTx/>
              <a:uFillTx/>
            </a:endParaRPr>
          </a:p>
          <a:p>
            <a:pPr lvl="4"/>
            <a:r>
              <a:rPr kumimoji="0" lang="zh-CN" altLang="en-US" sz="1400" b="0" i="0" u="none" strike="noStrike" kern="1200" cap="none" spc="0" normalizeH="0" baseline="0" noProof="0">
                <a:uLnTx/>
                <a:uFillTx/>
              </a:rPr>
              <a:t>第五级</a:t>
            </a:r>
            <a:endParaRPr kumimoji="0" lang="zh-CN" altLang="en-US" sz="1400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矩形 7"/>
          <p:cNvSpPr/>
          <p:nvPr userDrawn="1"/>
        </p:nvSpPr>
        <p:spPr>
          <a:xfrm>
            <a:off x="0" y="3429000"/>
            <a:ext cx="12190413" cy="3430588"/>
          </a:xfrm>
          <a:prstGeom prst="rect">
            <a:avLst/>
          </a:prstGeom>
          <a:solidFill>
            <a:srgbClr val="DBEEF4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3250"/>
    </mc:Choice>
    <mc:Fallback>
      <p:transition spd="slow"/>
    </mc:Fallback>
  </mc:AlternateContent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image" Target="../media/image1.png" /><Relationship Id="rId16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0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oleObject" Target="../embeddings/Document3.doc" TargetMode="Internal" /><Relationship Id="rId3" Type="http://schemas.openxmlformats.org/officeDocument/2006/relationships/image" Target="../media/image16.emf" /><Relationship Id="rId4" Type="http://schemas.openxmlformats.org/officeDocument/2006/relationships/vmlDrawing" Target="../drawings/vmlDrawing7.v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jpe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package" Target="../embeddings/Document4.docx" TargetMode="Internal" /><Relationship Id="rId3" Type="http://schemas.openxmlformats.org/officeDocument/2006/relationships/image" Target="../media/image18.emf" /><Relationship Id="rId4" Type="http://schemas.openxmlformats.org/officeDocument/2006/relationships/image" Target="../media/image17.jpeg" /><Relationship Id="rId5" Type="http://schemas.openxmlformats.org/officeDocument/2006/relationships/vmlDrawing" Target="../drawings/vmlDrawing8.v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package" Target="../embeddings/Document5.docx" TargetMode="Internal" /><Relationship Id="rId3" Type="http://schemas.openxmlformats.org/officeDocument/2006/relationships/image" Target="../media/image19.emf" /><Relationship Id="rId4" Type="http://schemas.openxmlformats.org/officeDocument/2006/relationships/vmlDrawing" Target="../drawings/vmlDrawing9.v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package" Target="../embeddings/Document6.docx" TargetMode="Internal" /><Relationship Id="rId3" Type="http://schemas.openxmlformats.org/officeDocument/2006/relationships/image" Target="../media/image20.emf" /><Relationship Id="rId4" Type="http://schemas.openxmlformats.org/officeDocument/2006/relationships/vmlDrawing" Target="../drawings/vmlDrawing10.v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jpeg" /><Relationship Id="rId3" Type="http://schemas.openxmlformats.org/officeDocument/2006/relationships/package" Target="../embeddings/Document7.docx" TargetMode="Internal" /><Relationship Id="rId4" Type="http://schemas.openxmlformats.org/officeDocument/2006/relationships/image" Target="../media/image22.emf" /><Relationship Id="rId5" Type="http://schemas.openxmlformats.org/officeDocument/2006/relationships/vmlDrawing" Target="../drawings/vmlDrawing11.v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oleObject" Target="../embeddings/Document8.doc" TargetMode="Internal" /><Relationship Id="rId3" Type="http://schemas.openxmlformats.org/officeDocument/2006/relationships/image" Target="../media/image23.emf" /><Relationship Id="rId4" Type="http://schemas.openxmlformats.org/officeDocument/2006/relationships/image" Target="../media/image24.png" /><Relationship Id="rId5" Type="http://schemas.openxmlformats.org/officeDocument/2006/relationships/vmlDrawing" Target="../drawings/vmlDrawing12.v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oleObject" Target="../embeddings/Document9.doc" TargetMode="Internal" /><Relationship Id="rId3" Type="http://schemas.openxmlformats.org/officeDocument/2006/relationships/image" Target="../media/image25.emf" /><Relationship Id="rId4" Type="http://schemas.openxmlformats.org/officeDocument/2006/relationships/vmlDrawing" Target="../drawings/vmlDrawing13.v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png" /><Relationship Id="rId3" Type="http://schemas.openxmlformats.org/officeDocument/2006/relationships/image" Target="../media/image27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.bin" TargetMode="Internal" /><Relationship Id="rId3" Type="http://schemas.openxmlformats.org/officeDocument/2006/relationships/image" Target="../media/image3.wmf" /><Relationship Id="rId4" Type="http://schemas.openxmlformats.org/officeDocument/2006/relationships/vmlDrawing" Target="../drawings/vmlDrawing1.v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oleObject" Target="../embeddings/oleObject2.bin" TargetMode="Internal" /><Relationship Id="rId3" Type="http://schemas.openxmlformats.org/officeDocument/2006/relationships/image" Target="../media/image4.wmf" /><Relationship Id="rId4" Type="http://schemas.openxmlformats.org/officeDocument/2006/relationships/vmlDrawing" Target="../drawings/vmlDrawing2.v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oleObject" Target="../embeddings/oleObject3.bin" TargetMode="Internal" /><Relationship Id="rId3" Type="http://schemas.openxmlformats.org/officeDocument/2006/relationships/image" Target="../media/image5.wmf" /><Relationship Id="rId4" Type="http://schemas.openxmlformats.org/officeDocument/2006/relationships/vmlDrawing" Target="../drawings/vmlDrawing3.v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oleObject" Target="../embeddings/oleObject8.bin" TargetMode="Internal" /><Relationship Id="rId11" Type="http://schemas.openxmlformats.org/officeDocument/2006/relationships/image" Target="../media/image10.wmf" /><Relationship Id="rId12" Type="http://schemas.openxmlformats.org/officeDocument/2006/relationships/oleObject" Target="../embeddings/oleObject9.bin" TargetMode="Internal" /><Relationship Id="rId13" Type="http://schemas.openxmlformats.org/officeDocument/2006/relationships/image" Target="../media/image11.wmf" /><Relationship Id="rId14" Type="http://schemas.openxmlformats.org/officeDocument/2006/relationships/oleObject" Target="../embeddings/oleObject10.bin" TargetMode="Internal" /><Relationship Id="rId15" Type="http://schemas.openxmlformats.org/officeDocument/2006/relationships/image" Target="../media/image12.wmf" /><Relationship Id="rId16" Type="http://schemas.openxmlformats.org/officeDocument/2006/relationships/vmlDrawing" Target="../drawings/vmlDrawing4.vml" /><Relationship Id="rId2" Type="http://schemas.openxmlformats.org/officeDocument/2006/relationships/oleObject" Target="../embeddings/oleObject4.bin" TargetMode="Internal" /><Relationship Id="rId3" Type="http://schemas.openxmlformats.org/officeDocument/2006/relationships/image" Target="../media/image6.emf" /><Relationship Id="rId4" Type="http://schemas.openxmlformats.org/officeDocument/2006/relationships/oleObject" Target="../embeddings/oleObject5.bin" TargetMode="Internal" /><Relationship Id="rId5" Type="http://schemas.openxmlformats.org/officeDocument/2006/relationships/image" Target="../media/image7.wmf" /><Relationship Id="rId6" Type="http://schemas.openxmlformats.org/officeDocument/2006/relationships/oleObject" Target="../embeddings/oleObject6.bin" TargetMode="Internal" /><Relationship Id="rId7" Type="http://schemas.openxmlformats.org/officeDocument/2006/relationships/image" Target="../media/image8.wmf" /><Relationship Id="rId8" Type="http://schemas.openxmlformats.org/officeDocument/2006/relationships/oleObject" Target="../embeddings/oleObject7.bin" TargetMode="Internal" /><Relationship Id="rId9" Type="http://schemas.openxmlformats.org/officeDocument/2006/relationships/image" Target="../media/image9.wmf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image" Target="../media/image10.wmf" /><Relationship Id="rId11" Type="http://schemas.openxmlformats.org/officeDocument/2006/relationships/oleObject" Target="../embeddings/oleObject14.bin" TargetMode="Internal" /><Relationship Id="rId12" Type="http://schemas.openxmlformats.org/officeDocument/2006/relationships/image" Target="../media/image11.wmf" /><Relationship Id="rId13" Type="http://schemas.openxmlformats.org/officeDocument/2006/relationships/oleObject" Target="../embeddings/oleObject15.bin" TargetMode="Internal" /><Relationship Id="rId14" Type="http://schemas.openxmlformats.org/officeDocument/2006/relationships/image" Target="../media/image12.wmf" /><Relationship Id="rId15" Type="http://schemas.openxmlformats.org/officeDocument/2006/relationships/vmlDrawing" Target="../drawings/vmlDrawing5.vml" /><Relationship Id="rId2" Type="http://schemas.openxmlformats.org/officeDocument/2006/relationships/notesSlide" Target="../notesSlides/notesSlide1.xml" /><Relationship Id="rId3" Type="http://schemas.openxmlformats.org/officeDocument/2006/relationships/oleObject" Target="../embeddings/Document1.doc" TargetMode="Internal" /><Relationship Id="rId4" Type="http://schemas.openxmlformats.org/officeDocument/2006/relationships/image" Target="../media/image13.emf" /><Relationship Id="rId5" Type="http://schemas.openxmlformats.org/officeDocument/2006/relationships/oleObject" Target="../embeddings/oleObject11.bin" TargetMode="Internal" /><Relationship Id="rId6" Type="http://schemas.openxmlformats.org/officeDocument/2006/relationships/image" Target="../media/image8.wmf" /><Relationship Id="rId7" Type="http://schemas.openxmlformats.org/officeDocument/2006/relationships/oleObject" Target="../embeddings/oleObject12.bin" TargetMode="Internal" /><Relationship Id="rId8" Type="http://schemas.openxmlformats.org/officeDocument/2006/relationships/image" Target="../media/image9.wmf" /><Relationship Id="rId9" Type="http://schemas.openxmlformats.org/officeDocument/2006/relationships/oleObject" Target="../embeddings/oleObject13.bin" TargetMode="Interna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oleObject" Target="../embeddings/oleObject16.bin" TargetMode="Internal" /><Relationship Id="rId3" Type="http://schemas.openxmlformats.org/officeDocument/2006/relationships/image" Target="../media/image14.wmf" /><Relationship Id="rId4" Type="http://schemas.openxmlformats.org/officeDocument/2006/relationships/oleObject" Target="../embeddings/Document2.doc" TargetMode="Internal" /><Relationship Id="rId5" Type="http://schemas.openxmlformats.org/officeDocument/2006/relationships/image" Target="../media/image15.emf" /><Relationship Id="rId6" Type="http://schemas.openxmlformats.org/officeDocument/2006/relationships/vmlDrawing" Target="../drawings/vmlDrawing6.v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descr="新校区大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"/>
            <a:ext cx="12192000" cy="6857365"/>
          </a:xfrm>
          <a:prstGeom prst="rect">
            <a:avLst/>
          </a:prstGeom>
        </p:spPr>
      </p:pic>
      <p:sp>
        <p:nvSpPr>
          <p:cNvPr id="3074" name="文本框 3"/>
          <p:cNvSpPr txBox="1"/>
          <p:nvPr/>
        </p:nvSpPr>
        <p:spPr>
          <a:xfrm>
            <a:off x="1246505" y="629920"/>
            <a:ext cx="11017250" cy="31692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第一章  </a:t>
            </a:r>
            <a:r>
              <a:rPr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空间向量</a:t>
            </a:r>
            <a:r>
              <a:rPr lang="zh-CN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与立体几何</a:t>
            </a:r>
            <a:endParaRPr lang="en-US" altLang="zh-CN" sz="4000" b="1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endParaRPr lang="en-US" altLang="zh-CN" sz="4000" b="1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  </a:t>
            </a:r>
            <a:r>
              <a:rPr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1.4.1 空间中点、直线和平面的向量表示 </a:t>
            </a:r>
            <a:endParaRPr sz="4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sym typeface="+mn-ea"/>
            </a:endParaRPr>
          </a:p>
          <a:p>
            <a:pPr algn="ctr"/>
            <a:endParaRPr sz="4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sym typeface="+mn-ea"/>
            </a:endParaRPr>
          </a:p>
          <a:p>
            <a:pPr algn="ctr"/>
            <a:r>
              <a:rPr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第</a:t>
            </a:r>
            <a:r>
              <a:rPr 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2</a:t>
            </a:r>
            <a:r>
              <a:rPr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课时</a:t>
            </a:r>
            <a:r>
              <a:rPr 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  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线线平行、线面平行、面面平行</a:t>
            </a:r>
            <a:endParaRPr lang="zh-CN" altLang="en-US" sz="4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185545" y="803910"/>
          <a:ext cx="9225915" cy="55772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name="Document" r:id="rId2" imgW="6111240" imgH="3970020" progId="Word.Document.8">
                  <p:embed/>
                </p:oleObj>
              </mc:Choice>
              <mc:Fallback>
                <p:oleObj name="Document" r:id="rId2" imgW="6111240" imgH="397002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85545" y="803910"/>
                        <a:ext cx="9225915" cy="5577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矩形 2"/>
          <p:cNvSpPr>
            <a:spLocks noChangeAspect="1"/>
          </p:cNvSpPr>
          <p:nvPr/>
        </p:nvSpPr>
        <p:spPr>
          <a:xfrm>
            <a:off x="878205" y="600710"/>
            <a:ext cx="8357235" cy="1641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练习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：已知正方体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ABCD-A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的棱长为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分别是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的中点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求证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zh-CN" sz="28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∥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平面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ADE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;(2)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平面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ADE</a:t>
            </a:r>
            <a:r>
              <a:rPr lang="zh-CN" altLang="zh-CN" sz="2800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∥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平面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endParaRPr lang="zh-CN" altLang="zh-CN" sz="28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pic>
        <p:nvPicPr>
          <p:cNvPr id="18" name="M100.eps" descr="id:2147500461;FounderCES"/>
          <p:cNvPicPr/>
          <p:nvPr/>
        </p:nvPicPr>
        <p:blipFill>
          <a:blip r:embed="rId2"/>
          <a:stretch>
            <a:fillRect/>
          </a:stretch>
        </p:blipFill>
        <p:spPr>
          <a:xfrm>
            <a:off x="9235558" y="1809889"/>
            <a:ext cx="2127006" cy="230425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练习巩固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矩形 2"/>
          <p:cNvSpPr>
            <a:spLocks noChangeAspect="1"/>
          </p:cNvSpPr>
          <p:nvPr/>
        </p:nvSpPr>
        <p:spPr>
          <a:xfrm>
            <a:off x="1171575" y="751328"/>
            <a:ext cx="8128000" cy="9772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4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证明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建立如图所示的空间直角坐标系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D—xyz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zh-CN" altLang="zh-CN" sz="24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(0,0,0),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(2,0,0),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(0,2,0),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(0,2,2),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(2,2,1),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(0,0,1),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(2,2,2),</a:t>
            </a:r>
            <a:endParaRPr lang="zh-CN" altLang="zh-CN" sz="24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53808" y="1838667"/>
          <a:ext cx="8108950" cy="3962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name="文档" r:id="rId2" imgW="3838575" imgH="1871345" progId="Word.Document.12">
                  <p:embed/>
                </p:oleObj>
              </mc:Choice>
              <mc:Fallback>
                <p:oleObj name="文档" r:id="rId2" imgW="3838575" imgH="187134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53808" y="1838667"/>
                        <a:ext cx="8108950" cy="3962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M100.eps" descr="id:2147500461;FounderCES"/>
          <p:cNvPicPr/>
          <p:nvPr/>
        </p:nvPicPr>
        <p:blipFill>
          <a:blip r:embed="rId4"/>
          <a:stretch>
            <a:fillRect/>
          </a:stretch>
        </p:blipFill>
        <p:spPr>
          <a:xfrm>
            <a:off x="6840338" y="2875419"/>
            <a:ext cx="2127006" cy="230425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练习巩固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48398" y="744538"/>
          <a:ext cx="8797925" cy="40030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name="文档" r:id="rId2" imgW="3848100" imgH="1571625" progId="Word.Document.12">
                  <p:embed/>
                </p:oleObj>
              </mc:Choice>
              <mc:Fallback>
                <p:oleObj name="文档" r:id="rId2" imgW="3848100" imgH="157162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8398" y="744538"/>
                        <a:ext cx="8797925" cy="400304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练习巩固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1109345" y="711736"/>
            <a:ext cx="8128000" cy="189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3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练习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如图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在四棱锥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P-ABCD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zh-CN" altLang="zh-CN" sz="2200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⊥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平面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ABCD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与底面所成的角为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altLang="zh-CN" sz="2200">
                <a:solidFill>
                  <a:srgbClr val="000000"/>
                </a:solidFill>
                <a:effectLst/>
                <a:latin typeface="宋体" panose="02010600030101010101" pitchFamily="2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°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底面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ABCD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为直角梯形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∠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ABC=</a:t>
            </a:r>
            <a:r>
              <a:rPr lang="zh-CN" altLang="zh-CN" sz="2200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∠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BAD=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en-US" altLang="zh-CN" sz="2200">
                <a:solidFill>
                  <a:srgbClr val="000000"/>
                </a:solidFill>
                <a:effectLst/>
                <a:latin typeface="宋体" panose="02010600030101010101" pitchFamily="2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°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200" i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PA=BC=  AD=</a:t>
            </a:r>
            <a:r>
              <a:rPr lang="en-US" altLang="zh-CN" sz="22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问在棱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上是否存在一点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zh-CN" altLang="zh-CN" sz="2200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∥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平面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PAB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若存在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求出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点的位置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若不存在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请说明理由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87400" y="2611120"/>
          <a:ext cx="11231245" cy="20751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name="文档" r:id="rId2" imgW="3838575" imgH="709295" progId="Word.Document.12">
                  <p:embed/>
                </p:oleObj>
              </mc:Choice>
              <mc:Fallback>
                <p:oleObj name="文档" r:id="rId2" imgW="3838575" imgH="70929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7400" y="2611120"/>
                        <a:ext cx="11231245" cy="20751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练习巩固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1227455" y="941816"/>
            <a:ext cx="8128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200"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存在点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zh-CN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zh-CN" altLang="zh-CN" sz="2200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∥</a:t>
            </a:r>
            <a:r>
              <a:rPr lang="zh-CN" altLang="zh-CN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平面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PAB.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为坐标原点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分别以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CN" altLang="zh-CN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所在直线为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轴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轴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zh-CN" sz="2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轴建立空间直角坐标系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Axyz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∴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(0,0,1),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(1,1,0),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(0,2,0),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endParaRPr lang="zh-CN" altLang="zh-CN" sz="2200">
              <a:solidFill>
                <a:srgbClr val="000000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M102.eps" descr="id:2147500489;FounderCES"/>
          <p:cNvPicPr/>
          <p:nvPr/>
        </p:nvPicPr>
        <p:blipFill>
          <a:blip r:embed="rId2"/>
          <a:stretch>
            <a:fillRect/>
          </a:stretch>
        </p:blipFill>
        <p:spPr>
          <a:xfrm>
            <a:off x="6815384" y="1995314"/>
            <a:ext cx="2223492" cy="1908497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329645" y="2633112"/>
          <a:ext cx="8128000" cy="319757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name="文档" r:id="rId3" imgW="3838575" imgH="1510030" progId="Word.Document.12">
                  <p:embed/>
                </p:oleObj>
              </mc:Choice>
              <mc:Fallback>
                <p:oleObj name="文档" r:id="rId3" imgW="3838575" imgH="151003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9645" y="2633112"/>
                        <a:ext cx="8128000" cy="319757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练习巩固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735965" y="957580"/>
          <a:ext cx="11188700" cy="12947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name="Document" r:id="rId2" imgW="6111240" imgH="708660" progId="Word.Document.8">
                  <p:embed/>
                </p:oleObj>
              </mc:Choice>
              <mc:Fallback>
                <p:oleObj name="Document" r:id="rId2" imgW="6111240" imgH="70866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5965" y="957580"/>
                        <a:ext cx="11188700" cy="1294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445" y="2598420"/>
            <a:ext cx="2291080" cy="19342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练习巩固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40014" y="731091"/>
          <a:ext cx="9559290" cy="57302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name="Document" r:id="rId2" imgW="6111240" imgH="3672840" progId="Word.Document.8">
                  <p:embed/>
                </p:oleObj>
              </mc:Choice>
              <mc:Fallback>
                <p:oleObj name="Document" r:id="rId2" imgW="6111240" imgH="367284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0014" y="731091"/>
                        <a:ext cx="9559290" cy="5730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练习巩固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/>
        </p:nvSpPr>
        <p:spPr>
          <a:xfrm>
            <a:off x="4046855" y="1485900"/>
            <a:ext cx="5588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你学到了什么？</a:t>
            </a:r>
            <a:endParaRPr lang="zh-CN" altLang="en-US" sz="4000"/>
          </a:p>
        </p:txBody>
      </p:sp>
      <p:sp>
        <p:nvSpPr>
          <p:cNvPr id="3" name="文本框 1"/>
          <p:cNvSpPr txBox="1"/>
          <p:nvPr/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课堂小结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/>
        </p:nvSpPr>
        <p:spPr>
          <a:xfrm>
            <a:off x="1067435" y="2053590"/>
            <a:ext cx="1117346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作业</a:t>
            </a:r>
            <a:r>
              <a:rPr lang="en-US" altLang="zh-CN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：报纸第</a:t>
            </a:r>
            <a:r>
              <a:rPr lang="en-US" altLang="zh-CN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期</a:t>
            </a:r>
            <a:r>
              <a:rPr lang="en-US" altLang="zh-CN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版</a:t>
            </a:r>
            <a:endParaRPr lang="en-US" altLang="zh-CN" sz="54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r>
              <a:rPr lang="zh-CN" altLang="en-US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作业</a:t>
            </a:r>
            <a:r>
              <a:rPr lang="en-US" altLang="zh-CN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5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zh-CN" altLang="en-US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预习下一节</a:t>
            </a:r>
            <a:endParaRPr lang="zh-CN" altLang="en-US" sz="54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endParaRPr lang="zh-CN" altLang="en-US" sz="54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1507" name="文本框 1"/>
          <p:cNvSpPr txBox="1"/>
          <p:nvPr/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作业布置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pic>
        <p:nvPicPr>
          <p:cNvPr id="21508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11874500" y="10287000"/>
            <a:ext cx="342900" cy="254000"/>
          </a:xfrm>
          <a:prstGeom prst="cube">
            <a:avLst/>
          </a:prstGeom>
        </p:spPr>
      </p:pic>
      <p:pic>
        <p:nvPicPr>
          <p:cNvPr id="21509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11874500" y="11620500"/>
            <a:ext cx="317500" cy="241300"/>
          </a:xfrm>
          <a:prstGeom prst="cube">
            <a:avLst/>
          </a:prstGeom>
        </p:spPr>
      </p:pic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/>
        </p:nvSpPr>
        <p:spPr>
          <a:xfrm>
            <a:off x="902335" y="1216660"/>
            <a:ext cx="103866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上节课我们上了法向量，请同学回答求法向量的步骤？</a:t>
            </a:r>
            <a:endParaRPr lang="zh-CN" altLang="en-US" sz="3600"/>
          </a:p>
        </p:txBody>
      </p:sp>
      <p:sp>
        <p:nvSpPr>
          <p:cNvPr id="4" name="文本框 1"/>
          <p:cNvSpPr txBox="1"/>
          <p:nvPr/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新课引入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/>
        </p:nvSpPr>
        <p:spPr>
          <a:xfrm>
            <a:off x="766445" y="1149985"/>
            <a:ext cx="10386695" cy="39693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思考：空间中直线的</a:t>
            </a:r>
            <a:r>
              <a:rPr lang="zh-CN" altLang="en-US" sz="36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方向向量</a:t>
            </a:r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、平面的</a:t>
            </a:r>
            <a:r>
              <a:rPr lang="zh-CN" altLang="en-US" sz="36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法向量</a:t>
            </a:r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是确定空间中的直线、平面的关键量，能否用直线的方向向量、平面的法向量来刻画直线、平面的平行关系？</a:t>
            </a:r>
            <a:endParaRPr lang="zh-C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zh-C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怎么刻画？</a:t>
            </a:r>
            <a:endParaRPr lang="zh-C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新课引入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/>
        </p:nvSpPr>
        <p:spPr>
          <a:xfrm>
            <a:off x="1150620" y="1095375"/>
            <a:ext cx="70916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  <a:sym typeface="+mn-ea"/>
              </a:rPr>
              <a:t>用直线的方向向量表示两条直线的平行</a:t>
            </a:r>
            <a:endParaRPr lang="zh-CN" altLang="en-US" sz="3200">
              <a:solidFill>
                <a:schemeClr val="tx1"/>
              </a:solidFill>
              <a:sym typeface="+mn-ea"/>
            </a:endParaRPr>
          </a:p>
        </p:txBody>
      </p:sp>
      <p:graphicFrame>
        <p:nvGraphicFramePr>
          <p:cNvPr id="6" name="对象 5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1007745" y="2180590"/>
          <a:ext cx="9672955" cy="12649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2" imgW="2641600" imgH="457200" progId="Equation.KSEE3">
                  <p:embed/>
                </p:oleObj>
              </mc:Choice>
              <mc:Fallback>
                <p:oleObj r:id="rId2" imgW="2641600" imgH="4572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7745" y="2180590"/>
                        <a:ext cx="9672955" cy="1264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1"/>
          <p:cNvSpPr txBox="1"/>
          <p:nvPr/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课堂探究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/>
        </p:nvSpPr>
        <p:spPr>
          <a:xfrm>
            <a:off x="1127760" y="1432560"/>
            <a:ext cx="9936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  <a:sym typeface="+mn-ea"/>
              </a:rPr>
              <a:t>用直线的方向向量与平面的法向量表示直线与平面平行</a:t>
            </a:r>
            <a:endParaRPr lang="zh-CN" altLang="en-US" sz="3200">
              <a:solidFill>
                <a:schemeClr val="tx1"/>
              </a:solidFill>
              <a:sym typeface="+mn-ea"/>
            </a:endParaRPr>
          </a:p>
        </p:txBody>
      </p:sp>
      <p:graphicFrame>
        <p:nvGraphicFramePr>
          <p:cNvPr id="6" name="对象 5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1392873" y="2502218"/>
          <a:ext cx="7692390" cy="1181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2" imgW="2984500" imgH="457200" progId="Equation.KSEE3">
                  <p:embed/>
                </p:oleObj>
              </mc:Choice>
              <mc:Fallback>
                <p:oleObj r:id="rId2" imgW="2984500" imgH="4572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92873" y="2502218"/>
                        <a:ext cx="769239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1"/>
          <p:cNvSpPr txBox="1"/>
          <p:nvPr/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课堂探究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文本框 5"/>
          <p:cNvSpPr txBox="1"/>
          <p:nvPr/>
        </p:nvSpPr>
        <p:spPr>
          <a:xfrm>
            <a:off x="1021080" y="1223010"/>
            <a:ext cx="66852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用法向量解决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平面与平面的平行问题</a:t>
            </a:r>
            <a:endParaRPr lang="zh-CN" altLang="en-US" sz="3200">
              <a:solidFill>
                <a:schemeClr val="tx1"/>
              </a:solidFill>
              <a:sym typeface="+mn-ea"/>
            </a:endParaRPr>
          </a:p>
        </p:txBody>
      </p:sp>
      <p:graphicFrame>
        <p:nvGraphicFramePr>
          <p:cNvPr id="8" name="对象 7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910590" y="2437765"/>
          <a:ext cx="7036435" cy="13055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2" imgW="2501900" imgH="457200" progId="Equation.KSEE3">
                  <p:embed/>
                </p:oleObj>
              </mc:Choice>
              <mc:Fallback>
                <p:oleObj r:id="rId2" imgW="2501900" imgH="4572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0590" y="2437765"/>
                        <a:ext cx="7036435" cy="1305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1"/>
          <p:cNvSpPr txBox="1"/>
          <p:nvPr/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课堂探究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7650" name="对象 27649"/>
          <p:cNvGraphicFramePr>
            <a:graphicFrameLocks noChangeAspect="1"/>
          </p:cNvGraphicFramePr>
          <p:nvPr/>
        </p:nvGraphicFramePr>
        <p:xfrm>
          <a:off x="910590" y="749300"/>
          <a:ext cx="8919845" cy="13982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r:id="rId2" imgW="8415020" imgH="1140460" progId="Word.Document.8">
                  <p:embed/>
                </p:oleObj>
              </mc:Choice>
              <mc:Fallback>
                <p:oleObj r:id="rId2" imgW="8415020" imgH="114046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0590" y="749300"/>
                        <a:ext cx="8919845" cy="13982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69340" y="2219960"/>
          <a:ext cx="6566535" cy="11322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r:id="rId4" imgW="4279900" imgH="1525905" progId="Equation.KSEE3">
                  <p:embed/>
                </p:oleObj>
              </mc:Choice>
              <mc:Fallback>
                <p:oleObj r:id="rId4" imgW="4279900" imgH="1525905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9340" y="2219960"/>
                        <a:ext cx="6566535" cy="1132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平行四边形 5"/>
          <p:cNvSpPr/>
          <p:nvPr/>
        </p:nvSpPr>
        <p:spPr>
          <a:xfrm>
            <a:off x="7124700" y="2643505"/>
            <a:ext cx="2448560" cy="1224280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7124700" y="4393565"/>
            <a:ext cx="2547620" cy="792480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7635875" y="2983865"/>
            <a:ext cx="1446530" cy="530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7503160" y="2867025"/>
            <a:ext cx="1723390" cy="741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849995" y="2643505"/>
            <a:ext cx="376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7423150" y="2911475"/>
            <a:ext cx="596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8160385" y="2983865"/>
            <a:ext cx="490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</a:t>
            </a:r>
            <a:endParaRPr lang="en-US" altLang="zh-CN"/>
          </a:p>
        </p:txBody>
      </p:sp>
      <p:graphicFrame>
        <p:nvGraphicFramePr>
          <p:cNvPr id="14" name="对象 13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9082405" y="2911475"/>
          <a:ext cx="424815" cy="527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r:id="rId6" imgW="152400" imgH="190500" progId="Equation.KSEE3">
                  <p:embed/>
                </p:oleObj>
              </mc:Choice>
              <mc:Fallback>
                <p:oleObj r:id="rId6" imgW="152400" imgH="1905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82405" y="2911475"/>
                        <a:ext cx="424815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箭头连接符 14"/>
          <p:cNvCxnSpPr/>
          <p:nvPr/>
        </p:nvCxnSpPr>
        <p:spPr>
          <a:xfrm flipV="1">
            <a:off x="8797290" y="3071495"/>
            <a:ext cx="429260" cy="19304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对象 15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8111808" y="3438525"/>
          <a:ext cx="354330" cy="457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r:id="rId8" imgW="127000" imgH="165100" progId="Equation.KSEE3">
                  <p:embed/>
                </p:oleObj>
              </mc:Choice>
              <mc:Fallback>
                <p:oleObj r:id="rId8" imgW="1270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11808" y="3438525"/>
                        <a:ext cx="35433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8019098" y="4561205"/>
          <a:ext cx="354330" cy="457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r:id="rId10" imgW="127000" imgH="165100" progId="Equation.KSEE3">
                  <p:embed/>
                </p:oleObj>
              </mc:Choice>
              <mc:Fallback>
                <p:oleObj r:id="rId10" imgW="1270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019098" y="4561205"/>
                        <a:ext cx="35433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箭头连接符 19"/>
          <p:cNvCxnSpPr/>
          <p:nvPr/>
        </p:nvCxnSpPr>
        <p:spPr>
          <a:xfrm>
            <a:off x="7928610" y="3275965"/>
            <a:ext cx="721995" cy="31115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7967980" y="3587115"/>
            <a:ext cx="34290" cy="133667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对象 25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7211060" y="4799013"/>
          <a:ext cx="424815" cy="3867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r:id="rId12" imgW="152400" imgH="139700" progId="Equation.KSEE3">
                  <p:embed/>
                </p:oleObj>
              </mc:Choice>
              <mc:Fallback>
                <p:oleObj r:id="rId12" imgW="152400" imgH="1397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211060" y="4799013"/>
                        <a:ext cx="424815" cy="386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7157720" y="3494723"/>
          <a:ext cx="265430" cy="3511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r:id="rId14" imgW="152400" imgH="203200" progId="Equation.KSEE3">
                  <p:embed/>
                </p:oleObj>
              </mc:Choice>
              <mc:Fallback>
                <p:oleObj r:id="rId14" imgW="152400" imgH="2032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157720" y="3494723"/>
                        <a:ext cx="265430" cy="351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36575" y="594360"/>
          <a:ext cx="10563225" cy="41154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name="Document" r:id="rId3" imgW="6111240" imgH="2385060" progId="Word.Document.8">
                  <p:embed/>
                </p:oleObj>
              </mc:Choice>
              <mc:Fallback>
                <p:oleObj name="Document" r:id="rId3" imgW="6111240" imgH="238506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575" y="594360"/>
                        <a:ext cx="10563225" cy="4115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平行四边形 5"/>
          <p:cNvSpPr/>
          <p:nvPr/>
        </p:nvSpPr>
        <p:spPr>
          <a:xfrm>
            <a:off x="8572500" y="3485515"/>
            <a:ext cx="2448560" cy="1224280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8572500" y="5235575"/>
            <a:ext cx="2547620" cy="792480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9083675" y="3825875"/>
            <a:ext cx="1446530" cy="530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8950960" y="3709035"/>
            <a:ext cx="1723390" cy="741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0297795" y="3485515"/>
            <a:ext cx="376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8870950" y="3753485"/>
            <a:ext cx="596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9608185" y="3825875"/>
            <a:ext cx="490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</a:t>
            </a:r>
            <a:endParaRPr lang="en-US" altLang="zh-CN"/>
          </a:p>
        </p:txBody>
      </p:sp>
      <p:graphicFrame>
        <p:nvGraphicFramePr>
          <p:cNvPr id="14" name="对象 13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10530205" y="3753485"/>
          <a:ext cx="424815" cy="527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r:id="rId5" imgW="152400" imgH="190500" progId="Equation.KSEE3">
                  <p:embed/>
                </p:oleObj>
              </mc:Choice>
              <mc:Fallback>
                <p:oleObj r:id="rId5" imgW="152400" imgH="1905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30205" y="3753485"/>
                        <a:ext cx="424815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箭头连接符 14"/>
          <p:cNvCxnSpPr/>
          <p:nvPr/>
        </p:nvCxnSpPr>
        <p:spPr>
          <a:xfrm flipV="1">
            <a:off x="10245090" y="3913505"/>
            <a:ext cx="429260" cy="19304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对象 15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9559608" y="4280535"/>
          <a:ext cx="354330" cy="457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r:id="rId7" imgW="127000" imgH="165100" progId="Equation.KSEE3">
                  <p:embed/>
                </p:oleObj>
              </mc:Choice>
              <mc:Fallback>
                <p:oleObj r:id="rId7" imgW="1270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559608" y="4280535"/>
                        <a:ext cx="35433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9466898" y="5403215"/>
          <a:ext cx="354330" cy="457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r:id="rId9" imgW="127000" imgH="165100" progId="Equation.KSEE3">
                  <p:embed/>
                </p:oleObj>
              </mc:Choice>
              <mc:Fallback>
                <p:oleObj r:id="rId9" imgW="1270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466898" y="5403215"/>
                        <a:ext cx="35433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箭头连接符 19"/>
          <p:cNvCxnSpPr/>
          <p:nvPr/>
        </p:nvCxnSpPr>
        <p:spPr>
          <a:xfrm>
            <a:off x="9376410" y="4117975"/>
            <a:ext cx="721995" cy="31115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9415780" y="4429125"/>
            <a:ext cx="34290" cy="133667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对象 25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8658860" y="5641023"/>
          <a:ext cx="424815" cy="3867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r:id="rId11" imgW="152400" imgH="139700" progId="Equation.KSEE3">
                  <p:embed/>
                </p:oleObj>
              </mc:Choice>
              <mc:Fallback>
                <p:oleObj r:id="rId11" imgW="152400" imgH="1397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658860" y="5641023"/>
                        <a:ext cx="424815" cy="386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8605520" y="4336733"/>
          <a:ext cx="265430" cy="3511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r:id="rId13" imgW="152400" imgH="203200" progId="Equation.KSEE3">
                  <p:embed/>
                </p:oleObj>
              </mc:Choice>
              <mc:Fallback>
                <p:oleObj r:id="rId13" imgW="152400" imgH="2032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605520" y="4336733"/>
                        <a:ext cx="265430" cy="351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4363" name="对象 3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533400" y="739140"/>
          <a:ext cx="8002270" cy="17519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r:id="rId2" imgW="3111500" imgH="698500" progId="Equation.KSEE3">
                  <p:embed/>
                </p:oleObj>
              </mc:Choice>
              <mc:Fallback>
                <p:oleObj r:id="rId2" imgW="3111500" imgH="6985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3400" y="739140"/>
                        <a:ext cx="8002270" cy="17519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8071485" y="1785620"/>
            <a:ext cx="3038475" cy="2427605"/>
            <a:chOff x="9327" y="2410"/>
            <a:chExt cx="4785" cy="3823"/>
          </a:xfrm>
        </p:grpSpPr>
        <p:sp>
          <p:nvSpPr>
            <p:cNvPr id="3" name="Text Box 22"/>
            <p:cNvSpPr txBox="1"/>
            <p:nvPr/>
          </p:nvSpPr>
          <p:spPr>
            <a:xfrm>
              <a:off x="13374" y="4302"/>
              <a:ext cx="738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" name="Text Box 24"/>
            <p:cNvSpPr txBox="1"/>
            <p:nvPr/>
          </p:nvSpPr>
          <p:spPr>
            <a:xfrm>
              <a:off x="10389" y="2410"/>
              <a:ext cx="549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endPara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9327" y="2737"/>
              <a:ext cx="4344" cy="3496"/>
              <a:chOff x="9327" y="2737"/>
              <a:chExt cx="4344" cy="3496"/>
            </a:xfrm>
          </p:grpSpPr>
          <p:sp>
            <p:nvSpPr>
              <p:cNvPr id="8" name="Line 19"/>
              <p:cNvSpPr/>
              <p:nvPr/>
            </p:nvSpPr>
            <p:spPr>
              <a:xfrm flipH="1">
                <a:off x="9481" y="4750"/>
                <a:ext cx="1103" cy="1021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/>
              <a:lstStyle/>
              <a:p/>
            </p:txBody>
          </p:sp>
          <p:sp>
            <p:nvSpPr>
              <p:cNvPr id="9" name="Text Box 20"/>
              <p:cNvSpPr txBox="1"/>
              <p:nvPr/>
            </p:nvSpPr>
            <p:spPr>
              <a:xfrm>
                <a:off x="9570" y="5411"/>
                <a:ext cx="616" cy="8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en-US" altLang="zh-CN" sz="2800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endParaRPr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Line 21"/>
              <p:cNvSpPr/>
              <p:nvPr/>
            </p:nvSpPr>
            <p:spPr>
              <a:xfrm>
                <a:off x="10568" y="4762"/>
                <a:ext cx="2947" cy="14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/>
              <a:lstStyle/>
              <a:p/>
            </p:txBody>
          </p:sp>
          <p:sp>
            <p:nvSpPr>
              <p:cNvPr id="12" name="Line 23"/>
              <p:cNvSpPr/>
              <p:nvPr/>
            </p:nvSpPr>
            <p:spPr>
              <a:xfrm flipH="1" flipV="1">
                <a:off x="10568" y="2782"/>
                <a:ext cx="0" cy="1949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/>
              <a:lstStyle/>
              <a:p/>
            </p:txBody>
          </p:sp>
          <p:grpSp>
            <p:nvGrpSpPr>
              <p:cNvPr id="13" name="Group 25"/>
              <p:cNvGrpSpPr/>
              <p:nvPr/>
            </p:nvGrpSpPr>
            <p:grpSpPr>
              <a:xfrm>
                <a:off x="9327" y="2737"/>
                <a:ext cx="4344" cy="3103"/>
                <a:chOff x="2562" y="1525"/>
                <a:chExt cx="1850" cy="1592"/>
              </a:xfrm>
            </p:grpSpPr>
            <p:grpSp>
              <p:nvGrpSpPr>
                <p:cNvPr id="14" name="Group 26"/>
                <p:cNvGrpSpPr/>
                <p:nvPr/>
              </p:nvGrpSpPr>
              <p:grpSpPr>
                <a:xfrm>
                  <a:off x="2835" y="1752"/>
                  <a:ext cx="1270" cy="1088"/>
                  <a:chOff x="930" y="1933"/>
                  <a:chExt cx="1360" cy="1134"/>
                </a:xfrm>
              </p:grpSpPr>
              <p:sp>
                <p:nvSpPr>
                  <p:cNvPr id="15" name="AutoShape 27"/>
                  <p:cNvSpPr/>
                  <p:nvPr/>
                </p:nvSpPr>
                <p:spPr>
                  <a:xfrm>
                    <a:off x="930" y="1933"/>
                    <a:ext cx="1360" cy="1134"/>
                  </a:xfrm>
                  <a:prstGeom prst="cube">
                    <a:avLst>
                      <a:gd name="adj" fmla="val 25000"/>
                    </a:avLst>
                  </a:pr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zh-CN" sz="2800" b="1">
                      <a:solidFill>
                        <a:srgbClr val="0039A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6" name="Line 28"/>
                  <p:cNvSpPr/>
                  <p:nvPr/>
                </p:nvSpPr>
                <p:spPr>
                  <a:xfrm>
                    <a:off x="1202" y="2750"/>
                    <a:ext cx="1088" cy="0"/>
                  </a:xfrm>
                  <a:prstGeom prst="line">
                    <a:avLst/>
                  </a:prstGeom>
                  <a:ln w="34925" cap="flat" cmpd="sng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  <p:sp>
                <p:nvSpPr>
                  <p:cNvPr id="17" name="Line 29"/>
                  <p:cNvSpPr/>
                  <p:nvPr/>
                </p:nvSpPr>
                <p:spPr>
                  <a:xfrm flipH="1">
                    <a:off x="1202" y="1942"/>
                    <a:ext cx="0" cy="817"/>
                  </a:xfrm>
                  <a:prstGeom prst="line">
                    <a:avLst/>
                  </a:prstGeom>
                  <a:ln w="34925" cap="flat" cmpd="sng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  <p:sp>
                <p:nvSpPr>
                  <p:cNvPr id="18" name="Line 30"/>
                  <p:cNvSpPr/>
                  <p:nvPr/>
                </p:nvSpPr>
                <p:spPr>
                  <a:xfrm flipH="1">
                    <a:off x="930" y="2750"/>
                    <a:ext cx="272" cy="317"/>
                  </a:xfrm>
                  <a:prstGeom prst="line">
                    <a:avLst/>
                  </a:prstGeom>
                  <a:ln w="34925" cap="flat" cmpd="sng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/>
                </p:txBody>
              </p:sp>
            </p:grpSp>
            <p:sp>
              <p:nvSpPr>
                <p:cNvPr id="19" name="Text Box 31"/>
                <p:cNvSpPr txBox="1"/>
                <p:nvPr/>
              </p:nvSpPr>
              <p:spPr>
                <a:xfrm>
                  <a:off x="2562" y="1842"/>
                  <a:ext cx="334" cy="32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lstStyle/>
                <a:p>
                  <a:r>
                    <a:rPr lang="en-US" altLang="zh-CN" sz="20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>
                      <a:latin typeface="Arial" panose="020b0604020202020204" pitchFamily="34" charset="0"/>
                      <a:ea typeface="宋体" panose="02010600030101010101" pitchFamily="2" charset="-122"/>
                    </a:rPr>
                    <a:t>1</a:t>
                  </a:r>
                  <a:endParaRPr lang="en-US" altLang="zh-CN" sz="2000" b="1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Text Box 32"/>
                <p:cNvSpPr txBox="1"/>
                <p:nvPr/>
              </p:nvSpPr>
              <p:spPr>
                <a:xfrm>
                  <a:off x="2835" y="1525"/>
                  <a:ext cx="334" cy="32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lstStyle/>
                <a:p>
                  <a:r>
                    <a:rPr lang="en-US" altLang="zh-CN" sz="20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D</a:t>
                  </a:r>
                  <a:r>
                    <a:rPr lang="en-US" altLang="zh-CN" sz="2000" b="1" baseline="-25000">
                      <a:latin typeface="Arial" panose="020b0604020202020204" pitchFamily="34" charset="0"/>
                      <a:ea typeface="宋体" panose="02010600030101010101" pitchFamily="2" charset="-122"/>
                    </a:rPr>
                    <a:t>1</a:t>
                  </a:r>
                  <a:endParaRPr lang="en-US" altLang="zh-CN" sz="2000" b="1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Text Box 33"/>
                <p:cNvSpPr txBox="1"/>
                <p:nvPr/>
              </p:nvSpPr>
              <p:spPr>
                <a:xfrm>
                  <a:off x="4078" y="1611"/>
                  <a:ext cx="334" cy="32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lstStyle/>
                <a:p>
                  <a:r>
                    <a:rPr lang="en-US" altLang="zh-CN" sz="20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C</a:t>
                  </a:r>
                  <a:r>
                    <a:rPr lang="en-US" altLang="zh-CN" sz="2000" b="1" baseline="-25000">
                      <a:latin typeface="Arial" panose="020b0604020202020204" pitchFamily="34" charset="0"/>
                      <a:ea typeface="宋体" panose="02010600030101010101" pitchFamily="2" charset="-122"/>
                    </a:rPr>
                    <a:t>1</a:t>
                  </a:r>
                  <a:endParaRPr lang="en-US" altLang="zh-CN" sz="2000" b="1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Text Box 34"/>
                <p:cNvSpPr txBox="1"/>
                <p:nvPr/>
              </p:nvSpPr>
              <p:spPr>
                <a:xfrm>
                  <a:off x="3806" y="1955"/>
                  <a:ext cx="334" cy="32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lstStyle/>
                <a:p>
                  <a:r>
                    <a:rPr lang="en-US" altLang="zh-CN" sz="20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B</a:t>
                  </a:r>
                  <a:r>
                    <a:rPr lang="en-US" altLang="zh-CN" sz="2000" b="1" baseline="-25000">
                      <a:latin typeface="Arial" panose="020b0604020202020204" pitchFamily="34" charset="0"/>
                      <a:ea typeface="宋体" panose="02010600030101010101" pitchFamily="2" charset="-122"/>
                    </a:rPr>
                    <a:t>1</a:t>
                  </a:r>
                  <a:endParaRPr lang="en-US" altLang="zh-CN" sz="2000" b="1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Text Box 35"/>
                <p:cNvSpPr txBox="1"/>
                <p:nvPr/>
              </p:nvSpPr>
              <p:spPr>
                <a:xfrm>
                  <a:off x="2608" y="2659"/>
                  <a:ext cx="267" cy="32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lstStyle/>
                <a:p>
                  <a:r>
                    <a:rPr lang="en-US" altLang="zh-CN" sz="20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A</a:t>
                  </a:r>
                  <a:endParaRPr lang="en-US" altLang="zh-CN" sz="2000" b="1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Text Box 36"/>
                <p:cNvSpPr txBox="1"/>
                <p:nvPr/>
              </p:nvSpPr>
              <p:spPr>
                <a:xfrm>
                  <a:off x="4097" y="2469"/>
                  <a:ext cx="267" cy="32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lstStyle/>
                <a:p>
                  <a:r>
                    <a:rPr lang="en-US" altLang="zh-CN" sz="20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C</a:t>
                  </a:r>
                  <a:endParaRPr lang="en-US" altLang="zh-CN" sz="2000" b="1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Text Box 37"/>
                <p:cNvSpPr txBox="1"/>
                <p:nvPr/>
              </p:nvSpPr>
              <p:spPr>
                <a:xfrm>
                  <a:off x="3806" y="2795"/>
                  <a:ext cx="232" cy="32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r>
                    <a:rPr lang="en-US" altLang="zh-CN" sz="20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B</a:t>
                  </a:r>
                  <a:endParaRPr lang="en-US" altLang="zh-CN" sz="2000" b="1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Text Box 38"/>
                <p:cNvSpPr txBox="1"/>
                <p:nvPr/>
              </p:nvSpPr>
              <p:spPr>
                <a:xfrm>
                  <a:off x="2898" y="2372"/>
                  <a:ext cx="255" cy="3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lstStyle/>
                <a:p>
                  <a:r>
                    <a:rPr lang="en-US" altLang="zh-CN" sz="20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O</a:t>
                  </a:r>
                  <a:endParaRPr lang="en-US" altLang="zh-CN" sz="2000" b="1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7" name="Line 39"/>
              <p:cNvSpPr/>
              <p:nvPr/>
            </p:nvSpPr>
            <p:spPr>
              <a:xfrm flipV="1">
                <a:off x="10062" y="3314"/>
                <a:ext cx="2730" cy="45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8" name="Line 41"/>
              <p:cNvSpPr/>
              <p:nvPr/>
            </p:nvSpPr>
            <p:spPr>
              <a:xfrm>
                <a:off x="10564" y="3398"/>
                <a:ext cx="2304" cy="1417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29" name="Line 41"/>
              <p:cNvSpPr/>
              <p:nvPr/>
            </p:nvSpPr>
            <p:spPr>
              <a:xfrm flipV="1">
                <a:off x="9968" y="4831"/>
                <a:ext cx="2773" cy="48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30" name="Line 41"/>
              <p:cNvSpPr/>
              <p:nvPr/>
            </p:nvSpPr>
            <p:spPr>
              <a:xfrm flipV="1">
                <a:off x="9968" y="3082"/>
                <a:ext cx="616" cy="2287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cxnSp>
          <p:nvCxnSpPr>
            <p:cNvPr id="31" name="直接连接符 30"/>
            <p:cNvCxnSpPr>
              <a:endCxn id="24" idx="1"/>
            </p:cNvCxnSpPr>
            <p:nvPr/>
          </p:nvCxnSpPr>
          <p:spPr>
            <a:xfrm>
              <a:off x="12423" y="3704"/>
              <a:ext cx="508" cy="11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 Box 33"/>
            <p:cNvSpPr txBox="1"/>
            <p:nvPr/>
          </p:nvSpPr>
          <p:spPr>
            <a:xfrm>
              <a:off x="12566" y="4082"/>
              <a:ext cx="466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P</a:t>
              </a:r>
              <a:endParaRPr lang="en-US" altLang="zh-CN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10069" y="3669"/>
              <a:ext cx="2532" cy="597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659345" y="4069200"/>
          <a:ext cx="9267190" cy="24225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name="Document" r:id="rId4" imgW="6111240" imgH="1600200" progId="Word.Document.8">
                  <p:embed/>
                </p:oleObj>
              </mc:Choice>
              <mc:Fallback>
                <p:oleObj name="Document" r:id="rId4" imgW="6111240" imgH="16002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9345" y="4069200"/>
                        <a:ext cx="9267190" cy="242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56</Paragraphs>
  <Slides>19</Slides>
  <Notes>1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baseType="lpstr" size="30">
      <vt:lpstr>Arial</vt:lpstr>
      <vt:lpstr>等线 Light</vt:lpstr>
      <vt:lpstr>等线</vt:lpstr>
      <vt:lpstr>宋体</vt:lpstr>
      <vt:lpstr>华文隶书</vt:lpstr>
      <vt:lpstr>Times New Roman</vt:lpstr>
      <vt:lpstr>NEU-BZ-S92</vt:lpstr>
      <vt:lpstr>方正书宋_GBK</vt:lpstr>
      <vt:lpstr>黑体</vt:lpstr>
      <vt:lpstr>楷体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2021-06-10T17:43:35.197</cp:lastPrinted>
  <dcterms:created xsi:type="dcterms:W3CDTF">2021-06-10T17:43:35Z</dcterms:created>
  <dcterms:modified xsi:type="dcterms:W3CDTF">2021-06-10T09:43:36Z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