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bookmarkIdSeed="2">
  <p:sldMasterIdLst>
    <p:sldMasterId id="2147483648" r:id="rId2"/>
  </p:sldMasterIdLst>
  <p:notesMasterIdLst>
    <p:notesMasterId r:id="rId3"/>
  </p:notesMasterIdLst>
  <p:sldIdLst>
    <p:sldId id="329" r:id="rId4"/>
    <p:sldId id="4155" r:id="rId5"/>
    <p:sldId id="4156" r:id="rId6"/>
    <p:sldId id="4158" r:id="rId7"/>
    <p:sldId id="4159" r:id="rId8"/>
    <p:sldId id="4094" r:id="rId9"/>
    <p:sldId id="4096" r:id="rId10"/>
    <p:sldId id="4095" r:id="rId11"/>
    <p:sldId id="4101" r:id="rId12"/>
    <p:sldId id="4103" r:id="rId13"/>
    <p:sldId id="4104" r:id="rId14"/>
    <p:sldId id="4105" r:id="rId15"/>
    <p:sldId id="4106" r:id="rId16"/>
    <p:sldId id="4107" r:id="rId17"/>
    <p:sldId id="4122" r:id="rId18"/>
    <p:sldId id="4123" r:id="rId19"/>
    <p:sldId id="4154" r:id="rId20"/>
    <p:sldId id="4125" r:id="rId21"/>
    <p:sldId id="4126" r:id="rId22"/>
    <p:sldId id="4127" r:id="rId23"/>
    <p:sldId id="4128" r:id="rId24"/>
    <p:sldId id="4129" r:id="rId25"/>
    <p:sldId id="4130" r:id="rId26"/>
    <p:sldId id="4132" r:id="rId27"/>
    <p:sldId id="4133" r:id="rId28"/>
    <p:sldId id="4135" r:id="rId29"/>
    <p:sldId id="4137" r:id="rId30"/>
    <p:sldId id="4138" r:id="rId31"/>
    <p:sldId id="4139" r:id="rId32"/>
    <p:sldId id="4141" r:id="rId33"/>
    <p:sldId id="4142" r:id="rId34"/>
    <p:sldId id="4143" r:id="rId35"/>
    <p:sldId id="4144" r:id="rId36"/>
    <p:sldId id="4147" r:id="rId37"/>
    <p:sldId id="4150" r:id="rId38"/>
    <p:sldId id="4097" r:id="rId39"/>
    <p:sldId id="4098" r:id="rId40"/>
    <p:sldId id="4099" r:id="rId41"/>
    <p:sldId id="330" r:id="rId42"/>
  </p:sldIdLst>
  <p:sldSz cx="12192000" cy="6858000"/>
  <p:notesSz cx="7104063" cy="10234613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xbany" initials="xb21cn" lastIdx="0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slide" Target="slides/slide35.xml" /><Relationship Id="rId39" Type="http://schemas.openxmlformats.org/officeDocument/2006/relationships/slide" Target="slides/slide36.xml" /><Relationship Id="rId4" Type="http://schemas.openxmlformats.org/officeDocument/2006/relationships/slide" Target="slides/slide1.xml" /><Relationship Id="rId40" Type="http://schemas.openxmlformats.org/officeDocument/2006/relationships/slide" Target="slides/slide37.xml" /><Relationship Id="rId41" Type="http://schemas.openxmlformats.org/officeDocument/2006/relationships/slide" Target="slides/slide38.xml" /><Relationship Id="rId42" Type="http://schemas.openxmlformats.org/officeDocument/2006/relationships/slide" Target="slides/slide39.xml" /><Relationship Id="rId43" Type="http://schemas.openxmlformats.org/officeDocument/2006/relationships/tags" Target="tags/tag8.xml" /><Relationship Id="rId44" Type="http://schemas.openxmlformats.org/officeDocument/2006/relationships/presProps" Target="presProps.xml" /><Relationship Id="rId45" Type="http://schemas.openxmlformats.org/officeDocument/2006/relationships/viewProps" Target="viewProps.xml" /><Relationship Id="rId46" Type="http://schemas.openxmlformats.org/officeDocument/2006/relationships/theme" Target="theme/theme1.xml" /><Relationship Id="rId47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Relationship Id="rId2" Type="http://schemas.openxmlformats.org/officeDocument/2006/relationships/image" Target="../media/image36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Relationship Id="rId2" Type="http://schemas.openxmlformats.org/officeDocument/2006/relationships/image" Target="../media/image1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wmf" /><Relationship Id="rId2" Type="http://schemas.openxmlformats.org/officeDocument/2006/relationships/image" Target="../media/image19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fld id="{6698E901-07D0-4951-AE26-CDBFFFE31148}" type="slidenum">
              <a:rPr lang="en-US" altLang="zh-CN" sz="1200" b="0">
                <a:solidFill>
                  <a:schemeClr val="tx1"/>
                </a:solidFill>
                <a:latin typeface="Arial" pitchFamily="34" charset="0"/>
              </a:rPr>
              <a:t>8</a:t>
            </a:fld>
            <a:endParaRPr lang="en-US" altLang="zh-CN" sz="12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2772074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" Target="../slides/slide1.xml" TargetMode="Internal" /><Relationship Id="rId3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image" Target="../media/image7.png" /><Relationship Id="rId8" Type="http://schemas.openxmlformats.org/officeDocument/2006/relationships/tags" Target="../tags/tag7.xml" /><Relationship Id="rId9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jpeg" /><Relationship Id="rId2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2021/2/19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2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64377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53673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555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63749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35099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22155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04819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27829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4599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00359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00895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0290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9089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73493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56461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23746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08030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05807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18926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56205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51995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56191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5885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53730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648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7197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slideLayout" Target="../slideLayouts/slideLayout33.xml" /><Relationship Id="rId34" Type="http://schemas.openxmlformats.org/officeDocument/2006/relationships/slideLayout" Target="../slideLayouts/slideLayout34.xml" /><Relationship Id="rId35" Type="http://schemas.openxmlformats.org/officeDocument/2006/relationships/slideLayout" Target="../slideLayouts/slideLayout35.xml" /><Relationship Id="rId36" Type="http://schemas.openxmlformats.org/officeDocument/2006/relationships/slideLayout" Target="../slideLayouts/slideLayout36.xml" /><Relationship Id="rId37" Type="http://schemas.openxmlformats.org/officeDocument/2006/relationships/slideLayout" Target="../slideLayouts/slideLayout37.xml" /><Relationship Id="rId38" Type="http://schemas.openxmlformats.org/officeDocument/2006/relationships/slideLayout" Target="../slideLayouts/slideLayout38.xml" /><Relationship Id="rId39" Type="http://schemas.openxmlformats.org/officeDocument/2006/relationships/slideLayout" Target="../slideLayouts/slideLayout39.xml" /><Relationship Id="rId4" Type="http://schemas.openxmlformats.org/officeDocument/2006/relationships/slideLayout" Target="../slideLayouts/slideLayout4.xml" /><Relationship Id="rId40" Type="http://schemas.openxmlformats.org/officeDocument/2006/relationships/slideLayout" Target="../slideLayouts/slideLayout40.xml" /><Relationship Id="rId41" Type="http://schemas.openxmlformats.org/officeDocument/2006/relationships/slideLayout" Target="../slideLayouts/slideLayout41.xml" /><Relationship Id="rId42" Type="http://schemas.openxmlformats.org/officeDocument/2006/relationships/slideLayout" Target="../slideLayouts/slideLayout42.xml" /><Relationship Id="rId43" Type="http://schemas.openxmlformats.org/officeDocument/2006/relationships/slideLayout" Target="../slideLayouts/slideLayout43.xml" /><Relationship Id="rId44" Type="http://schemas.openxmlformats.org/officeDocument/2006/relationships/slideLayout" Target="../slideLayouts/slideLayout44.xml" /><Relationship Id="rId45" Type="http://schemas.openxmlformats.org/officeDocument/2006/relationships/slideLayout" Target="../slideLayouts/slideLayout45.xml" /><Relationship Id="rId46" Type="http://schemas.openxmlformats.org/officeDocument/2006/relationships/slideLayout" Target="../slideLayouts/slideLayout46.xml" /><Relationship Id="rId47" Type="http://schemas.openxmlformats.org/officeDocument/2006/relationships/slideLayout" Target="../slideLayouts/slideLayout47.xml" /><Relationship Id="rId48" Type="http://schemas.openxmlformats.org/officeDocument/2006/relationships/slideLayout" Target="../slideLayouts/slideLayout48.xml" /><Relationship Id="rId49" Type="http://schemas.openxmlformats.org/officeDocument/2006/relationships/slideLayout" Target="../slideLayouts/slideLayout49.xml" /><Relationship Id="rId5" Type="http://schemas.openxmlformats.org/officeDocument/2006/relationships/slideLayout" Target="../slideLayouts/slideLayout5.xml" /><Relationship Id="rId50" Type="http://schemas.openxmlformats.org/officeDocument/2006/relationships/slideLayout" Target="../slideLayouts/slideLayout50.xml" /><Relationship Id="rId51" Type="http://schemas.openxmlformats.org/officeDocument/2006/relationships/slideLayout" Target="../slideLayouts/slideLayout51.xml" /><Relationship Id="rId52" Type="http://schemas.openxmlformats.org/officeDocument/2006/relationships/slideLayout" Target="../slideLayouts/slideLayout52.xml" /><Relationship Id="rId53" Type="http://schemas.openxmlformats.org/officeDocument/2006/relationships/image" Target="../media/image9.png" /><Relationship Id="rId54" Type="http://schemas.openxmlformats.org/officeDocument/2006/relationships/theme" Target="../theme/theme1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60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93" r:id="rId33"/>
    <p:sldLayoutId id="2147483994" r:id="rId34"/>
    <p:sldLayoutId id="2147483996" r:id="rId35"/>
    <p:sldLayoutId id="2147483997" r:id="rId36"/>
    <p:sldLayoutId id="2147483998" r:id="rId37"/>
    <p:sldLayoutId id="2147483999" r:id="rId38"/>
    <p:sldLayoutId id="2147484000" r:id="rId39"/>
    <p:sldLayoutId id="2147484001" r:id="rId40"/>
    <p:sldLayoutId id="2147484003" r:id="rId41"/>
    <p:sldLayoutId id="2147484004" r:id="rId42"/>
    <p:sldLayoutId id="2147484006" r:id="rId43"/>
    <p:sldLayoutId id="2147484008" r:id="rId44"/>
    <p:sldLayoutId id="2147484009" r:id="rId45"/>
    <p:sldLayoutId id="2147484010" r:id="rId46"/>
    <p:sldLayoutId id="2147484012" r:id="rId47"/>
    <p:sldLayoutId id="2147484013" r:id="rId48"/>
    <p:sldLayoutId id="2147484014" r:id="rId49"/>
    <p:sldLayoutId id="2147484015" r:id="rId50"/>
    <p:sldLayoutId id="2147484018" r:id="rId51"/>
    <p:sldLayoutId id="2147484021" r:id="rId52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package" Target="../embeddings/Microsoft_Word___7.docx" TargetMode="Internal" /><Relationship Id="rId3" Type="http://schemas.openxmlformats.org/officeDocument/2006/relationships/image" Target="../media/image20.emf" /><Relationship Id="rId4" Type="http://schemas.openxmlformats.org/officeDocument/2006/relationships/vmlDrawing" Target="../drawings/vmlDrawing7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package" Target="../embeddings/Microsoft_Word___8.docx" TargetMode="Internal" /><Relationship Id="rId3" Type="http://schemas.openxmlformats.org/officeDocument/2006/relationships/image" Target="../media/image21.emf" /><Relationship Id="rId4" Type="http://schemas.openxmlformats.org/officeDocument/2006/relationships/vmlDrawing" Target="../drawings/vmlDrawing8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package" Target="../embeddings/Microsoft_Word___9.docx" TargetMode="Internal" /><Relationship Id="rId3" Type="http://schemas.openxmlformats.org/officeDocument/2006/relationships/image" Target="../media/image22.emf" /><Relationship Id="rId4" Type="http://schemas.openxmlformats.org/officeDocument/2006/relationships/vmlDrawing" Target="../drawings/vmlDrawing9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package" Target="../embeddings/Microsoft_Word___10.docx" TargetMode="Internal" /><Relationship Id="rId3" Type="http://schemas.openxmlformats.org/officeDocument/2006/relationships/image" Target="../media/image23.emf" /><Relationship Id="rId4" Type="http://schemas.openxmlformats.org/officeDocument/2006/relationships/vmlDrawing" Target="../drawings/vmlDrawing10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package" Target="../embeddings/Microsoft_Word___11.docx" TargetMode="Internal" /><Relationship Id="rId3" Type="http://schemas.openxmlformats.org/officeDocument/2006/relationships/image" Target="../media/image24.emf" /><Relationship Id="rId4" Type="http://schemas.openxmlformats.org/officeDocument/2006/relationships/package" Target="../embeddings/Microsoft_Word___12.docx" TargetMode="Internal" /><Relationship Id="rId5" Type="http://schemas.openxmlformats.org/officeDocument/2006/relationships/image" Target="../media/image25.emf" /><Relationship Id="rId6" Type="http://schemas.openxmlformats.org/officeDocument/2006/relationships/vmlDrawing" Target="../drawings/vmlDrawing1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package" Target="../embeddings/Microsoft_Word___13.docx" TargetMode="Internal" /><Relationship Id="rId3" Type="http://schemas.openxmlformats.org/officeDocument/2006/relationships/image" Target="../media/image26.emf" /><Relationship Id="rId4" Type="http://schemas.openxmlformats.org/officeDocument/2006/relationships/vmlDrawing" Target="../drawings/vmlDrawing12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package" Target="../embeddings/Microsoft_Word___14.docx" TargetMode="Internal" /><Relationship Id="rId3" Type="http://schemas.openxmlformats.org/officeDocument/2006/relationships/image" Target="../media/image27.emf" /><Relationship Id="rId4" Type="http://schemas.openxmlformats.org/officeDocument/2006/relationships/package" Target="../embeddings/Microsoft_Word___15.docx" TargetMode="Internal" /><Relationship Id="rId5" Type="http://schemas.openxmlformats.org/officeDocument/2006/relationships/image" Target="../media/image28.emf" /><Relationship Id="rId6" Type="http://schemas.openxmlformats.org/officeDocument/2006/relationships/vmlDrawing" Target="../drawings/vmlDrawing13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package" Target="../embeddings/Microsoft_Word___16.docx" TargetMode="Internal" /><Relationship Id="rId3" Type="http://schemas.openxmlformats.org/officeDocument/2006/relationships/image" Target="../media/image29.emf" /><Relationship Id="rId4" Type="http://schemas.openxmlformats.org/officeDocument/2006/relationships/package" Target="../embeddings/Microsoft_Word___17.docx" TargetMode="Internal" /><Relationship Id="rId5" Type="http://schemas.openxmlformats.org/officeDocument/2006/relationships/image" Target="../media/image30.emf" /><Relationship Id="rId6" Type="http://schemas.openxmlformats.org/officeDocument/2006/relationships/vmlDrawing" Target="../drawings/vmlDrawing14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package" Target="../embeddings/Microsoft_Word___1.docx" TargetMode="Internal" /><Relationship Id="rId3" Type="http://schemas.openxmlformats.org/officeDocument/2006/relationships/image" Target="../media/image11.emf" /><Relationship Id="rId4" Type="http://schemas.openxmlformats.org/officeDocument/2006/relationships/package" Target="../embeddings/Microsoft_Word___2.docx" TargetMode="Internal" /><Relationship Id="rId5" Type="http://schemas.openxmlformats.org/officeDocument/2006/relationships/image" Target="../media/image12.emf" /><Relationship Id="rId6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package" Target="../embeddings/Microsoft_Word___18.docx" TargetMode="Internal" /><Relationship Id="rId3" Type="http://schemas.openxmlformats.org/officeDocument/2006/relationships/image" Target="../media/image31.emf" /><Relationship Id="rId4" Type="http://schemas.openxmlformats.org/officeDocument/2006/relationships/vmlDrawing" Target="../drawings/vmlDrawing15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package" Target="../embeddings/Microsoft_Word___19.docx" TargetMode="Internal" /><Relationship Id="rId3" Type="http://schemas.openxmlformats.org/officeDocument/2006/relationships/image" Target="../media/image32.emf" /><Relationship Id="rId4" Type="http://schemas.openxmlformats.org/officeDocument/2006/relationships/package" Target="../embeddings/Microsoft_Word___20.docx" TargetMode="Internal" /><Relationship Id="rId5" Type="http://schemas.openxmlformats.org/officeDocument/2006/relationships/image" Target="../media/image33.emf" /><Relationship Id="rId6" Type="http://schemas.openxmlformats.org/officeDocument/2006/relationships/vmlDrawing" Target="../drawings/vmlDrawing16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package" Target="../embeddings/Microsoft_Word___21.docx" TargetMode="Internal" /><Relationship Id="rId3" Type="http://schemas.openxmlformats.org/officeDocument/2006/relationships/image" Target="../media/image34.emf" /><Relationship Id="rId4" Type="http://schemas.openxmlformats.org/officeDocument/2006/relationships/vmlDrawing" Target="../drawings/vmlDrawing17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package" Target="../embeddings/Microsoft_Word___22.docx" TargetMode="Internal" /><Relationship Id="rId3" Type="http://schemas.openxmlformats.org/officeDocument/2006/relationships/image" Target="../media/image35.emf" /><Relationship Id="rId4" Type="http://schemas.openxmlformats.org/officeDocument/2006/relationships/package" Target="../embeddings/Microsoft_Word___23.docx" TargetMode="Internal" /><Relationship Id="rId5" Type="http://schemas.openxmlformats.org/officeDocument/2006/relationships/image" Target="../media/image36.emf" /><Relationship Id="rId6" Type="http://schemas.openxmlformats.org/officeDocument/2006/relationships/vmlDrawing" Target="../drawings/vmlDrawing18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package" Target="../embeddings/Microsoft_Word___24.docx" TargetMode="Internal" /><Relationship Id="rId3" Type="http://schemas.openxmlformats.org/officeDocument/2006/relationships/image" Target="../media/image37.emf" /><Relationship Id="rId4" Type="http://schemas.openxmlformats.org/officeDocument/2006/relationships/vmlDrawing" Target="../drawings/vmlDrawing19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package" Target="../embeddings/Microsoft_Word___25.docx" TargetMode="Internal" /><Relationship Id="rId3" Type="http://schemas.openxmlformats.org/officeDocument/2006/relationships/image" Target="../media/image38.emf" /><Relationship Id="rId4" Type="http://schemas.openxmlformats.org/officeDocument/2006/relationships/vmlDrawing" Target="../drawings/vmlDrawing20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package" Target="../embeddings/Microsoft_Word___26.docx" TargetMode="Internal" /><Relationship Id="rId3" Type="http://schemas.openxmlformats.org/officeDocument/2006/relationships/image" Target="../media/image39.emf" /><Relationship Id="rId4" Type="http://schemas.openxmlformats.org/officeDocument/2006/relationships/vmlDrawing" Target="../drawings/vmlDrawing21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package" Target="../embeddings/Microsoft_Word___27.docx" TargetMode="Internal" /><Relationship Id="rId3" Type="http://schemas.openxmlformats.org/officeDocument/2006/relationships/image" Target="../media/image40.emf" /><Relationship Id="rId4" Type="http://schemas.openxmlformats.org/officeDocument/2006/relationships/package" Target="../embeddings/Microsoft_Word___28.docx" TargetMode="Internal" /><Relationship Id="rId5" Type="http://schemas.openxmlformats.org/officeDocument/2006/relationships/image" Target="../media/image41.emf" /><Relationship Id="rId6" Type="http://schemas.openxmlformats.org/officeDocument/2006/relationships/vmlDrawing" Target="../drawings/vmlDrawing22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package" Target="../embeddings/Microsoft_Word___3.docx" TargetMode="Internal" /><Relationship Id="rId3" Type="http://schemas.openxmlformats.org/officeDocument/2006/relationships/image" Target="../media/image13.emf" /><Relationship Id="rId4" Type="http://schemas.openxmlformats.org/officeDocument/2006/relationships/vmlDrawing" Target="../drawings/vmlDrawing2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package" Target="../embeddings/Microsoft_Word___29.docx" TargetMode="Internal" /><Relationship Id="rId3" Type="http://schemas.openxmlformats.org/officeDocument/2006/relationships/image" Target="../media/image42.emf" /><Relationship Id="rId4" Type="http://schemas.openxmlformats.org/officeDocument/2006/relationships/vmlDrawing" Target="../drawings/vmlDrawing23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package" Target="../embeddings/Microsoft_Word___30.docx" TargetMode="Internal" /><Relationship Id="rId3" Type="http://schemas.openxmlformats.org/officeDocument/2006/relationships/image" Target="../media/image43.emf" /><Relationship Id="rId4" Type="http://schemas.openxmlformats.org/officeDocument/2006/relationships/vmlDrawing" Target="../drawings/vmlDrawing24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package" Target="../embeddings/Microsoft_Word___31.docx" TargetMode="Internal" /><Relationship Id="rId3" Type="http://schemas.openxmlformats.org/officeDocument/2006/relationships/image" Target="../media/image44.emf" /><Relationship Id="rId4" Type="http://schemas.openxmlformats.org/officeDocument/2006/relationships/vmlDrawing" Target="../drawings/vmlDrawing25.v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package" Target="../embeddings/Microsoft_Word___32.docx" TargetMode="Internal" /><Relationship Id="rId3" Type="http://schemas.openxmlformats.org/officeDocument/2006/relationships/image" Target="../media/image45.emf" /><Relationship Id="rId4" Type="http://schemas.openxmlformats.org/officeDocument/2006/relationships/vmlDrawing" Target="../drawings/vmlDrawing26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package" Target="../embeddings/Microsoft_Word___33.docx" TargetMode="Internal" /><Relationship Id="rId3" Type="http://schemas.openxmlformats.org/officeDocument/2006/relationships/image" Target="../media/image46.emf" /><Relationship Id="rId4" Type="http://schemas.openxmlformats.org/officeDocument/2006/relationships/vmlDrawing" Target="../drawings/vmlDrawing27.v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Relationship Id="rId3" Type="http://schemas.openxmlformats.org/officeDocument/2006/relationships/image" Target="../media/image48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package" Target="../embeddings/Microsoft_Word___4.docx" TargetMode="Internal" /><Relationship Id="rId3" Type="http://schemas.openxmlformats.org/officeDocument/2006/relationships/image" Target="../media/image14.emf" /><Relationship Id="rId4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package" Target="../embeddings/Microsoft_Word___5.docx" TargetMode="Internal" /><Relationship Id="rId3" Type="http://schemas.openxmlformats.org/officeDocument/2006/relationships/image" Target="../media/image15.emf" /><Relationship Id="rId4" Type="http://schemas.openxmlformats.org/officeDocument/2006/relationships/package" Target="../embeddings/Microsoft_Word___6.docx" TargetMode="Internal" /><Relationship Id="rId5" Type="http://schemas.openxmlformats.org/officeDocument/2006/relationships/image" Target="../media/image16.emf" /><Relationship Id="rId6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7.wmf" /><Relationship Id="rId4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18.w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19.wmf" /><Relationship Id="rId6" Type="http://schemas.openxmlformats.org/officeDocument/2006/relationships/vmlDrawing" Target="../drawings/vmlDrawing6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6259" y="3110199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smtClean="0"/>
              <a:t> 复 习 与 小 结  </a:t>
            </a:r>
            <a:r>
              <a:rPr lang="en-US" altLang="zh-CN" smtClean="0"/>
              <a:t> 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975932" y="951971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400" b="1" smtClean="0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smtClean="0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i="1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写出下列数列的一个通项公式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89796"/>
              </p:ext>
            </p:extLst>
          </p:nvPr>
        </p:nvGraphicFramePr>
        <p:xfrm>
          <a:off x="1143357" y="1879448"/>
          <a:ext cx="8128000" cy="309718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2" imgW="3840480" imgH="1463675" progId="Word.Document.12">
                  <p:embed/>
                </p:oleObj>
              </mc:Choice>
              <mc:Fallback>
                <p:oleObj name="文档" r:id="rId2" imgW="3840480" imgH="14636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357" y="1879448"/>
                        <a:ext cx="8128000" cy="3097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458440"/>
      </p:ext>
    </p:extLst>
  </p:cSld>
  <p:clrMapOvr>
    <a:masterClrMapping/>
  </p:clrMapOvr>
  <p:transition spd="slow">
    <p:pull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542603" y="825781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数列可记为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…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所以数列的一个通项公式为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53537"/>
              </p:ext>
            </p:extLst>
          </p:nvPr>
        </p:nvGraphicFramePr>
        <p:xfrm>
          <a:off x="1400935" y="2072309"/>
          <a:ext cx="8128000" cy="30568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2" imgW="3840271" imgH="1446984" progId="Word.Document.12">
                  <p:embed/>
                </p:oleObj>
              </mc:Choice>
              <mc:Fallback>
                <p:oleObj name="文档" r:id="rId2" imgW="3840271" imgH="144698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0935" y="2072309"/>
                        <a:ext cx="8128000" cy="3056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09744"/>
      </p:ext>
    </p:extLst>
  </p:cSld>
  <p:clrMapOvr>
    <a:masterClrMapping/>
  </p:clrMapOvr>
  <p:transition spd="slow">
    <p:cover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710542"/>
              </p:ext>
            </p:extLst>
          </p:nvPr>
        </p:nvGraphicFramePr>
        <p:xfrm>
          <a:off x="1285026" y="1065859"/>
          <a:ext cx="8128000" cy="4486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2" imgW="3840271" imgH="2122700" progId="Word.Document.12">
                  <p:embed/>
                </p:oleObj>
              </mc:Choice>
              <mc:Fallback>
                <p:oleObj name="文档" r:id="rId2" imgW="3840271" imgH="2122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5026" y="1065859"/>
                        <a:ext cx="8128000" cy="448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496556"/>
      </p:ext>
    </p:extLst>
  </p:cSld>
  <p:clrMapOvr>
    <a:masterClrMapping/>
  </p:clrMapOvr>
  <p:transition spd="slow">
    <p:cover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1503967" y="1122681"/>
            <a:ext cx="8128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根据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的关系求通项公式法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若已知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的表达式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则可直接利用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求得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≥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的讨论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若已知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的关系式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则可根据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消去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得到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的关系式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然后用其他方法求解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178578"/>
              </p:ext>
            </p:extLst>
          </p:nvPr>
        </p:nvGraphicFramePr>
        <p:xfrm>
          <a:off x="6161870" y="1487068"/>
          <a:ext cx="2779713" cy="765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2" imgW="1322070" imgH="363855" progId="Word.Document.12">
                  <p:embed/>
                </p:oleObj>
              </mc:Choice>
              <mc:Fallback>
                <p:oleObj name="文档" r:id="rId2" imgW="1322070" imgH="3638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1870" y="1487068"/>
                        <a:ext cx="2779713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675408"/>
      </p:ext>
    </p:extLst>
  </p:cSld>
  <p:clrMapOvr>
    <a:masterClrMapping/>
  </p:clrMapOvr>
  <p:transition spd="slow">
    <p:cover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61335"/>
              </p:ext>
            </p:extLst>
          </p:nvPr>
        </p:nvGraphicFramePr>
        <p:xfrm>
          <a:off x="486535" y="765348"/>
          <a:ext cx="8128000" cy="55150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2" imgW="3843020" imgH="261620" progId="Word.Document.12">
                  <p:embed/>
                </p:oleObj>
              </mc:Choice>
              <mc:Fallback>
                <p:oleObj name="文档" r:id="rId2" imgW="3843020" imgH="2616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6535" y="765348"/>
                        <a:ext cx="8128000" cy="551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10485"/>
              </p:ext>
            </p:extLst>
          </p:nvPr>
        </p:nvGraphicFramePr>
        <p:xfrm>
          <a:off x="1014569" y="2160394"/>
          <a:ext cx="8128000" cy="227664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4" imgW="3840271" imgH="1077035" progId="Word.Document.12">
                  <p:embed/>
                </p:oleObj>
              </mc:Choice>
              <mc:Fallback>
                <p:oleObj name="文档" r:id="rId4" imgW="3840271" imgH="107703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4569" y="2160394"/>
                        <a:ext cx="8128000" cy="2276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435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1027448" y="1032529"/>
            <a:ext cx="8128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                    </a:t>
            </a:r>
            <a:r>
              <a:rPr lang="zh-CN" altLang="zh-CN" sz="24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专题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二</a:t>
            </a:r>
            <a:r>
              <a:rPr lang="zh-CN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数列求和的常用方法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数列求和是数列部分的重要内容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也是高考的重要考点之一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对于数列求和问题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一般是先观察数列的特点和规律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如果通项公式能够求出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那么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可先求出通项公式再决定使用哪种求和方法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下面介绍几种常用的求和方法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078973"/>
      </p:ext>
    </p:extLst>
  </p:cSld>
  <p:clrMapOvr>
    <a:masterClrMapping/>
  </p:clrMapOvr>
  <p:transition spd="slow">
    <p:strips dir="ld"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73657" y="700573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公式法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公式法是数列求和的最常用方法之一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可直接利用等差数列、等比数列的求和公式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也可利用常见的求前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项和的公式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05912"/>
              </p:ext>
            </p:extLst>
          </p:nvPr>
        </p:nvGraphicFramePr>
        <p:xfrm>
          <a:off x="1061917" y="2031249"/>
          <a:ext cx="8128000" cy="10122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2" imgW="3840480" imgH="478790" progId="Word.Document.12">
                  <p:embed/>
                </p:oleObj>
              </mc:Choice>
              <mc:Fallback>
                <p:oleObj name="文档" r:id="rId2" imgW="3840480" imgH="4787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1917" y="2031249"/>
                        <a:ext cx="8128000" cy="1012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77497"/>
      </p:ext>
    </p:extLst>
  </p:cSld>
  <p:clrMapOvr>
    <a:masterClrMapping/>
  </p:clrMapOvr>
  <p:transition spd="slow">
    <p:strips dir="ld"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60125"/>
              </p:ext>
            </p:extLst>
          </p:nvPr>
        </p:nvGraphicFramePr>
        <p:xfrm>
          <a:off x="191420" y="830201"/>
          <a:ext cx="8128000" cy="53469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2" imgW="3840271" imgH="254565" progId="Word.Document.12">
                  <p:embed/>
                </p:oleObj>
              </mc:Choice>
              <mc:Fallback>
                <p:oleObj name="文档" r:id="rId2" imgW="3840271" imgH="2545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420" y="830201"/>
                        <a:ext cx="8128000" cy="534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1053206" y="1868714"/>
            <a:ext cx="8128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项和为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为等比数列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=S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=S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-S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的公比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22748"/>
              </p:ext>
            </p:extLst>
          </p:nvPr>
        </p:nvGraphicFramePr>
        <p:xfrm>
          <a:off x="706574" y="3898383"/>
          <a:ext cx="8128000" cy="100885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4" imgW="3840271" imgH="478482" progId="Word.Document.12">
                  <p:embed/>
                </p:oleObj>
              </mc:Choice>
              <mc:Fallback>
                <p:oleObj name="文档" r:id="rId4" imgW="3840271" imgH="47848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574" y="3898383"/>
                        <a:ext cx="8128000" cy="1008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088060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563809" y="784681"/>
            <a:ext cx="90438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裂项相消法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裂项后明显有能够相消的项的一类数列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在求和时常用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裂项法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对于分式的求和多利用此法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解题时可用待定系数法对通项公式进行拆项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相消时应注意消去的项的规律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即消去哪些项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保留哪些项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189327"/>
      </p:ext>
    </p:extLst>
  </p:cSld>
  <p:clrMapOvr>
    <a:masterClrMapping/>
  </p:clrMapOvr>
  <p:transition spd="slow">
    <p:strips dir="ld"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731234" y="722977"/>
            <a:ext cx="8128000" cy="131625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 b="1" smtClean="0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200" b="1" smtClean="0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200" i="1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等差数列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的各项均为正数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indent="3048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为等比数列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64,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20547"/>
              </p:ext>
            </p:extLst>
          </p:nvPr>
        </p:nvGraphicFramePr>
        <p:xfrm>
          <a:off x="559640" y="2188061"/>
          <a:ext cx="8128000" cy="55486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2" imgW="3840480" imgH="262890" progId="Word.Document.12">
                  <p:embed/>
                </p:oleObj>
              </mc:Choice>
              <mc:Fallback>
                <p:oleObj name="文档" r:id="rId2" imgW="3840480" imgH="2628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9640" y="2188061"/>
                        <a:ext cx="8128000" cy="554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1066085" y="3111219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的公差为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,{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的公比为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为正数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=q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667998"/>
              </p:ext>
            </p:extLst>
          </p:nvPr>
        </p:nvGraphicFramePr>
        <p:xfrm>
          <a:off x="731234" y="4255583"/>
          <a:ext cx="8128000" cy="212868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4" imgW="3840271" imgH="1008165" progId="Word.Document.12">
                  <p:embed/>
                </p:oleObj>
              </mc:Choice>
              <mc:Fallback>
                <p:oleObj name="文档" r:id="rId4" imgW="3840271" imgH="10081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234" y="4255583"/>
                        <a:ext cx="8128000" cy="2128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18390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真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题演练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514450"/>
              </p:ext>
            </p:extLst>
          </p:nvPr>
        </p:nvGraphicFramePr>
        <p:xfrm>
          <a:off x="370290" y="639047"/>
          <a:ext cx="9313862" cy="5414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2" imgW="9313216" imgH="5414508" progId="Word.Document.12">
                  <p:embed/>
                </p:oleObj>
              </mc:Choice>
              <mc:Fallback>
                <p:oleObj name="文档" r:id="rId2" imgW="9313216" imgH="541450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290" y="639047"/>
                        <a:ext cx="9313862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834632"/>
              </p:ext>
            </p:extLst>
          </p:nvPr>
        </p:nvGraphicFramePr>
        <p:xfrm>
          <a:off x="500309" y="2762474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4" imgW="8148703" imgH="5416667" progId="Word.Document.12">
                  <p:embed/>
                </p:oleObj>
              </mc:Choice>
              <mc:Fallback>
                <p:oleObj name="文档" r:id="rId4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309" y="2762474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35517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221024"/>
              </p:ext>
            </p:extLst>
          </p:nvPr>
        </p:nvGraphicFramePr>
        <p:xfrm>
          <a:off x="534988" y="1533525"/>
          <a:ext cx="8102600" cy="3165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2" imgW="3840271" imgH="1502873" progId="Word.Document.12">
                  <p:embed/>
                </p:oleObj>
              </mc:Choice>
              <mc:Fallback>
                <p:oleObj name="文档" r:id="rId2" imgW="3840271" imgH="150287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988" y="1533525"/>
                        <a:ext cx="8102600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141202"/>
      </p:ext>
    </p:extLst>
  </p:cSld>
  <p:clrMapOvr>
    <a:masterClrMapping/>
  </p:clrMapOvr>
  <p:transition spd="slow">
    <p:strips dir="ld"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80305" y="826668"/>
            <a:ext cx="1097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错位相减法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,{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是等差数列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,{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是等比数列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可采用错位相减法求和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88628"/>
      </p:ext>
    </p:extLst>
  </p:cSld>
  <p:clrMapOvr>
    <a:masterClrMapping/>
  </p:clrMapOvr>
  <p:transition spd="slow">
    <p:strips dir="ld"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177442" y="745161"/>
            <a:ext cx="1201455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400" b="1" smtClean="0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smtClean="0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zh-CN" altLang="zh-CN" sz="2400" i="1">
                <a:solidFill>
                  <a:srgbClr val="000000"/>
                </a:solidFill>
                <a:uFill>
                  <a:solidFill>
                    <a:srgbClr val="808080"/>
                  </a:solidFill>
                </a:u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已知首项都是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的两个数列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},{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≠0,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621486"/>
              </p:ext>
            </p:extLst>
          </p:nvPr>
        </p:nvGraphicFramePr>
        <p:xfrm>
          <a:off x="924235" y="1446456"/>
          <a:ext cx="8128000" cy="8676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2" imgW="3840480" imgH="410210" progId="Word.Document.12">
                  <p:embed/>
                </p:oleObj>
              </mc:Choice>
              <mc:Fallback>
                <p:oleObj name="文档" r:id="rId2" imgW="3840480" imgH="4102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4235" y="1446456"/>
                        <a:ext cx="8128000" cy="86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spect="1"/>
          </p:cNvSpPr>
          <p:nvPr/>
        </p:nvSpPr>
        <p:spPr>
          <a:xfrm>
            <a:off x="1207752" y="2849854"/>
            <a:ext cx="8128000" cy="37487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≠0(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 smtClean="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是以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为首项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为公差的等差数列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=c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于是数列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项和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1·3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3·3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5·3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…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1)·3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1·3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3·3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…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3)·3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1)·3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相减得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2·(3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…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1)·3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1)3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4345"/>
              </p:ext>
            </p:extLst>
          </p:nvPr>
        </p:nvGraphicFramePr>
        <p:xfrm>
          <a:off x="924235" y="3478808"/>
          <a:ext cx="8128000" cy="514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4" imgW="3840271" imgH="244830" progId="Word.Document.12">
                  <p:embed/>
                </p:oleObj>
              </mc:Choice>
              <mc:Fallback>
                <p:oleObj name="文档" r:id="rId4" imgW="3840271" imgH="2448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4235" y="3478808"/>
                        <a:ext cx="8128000" cy="51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670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90321" y="521786"/>
            <a:ext cx="11684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并项转化法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对于形如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}(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为等差数列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通常将数列中相邻的两项合并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再进行求解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注意对项数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分奇数和偶数进行讨论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4151"/>
              </p:ext>
            </p:extLst>
          </p:nvPr>
        </p:nvGraphicFramePr>
        <p:xfrm>
          <a:off x="741224" y="4390042"/>
          <a:ext cx="8128000" cy="2293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2" imgW="3840271" imgH="1086049" progId="Word.Document.12">
                  <p:embed/>
                </p:oleObj>
              </mc:Choice>
              <mc:Fallback>
                <p:oleObj name="文档" r:id="rId2" imgW="3840271" imgH="108604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1224" y="4390042"/>
                        <a:ext cx="8128000" cy="229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0321" y="2506155"/>
            <a:ext cx="694600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48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4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0327" y="3244966"/>
            <a:ext cx="6096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为奇数时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lvl="0"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…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390248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67594" y="978085"/>
            <a:ext cx="10202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分组求和法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分组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求和法是解决通项公式可以写成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形式的数列求和问题的方法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均是等差数列或等比数列等一些可以直接求和的数列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565492"/>
      </p:ext>
    </p:extLst>
  </p:cSld>
  <p:clrMapOvr>
    <a:masterClrMapping/>
  </p:clrMapOvr>
  <p:transition spd="slow">
    <p:strips dir="ld"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228957" y="751289"/>
            <a:ext cx="1134914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等差数列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已知公差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的等比中项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求数列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的通项公式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80469"/>
              </p:ext>
            </p:extLst>
          </p:nvPr>
        </p:nvGraphicFramePr>
        <p:xfrm>
          <a:off x="0" y="1851621"/>
          <a:ext cx="8128000" cy="6053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2" imgW="3840480" imgH="287020" progId="Word.Document.12">
                  <p:embed/>
                </p:oleObj>
              </mc:Choice>
              <mc:Fallback>
                <p:oleObj name="文档" r:id="rId2" imgW="3840480" imgH="2870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851621"/>
                        <a:ext cx="8128000" cy="60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/>
        </p:nvSpPr>
        <p:spPr>
          <a:xfrm>
            <a:off x="319110" y="2606656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由题意知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的通项公式为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113818"/>
              </p:ext>
            </p:extLst>
          </p:nvPr>
        </p:nvGraphicFramePr>
        <p:xfrm>
          <a:off x="0" y="3585253"/>
          <a:ext cx="8128000" cy="309045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4" imgW="3840271" imgH="1462849" progId="Word.Document.12">
                  <p:embed/>
                </p:oleObj>
              </mc:Choice>
              <mc:Fallback>
                <p:oleObj name="文档" r:id="rId4" imgW="3840271" imgH="146284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585253"/>
                        <a:ext cx="8128000" cy="3090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647220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28958" y="673983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已知等差数列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项的和为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A.100	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B.99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C.98          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D.97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549826"/>
              </p:ext>
            </p:extLst>
          </p:nvPr>
        </p:nvGraphicFramePr>
        <p:xfrm>
          <a:off x="-93014" y="2995432"/>
          <a:ext cx="8128000" cy="30870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文档" r:id="rId2" imgW="3840271" imgH="1461407" progId="Word.Document.12">
                  <p:embed/>
                </p:oleObj>
              </mc:Choice>
              <mc:Fallback>
                <p:oleObj name="文档" r:id="rId2" imgW="3840271" imgH="146140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93014" y="2995432"/>
                        <a:ext cx="8128000" cy="308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2032000" y="6275821"/>
            <a:ext cx="1085554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989" y="2303538"/>
            <a:ext cx="511870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方法一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设等差数列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的公差为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35020" y="728889"/>
            <a:ext cx="1062793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某公司为激励创新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计划逐年加大研发资金投入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若该公司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年全年投入研发资金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万元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在此基础上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每年投入的研发资金比上一年增长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12%,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则该公司全年投入的研发资金开始超过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万元的年份是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参考数据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:lg 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12≈0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05,lg 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3≈0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11,lg 2≈0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A.2018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B.2019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C.2020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D.2021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336121"/>
              </p:ext>
            </p:extLst>
          </p:nvPr>
        </p:nvGraphicFramePr>
        <p:xfrm>
          <a:off x="0" y="4739626"/>
          <a:ext cx="8128000" cy="11164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文档" r:id="rId2" imgW="3840271" imgH="529323" progId="Word.Document.12">
                  <p:embed/>
                </p:oleObj>
              </mc:Choice>
              <mc:Fallback>
                <p:oleObj name="文档" r:id="rId2" imgW="3840271" imgH="52932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739626"/>
                        <a:ext cx="8128000" cy="111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2032000" y="6275821"/>
            <a:ext cx="1085554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020" y="3538481"/>
            <a:ext cx="986951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设从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年后第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年该公司全年投入的研发资金开始超过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万元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lvl="0"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由已知得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12%)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3519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653961" y="2373270"/>
            <a:ext cx="8128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由题意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再由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又因为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是以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为首项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,3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为公比的等比数列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11956"/>
              </p:ext>
            </p:extLst>
          </p:nvPr>
        </p:nvGraphicFramePr>
        <p:xfrm>
          <a:off x="653961" y="4601497"/>
          <a:ext cx="8128000" cy="65575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文档" r:id="rId2" imgW="3840271" imgH="311536" progId="Word.Document.12">
                  <p:embed/>
                </p:oleObj>
              </mc:Choice>
              <mc:Fallback>
                <p:oleObj name="文档" r:id="rId2" imgW="3840271" imgH="31153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961" y="4601497"/>
                        <a:ext cx="8128000" cy="655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spect="1"/>
          </p:cNvSpPr>
          <p:nvPr/>
        </p:nvSpPr>
        <p:spPr>
          <a:xfrm>
            <a:off x="1246389" y="5806594"/>
            <a:ext cx="1744388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121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889" y="897076"/>
            <a:ext cx="10835426" cy="10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项和为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39134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344868" y="688025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是等比数列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并求其通项公式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450312"/>
              </p:ext>
            </p:extLst>
          </p:nvPr>
        </p:nvGraphicFramePr>
        <p:xfrm>
          <a:off x="512293" y="1888320"/>
          <a:ext cx="8128000" cy="5044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文档" r:id="rId2" imgW="3840480" imgH="239395" progId="Word.Document.12">
                  <p:embed/>
                </p:oleObj>
              </mc:Choice>
              <mc:Fallback>
                <p:oleObj name="文档" r:id="rId2" imgW="3840480" imgH="23939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293" y="1888320"/>
                        <a:ext cx="8128000" cy="504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73454"/>
              </p:ext>
            </p:extLst>
          </p:nvPr>
        </p:nvGraphicFramePr>
        <p:xfrm>
          <a:off x="512293" y="2549295"/>
          <a:ext cx="8128000" cy="41531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文档" r:id="rId4" imgW="3840271" imgH="1964047" progId="Word.Document.12">
                  <p:embed/>
                </p:oleObj>
              </mc:Choice>
              <mc:Fallback>
                <p:oleObj name="文档" r:id="rId4" imgW="3840271" imgH="196404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293" y="2549295"/>
                        <a:ext cx="8128000" cy="4153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882600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81658"/>
              </p:ext>
            </p:extLst>
          </p:nvPr>
        </p:nvGraphicFramePr>
        <p:xfrm>
          <a:off x="262653" y="768686"/>
          <a:ext cx="11198225" cy="5414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2" imgW="8690194" imgH="5347924" progId="Word.Document.12">
                  <p:embed/>
                </p:oleObj>
              </mc:Choice>
              <mc:Fallback>
                <p:oleObj name="文档" r:id="rId2" imgW="8690194" imgH="534792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653" y="768686"/>
                        <a:ext cx="11198225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65626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/>
          <p:cNvSpPr>
            <a:spLocks noChangeAspect="1"/>
          </p:cNvSpPr>
          <p:nvPr/>
        </p:nvSpPr>
        <p:spPr>
          <a:xfrm>
            <a:off x="473656" y="756987"/>
            <a:ext cx="8128000" cy="1551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为等比数列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的通项公式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并判断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是否成等差数列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03049"/>
              </p:ext>
            </p:extLst>
          </p:nvPr>
        </p:nvGraphicFramePr>
        <p:xfrm>
          <a:off x="473656" y="2814868"/>
          <a:ext cx="8128000" cy="337660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文档" r:id="rId2" imgW="3839551" imgH="1599507" progId="Word.Document.12">
                  <p:embed/>
                </p:oleObj>
              </mc:Choice>
              <mc:Fallback>
                <p:oleObj name="文档" r:id="rId2" imgW="3839551" imgH="159950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656" y="2814868"/>
                        <a:ext cx="8128000" cy="3376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23319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/>
          <p:cNvSpPr>
            <a:spLocks noChangeAspect="1"/>
          </p:cNvSpPr>
          <p:nvPr/>
        </p:nvSpPr>
        <p:spPr>
          <a:xfrm>
            <a:off x="525172" y="2377725"/>
            <a:ext cx="8128000" cy="4561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的公差为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,{</a:t>
            </a:r>
            <a:r>
              <a:rPr lang="en-US" altLang="zh-CN" sz="2200" i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的公比为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=q</a:t>
            </a:r>
            <a:r>
              <a:rPr lang="en-US" altLang="zh-CN" sz="2200" i="1" baseline="3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3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 smtClean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d+q=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 i="1" smtClean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endParaRPr lang="zh-CN" altLang="zh-CN" sz="2200" smtClean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d+q</a:t>
            </a:r>
            <a:r>
              <a:rPr lang="en-US" altLang="zh-CN" sz="2200" baseline="3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 i="1" smtClean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②</a:t>
            </a:r>
            <a:endParaRPr lang="en-US" altLang="zh-CN" sz="2200" smtClean="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 smtClean="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200" smtClean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endParaRPr lang="en-US" altLang="zh-CN" sz="2200" smtClean="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因此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的通项公式为</a:t>
            </a:r>
            <a:r>
              <a:rPr lang="en-US" altLang="zh-CN" sz="2200" i="1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baseline="3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3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 smtClean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200" baseline="3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+q-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endParaRPr lang="zh-CN" altLang="zh-CN" sz="2200" smtClean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解得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q=-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 smtClean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q=-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zh-CN" altLang="zh-CN" sz="2200" i="1" smtClean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 smtClean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当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q=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zh-CN" altLang="zh-CN" sz="2200" i="1" smtClean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d=-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93728"/>
              </p:ext>
            </p:extLst>
          </p:nvPr>
        </p:nvGraphicFramePr>
        <p:xfrm>
          <a:off x="525172" y="3977661"/>
          <a:ext cx="8128000" cy="680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文档" r:id="rId2" imgW="3839551" imgH="324517" progId="Word.Document.12">
                  <p:embed/>
                </p:oleObj>
              </mc:Choice>
              <mc:Fallback>
                <p:oleObj name="文档" r:id="rId2" imgW="3839551" imgH="32451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5172" y="3977661"/>
                        <a:ext cx="8128000" cy="68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4648" y="712816"/>
            <a:ext cx="106422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已知等差数列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项和为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等比数列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的通项公式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06573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/>
          <p:cNvSpPr>
            <a:spLocks noChangeAspect="1"/>
          </p:cNvSpPr>
          <p:nvPr/>
        </p:nvSpPr>
        <p:spPr>
          <a:xfrm>
            <a:off x="628203" y="856349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…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的通项公式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99176"/>
              </p:ext>
            </p:extLst>
          </p:nvPr>
        </p:nvGraphicFramePr>
        <p:xfrm>
          <a:off x="628203" y="2159401"/>
          <a:ext cx="8128000" cy="556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文档" r:id="rId2" imgW="3843020" imgH="264795" progId="Word.Document.12">
                  <p:embed/>
                </p:oleObj>
              </mc:Choice>
              <mc:Fallback>
                <p:oleObj name="文档" r:id="rId2" imgW="3843020" imgH="26479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203" y="2159401"/>
                        <a:ext cx="8128000" cy="55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397872"/>
      </p:ext>
    </p:extLst>
  </p:cSld>
  <p:clrMapOvr>
    <a:masterClrMapping/>
  </p:clrMapOvr>
  <p:transition spd="slow">
    <p:pull dir="r"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131628"/>
              </p:ext>
            </p:extLst>
          </p:nvPr>
        </p:nvGraphicFramePr>
        <p:xfrm>
          <a:off x="1066085" y="972547"/>
          <a:ext cx="8128000" cy="4731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文档" r:id="rId2" imgW="3839551" imgH="2242050" progId="Word.Document.12">
                  <p:embed/>
                </p:oleObj>
              </mc:Choice>
              <mc:Fallback>
                <p:oleObj name="文档" r:id="rId2" imgW="3839551" imgH="22420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085" y="972547"/>
                        <a:ext cx="8128000" cy="473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27243"/>
      </p:ext>
    </p:extLst>
  </p:cSld>
  <p:clrMapOvr>
    <a:masterClrMapping/>
  </p:clrMapOvr>
  <p:transition spd="slow">
    <p:pull dir="r"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113048" y="534179"/>
            <a:ext cx="1136202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求通项公式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-n-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033187"/>
              </p:ext>
            </p:extLst>
          </p:nvPr>
        </p:nvGraphicFramePr>
        <p:xfrm>
          <a:off x="435559" y="2262279"/>
          <a:ext cx="8128000" cy="44154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文档" r:id="rId2" imgW="3840271" imgH="2088446" progId="Word.Document.12">
                  <p:embed/>
                </p:oleObj>
              </mc:Choice>
              <mc:Fallback>
                <p:oleObj name="文档" r:id="rId2" imgW="3840271" imgH="208844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559" y="2262279"/>
                        <a:ext cx="8128000" cy="4415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7938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20710" y="2787287"/>
            <a:ext cx="8128000" cy="37487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证明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由题设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两式相减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≠0,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由题设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令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由此可得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是首项为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公差为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的等差数列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3;{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是首项为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公差为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的等差数列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因此存在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使得数列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为等差数列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710" y="664231"/>
            <a:ext cx="6096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≠0,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为常数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lvl="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lvl="0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是否存在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为等差数列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并说明理由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086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296215" y="820193"/>
            <a:ext cx="9002332" cy="2263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en-US" altLang="zh-CN" sz="2400" smtClean="0">
                <a:solidFill>
                  <a:prstClr val="black"/>
                </a:solidFill>
                <a:latin typeface="Times New Roman" pitchFamily="18" charset="0"/>
              </a:rPr>
              <a:t>10.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在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数列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{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400" i="1" baseline="-3000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}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中，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400" baseline="-3000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＝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400" i="1" baseline="-3000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zh-CN" altLang="en-US" sz="2400" baseline="-30000">
                <a:solidFill>
                  <a:prstClr val="black"/>
                </a:solidFill>
                <a:latin typeface="Times New Roman" pitchFamily="18" charset="0"/>
              </a:rPr>
              <a:t>＋</a:t>
            </a:r>
            <a:r>
              <a:rPr lang="en-US" altLang="zh-CN" sz="2400" baseline="-3000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＝</a:t>
            </a:r>
            <a:r>
              <a:rPr lang="en-US" altLang="zh-CN" sz="2400" i="1" err="1">
                <a:solidFill>
                  <a:prstClr val="black"/>
                </a:solidFill>
                <a:latin typeface="Times New Roman" pitchFamily="18" charset="0"/>
              </a:rPr>
              <a:t>λa</a:t>
            </a:r>
            <a:r>
              <a:rPr lang="en-US" altLang="zh-CN" sz="2400" i="1" baseline="-30000" err="1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＋</a:t>
            </a:r>
            <a:r>
              <a:rPr lang="en-US" altLang="zh-CN" sz="2400" i="1" err="1">
                <a:solidFill>
                  <a:prstClr val="black"/>
                </a:solidFill>
                <a:latin typeface="Times New Roman" pitchFamily="18" charset="0"/>
              </a:rPr>
              <a:t>λ</a:t>
            </a:r>
            <a:r>
              <a:rPr lang="en-US" altLang="zh-CN" sz="2400" i="1" baseline="30000" err="1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zh-CN" altLang="en-US" sz="2400" baseline="30000">
                <a:solidFill>
                  <a:prstClr val="black"/>
                </a:solidFill>
                <a:latin typeface="Times New Roman" pitchFamily="18" charset="0"/>
              </a:rPr>
              <a:t>＋</a:t>
            </a:r>
            <a:r>
              <a:rPr lang="en-US" altLang="zh-CN" sz="2400" baseline="3000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＋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(2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－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λ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)2</a:t>
            </a:r>
            <a:r>
              <a:rPr lang="en-US" altLang="zh-CN" sz="2400" i="1" baseline="3000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zh-CN" sz="2400" i="1" err="1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sz="2400" err="1">
                <a:solidFill>
                  <a:prstClr val="black"/>
                </a:solidFill>
              </a:rPr>
              <a:t>∈</a:t>
            </a:r>
            <a:r>
              <a:rPr lang="en-US" altLang="zh-CN" sz="2400" b="1" err="1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sz="2400" baseline="30000">
                <a:solidFill>
                  <a:prstClr val="black"/>
                </a:solidFill>
                <a:latin typeface="Times New Roman" pitchFamily="18" charset="0"/>
              </a:rPr>
              <a:t>*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)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，其中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λ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&gt;0.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(1)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求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400" baseline="-3000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400" baseline="-3000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，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400" baseline="-3000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；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(2)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猜想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{</a:t>
            </a:r>
            <a:r>
              <a:rPr lang="en-US" altLang="zh-CN" sz="24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2400" i="1" baseline="-3000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}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</a:rPr>
              <a:t>的通项公式并加以证明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</a:rPr>
              <a:t>．</a:t>
            </a:r>
            <a:endParaRPr lang="zh-CN" altLang="en-US" sz="2400">
              <a:solidFill>
                <a:srgbClr val="FF00FF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30623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704045" y="939925"/>
            <a:ext cx="787328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: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λa</a:t>
            </a:r>
            <a:r>
              <a:rPr lang="en-US" altLang="zh-CN" sz="2400" i="1" baseline="-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代入，得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>
                <a:solidFill>
                  <a:srgbClr val="FF0000"/>
                </a:solidFill>
              </a:rPr>
              <a:t>×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4.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代入，得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>
                <a:solidFill>
                  <a:srgbClr val="FF0000"/>
                </a:solidFill>
              </a:rPr>
              <a:t>×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8.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代入，得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>
                <a:solidFill>
                  <a:srgbClr val="FF0000"/>
                </a:solidFill>
              </a:rPr>
              <a:t>×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16.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的通项公式做出猜想：</a:t>
            </a:r>
            <a:endParaRPr lang="zh-CN" altLang="en-US" sz="2400" i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成立．</a:t>
            </a:r>
          </a:p>
        </p:txBody>
      </p:sp>
    </p:spTree>
    <p:extLst>
      <p:ext uri="{BB962C8B-B14F-4D97-AF65-F5344CB8AC3E}">
        <p14:creationId xmlns:p14="http://schemas.microsoft.com/office/powerpoint/2010/main" val="391268250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1051775" y="875209"/>
            <a:ext cx="7770254" cy="5110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假设当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err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∈</a:t>
            </a:r>
            <a:r>
              <a:rPr lang="en-US" altLang="zh-CN" sz="2400" b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>
                <a:solidFill>
                  <a:srgbClr val="FF0000"/>
                </a:solidFill>
              </a:rPr>
              <a:t>≥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则当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endParaRPr lang="zh-CN" altLang="en-US" sz="2400" i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λa</a:t>
            </a:r>
            <a:r>
              <a:rPr lang="en-US" altLang="zh-CN" sz="2400" i="1" baseline="-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1]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由此可知，当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endParaRPr lang="zh-CN" altLang="en-US" sz="2400" i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1]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也成立．</a:t>
            </a:r>
          </a:p>
          <a:p>
            <a:pPr lvl="0" defTabSz="1219200">
              <a:lnSpc>
                <a:spcPct val="150000"/>
              </a:lnSpc>
              <a:spcBef>
                <a:spcPts val="13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综上可知，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λ</a:t>
            </a:r>
            <a:r>
              <a:rPr lang="en-US" altLang="zh-CN" sz="2400" i="1" baseline="3000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对任意</a:t>
            </a:r>
            <a:r>
              <a:rPr lang="en-US" altLang="zh-CN" sz="2400" i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err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∈</a:t>
            </a:r>
            <a:r>
              <a:rPr lang="en-US" altLang="zh-CN" sz="2400" b="1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都成立．</a:t>
            </a:r>
          </a:p>
        </p:txBody>
      </p:sp>
    </p:spTree>
    <p:extLst>
      <p:ext uri="{BB962C8B-B14F-4D97-AF65-F5344CB8AC3E}">
        <p14:creationId xmlns:p14="http://schemas.microsoft.com/office/powerpoint/2010/main" val="37909278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0871200" y="11137900"/>
            <a:ext cx="317500" cy="2413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26724"/>
              </p:ext>
            </p:extLst>
          </p:nvPr>
        </p:nvGraphicFramePr>
        <p:xfrm>
          <a:off x="783643" y="1095598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2" imgW="8148703" imgH="5416667" progId="Word.Document.12">
                  <p:embed/>
                </p:oleObj>
              </mc:Choice>
              <mc:Fallback>
                <p:oleObj name="文档" r:id="rId2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3643" y="1095598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7810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471033"/>
              </p:ext>
            </p:extLst>
          </p:nvPr>
        </p:nvGraphicFramePr>
        <p:xfrm>
          <a:off x="243805" y="724973"/>
          <a:ext cx="9342438" cy="54149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2" imgW="9342076" imgH="5414508" progId="Word.Document.12">
                  <p:embed/>
                </p:oleObj>
              </mc:Choice>
              <mc:Fallback>
                <p:oleObj name="文档" r:id="rId2" imgW="9342076" imgH="541450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805" y="724973"/>
                        <a:ext cx="9342438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42302"/>
              </p:ext>
            </p:extLst>
          </p:nvPr>
        </p:nvGraphicFramePr>
        <p:xfrm>
          <a:off x="840705" y="2144288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4" imgW="8148703" imgH="5416667" progId="Word.Document.12">
                  <p:embed/>
                </p:oleObj>
              </mc:Choice>
              <mc:Fallback>
                <p:oleObj name="文档" r:id="rId4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0705" y="2144288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886647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7" name="Oval 2"/>
          <p:cNvSpPr>
            <a:spLocks noChangeArrowheads="1"/>
          </p:cNvSpPr>
          <p:nvPr/>
        </p:nvSpPr>
        <p:spPr bwMode="auto">
          <a:xfrm>
            <a:off x="1594128" y="2479124"/>
            <a:ext cx="950913" cy="989013"/>
          </a:xfrm>
          <a:prstGeom prst="ellipse">
            <a:avLst/>
          </a:prstGeom>
          <a:solidFill>
            <a:srgbClr val="99CCFF"/>
          </a:solidFill>
          <a:ln w="9525">
            <a:solidFill>
              <a:srgbClr val="FFCC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数列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6696352" y="839236"/>
            <a:ext cx="2592388" cy="1371600"/>
          </a:xfrm>
          <a:prstGeom prst="rect">
            <a:avLst/>
          </a:prstGeom>
          <a:solidFill>
            <a:srgbClr val="99CCFF"/>
          </a:solidFill>
          <a:ln w="9525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029" name="Oval 4"/>
          <p:cNvSpPr>
            <a:spLocks noChangeArrowheads="1"/>
          </p:cNvSpPr>
          <p:nvPr/>
        </p:nvSpPr>
        <p:spPr bwMode="auto">
          <a:xfrm>
            <a:off x="3572945" y="566980"/>
            <a:ext cx="1763713" cy="1023938"/>
          </a:xfrm>
          <a:prstGeom prst="ellipse">
            <a:avLst/>
          </a:prstGeom>
          <a:solidFill>
            <a:srgbClr val="99CCFF"/>
          </a:solidFill>
          <a:ln w="9525">
            <a:solidFill>
              <a:srgbClr val="FFCC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通项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 sz="2400" baseline="-25000">
                <a:latin typeface="Times New Roman" pitchFamily="18" charset="0"/>
              </a:rPr>
              <a:t>n</a:t>
            </a:r>
          </a:p>
        </p:txBody>
      </p:sp>
      <p:sp>
        <p:nvSpPr>
          <p:cNvPr id="1030" name="Oval 5"/>
          <p:cNvSpPr>
            <a:spLocks noChangeArrowheads="1"/>
          </p:cNvSpPr>
          <p:nvPr/>
        </p:nvSpPr>
        <p:spPr bwMode="auto">
          <a:xfrm>
            <a:off x="3316565" y="5074687"/>
            <a:ext cx="1763712" cy="1023937"/>
          </a:xfrm>
          <a:prstGeom prst="ellipse">
            <a:avLst/>
          </a:prstGeom>
          <a:solidFill>
            <a:srgbClr val="99CCFF"/>
          </a:solidFill>
          <a:ln w="9525">
            <a:solidFill>
              <a:srgbClr val="FFCC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等差数列</a:t>
            </a:r>
          </a:p>
        </p:txBody>
      </p:sp>
      <p:sp>
        <p:nvSpPr>
          <p:cNvPr id="1031" name="Oval 6"/>
          <p:cNvSpPr>
            <a:spLocks noChangeArrowheads="1"/>
          </p:cNvSpPr>
          <p:nvPr/>
        </p:nvSpPr>
        <p:spPr bwMode="auto">
          <a:xfrm>
            <a:off x="3337203" y="2002873"/>
            <a:ext cx="1763713" cy="1023938"/>
          </a:xfrm>
          <a:prstGeom prst="ellipse">
            <a:avLst/>
          </a:prstGeom>
          <a:solidFill>
            <a:srgbClr val="99CCFF"/>
          </a:solidFill>
          <a:ln w="9525">
            <a:solidFill>
              <a:srgbClr val="FFCC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前</a:t>
            </a:r>
            <a:r>
              <a:rPr kumimoji="1" lang="en-US" altLang="zh-CN" sz="2400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项和</a:t>
            </a:r>
            <a:r>
              <a:rPr kumimoji="1" lang="en-US" altLang="zh-CN" sz="2400">
                <a:latin typeface="Times New Roman" pitchFamily="18" charset="0"/>
              </a:rPr>
              <a:t>S</a:t>
            </a:r>
            <a:r>
              <a:rPr kumimoji="1" lang="en-US" altLang="zh-CN" sz="2400" baseline="-25000">
                <a:latin typeface="Times New Roman" pitchFamily="18" charset="0"/>
              </a:rPr>
              <a:t>n</a:t>
            </a:r>
          </a:p>
        </p:txBody>
      </p:sp>
      <p:sp>
        <p:nvSpPr>
          <p:cNvPr id="1032" name="Oval 7"/>
          <p:cNvSpPr>
            <a:spLocks noChangeArrowheads="1"/>
          </p:cNvSpPr>
          <p:nvPr/>
        </p:nvSpPr>
        <p:spPr bwMode="auto">
          <a:xfrm>
            <a:off x="3356253" y="3523698"/>
            <a:ext cx="1763713" cy="1023938"/>
          </a:xfrm>
          <a:prstGeom prst="ellipse">
            <a:avLst/>
          </a:prstGeom>
          <a:solidFill>
            <a:srgbClr val="99CCFF"/>
          </a:solidFill>
          <a:ln w="9525">
            <a:solidFill>
              <a:srgbClr val="FFCC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等比数列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6769378" y="3015699"/>
            <a:ext cx="1393825" cy="695325"/>
          </a:xfrm>
          <a:prstGeom prst="rect">
            <a:avLst/>
          </a:prstGeom>
          <a:solidFill>
            <a:srgbClr val="99CCFF"/>
          </a:solidFill>
          <a:ln w="9525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定义</a:t>
            </a: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753503" y="3971374"/>
            <a:ext cx="1393825" cy="695325"/>
          </a:xfrm>
          <a:prstGeom prst="rect">
            <a:avLst/>
          </a:prstGeom>
          <a:solidFill>
            <a:srgbClr val="99CCFF"/>
          </a:solidFill>
          <a:ln w="9525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通 项</a:t>
            </a:r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6728103" y="4796874"/>
            <a:ext cx="1393825" cy="695325"/>
          </a:xfrm>
          <a:prstGeom prst="rect">
            <a:avLst/>
          </a:prstGeom>
          <a:solidFill>
            <a:srgbClr val="99CCFF"/>
          </a:solidFill>
          <a:ln w="9525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前</a:t>
            </a:r>
            <a:r>
              <a:rPr kumimoji="1" lang="en-US" altLang="zh-CN" sz="2400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项和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6747153" y="5927174"/>
            <a:ext cx="1393825" cy="695325"/>
          </a:xfrm>
          <a:prstGeom prst="rect">
            <a:avLst/>
          </a:prstGeom>
          <a:solidFill>
            <a:srgbClr val="99CCFF"/>
          </a:solidFill>
          <a:ln w="9525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性 质</a:t>
            </a:r>
          </a:p>
        </p:txBody>
      </p:sp>
      <p:graphicFrame>
        <p:nvGraphicFramePr>
          <p:cNvPr id="1026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41098944"/>
              </p:ext>
            </p:extLst>
          </p:nvPr>
        </p:nvGraphicFramePr>
        <p:xfrm>
          <a:off x="6691590" y="967823"/>
          <a:ext cx="2608262" cy="1062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公式" r:id="rId2" imgW="1396800" imgH="482400" progId="Equation.3">
                  <p:embed/>
                </p:oleObj>
              </mc:Choice>
              <mc:Fallback>
                <p:oleObj name="公式" r:id="rId2" imgW="1396800" imgH="482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691590" y="967823"/>
                        <a:ext cx="2608262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7" name="AutoShape 13"/>
          <p:cNvCxnSpPr>
            <a:cxnSpLocks noChangeShapeType="1"/>
            <a:stCxn id="1027" idx="7"/>
          </p:cNvCxnSpPr>
          <p:nvPr/>
        </p:nvCxnSpPr>
        <p:spPr bwMode="auto">
          <a:xfrm flipV="1">
            <a:off x="2405340" y="1334536"/>
            <a:ext cx="1238250" cy="128905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8" name="AutoShape 14"/>
          <p:cNvCxnSpPr>
            <a:cxnSpLocks noChangeShapeType="1"/>
            <a:stCxn id="1027" idx="6"/>
            <a:endCxn id="1031" idx="2"/>
          </p:cNvCxnSpPr>
          <p:nvPr/>
        </p:nvCxnSpPr>
        <p:spPr bwMode="auto">
          <a:xfrm flipV="1">
            <a:off x="2545040" y="2515637"/>
            <a:ext cx="792162" cy="458787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9" name="AutoShape 15"/>
          <p:cNvCxnSpPr>
            <a:cxnSpLocks noChangeShapeType="1"/>
            <a:stCxn id="1032" idx="2"/>
            <a:endCxn id="1030" idx="2"/>
          </p:cNvCxnSpPr>
          <p:nvPr/>
        </p:nvCxnSpPr>
        <p:spPr bwMode="auto">
          <a:xfrm rot="10800000" flipV="1">
            <a:off x="3316566" y="4036462"/>
            <a:ext cx="39687" cy="1550987"/>
          </a:xfrm>
          <a:prstGeom prst="bentConnector3">
            <a:avLst>
              <a:gd name="adj1" fmla="val 676000"/>
            </a:avLst>
          </a:prstGeom>
          <a:noFill/>
          <a:ln w="25400">
            <a:solidFill>
              <a:srgbClr val="3366FF"/>
            </a:solidFill>
            <a:miter lim="800000"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0" name="AutoShape 16"/>
          <p:cNvCxnSpPr>
            <a:cxnSpLocks noChangeShapeType="1"/>
            <a:stCxn id="1027" idx="4"/>
          </p:cNvCxnSpPr>
          <p:nvPr/>
        </p:nvCxnSpPr>
        <p:spPr bwMode="auto">
          <a:xfrm rot="16200000" flipH="1">
            <a:off x="1902102" y="3636411"/>
            <a:ext cx="1346200" cy="1009650"/>
          </a:xfrm>
          <a:prstGeom prst="bentConnector3">
            <a:avLst>
              <a:gd name="adj1" fmla="val 100116"/>
            </a:avLst>
          </a:prstGeom>
          <a:noFill/>
          <a:ln w="25400">
            <a:solidFill>
              <a:srgbClr val="3366FF"/>
            </a:solidFill>
            <a:miter lim="800000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rot="10800000" flipV="1">
            <a:off x="6731278" y="3363362"/>
            <a:ext cx="15875" cy="955675"/>
          </a:xfrm>
          <a:prstGeom prst="bentConnector3">
            <a:avLst>
              <a:gd name="adj1" fmla="val 1540000"/>
            </a:avLst>
          </a:prstGeom>
          <a:noFill/>
          <a:ln w="25400">
            <a:solidFill>
              <a:srgbClr val="3366FF"/>
            </a:solidFill>
            <a:miter lim="800000"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2" name="AutoShape 18"/>
          <p:cNvCxnSpPr>
            <a:cxnSpLocks noChangeShapeType="1"/>
            <a:stCxn id="1035" idx="1"/>
            <a:endCxn id="1036" idx="1"/>
          </p:cNvCxnSpPr>
          <p:nvPr/>
        </p:nvCxnSpPr>
        <p:spPr bwMode="auto">
          <a:xfrm rot="10800000" flipH="1" flipV="1">
            <a:off x="6728102" y="5144536"/>
            <a:ext cx="19050" cy="1130300"/>
          </a:xfrm>
          <a:prstGeom prst="bentConnector3">
            <a:avLst>
              <a:gd name="adj1" fmla="val -1200000"/>
            </a:avLst>
          </a:prstGeom>
          <a:noFill/>
          <a:ln w="25400">
            <a:solidFill>
              <a:srgbClr val="3366FF"/>
            </a:solidFill>
            <a:miter lim="800000"/>
            <a:headEnd type="stealth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3" name="AutoShape 19"/>
          <p:cNvCxnSpPr>
            <a:cxnSpLocks noChangeShapeType="1"/>
            <a:stCxn id="1034" idx="1"/>
            <a:endCxn id="1035" idx="1"/>
          </p:cNvCxnSpPr>
          <p:nvPr/>
        </p:nvCxnSpPr>
        <p:spPr bwMode="auto">
          <a:xfrm rot="10800000" flipV="1">
            <a:off x="6728102" y="4319036"/>
            <a:ext cx="25400" cy="825500"/>
          </a:xfrm>
          <a:prstGeom prst="bentConnector3">
            <a:avLst>
              <a:gd name="adj1" fmla="val 1000000"/>
            </a:avLst>
          </a:prstGeom>
          <a:noFill/>
          <a:ln w="25400">
            <a:solidFill>
              <a:srgbClr val="3366FF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5104090" y="4061862"/>
            <a:ext cx="1416050" cy="2063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1045" name="AutoShape 21"/>
          <p:cNvCxnSpPr>
            <a:cxnSpLocks noChangeShapeType="1"/>
            <a:stCxn id="1030" idx="6"/>
          </p:cNvCxnSpPr>
          <p:nvPr/>
        </p:nvCxnSpPr>
        <p:spPr bwMode="auto">
          <a:xfrm flipV="1">
            <a:off x="5080277" y="5585862"/>
            <a:ext cx="1417638" cy="1587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6" name="AutoShape 22"/>
          <p:cNvCxnSpPr>
            <a:cxnSpLocks noChangeShapeType="1"/>
          </p:cNvCxnSpPr>
          <p:nvPr/>
        </p:nvCxnSpPr>
        <p:spPr bwMode="auto">
          <a:xfrm>
            <a:off x="5148540" y="972586"/>
            <a:ext cx="1543050" cy="52705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7" name="AutoShape 23"/>
          <p:cNvCxnSpPr>
            <a:cxnSpLocks noChangeShapeType="1"/>
            <a:stCxn id="1031" idx="6"/>
            <a:endCxn id="1028" idx="1"/>
          </p:cNvCxnSpPr>
          <p:nvPr/>
        </p:nvCxnSpPr>
        <p:spPr bwMode="auto">
          <a:xfrm flipV="1">
            <a:off x="5100916" y="1525036"/>
            <a:ext cx="1595437" cy="9906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知识框图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97860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277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14293"/>
              </p:ext>
            </p:extLst>
          </p:nvPr>
        </p:nvGraphicFramePr>
        <p:xfrm>
          <a:off x="1752600" y="1581173"/>
          <a:ext cx="8001000" cy="5084918"/>
        </p:xfrm>
        <a:graphic>
          <a:graphicData uri="http://schemas.openxmlformats.org/drawingml/2006/table">
            <a:tbl>
              <a:tblPr/>
              <a:tblGrid>
                <a:gridCol w="1203325"/>
                <a:gridCol w="3098800"/>
                <a:gridCol w="3698875"/>
              </a:tblGrid>
              <a:tr h="518134"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 差 数 列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 比 数 列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36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定义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33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通项公式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390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中项公式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3570"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前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项和公式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8" name="Text Box 28"/>
          <p:cNvSpPr txBox="1">
            <a:spLocks noChangeArrowheads="1"/>
          </p:cNvSpPr>
          <p:nvPr/>
        </p:nvSpPr>
        <p:spPr bwMode="auto">
          <a:xfrm>
            <a:off x="2833687" y="2303325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ea typeface="楷体_GB2312" charset="-122"/>
              </a:rPr>
              <a:t>a</a:t>
            </a:r>
            <a:r>
              <a:rPr kumimoji="1" lang="en-US" altLang="zh-CN" sz="2400" b="1" baseline="-30000">
                <a:ea typeface="楷体_GB2312" charset="-122"/>
              </a:rPr>
              <a:t>n+1</a:t>
            </a:r>
            <a:r>
              <a:rPr kumimoji="1" lang="en-US" altLang="zh-CN" sz="2400" b="1">
                <a:ea typeface="楷体_GB2312" charset="-122"/>
              </a:rPr>
              <a:t>-a</a:t>
            </a:r>
            <a:r>
              <a:rPr kumimoji="1" lang="en-US" altLang="zh-CN" sz="2400" b="1" baseline="-30000">
                <a:ea typeface="楷体_GB2312" charset="-122"/>
              </a:rPr>
              <a:t>n</a:t>
            </a:r>
            <a:r>
              <a:rPr kumimoji="1" lang="en-US" altLang="zh-CN" sz="2400" b="1">
                <a:ea typeface="楷体_GB2312" charset="-122"/>
              </a:rPr>
              <a:t>=d(</a:t>
            </a:r>
            <a:r>
              <a:rPr kumimoji="1" lang="zh-CN" altLang="en-US" sz="2400" b="1">
                <a:ea typeface="楷体_GB2312" charset="-122"/>
              </a:rPr>
              <a:t>常数</a:t>
            </a:r>
            <a:r>
              <a:rPr kumimoji="1" lang="en-US" altLang="zh-CN" sz="2400" b="1">
                <a:ea typeface="楷体_GB2312" charset="-122"/>
              </a:rPr>
              <a:t>)</a:t>
            </a:r>
            <a:r>
              <a:rPr kumimoji="1" lang="en-US" altLang="zh-CN" sz="2800" b="1">
                <a:ea typeface="楷体_GB2312" charset="-122"/>
              </a:rPr>
              <a:t> , </a:t>
            </a:r>
            <a:r>
              <a:rPr kumimoji="1" lang="en-US" altLang="zh-CN" sz="2000" b="1">
                <a:ea typeface="楷体_GB2312" charset="-122"/>
              </a:rPr>
              <a:t>n∈N</a:t>
            </a:r>
            <a:r>
              <a:rPr kumimoji="1" lang="en-US" altLang="zh-CN" sz="2000" b="1" baseline="30000">
                <a:ea typeface="楷体_GB2312" charset="-122"/>
              </a:rPr>
              <a:t>*</a:t>
            </a:r>
            <a:r>
              <a:rPr kumimoji="1" lang="en-US" altLang="zh-CN" sz="2800">
                <a:ea typeface="楷体_GB2312" charset="-122"/>
              </a:rPr>
              <a:t> </a:t>
            </a:r>
          </a:p>
        </p:txBody>
      </p:sp>
      <p:sp>
        <p:nvSpPr>
          <p:cNvPr id="2079" name="Text Box 29"/>
          <p:cNvSpPr txBox="1">
            <a:spLocks noChangeArrowheads="1"/>
          </p:cNvSpPr>
          <p:nvPr/>
        </p:nvSpPr>
        <p:spPr bwMode="auto">
          <a:xfrm>
            <a:off x="6145212" y="2374762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ea typeface="楷体_GB2312" charset="-122"/>
              </a:rPr>
              <a:t>a</a:t>
            </a:r>
            <a:r>
              <a:rPr kumimoji="1" lang="en-US" altLang="zh-CN" sz="2400" b="1" baseline="-30000">
                <a:ea typeface="楷体_GB2312" charset="-122"/>
              </a:rPr>
              <a:t>n+1</a:t>
            </a:r>
            <a:r>
              <a:rPr kumimoji="1" lang="en-US" altLang="zh-CN" sz="2400" b="1">
                <a:ea typeface="楷体_GB2312" charset="-122"/>
              </a:rPr>
              <a:t>/a</a:t>
            </a:r>
            <a:r>
              <a:rPr kumimoji="1" lang="en-US" altLang="zh-CN" sz="2400" b="1" baseline="-30000">
                <a:ea typeface="楷体_GB2312" charset="-122"/>
              </a:rPr>
              <a:t>n</a:t>
            </a:r>
            <a:r>
              <a:rPr kumimoji="1" lang="en-US" altLang="zh-CN" sz="2400" b="1">
                <a:ea typeface="楷体_GB2312" charset="-122"/>
              </a:rPr>
              <a:t>=q(</a:t>
            </a:r>
            <a:r>
              <a:rPr kumimoji="1" lang="zh-CN" altLang="en-US" sz="2400" b="1">
                <a:ea typeface="楷体_GB2312" charset="-122"/>
              </a:rPr>
              <a:t>常数</a:t>
            </a:r>
            <a:r>
              <a:rPr kumimoji="1" lang="en-US" altLang="zh-CN" sz="2400" b="1">
                <a:ea typeface="楷体_GB2312" charset="-122"/>
              </a:rPr>
              <a:t>), n∈N</a:t>
            </a:r>
            <a:r>
              <a:rPr kumimoji="1" lang="en-US" altLang="zh-CN" sz="2400" b="1" baseline="30000">
                <a:ea typeface="楷体_GB2312" charset="-122"/>
              </a:rPr>
              <a:t>*</a:t>
            </a:r>
            <a:r>
              <a:rPr kumimoji="1" lang="en-US" altLang="zh-CN" sz="2400">
                <a:solidFill>
                  <a:srgbClr val="FFFF00"/>
                </a:solidFill>
                <a:ea typeface="楷体_GB2312" charset="-122"/>
              </a:rPr>
              <a:t> </a:t>
            </a:r>
            <a:r>
              <a:rPr kumimoji="1" lang="en-US" altLang="zh-CN" sz="2400">
                <a:ea typeface="楷体_GB2312" charset="-122"/>
              </a:rPr>
              <a:t> </a:t>
            </a:r>
            <a:endParaRPr kumimoji="1"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2080" name="Text Box 30"/>
          <p:cNvSpPr txBox="1">
            <a:spLocks noChangeArrowheads="1"/>
          </p:cNvSpPr>
          <p:nvPr/>
        </p:nvSpPr>
        <p:spPr bwMode="auto">
          <a:xfrm>
            <a:off x="3049587" y="3166925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Arial Narrow" panose="020b0606020202030204" pitchFamily="34" charset="0"/>
                <a:ea typeface="楷体_GB2312" charset="-122"/>
              </a:rPr>
              <a:t> 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a</a:t>
            </a:r>
            <a:r>
              <a:rPr kumimoji="1" lang="en-US" altLang="zh-CN" sz="2400" b="1" baseline="-30000">
                <a:latin typeface="Arial Narrow" panose="020b0606020202030204" pitchFamily="34" charset="0"/>
                <a:ea typeface="楷体_GB2312" charset="-122"/>
              </a:rPr>
              <a:t>n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= a</a:t>
            </a:r>
            <a:r>
              <a:rPr kumimoji="1" lang="en-US" altLang="zh-CN" sz="2400" b="1" baseline="-30000">
                <a:latin typeface="Arial Narrow" panose="020b0606020202030204" pitchFamily="34" charset="0"/>
                <a:ea typeface="楷体_GB2312" charset="-122"/>
              </a:rPr>
              <a:t>1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+(n-1)d</a:t>
            </a:r>
            <a:r>
              <a:rPr kumimoji="1" lang="en-US" altLang="zh-CN" sz="2400">
                <a:latin typeface="Arial Narrow" panose="020b0606020202030204" pitchFamily="34" charset="0"/>
                <a:ea typeface="楷体_GB2312" charset="-122"/>
              </a:rPr>
              <a:t> </a:t>
            </a:r>
          </a:p>
        </p:txBody>
      </p:sp>
      <p:sp>
        <p:nvSpPr>
          <p:cNvPr id="2081" name="Text Box 31"/>
          <p:cNvSpPr txBox="1">
            <a:spLocks noChangeArrowheads="1"/>
          </p:cNvSpPr>
          <p:nvPr/>
        </p:nvSpPr>
        <p:spPr bwMode="auto">
          <a:xfrm>
            <a:off x="6434137" y="31669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a</a:t>
            </a:r>
            <a:r>
              <a:rPr kumimoji="1" lang="en-US" altLang="zh-CN" sz="2400" b="1" baseline="-30000">
                <a:latin typeface="Arial Narrow" panose="020b0606020202030204" pitchFamily="34" charset="0"/>
                <a:ea typeface="楷体_GB2312" charset="-122"/>
              </a:rPr>
              <a:t>n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=a</a:t>
            </a:r>
            <a:r>
              <a:rPr kumimoji="1" lang="en-US" altLang="zh-CN" sz="2400" b="1" baseline="-30000">
                <a:latin typeface="Arial Narrow" panose="020b0606020202030204" pitchFamily="34" charset="0"/>
                <a:ea typeface="楷体_GB2312" charset="-122"/>
              </a:rPr>
              <a:t>1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q</a:t>
            </a:r>
            <a:r>
              <a:rPr kumimoji="1" lang="en-US" altLang="zh-CN" sz="2400" b="1" baseline="30000">
                <a:latin typeface="Arial Narrow" panose="020b0606020202030204" pitchFamily="34" charset="0"/>
                <a:ea typeface="楷体_GB2312" charset="-122"/>
              </a:rPr>
              <a:t>n-1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(a</a:t>
            </a:r>
            <a:r>
              <a:rPr kumimoji="1" lang="en-US" altLang="zh-CN" sz="2400" b="1" baseline="-30000">
                <a:latin typeface="Arial Narrow" panose="020b0606020202030204" pitchFamily="34" charset="0"/>
                <a:ea typeface="楷体_GB2312" charset="-122"/>
              </a:rPr>
              <a:t>1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,q≠0)</a:t>
            </a:r>
            <a:r>
              <a:rPr kumimoji="1" lang="en-US" altLang="zh-CN" sz="24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082" name="Text Box 32"/>
          <p:cNvSpPr txBox="1">
            <a:spLocks noChangeArrowheads="1"/>
          </p:cNvSpPr>
          <p:nvPr/>
        </p:nvSpPr>
        <p:spPr bwMode="auto">
          <a:xfrm>
            <a:off x="2905125" y="3959088"/>
            <a:ext cx="312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Arial Narrow" panose="020b0606020202030204" pitchFamily="34" charset="0"/>
                <a:ea typeface="楷体_GB2312" charset="-122"/>
              </a:rPr>
              <a:t>     </a:t>
            </a:r>
            <a:r>
              <a:rPr kumimoji="1" lang="zh-CN" altLang="en-US" sz="2400" b="1">
                <a:latin typeface="Arial Narrow" panose="020b0606020202030204" pitchFamily="34" charset="0"/>
                <a:ea typeface="楷体_GB2312" charset="-122"/>
              </a:rPr>
              <a:t>若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a</a:t>
            </a:r>
            <a:r>
              <a:rPr kumimoji="1" lang="zh-CN" altLang="en-US" sz="2400" b="1">
                <a:latin typeface="Arial Narrow" panose="020b0606020202030204" pitchFamily="34" charset="0"/>
                <a:ea typeface="楷体_GB2312" charset="-122"/>
              </a:rPr>
              <a:t>，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A</a:t>
            </a:r>
            <a:r>
              <a:rPr kumimoji="1" lang="zh-CN" altLang="en-US" sz="2400" b="1">
                <a:latin typeface="Arial Narrow" panose="020b0606020202030204" pitchFamily="34" charset="0"/>
                <a:ea typeface="楷体_GB2312" charset="-122"/>
              </a:rPr>
              <a:t>，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b</a:t>
            </a:r>
            <a:r>
              <a:rPr kumimoji="1" lang="zh-CN" altLang="en-US" sz="2400" b="1">
                <a:latin typeface="Arial Narrow" panose="020b0606020202030204" pitchFamily="34" charset="0"/>
                <a:ea typeface="楷体_GB2312" charset="-122"/>
              </a:rPr>
              <a:t>成等差数列，则 </a:t>
            </a:r>
            <a:r>
              <a:rPr kumimoji="1" lang="en-US" altLang="zh-CN" sz="2400" b="1">
                <a:latin typeface="Arial Narrow" panose="020b0606020202030204" pitchFamily="34" charset="0"/>
                <a:ea typeface="楷体_GB2312" charset="-122"/>
              </a:rPr>
              <a:t>A=(a+b)/2</a:t>
            </a:r>
            <a:r>
              <a:rPr kumimoji="1" lang="en-US" altLang="zh-CN" sz="2400">
                <a:latin typeface="Arial Narrow" panose="020b0606020202030204" pitchFamily="34" charset="0"/>
                <a:ea typeface="楷体_GB2312" charset="-122"/>
              </a:rPr>
              <a:t>.</a:t>
            </a:r>
            <a:r>
              <a:rPr kumimoji="1" lang="en-US" altLang="zh-CN" sz="24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083" name="Text Box 33"/>
          <p:cNvSpPr txBox="1">
            <a:spLocks noChangeArrowheads="1"/>
          </p:cNvSpPr>
          <p:nvPr/>
        </p:nvSpPr>
        <p:spPr bwMode="auto">
          <a:xfrm>
            <a:off x="5227637" y="6037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Arial Narrow" panose="020b0606020202030204" pitchFamily="34" charset="0"/>
            </a:endParaRPr>
          </a:p>
        </p:txBody>
      </p:sp>
      <p:sp>
        <p:nvSpPr>
          <p:cNvPr id="2084" name="Rectangle 34"/>
          <p:cNvSpPr>
            <a:spLocks noChangeArrowheads="1"/>
          </p:cNvSpPr>
          <p:nvPr/>
        </p:nvSpPr>
        <p:spPr bwMode="auto">
          <a:xfrm>
            <a:off x="5753100" y="32242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5" name="Rectangle 35"/>
          <p:cNvSpPr>
            <a:spLocks noChangeArrowheads="1"/>
          </p:cNvSpPr>
          <p:nvPr/>
        </p:nvSpPr>
        <p:spPr bwMode="auto">
          <a:xfrm>
            <a:off x="5600700" y="32337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6" name="Text Box 36"/>
          <p:cNvSpPr txBox="1">
            <a:spLocks noChangeArrowheads="1"/>
          </p:cNvSpPr>
          <p:nvPr/>
        </p:nvSpPr>
        <p:spPr bwMode="auto">
          <a:xfrm>
            <a:off x="2833687" y="708412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等差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、等比数列的有关概念和公式</a:t>
            </a:r>
          </a:p>
        </p:txBody>
      </p:sp>
      <p:sp>
        <p:nvSpPr>
          <p:cNvPr id="2087" name="Text Box 37"/>
          <p:cNvSpPr txBox="1">
            <a:spLocks noChangeArrowheads="1"/>
          </p:cNvSpPr>
          <p:nvPr/>
        </p:nvSpPr>
        <p:spPr bwMode="auto">
          <a:xfrm>
            <a:off x="6000751" y="3959088"/>
            <a:ext cx="3455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楷体_GB2312" charset="-122"/>
                <a:ea typeface="楷体_GB2312" charset="-122"/>
              </a:rPr>
              <a:t>  </a:t>
            </a:r>
            <a:r>
              <a:rPr kumimoji="1" lang="zh-CN" altLang="en-US" sz="2400" b="1">
                <a:latin typeface="楷体_GB2312" charset="-122"/>
                <a:ea typeface="楷体_GB2312" charset="-122"/>
              </a:rPr>
              <a:t>若</a:t>
            </a:r>
            <a:r>
              <a:rPr kumimoji="1" lang="en-US" altLang="zh-CN" sz="2400" b="1">
                <a:latin typeface="楷体_GB2312" charset="-122"/>
                <a:ea typeface="楷体_GB2312" charset="-122"/>
              </a:rPr>
              <a:t>a</a:t>
            </a:r>
            <a:r>
              <a:rPr kumimoji="1" lang="zh-CN" altLang="en-US" sz="2400" b="1"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400" b="1">
                <a:latin typeface="楷体_GB2312" charset="-122"/>
                <a:ea typeface="楷体_GB2312" charset="-122"/>
              </a:rPr>
              <a:t>G</a:t>
            </a:r>
            <a:r>
              <a:rPr kumimoji="1" lang="zh-CN" altLang="en-US" sz="2400" b="1">
                <a:latin typeface="楷体_GB2312" charset="-122"/>
                <a:ea typeface="楷体_GB2312" charset="-122"/>
              </a:rPr>
              <a:t>，</a:t>
            </a:r>
            <a:r>
              <a:rPr kumimoji="1" lang="en-US" altLang="zh-CN" sz="2400" b="1">
                <a:latin typeface="楷体_GB2312" charset="-122"/>
                <a:ea typeface="楷体_GB2312" charset="-122"/>
              </a:rPr>
              <a:t>b</a:t>
            </a:r>
            <a:r>
              <a:rPr kumimoji="1" lang="zh-CN" altLang="en-US" sz="2400" b="1">
                <a:latin typeface="楷体_GB2312" charset="-122"/>
                <a:ea typeface="楷体_GB2312" charset="-122"/>
              </a:rPr>
              <a:t>成等比数列，则</a:t>
            </a:r>
            <a:r>
              <a:rPr kumimoji="1" lang="en-US" altLang="zh-CN" sz="2400" b="1">
                <a:latin typeface="楷体_GB2312" charset="-122"/>
                <a:ea typeface="楷体_GB2312" charset="-122"/>
              </a:rPr>
              <a:t>G</a:t>
            </a:r>
            <a:r>
              <a:rPr kumimoji="1" lang="en-US" altLang="zh-CN" sz="2400" b="1" baseline="30000">
                <a:latin typeface="楷体_GB2312" charset="-122"/>
                <a:ea typeface="楷体_GB2312" charset="-122"/>
              </a:rPr>
              <a:t>2</a:t>
            </a:r>
            <a:r>
              <a:rPr kumimoji="1" lang="en-US" altLang="zh-CN" sz="2400" b="1">
                <a:latin typeface="楷体_GB2312" charset="-122"/>
                <a:ea typeface="楷体_GB2312" charset="-122"/>
              </a:rPr>
              <a:t>=ab</a:t>
            </a:r>
            <a:r>
              <a:rPr kumimoji="1" lang="zh-CN" altLang="en-US" sz="2400" b="1">
                <a:latin typeface="楷体_GB2312" charset="-122"/>
                <a:ea typeface="楷体_GB2312" charset="-122"/>
              </a:rPr>
              <a:t>（</a:t>
            </a:r>
            <a:r>
              <a:rPr kumimoji="1" lang="en-US" altLang="zh-CN" sz="2400" b="1">
                <a:latin typeface="楷体_GB2312" charset="-122"/>
                <a:ea typeface="楷体_GB2312" charset="-122"/>
              </a:rPr>
              <a:t>a,b≠0</a:t>
            </a:r>
            <a:r>
              <a:rPr kumimoji="1" lang="zh-CN" altLang="en-US" sz="2400" b="1">
                <a:latin typeface="楷体_GB2312" charset="-122"/>
                <a:ea typeface="楷体_GB2312" charset="-122"/>
              </a:rPr>
              <a:t>）</a:t>
            </a:r>
            <a:endParaRPr kumimoji="1" lang="zh-CN" altLang="en-US" sz="2400">
              <a:latin typeface="Arial Narrow" panose="020b0606020202030204" pitchFamily="34" charset="0"/>
            </a:endParaRPr>
          </a:p>
        </p:txBody>
      </p:sp>
      <p:sp>
        <p:nvSpPr>
          <p:cNvPr id="2088" name="Rectangle 38"/>
          <p:cNvSpPr>
            <a:spLocks noChangeArrowheads="1"/>
          </p:cNvSpPr>
          <p:nvPr/>
        </p:nvSpPr>
        <p:spPr bwMode="auto">
          <a:xfrm>
            <a:off x="5767388" y="32051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474164"/>
              </p:ext>
            </p:extLst>
          </p:nvPr>
        </p:nvGraphicFramePr>
        <p:xfrm>
          <a:off x="2905126" y="4895713"/>
          <a:ext cx="3024187" cy="1655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Equation" r:id="rId2" imgW="1143000" imgH="812520" progId="Equation.DSMT4">
                  <p:embed/>
                </p:oleObj>
              </mc:Choice>
              <mc:Fallback>
                <p:oleObj name="Equation" r:id="rId2" imgW="1143000" imgH="81252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05126" y="4895713"/>
                        <a:ext cx="3024187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83411"/>
              </p:ext>
            </p:extLst>
          </p:nvPr>
        </p:nvGraphicFramePr>
        <p:xfrm>
          <a:off x="6000750" y="4967150"/>
          <a:ext cx="3600450" cy="1541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Equation" r:id="rId4" imgW="2387520" imgH="698400" progId="Equation.DSMT4">
                  <p:embed/>
                </p:oleObj>
              </mc:Choice>
              <mc:Fallback>
                <p:oleObj name="Equation" r:id="rId4" imgW="2387520" imgH="69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00750" y="4967150"/>
                        <a:ext cx="3600450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温故知新</a:t>
            </a:r>
          </a:p>
        </p:txBody>
      </p:sp>
    </p:spTree>
    <p:extLst>
      <p:ext uri="{BB962C8B-B14F-4D97-AF65-F5344CB8AC3E}">
        <p14:creationId xmlns:p14="http://schemas.microsoft.com/office/powerpoint/2010/main" val="3053287146"/>
      </p:ext>
    </p:extLst>
  </p:cSld>
  <p:clrMapOvr>
    <a:masterClrMapping/>
  </p:clrMapOvr>
  <p:transition>
    <p:push dir="r"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/>
          <p:cNvSpPr/>
          <p:nvPr/>
        </p:nvSpPr>
        <p:spPr bwMode="auto">
          <a:xfrm>
            <a:off x="3638482" y="1465494"/>
            <a:ext cx="184731" cy="369332"/>
          </a:xfrm>
          <a:prstGeom prst="rect">
            <a:avLst/>
          </a:prstGeom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99345" y="1411345"/>
            <a:ext cx="8537915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cs typeface="Times New Roman" pitchFamily="18" charset="0"/>
              </a:rPr>
              <a:t>一般地，证明一个与正整数有关的命题，可按下列步骤进行：</a:t>
            </a: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99345" y="2856695"/>
            <a:ext cx="11760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 font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( 2 )                        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假设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n = k ( k </a:t>
            </a:r>
            <a:r>
              <a:rPr lang="en-US" altLang="zh-CN" sz="2000">
                <a:solidFill>
                  <a:schemeClr val="tx1"/>
                </a:solidFill>
                <a:latin typeface="Verdana" panose="020b0604030504040204" pitchFamily="34" charset="0"/>
              </a:rPr>
              <a:t>≥ 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n </a:t>
            </a:r>
            <a:r>
              <a:rPr lang="en-US" altLang="zh-CN" sz="2000" baseline="-25000">
                <a:solidFill>
                  <a:schemeClr val="tx1"/>
                </a:solidFill>
                <a:latin typeface="Arial" pitchFamily="34" charset="0"/>
              </a:rPr>
              <a:t>0</a:t>
            </a:r>
            <a:r>
              <a:rPr lang="en-US" altLang="zh-CN" sz="20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cs typeface="Arial" pitchFamily="34" charset="0"/>
              </a:rPr>
              <a:t>∈ N</a:t>
            </a:r>
            <a:r>
              <a:rPr lang="en-US" altLang="zh-CN" sz="2000" baseline="30000">
                <a:solidFill>
                  <a:schemeClr val="tx1"/>
                </a:solidFill>
                <a:latin typeface="宋体" panose="02010600030101010101" pitchFamily="2" charset="-122"/>
                <a:cs typeface="Arial" pitchFamily="34" charset="0"/>
              </a:rPr>
              <a:t>* 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时命题成立，</a:t>
            </a:r>
          </a:p>
          <a:p>
            <a:pPr font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                               证明当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n=k+1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时命题也成立。                        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699345" y="4296274"/>
            <a:ext cx="1166495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5000"/>
              </a:lnSpc>
            </a:pPr>
            <a:r>
              <a:rPr lang="zh-CN" altLang="en-US" sz="2000">
                <a:solidFill>
                  <a:schemeClr val="tx1"/>
                </a:solidFill>
                <a:cs typeface="Times New Roman" pitchFamily="18" charset="0"/>
              </a:rPr>
              <a:t>只要完成这两个步骤，就可以断定命题对从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n </a:t>
            </a:r>
            <a:r>
              <a:rPr lang="en-US" altLang="zh-CN" sz="2000" baseline="-25000">
                <a:solidFill>
                  <a:schemeClr val="tx1"/>
                </a:solidFill>
                <a:latin typeface="Arial" pitchFamily="34" charset="0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开始</a:t>
            </a:r>
            <a:r>
              <a:rPr lang="zh-CN" altLang="en-US" sz="200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所有正整数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都成立。上述证明方法叫做</a:t>
            </a:r>
            <a:endParaRPr lang="en-US" altLang="zh-CN" sz="200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数学归纳法（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mathematical  induction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）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523082" y="2096140"/>
            <a:ext cx="822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Arial" pitchFamily="34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）                      证明当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取第一个值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n </a:t>
            </a:r>
            <a:r>
              <a:rPr lang="en-US" altLang="zh-CN" sz="2000" baseline="-25000">
                <a:solidFill>
                  <a:schemeClr val="tx1"/>
                </a:solidFill>
                <a:latin typeface="Arial" pitchFamily="34" charset="0"/>
              </a:rPr>
              <a:t>0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(n </a:t>
            </a:r>
            <a:r>
              <a:rPr lang="en-US" altLang="zh-CN" sz="2000" baseline="-25000">
                <a:solidFill>
                  <a:schemeClr val="tx1"/>
                </a:solidFill>
                <a:latin typeface="Arial" pitchFamily="34" charset="0"/>
              </a:rPr>
              <a:t>0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cs typeface="Arial" pitchFamily="34" charset="0"/>
              </a:rPr>
              <a:t>∈ N</a:t>
            </a:r>
            <a:r>
              <a:rPr lang="en-US" altLang="zh-CN" sz="2000" baseline="30000">
                <a:solidFill>
                  <a:schemeClr val="tx1"/>
                </a:solidFill>
                <a:latin typeface="宋体" panose="02010600030101010101" pitchFamily="2" charset="-122"/>
                <a:cs typeface="Arial" pitchFamily="34" charset="0"/>
              </a:rPr>
              <a:t>* </a:t>
            </a:r>
            <a:r>
              <a:rPr lang="en-US" altLang="zh-CN" sz="2000">
                <a:solidFill>
                  <a:schemeClr val="tx1"/>
                </a:solidFill>
                <a:latin typeface="Arial" pitchFamily="34" charset="0"/>
              </a:rPr>
              <a:t>)      </a:t>
            </a:r>
            <a:r>
              <a:rPr lang="zh-CN" altLang="en-US" sz="2000">
                <a:solidFill>
                  <a:schemeClr val="tx1"/>
                </a:solidFill>
                <a:latin typeface="Arial" pitchFamily="34" charset="0"/>
              </a:rPr>
              <a:t>时命题成立。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187553" y="213114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Arial" pitchFamily="34" charset="0"/>
              </a:rPr>
              <a:t>（归纳奠基）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187553" y="2948770"/>
            <a:ext cx="1528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Arial" pitchFamily="34" charset="0"/>
              </a:rPr>
              <a:t>( </a:t>
            </a:r>
            <a:r>
              <a:rPr lang="zh-CN" altLang="en-US" sz="2000">
                <a:latin typeface="Arial" pitchFamily="34" charset="0"/>
              </a:rPr>
              <a:t>归纳递推 </a:t>
            </a:r>
            <a:r>
              <a:rPr lang="en-US" altLang="zh-CN" sz="2000">
                <a:latin typeface="Arial" pitchFamily="34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4123929" y="797038"/>
            <a:ext cx="2347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2. </a:t>
            </a:r>
            <a:r>
              <a:rPr lang="zh-CN" altLang="en-US" sz="2800" b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数学归纳法</a:t>
            </a:r>
            <a:endParaRPr lang="zh-CN" altLang="en-US" sz="2800" b="1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温故知新</a:t>
            </a:r>
          </a:p>
        </p:txBody>
      </p:sp>
    </p:spTree>
    <p:extLst>
      <p:ext uri="{BB962C8B-B14F-4D97-AF65-F5344CB8AC3E}">
        <p14:creationId xmlns:p14="http://schemas.microsoft.com/office/powerpoint/2010/main" val="39257137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6018" grpId="0"/>
      <p:bldP spid="86019" grpId="0"/>
      <p:bldP spid="86020" grpId="0"/>
      <p:bldP spid="86021" grpId="0"/>
      <p:bldP spid="86022" grpId="0"/>
      <p:bldP spid="860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692597" y="801067"/>
            <a:ext cx="10859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               </a:t>
            </a:r>
            <a:r>
              <a:rPr lang="zh-CN" altLang="zh-CN" sz="24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专题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一</a:t>
            </a:r>
            <a:r>
              <a:rPr lang="zh-CN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数列通项公式的求法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数列的通项公式是给出数列的主要方式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其本质就是函数的解析式围绕数列的通项公式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不仅可以判断数列的类型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研究数列的项的变化趋势与规律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而且有利于求数列的前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项和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求数列的通项公式是数列的核心问题之一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下面介绍几种常用的求法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151089"/>
      </p:ext>
    </p:extLst>
  </p:cSld>
  <p:clrMapOvr>
    <a:masterClrMapping/>
  </p:clrMapOvr>
  <p:transition spd="slow">
    <p:cut/>
  </p:transition>
  <p:timing/>
</p:sld>
</file>

<file path=ppt/tags/tag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8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156</Paragraphs>
  <Slides>39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baseType="lpstr" size="55">
      <vt:lpstr>Arial</vt:lpstr>
      <vt:lpstr>Calibri</vt:lpstr>
      <vt:lpstr>黑体</vt:lpstr>
      <vt:lpstr>微软雅黑</vt:lpstr>
      <vt:lpstr>Calibri Light</vt:lpstr>
      <vt:lpstr>Times New Roman</vt:lpstr>
      <vt:lpstr>宋体</vt:lpstr>
      <vt:lpstr>楷体_GB2312</vt:lpstr>
      <vt:lpstr>Wingdings</vt:lpstr>
      <vt:lpstr>Arial Narrow</vt:lpstr>
      <vt:lpstr>Verdana</vt:lpstr>
      <vt:lpstr>NEU-BZ-S92</vt:lpstr>
      <vt:lpstr>方正书宋_GBK</vt:lpstr>
      <vt:lpstr>楷体</vt:lpstr>
      <vt:lpstr>Microsoft Yi Baiti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2021-02-24T16:26:57.504</cp:lastPrinted>
  <dcterms:created xsi:type="dcterms:W3CDTF">2021-02-24T16:26:57Z</dcterms:created>
  <dcterms:modified xsi:type="dcterms:W3CDTF">2021-02-24T08:26:58Z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