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329" r:id="rId2"/>
    <p:sldId id="3578" r:id="rId3"/>
    <p:sldId id="3824" r:id="rId4"/>
    <p:sldId id="3831" r:id="rId5"/>
    <p:sldId id="3832" r:id="rId6"/>
    <p:sldId id="3833" r:id="rId7"/>
    <p:sldId id="3825" r:id="rId8"/>
    <p:sldId id="3827" r:id="rId9"/>
    <p:sldId id="3834" r:id="rId10"/>
    <p:sldId id="3828" r:id="rId11"/>
    <p:sldId id="3829" r:id="rId12"/>
    <p:sldId id="3830" r:id="rId13"/>
    <p:sldId id="3835" r:id="rId14"/>
    <p:sldId id="3801" r:id="rId15"/>
    <p:sldId id="3802" r:id="rId16"/>
    <p:sldId id="3803" r:id="rId17"/>
    <p:sldId id="3804" r:id="rId18"/>
    <p:sldId id="3805" r:id="rId19"/>
    <p:sldId id="3806" r:id="rId20"/>
    <p:sldId id="3813" r:id="rId21"/>
    <p:sldId id="3814" r:id="rId22"/>
    <p:sldId id="3815" r:id="rId23"/>
    <p:sldId id="3816" r:id="rId24"/>
    <p:sldId id="3817" r:id="rId25"/>
    <p:sldId id="3820" r:id="rId26"/>
    <p:sldId id="3821" r:id="rId27"/>
    <p:sldId id="3843" r:id="rId28"/>
    <p:sldId id="3822" r:id="rId29"/>
    <p:sldId id="3823" r:id="rId30"/>
    <p:sldId id="3840" r:id="rId31"/>
    <p:sldId id="3841" r:id="rId32"/>
    <p:sldId id="3730" r:id="rId33"/>
    <p:sldId id="330" r:id="rId3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648BAE"/>
    <a:srgbClr val="C1DEF6"/>
    <a:srgbClr val="B4DEFA"/>
    <a:srgbClr val="EA6E7E"/>
    <a:srgbClr val="EFA0A7"/>
    <a:srgbClr val="F3EFEE"/>
    <a:srgbClr val="F5F1EE"/>
    <a:srgbClr val="FCF8F7"/>
    <a:srgbClr val="F1ED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-126" y="-324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7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itchFamily="34" charset="0"/>
              </a:rPr>
              <a:pPr lvl="0"/>
              <a:t>2021/11/28</a:t>
            </a:fld>
            <a:endParaRPr lang="zh-CN" altLang="en-US" dirty="0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itchFamily="34" charset="0"/>
              </a:rPr>
              <a:pPr lvl="0"/>
              <a:t>‹#›</a:t>
            </a:fld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itchFamily="34" charset="0"/>
              </a:rPr>
              <a:pPr lvl="0"/>
              <a:t>‹#›</a:t>
            </a:fld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3" action="ppaction://hlinksldjump"/>
            </p:cNvPr>
            <p:cNvSpPr txBox="1"/>
            <p:nvPr userDrawn="1"/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r:id="" action="ppaction://noaction"/>
            </p:cNvPr>
            <p:cNvSpPr txBox="1"/>
            <p:nvPr userDrawn="1"/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0537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531065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9738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132472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971802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43031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443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1284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9" cstate="print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6189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424809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8212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4249595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11344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810684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344613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47748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520426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760268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3380781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416572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669317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49908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25265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076824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978225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685055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35560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85319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550046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139043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312299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593009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5785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76692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42378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59" r:id="rId27"/>
    <p:sldLayoutId id="2147483960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84" r:id="rId35"/>
    <p:sldLayoutId id="2147483985" r:id="rId36"/>
    <p:sldLayoutId id="2147483986" r:id="rId37"/>
    <p:sldLayoutId id="2147483987" r:id="rId38"/>
    <p:sldLayoutId id="2147483988" r:id="rId39"/>
    <p:sldLayoutId id="2147483991" r:id="rId40"/>
    <p:sldLayoutId id="2147483992" r:id="rId41"/>
    <p:sldLayoutId id="2147483993" r:id="rId42"/>
    <p:sldLayoutId id="2147483994" r:id="rId43"/>
    <p:sldLayoutId id="2147483995" r:id="rId44"/>
    <p:sldLayoutId id="2147483997" r:id="rId45"/>
    <p:sldLayoutId id="2147483998" r:id="rId46"/>
    <p:sldLayoutId id="2147483999" r:id="rId47"/>
    <p:sldLayoutId id="2147484000" r:id="rId48"/>
    <p:sldLayoutId id="2147484004" r:id="rId49"/>
    <p:sldLayoutId id="2147484005" r:id="rId50"/>
    <p:sldLayoutId id="2147484007" r:id="rId5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2.docx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Word___33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4.docx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Word___55.docx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6.docx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7.docx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Word___88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99.docx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Word___101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11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Word___1212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313.docx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414.doc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0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515.docx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Word___1616.doc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17.docx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2.vml"/><Relationship Id="rId4" Type="http://schemas.openxmlformats.org/officeDocument/2006/relationships/package" Target="../embeddings/Microsoft_Word___181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919.docx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3.png"/><Relationship Id="rId4" Type="http://schemas.openxmlformats.org/officeDocument/2006/relationships/package" Target="../embeddings/Microsoft_Word___2020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121.docx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4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222.docx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15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43230" y="2987562"/>
            <a:ext cx="104160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dirty="0" smtClean="0"/>
              <a:t>4.1  </a:t>
            </a:r>
            <a:r>
              <a:rPr lang="zh-CN" altLang="en-US" dirty="0" smtClean="0"/>
              <a:t>数列</a:t>
            </a:r>
            <a:r>
              <a:rPr lang="zh-CN" altLang="en-US" dirty="0"/>
              <a:t>的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(1)</a:t>
            </a:r>
            <a:endParaRPr lang="zh-CN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914" y="820127"/>
            <a:ext cx="386725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dirty="0" smtClean="0">
                <a:solidFill>
                  <a:srgbClr val="FF0000"/>
                </a:solidFill>
              </a:rPr>
              <a:t>第四</a:t>
            </a:r>
            <a:r>
              <a:rPr lang="zh-CN" altLang="zh-CN" sz="4000" dirty="0">
                <a:solidFill>
                  <a:srgbClr val="FF0000"/>
                </a:solidFill>
              </a:rPr>
              <a:t>章 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r>
              <a:rPr lang="zh-CN" altLang="zh-CN" sz="4000" dirty="0" smtClean="0">
                <a:solidFill>
                  <a:srgbClr val="FF0000"/>
                </a:solidFill>
              </a:rPr>
              <a:t>数</a:t>
            </a:r>
            <a:r>
              <a:rPr lang="en-US" altLang="zh-CN" sz="4000" dirty="0" smtClean="0">
                <a:solidFill>
                  <a:srgbClr val="FF0000"/>
                </a:solidFill>
              </a:rPr>
              <a:t> </a:t>
            </a:r>
            <a:r>
              <a:rPr lang="zh-CN" altLang="zh-CN" sz="4000" dirty="0" smtClean="0">
                <a:solidFill>
                  <a:srgbClr val="FF0000"/>
                </a:solidFill>
              </a:rPr>
              <a:t>列</a:t>
            </a:r>
            <a:endParaRPr lang="zh-CN" altLang="zh-CN" sz="4000" dirty="0">
              <a:solidFill>
                <a:srgbClr val="FF0000"/>
              </a:solidFill>
            </a:endParaRPr>
          </a:p>
          <a:p>
            <a:endParaRPr lang="zh-CN" altLang="zh-CN" sz="4000" dirty="0">
              <a:solidFill>
                <a:srgbClr val="FF0000"/>
              </a:solidFill>
            </a:endParaRPr>
          </a:p>
          <a:p>
            <a:endParaRPr lang="zh-CN" altLang="zh-C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483737" y="739340"/>
            <a:ext cx="90560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叙述正确的是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所有数列可分为递增数列和递减数列两类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数列中的数由它的位置序号唯一确定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1,3,5,7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可表示为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{1,3,5,7}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同一个数在数列中不可能重复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概念辨析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796" y="3447737"/>
            <a:ext cx="9780137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按项的变化趋势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数列可分为递增数列、递减数列、常数列、摆动数列等数列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1,3,5,7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与由实数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1,3,5,7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组成的集合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{1,3,5,7}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是两个不同的概念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同一个数在数列中可能重复出现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2,2,2,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表示由实数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构成的常数列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对于给定的数列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数列中的数由它的位置序号唯一确定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正确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711730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spect="1"/>
          </p:cNvSpPr>
          <p:nvPr/>
        </p:nvSpPr>
        <p:spPr>
          <a:xfrm>
            <a:off x="380621" y="713674"/>
            <a:ext cx="990979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四</a:t>
            </a:r>
            <a:r>
              <a:rPr lang="zh-CN" altLang="zh-CN" sz="2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数列的通项公式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与它的序号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之间的对应关系可以用一个式子来表示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那么这个式子叫做这个数列的通项公式</a:t>
            </a:r>
            <a:r>
              <a:rPr lang="en-US" altLang="zh-CN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937" y="3515977"/>
            <a:ext cx="8334233" cy="271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点睛：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数列的通项公式实际上是一个以正整数集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或它的有限子集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){1,2,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为定义域的函数表达式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并不是所有的数列都有通项公式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同一数列的通项公式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其表达形式可以是不唯一的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例如数列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仿宋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1,1,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1,1,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1,1,</a:t>
            </a:r>
            <a:r>
              <a:rPr lang="en-US" altLang="zh-CN" sz="2400" dirty="0">
                <a:solidFill>
                  <a:srgbClr val="FF0000"/>
                </a:solidFill>
                <a:latin typeface="仿宋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的通项公式可以写成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sz="2400" i="1" baseline="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n+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Microsoft Yi Baiti" panose="03000500000000000000" pitchFamily="66" charset="0"/>
              </a:rPr>
              <a:t>π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37974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462507" y="905469"/>
            <a:ext cx="96368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的通项公式是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则该数列的第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4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,224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是该数列的第</a:t>
            </a:r>
            <a:r>
              <a:rPr lang="zh-CN" altLang="zh-CN" sz="24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 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019033" y="2766565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zh-CN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是该数列的第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99</a:t>
            </a:r>
            <a:r>
              <a:rPr lang="zh-CN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小</a:t>
            </a:r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试牛刀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17006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典例解析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536" y="2184348"/>
            <a:ext cx="100811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通项公式中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时，数列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项依次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1,3,6,10,15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如图所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当通项公式中的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5 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时，数列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项依次为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1,0,-1,0,1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如图所示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8271" y="4584775"/>
            <a:ext cx="5745524" cy="2407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/>
              <p:cNvSpPr/>
              <p:nvPr/>
            </p:nvSpPr>
            <p:spPr>
              <a:xfrm>
                <a:off x="263857" y="748634"/>
                <a:ext cx="10654352" cy="143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根据下列数列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的通项公式，写出数列的前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并画出它们的图像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7" y="748634"/>
                <a:ext cx="10654352" cy="143571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858" b="-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87569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810478" y="723217"/>
            <a:ext cx="8128000" cy="459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数列的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下列数列的一个通项公式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4446795"/>
              </p:ext>
            </p:extLst>
          </p:nvPr>
        </p:nvGraphicFramePr>
        <p:xfrm>
          <a:off x="1193865" y="1614353"/>
          <a:ext cx="8128000" cy="2693680"/>
        </p:xfrm>
        <a:graphic>
          <a:graphicData uri="http://schemas.openxmlformats.org/presentationml/2006/ole">
            <p:oleObj spid="_x0000_s1020949" name="文档" r:id="rId3" imgW="3846018" imgH="1275092" progId="">
              <p:embed/>
            </p:oleObj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810477" y="4995194"/>
            <a:ext cx="9398047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分析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观察、分析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寻找数列的每一项与其所在项的序号之间的关系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典例解析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41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7908637"/>
              </p:ext>
            </p:extLst>
          </p:nvPr>
        </p:nvGraphicFramePr>
        <p:xfrm>
          <a:off x="2032000" y="1044287"/>
          <a:ext cx="8128000" cy="912429"/>
        </p:xfrm>
        <a:graphic>
          <a:graphicData uri="http://schemas.openxmlformats.org/presentationml/2006/ole">
            <p:oleObj spid="_x0000_s1021990" name="文档" r:id="rId3" imgW="3839551" imgH="434131" progId="">
              <p:embed/>
            </p:oleObj>
          </a:graphicData>
        </a:graphic>
      </p:graphicFrame>
      <p:sp>
        <p:nvSpPr>
          <p:cNvPr id="3" name="矩形 2"/>
          <p:cNvSpPr>
            <a:spLocks noChangeAspect="1"/>
          </p:cNvSpPr>
          <p:nvPr/>
        </p:nvSpPr>
        <p:spPr>
          <a:xfrm>
            <a:off x="2032000" y="2114315"/>
            <a:ext cx="8128000" cy="33424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数列各项的绝对值分别为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1,3,5,7,9,</a:t>
            </a:r>
            <a:r>
              <a:rPr lang="en-US" altLang="zh-CN" sz="2200" dirty="0">
                <a:solidFill>
                  <a:srgbClr val="FF0000"/>
                </a:solidFill>
                <a:latin typeface="楷体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是连续的正奇数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其通项公式为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考虑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具有转换符号的作用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所以数列的一个通项公式为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各项加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分别变为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10,100,1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000,10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000,</a:t>
            </a:r>
            <a:r>
              <a:rPr lang="en-US" altLang="zh-CN" sz="2200" dirty="0">
                <a:solidFill>
                  <a:srgbClr val="FF0000"/>
                </a:solidFill>
                <a:latin typeface="楷体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此数列的通项公式为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可得原数列的一个通项公式为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(4)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数列中每一项均由三部分组成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分母是从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开始的奇数列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其通项公式为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1;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分子的前一部分是从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开始的自然数的平方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其通项公式为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sz="22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分子的后一部分是减去一个自然数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其通项公式为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综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9761056"/>
              </p:ext>
            </p:extLst>
          </p:nvPr>
        </p:nvGraphicFramePr>
        <p:xfrm>
          <a:off x="2064776" y="5614368"/>
          <a:ext cx="8128000" cy="654132"/>
        </p:xfrm>
        <a:graphic>
          <a:graphicData uri="http://schemas.openxmlformats.org/presentationml/2006/ole">
            <p:oleObj spid="_x0000_s1021991" name="文档" r:id="rId4" imgW="3839551" imgH="31153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6886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567976" y="847110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这个数列的前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项的绝对值都等于序号与序号加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的积的倒数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且奇数项为负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偶数项为正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所以它的一个通项公式是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1148763"/>
              </p:ext>
            </p:extLst>
          </p:nvPr>
        </p:nvGraphicFramePr>
        <p:xfrm>
          <a:off x="1716248" y="1916616"/>
          <a:ext cx="8128000" cy="550141"/>
        </p:xfrm>
        <a:graphic>
          <a:graphicData uri="http://schemas.openxmlformats.org/presentationml/2006/ole">
            <p:oleObj spid="_x0000_s1023014" name="文档" r:id="rId3" imgW="3846018" imgH="260267" progId="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0786454"/>
              </p:ext>
            </p:extLst>
          </p:nvPr>
        </p:nvGraphicFramePr>
        <p:xfrm>
          <a:off x="1460100" y="3015683"/>
          <a:ext cx="8128000" cy="1915431"/>
        </p:xfrm>
        <a:graphic>
          <a:graphicData uri="http://schemas.openxmlformats.org/presentationml/2006/ole">
            <p:oleObj spid="_x0000_s1023015" name="文档" r:id="rId4" imgW="3839551" imgH="90936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9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305510" y="1015514"/>
            <a:ext cx="10653641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数列的前几项写通项公式的具体思路为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8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先统一项的结构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如都化成分数、根式等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分析这一结构中变化的部分与不变的部分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探索变化部分的规律与对应序号间的关系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对于符号交替出现的情况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可先观察其绝对值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再用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8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处理符号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对于周期出现的数列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考虑利用周期函数的知识解答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归纳总结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074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390556" y="907810"/>
            <a:ext cx="8128000" cy="33424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常见数列的通项公式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1,1,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的一个通项公式是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的一个通项公式是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1,2,3,4,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的一个通项公式是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1,3,5,7,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的一个通项公式是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2,4,6,8,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的一个通项公式是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1,2,4,8,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的一个通项公式是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1,4,9,16,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的一个通项公式是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zh-CN" sz="22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1268592"/>
              </p:ext>
            </p:extLst>
          </p:nvPr>
        </p:nvGraphicFramePr>
        <p:xfrm>
          <a:off x="1390556" y="4421909"/>
          <a:ext cx="8128000" cy="1009709"/>
        </p:xfrm>
        <a:graphic>
          <a:graphicData uri="http://schemas.openxmlformats.org/presentationml/2006/ole">
            <p:oleObj spid="_x0000_s1024020" name="文档" r:id="rId3" imgW="3846018" imgH="47739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4581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07665" y="730389"/>
            <a:ext cx="10005325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跟踪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训练</a:t>
            </a:r>
            <a:r>
              <a:rPr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下列数列的一个通项公式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使它的前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项分别是下列各数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1330489"/>
              </p:ext>
            </p:extLst>
          </p:nvPr>
        </p:nvGraphicFramePr>
        <p:xfrm>
          <a:off x="1046327" y="1418556"/>
          <a:ext cx="8128000" cy="1975680"/>
        </p:xfrm>
        <a:graphic>
          <a:graphicData uri="http://schemas.openxmlformats.org/presentationml/2006/ole">
            <p:oleObj spid="_x0000_s1025062" name="文档" r:id="rId3" imgW="3839551" imgH="1023309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19770885"/>
              </p:ext>
            </p:extLst>
          </p:nvPr>
        </p:nvGraphicFramePr>
        <p:xfrm>
          <a:off x="1046327" y="3847556"/>
          <a:ext cx="8080375" cy="1993686"/>
        </p:xfrm>
        <a:graphic>
          <a:graphicData uri="http://schemas.openxmlformats.org/presentationml/2006/ole">
            <p:oleObj spid="_x0000_s1025063" name="文档" r:id="rId4" imgW="3839551" imgH="1152034" progId="">
              <p:embed/>
            </p:oleObj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跟踪训练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52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pull dir="ld"/>
      </p:transition>
    </mc:Choice>
    <mc:Fallback>
      <p:transition spd="slow">
        <p:pull dir="l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学习目标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221" y="995992"/>
            <a:ext cx="82796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理解数列的有关概念与数列的表示方法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掌握数列的分类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理解数列的函数特征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掌握判断数列增减性的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掌握数列通项公式的概念及其应用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能够根据数列的前几项写出数列的一个通项公式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9834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513385" y="768642"/>
            <a:ext cx="8128000" cy="1379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已知数列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zh-CN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 dirty="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数列中有哪些项是负数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 dirty="0">
                <a:solidFill>
                  <a:srgbClr val="00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为何值时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取得最小值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求出此最小值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3882326"/>
              </p:ext>
            </p:extLst>
          </p:nvPr>
        </p:nvGraphicFramePr>
        <p:xfrm>
          <a:off x="1620957" y="2357282"/>
          <a:ext cx="8128000" cy="912429"/>
        </p:xfrm>
        <a:graphic>
          <a:graphicData uri="http://schemas.openxmlformats.org/presentationml/2006/ole">
            <p:oleObj spid="_x0000_s1032230" name="文档" r:id="rId3" imgW="3846018" imgH="432101" progId="">
              <p:embed/>
            </p:oleObj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1620957" y="3595503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分析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200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根据数列的函数的特征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以及不等式的解法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即可求出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200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②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根据二次函数的性质即可求出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4113223"/>
              </p:ext>
            </p:extLst>
          </p:nvPr>
        </p:nvGraphicFramePr>
        <p:xfrm>
          <a:off x="1745397" y="4931666"/>
          <a:ext cx="8128000" cy="976166"/>
        </p:xfrm>
        <a:graphic>
          <a:graphicData uri="http://schemas.openxmlformats.org/presentationml/2006/ole">
            <p:oleObj spid="_x0000_s1032231" name="文档" r:id="rId4" imgW="3839551" imgH="464420" progId="">
              <p:embed/>
            </p:oleObj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典例解析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64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622567" y="752944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①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zh-CN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解得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&lt;n&lt;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i="1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数列中第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1,2,3,4,5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项为负数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6899009"/>
              </p:ext>
            </p:extLst>
          </p:nvPr>
        </p:nvGraphicFramePr>
        <p:xfrm>
          <a:off x="1835221" y="2230543"/>
          <a:ext cx="8120062" cy="1719263"/>
        </p:xfrm>
        <a:graphic>
          <a:graphicData uri="http://schemas.openxmlformats.org/presentationml/2006/ole">
            <p:oleObj spid="_x0000_s1033254" name="文档" r:id="rId3" imgW="3839551" imgH="820306" progId="">
              <p:embed/>
            </p:oleObj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1827283" y="3949806"/>
            <a:ext cx="8128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n&lt;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n&gt;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dirty="0">
                <a:solidFill>
                  <a:srgbClr val="FF0000"/>
                </a:solidFill>
                <a:latin typeface="楷体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200" dirty="0">
                <a:solidFill>
                  <a:srgbClr val="FF0000"/>
                </a:solidFill>
                <a:latin typeface="楷体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数列中有最大项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最大项为第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9,10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012825"/>
              </p:ext>
            </p:extLst>
          </p:nvPr>
        </p:nvGraphicFramePr>
        <p:xfrm>
          <a:off x="1957765" y="6073464"/>
          <a:ext cx="8128000" cy="623940"/>
        </p:xfrm>
        <a:graphic>
          <a:graphicData uri="http://schemas.openxmlformats.org/presentationml/2006/ole">
            <p:oleObj spid="_x0000_s1033255" name="文档" r:id="rId4" imgW="3839551" imgH="29567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2899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472443" y="753914"/>
            <a:ext cx="4237057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解法二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是数列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的最大项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6932178"/>
              </p:ext>
            </p:extLst>
          </p:nvPr>
        </p:nvGraphicFramePr>
        <p:xfrm>
          <a:off x="1472443" y="1737673"/>
          <a:ext cx="8078787" cy="2997200"/>
        </p:xfrm>
        <a:graphic>
          <a:graphicData uri="http://schemas.openxmlformats.org/presentationml/2006/ole">
            <p:oleObj spid="_x0000_s1034260" name="文档" r:id="rId3" imgW="3839551" imgH="142931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6002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922818" y="1065473"/>
            <a:ext cx="8128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数列的最大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小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项的两种方法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由于数列是特殊的函数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所以可以用研究函数的思想方法来研究数列的相关性质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如单调性、最大值、最小值等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此时要注意数列的定义域为正整数集或其有限子集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</a:t>
            </a:r>
            <a:r>
              <a:rPr lang="en-US" altLang="zh-CN" sz="2200" dirty="0">
                <a:solidFill>
                  <a:srgbClr val="00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这一条件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6099567"/>
              </p:ext>
            </p:extLst>
          </p:nvPr>
        </p:nvGraphicFramePr>
        <p:xfrm>
          <a:off x="2057442" y="3153442"/>
          <a:ext cx="8128000" cy="1338454"/>
        </p:xfrm>
        <a:graphic>
          <a:graphicData uri="http://schemas.openxmlformats.org/presentationml/2006/ole">
            <p:oleObj spid="_x0000_s1035284" name="文档" r:id="rId3" imgW="3846018" imgH="632693" progId="">
              <p:embed/>
            </p:oleObj>
          </a:graphicData>
        </a:graphic>
      </p:graphicFrame>
      <p:sp>
        <p:nvSpPr>
          <p:cNvPr id="4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归纳总结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78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007900"/>
              </p:ext>
            </p:extLst>
          </p:nvPr>
        </p:nvGraphicFramePr>
        <p:xfrm>
          <a:off x="1527033" y="718170"/>
          <a:ext cx="8128000" cy="912429"/>
        </p:xfrm>
        <a:graphic>
          <a:graphicData uri="http://schemas.openxmlformats.org/presentationml/2006/ole">
            <p:oleObj spid="_x0000_s1036326" name="文档" r:id="rId3" imgW="3839551" imgH="435574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8626835"/>
              </p:ext>
            </p:extLst>
          </p:nvPr>
        </p:nvGraphicFramePr>
        <p:xfrm>
          <a:off x="1821661" y="2272044"/>
          <a:ext cx="8128000" cy="3059321"/>
        </p:xfrm>
        <a:graphic>
          <a:graphicData uri="http://schemas.openxmlformats.org/presentationml/2006/ole">
            <p:oleObj spid="_x0000_s1036327" name="文档" r:id="rId4" imgW="3839551" imgH="145311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2844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946244" y="727809"/>
            <a:ext cx="8128000" cy="25672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下列各项表示数列的是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200" dirty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△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,○,</a:t>
            </a:r>
            <a:r>
              <a:rPr lang="en-US" altLang="zh-CN" sz="2200" dirty="0">
                <a:solidFill>
                  <a:srgbClr val="000000"/>
                </a:solidFill>
                <a:latin typeface="NEU-BZ-S92"/>
                <a:ea typeface="NEU-BZ-S92"/>
                <a:cs typeface="Times New Roman" panose="02020603050405020304" pitchFamily="18" charset="0"/>
              </a:rPr>
              <a:t>☆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dirty="0">
                <a:solidFill>
                  <a:srgbClr val="000000"/>
                </a:solidFill>
                <a:latin typeface="Cambria Math" panose="02040503050406030204" pitchFamily="18" charset="0"/>
                <a:ea typeface="NEU-BZ-S92"/>
                <a:cs typeface="Times New Roman" panose="02020603050405020304" pitchFamily="18" charset="0"/>
              </a:rPr>
              <a:t>□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B.2 008,2 009,2 010,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,2 017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锐角三角形、直角三角形、钝角三角形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altLang="zh-CN" sz="2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en-US" altLang="zh-CN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λ</a:t>
            </a:r>
            <a:r>
              <a:rPr lang="en-US" altLang="zh-CN" sz="2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当堂达标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6244" y="3730397"/>
            <a:ext cx="6096000" cy="1551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数列是指按照一定次序排列的一列数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而不能是图形、文字、向量等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项符合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655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694519" y="1083752"/>
            <a:ext cx="8128000" cy="2084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下列数列既是递增数列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又是无穷数列的是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A.1,2,3,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C.1,2,3,2,5,6,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1,0,1,2,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,100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dirty="0" smtClean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8131" y="4033074"/>
            <a:ext cx="702404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由递增数列和无穷数列的定义知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项正确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24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1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1144896" y="793627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图中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个图形的相应小圆圈的个数的变化规律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猜想第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个图中有</a:t>
            </a:r>
            <a:r>
              <a:rPr lang="zh-CN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小圆圈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200" i="1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 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12" name="A01.eps" descr="id:2147500821;FounderCE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2504" y="1833887"/>
            <a:ext cx="6717355" cy="1900450"/>
          </a:xfrm>
          <a:prstGeom prst="rect">
            <a:avLst/>
          </a:prstGeom>
        </p:spPr>
      </p:pic>
      <p:sp>
        <p:nvSpPr>
          <p:cNvPr id="3" name="矩形 2"/>
          <p:cNvSpPr>
            <a:spLocks noChangeAspect="1"/>
          </p:cNvSpPr>
          <p:nvPr/>
        </p:nvSpPr>
        <p:spPr>
          <a:xfrm>
            <a:off x="1254077" y="4328077"/>
            <a:ext cx="8128000" cy="25299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分析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仔细观察每个图形中圆圈的个数与对应顺序之间的关系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从而归纳出第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个图形中小圆圈的个数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观察图中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个图形小圆圈的个数分别为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1,4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200" dirty="0">
                <a:solidFill>
                  <a:srgbClr val="FF0000"/>
                </a:solidFill>
                <a:latin typeface="楷体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故第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个图中小圆圈的个数为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1)·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zh-CN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56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>
            <a:off x="1445146" y="1031381"/>
            <a:ext cx="8128000" cy="4597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的通项公式为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2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200" i="1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 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4456663"/>
              </p:ext>
            </p:extLst>
          </p:nvPr>
        </p:nvGraphicFramePr>
        <p:xfrm>
          <a:off x="1438275" y="3222625"/>
          <a:ext cx="8650288" cy="765175"/>
        </p:xfrm>
        <a:graphic>
          <a:graphicData uri="http://schemas.openxmlformats.org/presentationml/2006/ole">
            <p:oleObj spid="_x0000_s1037350" name="文档" r:id="rId3" imgW="4068966" imgH="360214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9612765"/>
              </p:ext>
            </p:extLst>
          </p:nvPr>
        </p:nvGraphicFramePr>
        <p:xfrm>
          <a:off x="1540681" y="4343950"/>
          <a:ext cx="8128000" cy="1375353"/>
        </p:xfrm>
        <a:graphic>
          <a:graphicData uri="http://schemas.openxmlformats.org/presentationml/2006/ole">
            <p:oleObj spid="_x0000_s1037351" name="文档" r:id="rId4" imgW="3839551" imgH="655163" progId="">
              <p:embed/>
            </p:oleObj>
          </a:graphicData>
        </a:graphic>
      </p:graphicFrame>
      <p:sp>
        <p:nvSpPr>
          <p:cNvPr id="12" name="矩形 11"/>
          <p:cNvSpPr>
            <a:spLocks noChangeAspect="1"/>
          </p:cNvSpPr>
          <p:nvPr/>
        </p:nvSpPr>
        <p:spPr>
          <a:xfrm>
            <a:off x="1445146" y="6095508"/>
            <a:ext cx="1180131" cy="459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7474" y="1745541"/>
            <a:ext cx="6096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i="1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∵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2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1),</a:t>
            </a:r>
            <a:r>
              <a:rPr lang="zh-CN" altLang="zh-CN" sz="2200" i="1" dirty="0">
                <a:solidFill>
                  <a:srgbClr val="FF0000"/>
                </a:solidFill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06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6978216"/>
              </p:ext>
            </p:extLst>
          </p:nvPr>
        </p:nvGraphicFramePr>
        <p:xfrm>
          <a:off x="1226782" y="915349"/>
          <a:ext cx="8128000" cy="1429025"/>
        </p:xfrm>
        <a:graphic>
          <a:graphicData uri="http://schemas.openxmlformats.org/presentationml/2006/ole">
            <p:oleObj spid="_x0000_s1038374" name="文档" r:id="rId3" imgW="3839551" imgH="680403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4826112"/>
              </p:ext>
            </p:extLst>
          </p:nvPr>
        </p:nvGraphicFramePr>
        <p:xfrm>
          <a:off x="1228725" y="3103563"/>
          <a:ext cx="8080375" cy="2217737"/>
        </p:xfrm>
        <a:graphic>
          <a:graphicData uri="http://schemas.openxmlformats.org/presentationml/2006/ole">
            <p:oleObj spid="_x0000_s1038375" name="文档" r:id="rId4" imgW="3839551" imgH="1056482" progId="">
              <p:embed/>
            </p:oleObj>
          </a:graphicData>
        </a:graphic>
      </p:graphicFrame>
      <p:pic>
        <p:nvPicPr>
          <p:cNvPr id="12" name="New picture" hidden="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66900" y="12509500"/>
            <a:ext cx="381000" cy="4826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514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2304955" y="1299289"/>
            <a:ext cx="3522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古语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云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:“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勤学如春起之苗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不见其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日有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所长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如果对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春起之苗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每日用精密仪器度量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则每日的高度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值按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日期排在一起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可组成一个数列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那么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什么叫数列呢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itchFamily="65" charset="-122"/>
              <a:cs typeface="Times New Roman" panose="02020603050405020304" pitchFamily="18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情景导学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38877" y="1299289"/>
            <a:ext cx="2901808" cy="43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565836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9301762"/>
              </p:ext>
            </p:extLst>
          </p:nvPr>
        </p:nvGraphicFramePr>
        <p:xfrm>
          <a:off x="914400" y="719138"/>
          <a:ext cx="8080375" cy="509587"/>
        </p:xfrm>
        <a:graphic>
          <a:graphicData uri="http://schemas.openxmlformats.org/presentationml/2006/ole">
            <p:oleObj spid="_x0000_s1043469" name="文档" r:id="rId3" imgW="3839551" imgH="244830" progId="">
              <p:embed/>
            </p:oleObj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>
            <a:off x="914400" y="1426072"/>
            <a:ext cx="8128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的单调性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是递减数列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求实数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的取值范围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866775" y="3087787"/>
            <a:ext cx="8128000" cy="1678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分析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因为已知数列的通项公式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所以可以通过比较数列的相邻两项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的大小来确定数列的单调性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可根据数列是递减数列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得出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的大小关系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从而确定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的取值范围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0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3027809"/>
              </p:ext>
            </p:extLst>
          </p:nvPr>
        </p:nvGraphicFramePr>
        <p:xfrm>
          <a:off x="1254078" y="1188303"/>
          <a:ext cx="8128000" cy="2707098"/>
        </p:xfrm>
        <a:graphic>
          <a:graphicData uri="http://schemas.openxmlformats.org/presentationml/2006/ole">
            <p:oleObj spid="_x0000_s1044493" name="文档" r:id="rId3" imgW="3839551" imgH="128797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0630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146"/>
          <p:cNvSpPr txBox="1">
            <a:spLocks noChangeArrowheads="1"/>
          </p:cNvSpPr>
          <p:nvPr/>
        </p:nvSpPr>
        <p:spPr bwMode="auto">
          <a:xfrm>
            <a:off x="0" y="-33337"/>
            <a:ext cx="3556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chemeClr val="bg1"/>
                </a:solidFill>
                <a:ea typeface="黑体" panose="02010609060101010101" pitchFamily="49" charset="-122"/>
              </a:rPr>
              <a:t>课堂小结</a:t>
            </a:r>
            <a:endParaRPr lang="en-US" altLang="zh-CN" sz="28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/>
              <p:cNvSpPr/>
              <p:nvPr/>
            </p:nvSpPr>
            <p:spPr>
              <a:xfrm>
                <a:off x="1778000" y="2254091"/>
                <a:ext cx="5005164" cy="2046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数列的概念与表示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zh-CN" sz="240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数列的定义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zh-CN" sz="240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数列的表示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zh-CN" sz="240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数列的分类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zh-CN" sz="240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数列的函数特征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zh-CN" sz="240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数列的通项公式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2254091"/>
                <a:ext cx="5005164" cy="204658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xmlns="" val="3851714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问题探究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/>
              <p:cNvSpPr/>
              <p:nvPr/>
            </p:nvSpPr>
            <p:spPr>
              <a:xfrm>
                <a:off x="441277" y="963137"/>
                <a:ext cx="7965743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王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芳从一岁到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17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岁，每年生日那天测量身高，将这些身高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数据（单位：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厘米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）依次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排成一列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数：</a:t>
                </a:r>
                <a:endParaRPr lang="en-US" altLang="zh-CN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75,87,96,103,110,116,120,128,138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145,153,158,160,162,163,165,168                      ①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记王芳第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</a:rPr>
                      <m:t>岁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身高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=75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 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=87,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ea typeface="+mj-ea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=168.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我们发现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+mj-ea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反映了身高按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岁数从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17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顺序排列时的确定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位置，即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=75 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排在第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位的数，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87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排在第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位的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ea typeface="+mj-ea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+mj-ea"/>
                          </a:rPr>
                          <m:t>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h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=168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排在第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17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位的数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它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们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之间不能交换位置，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①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具有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确定顺序的一列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数。</a:t>
                </a:r>
                <a:endParaRPr lang="zh-CN" altLang="en-US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7" y="963137"/>
                <a:ext cx="7965743" cy="507831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48" r="-2142" b="-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0650" y="963137"/>
            <a:ext cx="31813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632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问题探究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0" y="821817"/>
                <a:ext cx="10317708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两河流域发掘的一块泥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板（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编号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K90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，约生产于公元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世纪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）上，有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一列依次表示一个月中从第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天到第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15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天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每天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月亮可见部分的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数：</a:t>
                </a:r>
                <a:endParaRPr lang="en-US" altLang="zh-CN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5,10,20,40,80,96,112,128,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144,160,176,192,208,224,240.             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/>
                </a:r>
                <a:b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</a:b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天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月亮可见部分的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=10,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=240.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这里，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反映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了月亮可见部分的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数按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日期从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1~15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顺序排列时的确定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位置，即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排在第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位的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排在第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位的数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=240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是排在第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15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位的数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，它们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之间不能交换位置，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所以，</a:t>
                </a:r>
                <a:r>
                  <a:rPr lang="en-US" altLang="zh-CN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也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是具有确定顺序的一列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数。</a:t>
                </a:r>
                <a:endParaRPr lang="zh-CN" altLang="en-US" sz="24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1817"/>
                <a:ext cx="10317708" cy="507831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886" r="-236" b="-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2471" y="917351"/>
            <a:ext cx="4199529" cy="21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38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/>
              <p:cNvSpPr/>
              <p:nvPr/>
            </p:nvSpPr>
            <p:spPr>
              <a:xfrm>
                <a:off x="884868" y="855758"/>
                <a:ext cx="9022022" cy="823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3.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次幂按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次幂，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次幂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3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次幂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4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次幂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依次排成一列数：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68" y="855758"/>
                <a:ext cx="9022022" cy="82355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014" r="-13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/>
              <p:cNvSpPr/>
              <p:nvPr/>
            </p:nvSpPr>
            <p:spPr>
              <a:xfrm>
                <a:off x="3121717" y="2464173"/>
                <a:ext cx="5148826" cy="616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           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③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17" y="2464173"/>
                <a:ext cx="5148826" cy="61638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775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55426" y="4716271"/>
            <a:ext cx="9944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思考：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你能仿照上面的叙述，说明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③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也是具有确定顺序的一列数吗？</a:t>
            </a:r>
          </a:p>
        </p:txBody>
      </p:sp>
      <p:sp>
        <p:nvSpPr>
          <p:cNvPr id="8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归纳总结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5298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380620" y="707267"/>
            <a:ext cx="10496646" cy="303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一、数列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一般地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我们把按照确定的顺序排列的一列数称为数列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数列中的每一个数叫做这个数列的项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数列的第一个位置上的数叫做这个数列的第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常用符号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第二个位置上的数叫做这个数列的第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个位置上的数叫做这个数列的第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其中第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项也叫做首项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数列的一般形式是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dirty="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380620" y="4270319"/>
            <a:ext cx="95413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点睛：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数列是按一定的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排列的一列数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有序性是数列的基本属性</a:t>
            </a:r>
            <a:r>
              <a:rPr lang="en-US" altLang="zh-CN" sz="2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相同而顺序不同的两个数列是不相同的数列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1,2,3,</a:t>
            </a:r>
            <a:r>
              <a:rPr lang="en-US" altLang="zh-CN" sz="2200" dirty="0">
                <a:solidFill>
                  <a:srgbClr val="FF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200" dirty="0">
                <a:solidFill>
                  <a:srgbClr val="FF0000"/>
                </a:solidFill>
                <a:latin typeface="仿宋" panose="02010609060101010101" pitchFamily="49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…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就是不同的数列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2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符号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是不同的概念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表示一个数列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而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表示数列中的第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项</a:t>
            </a:r>
            <a:r>
              <a:rPr lang="en-US" altLang="zh-CN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dirty="0" smtClean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概念解析</a:t>
            </a:r>
            <a:endParaRPr lang="zh-CN" altLang="en-US" sz="2799" dirty="0">
              <a:solidFill>
                <a:schemeClr val="bg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12691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530747" y="927566"/>
            <a:ext cx="223811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二、数列的分类</a:t>
            </a:r>
            <a:r>
              <a:rPr lang="en-US" altLang="zh-CN" sz="22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32000" y="1767358"/>
          <a:ext cx="7886700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1039664"/>
                <a:gridCol w="1368152"/>
                <a:gridCol w="5478884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方正书宋_GBK" panose="03000509000000000000" pitchFamily="65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方正黑体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方正黑体"/>
                          <a:cs typeface="Times New Roman" panose="02020603050405020304" pitchFamily="18" charset="0"/>
                        </a:rPr>
                        <a:t>含义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方正黑体"/>
                          <a:cs typeface="Times New Roman" panose="02020603050405020304" pitchFamily="18" charset="0"/>
                        </a:rPr>
                        <a:t>按项的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方正黑体"/>
                          <a:cs typeface="Times New Roman" panose="02020603050405020304" pitchFamily="18" charset="0"/>
                        </a:rPr>
                        <a:t>个数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有穷数列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项数</a:t>
                      </a:r>
                      <a:r>
                        <a:rPr lang="zh-CN" sz="2200" u="sng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有限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无穷数列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项数</a:t>
                      </a:r>
                      <a:r>
                        <a:rPr lang="zh-CN" sz="2200" u="sng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无限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方正黑体"/>
                          <a:cs typeface="Times New Roman" panose="02020603050405020304" pitchFamily="18" charset="0"/>
                        </a:rPr>
                        <a:t>按项的</a:t>
                      </a:r>
                      <a:r>
                        <a:rPr lang="zh-CN" sz="2200" smtClean="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方正黑体"/>
                          <a:cs typeface="Times New Roman" panose="02020603050405020304" pitchFamily="18" charset="0"/>
                        </a:rPr>
                        <a:t>变化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NEU-BZ-S92"/>
                          <a:ea typeface="方正黑体"/>
                          <a:cs typeface="Times New Roman" panose="02020603050405020304" pitchFamily="18" charset="0"/>
                        </a:rPr>
                        <a:t>趋势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递增数列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从第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项起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每一项都</a:t>
                      </a:r>
                      <a:r>
                        <a:rPr lang="zh-CN" sz="2200" u="sng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大于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它的前一项的数列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递减数列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从第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项起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每一项都</a:t>
                      </a:r>
                      <a:r>
                        <a:rPr lang="zh-CN" sz="2200" u="sng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小于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它的前一项的数列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各项</a:t>
                      </a:r>
                      <a:r>
                        <a:rPr lang="zh-CN" sz="2200" u="sng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相等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摆动数列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anose="03000509000000000000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从第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项起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有些项</a:t>
                      </a:r>
                      <a:r>
                        <a:rPr lang="zh-CN" sz="2200" u="sng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大于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它的前一项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有些</a:t>
                      </a:r>
                      <a:r>
                        <a:rPr lang="zh-CN" sz="2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</a:t>
                      </a:r>
                      <a:endParaRPr lang="en-US" altLang="zh-CN" sz="220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ct val="0"/>
                        </a:spcAft>
                        <a:tabLst>
                          <a:tab pos="1029335" algn="l"/>
                          <a:tab pos="1850390" algn="l"/>
                          <a:tab pos="2538095" algn="l"/>
                          <a:tab pos="3221990" algn="l"/>
                        </a:tabLst>
                      </a:pPr>
                      <a:r>
                        <a:rPr lang="zh-CN" sz="2200" u="sng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小于</a:t>
                      </a:r>
                      <a:r>
                        <a:rPr lang="zh-CN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它的前一项的数列</a:t>
                      </a:r>
                      <a:endParaRPr lang="zh-CN" sz="220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 pitchFamily="65" charset="-122"/>
                        <a:cs typeface="Times New Roman" panose="02020603050405020304" pitchFamily="18" charset="0"/>
                      </a:endParaRPr>
                    </a:p>
                  </a:txBody>
                  <a:tcPr marL="66675" marR="66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67106" y="2151010"/>
            <a:ext cx="576064" cy="26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67106" y="2485670"/>
            <a:ext cx="576064" cy="26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60096" y="2809405"/>
            <a:ext cx="576064" cy="26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60096" y="3143531"/>
            <a:ext cx="576064" cy="26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67106" y="3498439"/>
            <a:ext cx="576064" cy="26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68957" y="3811783"/>
            <a:ext cx="576064" cy="26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91042" y="4160621"/>
            <a:ext cx="576064" cy="261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35762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111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4024519"/>
              </p:ext>
            </p:extLst>
          </p:nvPr>
        </p:nvGraphicFramePr>
        <p:xfrm>
          <a:off x="493734" y="1602736"/>
          <a:ext cx="10567987" cy="9698037"/>
        </p:xfrm>
        <a:graphic>
          <a:graphicData uri="http://schemas.openxmlformats.org/presentationml/2006/ole">
            <p:oleObj spid="_x0000_s1039378" name="Document" r:id="rId3" imgW="20158912" imgH="10811380" progId="">
              <p:embed/>
            </p:oleObj>
          </a:graphicData>
        </a:graphic>
      </p:graphicFrame>
      <p:sp>
        <p:nvSpPr>
          <p:cNvPr id="7171" name="矩形 1111044"/>
          <p:cNvSpPr/>
          <p:nvPr/>
        </p:nvSpPr>
        <p:spPr>
          <a:xfrm>
            <a:off x="493734" y="5419861"/>
            <a:ext cx="3601467" cy="4616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2800" b="1" i="0" u="none" baseline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</a:lstStyle>
          <a:p>
            <a:r>
              <a:rPr lang="en-US" altLang="zh-CN" sz="2400" i="1" dirty="0"/>
              <a:t>f</a:t>
            </a:r>
            <a:r>
              <a:rPr lang="en-US" altLang="zh-CN" sz="2400" dirty="0"/>
              <a:t>(1)</a:t>
            </a:r>
            <a:r>
              <a:rPr lang="zh-CN" altLang="en-US" sz="2400" dirty="0"/>
              <a:t>，</a:t>
            </a:r>
            <a:r>
              <a:rPr lang="en-US" altLang="zh-CN" sz="2400" i="1" dirty="0"/>
              <a:t>f</a:t>
            </a:r>
            <a:r>
              <a:rPr lang="en-US" altLang="zh-CN" sz="2400" dirty="0"/>
              <a:t>(2)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… </a:t>
            </a:r>
          </a:p>
        </p:txBody>
      </p:sp>
      <p:sp>
        <p:nvSpPr>
          <p:cNvPr id="2" name="矩形 1"/>
          <p:cNvSpPr/>
          <p:nvPr/>
        </p:nvSpPr>
        <p:spPr>
          <a:xfrm>
            <a:off x="493734" y="778082"/>
            <a:ext cx="186461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、数列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与函数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9325" y="2496360"/>
            <a:ext cx="4992647" cy="292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50861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2473</Words>
  <Application>Microsoft Office PowerPoint</Application>
  <PresentationFormat>自定义</PresentationFormat>
  <Paragraphs>147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1_Office 主题</vt:lpstr>
      <vt:lpstr>Document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毕业活动策划</dc:title>
  <dc:creator>Administrator</dc:creator>
  <cp:lastModifiedBy>Administrator</cp:lastModifiedBy>
  <cp:revision>1076</cp:revision>
  <dcterms:created xsi:type="dcterms:W3CDTF">2019-01-12T04:39:00Z</dcterms:created>
  <dcterms:modified xsi:type="dcterms:W3CDTF">2021-11-28T12:57:59Z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