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docx" ContentType="application/vnd.openxmlformats-officedocument.wordprocessingml.documen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 bookmarkIdSeed="2">
  <p:sldMasterIdLst>
    <p:sldMasterId id="2147483648" r:id="rId2"/>
  </p:sldMasterIdLst>
  <p:notesMasterIdLst>
    <p:notesMasterId r:id="rId3"/>
  </p:notesMasterIdLst>
  <p:sldIdLst>
    <p:sldId id="329" r:id="rId4"/>
    <p:sldId id="3578" r:id="rId5"/>
    <p:sldId id="3997" r:id="rId6"/>
    <p:sldId id="4009" r:id="rId7"/>
    <p:sldId id="4027" r:id="rId8"/>
    <p:sldId id="4028" r:id="rId9"/>
    <p:sldId id="4029" r:id="rId10"/>
    <p:sldId id="4031" r:id="rId11"/>
    <p:sldId id="4032" r:id="rId12"/>
    <p:sldId id="4033" r:id="rId13"/>
    <p:sldId id="4034" r:id="rId14"/>
    <p:sldId id="4035" r:id="rId15"/>
    <p:sldId id="4036" r:id="rId16"/>
    <p:sldId id="4037" r:id="rId17"/>
    <p:sldId id="4038" r:id="rId18"/>
    <p:sldId id="4039" r:id="rId19"/>
    <p:sldId id="4040" r:id="rId20"/>
    <p:sldId id="4043" r:id="rId21"/>
    <p:sldId id="4044" r:id="rId22"/>
    <p:sldId id="4050" r:id="rId23"/>
    <p:sldId id="4051" r:id="rId24"/>
    <p:sldId id="4052" r:id="rId25"/>
    <p:sldId id="4053" r:id="rId26"/>
    <p:sldId id="4045" r:id="rId27"/>
    <p:sldId id="4046" r:id="rId28"/>
    <p:sldId id="4047" r:id="rId29"/>
    <p:sldId id="4048" r:id="rId30"/>
    <p:sldId id="4054" r:id="rId31"/>
    <p:sldId id="4055" r:id="rId32"/>
    <p:sldId id="4056" r:id="rId33"/>
    <p:sldId id="4057" r:id="rId34"/>
    <p:sldId id="4058" r:id="rId35"/>
    <p:sldId id="4059" r:id="rId36"/>
    <p:sldId id="4060" r:id="rId37"/>
    <p:sldId id="4049" r:id="rId38"/>
    <p:sldId id="330" r:id="rId39"/>
  </p:sldIdLst>
  <p:sldSz cx="12192000" cy="6858000"/>
  <p:notesSz cx="7104063" cy="10234613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xbany" initials="xb21cn" lastIdx="0" clrIdx="0">
    <p:extLst>
      <p:ext uri="{19B8F6BF-5375-455C-9EA6-DF929625EA0E}">
        <p15:presenceInfo xmlns:p15="http://schemas.microsoft.com/office/powerpoint/2012/main" userId="xbany" providerId="None"/>
      </p:ext>
    </p:extLst>
  </p:cmAuthor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slide" Target="slides/slide34.xml" /><Relationship Id="rId38" Type="http://schemas.openxmlformats.org/officeDocument/2006/relationships/slide" Target="slides/slide35.xml" /><Relationship Id="rId39" Type="http://schemas.openxmlformats.org/officeDocument/2006/relationships/slide" Target="slides/slide36.xml" /><Relationship Id="rId4" Type="http://schemas.openxmlformats.org/officeDocument/2006/relationships/slide" Target="slides/slide1.xml" /><Relationship Id="rId40" Type="http://schemas.openxmlformats.org/officeDocument/2006/relationships/tags" Target="tags/tag26.xml" /><Relationship Id="rId41" Type="http://schemas.openxmlformats.org/officeDocument/2006/relationships/presProps" Target="presProps.xml" /><Relationship Id="rId42" Type="http://schemas.openxmlformats.org/officeDocument/2006/relationships/viewProps" Target="viewProps.xml" /><Relationship Id="rId43" Type="http://schemas.openxmlformats.org/officeDocument/2006/relationships/theme" Target="theme/theme1.xml" /><Relationship Id="rId44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Relationship Id="rId3" Type="http://schemas.openxmlformats.org/officeDocument/2006/relationships/image" Target="../media/image27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Relationship Id="rId2" Type="http://schemas.openxmlformats.org/officeDocument/2006/relationships/image" Target="../media/image41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3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Relationship Id="rId2" Type="http://schemas.openxmlformats.org/officeDocument/2006/relationships/image" Target="../media/image46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emf" /><Relationship Id="rId2" Type="http://schemas.openxmlformats.org/officeDocument/2006/relationships/image" Target="../media/image48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Relationship Id="rId2" Type="http://schemas.openxmlformats.org/officeDocument/2006/relationships/image" Target="../media/image50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2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3.emf" /><Relationship Id="rId2" Type="http://schemas.openxmlformats.org/officeDocument/2006/relationships/image" Target="../media/image54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5.emf" /><Relationship Id="rId2" Type="http://schemas.openxmlformats.org/officeDocument/2006/relationships/image" Target="../media/image56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7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Relationship Id="rId2" Type="http://schemas.openxmlformats.org/officeDocument/2006/relationships/image" Target="../media/image34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5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524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26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5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61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6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6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2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9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0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460978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" Target="../slides/slide1.xml" TargetMode="Internal" /><Relationship Id="rId3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image" Target="../media/image7.png" /><Relationship Id="rId8" Type="http://schemas.openxmlformats.org/officeDocument/2006/relationships/tags" Target="../tags/tag7.xml" /><Relationship Id="rId9" Type="http://schemas.openxmlformats.org/officeDocument/2006/relationships/slideMaster" Target="../slideMasters/slideMaster1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jpeg" /><Relationship Id="rId2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2021/2/16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2" action="ppaction://hlinksldjump"/>
            </p:cNvPr>
            <p:cNvSpPr txBox="1"/>
            <p:nvPr userDrawn="1"/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/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809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7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00114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7805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287883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34685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66199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47349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8107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.xml" /><Relationship Id="rId30" Type="http://schemas.openxmlformats.org/officeDocument/2006/relationships/slideLayout" Target="../slideLayouts/slideLayout30.xml" /><Relationship Id="rId31" Type="http://schemas.openxmlformats.org/officeDocument/2006/relationships/slideLayout" Target="../slideLayouts/slideLayout31.xml" /><Relationship Id="rId32" Type="http://schemas.openxmlformats.org/officeDocument/2006/relationships/slideLayout" Target="../slideLayouts/slideLayout32.xml" /><Relationship Id="rId33" Type="http://schemas.openxmlformats.org/officeDocument/2006/relationships/slideLayout" Target="../slideLayouts/slideLayout33.xml" /><Relationship Id="rId34" Type="http://schemas.openxmlformats.org/officeDocument/2006/relationships/slideLayout" Target="../slideLayouts/slideLayout34.xml" /><Relationship Id="rId35" Type="http://schemas.openxmlformats.org/officeDocument/2006/relationships/image" Target="../media/image9.png" /><Relationship Id="rId36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12" r:id="rId26"/>
    <p:sldLayoutId id="2147483960" r:id="rId27"/>
    <p:sldLayoutId id="2147483962" r:id="rId28"/>
    <p:sldLayoutId id="2147483963" r:id="rId29"/>
    <p:sldLayoutId id="2147483964" r:id="rId30"/>
    <p:sldLayoutId id="2147483965" r:id="rId31"/>
    <p:sldLayoutId id="2147483966" r:id="rId32"/>
    <p:sldLayoutId id="2147483967" r:id="rId33"/>
    <p:sldLayoutId id="2147483968" r:id="rId34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0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Relationship Id="rId4" Type="http://schemas.openxmlformats.org/officeDocument/2006/relationships/tags" Target="../tags/tag1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Microsoft_Word_97_-_2003___1.doc" TargetMode="Internal" /><Relationship Id="rId3" Type="http://schemas.openxmlformats.org/officeDocument/2006/relationships/image" Target="../media/image25.emf" /><Relationship Id="rId4" Type="http://schemas.openxmlformats.org/officeDocument/2006/relationships/oleObject" Target="../embeddings/Microsoft_Word_97_-_2003___2.doc" TargetMode="Internal" /><Relationship Id="rId5" Type="http://schemas.openxmlformats.org/officeDocument/2006/relationships/image" Target="../media/image26.emf" /><Relationship Id="rId6" Type="http://schemas.openxmlformats.org/officeDocument/2006/relationships/oleObject" Target="../embeddings/Microsoft_Word_97_-_2003___3.doc" TargetMode="Internal" /><Relationship Id="rId7" Type="http://schemas.openxmlformats.org/officeDocument/2006/relationships/image" Target="../media/image27.emf" /><Relationship Id="rId8" Type="http://schemas.openxmlformats.org/officeDocument/2006/relationships/vmlDrawing" Target="../drawings/vmlDrawing1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image" Target="../media/image28.png" /><Relationship Id="rId3" Type="http://schemas.openxmlformats.org/officeDocument/2006/relationships/tags" Target="../tags/tag14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package" Target="../embeddings/Microsoft_Word___1.docx" TargetMode="Internal" /><Relationship Id="rId4" Type="http://schemas.openxmlformats.org/officeDocument/2006/relationships/image" Target="../media/image29.emf" /><Relationship Id="rId5" Type="http://schemas.openxmlformats.org/officeDocument/2006/relationships/tags" Target="../tags/tag15.xml" /><Relationship Id="rId6" Type="http://schemas.openxmlformats.org/officeDocument/2006/relationships/vmlDrawing" Target="../drawings/vmlDrawing2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package" Target="../embeddings/Microsoft_Word___2.docx" TargetMode="Internal" /><Relationship Id="rId4" Type="http://schemas.openxmlformats.org/officeDocument/2006/relationships/image" Target="../media/image30.emf" /><Relationship Id="rId5" Type="http://schemas.openxmlformats.org/officeDocument/2006/relationships/tags" Target="../tags/tag16.xml" /><Relationship Id="rId6" Type="http://schemas.openxmlformats.org/officeDocument/2006/relationships/vmlDrawing" Target="../drawings/vmlDrawing3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package" Target="../embeddings/Microsoft_Word___3.docx" TargetMode="Internal" /><Relationship Id="rId4" Type="http://schemas.openxmlformats.org/officeDocument/2006/relationships/image" Target="../media/image31.emf" /><Relationship Id="rId5" Type="http://schemas.openxmlformats.org/officeDocument/2006/relationships/tags" Target="../tags/tag17.xml" /><Relationship Id="rId6" Type="http://schemas.openxmlformats.org/officeDocument/2006/relationships/vmlDrawing" Target="../drawings/vmlDrawing4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package" Target="../embeddings/Microsoft_Word___4.docx" TargetMode="Internal" /><Relationship Id="rId4" Type="http://schemas.openxmlformats.org/officeDocument/2006/relationships/image" Target="../media/image32.emf" /><Relationship Id="rId5" Type="http://schemas.openxmlformats.org/officeDocument/2006/relationships/tags" Target="../tags/tag18.xml" /><Relationship Id="rId6" Type="http://schemas.openxmlformats.org/officeDocument/2006/relationships/vmlDrawing" Target="../drawings/vmlDrawing5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package" Target="../embeddings/Microsoft_Word___5.docx" TargetMode="Internal" /><Relationship Id="rId4" Type="http://schemas.openxmlformats.org/officeDocument/2006/relationships/image" Target="../media/image33.emf" /><Relationship Id="rId5" Type="http://schemas.openxmlformats.org/officeDocument/2006/relationships/package" Target="../embeddings/Microsoft_Word___6.docx" TargetMode="Internal" /><Relationship Id="rId6" Type="http://schemas.openxmlformats.org/officeDocument/2006/relationships/image" Target="../media/image34.emf" /><Relationship Id="rId7" Type="http://schemas.openxmlformats.org/officeDocument/2006/relationships/tags" Target="../tags/tag19.xml" /><Relationship Id="rId8" Type="http://schemas.openxmlformats.org/officeDocument/2006/relationships/vmlDrawing" Target="../drawings/vmlDrawing6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package" Target="../embeddings/Microsoft_Word___7.docx" TargetMode="Internal" /><Relationship Id="rId4" Type="http://schemas.openxmlformats.org/officeDocument/2006/relationships/image" Target="../media/image35.emf" /><Relationship Id="rId5" Type="http://schemas.openxmlformats.org/officeDocument/2006/relationships/tags" Target="../tags/tag20.xml" /><Relationship Id="rId6" Type="http://schemas.openxmlformats.org/officeDocument/2006/relationships/vmlDrawing" Target="../drawings/vmlDrawing7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Microsoft_Word_97_-_2003___4.doc" TargetMode="Internal" /><Relationship Id="rId3" Type="http://schemas.openxmlformats.org/officeDocument/2006/relationships/image" Target="../media/image36.emf" /><Relationship Id="rId4" Type="http://schemas.openxmlformats.org/officeDocument/2006/relationships/vmlDrawing" Target="../drawings/vmlDrawing8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Microsoft_Word_97_-_2003___5.doc" TargetMode="Internal" /><Relationship Id="rId3" Type="http://schemas.openxmlformats.org/officeDocument/2006/relationships/image" Target="../media/image37.emf" /><Relationship Id="rId4" Type="http://schemas.openxmlformats.org/officeDocument/2006/relationships/vmlDrawing" Target="../drawings/vmlDrawing9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Microsoft_Word_97_-_2003___6.doc" TargetMode="Internal" /><Relationship Id="rId3" Type="http://schemas.openxmlformats.org/officeDocument/2006/relationships/image" Target="../media/image38.emf" /><Relationship Id="rId4" Type="http://schemas.openxmlformats.org/officeDocument/2006/relationships/vmlDrawing" Target="../drawings/vmlDrawing10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Microsoft_Word_97_-_2003___7.doc" TargetMode="Internal" /><Relationship Id="rId3" Type="http://schemas.openxmlformats.org/officeDocument/2006/relationships/image" Target="../media/image39.emf" /><Relationship Id="rId4" Type="http://schemas.openxmlformats.org/officeDocument/2006/relationships/vmlDrawing" Target="../drawings/vmlDrawing11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package" Target="../embeddings/Microsoft_Word___8.docx" TargetMode="Internal" /><Relationship Id="rId4" Type="http://schemas.openxmlformats.org/officeDocument/2006/relationships/image" Target="../media/image40.emf" /><Relationship Id="rId5" Type="http://schemas.openxmlformats.org/officeDocument/2006/relationships/package" Target="../embeddings/Microsoft_Word___9.docx" TargetMode="Internal" /><Relationship Id="rId6" Type="http://schemas.openxmlformats.org/officeDocument/2006/relationships/image" Target="../media/image41.emf" /><Relationship Id="rId7" Type="http://schemas.openxmlformats.org/officeDocument/2006/relationships/tags" Target="../tags/tag21.xml" /><Relationship Id="rId8" Type="http://schemas.openxmlformats.org/officeDocument/2006/relationships/vmlDrawing" Target="../drawings/vmlDrawing12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package" Target="../embeddings/Microsoft_Word___10.docx" TargetMode="Internal" /><Relationship Id="rId4" Type="http://schemas.openxmlformats.org/officeDocument/2006/relationships/image" Target="../media/image42.emf" /><Relationship Id="rId5" Type="http://schemas.openxmlformats.org/officeDocument/2006/relationships/tags" Target="../tags/tag22.xml" /><Relationship Id="rId6" Type="http://schemas.openxmlformats.org/officeDocument/2006/relationships/vmlDrawing" Target="../drawings/vmlDrawing13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package" Target="../embeddings/Microsoft_Word___11.docx" TargetMode="Internal" /><Relationship Id="rId4" Type="http://schemas.openxmlformats.org/officeDocument/2006/relationships/image" Target="../media/image43.emf" /><Relationship Id="rId5" Type="http://schemas.openxmlformats.org/officeDocument/2006/relationships/tags" Target="../tags/tag23.xml" /><Relationship Id="rId6" Type="http://schemas.openxmlformats.org/officeDocument/2006/relationships/vmlDrawing" Target="../drawings/vmlDrawing14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package" Target="../embeddings/Microsoft_Word___12.docx" TargetMode="Internal" /><Relationship Id="rId4" Type="http://schemas.openxmlformats.org/officeDocument/2006/relationships/image" Target="../media/image44.emf" /><Relationship Id="rId5" Type="http://schemas.openxmlformats.org/officeDocument/2006/relationships/tags" Target="../tags/tag24.xml" /><Relationship Id="rId6" Type="http://schemas.openxmlformats.org/officeDocument/2006/relationships/vmlDrawing" Target="../drawings/vmlDrawing15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Microsoft_Word_97_-_2003___8.doc" TargetMode="Internal" /><Relationship Id="rId3" Type="http://schemas.openxmlformats.org/officeDocument/2006/relationships/image" Target="../media/image45.emf" /><Relationship Id="rId4" Type="http://schemas.openxmlformats.org/officeDocument/2006/relationships/oleObject" Target="../embeddings/Microsoft_Word_97_-_2003___9.doc" TargetMode="Internal" /><Relationship Id="rId5" Type="http://schemas.openxmlformats.org/officeDocument/2006/relationships/image" Target="../media/image46.emf" /><Relationship Id="rId6" Type="http://schemas.openxmlformats.org/officeDocument/2006/relationships/vmlDrawing" Target="../drawings/vmlDrawing16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Microsoft_Word_97_-_2003___10.doc" TargetMode="Internal" /><Relationship Id="rId3" Type="http://schemas.openxmlformats.org/officeDocument/2006/relationships/image" Target="../media/image47.emf" /><Relationship Id="rId4" Type="http://schemas.openxmlformats.org/officeDocument/2006/relationships/oleObject" Target="../embeddings/Microsoft_Word_97_-_2003___11.doc" TargetMode="Internal" /><Relationship Id="rId5" Type="http://schemas.openxmlformats.org/officeDocument/2006/relationships/image" Target="../media/image48.emf" /><Relationship Id="rId6" Type="http://schemas.openxmlformats.org/officeDocument/2006/relationships/vmlDrawing" Target="../drawings/vmlDrawing17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Microsoft_Word_97_-_2003___12.doc" TargetMode="Internal" /><Relationship Id="rId3" Type="http://schemas.openxmlformats.org/officeDocument/2006/relationships/image" Target="../media/image49.emf" /><Relationship Id="rId4" Type="http://schemas.openxmlformats.org/officeDocument/2006/relationships/oleObject" Target="../embeddings/Microsoft_Word_97_-_2003___13.doc" TargetMode="Internal" /><Relationship Id="rId5" Type="http://schemas.openxmlformats.org/officeDocument/2006/relationships/image" Target="../media/image50.emf" /><Relationship Id="rId6" Type="http://schemas.openxmlformats.org/officeDocument/2006/relationships/vmlDrawing" Target="../drawings/vmlDrawing18.v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Microsoft_Word_97_-_2003___14.doc" TargetMode="Internal" /><Relationship Id="rId3" Type="http://schemas.openxmlformats.org/officeDocument/2006/relationships/image" Target="../media/image51.emf" /><Relationship Id="rId4" Type="http://schemas.openxmlformats.org/officeDocument/2006/relationships/vmlDrawing" Target="../drawings/vmlDrawing19.v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Microsoft_Word_97_-_2003___15.doc" TargetMode="Internal" /><Relationship Id="rId3" Type="http://schemas.openxmlformats.org/officeDocument/2006/relationships/image" Target="../media/image52.emf" /><Relationship Id="rId4" Type="http://schemas.openxmlformats.org/officeDocument/2006/relationships/vmlDrawing" Target="../drawings/vmlDrawing20.v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Microsoft_Word_97_-_2003___16.doc" TargetMode="Internal" /><Relationship Id="rId3" Type="http://schemas.openxmlformats.org/officeDocument/2006/relationships/image" Target="../media/image53.emf" /><Relationship Id="rId4" Type="http://schemas.openxmlformats.org/officeDocument/2006/relationships/oleObject" Target="../embeddings/Microsoft_Word_97_-_2003___17.doc" TargetMode="Internal" /><Relationship Id="rId5" Type="http://schemas.openxmlformats.org/officeDocument/2006/relationships/image" Target="../media/image54.emf" /><Relationship Id="rId6" Type="http://schemas.openxmlformats.org/officeDocument/2006/relationships/vmlDrawing" Target="../drawings/vmlDrawing21.v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Microsoft_Word_97_-_2003___18.doc" TargetMode="Internal" /><Relationship Id="rId3" Type="http://schemas.openxmlformats.org/officeDocument/2006/relationships/image" Target="../media/image55.emf" /><Relationship Id="rId4" Type="http://schemas.openxmlformats.org/officeDocument/2006/relationships/oleObject" Target="../embeddings/Microsoft_Word_97_-_2003___19.doc" TargetMode="Internal" /><Relationship Id="rId5" Type="http://schemas.openxmlformats.org/officeDocument/2006/relationships/image" Target="../media/image56.emf" /><Relationship Id="rId6" Type="http://schemas.openxmlformats.org/officeDocument/2006/relationships/vmlDrawing" Target="../drawings/vmlDrawing22.v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package" Target="../embeddings/Microsoft_Word___13.docx" TargetMode="Internal" /><Relationship Id="rId4" Type="http://schemas.openxmlformats.org/officeDocument/2006/relationships/image" Target="../media/image57.emf" /><Relationship Id="rId5" Type="http://schemas.openxmlformats.org/officeDocument/2006/relationships/tags" Target="../tags/tag25.xml" /><Relationship Id="rId6" Type="http://schemas.openxmlformats.org/officeDocument/2006/relationships/vmlDrawing" Target="../drawings/vmlDrawing23.v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8.png" /><Relationship Id="rId3" Type="http://schemas.openxmlformats.org/officeDocument/2006/relationships/image" Target="../media/image5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Relationship Id="rId4" Type="http://schemas.openxmlformats.org/officeDocument/2006/relationships/tags" Target="../tags/tag8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16.png" /><Relationship Id="rId3" Type="http://schemas.openxmlformats.org/officeDocument/2006/relationships/tags" Target="../tags/tag9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image" Target="../media/image17.png" /><Relationship Id="rId3" Type="http://schemas.openxmlformats.org/officeDocument/2006/relationships/tags" Target="../tags/tag10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image" Target="../media/image18.png" /><Relationship Id="rId3" Type="http://schemas.openxmlformats.org/officeDocument/2006/relationships/image" Target="../media/image19.png" /><Relationship Id="rId4" Type="http://schemas.openxmlformats.org/officeDocument/2006/relationships/tags" Target="../tags/tag1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image" Target="../media/image20.png" /><Relationship Id="rId3" Type="http://schemas.openxmlformats.org/officeDocument/2006/relationships/tags" Target="../tags/tag1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40947" y="3032926"/>
            <a:ext cx="10416020" cy="8181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4.3.2</a:t>
            </a:r>
            <a:r>
              <a:rPr lang="zh-CN" altLang="en-US"/>
              <a:t>等比数列的前</a:t>
            </a:r>
            <a:r>
              <a:rPr lang="en-US" altLang="zh-CN"/>
              <a:t>n</a:t>
            </a:r>
            <a:r>
              <a:rPr lang="zh-CN" altLang="en-US"/>
              <a:t>项和公式   </a:t>
            </a:r>
            <a:r>
              <a:rPr lang="en-US" altLang="zh-CN"/>
              <a:t>(1) 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2914" y="820127"/>
            <a:ext cx="38672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solidFill>
                  <a:srgbClr val="FF0000"/>
                </a:solidFill>
              </a:rPr>
              <a:t>第四</a:t>
            </a:r>
            <a:r>
              <a:rPr lang="zh-CN" altLang="zh-CN" sz="4000">
                <a:solidFill>
                  <a:srgbClr val="FF0000"/>
                </a:solidFill>
              </a:rPr>
              <a:t>章 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数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列</a:t>
            </a:r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矩形 4"/>
              <p:cNvSpPr/>
              <p:nvPr/>
            </p:nvSpPr>
            <p:spPr>
              <a:xfrm>
                <a:off x="184712" y="638456"/>
                <a:ext cx="10852493" cy="4313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设等比数列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的首项为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，公比为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，则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的前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项和是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根据等比数列的通项公式，</a:t>
                </a:r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①</a:t>
                </a: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②</a:t>
                </a:r>
                <a:endParaRPr lang="en-US" altLang="zh-CN" sz="2400" i="1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①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②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𝑞𝑆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(1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( 1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12" y="638456"/>
                <a:ext cx="10852493" cy="4313232"/>
              </a:xfrm>
              <a:prstGeom prst="rect">
                <a:avLst/>
              </a:prstGeom>
              <a:blipFill rotWithShape="0">
                <a:blip r:embed="rId2"/>
                <a:stretch>
                  <a:fillRect l="-842" r="0" b="-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" name="矩形 5"/>
              <p:cNvSpPr/>
              <p:nvPr/>
            </p:nvSpPr>
            <p:spPr>
              <a:xfrm>
                <a:off x="184712" y="5705188"/>
                <a:ext cx="100111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ct val="0"/>
                  </a:spcAft>
                </a:pPr>
                <a:r>
                  <a:rPr lang="zh-CN" altLang="en-US" sz="2400" b="1" kern="100" smtClean="0">
                    <a:latin typeface="Times New Roman" pitchFamily="18" charset="0"/>
                    <a:cs typeface="Times New Roman" pitchFamily="18" charset="0"/>
                  </a:rPr>
                  <a:t>问题</a:t>
                </a:r>
                <a:r>
                  <a:rPr lang="en-US" altLang="zh-CN" sz="2400" b="1" kern="10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zh-CN" altLang="en-US" sz="2400" b="1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zh-CN" altLang="en-US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要求出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是否可以把上式两边同时除以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(1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？</a:t>
                </a:r>
                <a:endParaRPr lang="zh-CN" altLang="zh-CN" sz="2400" kern="1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12" y="5705188"/>
                <a:ext cx="1001117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913" t="-14474" r="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  <p:extLst>
      <p:ext uri="{BB962C8B-B14F-4D97-AF65-F5344CB8AC3E}">
        <p14:creationId xmlns:p14="http://schemas.microsoft.com/office/powerpoint/2010/main" val="3338442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7" name="矩形 16"/>
              <p:cNvSpPr/>
              <p:nvPr/>
            </p:nvSpPr>
            <p:spPr>
              <a:xfrm>
                <a:off x="732170" y="2603558"/>
                <a:ext cx="7845158" cy="3208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(1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( 1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时，即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时，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≠0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时，即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≠1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时，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anose="02020603050405020304" pitchFamily="18" charset="0"/>
                            </a:rPr>
                            <m:t>( 1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CN" altLang="zh-CN" sz="2400" kern="1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anose="02020603050405020304" pitchFamily="18" charset="0"/>
                            </a:rPr>
                            <m:t>1 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70" y="2603558"/>
                <a:ext cx="7845158" cy="3208571"/>
              </a:xfrm>
              <a:prstGeom prst="rect">
                <a:avLst/>
              </a:prstGeom>
              <a:blipFill rotWithShape="0">
                <a:blip r:embed="rId2"/>
                <a:stretch>
                  <a:fillRect l="-1166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矩形 2"/>
              <p:cNvSpPr/>
              <p:nvPr/>
            </p:nvSpPr>
            <p:spPr>
              <a:xfrm>
                <a:off x="365017" y="978641"/>
                <a:ext cx="100111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ct val="0"/>
                  </a:spcAft>
                </a:pPr>
                <a:r>
                  <a:rPr lang="zh-CN" altLang="en-US" sz="2400" b="1" kern="100" smtClean="0">
                    <a:latin typeface="Times New Roman" pitchFamily="18" charset="0"/>
                    <a:cs typeface="Times New Roman" pitchFamily="18" charset="0"/>
                  </a:rPr>
                  <a:t>问题</a:t>
                </a:r>
                <a:r>
                  <a:rPr lang="en-US" altLang="zh-CN" sz="2400" b="1" kern="10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zh-CN" altLang="en-US" sz="2400" b="1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zh-CN" altLang="en-US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要求出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是否可以把上式两边同时除以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(1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？</a:t>
                </a:r>
                <a:endParaRPr lang="zh-CN" altLang="zh-CN" sz="2400" kern="1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7" y="978641"/>
                <a:ext cx="1001117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974" t="-14667" r="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137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123" name="对象 902166"/>
          <p:cNvGraphicFramePr>
            <a:graphicFrameLocks noChangeAspect="1"/>
          </p:cNvGraphicFramePr>
          <p:nvPr/>
        </p:nvGraphicFramePr>
        <p:xfrm>
          <a:off x="705517" y="2365686"/>
          <a:ext cx="10725534" cy="290269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10725534" imgH="2902697" progId="Word.Document.8">
                  <p:embed/>
                </p:oleObj>
              </mc:Choice>
              <mc:Fallback>
                <p:oleObj r:id="rId2" imgW="10725534" imgH="290269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5517" y="2365686"/>
                        <a:ext cx="10725534" cy="2902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902167"/>
          <p:cNvGraphicFramePr>
            <a:graphicFrameLocks noChangeAspect="1"/>
          </p:cNvGraphicFramePr>
          <p:nvPr/>
        </p:nvGraphicFramePr>
        <p:xfrm>
          <a:off x="3346165" y="3885907"/>
          <a:ext cx="1886417" cy="103979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1886417" imgH="1039797" progId="Word.Document.8">
                  <p:embed/>
                </p:oleObj>
              </mc:Choice>
              <mc:Fallback>
                <p:oleObj r:id="rId4" imgW="1886417" imgH="103979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6165" y="3885907"/>
                        <a:ext cx="1886417" cy="10397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对象 902168"/>
          <p:cNvGraphicFramePr>
            <a:graphicFrameLocks noChangeAspect="1"/>
          </p:cNvGraphicFramePr>
          <p:nvPr/>
        </p:nvGraphicFramePr>
        <p:xfrm>
          <a:off x="7179473" y="3820394"/>
          <a:ext cx="1432871" cy="103979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1432871" imgH="1039797" progId="Word.Document.8">
                  <p:embed/>
                </p:oleObj>
              </mc:Choice>
              <mc:Fallback>
                <p:oleObj r:id="rId6" imgW="1432871" imgH="103979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79473" y="3820394"/>
                        <a:ext cx="1432871" cy="10397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矩形 902169"/>
          <p:cNvSpPr/>
          <p:nvPr/>
        </p:nvSpPr>
        <p:spPr>
          <a:xfrm>
            <a:off x="10340860" y="4195491"/>
            <a:ext cx="808235" cy="54829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r>
              <a:rPr lang="en-US" altLang="zh-CN" sz="2963" i="1"/>
              <a:t>na</a:t>
            </a:r>
            <a:r>
              <a:rPr lang="en-US" altLang="zh-CN" sz="2963" baseline="-25000"/>
              <a:t>1</a:t>
            </a:r>
            <a:r>
              <a:rPr lang="en-US" altLang="zh-CN" sz="2963"/>
              <a:t> </a:t>
            </a:r>
          </a:p>
        </p:txBody>
      </p:sp>
      <p:cxnSp>
        <p:nvCxnSpPr>
          <p:cNvPr id="5127" name="直接连接符 902170"/>
          <p:cNvCxnSpPr/>
          <p:nvPr/>
        </p:nvCxnSpPr>
        <p:spPr>
          <a:xfrm>
            <a:off x="3352884" y="4952581"/>
            <a:ext cx="152358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</a:ln>
        </p:spPr>
      </p:cxnSp>
      <p:cxnSp>
        <p:nvCxnSpPr>
          <p:cNvPr id="5128" name="直接连接符 902171"/>
          <p:cNvCxnSpPr/>
          <p:nvPr/>
        </p:nvCxnSpPr>
        <p:spPr>
          <a:xfrm>
            <a:off x="6932541" y="4939142"/>
            <a:ext cx="152358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</a:ln>
        </p:spPr>
      </p:cxnSp>
      <p:sp>
        <p:nvSpPr>
          <p:cNvPr id="9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公式解析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1226" y="787543"/>
            <a:ext cx="3991798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686300"/>
              </a:tabLst>
            </a:pPr>
            <a:r>
              <a:rPr lang="zh-CN" altLang="zh-CN" sz="2800" b="1" kern="1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等比数列的前</a:t>
            </a:r>
            <a:r>
              <a:rPr lang="en-US" altLang="zh-CN" sz="2800" b="1" i="1" kern="100">
                <a:latin typeface="Times New Roman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zh-CN" sz="2800" b="1" kern="1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项</a:t>
            </a:r>
            <a:r>
              <a:rPr lang="zh-CN" altLang="zh-CN" sz="2800" b="1" kern="1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和</a:t>
            </a:r>
            <a:r>
              <a:rPr lang="zh-CN" altLang="en-US" sz="2800" b="1" kern="1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公式</a:t>
            </a:r>
            <a:endParaRPr lang="zh-CN" altLang="zh-CN" sz="105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849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 fill="hold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500" fill="hold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矩形 13"/>
          <p:cNvSpPr/>
          <p:nvPr/>
        </p:nvSpPr>
        <p:spPr>
          <a:xfrm>
            <a:off x="8991519" y="3692839"/>
            <a:ext cx="234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问题解决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626" y="505649"/>
            <a:ext cx="113582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的解决：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      “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请在棋盘的第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个格子里放上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颗麦粒，第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个格子里放上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颗麦粒，第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个格子里放上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颗麦粒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依次类推，每个格子里放的麦粒数都是前一个格子里放的麦粒数的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倍，直到第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个格子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请给我足够的麦粒以实现上述要求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.”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mc:AlternateContent>
        <mc:Choice Requires="a14">
          <p:sp>
            <p:nvSpPr>
              <p:cNvPr id="9" name="矩形 8"/>
              <p:cNvSpPr/>
              <p:nvPr/>
            </p:nvSpPr>
            <p:spPr>
              <a:xfrm>
                <a:off x="2062618" y="2943683"/>
                <a:ext cx="5314660" cy="2167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zh-CN" alt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1+2+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sup>
                      </m:sSup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endParaRPr lang="en-US" altLang="zh-CN" sz="2400">
                  <a:solidFill>
                    <a:srgbClr val="FF0000"/>
                  </a:solidFill>
                </a:endParaRPr>
              </a:p>
              <a:p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zh-CN" altLang="en-US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=64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zh-CN" altLang="zh-CN" sz="24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anose="02020603050405020304" pitchFamily="18" charset="0"/>
                            </a:rPr>
                            <m:t>( 1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64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CN" altLang="zh-CN" sz="2400" kern="1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anose="02020603050405020304" pitchFamily="18" charset="0"/>
                            </a:rPr>
                            <m:t>1 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1&gt;1.84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618" y="2943683"/>
                <a:ext cx="5314660" cy="2167068"/>
              </a:xfrm>
              <a:prstGeom prst="rect">
                <a:avLst/>
              </a:prstGeom>
              <a:blipFill rotWithShape="0">
                <a:blip r:embed="rId2"/>
                <a:stretch>
                  <a:fillRect b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029307" y="619821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>
                <a:solidFill>
                  <a:srgbClr val="FF0000"/>
                </a:solidFill>
              </a:rPr>
              <a:t>不能实现！</a:t>
            </a:r>
          </a:p>
        </p:txBody>
      </p:sp>
      <p:sp>
        <p:nvSpPr>
          <p:cNvPr id="15" name="矩形 14"/>
          <p:cNvSpPr/>
          <p:nvPr/>
        </p:nvSpPr>
        <p:spPr>
          <a:xfrm>
            <a:off x="565807" y="5319351"/>
            <a:ext cx="10769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一千颗麦粒的质量约为</a:t>
            </a:r>
            <a:r>
              <a:rPr lang="en-US" altLang="zh-CN" sz="2400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40g</a:t>
            </a:r>
            <a:r>
              <a:rPr lang="zh-CN" altLang="en-US" sz="2400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，据查，</a:t>
            </a:r>
            <a:r>
              <a:rPr lang="en-US" altLang="zh-CN" sz="2400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2016-2017</a:t>
            </a:r>
            <a:r>
              <a:rPr lang="zh-CN" altLang="en-US" sz="2400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年度世界小麦产量约为</a:t>
            </a:r>
            <a:r>
              <a:rPr lang="en-US" altLang="zh-CN" sz="2400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7.5</a:t>
            </a:r>
            <a:r>
              <a:rPr lang="zh-CN" altLang="en-US" sz="2400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亿吨</a:t>
            </a:r>
            <a:r>
              <a:rPr lang="en-US" altLang="zh-CN" sz="2400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.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534443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209835"/>
              </p:ext>
            </p:extLst>
          </p:nvPr>
        </p:nvGraphicFramePr>
        <p:xfrm>
          <a:off x="506413" y="858838"/>
          <a:ext cx="8032750" cy="5345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3" imgW="8148703" imgH="5415228" progId="Word.Document.12">
                  <p:embed/>
                </p:oleObj>
              </mc:Choice>
              <mc:Fallback>
                <p:oleObj name="文档" r:id="rId3" imgW="8148703" imgH="541522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413" y="858838"/>
                        <a:ext cx="8032750" cy="534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238327312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859538"/>
              </p:ext>
            </p:extLst>
          </p:nvPr>
        </p:nvGraphicFramePr>
        <p:xfrm>
          <a:off x="1976438" y="1123950"/>
          <a:ext cx="7935912" cy="5276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3" imgW="8148703" imgH="5411988" progId="Word.Document.12">
                  <p:embed/>
                </p:oleObj>
              </mc:Choice>
              <mc:Fallback>
                <p:oleObj name="文档" r:id="rId3" imgW="8148703" imgH="541198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6438" y="1123950"/>
                        <a:ext cx="7935912" cy="527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  <p:extLst>
      <p:ext uri="{BB962C8B-B14F-4D97-AF65-F5344CB8AC3E}">
        <p14:creationId xmlns:p14="http://schemas.microsoft.com/office/powerpoint/2010/main" val="193166734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6699"/>
              </p:ext>
            </p:extLst>
          </p:nvPr>
        </p:nvGraphicFramePr>
        <p:xfrm>
          <a:off x="1881099" y="652284"/>
          <a:ext cx="8058150" cy="5889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3" imgW="8148703" imgH="5942138" progId="Word.Document.12">
                  <p:embed/>
                </p:oleObj>
              </mc:Choice>
              <mc:Fallback>
                <p:oleObj name="文档" r:id="rId3" imgW="8148703" imgH="594213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1099" y="652284"/>
                        <a:ext cx="8058150" cy="588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  <p:extLst>
      <p:ext uri="{BB962C8B-B14F-4D97-AF65-F5344CB8AC3E}">
        <p14:creationId xmlns:p14="http://schemas.microsoft.com/office/powerpoint/2010/main" val="1724788424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281547"/>
              </p:ext>
            </p:extLst>
          </p:nvPr>
        </p:nvGraphicFramePr>
        <p:xfrm>
          <a:off x="1296675" y="803632"/>
          <a:ext cx="8751887" cy="54022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3" imgW="8789041" imgH="5408749" progId="Word.Document.12">
                  <p:embed/>
                </p:oleObj>
              </mc:Choice>
              <mc:Fallback>
                <p:oleObj name="文档" r:id="rId3" imgW="8789041" imgH="540874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675" y="803632"/>
                        <a:ext cx="8751887" cy="540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  <p:extLst>
      <p:ext uri="{BB962C8B-B14F-4D97-AF65-F5344CB8AC3E}">
        <p14:creationId xmlns:p14="http://schemas.microsoft.com/office/powerpoint/2010/main" val="84624723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58680"/>
              </p:ext>
            </p:extLst>
          </p:nvPr>
        </p:nvGraphicFramePr>
        <p:xfrm>
          <a:off x="637125" y="804505"/>
          <a:ext cx="9144000" cy="5345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3" imgW="9261628" imgH="5411988" progId="Word.Document.12">
                  <p:embed/>
                </p:oleObj>
              </mc:Choice>
              <mc:Fallback>
                <p:oleObj name="文档" r:id="rId3" imgW="9261628" imgH="541198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125" y="804505"/>
                        <a:ext cx="9144000" cy="534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546578"/>
              </p:ext>
            </p:extLst>
          </p:nvPr>
        </p:nvGraphicFramePr>
        <p:xfrm>
          <a:off x="1192750" y="2947853"/>
          <a:ext cx="8032750" cy="5346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5" imgW="8148703" imgH="5411988" progId="Word.Document.12">
                  <p:embed/>
                </p:oleObj>
              </mc:Choice>
              <mc:Fallback>
                <p:oleObj name="文档" r:id="rId5" imgW="8148703" imgH="541198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750" y="2947853"/>
                        <a:ext cx="8032750" cy="534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303765786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906106"/>
              </p:ext>
            </p:extLst>
          </p:nvPr>
        </p:nvGraphicFramePr>
        <p:xfrm>
          <a:off x="1235478" y="571410"/>
          <a:ext cx="8070850" cy="6096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3" imgW="8148703" imgH="6142249" progId="Word.Document.12">
                  <p:embed/>
                </p:oleObj>
              </mc:Choice>
              <mc:Fallback>
                <p:oleObj name="文档" r:id="rId3" imgW="8148703" imgH="614224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5478" y="571410"/>
                        <a:ext cx="8070850" cy="60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  <p:extLst>
      <p:ext uri="{BB962C8B-B14F-4D97-AF65-F5344CB8AC3E}">
        <p14:creationId xmlns:p14="http://schemas.microsoft.com/office/powerpoint/2010/main" val="397367937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694" y="1014253"/>
            <a:ext cx="100129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1.   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掌握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等比数列的前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项和公式及其应用．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重点、难点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．会用错位相减法求数列的和．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重点、难点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．能运用等比数列的前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项和公式解决一些简单的实际问题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42269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483" name="对象 943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979940"/>
              </p:ext>
            </p:extLst>
          </p:nvPr>
        </p:nvGraphicFramePr>
        <p:xfrm>
          <a:off x="483215" y="1063249"/>
          <a:ext cx="10634823" cy="36602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2" imgW="10634823" imgH="3660287" progId="Word.Document.8">
                  <p:embed/>
                </p:oleObj>
              </mc:Choice>
              <mc:Fallback>
                <p:oleObj r:id="rId2" imgW="10634823" imgH="366028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3215" y="1063249"/>
                        <a:ext cx="10634823" cy="3660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604776"/>
      </p:ext>
    </p:extLst>
  </p:cSld>
  <p:clrMapOvr>
    <a:masterClrMapping/>
  </p:clrMapOvr>
  <p:transition spd="slow"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1507" name="对象 10178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872603"/>
              </p:ext>
            </p:extLst>
          </p:nvPr>
        </p:nvGraphicFramePr>
        <p:xfrm>
          <a:off x="231820" y="669700"/>
          <a:ext cx="14256913" cy="866748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Document" r:id="rId2" imgW="20158912" imgH="7646678" progId="Word.Document.8">
                  <p:embed/>
                </p:oleObj>
              </mc:Choice>
              <mc:Fallback>
                <p:oleObj name="Document" r:id="rId2" imgW="20158912" imgH="764667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820" y="669700"/>
                        <a:ext cx="14256913" cy="8667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44812"/>
      </p:ext>
    </p:extLst>
  </p:cSld>
  <p:clrMapOvr>
    <a:masterClrMapping/>
  </p:clrMapOvr>
  <p:transition spd="slow"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30" name="对象 10168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828402"/>
              </p:ext>
            </p:extLst>
          </p:nvPr>
        </p:nvGraphicFramePr>
        <p:xfrm>
          <a:off x="1631949" y="1377481"/>
          <a:ext cx="8875609" cy="39286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Document" r:id="rId2" imgW="10070077" imgH="4439508" progId="Word.Document.8">
                  <p:embed/>
                </p:oleObj>
              </mc:Choice>
              <mc:Fallback>
                <p:oleObj name="Document" r:id="rId2" imgW="10070077" imgH="443950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1949" y="1377481"/>
                        <a:ext cx="8875609" cy="39286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1732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54" name="对象 11223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67282"/>
              </p:ext>
            </p:extLst>
          </p:nvPr>
        </p:nvGraphicFramePr>
        <p:xfrm>
          <a:off x="328668" y="1262129"/>
          <a:ext cx="13822361" cy="6941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Document" r:id="rId2" imgW="20158912" imgH="9284635" progId="Word.Document.8">
                  <p:embed/>
                </p:oleObj>
              </mc:Choice>
              <mc:Fallback>
                <p:oleObj name="Document" r:id="rId2" imgW="20158912" imgH="928463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668" y="1262129"/>
                        <a:ext cx="13822361" cy="6941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450802"/>
      </p:ext>
    </p:extLst>
  </p:cSld>
  <p:clrMapOvr>
    <a:masterClrMapping/>
  </p:clrMapOvr>
  <p:transition spd="slow"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05895"/>
              </p:ext>
            </p:extLst>
          </p:nvPr>
        </p:nvGraphicFramePr>
        <p:xfrm>
          <a:off x="413138" y="728206"/>
          <a:ext cx="8970962" cy="5397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3" imgW="9010543" imgH="5407309" progId="Word.Document.12">
                  <p:embed/>
                </p:oleObj>
              </mc:Choice>
              <mc:Fallback>
                <p:oleObj name="文档" r:id="rId3" imgW="9010543" imgH="540730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138" y="728206"/>
                        <a:ext cx="8970962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950929"/>
              </p:ext>
            </p:extLst>
          </p:nvPr>
        </p:nvGraphicFramePr>
        <p:xfrm>
          <a:off x="933629" y="2345945"/>
          <a:ext cx="8882063" cy="5362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5" imgW="8981683" imgH="5411988" progId="Word.Document.12">
                  <p:embed/>
                </p:oleObj>
              </mc:Choice>
              <mc:Fallback>
                <p:oleObj name="文档" r:id="rId5" imgW="8981683" imgH="541198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629" y="2345945"/>
                        <a:ext cx="8882063" cy="536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280862606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767823"/>
              </p:ext>
            </p:extLst>
          </p:nvPr>
        </p:nvGraphicFramePr>
        <p:xfrm>
          <a:off x="457625" y="788810"/>
          <a:ext cx="10353675" cy="74279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3" imgW="10489272" imgH="7518190" progId="Word.Document.12">
                  <p:embed/>
                </p:oleObj>
              </mc:Choice>
              <mc:Fallback>
                <p:oleObj name="文档" r:id="rId3" imgW="10489272" imgH="75181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625" y="788810"/>
                        <a:ext cx="10353675" cy="742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  <p:extLst>
      <p:ext uri="{BB962C8B-B14F-4D97-AF65-F5344CB8AC3E}">
        <p14:creationId xmlns:p14="http://schemas.microsoft.com/office/powerpoint/2010/main" val="209521034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886519"/>
              </p:ext>
            </p:extLst>
          </p:nvPr>
        </p:nvGraphicFramePr>
        <p:xfrm>
          <a:off x="1062552" y="742749"/>
          <a:ext cx="9396413" cy="5670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3" imgW="8981683" imgH="5408749" progId="Word.Document.12">
                  <p:embed/>
                </p:oleObj>
              </mc:Choice>
              <mc:Fallback>
                <p:oleObj name="文档" r:id="rId3" imgW="8981683" imgH="540874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552" y="742749"/>
                        <a:ext cx="9396413" cy="567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  <p:extLst>
      <p:ext uri="{BB962C8B-B14F-4D97-AF65-F5344CB8AC3E}">
        <p14:creationId xmlns:p14="http://schemas.microsoft.com/office/powerpoint/2010/main" val="47098260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493274"/>
              </p:ext>
            </p:extLst>
          </p:nvPr>
        </p:nvGraphicFramePr>
        <p:xfrm>
          <a:off x="665006" y="1095226"/>
          <a:ext cx="9676729" cy="498867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3" imgW="8213638" imgH="4357448" progId="Word.Document.12">
                  <p:embed/>
                </p:oleObj>
              </mc:Choice>
              <mc:Fallback>
                <p:oleObj name="文档" r:id="rId3" imgW="8213638" imgH="435744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006" y="1095226"/>
                        <a:ext cx="9676729" cy="4988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3511789394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1202" name="对象 984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932856"/>
              </p:ext>
            </p:extLst>
          </p:nvPr>
        </p:nvGraphicFramePr>
        <p:xfrm>
          <a:off x="573367" y="1016880"/>
          <a:ext cx="10634823" cy="2195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2" imgW="10634823" imgH="2195500" progId="Word.Document.8">
                  <p:embed/>
                </p:oleObj>
              </mc:Choice>
              <mc:Fallback>
                <p:oleObj r:id="rId2" imgW="10634823" imgH="2195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3367" y="1016880"/>
                        <a:ext cx="10634823" cy="219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对象 984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145059"/>
              </p:ext>
            </p:extLst>
          </p:nvPr>
        </p:nvGraphicFramePr>
        <p:xfrm>
          <a:off x="810478" y="3573462"/>
          <a:ext cx="10621962" cy="6569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Document" r:id="rId4" imgW="20158912" imgH="7294325" progId="Word.Document.8">
                  <p:embed/>
                </p:oleObj>
              </mc:Choice>
              <mc:Fallback>
                <p:oleObj name="Document" r:id="rId4" imgW="20158912" imgH="72943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478" y="3573462"/>
                        <a:ext cx="10621962" cy="6569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当堂达标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8418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2226" name="对象 983044"/>
          <p:cNvGraphicFramePr>
            <a:graphicFrameLocks noChangeAspect="1"/>
          </p:cNvGraphicFramePr>
          <p:nvPr/>
        </p:nvGraphicFramePr>
        <p:xfrm>
          <a:off x="779429" y="1265417"/>
          <a:ext cx="10634823" cy="2195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2" imgW="10634823" imgH="2195500" progId="Word.Document.8">
                  <p:embed/>
                </p:oleObj>
              </mc:Choice>
              <mc:Fallback>
                <p:oleObj r:id="rId2" imgW="10634823" imgH="2195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9429" y="1265417"/>
                        <a:ext cx="10634823" cy="219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对象 983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889217"/>
              </p:ext>
            </p:extLst>
          </p:nvPr>
        </p:nvGraphicFramePr>
        <p:xfrm>
          <a:off x="927660" y="3601479"/>
          <a:ext cx="10621962" cy="5851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Document" r:id="rId4" imgW="20158912" imgH="6494602" progId="Word.Document.8">
                  <p:embed/>
                </p:oleObj>
              </mc:Choice>
              <mc:Fallback>
                <p:oleObj name="Document" r:id="rId4" imgW="20158912" imgH="649460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7660" y="3601479"/>
                        <a:ext cx="10621962" cy="5851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5656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情景导学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739" y="835111"/>
            <a:ext cx="88406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   国际象棋起源于古代印度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.相传国王要奖赏国际象棋的发明者，问他想要什么.发明者说：“请在棋盘的第1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格子里放上1颗麦粒，第2个格子里放上2颗麦粒，第3个格子里放上4颗麦粒，依次类推，每个格子里放的麦粒都是前一个格子里放的麦粒数的2倍，直到第64个格子.请给我足够的麦粒以实现上述要求.”国王觉得这个要求不高，就欣然同意了.假定千粒麦粒的质量为40克，据查，2016--2017年度世界年度小麦产量约为7.5亿吨，根据以上数据，判断国王是否能实现他的诺言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436" y="1262130"/>
            <a:ext cx="3252564" cy="235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75520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3250" name="对象 9820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405999"/>
              </p:ext>
            </p:extLst>
          </p:nvPr>
        </p:nvGraphicFramePr>
        <p:xfrm>
          <a:off x="560488" y="645563"/>
          <a:ext cx="10634823" cy="323529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2" imgW="10634823" imgH="3235298" progId="Word.Document.8">
                  <p:embed/>
                </p:oleObj>
              </mc:Choice>
              <mc:Fallback>
                <p:oleObj r:id="rId2" imgW="10634823" imgH="323529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0488" y="645563"/>
                        <a:ext cx="10634823" cy="3235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对象 9820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402500"/>
              </p:ext>
            </p:extLst>
          </p:nvPr>
        </p:nvGraphicFramePr>
        <p:xfrm>
          <a:off x="768037" y="4016330"/>
          <a:ext cx="10621963" cy="5951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Document" r:id="rId4" imgW="20158912" imgH="6608694" progId="Word.Document.8">
                  <p:embed/>
                </p:oleObj>
              </mc:Choice>
              <mc:Fallback>
                <p:oleObj name="Document" r:id="rId4" imgW="20158912" imgH="660869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037" y="4016330"/>
                        <a:ext cx="10621963" cy="5951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33075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4274" name="对象 940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89156"/>
              </p:ext>
            </p:extLst>
          </p:nvPr>
        </p:nvGraphicFramePr>
        <p:xfrm>
          <a:off x="818065" y="1270434"/>
          <a:ext cx="10634823" cy="292789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2" imgW="10634823" imgH="2927894" progId="Word.Document.8">
                  <p:embed/>
                </p:oleObj>
              </mc:Choice>
              <mc:Fallback>
                <p:oleObj r:id="rId2" imgW="10634823" imgH="292789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8065" y="1270434"/>
                        <a:ext cx="10634823" cy="2927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851461"/>
      </p:ext>
    </p:extLst>
  </p:cSld>
  <p:clrMapOvr>
    <a:masterClrMapping/>
  </p:clrMapOvr>
  <p:transition spd="slow"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5298" name="对象 9379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720911"/>
              </p:ext>
            </p:extLst>
          </p:nvPr>
        </p:nvGraphicFramePr>
        <p:xfrm>
          <a:off x="657203" y="1187115"/>
          <a:ext cx="10621962" cy="12407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Document" r:id="rId2" imgW="20158912" imgH="13779209" progId="Word.Document.8">
                  <p:embed/>
                </p:oleObj>
              </mc:Choice>
              <mc:Fallback>
                <p:oleObj name="Document" r:id="rId2" imgW="20158912" imgH="1377920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7203" y="1187115"/>
                        <a:ext cx="10621962" cy="12407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458085"/>
      </p:ext>
    </p:extLst>
  </p:cSld>
  <p:clrMapOvr>
    <a:masterClrMapping/>
  </p:clrMapOvr>
  <p:transition spd="slow"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6322" name="对象 9369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139873"/>
              </p:ext>
            </p:extLst>
          </p:nvPr>
        </p:nvGraphicFramePr>
        <p:xfrm>
          <a:off x="573367" y="846577"/>
          <a:ext cx="10634823" cy="2195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2" imgW="10634823" imgH="2195500" progId="Word.Document.8">
                  <p:embed/>
                </p:oleObj>
              </mc:Choice>
              <mc:Fallback>
                <p:oleObj r:id="rId2" imgW="10634823" imgH="2195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3367" y="846577"/>
                        <a:ext cx="10634823" cy="219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对象 9369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45814"/>
              </p:ext>
            </p:extLst>
          </p:nvPr>
        </p:nvGraphicFramePr>
        <p:xfrm>
          <a:off x="753670" y="3621627"/>
          <a:ext cx="13816574" cy="548072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Document" r:id="rId4" imgW="20158912" imgH="6961047" progId="Word.Document.8">
                  <p:embed/>
                </p:oleObj>
              </mc:Choice>
              <mc:Fallback>
                <p:oleObj name="Document" r:id="rId4" imgW="20158912" imgH="696104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3670" y="3621627"/>
                        <a:ext cx="13816574" cy="54807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4892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7346" name="对象 9584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208281"/>
              </p:ext>
            </p:extLst>
          </p:nvPr>
        </p:nvGraphicFramePr>
        <p:xfrm>
          <a:off x="238516" y="708339"/>
          <a:ext cx="13032885" cy="890934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Document" r:id="rId2" imgW="20158912" imgH="14084054" progId="Word.Document.8">
                  <p:embed/>
                </p:oleObj>
              </mc:Choice>
              <mc:Fallback>
                <p:oleObj name="Document" r:id="rId2" imgW="20158912" imgH="1408405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516" y="708339"/>
                        <a:ext cx="13032885" cy="89093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9676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786802"/>
              </p:ext>
            </p:extLst>
          </p:nvPr>
        </p:nvGraphicFramePr>
        <p:xfrm>
          <a:off x="238516" y="4969367"/>
          <a:ext cx="10620375" cy="3278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Document" r:id="rId4" imgW="20158912" imgH="3647343" progId="Word.Document.8">
                  <p:embed/>
                </p:oleObj>
              </mc:Choice>
              <mc:Fallback>
                <p:oleObj name="Document" r:id="rId4" imgW="20158912" imgH="364734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516" y="4969367"/>
                        <a:ext cx="10620375" cy="3278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9988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714466"/>
              </p:ext>
            </p:extLst>
          </p:nvPr>
        </p:nvGraphicFramePr>
        <p:xfrm>
          <a:off x="525397" y="1120552"/>
          <a:ext cx="9930191" cy="5544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Document" r:id="rId3" imgW="9932035" imgH="5546090" progId="Word.Document.12">
                  <p:embed/>
                </p:oleObj>
              </mc:Choice>
              <mc:Fallback>
                <p:oleObj name="Document" r:id="rId3" imgW="9932035" imgH="55460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397" y="1120552"/>
                        <a:ext cx="9930191" cy="554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6146"/>
          <p:cNvSpPr txBox="1">
            <a:spLocks noChangeArrowheads="1"/>
          </p:cNvSpPr>
          <p:nvPr/>
        </p:nvSpPr>
        <p:spPr bwMode="auto">
          <a:xfrm>
            <a:off x="0" y="-33337"/>
            <a:ext cx="3556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smtClean="0">
                <a:solidFill>
                  <a:schemeClr val="bg1"/>
                </a:solidFill>
                <a:ea typeface="黑体" panose="02010609060101010101" pitchFamily="49" charset="-122"/>
              </a:rPr>
              <a:t>课堂小结</a:t>
            </a:r>
            <a:endParaRPr lang="en-US" altLang="zh-CN" sz="28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106689594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  <p:pic>
        <p:nvPicPr>
          <p:cNvPr id="3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0553700" y="11582400"/>
            <a:ext cx="330200" cy="2540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矩形 6"/>
          <p:cNvSpPr/>
          <p:nvPr/>
        </p:nvSpPr>
        <p:spPr>
          <a:xfrm>
            <a:off x="-706193" y="695543"/>
            <a:ext cx="11015729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7112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每个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格子里放的麦粒数可以构成一个数列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请判断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分析这个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数列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711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否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是等比数列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并写出这个等比数列的通项公式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探究新知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9" name="矩形 8"/>
              <p:cNvSpPr/>
              <p:nvPr/>
            </p:nvSpPr>
            <p:spPr>
              <a:xfrm>
                <a:off x="1388768" y="2183327"/>
                <a:ext cx="97664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是等比数列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首项是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，公比是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，共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64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项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通项公式为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768" y="2183327"/>
                <a:ext cx="976647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999" t="-15789" r="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76008" y="274919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71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请将发明者的要求表述成数学问题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>
        <mc:Choice Requires="a14">
          <p:sp>
            <p:nvSpPr>
              <p:cNvPr id="11" name="矩形 10"/>
              <p:cNvSpPr/>
              <p:nvPr/>
            </p:nvSpPr>
            <p:spPr>
              <a:xfrm>
                <a:off x="1195954" y="4118513"/>
                <a:ext cx="905408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求这个等比数列的前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64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项的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和，即：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1+2+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</a:rPr>
                  <a:t>=</a:t>
                </a:r>
                <a:r>
                  <a:rPr lang="zh-CN" altLang="en-US" sz="2400" smtClean="0">
                    <a:solidFill>
                      <a:srgbClr val="FF0000"/>
                    </a:solidFill>
                  </a:rPr>
                  <a:t>？</a:t>
                </a:r>
                <a:endParaRPr lang="zh-CN" altLang="en-US" sz="2400">
                  <a:solidFill>
                    <a:srgbClr val="FF0000"/>
                  </a:solidFill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954" y="4118513"/>
                <a:ext cx="9054082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10" t="-8824" r="-135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-477052" y="5284545"/>
            <a:ext cx="4216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711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如何求解该问题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8802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/>
            </p:nvSpPr>
            <p:spPr>
              <a:xfrm>
                <a:off x="203629" y="855612"/>
                <a:ext cx="817283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ct val="0"/>
                  </a:spcAft>
                </a:pPr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回顾：等差数列的前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项</a:t>
                </a:r>
                <a:r>
                  <a:rPr lang="zh-CN" altLang="en-US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和公式的推导过程</a:t>
                </a:r>
                <a:r>
                  <a:rPr lang="en-US" altLang="zh-CN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endParaRPr lang="zh-CN" altLang="zh-CN" sz="2400" kern="10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spcAft>
                    <a:spcPct val="0"/>
                  </a:spcAft>
                </a:pPr>
                <a:endParaRPr lang="zh-CN" altLang="zh-CN" sz="2400" kern="1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29" y="855612"/>
                <a:ext cx="8172839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119" t="-4825" r="0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" name="矩形 5"/>
              <p:cNvSpPr/>
              <p:nvPr/>
            </p:nvSpPr>
            <p:spPr>
              <a:xfrm>
                <a:off x="409691" y="1927131"/>
                <a:ext cx="9663448" cy="4312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等差数列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的前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项和是</a:t>
                </a:r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根据等差数列的定义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①</a:t>
                </a:r>
                <a:endParaRPr lang="en-US" altLang="zh-CN" sz="2400" i="1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②</a:t>
                </a: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①+ ②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anose="02020603050405020304" pitchFamily="18" charset="0"/>
                            </a:rPr>
                            <m:t>).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91" y="1927131"/>
                <a:ext cx="9663448" cy="4312271"/>
              </a:xfrm>
              <a:prstGeom prst="rect">
                <a:avLst/>
              </a:prstGeom>
              <a:blipFill rotWithShape="0">
                <a:blip r:embed="rId3"/>
                <a:stretch>
                  <a:fillRect l="-946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  <p:extLst>
      <p:ext uri="{BB962C8B-B14F-4D97-AF65-F5344CB8AC3E}">
        <p14:creationId xmlns:p14="http://schemas.microsoft.com/office/powerpoint/2010/main" val="1695345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/>
          <p:nvPr/>
        </p:nvSpPr>
        <p:spPr>
          <a:xfrm>
            <a:off x="184351" y="783242"/>
            <a:ext cx="10981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ct val="0"/>
              </a:spcAft>
            </a:pPr>
            <a:r>
              <a:rPr lang="zh-CN" altLang="en-US" sz="2400" b="1" kern="100"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400" b="1" kern="1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kern="10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对于等比数列，是否也能用倒序相加的方法进行求和呢？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</p:txBody>
      </p:sp>
      <mc:AlternateContent>
        <mc:Choice Requires="a14">
          <p:sp>
            <p:nvSpPr>
              <p:cNvPr id="5" name="矩形 4"/>
              <p:cNvSpPr/>
              <p:nvPr/>
            </p:nvSpPr>
            <p:spPr>
              <a:xfrm>
                <a:off x="704045" y="2034294"/>
                <a:ext cx="9367234" cy="3108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在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等比数列中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</a:t>
                </a: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对于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等比数列求和，不能照搬倒序相加的方法，而是要挖掘此方法的本质，即求和的根本目的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spcAft>
                    <a:spcPct val="0"/>
                  </a:spcAft>
                </a:pPr>
                <a:endParaRPr lang="zh-CN" altLang="zh-CN" sz="2400" kern="10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itchFamily="18" charset="0"/>
                </a:endParaRPr>
              </a:p>
              <a:p>
                <a:pPr lvl="0" algn="just">
                  <a:spcAft>
                    <a:spcPct val="0"/>
                  </a:spcAft>
                </a:pPr>
                <a:endParaRPr lang="zh-CN" altLang="zh-CN" sz="2400" kern="10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5" y="2034294"/>
                <a:ext cx="9367234" cy="3108287"/>
              </a:xfrm>
              <a:prstGeom prst="rect">
                <a:avLst/>
              </a:prstGeom>
              <a:blipFill rotWithShape="0">
                <a:blip r:embed="rId2"/>
                <a:stretch>
                  <a:fillRect l="-976" r="-1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  <p:extLst>
      <p:ext uri="{BB962C8B-B14F-4D97-AF65-F5344CB8AC3E}">
        <p14:creationId xmlns:p14="http://schemas.microsoft.com/office/powerpoint/2010/main" val="3993295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/>
          <p:cNvSpPr/>
          <p:nvPr/>
        </p:nvSpPr>
        <p:spPr>
          <a:xfrm>
            <a:off x="145254" y="743997"/>
            <a:ext cx="4637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ct val="0"/>
              </a:spcAft>
            </a:pPr>
            <a:r>
              <a:rPr lang="zh-CN" altLang="en-US" sz="2400" b="1" kern="100" smtClean="0"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400" b="1" kern="10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kern="10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求和的根本目的是什么？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60" y="2066657"/>
            <a:ext cx="7981950" cy="3600450"/>
          </a:xfrm>
          <a:prstGeom prst="rect">
            <a:avLst/>
          </a:prstGeom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3007587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矩形 10"/>
          <p:cNvSpPr/>
          <p:nvPr/>
        </p:nvSpPr>
        <p:spPr>
          <a:xfrm>
            <a:off x="268466" y="852032"/>
            <a:ext cx="10317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ct val="0"/>
              </a:spcAft>
            </a:pP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思路</a:t>
            </a: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为了看清式子的特点，我们不妨把各项都用首项和公比来表示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</p:txBody>
      </p:sp>
      <mc:AlternateContent>
        <mc:Choice Requires="a14">
          <p:sp>
            <p:nvSpPr>
              <p:cNvPr id="12" name="矩形 11"/>
              <p:cNvSpPr/>
              <p:nvPr/>
            </p:nvSpPr>
            <p:spPr>
              <a:xfrm>
                <a:off x="922985" y="1901496"/>
                <a:ext cx="102172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①</a:t>
                </a:r>
                <a:endParaRPr lang="en-US" altLang="zh-CN" sz="2400" i="1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85" y="1901496"/>
                <a:ext cx="10217239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19" r="0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01040" y="3904452"/>
            <a:ext cx="10871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ct val="0"/>
              </a:spcAft>
            </a:pPr>
            <a:r>
              <a:rPr lang="zh-CN" altLang="en-US" sz="2400" b="1" kern="100" smtClean="0"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400" b="1" kern="10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 b="1" kern="10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观察</a:t>
            </a: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 式</a:t>
            </a:r>
            <a:r>
              <a:rPr lang="zh-CN" altLang="en-US" sz="2400" kern="100">
                <a:latin typeface="Times New Roman" pitchFamily="18" charset="0"/>
                <a:cs typeface="Times New Roman" pitchFamily="18" charset="0"/>
              </a:rPr>
              <a:t>，相邻两项有什么特征？怎样把某一项变成它的后一项？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</p:txBody>
      </p:sp>
      <mc:AlternateContent>
        <mc:Choice Requires="a14">
          <p:sp>
            <p:nvSpPr>
              <p:cNvPr id="14" name="矩形 13"/>
              <p:cNvSpPr/>
              <p:nvPr/>
            </p:nvSpPr>
            <p:spPr>
              <a:xfrm>
                <a:off x="2735749" y="5369415"/>
                <a:ext cx="3657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≥2,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≠0)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49" y="5369415"/>
                <a:ext cx="3657604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  <p:extLst>
      <p:ext uri="{BB962C8B-B14F-4D97-AF65-F5344CB8AC3E}">
        <p14:creationId xmlns:p14="http://schemas.microsoft.com/office/powerpoint/2010/main" val="3969690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/>
          <p:cNvSpPr/>
          <p:nvPr/>
        </p:nvSpPr>
        <p:spPr>
          <a:xfrm>
            <a:off x="317679" y="759699"/>
            <a:ext cx="10242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ct val="0"/>
              </a:spcAft>
            </a:pPr>
            <a:r>
              <a:rPr lang="zh-CN" altLang="en-US" sz="2400" b="1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400" b="1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：如何构造另一个式子，与原式相减后可以消除中间项？</a:t>
            </a:r>
            <a:endParaRPr lang="zh-CN" altLang="zh-CN" sz="2400" kern="1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>
        <mc:Choice Requires="a14">
          <p:sp>
            <p:nvSpPr>
              <p:cNvPr id="5" name="矩形 4"/>
              <p:cNvSpPr/>
              <p:nvPr/>
            </p:nvSpPr>
            <p:spPr>
              <a:xfrm>
                <a:off x="1169543" y="1989468"/>
                <a:ext cx="963583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①</a:t>
                </a: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itchFamily="18" charset="0"/>
                  </a:rPr>
                  <a:t>②</a:t>
                </a:r>
                <a:endParaRPr lang="en-US" altLang="zh-CN" sz="2400" i="1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ct val="0"/>
                  </a:spcAft>
                </a:pPr>
                <a:endParaRPr lang="en-US" altLang="zh-CN" sz="2400" i="1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43" y="1989468"/>
                <a:ext cx="9635831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190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  <p:extLst>
      <p:ext uri="{BB962C8B-B14F-4D97-AF65-F5344CB8AC3E}">
        <p14:creationId xmlns:p14="http://schemas.microsoft.com/office/powerpoint/2010/main" val="3476800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0.xml><?xml version="1.0" encoding="utf-8"?>
<p:tagLst xmlns:p="http://schemas.openxmlformats.org/presentationml/2006/main">
  <p:tag name="KSO_WM_TEMPLATE_CATEGORY" val="custom"/>
  <p:tag name="KSO_WM_TEMPLATE_INDEX" val="20205250"/>
</p:tagLst>
</file>

<file path=ppt/tags/tag11.xml><?xml version="1.0" encoding="utf-8"?>
<p:tagLst xmlns:p="http://schemas.openxmlformats.org/presentationml/2006/main">
  <p:tag name="KSO_WM_TEMPLATE_CATEGORY" val="custom"/>
  <p:tag name="KSO_WM_TEMPLATE_INDEX" val="20205250"/>
</p:tagLst>
</file>

<file path=ppt/tags/tag12.xml><?xml version="1.0" encoding="utf-8"?>
<p:tagLst xmlns:p="http://schemas.openxmlformats.org/presentationml/2006/main">
  <p:tag name="KSO_WM_TEMPLATE_CATEGORY" val="custom"/>
  <p:tag name="KSO_WM_TEMPLATE_INDEX" val="20205250"/>
</p:tagLst>
</file>

<file path=ppt/tags/tag13.xml><?xml version="1.0" encoding="utf-8"?>
<p:tagLst xmlns:p="http://schemas.openxmlformats.org/presentationml/2006/main">
  <p:tag name="KSO_WM_TEMPLATE_CATEGORY" val="custom"/>
  <p:tag name="KSO_WM_TEMPLATE_INDEX" val="20205250"/>
</p:tagLst>
</file>

<file path=ppt/tags/tag14.xml><?xml version="1.0" encoding="utf-8"?>
<p:tagLst xmlns:p="http://schemas.openxmlformats.org/presentationml/2006/main">
  <p:tag name="KSO_WM_TEMPLATE_CATEGORY" val="custom"/>
  <p:tag name="KSO_WM_TEMPLATE_INDEX" val="20205250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6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3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7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8.xml><?xml version="1.0" encoding="utf-8"?>
<p:tagLst xmlns:p="http://schemas.openxmlformats.org/presentationml/2006/main">
  <p:tag name="KSO_WM_TEMPLATE_CATEGORY" val="custom"/>
  <p:tag name="KSO_WM_TEMPLATE_INDEX" val="20205250"/>
</p:tagLst>
</file>

<file path=ppt/tags/tag9.xml><?xml version="1.0" encoding="utf-8"?>
<p:tagLst xmlns:p="http://schemas.openxmlformats.org/presentationml/2006/main">
  <p:tag name="KSO_WM_TEMPLATE_CATEGORY" val="custom"/>
  <p:tag name="KSO_WM_TEMPLATE_INDEX" val="20205250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66</Paragraphs>
  <Slides>36</Slides>
  <Notes>12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baseType="lpstr" size="47">
      <vt:lpstr>Arial</vt:lpstr>
      <vt:lpstr>Calibri</vt:lpstr>
      <vt:lpstr>黑体</vt:lpstr>
      <vt:lpstr>微软雅黑</vt:lpstr>
      <vt:lpstr>Calibri Light</vt:lpstr>
      <vt:lpstr>Times New Roman</vt:lpstr>
      <vt:lpstr>华文楷体</vt:lpstr>
      <vt:lpstr>华文中宋</vt:lpstr>
      <vt:lpstr>宋体</vt:lpstr>
      <vt:lpstr>Courier New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2021-02-24T15:36:58.440</cp:lastPrinted>
  <dcterms:created xsi:type="dcterms:W3CDTF">2021-02-24T15:36:58Z</dcterms:created>
  <dcterms:modified xsi:type="dcterms:W3CDTF">2021-02-24T07:36:59Z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