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bookmarkIdSeed="2">
  <p:sldMasterIdLst>
    <p:sldMasterId id="2147483648" r:id="rId2"/>
  </p:sldMasterIdLst>
  <p:notesMasterIdLst>
    <p:notesMasterId r:id="rId3"/>
  </p:notesMasterIdLst>
  <p:sldIdLst>
    <p:sldId id="329" r:id="rId4"/>
    <p:sldId id="3578" r:id="rId5"/>
    <p:sldId id="4009" r:id="rId6"/>
    <p:sldId id="4032" r:id="rId7"/>
    <p:sldId id="4070" r:id="rId8"/>
    <p:sldId id="4073" r:id="rId9"/>
    <p:sldId id="4074" r:id="rId10"/>
    <p:sldId id="4075" r:id="rId11"/>
    <p:sldId id="4076" r:id="rId12"/>
    <p:sldId id="4077" r:id="rId13"/>
    <p:sldId id="4093" r:id="rId14"/>
    <p:sldId id="4079" r:id="rId15"/>
    <p:sldId id="4080" r:id="rId16"/>
    <p:sldId id="4081" r:id="rId17"/>
    <p:sldId id="4082" r:id="rId18"/>
    <p:sldId id="4083" r:id="rId19"/>
    <p:sldId id="4084" r:id="rId20"/>
    <p:sldId id="4085" r:id="rId21"/>
    <p:sldId id="4065" r:id="rId22"/>
    <p:sldId id="4066" r:id="rId23"/>
    <p:sldId id="4067" r:id="rId24"/>
    <p:sldId id="4068" r:id="rId25"/>
    <p:sldId id="4069" r:id="rId26"/>
    <p:sldId id="4056" r:id="rId27"/>
    <p:sldId id="330" r:id="rId28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xbany" initials="xb21cn" lastIdx="0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10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Relationship Id="rId3" Type="http://schemas.openxmlformats.org/officeDocument/2006/relationships/image" Target="../media/image37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" Target="../slides/slide1.xml" TargetMode="Internal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image" Target="../media/image7.png" /><Relationship Id="rId8" Type="http://schemas.openxmlformats.org/officeDocument/2006/relationships/tags" Target="../tags/tag7.xml" /><Relationship Id="rId9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jpeg" /><Relationship Id="rId2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2021/2/18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2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66199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816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13336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77889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87922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48846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33963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64377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53695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5559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28543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9194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71301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77360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3719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slideLayout" Target="../slideLayouts/slideLayout35.xml" /><Relationship Id="rId36" Type="http://schemas.openxmlformats.org/officeDocument/2006/relationships/slideLayout" Target="../slideLayouts/slideLayout36.xml" /><Relationship Id="rId37" Type="http://schemas.openxmlformats.org/officeDocument/2006/relationships/slideLayout" Target="../slideLayouts/slideLayout37.xml" /><Relationship Id="rId38" Type="http://schemas.openxmlformats.org/officeDocument/2006/relationships/slideLayout" Target="../slideLayouts/slideLayout38.xml" /><Relationship Id="rId39" Type="http://schemas.openxmlformats.org/officeDocument/2006/relationships/slideLayout" Target="../slideLayouts/slideLayout39.xml" /><Relationship Id="rId4" Type="http://schemas.openxmlformats.org/officeDocument/2006/relationships/slideLayout" Target="../slideLayouts/slideLayout4.xml" /><Relationship Id="rId40" Type="http://schemas.openxmlformats.org/officeDocument/2006/relationships/slideLayout" Target="../slideLayouts/slideLayout40.xml" /><Relationship Id="rId41" Type="http://schemas.openxmlformats.org/officeDocument/2006/relationships/slideLayout" Target="../slideLayouts/slideLayout41.xml" /><Relationship Id="rId42" Type="http://schemas.openxmlformats.org/officeDocument/2006/relationships/slideLayout" Target="../slideLayouts/slideLayout42.xml" /><Relationship Id="rId43" Type="http://schemas.openxmlformats.org/officeDocument/2006/relationships/image" Target="../media/image9.png" /><Relationship Id="rId44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4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  <p:sldLayoutId id="2147483966" r:id="rId28"/>
    <p:sldLayoutId id="2147483967" r:id="rId29"/>
    <p:sldLayoutId id="2147483968" r:id="rId30"/>
    <p:sldLayoutId id="2147483969" r:id="rId31"/>
    <p:sldLayoutId id="2147483970" r:id="rId32"/>
    <p:sldLayoutId id="2147483971" r:id="rId33"/>
    <p:sldLayoutId id="2147483972" r:id="rId34"/>
    <p:sldLayoutId id="2147483973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22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package" Target="../embeddings/Microsoft_Word___1.docx" TargetMode="Internal" /><Relationship Id="rId3" Type="http://schemas.openxmlformats.org/officeDocument/2006/relationships/image" Target="../media/image23.emf" /><Relationship Id="rId4" Type="http://schemas.openxmlformats.org/officeDocument/2006/relationships/package" Target="../embeddings/Microsoft_Word___2.docx" TargetMode="Internal" /><Relationship Id="rId5" Type="http://schemas.openxmlformats.org/officeDocument/2006/relationships/image" Target="../media/image24.emf" /><Relationship Id="rId6" Type="http://schemas.openxmlformats.org/officeDocument/2006/relationships/vmlDrawing" Target="../drawings/vmlDrawing1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package" Target="../embeddings/Microsoft_Word___3.docx" TargetMode="Internal" /><Relationship Id="rId3" Type="http://schemas.openxmlformats.org/officeDocument/2006/relationships/image" Target="../media/image25.emf" /><Relationship Id="rId4" Type="http://schemas.openxmlformats.org/officeDocument/2006/relationships/package" Target="../embeddings/Microsoft_Word___4.docx" TargetMode="Internal" /><Relationship Id="rId5" Type="http://schemas.openxmlformats.org/officeDocument/2006/relationships/image" Target="../media/image26.emf" /><Relationship Id="rId6" Type="http://schemas.openxmlformats.org/officeDocument/2006/relationships/package" Target="../embeddings/Microsoft_Word___5.docx" TargetMode="Internal" /><Relationship Id="rId7" Type="http://schemas.openxmlformats.org/officeDocument/2006/relationships/image" Target="../media/image27.emf" /><Relationship Id="rId8" Type="http://schemas.openxmlformats.org/officeDocument/2006/relationships/vmlDrawing" Target="../drawings/vmlDrawing2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package" Target="../embeddings/Microsoft_Word___6.docx" TargetMode="Internal" /><Relationship Id="rId3" Type="http://schemas.openxmlformats.org/officeDocument/2006/relationships/image" Target="../media/image28.emf" /><Relationship Id="rId4" Type="http://schemas.openxmlformats.org/officeDocument/2006/relationships/vmlDrawing" Target="../drawings/vmlDrawing3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29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package" Target="../embeddings/Microsoft_Word___7.docx" TargetMode="Internal" /><Relationship Id="rId3" Type="http://schemas.openxmlformats.org/officeDocument/2006/relationships/image" Target="../media/image30.emf" /><Relationship Id="rId4" Type="http://schemas.openxmlformats.org/officeDocument/2006/relationships/vmlDrawing" Target="../drawings/vmlDrawing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package" Target="../embeddings/Microsoft_Word___8.docx" TargetMode="Internal" /><Relationship Id="rId3" Type="http://schemas.openxmlformats.org/officeDocument/2006/relationships/image" Target="../media/image31.emf" /><Relationship Id="rId4" Type="http://schemas.openxmlformats.org/officeDocument/2006/relationships/vmlDrawing" Target="../drawings/vmlDrawing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package" Target="../embeddings/Microsoft_Word___9.docx" TargetMode="Internal" /><Relationship Id="rId3" Type="http://schemas.openxmlformats.org/officeDocument/2006/relationships/image" Target="../media/image32.emf" /><Relationship Id="rId4" Type="http://schemas.openxmlformats.org/officeDocument/2006/relationships/vmlDrawing" Target="../drawings/vmlDrawing6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package" Target="../embeddings/Microsoft_Word___10.docx" TargetMode="Internal" /><Relationship Id="rId3" Type="http://schemas.openxmlformats.org/officeDocument/2006/relationships/image" Target="../media/image33.emf" /><Relationship Id="rId4" Type="http://schemas.openxmlformats.org/officeDocument/2006/relationships/package" Target="../embeddings/Microsoft_Word___11.docx" TargetMode="Internal" /><Relationship Id="rId5" Type="http://schemas.openxmlformats.org/officeDocument/2006/relationships/image" Target="../media/image34.emf" /><Relationship Id="rId6" Type="http://schemas.openxmlformats.org/officeDocument/2006/relationships/vmlDrawing" Target="../drawings/vmlDrawing7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package" Target="../embeddings/Microsoft_Word___12.docx" TargetMode="Internal" /><Relationship Id="rId3" Type="http://schemas.openxmlformats.org/officeDocument/2006/relationships/image" Target="../media/image35.emf" /><Relationship Id="rId4" Type="http://schemas.openxmlformats.org/officeDocument/2006/relationships/package" Target="../embeddings/Microsoft_Word___13.docx" TargetMode="Internal" /><Relationship Id="rId5" Type="http://schemas.openxmlformats.org/officeDocument/2006/relationships/image" Target="../media/image36.emf" /><Relationship Id="rId6" Type="http://schemas.openxmlformats.org/officeDocument/2006/relationships/package" Target="../embeddings/Microsoft_Word___14.docx" TargetMode="Internal" /><Relationship Id="rId7" Type="http://schemas.openxmlformats.org/officeDocument/2006/relationships/image" Target="../media/image37.emf" /><Relationship Id="rId8" Type="http://schemas.openxmlformats.org/officeDocument/2006/relationships/vmlDrawing" Target="../drawings/vmlDrawing8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package" Target="../embeddings/Microsoft_Word___15.docx" TargetMode="Internal" /><Relationship Id="rId3" Type="http://schemas.openxmlformats.org/officeDocument/2006/relationships/image" Target="../media/image38.emf" /><Relationship Id="rId4" Type="http://schemas.openxmlformats.org/officeDocument/2006/relationships/package" Target="../embeddings/Microsoft_Word___16.docx" TargetMode="Internal" /><Relationship Id="rId5" Type="http://schemas.openxmlformats.org/officeDocument/2006/relationships/image" Target="../media/image39.emf" /><Relationship Id="rId6" Type="http://schemas.openxmlformats.org/officeDocument/2006/relationships/image" Target="../media/image40.png" /><Relationship Id="rId7" Type="http://schemas.openxmlformats.org/officeDocument/2006/relationships/vmlDrawing" Target="../drawings/vmlDrawing9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41.png" /><Relationship Id="rId3" Type="http://schemas.openxmlformats.org/officeDocument/2006/relationships/tags" Target="../tags/tag9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tags" Target="../tags/tag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9285" y="3045804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    4.4  </a:t>
            </a:r>
            <a:r>
              <a:rPr lang="zh-CN" altLang="en-US" smtClean="0"/>
              <a:t>数学归纳法 </a:t>
            </a:r>
            <a:r>
              <a:rPr lang="en-US" altLang="zh-CN" smtClean="0"/>
              <a:t> 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>
                <a:spLocks noChangeAspect="1"/>
              </p:cNvSpPr>
              <p:nvPr/>
            </p:nvSpPr>
            <p:spPr>
              <a:xfrm>
                <a:off x="254715" y="628251"/>
                <a:ext cx="9584744" cy="1681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b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zh-CN" altLang="zh-CN" sz="24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用</a:t>
                </a:r>
                <a:r>
                  <a:rPr lang="zh-CN" altLang="zh-CN" sz="24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数学归纳法</a:t>
                </a:r>
                <a:r>
                  <a:rPr lang="zh-CN" altLang="zh-CN" sz="24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证明</a:t>
                </a:r>
                <a:r>
                  <a:rPr lang="zh-CN" altLang="en-US" sz="24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en-US" sz="2400" kern="100">
                    <a:latin typeface="Times New Roman" pitchFamily="18" charset="0"/>
                    <a:cs typeface="Times New Roman" pitchFamily="18" charset="0"/>
                  </a:rPr>
                  <a:t>如果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是一个公差为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latin typeface="+mn-ea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的等差数列，那么，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latin typeface="+mn-ea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latin typeface="+mn-ea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0" kern="100" smtClean="0">
                              <a:latin typeface="+mn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latin typeface="+mn-ea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kern="100" smtClean="0">
                              <a:latin typeface="+mn-ea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kern="100" smtClean="0">
                          <a:latin typeface="+mn-ea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r>
                  <a:rPr lang="en-US" altLang="zh-CN" sz="2400" kern="100" smtClean="0">
                    <a:latin typeface="Times New Roman" pitchFamily="18" charset="0"/>
                    <a:cs typeface="Times New Roman" pitchFamily="18" charset="0"/>
                  </a:rPr>
                  <a:t>          ①</a:t>
                </a: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对任何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+mn-ea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400" i="1" kern="100">
                          <a:latin typeface="+mn-ea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 kern="100">
                              <a:latin typeface="+mn-ea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都成立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15" y="628251"/>
                <a:ext cx="9584744" cy="1681294"/>
              </a:xfrm>
              <a:prstGeom prst="rect">
                <a:avLst/>
              </a:prstGeom>
              <a:blipFill rotWithShape="0">
                <a:blip r:embed="rId2"/>
                <a:stretch>
                  <a:fillRect l="-1018" r="-954" b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9" name="矩形 8"/>
              <p:cNvSpPr/>
              <p:nvPr/>
            </p:nvSpPr>
            <p:spPr>
              <a:xfrm>
                <a:off x="448883" y="2839227"/>
                <a:ext cx="9196407" cy="2238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分析：因为等差数列的通项公式涉及全体正整数，所以用数学归纳法证明的第一步应证明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时命题成立。第二步要明确证明目标，即要证明一个新命题：如果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式正确的，那么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+mn-ea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式也是正确的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3" y="2839227"/>
                <a:ext cx="9196407" cy="2238946"/>
              </a:xfrm>
              <a:prstGeom prst="rect">
                <a:avLst/>
              </a:prstGeom>
              <a:blipFill rotWithShape="0">
                <a:blip r:embed="rId3"/>
                <a:stretch>
                  <a:fillRect l="-1061" r="-531" b="-5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887125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/>
            </p:nvSpPr>
            <p:spPr>
              <a:xfrm>
                <a:off x="188889" y="501915"/>
                <a:ext cx="10745274" cy="618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证明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：（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时，左边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，右边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,①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式成立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）假设当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时，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①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式成立，即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根据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等差数列的定义，有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即当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①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式也成立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）可知，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①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式对任何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都成立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9" y="501915"/>
                <a:ext cx="10745274" cy="6186309"/>
              </a:xfrm>
              <a:prstGeom prst="rect">
                <a:avLst/>
              </a:prstGeom>
              <a:blipFill rotWithShape="0">
                <a:blip r:embed="rId2"/>
                <a:stretch>
                  <a:fillRect l="-908" r="0" b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97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810478" y="1418895"/>
            <a:ext cx="9389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数学归纳法证明恒等式时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应关注以下三点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弄清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取第一个值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时等式两端项的情况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弄清从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n=k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等式两端增加了哪些项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减少了哪些项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时结论也成立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要设法将待证式与归纳假设建立联系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并朝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证明目标的表达式变形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682707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90236"/>
              </p:ext>
            </p:extLst>
          </p:nvPr>
        </p:nvGraphicFramePr>
        <p:xfrm>
          <a:off x="459214" y="710597"/>
          <a:ext cx="8102600" cy="88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2" imgW="3839551" imgH="424396" progId="Word.Document.12">
                  <p:embed/>
                </p:oleObj>
              </mc:Choice>
              <mc:Fallback>
                <p:oleObj name="文档" r:id="rId2" imgW="3839551" imgH="42439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9214" y="710597"/>
                        <a:ext cx="8102600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6868"/>
              </p:ext>
            </p:extLst>
          </p:nvPr>
        </p:nvGraphicFramePr>
        <p:xfrm>
          <a:off x="589410" y="1783927"/>
          <a:ext cx="8296275" cy="457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3924186" imgH="2172099" progId="Word.Document.12">
                  <p:embed/>
                </p:oleObj>
              </mc:Choice>
              <mc:Fallback>
                <p:oleObj name="文档" r:id="rId4" imgW="3924186" imgH="217209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10" y="1783927"/>
                        <a:ext cx="829627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459214" y="6294376"/>
            <a:ext cx="4855816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综上所述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对于任何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等式都成立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22671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11023"/>
              </p:ext>
            </p:extLst>
          </p:nvPr>
        </p:nvGraphicFramePr>
        <p:xfrm>
          <a:off x="486535" y="897916"/>
          <a:ext cx="8128000" cy="5702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2" imgW="3841750" imgH="271780" progId="Word.Document.12">
                  <p:embed/>
                </p:oleObj>
              </mc:Choice>
              <mc:Fallback>
                <p:oleObj name="文档" r:id="rId2" imgW="3841750" imgH="2717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6535" y="897916"/>
                        <a:ext cx="8128000" cy="570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963289" y="1666431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计算结果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猜想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的表达式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并用数学归纳法进行证明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496589"/>
              </p:ext>
            </p:extLst>
          </p:nvPr>
        </p:nvGraphicFramePr>
        <p:xfrm>
          <a:off x="1206333" y="2391710"/>
          <a:ext cx="8128000" cy="200935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4" imgW="3839551" imgH="955522" progId="Word.Document.12">
                  <p:embed/>
                </p:oleObj>
              </mc:Choice>
              <mc:Fallback>
                <p:oleObj name="文档" r:id="rId4" imgW="3839551" imgH="95552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6333" y="2391710"/>
                        <a:ext cx="8128000" cy="2009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spect="1"/>
          </p:cNvSpPr>
          <p:nvPr/>
        </p:nvSpPr>
        <p:spPr>
          <a:xfrm>
            <a:off x="963289" y="4716533"/>
            <a:ext cx="8567199" cy="86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可以看出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上面表示四个结果的分数中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分子与项数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一致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分母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可用项数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表示为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239519"/>
              </p:ext>
            </p:extLst>
          </p:nvPr>
        </p:nvGraphicFramePr>
        <p:xfrm>
          <a:off x="1090423" y="5807852"/>
          <a:ext cx="8128000" cy="46292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6" imgW="3839551" imgH="219590" progId="Word.Document.12">
                  <p:embed/>
                </p:oleObj>
              </mc:Choice>
              <mc:Fallback>
                <p:oleObj name="文档" r:id="rId6" imgW="3839551" imgH="2195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0423" y="5807852"/>
                        <a:ext cx="8128000" cy="462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303432"/>
      </p:ext>
    </p:extLst>
  </p:cSld>
  <p:clrMapOvr>
    <a:masterClrMapping/>
  </p:clrMapOvr>
  <mc:AlternateContent>
    <mc:Choice xmlns:p14="http://schemas.microsoft.com/office/powerpoint/2010/main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16079" y="733113"/>
            <a:ext cx="4839786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下面我们用数学归纳法证明这个猜想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16152"/>
              </p:ext>
            </p:extLst>
          </p:nvPr>
        </p:nvGraphicFramePr>
        <p:xfrm>
          <a:off x="885780" y="1592810"/>
          <a:ext cx="8128000" cy="35222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2" imgW="3839551" imgH="1674146" progId="Word.Document.12">
                  <p:embed/>
                </p:oleObj>
              </mc:Choice>
              <mc:Fallback>
                <p:oleObj name="文档" r:id="rId2" imgW="3839551" imgH="167414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5780" y="1592810"/>
                        <a:ext cx="8128000" cy="3522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744112" y="5424858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时猜想也成立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根据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可知猜想对任何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都成立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77405"/>
      </p:ext>
    </p:extLst>
  </p:cSld>
  <p:clrMapOvr>
    <a:masterClrMapping/>
  </p:clrMapOvr>
  <mc:AlternateContent>
    <mc:Choice xmlns:p14="http://schemas.microsoft.com/office/powerpoint/2010/main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233510" y="784629"/>
            <a:ext cx="4503156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1)“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归纳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猜想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证明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的一般环节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pic>
        <p:nvPicPr>
          <p:cNvPr id="8" name="A07.eps" descr="id:2147502945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2418327" y="1505907"/>
            <a:ext cx="6881364" cy="2416181"/>
          </a:xfrm>
          <a:prstGeom prst="rect">
            <a:avLst/>
          </a:prstGeom>
        </p:spPr>
      </p:pic>
      <p:sp>
        <p:nvSpPr>
          <p:cNvPr id="3" name="矩形 2"/>
          <p:cNvSpPr>
            <a:spLocks noChangeAspect="1"/>
          </p:cNvSpPr>
          <p:nvPr/>
        </p:nvSpPr>
        <p:spPr>
          <a:xfrm>
            <a:off x="1375177" y="4220253"/>
            <a:ext cx="8128000" cy="25299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(2)“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归纳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猜想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证明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的主要题型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已知数列的递推公式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求通项或前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项和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由一些恒等式、不等式改编的一些探究性问题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求使命题成立的参数值是否存在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③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给出一些简单的命题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1,2,3,</a:t>
            </a:r>
            <a:r>
              <a:rPr lang="en-US" altLang="zh-CN" sz="2200">
                <a:solidFill>
                  <a:srgbClr val="000000"/>
                </a:solidFill>
                <a:latin typeface="仿宋" panose="02010609060101010101" pitchFamily="49" charset="-122"/>
                <a:ea typeface="方正书宋_GBK" pitchFamily="65" charset="-122"/>
                <a:cs typeface="Times New Roman" pitchFamily="18" charset="0"/>
              </a:rPr>
              <a:t>…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猜想并证明对任意正整数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都成立的一般性命题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691750"/>
      </p:ext>
    </p:extLst>
  </p:cSld>
  <p:clrMapOvr>
    <a:masterClrMapping/>
  </p:clrMapOvr>
  <mc:AlternateContent>
    <mc:Choice xmlns:p14="http://schemas.microsoft.com/office/powerpoint/2010/main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22139" y="755955"/>
            <a:ext cx="11207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先计算数列的前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再猜想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并证明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02501"/>
              </p:ext>
            </p:extLst>
          </p:nvPr>
        </p:nvGraphicFramePr>
        <p:xfrm>
          <a:off x="615853" y="2459307"/>
          <a:ext cx="8128000" cy="25225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2" imgW="3839551" imgH="1200351" progId="Word.Document.12">
                  <p:embed/>
                </p:oleObj>
              </mc:Choice>
              <mc:Fallback>
                <p:oleObj name="文档" r:id="rId2" imgW="3839551" imgH="120035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853" y="2459307"/>
                        <a:ext cx="8128000" cy="2522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415490"/>
      </p:ext>
    </p:extLst>
  </p:cSld>
  <p:clrMapOvr>
    <a:masterClrMapping/>
  </p:clrMapOvr>
  <mc:AlternateContent>
    <mc:Choice xmlns:p14="http://schemas.microsoft.com/office/powerpoint/2010/main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641081" y="962015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下面证明猜想正确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由上面的计算可知猜想成立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假设当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n=k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时猜想成立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70668"/>
              </p:ext>
            </p:extLst>
          </p:nvPr>
        </p:nvGraphicFramePr>
        <p:xfrm>
          <a:off x="756991" y="2633533"/>
          <a:ext cx="8128000" cy="2868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2" imgW="3839551" imgH="1362610" progId="Word.Document.12">
                  <p:embed/>
                </p:oleObj>
              </mc:Choice>
              <mc:Fallback>
                <p:oleObj name="文档" r:id="rId2" imgW="3839551" imgH="13626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991" y="2633533"/>
                        <a:ext cx="8128000" cy="286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866467"/>
      </p:ext>
    </p:extLst>
  </p:cSld>
  <p:clrMapOvr>
    <a:masterClrMapping/>
  </p:clrMapOvr>
  <mc:AlternateContent>
    <mc:Choice xmlns:p14="http://schemas.microsoft.com/office/powerpoint/2010/main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37828"/>
              </p:ext>
            </p:extLst>
          </p:nvPr>
        </p:nvGraphicFramePr>
        <p:xfrm>
          <a:off x="810478" y="987773"/>
          <a:ext cx="8128000" cy="62729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2" imgW="3841750" imgH="299085" progId="Word.Document.12">
                  <p:embed/>
                </p:oleObj>
              </mc:Choice>
              <mc:Fallback>
                <p:oleObj name="文档" r:id="rId2" imgW="3841750" imgH="29908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0478" y="987773"/>
                        <a:ext cx="8128000" cy="627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spect="1"/>
          </p:cNvSpPr>
          <p:nvPr/>
        </p:nvSpPr>
        <p:spPr>
          <a:xfrm>
            <a:off x="937295" y="1756737"/>
            <a:ext cx="8128000" cy="1551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成立时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左边计算所得的项是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A.1	             B.1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+a+a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D.1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+a+a</a:t>
            </a:r>
            <a:r>
              <a:rPr lang="en-US" altLang="zh-CN" sz="2200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200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1927" y="4419004"/>
            <a:ext cx="6096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左边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+a+a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+a+a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正确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57116"/>
      </p:ext>
    </p:extLst>
  </p:cSld>
  <p:clrMapOvr>
    <a:masterClrMapping/>
  </p:clrMapOvr>
  <mc:AlternateContent>
    <mc:Choice xmlns:p14="http://schemas.microsoft.com/office/powerpoint/2010/main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241" y="962737"/>
            <a:ext cx="100129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了解数学归纳法的原理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能用数学归纳法证明一些简单的数学命题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370625" y="889701"/>
            <a:ext cx="988095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用数学归纳法证明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itchFamily="65" charset="-122"/>
                <a:cs typeface="Times New Roman" pitchFamily="18" charset="0"/>
              </a:rPr>
              <a:t>…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n=k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1”,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左边需增添的代数式是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	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	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D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4045" y="3709503"/>
            <a:ext cx="10371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n=k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左边是共有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个连续自然数相加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方正书宋_GBK" pitchFamily="65" charset="-122"/>
                <a:cs typeface="Times New Roman" pitchFamily="18" charset="0"/>
              </a:rPr>
              <a:t>…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lvl="0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左边共有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个连续自然数相加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方正书宋_GBK" pitchFamily="65" charset="-122"/>
                <a:cs typeface="Times New Roman" pitchFamily="18" charset="0"/>
              </a:rPr>
              <a:t>…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所以左边需增添的代数式是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故选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zh-CN" sz="24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46532"/>
      </p:ext>
    </p:extLst>
  </p:cSld>
  <p:clrMapOvr>
    <a:masterClrMapping/>
  </p:clrMapOvr>
  <mc:AlternateContent>
    <mc:Choice xmlns:p14="http://schemas.microsoft.com/office/powerpoint/2010/main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102846"/>
              </p:ext>
            </p:extLst>
          </p:nvPr>
        </p:nvGraphicFramePr>
        <p:xfrm>
          <a:off x="602444" y="818001"/>
          <a:ext cx="8747617" cy="159034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2" imgW="3841750" imgH="653415" progId="Word.Document.12">
                  <p:embed/>
                </p:oleObj>
              </mc:Choice>
              <mc:Fallback>
                <p:oleObj name="文档" r:id="rId2" imgW="3841750" imgH="65341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444" y="818001"/>
                        <a:ext cx="8747617" cy="1590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97820"/>
              </p:ext>
            </p:extLst>
          </p:nvPr>
        </p:nvGraphicFramePr>
        <p:xfrm>
          <a:off x="1054810" y="3635786"/>
          <a:ext cx="4920987" cy="49982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4" imgW="3839551" imgH="517785" progId="Word.Document.12">
                  <p:embed/>
                </p:oleObj>
              </mc:Choice>
              <mc:Fallback>
                <p:oleObj name="文档" r:id="rId4" imgW="3839551" imgH="51778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810" y="3635786"/>
                        <a:ext cx="4920987" cy="499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340873"/>
      </p:ext>
    </p:extLst>
  </p:cSld>
  <p:clrMapOvr>
    <a:masterClrMapping/>
  </p:clrMapOvr>
  <mc:AlternateContent>
    <mc:Choice xmlns:p14="http://schemas.microsoft.com/office/powerpoint/2010/main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8848"/>
              </p:ext>
            </p:extLst>
          </p:nvPr>
        </p:nvGraphicFramePr>
        <p:xfrm>
          <a:off x="435019" y="845798"/>
          <a:ext cx="8128000" cy="95939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2" imgW="3841750" imgH="456565" progId="Word.Document.12">
                  <p:embed/>
                </p:oleObj>
              </mc:Choice>
              <mc:Fallback>
                <p:oleObj name="文档" r:id="rId2" imgW="3841750" imgH="4565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019" y="845798"/>
                        <a:ext cx="8128000" cy="959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5625"/>
              </p:ext>
            </p:extLst>
          </p:nvPr>
        </p:nvGraphicFramePr>
        <p:xfrm>
          <a:off x="731234" y="2537696"/>
          <a:ext cx="6725030" cy="177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4" imgW="3839551" imgH="1085689" progId="Word.Document.12">
                  <p:embed/>
                </p:oleObj>
              </mc:Choice>
              <mc:Fallback>
                <p:oleObj name="文档" r:id="rId4" imgW="3839551" imgH="108568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234" y="2537696"/>
                        <a:ext cx="6725030" cy="17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39525"/>
              </p:ext>
            </p:extLst>
          </p:nvPr>
        </p:nvGraphicFramePr>
        <p:xfrm>
          <a:off x="834265" y="5046927"/>
          <a:ext cx="8128000" cy="5937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6" imgW="3839551" imgH="284493" progId="Word.Document.12">
                  <p:embed/>
                </p:oleObj>
              </mc:Choice>
              <mc:Fallback>
                <p:oleObj name="文档" r:id="rId6" imgW="3839551" imgH="28449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4265" y="5046927"/>
                        <a:ext cx="8128000" cy="593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906332"/>
      </p:ext>
    </p:extLst>
  </p:cSld>
  <p:clrMapOvr>
    <a:masterClrMapping/>
  </p:clrMapOvr>
  <mc:AlternateContent>
    <mc:Choice xmlns:p14="http://schemas.microsoft.com/office/powerpoint/2010/main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60670"/>
              </p:ext>
            </p:extLst>
          </p:nvPr>
        </p:nvGraphicFramePr>
        <p:xfrm>
          <a:off x="819910" y="639703"/>
          <a:ext cx="8128000" cy="87552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2" imgW="3841750" imgH="416560" progId="Word.Document.12">
                  <p:embed/>
                </p:oleObj>
              </mc:Choice>
              <mc:Fallback>
                <p:oleObj name="文档" r:id="rId2" imgW="3841750" imgH="4165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910" y="639703"/>
                        <a:ext cx="8128000" cy="875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05782"/>
              </p:ext>
            </p:extLst>
          </p:nvPr>
        </p:nvGraphicFramePr>
        <p:xfrm>
          <a:off x="845310" y="1982330"/>
          <a:ext cx="8102600" cy="358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4" imgW="3839551" imgH="1704434" progId="Word.Document.12">
                  <p:embed/>
                </p:oleObj>
              </mc:Choice>
              <mc:Fallback>
                <p:oleObj name="文档" r:id="rId4" imgW="3839551" imgH="170443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5310" y="1982330"/>
                        <a:ext cx="8102600" cy="358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spect="1"/>
          </p:cNvSpPr>
          <p:nvPr/>
        </p:nvSpPr>
        <p:spPr>
          <a:xfrm>
            <a:off x="819910" y="5689350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等式也成立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根据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对任意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宋体" panose="02010600030101010101" pitchFamily="2" charset="-122"/>
                <a:ea typeface="方正书宋_GBK" pitchFamily="65" charset="-122"/>
                <a:cs typeface="Times New Roman" pitchFamily="18" charset="0"/>
              </a:rPr>
              <a:t>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等式都成立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</p:txBody>
      </p:sp>
      <p:pic>
        <p:nvPicPr>
          <p:cNvPr id="12" name="New picture" hidden="1"/>
          <p:cNvPicPr/>
          <p:nvPr/>
        </p:nvPicPr>
        <p:blipFill>
          <a:blip r:embed="rId6"/>
          <a:stretch>
            <a:fillRect/>
          </a:stretch>
        </p:blipFill>
        <p:spPr>
          <a:xfrm>
            <a:off x="14300200" y="10706100"/>
            <a:ext cx="355600" cy="3048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408710548"/>
      </p:ext>
    </p:extLst>
  </p:cSld>
  <p:clrMapOvr>
    <a:masterClrMapping/>
  </p:clrMapOvr>
  <mc:AlternateContent>
    <mc:Choice xmlns:p14="http://schemas.microsoft.com/office/powerpoint/2010/main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6146"/>
          <p:cNvSpPr txBox="1">
            <a:spLocks noChangeArrowheads="1"/>
          </p:cNvSpPr>
          <p:nvPr/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81" y="1460143"/>
            <a:ext cx="8286750" cy="3886200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376591087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0600" y="10883900"/>
            <a:ext cx="355600" cy="2540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矩形 6"/>
              <p:cNvSpPr/>
              <p:nvPr/>
            </p:nvSpPr>
            <p:spPr>
              <a:xfrm>
                <a:off x="280722" y="1171536"/>
                <a:ext cx="1127162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711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smtClean="0">
                    <a:solidFill>
                      <a:schemeClr val="tx1"/>
                    </a:solidFill>
                  </a:rPr>
                  <a:t> 在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数列的学习过程中，我们已经用归纳的方法得出了一些结论，例如等差数列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{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}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的通项</a:t>
                </a:r>
                <a:r>
                  <a:rPr lang="zh-CN" altLang="en-US" sz="2400" smtClean="0">
                    <a:solidFill>
                      <a:schemeClr val="tx1"/>
                    </a:solidFill>
                  </a:rPr>
                  <a:t>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r>
                  <a:rPr lang="en-US" altLang="zh-CN" sz="2400" kern="10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</a:rPr>
                  <a:t>等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，但并没有给出严格的数学证明，</a:t>
                </a:r>
                <a:r>
                  <a:rPr lang="zh-CN" altLang="en-US" sz="2400" smtClean="0">
                    <a:solidFill>
                      <a:schemeClr val="tx1"/>
                    </a:solidFill>
                  </a:rPr>
                  <a:t>那么，对于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这类与正整数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</a:rPr>
                  <a:t>有关的问题，我们怎样</a:t>
                </a:r>
                <a:r>
                  <a:rPr lang="zh-CN" altLang="en-US" sz="2400" smtClean="0">
                    <a:solidFill>
                      <a:schemeClr val="tx1"/>
                    </a:solidFill>
                  </a:rPr>
                  <a:t>证明它对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每一个</a:t>
                </a:r>
                <a:r>
                  <a:rPr lang="zh-CN" altLang="en-US" sz="2400" smtClean="0">
                    <a:solidFill>
                      <a:schemeClr val="tx1"/>
                    </a:solidFill>
                  </a:rPr>
                  <a:t>正整数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</a:rPr>
                  <a:t>都</a:t>
                </a:r>
                <a:r>
                  <a:rPr lang="zh-CN" altLang="en-US" sz="2400" smtClean="0">
                    <a:solidFill>
                      <a:schemeClr val="tx1"/>
                    </a:solidFill>
                  </a:rPr>
                  <a:t>成立呢？本节我们就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来介绍一种重要的证明</a:t>
                </a:r>
                <a:r>
                  <a:rPr lang="zh-CN" altLang="en-US" sz="2400" smtClean="0">
                    <a:solidFill>
                      <a:schemeClr val="tx1"/>
                    </a:solidFill>
                  </a:rPr>
                  <a:t>方法</a:t>
                </a:r>
                <a:r>
                  <a:rPr lang="en-US" altLang="zh-CN" sz="2400" smtClean="0">
                    <a:solidFill>
                      <a:schemeClr val="tx1"/>
                    </a:solidFill>
                  </a:rPr>
                  <a:t>-----</a:t>
                </a:r>
                <a:r>
                  <a:rPr lang="zh-CN" altLang="en-US" sz="2400" smtClean="0">
                    <a:solidFill>
                      <a:schemeClr val="tx1"/>
                    </a:solidFill>
                  </a:rPr>
                  <a:t>数学归纳法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2" y="1171536"/>
                <a:ext cx="11271627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811" r="-541"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2"/>
          <p:cNvSpPr txBox="1"/>
          <p:nvPr/>
        </p:nvSpPr>
        <p:spPr>
          <a:xfrm>
            <a:off x="0" y="0"/>
            <a:ext cx="90281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导语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4880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/>
            </p:nvSpPr>
            <p:spPr>
              <a:xfrm>
                <a:off x="472226" y="523092"/>
                <a:ext cx="10242997" cy="20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b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探究</a:t>
                </a:r>
                <a:r>
                  <a:rPr lang="en-US" altLang="zh-CN" sz="2400" b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已知数列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{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}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满足，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1,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4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smtClean="0">
                  <a:solidFill>
                    <a:schemeClr val="tx1"/>
                  </a:solidFill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计算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kern="10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kern="10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猜想其通项公式，并证明你的猜想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endParaRPr lang="en-US" altLang="zh-CN" sz="2400" kern="1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26" y="523092"/>
                <a:ext cx="10242997" cy="2054217"/>
              </a:xfrm>
              <a:prstGeom prst="rect">
                <a:avLst/>
              </a:prstGeom>
              <a:blipFill rotWithShape="0">
                <a:blip r:embed="rId2"/>
                <a:stretch>
                  <a:fillRect l="-892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6" name="矩形 5"/>
              <p:cNvSpPr/>
              <p:nvPr/>
            </p:nvSpPr>
            <p:spPr>
              <a:xfrm>
                <a:off x="652528" y="2374189"/>
                <a:ext cx="9277081" cy="113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分析：计算可得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，再结合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，由此猜想：</a:t>
                </a:r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如何证明这个猜想呢？</a:t>
                </a:r>
                <a:endParaRPr lang="en-US" altLang="zh-CN" sz="2400" kern="1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28" y="2374189"/>
                <a:ext cx="9277081" cy="1137106"/>
              </a:xfrm>
              <a:prstGeom prst="rect">
                <a:avLst/>
              </a:prstGeom>
              <a:blipFill rotWithShape="0">
                <a:blip r:embed="rId3"/>
                <a:stretch>
                  <a:fillRect l="-986" r="-105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矩形 6"/>
              <p:cNvSpPr/>
              <p:nvPr/>
            </p:nvSpPr>
            <p:spPr>
              <a:xfrm>
                <a:off x="562377" y="3976410"/>
                <a:ext cx="945738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思路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我们可以从开始一个个往下验证。一般来说，与正整数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有关的命题，当比较小时可以逐个验证，但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当较大时，验证起来会很麻烦。特别当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取所有正整数都成立的命题时，逐一验证是不可能的。因此，我们需要另辟蹊径，寻求一种方法。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7" y="3976410"/>
                <a:ext cx="9457384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966" r="-4253" b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  <p:extLst>
      <p:ext uri="{BB962C8B-B14F-4D97-AF65-F5344CB8AC3E}">
        <p14:creationId xmlns:p14="http://schemas.microsoft.com/office/powerpoint/2010/main" val="3476800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5" name="Text Box 8"/>
          <p:cNvSpPr txBox="1">
            <a:spLocks noChangeArrowheads="1"/>
          </p:cNvSpPr>
          <p:nvPr/>
        </p:nvSpPr>
        <p:spPr bwMode="auto">
          <a:xfrm>
            <a:off x="700972" y="5015918"/>
            <a:ext cx="1161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 smtClean="0">
                <a:latin typeface="+mn-ea"/>
                <a:ea typeface="+mn-ea"/>
              </a:rPr>
              <a:t>问题</a:t>
            </a:r>
            <a:r>
              <a:rPr lang="en-US" altLang="zh-CN" b="0" smtClean="0">
                <a:latin typeface="+mn-ea"/>
                <a:ea typeface="+mn-ea"/>
              </a:rPr>
              <a:t>1</a:t>
            </a:r>
            <a:r>
              <a:rPr lang="zh-CN" altLang="en-US" b="0" smtClean="0">
                <a:latin typeface="+mn-ea"/>
                <a:ea typeface="+mn-ea"/>
              </a:rPr>
              <a:t>：</a:t>
            </a:r>
            <a:r>
              <a:rPr lang="zh-CN" altLang="en-US" b="0">
                <a:latin typeface="+mn-ea"/>
                <a:ea typeface="+mn-ea"/>
              </a:rPr>
              <a:t>多米诺骨牌都倒下的关键点是什么？</a:t>
            </a:r>
          </a:p>
        </p:txBody>
      </p:sp>
      <p:pic>
        <p:nvPicPr>
          <p:cNvPr id="23557" name="Picture 4" descr="D:\CCtalk直播\2020年2月-01\选修2-2ppt\第二章推理与证明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3"/>
          <a:stretch>
            <a:fillRect/>
          </a:stretch>
        </p:blipFill>
        <p:spPr bwMode="auto">
          <a:xfrm>
            <a:off x="8293994" y="706012"/>
            <a:ext cx="3254062" cy="39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60059" y="860873"/>
            <a:ext cx="75095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      我们先从多米诺骨牌游戏说起，码放骨牌时，要保证任意相邻的两块骨牌，若前一块骨牌倒下，则一定导致后一块骨牌倒下。这样，只要推到第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块骨牌，就可导致第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块骨牌倒下；而第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块骨牌倒下，就可导致第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块骨牌倒下；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，总之，不论有多少块骨牌，都能全部倒下。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06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366121" y="1693963"/>
            <a:ext cx="98952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）第一块骨牌倒下；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）任意相邻的两块骨牌，前一块倒下一定导致后一块倒下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24454" y="762081"/>
            <a:ext cx="1161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tx1"/>
                </a:solidFill>
                <a:latin typeface="+mn-ea"/>
                <a:ea typeface="+mn-ea"/>
              </a:rPr>
              <a:t>问题</a:t>
            </a:r>
            <a:r>
              <a:rPr lang="en-US" altLang="zh-CN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b="0">
                <a:solidFill>
                  <a:schemeClr val="tx1"/>
                </a:solidFill>
                <a:latin typeface="+mn-ea"/>
                <a:ea typeface="+mn-ea"/>
              </a:rPr>
              <a:t>多米诺骨牌都倒下的关键点是什么？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3" descr="D:\CCtalk直播\2020年2月-01\选修2-2ppt\第二章推理与证明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"/>
          <a:stretch>
            <a:fillRect/>
          </a:stretch>
        </p:blipFill>
        <p:spPr bwMode="auto">
          <a:xfrm>
            <a:off x="8891767" y="657155"/>
            <a:ext cx="3091679" cy="203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4453" y="3611617"/>
            <a:ext cx="1161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tx1"/>
                </a:solidFill>
                <a:latin typeface="+mn-ea"/>
                <a:ea typeface="+mn-ea"/>
              </a:rPr>
              <a:t>问题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b="0" smtClean="0">
                <a:solidFill>
                  <a:schemeClr val="tx1"/>
                </a:solidFill>
                <a:latin typeface="+mn-ea"/>
                <a:ea typeface="+mn-ea"/>
              </a:rPr>
              <a:t>你认为条件（</a:t>
            </a:r>
            <a:r>
              <a:rPr lang="en-US" altLang="zh-CN" b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b="0" smtClean="0">
                <a:solidFill>
                  <a:schemeClr val="tx1"/>
                </a:solidFill>
                <a:latin typeface="+mn-ea"/>
                <a:ea typeface="+mn-ea"/>
              </a:rPr>
              <a:t>）的作用是什么？如何用数学语言来描述它？</a:t>
            </a:r>
            <a:endParaRPr lang="zh-CN" altLang="en-US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4417" y="4704816"/>
            <a:ext cx="10256625" cy="131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可以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看出，条件（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）给出一个递推根据（关系），当第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块倒下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相邻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块也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倒下。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588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/>
            </p:nvSpPr>
            <p:spPr>
              <a:xfrm>
                <a:off x="356316" y="817584"/>
                <a:ext cx="988238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b="1" kern="1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探究</a:t>
                </a:r>
                <a:r>
                  <a:rPr lang="en-US" altLang="zh-CN" sz="2400" b="1" kern="1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zh-CN" altLang="en-US" sz="2400" kern="1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你认为证明前面的猜想“数列的通项公式是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prstClr val="black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400" b="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b="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”与上述多米诺骨牌游戏有相似性吗？你能类比多米诺骨牌游戏解决这个问题吗？</a:t>
                </a:r>
                <a:endParaRPr lang="en-US" altLang="zh-CN" sz="2400" kern="1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endParaRPr lang="en-US" altLang="zh-CN" sz="2400" kern="1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6" y="817584"/>
                <a:ext cx="9882388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925" r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83" y="2430447"/>
            <a:ext cx="4637532" cy="31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5508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21956" y="700318"/>
            <a:ext cx="100580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）第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一块骨牌倒下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）若第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块骨牌倒下时，则使相邻的第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块骨牌也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倒下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根据（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）和 （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），可知不论有多少块骨牌，都能全部倒下。</a:t>
            </a:r>
          </a:p>
          <a:p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3" name="矩形 2"/>
              <p:cNvSpPr/>
              <p:nvPr/>
            </p:nvSpPr>
            <p:spPr>
              <a:xfrm>
                <a:off x="521956" y="3158345"/>
                <a:ext cx="9967886" cy="3163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）当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n=1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时猜想成立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）若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n=k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时猜想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成立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即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则</a:t>
                </a:r>
                <a:r>
                  <a:rPr kumimoji="1"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n=k+1</a:t>
                </a:r>
                <a:r>
                  <a:rPr kumimoji="1"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</a:t>
                </a:r>
                <a:r>
                  <a:rPr kumimoji="1"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kumimoji="1"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=1,</a:t>
                </a:r>
                <a:r>
                  <a:rPr kumimoji="1"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猜想</a:t>
                </a:r>
                <a:r>
                  <a:rPr kumimoji="1"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也成立</a:t>
                </a:r>
                <a:r>
                  <a:rPr kumimoji="1"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kumimoji="1"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</a:t>
                </a:r>
                <a:r>
                  <a:rPr kumimoji="1"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）和（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），可知对任意的正整数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1"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，猜想都</a:t>
                </a:r>
                <a:r>
                  <a:rPr kumimoji="1"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成立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kumimoji="1"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所以，对于任意</a:t>
                </a:r>
                <a14:m>
                  <m:oMathPara>
                    <m:oMathParaPr>
                      <m:jc/>
                    </m:oMathParaPr>
                    <m:oMath>
                      <m:r>
                        <a:rPr kumimoji="1"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正整数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，猜想都成立，即数列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{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}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的通项公式是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6" y="3158345"/>
                <a:ext cx="9967886" cy="3163558"/>
              </a:xfrm>
              <a:prstGeom prst="rect">
                <a:avLst/>
              </a:prstGeom>
              <a:blipFill rotWithShape="0">
                <a:blip r:embed="rId2"/>
                <a:stretch>
                  <a:fillRect l="-979" r="0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20956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602445" y="655839"/>
            <a:ext cx="98809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                                 </a:t>
            </a:r>
            <a:r>
              <a:rPr lang="zh-CN" altLang="zh-CN" sz="24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数学归纳法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的定义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证明一个与正整数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有关的命题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可按下列步骤进行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归纳奠基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证明当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取第一个值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时命题成立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归纳递推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以当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n=k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方正书宋_GBK" pitchFamily="65" charset="-122"/>
                <a:cs typeface="Times New Roman" pitchFamily="18" charset="0"/>
              </a:rPr>
              <a:t>≥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时命题成立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为条件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推出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n=k+</a:t>
            </a:r>
            <a:r>
              <a:rPr lang="en-US" altLang="zh-CN" sz="2400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时命题也成立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只要完成这两个步骤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就可以断定命题对从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开始的所有正整数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都成立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这种证明方法叫做数学归纳法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zh-CN" altLang="en-US" sz="2400"/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概念解析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841685"/>
      </p:ext>
    </p:extLst>
  </p:cSld>
  <p:clrMapOvr>
    <a:masterClrMapping/>
  </p:clrMapOvr>
  <p:transition spd="slow">
    <p:strips dir="ru"/>
  </p:transition>
  <p:timing/>
</p:sld>
</file>

<file path=ppt/tags/tag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0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9.xml><?xml version="1.0" encoding="utf-8"?>
<p:tagLst xmlns:p="http://schemas.openxmlformats.org/presentationml/2006/main">
  <p:tag name="KSO_WM_TEMPLATE_CATEGORY" val="custom"/>
  <p:tag name="KSO_WM_TEMPLATE_INDEX" val="20205250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95</Paragraphs>
  <Slides>25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8">
      <vt:lpstr>Arial</vt:lpstr>
      <vt:lpstr>Calibri</vt:lpstr>
      <vt:lpstr>黑体</vt:lpstr>
      <vt:lpstr>微软雅黑</vt:lpstr>
      <vt:lpstr>Calibri Light</vt:lpstr>
      <vt:lpstr>Times New Roman</vt:lpstr>
      <vt:lpstr>宋体</vt:lpstr>
      <vt:lpstr>NEU-BZ-S92</vt:lpstr>
      <vt:lpstr>方正书宋_GBK</vt:lpstr>
      <vt:lpstr>Wingdings</vt:lpstr>
      <vt:lpstr>楷体</vt:lpstr>
      <vt:lpstr>仿宋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2021-02-26T11:07:10.576</cp:lastPrinted>
  <dcterms:created xsi:type="dcterms:W3CDTF">2021-02-26T11:07:10Z</dcterms:created>
  <dcterms:modified xsi:type="dcterms:W3CDTF">2021-02-26T03:07:11Z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