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media/image37.jpg" ContentType="image/png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5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7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8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9" r:id="rId2"/>
    <p:sldId id="3578" r:id="rId3"/>
    <p:sldId id="3862" r:id="rId4"/>
    <p:sldId id="3861" r:id="rId5"/>
    <p:sldId id="3942" r:id="rId6"/>
    <p:sldId id="3943" r:id="rId7"/>
    <p:sldId id="3946" r:id="rId8"/>
    <p:sldId id="3947" r:id="rId9"/>
    <p:sldId id="3944" r:id="rId10"/>
    <p:sldId id="3948" r:id="rId11"/>
    <p:sldId id="3949" r:id="rId12"/>
    <p:sldId id="3950" r:id="rId13"/>
    <p:sldId id="3951" r:id="rId14"/>
    <p:sldId id="3952" r:id="rId15"/>
    <p:sldId id="3953" r:id="rId16"/>
    <p:sldId id="3954" r:id="rId17"/>
    <p:sldId id="3955" r:id="rId18"/>
    <p:sldId id="3956" r:id="rId19"/>
    <p:sldId id="3921" r:id="rId20"/>
    <p:sldId id="3922" r:id="rId21"/>
    <p:sldId id="3925" r:id="rId22"/>
    <p:sldId id="3958" r:id="rId23"/>
    <p:sldId id="3959" r:id="rId24"/>
    <p:sldId id="3960" r:id="rId25"/>
    <p:sldId id="3937" r:id="rId26"/>
    <p:sldId id="3938" r:id="rId27"/>
    <p:sldId id="3940" r:id="rId28"/>
    <p:sldId id="3941" r:id="rId29"/>
    <p:sldId id="3961" r:id="rId30"/>
    <p:sldId id="3730" r:id="rId31"/>
    <p:sldId id="330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8BAE"/>
    <a:srgbClr val="C1DEF6"/>
    <a:srgbClr val="B4DEFA"/>
    <a:srgbClr val="EA6E7E"/>
    <a:srgbClr val="EFA0A7"/>
    <a:srgbClr val="F3EFEE"/>
    <a:srgbClr val="F5F1EE"/>
    <a:srgbClr val="FCF8F7"/>
    <a:srgbClr val="F1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72" y="78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" Target="../slides/slide21.xml"/><Relationship Id="rId4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" Target="../slides/slide22.xml"/><Relationship Id="rId4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" Target="../slides/slide23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" Target="../slides/slide24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" Target="../slides/slide25.xml"/><Relationship Id="rId4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" Target="../slides/slide26.xml"/><Relationship Id="rId4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" Target="../slides/slide27.xml"/><Relationship Id="rId4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slide" Target="../slides/slide28.xml"/><Relationship Id="rId4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slide" Target="../slides/slide29.xml"/><Relationship Id="rId4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" Target="../slides/slide8.xml"/><Relationship Id="rId4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" Target="../slides/slide9.xml"/><Relationship Id="rId4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" Target="../slides/slide15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" Target="../slides/slide16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" Target="../slides/slide18.xml"/><Relationship Id="rId4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" Target="../slides/slide19.xml"/><Relationship Id="rId4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" Target="../slides/slide20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1924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F34EDB8-5734-453F-9794-61E017BF03F0}" type="slidenum">
              <a:rPr lang="zh-CN" altLang="en-US" sz="1200"/>
              <a:pPr algn="r"/>
              <a:t>21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81205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9876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2D66721-1E47-4687-AC10-60B380C130E3}" type="slidenum">
              <a:rPr lang="zh-CN" altLang="en-US" sz="1200"/>
              <a:pPr algn="r"/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21827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0900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944900A-345B-4BAB-B9DD-186976421A80}" type="slidenum">
              <a:rPr lang="zh-CN" altLang="en-US" sz="1200"/>
              <a:pPr algn="r"/>
              <a:t>23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52520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2948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7338621-BE4B-4B15-9E78-EA35C6C22062}" type="slidenum">
              <a:rPr lang="zh-CN" altLang="en-US" sz="1200"/>
              <a:pPr algn="r"/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8652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4212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3B1ADE5-6927-410F-A1F3-232EE098CC7A}" type="slidenum">
              <a:rPr lang="zh-CN" altLang="en-US" sz="1200"/>
              <a:pPr algn="r"/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6925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5236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24C948F-C558-4491-A262-92CA2F2CB21B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34221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7284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F1DBF19-7616-44B3-A383-FADBF183B8E5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0825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33F5B2F-50B6-489A-B0A4-D6D49654618E}" type="slidenum">
              <a:rPr lang="zh-CN" altLang="en-US" sz="1200"/>
              <a:pPr algn="r"/>
              <a:t>28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1564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8068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3D8FCE5-209A-4537-97E2-7824168D1F2F}" type="slidenum">
              <a:rPr lang="zh-CN" altLang="en-US" sz="1200"/>
              <a:pPr algn="r"/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7876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58372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60FE1AC-2380-4916-B979-69AFEA06CD75}" type="slidenum">
              <a:rPr lang="zh-CN" altLang="en-US" sz="1200"/>
              <a:pPr algn="r"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7422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0420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55FC9B2-B895-426D-9580-A7CDFEE8AC55}" type="slidenum">
              <a:rPr lang="zh-CN" altLang="en-US" sz="1200"/>
              <a:pPr algn="r"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9924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1444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EAB317E-0E96-4DCE-99CC-46027E94239A}" type="slidenum">
              <a:rPr lang="zh-CN" altLang="en-US" sz="1200"/>
              <a:pPr algn="r"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9228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3492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A0EDFC0-63B8-48C6-B2AA-CF626EACD5E7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3219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2291BE7-3D27-41AD-B0A7-3318E4A6C30A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9374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5897D24-B4B1-4C57-AA4A-58583E7366BA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4462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7828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0700BC3-3F1A-4EBC-B867-E586E7311020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3660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8322174-C3E8-46FF-ACEF-C464F32E8989}" type="slidenum">
              <a:rPr lang="zh-CN" altLang="en-US" sz="1200"/>
              <a:pPr algn="r"/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5423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itchFamily="34" charset="0"/>
              </a:rPr>
              <a:t>2021/1/29</a:t>
            </a:fld>
            <a:endParaRPr lang="zh-CN" altLang="en-US" dirty="0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itchFamily="34" charset="0"/>
              </a:rPr>
              <a:t>‹#›</a:t>
            </a:fld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itchFamily="34" charset="0"/>
              </a:rPr>
              <a:t>‹#›</a:t>
            </a:fld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3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r:id=""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2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59" r:id="rId27"/>
    <p:sldLayoutId id="2147483960" r:id="rId28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9.emf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notesSlide" Target="../notesSlides/notesSlide4.xml"/><Relationship Id="rId17" Type="http://schemas.openxmlformats.org/officeDocument/2006/relationships/oleObject" Target="../embeddings/oleObject7.bin"/><Relationship Id="rId2" Type="http://schemas.openxmlformats.org/officeDocument/2006/relationships/tags" Target="../tags/tag29.xml"/><Relationship Id="rId16" Type="http://schemas.openxmlformats.org/officeDocument/2006/relationships/image" Target="&#31572;&#26696;" TargetMode="External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3.v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15" Type="http://schemas.openxmlformats.org/officeDocument/2006/relationships/image" Target="../media/image23.jpeg"/><Relationship Id="rId10" Type="http://schemas.openxmlformats.org/officeDocument/2006/relationships/tags" Target="../tags/tag37.xml"/><Relationship Id="rId19" Type="http://schemas.openxmlformats.org/officeDocument/2006/relationships/oleObject" Target="../embeddings/oleObject8.bin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.doc"/><Relationship Id="rId3" Type="http://schemas.openxmlformats.org/officeDocument/2006/relationships/tags" Target="../tags/tag42.xml"/><Relationship Id="rId7" Type="http://schemas.openxmlformats.org/officeDocument/2006/relationships/image" Target="../media/image41.emf"/><Relationship Id="rId2" Type="http://schemas.openxmlformats.org/officeDocument/2006/relationships/tags" Target="../tags/tag4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3.doc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.doc"/><Relationship Id="rId3" Type="http://schemas.openxmlformats.org/officeDocument/2006/relationships/tags" Target="../tags/tag47.xml"/><Relationship Id="rId7" Type="http://schemas.openxmlformats.org/officeDocument/2006/relationships/image" Target="../media/image43.emf"/><Relationship Id="rId2" Type="http://schemas.openxmlformats.org/officeDocument/2006/relationships/tags" Target="../tags/tag4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5.doc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tags" Target="../tags/tag52.xml"/><Relationship Id="rId7" Type="http://schemas.openxmlformats.org/officeDocument/2006/relationships/image" Target="../media/image45.emf"/><Relationship Id="rId2" Type="http://schemas.openxmlformats.org/officeDocument/2006/relationships/tags" Target="../tags/tag5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7.doc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.doc"/><Relationship Id="rId3" Type="http://schemas.openxmlformats.org/officeDocument/2006/relationships/tags" Target="../tags/tag57.xml"/><Relationship Id="rId7" Type="http://schemas.openxmlformats.org/officeDocument/2006/relationships/image" Target="../media/image47.emf"/><Relationship Id="rId2" Type="http://schemas.openxmlformats.org/officeDocument/2006/relationships/tags" Target="../tags/tag5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9.doc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49.emf"/><Relationship Id="rId2" Type="http://schemas.openxmlformats.org/officeDocument/2006/relationships/tags" Target="../tags/tag6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11.doc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3.doc"/><Relationship Id="rId3" Type="http://schemas.openxmlformats.org/officeDocument/2006/relationships/tags" Target="../tags/tag71.xml"/><Relationship Id="rId7" Type="http://schemas.openxmlformats.org/officeDocument/2006/relationships/image" Target="../media/image51.emf"/><Relationship Id="rId2" Type="http://schemas.openxmlformats.org/officeDocument/2006/relationships/tags" Target="../tags/tag7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12.doc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5.doc"/><Relationship Id="rId3" Type="http://schemas.openxmlformats.org/officeDocument/2006/relationships/tags" Target="../tags/tag76.xml"/><Relationship Id="rId7" Type="http://schemas.openxmlformats.org/officeDocument/2006/relationships/image" Target="../media/image53.emf"/><Relationship Id="rId2" Type="http://schemas.openxmlformats.org/officeDocument/2006/relationships/tags" Target="../tags/tag7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__14.doc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7.doc"/><Relationship Id="rId3" Type="http://schemas.openxmlformats.org/officeDocument/2006/relationships/tags" Target="../tags/tag81.xml"/><Relationship Id="rId7" Type="http://schemas.openxmlformats.org/officeDocument/2006/relationships/image" Target="../media/image55.emf"/><Relationship Id="rId2" Type="http://schemas.openxmlformats.org/officeDocument/2006/relationships/tags" Target="../tags/tag8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__16.doc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9.doc"/><Relationship Id="rId3" Type="http://schemas.openxmlformats.org/officeDocument/2006/relationships/tags" Target="../tags/tag86.xml"/><Relationship Id="rId7" Type="http://schemas.openxmlformats.org/officeDocument/2006/relationships/image" Target="../media/image57.emf"/><Relationship Id="rId2" Type="http://schemas.openxmlformats.org/officeDocument/2006/relationships/tags" Target="../tags/tag8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Word_97_-_2003___18.doc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1.doc"/><Relationship Id="rId3" Type="http://schemas.openxmlformats.org/officeDocument/2006/relationships/tags" Target="../tags/tag91.xml"/><Relationship Id="rId7" Type="http://schemas.openxmlformats.org/officeDocument/2006/relationships/image" Target="../media/image59.emf"/><Relationship Id="rId2" Type="http://schemas.openxmlformats.org/officeDocument/2006/relationships/tags" Target="../tags/tag9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Word_97_-_2003___20.doc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3.doc"/><Relationship Id="rId3" Type="http://schemas.openxmlformats.org/officeDocument/2006/relationships/tags" Target="../tags/tag96.xml"/><Relationship Id="rId7" Type="http://schemas.openxmlformats.org/officeDocument/2006/relationships/image" Target="../media/image61.emf"/><Relationship Id="rId2" Type="http://schemas.openxmlformats.org/officeDocument/2006/relationships/tags" Target="../tags/tag9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Word_97_-_2003___22.doc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24.doc"/><Relationship Id="rId4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6.doc"/><Relationship Id="rId3" Type="http://schemas.openxmlformats.org/officeDocument/2006/relationships/tags" Target="../tags/tag105.xml"/><Relationship Id="rId7" Type="http://schemas.openxmlformats.org/officeDocument/2006/relationships/image" Target="../media/image64.emf"/><Relationship Id="rId2" Type="http://schemas.openxmlformats.org/officeDocument/2006/relationships/tags" Target="../tags/tag10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25.doc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oleObject" Target="../embeddings/Microsoft_Word_97_-_2003___1.doc"/><Relationship Id="rId18" Type="http://schemas.openxmlformats.org/officeDocument/2006/relationships/image" Target="../media/image20.emf"/><Relationship Id="rId3" Type="http://schemas.openxmlformats.org/officeDocument/2006/relationships/tags" Target="../tags/tag9.xml"/><Relationship Id="rId21" Type="http://schemas.openxmlformats.org/officeDocument/2006/relationships/oleObject" Target="../embeddings/oleObject4.bin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1.v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24" Type="http://schemas.openxmlformats.org/officeDocument/2006/relationships/image" Target="&#31572;&#26696;" TargetMode="External"/><Relationship Id="rId5" Type="http://schemas.openxmlformats.org/officeDocument/2006/relationships/tags" Target="../tags/tag11.xml"/><Relationship Id="rId15" Type="http://schemas.openxmlformats.org/officeDocument/2006/relationships/oleObject" Target="../embeddings/oleObject1.bin"/><Relationship Id="rId23" Type="http://schemas.openxmlformats.org/officeDocument/2006/relationships/image" Target="../media/image23.jpeg"/><Relationship Id="rId10" Type="http://schemas.openxmlformats.org/officeDocument/2006/relationships/tags" Target="../tags/tag16.xml"/><Relationship Id="rId19" Type="http://schemas.openxmlformats.org/officeDocument/2006/relationships/oleObject" Target="../embeddings/oleObject3.bin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emf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tags" Target="../tags/tag24.xml"/><Relationship Id="rId11" Type="http://schemas.openxmlformats.org/officeDocument/2006/relationships/image" Target="../media/image24.emf"/><Relationship Id="rId5" Type="http://schemas.openxmlformats.org/officeDocument/2006/relationships/tags" Target="../tags/tag23.xml"/><Relationship Id="rId15" Type="http://schemas.openxmlformats.org/officeDocument/2006/relationships/image" Target="&#31572;&#26696;" TargetMode="External"/><Relationship Id="rId10" Type="http://schemas.openxmlformats.org/officeDocument/2006/relationships/oleObject" Target="../embeddings/Microsoft_Word_97_-_2003___2.doc"/><Relationship Id="rId4" Type="http://schemas.openxmlformats.org/officeDocument/2006/relationships/tags" Target="../tags/tag22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1654" y="3096745"/>
            <a:ext cx="10416020" cy="818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5.1.1</a:t>
            </a:r>
            <a:r>
              <a:rPr lang="zh-CN" altLang="zh-CN" dirty="0"/>
              <a:t>变化率问题</a:t>
            </a:r>
            <a:endParaRPr lang="zh-CN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1752" y="1379411"/>
            <a:ext cx="7593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dirty="0" smtClean="0">
                <a:solidFill>
                  <a:srgbClr val="FF0000"/>
                </a:solidFill>
              </a:rPr>
              <a:t>第五</a:t>
            </a:r>
            <a:r>
              <a:rPr lang="zh-CN" altLang="zh-CN" sz="4000" dirty="0">
                <a:solidFill>
                  <a:srgbClr val="FF0000"/>
                </a:solidFill>
              </a:rPr>
              <a:t>章</a:t>
            </a:r>
            <a:r>
              <a:rPr lang="en-US" altLang="zh-CN" sz="4000" dirty="0">
                <a:solidFill>
                  <a:srgbClr val="FF0000"/>
                </a:solidFill>
              </a:rPr>
              <a:t>  </a:t>
            </a:r>
            <a:r>
              <a:rPr lang="zh-CN" altLang="zh-CN" sz="4000" dirty="0">
                <a:solidFill>
                  <a:srgbClr val="FF0000"/>
                </a:solidFill>
              </a:rPr>
              <a:t>一元函数的导数及其应</a:t>
            </a:r>
          </a:p>
          <a:p>
            <a:endParaRPr lang="zh-CN" altLang="zh-CN" sz="4000" dirty="0">
              <a:solidFill>
                <a:srgbClr val="FF0000"/>
              </a:solidFill>
            </a:endParaRPr>
          </a:p>
          <a:p>
            <a:endParaRPr lang="zh-CN" altLang="zh-CN" sz="4000" dirty="0">
              <a:solidFill>
                <a:srgbClr val="FF0000"/>
              </a:solidFill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问题思考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0459" y="686137"/>
                <a:ext cx="97945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抛物线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的切线的斜率</a:t>
                </a:r>
                <a:b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我们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知道，如果一条直线与一个圆只有一个公共点，那么这条直线与这个圆相切，对于一般的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，如何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确定它的切线呢？下面我们以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抛物线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例进行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研究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9" y="686137"/>
                <a:ext cx="9794544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933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98" y="3377678"/>
            <a:ext cx="31432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5869" y="845868"/>
                <a:ext cx="10190328" cy="1074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探究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你认为应该如何定义抛物线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(1,1)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处的切线？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69" y="845868"/>
                <a:ext cx="10190328" cy="1074333"/>
              </a:xfrm>
              <a:prstGeom prst="rect">
                <a:avLst/>
              </a:prstGeom>
              <a:blipFill rotWithShape="0">
                <a:blip r:embed="rId2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27881" y="2273653"/>
                <a:ext cx="613694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与研究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瞬时速度类似为了研究抛物线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(1,1)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处的切线，我们通常在点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(1,1)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的附近取一点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考察抛物线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的割线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的变化情况。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81" y="2273653"/>
                <a:ext cx="6136943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490" r="-1092" b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27" y="2041641"/>
            <a:ext cx="2950188" cy="39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0" y="906522"/>
                <a:ext cx="11478902" cy="1628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探究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我们知道斜率是确定直线的一个要素，如何求抛物线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(1,1)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的斜率呢？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6522"/>
                <a:ext cx="11478902" cy="1628331"/>
              </a:xfrm>
              <a:prstGeom prst="rect">
                <a:avLst/>
              </a:prstGeom>
              <a:blipFill rotWithShape="0">
                <a:blip r:embed="rId2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82221" y="2817822"/>
                <a:ext cx="576845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         从上述切线的定义可见，</a:t>
                </a:r>
                <a:r>
                  <a:rPr lang="zh-CN" altLang="en-US" sz="2400" dirty="0"/>
                  <a:t>抛物线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(1,1)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斜率与割线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的斜率有内在的联系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1" y="2817822"/>
                <a:ext cx="5768454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586" r="-211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929" y="2316488"/>
            <a:ext cx="2950188" cy="39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33" y="3082817"/>
            <a:ext cx="7428695" cy="3386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441134" y="910692"/>
                <a:ext cx="9644418" cy="1581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−1,</m:t>
                    </m:r>
                  </m:oMath>
                </a14:m>
                <a:r>
                  <a:rPr lang="zh-CN" altLang="en-US" sz="2400" dirty="0"/>
                  <a:t>点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的坐标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，于是</a:t>
                </a:r>
                <a:r>
                  <a:rPr lang="zh-CN" altLang="en-US" sz="2400" dirty="0"/>
                  <a:t>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/>
                  <a:t>的</a:t>
                </a:r>
                <a:r>
                  <a:rPr lang="zh-CN" altLang="en-US" sz="2400" dirty="0"/>
                  <a:t>斜率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+2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34" y="910692"/>
                <a:ext cx="9644418" cy="1581908"/>
              </a:xfrm>
              <a:prstGeom prst="rect">
                <a:avLst/>
              </a:prstGeom>
              <a:blipFill rotWithShape="0"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4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5229" y="764275"/>
                <a:ext cx="103700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利用计算工具计算更多割线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+mn-ea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的值，当无限趋近于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的斜率有什么变化趋势？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9" y="764275"/>
                <a:ext cx="10370025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18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2"/>
          <p:cNvSpPr txBox="1"/>
          <p:nvPr/>
        </p:nvSpPr>
        <p:spPr>
          <a:xfrm>
            <a:off x="0" y="0"/>
            <a:ext cx="1980029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观察与</a:t>
            </a:r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思考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6207" y="1936971"/>
                <a:ext cx="1150278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从几何图形上看，当横坐标间隔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+mn-ea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400" b="0" i="1" smtClean="0">
                            <a:latin typeface="+mn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无限变小时，点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无限趋近于点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，于是割线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无限趋近于点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smtClean="0">
                        <a:latin typeface="+mn-ea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，这时，割线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+mn-ea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无限趋近于点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+mn-ea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+mn-ea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，因此，切线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+mn-ea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7" y="1936971"/>
                <a:ext cx="11502789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848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54" y="3930555"/>
            <a:ext cx="3808827" cy="29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44256" y="810191"/>
          <a:ext cx="11054775" cy="52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63" name="文档" r:id="rId13" imgW="10485697" imgH="4964616" progId="Word.Document.8">
                  <p:embed/>
                </p:oleObj>
              </mc:Choice>
              <mc:Fallback>
                <p:oleObj name="文档" r:id="rId13" imgW="10485697" imgH="4964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56" y="810191"/>
                        <a:ext cx="11054775" cy="52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383373" y="2290096"/>
            <a:ext cx="944489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anose="02020603050405020304" pitchFamily="18" charset="0"/>
              </a:rPr>
              <a:t>斜率</a:t>
            </a:r>
          </a:p>
        </p:txBody>
      </p:sp>
      <p:sp>
        <p:nvSpPr>
          <p:cNvPr id="112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869354" y="3775040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anose="02020603050405020304" pitchFamily="18" charset="0"/>
              </a:rPr>
              <a:t>切线 </a:t>
            </a:r>
          </a:p>
        </p:txBody>
      </p:sp>
      <p:pic>
        <p:nvPicPr>
          <p:cNvPr id="11269" name="Picture 5" descr="答案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r:link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83" y="6365294"/>
            <a:ext cx="754231" cy="43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11270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214498" y="4717408"/>
          <a:ext cx="5575261" cy="119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64" name="文档" r:id="rId17" imgW="5270209" imgH="1134581" progId="Word.Document.8">
                  <p:embed/>
                </p:oleObj>
              </mc:Choice>
              <mc:Fallback>
                <p:oleObj name="文档" r:id="rId17" imgW="5270209" imgH="1134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98" y="4717408"/>
                        <a:ext cx="5575261" cy="1197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857862" y="3627218"/>
          <a:ext cx="5575262" cy="104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65" name="文档" r:id="rId19" imgW="5268411" imgH="989610" progId="Word.Document.8">
                  <p:embed/>
                </p:oleObj>
              </mc:Choice>
              <mc:Fallback>
                <p:oleObj name="文档" r:id="rId19" imgW="5268411" imgH="989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862" y="3627218"/>
                        <a:ext cx="5575262" cy="104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2" name="Line 8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1736915" y="4618301"/>
            <a:ext cx="371572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Line 9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1093552" y="5757206"/>
            <a:ext cx="371572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Rectangle 10"/>
          <p:cNvSpPr>
            <a:spLocks noGrp="1" noChangeArrowheads="1"/>
          </p:cNvSpPr>
          <p:nvPr>
            <p:ph type="sldNum" sz="quarter" idx="10"/>
            <p:custDataLst>
              <p:tags r:id="rId10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3D9C6AC0-EBAE-459C-96C3-A9607D52EE2E}" type="slidenum">
              <a:rPr lang="zh-CN" altLang="en-US"/>
              <a:pPr/>
              <a:t>15</a:t>
            </a:fld>
            <a:endParaRPr lang="zh-CN" altLang="en-US"/>
          </a:p>
        </p:txBody>
      </p:sp>
      <p:sp>
        <p:nvSpPr>
          <p:cNvPr id="1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概念解析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8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9"/>
                  </p:tgtEl>
                </p:cond>
              </p:nextCondLst>
            </p:seq>
          </p:childTnLst>
        </p:cTn>
      </p:par>
    </p:tnLst>
    <p:bldLst>
      <p:bldP spid="11267" grpId="0" animBg="1"/>
      <p:bldP spid="11267" grpId="1" animBg="1"/>
      <p:bldP spid="11268" grpId="0" animBg="1"/>
      <p:bldP spid="1126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1551707"/>
              </p:ext>
            </p:extLst>
          </p:nvPr>
        </p:nvGraphicFramePr>
        <p:xfrm>
          <a:off x="-251821" y="603733"/>
          <a:ext cx="110775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86" name="Document" r:id="rId6" imgW="10563588" imgH="4807337" progId="Word.Document.8">
                  <p:embed/>
                </p:oleObj>
              </mc:Choice>
              <mc:Fallback>
                <p:oleObj name="Document" r:id="rId6" imgW="10563588" imgH="4807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1821" y="603733"/>
                        <a:ext cx="11077575" cy="506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84043504"/>
              </p:ext>
            </p:extLst>
          </p:nvPr>
        </p:nvGraphicFramePr>
        <p:xfrm>
          <a:off x="810478" y="5915447"/>
          <a:ext cx="11115247" cy="73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87" name="Document" r:id="rId8" imgW="10535088" imgH="691750" progId="Word.Document.8">
                  <p:embed/>
                </p:oleObj>
              </mc:Choice>
              <mc:Fallback>
                <p:oleObj name="Document" r:id="rId8" imgW="10535088" imgH="691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78" y="5915447"/>
                        <a:ext cx="11115247" cy="7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小试牛刀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5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2793114"/>
              </p:ext>
            </p:extLst>
          </p:nvPr>
        </p:nvGraphicFramePr>
        <p:xfrm>
          <a:off x="539750" y="958850"/>
          <a:ext cx="11077575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10" name="Document" r:id="rId6" imgW="10535088" imgH="2766279" progId="Word.Document.8">
                  <p:embed/>
                </p:oleObj>
              </mc:Choice>
              <mc:Fallback>
                <p:oleObj name="Document" r:id="rId6" imgW="10535088" imgH="2766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58850"/>
                        <a:ext cx="11077575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27439702"/>
              </p:ext>
            </p:extLst>
          </p:nvPr>
        </p:nvGraphicFramePr>
        <p:xfrm>
          <a:off x="502078" y="4746394"/>
          <a:ext cx="11115247" cy="7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11" name="Document" r:id="rId8" imgW="10535088" imgH="691750" progId="Word.Document.8">
                  <p:embed/>
                </p:oleObj>
              </mc:Choice>
              <mc:Fallback>
                <p:oleObj name="Document" r:id="rId8" imgW="10535088" imgH="691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78" y="4746394"/>
                        <a:ext cx="11115247" cy="7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1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4816784"/>
              </p:ext>
            </p:extLst>
          </p:nvPr>
        </p:nvGraphicFramePr>
        <p:xfrm>
          <a:off x="344488" y="914400"/>
          <a:ext cx="11077575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34" name="Document" r:id="rId6" imgW="10535088" imgH="2766279" progId="Word.Document.8">
                  <p:embed/>
                </p:oleObj>
              </mc:Choice>
              <mc:Fallback>
                <p:oleObj name="Document" r:id="rId6" imgW="10535088" imgH="2766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914400"/>
                        <a:ext cx="11077575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9047987"/>
              </p:ext>
            </p:extLst>
          </p:nvPr>
        </p:nvGraphicFramePr>
        <p:xfrm>
          <a:off x="-225057" y="4577332"/>
          <a:ext cx="11115247" cy="123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35" name="Document" r:id="rId8" imgW="10535088" imgH="1165393" progId="Word.Document.8">
                  <p:embed/>
                </p:oleObj>
              </mc:Choice>
              <mc:Fallback>
                <p:oleObj name="Document" r:id="rId8" imgW="10535088" imgH="1165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5057" y="4577332"/>
                        <a:ext cx="11115247" cy="1232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9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5053912"/>
              </p:ext>
            </p:extLst>
          </p:nvPr>
        </p:nvGraphicFramePr>
        <p:xfrm>
          <a:off x="558053" y="1082309"/>
          <a:ext cx="110775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8" name="Document" r:id="rId6" imgW="10535088" imgH="1383140" progId="Word.Document.8">
                  <p:embed/>
                </p:oleObj>
              </mc:Choice>
              <mc:Fallback>
                <p:oleObj name="Document" r:id="rId6" imgW="10535088" imgH="1383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53" y="1082309"/>
                        <a:ext cx="110775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5216013"/>
              </p:ext>
            </p:extLst>
          </p:nvPr>
        </p:nvGraphicFramePr>
        <p:xfrm>
          <a:off x="539218" y="2983854"/>
          <a:ext cx="11115247" cy="247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9" name="Document" r:id="rId8" imgW="10535088" imgH="2342304" progId="Word.Document.8">
                  <p:embed/>
                </p:oleObj>
              </mc:Choice>
              <mc:Fallback>
                <p:oleObj name="Document" r:id="rId8" imgW="10535088" imgH="2342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8" y="2983854"/>
                        <a:ext cx="11115247" cy="2477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典例解析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学习目标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272" y="1009639"/>
            <a:ext cx="108447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/>
              <a:t>通过</a:t>
            </a:r>
            <a:r>
              <a:rPr lang="zh-CN" altLang="zh-CN" sz="2400" dirty="0"/>
              <a:t>求高台跳水运动员在具体时刻的瞬时速度，体会求瞬时速度的一般方法</a:t>
            </a:r>
            <a:r>
              <a:rPr lang="en-US" altLang="zh-CN" sz="2400" dirty="0"/>
              <a:t>.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/>
              <a:t>通过</a:t>
            </a:r>
            <a:r>
              <a:rPr lang="zh-CN" altLang="zh-CN" sz="2400" dirty="0" smtClean="0"/>
              <a:t>求</a:t>
            </a:r>
            <a:r>
              <a:rPr lang="zh-CN" altLang="en-US" sz="2400" dirty="0" smtClean="0"/>
              <a:t>曲线处某点处切线斜率的过程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体会</a:t>
            </a:r>
            <a:r>
              <a:rPr lang="zh-CN" altLang="zh-CN" sz="2400" dirty="0" smtClean="0"/>
              <a:t>求</a:t>
            </a:r>
            <a:r>
              <a:rPr lang="zh-CN" altLang="en-US" sz="2400" dirty="0" smtClean="0"/>
              <a:t>切线斜率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一般方法</a:t>
            </a:r>
            <a:r>
              <a:rPr lang="en-US" altLang="zh-CN" sz="2400" dirty="0"/>
              <a:t>.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理解函数的平均变化率，瞬时变化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率的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9654572"/>
              </p:ext>
            </p:extLst>
          </p:nvPr>
        </p:nvGraphicFramePr>
        <p:xfrm>
          <a:off x="539218" y="951294"/>
          <a:ext cx="11115247" cy="495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81" name="Document" r:id="rId6" imgW="10535088" imgH="4687487" progId="Word.Document.8">
                  <p:embed/>
                </p:oleObj>
              </mc:Choice>
              <mc:Fallback>
                <p:oleObj name="Document" r:id="rId6" imgW="10535088" imgH="4687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8" y="951294"/>
                        <a:ext cx="11115247" cy="495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75F85AB1-2AF7-4327-8045-1C18D5F3993C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0" name="Object 6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9218" y="1183106"/>
          <a:ext cx="11115247" cy="51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53" name="文档" r:id="rId5" imgW="10504762" imgH="4885169" progId="Word.Document.8">
                  <p:embed/>
                </p:oleObj>
              </mc:Choice>
              <mc:Fallback>
                <p:oleObj name="文档" r:id="rId5" imgW="10504762" imgH="48851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8" y="1183106"/>
                        <a:ext cx="11115247" cy="51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归纳总结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6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9573014"/>
              </p:ext>
            </p:extLst>
          </p:nvPr>
        </p:nvGraphicFramePr>
        <p:xfrm>
          <a:off x="288356" y="523092"/>
          <a:ext cx="110775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80" name="Document" r:id="rId6" imgW="10535088" imgH="1304679" progId="Word.Document.8">
                  <p:embed/>
                </p:oleObj>
              </mc:Choice>
              <mc:Fallback>
                <p:oleObj name="Document" r:id="rId6" imgW="10535088" imgH="1304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56" y="523092"/>
                        <a:ext cx="110775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09476258"/>
              </p:ext>
            </p:extLst>
          </p:nvPr>
        </p:nvGraphicFramePr>
        <p:xfrm>
          <a:off x="288356" y="2218777"/>
          <a:ext cx="10995981" cy="382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81" name="Document" r:id="rId8" imgW="10589201" imgH="3650222" progId="Word.Document.8">
                  <p:embed/>
                </p:oleObj>
              </mc:Choice>
              <mc:Fallback>
                <p:oleObj name="Document" r:id="rId8" imgW="10589201" imgH="3650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56" y="2218777"/>
                        <a:ext cx="10995981" cy="3824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跟踪训练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5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516339"/>
              </p:ext>
            </p:extLst>
          </p:nvPr>
        </p:nvGraphicFramePr>
        <p:xfrm>
          <a:off x="641445" y="642957"/>
          <a:ext cx="110775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04" name="Document" r:id="rId6" imgW="10535088" imgH="1383140" progId="Word.Document.8">
                  <p:embed/>
                </p:oleObj>
              </mc:Choice>
              <mc:Fallback>
                <p:oleObj name="Document" r:id="rId6" imgW="10535088" imgH="1383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45" y="642957"/>
                        <a:ext cx="110775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75493792"/>
              </p:ext>
            </p:extLst>
          </p:nvPr>
        </p:nvGraphicFramePr>
        <p:xfrm>
          <a:off x="0" y="2199910"/>
          <a:ext cx="11115247" cy="465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05" name="Document" r:id="rId8" imgW="10535088" imgH="4404236" progId="Word.Document.8">
                  <p:embed/>
                </p:oleObj>
              </mc:Choice>
              <mc:Fallback>
                <p:oleObj name="Document" r:id="rId8" imgW="10535088" imgH="4404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99910"/>
                        <a:ext cx="11115247" cy="4658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9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2373051"/>
              </p:ext>
            </p:extLst>
          </p:nvPr>
        </p:nvGraphicFramePr>
        <p:xfrm>
          <a:off x="-191069" y="523092"/>
          <a:ext cx="11077575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28" name="Document" r:id="rId6" imgW="10535088" imgH="3133029" progId="Word.Document.8">
                  <p:embed/>
                </p:oleObj>
              </mc:Choice>
              <mc:Fallback>
                <p:oleObj name="Document" r:id="rId6" imgW="10535088" imgH="3133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1069" y="523092"/>
                        <a:ext cx="11077575" cy="329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典例解析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57794719"/>
              </p:ext>
            </p:extLst>
          </p:nvPr>
        </p:nvGraphicFramePr>
        <p:xfrm>
          <a:off x="618344" y="1399986"/>
          <a:ext cx="11077575" cy="520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29" name="Document" r:id="rId8" imgW="10535088" imgH="4932946" progId="Word.Document.8">
                  <p:embed/>
                </p:oleObj>
              </mc:Choice>
              <mc:Fallback>
                <p:oleObj name="Document" r:id="rId8" imgW="10535088" imgH="4932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44" y="1399986"/>
                        <a:ext cx="11077575" cy="520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7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7398043"/>
              </p:ext>
            </p:extLst>
          </p:nvPr>
        </p:nvGraphicFramePr>
        <p:xfrm>
          <a:off x="539750" y="509588"/>
          <a:ext cx="11077575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48" name="Document" r:id="rId6" imgW="10535088" imgH="4404236" progId="Word.Document.8">
                  <p:embed/>
                </p:oleObj>
              </mc:Choice>
              <mc:Fallback>
                <p:oleObj name="Document" r:id="rId6" imgW="10535088" imgH="4404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9588"/>
                        <a:ext cx="11077575" cy="46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7216868"/>
              </p:ext>
            </p:extLst>
          </p:nvPr>
        </p:nvGraphicFramePr>
        <p:xfrm>
          <a:off x="344488" y="5546725"/>
          <a:ext cx="110775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49" name="Document" r:id="rId8" imgW="10535088" imgH="691750" progId="Word.Document.8">
                  <p:embed/>
                </p:oleObj>
              </mc:Choice>
              <mc:Fallback>
                <p:oleObj name="Document" r:id="rId8" imgW="10535088" imgH="691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5546725"/>
                        <a:ext cx="110775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当堂达标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8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8390969"/>
              </p:ext>
            </p:extLst>
          </p:nvPr>
        </p:nvGraphicFramePr>
        <p:xfrm>
          <a:off x="516175" y="1051518"/>
          <a:ext cx="11079162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72" name="Document" r:id="rId6" imgW="10535088" imgH="1752409" progId="Word.Document.8">
                  <p:embed/>
                </p:oleObj>
              </mc:Choice>
              <mc:Fallback>
                <p:oleObj name="Document" r:id="rId6" imgW="10535088" imgH="1752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75" y="1051518"/>
                        <a:ext cx="11079162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6341459"/>
              </p:ext>
            </p:extLst>
          </p:nvPr>
        </p:nvGraphicFramePr>
        <p:xfrm>
          <a:off x="693382" y="4035330"/>
          <a:ext cx="110775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73" name="Document" r:id="rId8" imgW="10535088" imgH="1752409" progId="Word.Document.8">
                  <p:embed/>
                </p:oleObj>
              </mc:Choice>
              <mc:Fallback>
                <p:oleObj name="Document" r:id="rId8" imgW="10535088" imgH="1752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382" y="4035330"/>
                        <a:ext cx="110775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4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0956834"/>
              </p:ext>
            </p:extLst>
          </p:nvPr>
        </p:nvGraphicFramePr>
        <p:xfrm>
          <a:off x="539217" y="937023"/>
          <a:ext cx="11115247" cy="219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20" name="Document" r:id="rId6" imgW="10535088" imgH="2074889" progId="Word.Document.8">
                  <p:embed/>
                </p:oleObj>
              </mc:Choice>
              <mc:Fallback>
                <p:oleObj name="Document" r:id="rId6" imgW="10535088" imgH="20748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7" y="937023"/>
                        <a:ext cx="11115247" cy="219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5946548"/>
              </p:ext>
            </p:extLst>
          </p:nvPr>
        </p:nvGraphicFramePr>
        <p:xfrm>
          <a:off x="293558" y="3739325"/>
          <a:ext cx="11115247" cy="196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21" name="Document" r:id="rId8" imgW="10535088" imgH="1856783" progId="Word.Document.8">
                  <p:embed/>
                </p:oleObj>
              </mc:Choice>
              <mc:Fallback>
                <p:oleObj name="Document" r:id="rId8" imgW="10535088" imgH="18567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58" y="3739325"/>
                        <a:ext cx="11115247" cy="1963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4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091973"/>
              </p:ext>
            </p:extLst>
          </p:nvPr>
        </p:nvGraphicFramePr>
        <p:xfrm>
          <a:off x="511923" y="1037413"/>
          <a:ext cx="11115247" cy="352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13" name="Document" r:id="rId5" imgW="10535088" imgH="3337099" progId="Word.Document.8">
                  <p:embed/>
                </p:oleObj>
              </mc:Choice>
              <mc:Fallback>
                <p:oleObj name="Document" r:id="rId5" imgW="10535088" imgH="3337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23" y="1037413"/>
                        <a:ext cx="11115247" cy="352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1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9859275"/>
              </p:ext>
            </p:extLst>
          </p:nvPr>
        </p:nvGraphicFramePr>
        <p:xfrm>
          <a:off x="276653" y="618227"/>
          <a:ext cx="11115247" cy="185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54" name="Document" r:id="rId6" imgW="10563588" imgH="1750609" progId="Word.Document.8">
                  <p:embed/>
                </p:oleObj>
              </mc:Choice>
              <mc:Fallback>
                <p:oleObj name="Document" r:id="rId6" imgW="10563588" imgH="17506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53" y="618227"/>
                        <a:ext cx="11115247" cy="185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08888711"/>
              </p:ext>
            </p:extLst>
          </p:nvPr>
        </p:nvGraphicFramePr>
        <p:xfrm>
          <a:off x="276653" y="2129051"/>
          <a:ext cx="11496177" cy="57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55" name="Document" r:id="rId8" imgW="10535088" imgH="5243910" progId="Word.Document.8">
                  <p:embed/>
                </p:oleObj>
              </mc:Choice>
              <mc:Fallback>
                <p:oleObj name="Document" r:id="rId8" imgW="10535088" imgH="5243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53" y="2129051"/>
                        <a:ext cx="11496177" cy="5736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7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0" y="0"/>
            <a:ext cx="90281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引言</a:t>
            </a:r>
          </a:p>
        </p:txBody>
      </p:sp>
      <p:sp>
        <p:nvSpPr>
          <p:cNvPr id="2" name="矩形 1"/>
          <p:cNvSpPr/>
          <p:nvPr/>
        </p:nvSpPr>
        <p:spPr>
          <a:xfrm>
            <a:off x="136477" y="834240"/>
            <a:ext cx="11313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第一册中，我们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研究了函数的单调性，并利用函数单调性等知识，定性的研究了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一次函数、指数函数、对数函数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增长速度的差异，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知道“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对数增长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越来越慢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指数爆炸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比“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直线上升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得多，进一步的能否精确定量的刻画变化速度的快慢呢，下面我们就来研究这个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48" y="3264090"/>
            <a:ext cx="3187131" cy="32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19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146"/>
          <p:cNvSpPr txBox="1">
            <a:spLocks noChangeArrowheads="1"/>
          </p:cNvSpPr>
          <p:nvPr/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45061" y="2003043"/>
            <a:ext cx="8808874" cy="2389219"/>
            <a:chOff x="1972858" y="1784679"/>
            <a:chExt cx="8808874" cy="2389219"/>
          </a:xfrm>
        </p:grpSpPr>
        <p:sp>
          <p:nvSpPr>
            <p:cNvPr id="12" name="圆角矩形 11"/>
            <p:cNvSpPr/>
            <p:nvPr/>
          </p:nvSpPr>
          <p:spPr>
            <a:xfrm>
              <a:off x="6619164" y="2402007"/>
              <a:ext cx="3903260" cy="682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972858" y="1784679"/>
              <a:ext cx="8808874" cy="2389219"/>
              <a:chOff x="2068392" y="1784679"/>
              <a:chExt cx="8808874" cy="238921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074460" y="3314089"/>
                <a:ext cx="3507474" cy="698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2068392" y="1784679"/>
                <a:ext cx="3562067" cy="646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074459" y="1905496"/>
                <a:ext cx="33982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物体运动的平均速度与</a:t>
                </a:r>
                <a:r>
                  <a:rPr lang="zh-CN" altLang="zh-CN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瞬时速度</a:t>
                </a:r>
                <a:endParaRPr lang="en-US" altLang="zh-CN" kern="100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197288" y="3527567"/>
                <a:ext cx="36985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曲线某点处割线与切线的斜率</a:t>
                </a:r>
                <a:endParaRPr lang="en-US" altLang="zh-CN" kern="100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782938" y="2551827"/>
                <a:ext cx="4094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函数的</a:t>
                </a:r>
                <a:r>
                  <a:rPr lang="zh-CN" altLang="zh-CN" dirty="0"/>
                  <a:t>平均变化率</a:t>
                </a:r>
                <a:r>
                  <a:rPr lang="zh-CN" altLang="en-US" dirty="0"/>
                  <a:t>与</a:t>
                </a:r>
                <a:r>
                  <a:rPr lang="zh-CN" altLang="zh-CN" dirty="0"/>
                  <a:t>瞬时变化率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>
                <a:stCxn id="10" idx="3"/>
              </p:cNvCxnSpPr>
              <p:nvPr/>
            </p:nvCxnSpPr>
            <p:spPr>
              <a:xfrm flipV="1">
                <a:off x="5630459" y="2107844"/>
                <a:ext cx="44052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086901" y="2107844"/>
                <a:ext cx="17438" cy="15554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581934" y="3663265"/>
                <a:ext cx="522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endCxn id="12" idx="1"/>
              </p:cNvCxnSpPr>
              <p:nvPr/>
            </p:nvCxnSpPr>
            <p:spPr>
              <a:xfrm>
                <a:off x="6064533" y="2743201"/>
                <a:ext cx="5546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1714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问题探究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235" y="80969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问题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   高台跳水</a:t>
            </a:r>
            <a:r>
              <a:rPr lang="zh-CN" altLang="en-US" sz="2400" dirty="0"/>
              <a:t>运动员的速度</a:t>
            </a:r>
          </a:p>
        </p:txBody>
      </p:sp>
      <p:sp>
        <p:nvSpPr>
          <p:cNvPr id="5" name="矩形 4"/>
          <p:cNvSpPr/>
          <p:nvPr/>
        </p:nvSpPr>
        <p:spPr>
          <a:xfrm>
            <a:off x="-102740" y="1713758"/>
            <a:ext cx="8759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5065395" algn="l"/>
              </a:tabLst>
            </a:pP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高台跳水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运动中，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运动员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在运动过程中的重心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相对</a:t>
            </a:r>
            <a:endParaRPr lang="en-US" altLang="zh-CN" sz="2400" kern="100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5065395" algn="l"/>
              </a:tabLst>
            </a:pP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于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水面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的高度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h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(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单位：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m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与起跳后的时间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t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(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单位：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s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)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存在</a:t>
            </a:r>
            <a:endParaRPr lang="en-US" altLang="zh-CN" sz="2400" kern="100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5065395" algn="l"/>
              </a:tabLst>
            </a:pP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函数关系</a:t>
            </a:r>
            <a:endParaRPr lang="en-US" altLang="zh-CN" sz="2400" kern="100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5065395" algn="l"/>
              </a:tabLst>
            </a:pPr>
            <a:r>
              <a:rPr lang="en-US" altLang="zh-CN" sz="2400" i="1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            h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(</a:t>
            </a:r>
            <a:r>
              <a:rPr lang="en-US" altLang="zh-CN" sz="2400" i="1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t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＝－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4.9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t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2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＋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4.8</a:t>
            </a:r>
            <a:r>
              <a:rPr lang="en-US" altLang="zh-CN" sz="2400" i="1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t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＋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11.</a:t>
            </a:r>
          </a:p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5065395" algn="l"/>
              </a:tabLst>
            </a:pPr>
            <a:r>
              <a:rPr lang="en-US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如何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描述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用运动员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从起跳到入水的过程中运动的</a:t>
            </a:r>
            <a:endParaRPr lang="en-US" altLang="zh-CN" sz="2400" kern="100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5065395" algn="l"/>
              </a:tabLst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快慢程度呢？</a:t>
            </a:r>
            <a:endParaRPr lang="zh-CN" altLang="zh-CN" sz="240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792" y="523092"/>
            <a:ext cx="2892208" cy="4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77421" y="702980"/>
                <a:ext cx="10890913" cy="3403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直觉告诉我们，运动员从起跳到入水的过程中，在上升阶段运动的越来越慢，在下降阶段运动的越来越快，我们可以把整个运动时间段分成许多小段，用运动员在每段时间内的平均速度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近似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的描述它的运动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≤ 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≤0.5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段时间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里，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0.5−0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=2.35(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段时间里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702980"/>
                <a:ext cx="10890913" cy="3403111"/>
              </a:xfrm>
              <a:prstGeom prst="rect">
                <a:avLst/>
              </a:prstGeom>
              <a:blipFill rotWithShape="0">
                <a:blip r:embed="rId2"/>
                <a:stretch>
                  <a:fillRect l="-839" r="-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24501" y="4456386"/>
                <a:ext cx="6096000" cy="18121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一般地，在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段时间里，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.9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+4.8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501" y="4456386"/>
                <a:ext cx="6096000" cy="1812163"/>
              </a:xfrm>
              <a:prstGeom prst="rect">
                <a:avLst/>
              </a:prstGeom>
              <a:blipFill rotWithShape="0">
                <a:blip r:embed="rId3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0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23414" y="910754"/>
                <a:ext cx="10722591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探究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计算运动员在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≤ 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48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49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这段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时间内的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平均速度你发现了什么？你认为用平均速度描述运动员的运动状态有什么问题吗？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4" y="910754"/>
                <a:ext cx="10722591" cy="1446550"/>
              </a:xfrm>
              <a:prstGeom prst="rect">
                <a:avLst/>
              </a:prstGeom>
              <a:blipFill rotWithShape="0">
                <a:blip r:embed="rId2"/>
                <a:stretch>
                  <a:fillRect l="-853" r="-569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69666" y="3764442"/>
            <a:ext cx="9033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为了精确刻画运动员的运动状态，需要引入瞬时速度的概念。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我们把物体在某一时刻的速度称为瞬时速度。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问题思考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5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856" y="801572"/>
            <a:ext cx="10722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：瞬时速度与平均速度有什么关系？你能利用这种关系求运动员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是的瞬时速度吗？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问题思考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04945" y="2580631"/>
            <a:ext cx="7936919" cy="3892131"/>
            <a:chOff x="1382115" y="2444154"/>
            <a:chExt cx="7936919" cy="3892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115" y="2444154"/>
              <a:ext cx="7936919" cy="199689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329" y="4441047"/>
              <a:ext cx="7911705" cy="18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02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9409983"/>
              </p:ext>
            </p:extLst>
          </p:nvPr>
        </p:nvGraphicFramePr>
        <p:xfrm>
          <a:off x="291446" y="689244"/>
          <a:ext cx="11115247" cy="478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00" name="Document" r:id="rId13" imgW="10515968" imgH="4535964" progId="Word.Document.8">
                  <p:embed/>
                </p:oleObj>
              </mc:Choice>
              <mc:Fallback>
                <p:oleObj name="Document" r:id="rId13" imgW="10515968" imgH="4535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46" y="689244"/>
                        <a:ext cx="11115247" cy="4787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7921398"/>
              </p:ext>
            </p:extLst>
          </p:nvPr>
        </p:nvGraphicFramePr>
        <p:xfrm>
          <a:off x="5468595" y="2637517"/>
          <a:ext cx="1474866" cy="6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01" name="文档" r:id="rId15" imgW="1392858" imgH="593550" progId="Word.Document.8">
                  <p:embed/>
                </p:oleObj>
              </mc:Choice>
              <mc:Fallback>
                <p:oleObj name="文档" r:id="rId15" imgW="1392858" imgH="593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595" y="2637517"/>
                        <a:ext cx="1474866" cy="6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9721006"/>
              </p:ext>
            </p:extLst>
          </p:nvPr>
        </p:nvGraphicFramePr>
        <p:xfrm>
          <a:off x="5497152" y="3326384"/>
          <a:ext cx="2188782" cy="6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02" name="文档" r:id="rId17" imgW="2093446" imgH="593550" progId="Word.Document.8">
                  <p:embed/>
                </p:oleObj>
              </mc:Choice>
              <mc:Fallback>
                <p:oleObj name="文档" r:id="rId17" imgW="2093446" imgH="593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152" y="3326384"/>
                        <a:ext cx="2188782" cy="6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00328681"/>
              </p:ext>
            </p:extLst>
          </p:nvPr>
        </p:nvGraphicFramePr>
        <p:xfrm>
          <a:off x="3933729" y="4250580"/>
          <a:ext cx="1825945" cy="105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03" name="文档" r:id="rId19" imgW="1729749" imgH="995726" progId="Word.Document.8">
                  <p:embed/>
                </p:oleObj>
              </mc:Choice>
              <mc:Fallback>
                <p:oleObj name="文档" r:id="rId19" imgW="1729749" imgH="9957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729" y="4250580"/>
                        <a:ext cx="1825945" cy="1051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21429529"/>
              </p:ext>
            </p:extLst>
          </p:nvPr>
        </p:nvGraphicFramePr>
        <p:xfrm>
          <a:off x="6489075" y="4228943"/>
          <a:ext cx="2830465" cy="105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04" name="文档" r:id="rId21" imgW="2677950" imgH="995726" progId="Word.Document.8">
                  <p:embed/>
                </p:oleObj>
              </mc:Choice>
              <mc:Fallback>
                <p:oleObj name="文档" r:id="rId21" imgW="2677950" imgH="9957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075" y="4228943"/>
                        <a:ext cx="2830465" cy="1051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9" name="Line 7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6591542" y="5280499"/>
            <a:ext cx="262553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Line 8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4027799" y="5280499"/>
            <a:ext cx="1731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1" name="Picture 9" descr="答案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r:link="rId24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83" y="6365294"/>
            <a:ext cx="754231" cy="43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8202" name="Rectangle 10"/>
          <p:cNvSpPr>
            <a:spLocks noGrp="1" noChangeArrowheads="1"/>
          </p:cNvSpPr>
          <p:nvPr>
            <p:ph type="sldNum" sz="quarter" idx="10"/>
            <p:custDataLst>
              <p:tags r:id="rId10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4107630B-C709-4FF6-BDED-410F2BF2531C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1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概念解析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1785405"/>
              </p:ext>
            </p:extLst>
          </p:nvPr>
        </p:nvGraphicFramePr>
        <p:xfrm>
          <a:off x="539750" y="1409700"/>
          <a:ext cx="10928350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6" name="Document" r:id="rId10" imgW="10544468" imgH="3850333" progId="Word.Document.8">
                  <p:embed/>
                </p:oleObj>
              </mc:Choice>
              <mc:Fallback>
                <p:oleObj name="Document" r:id="rId10" imgW="10544468" imgH="3850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09700"/>
                        <a:ext cx="10928350" cy="398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78393" y="2041986"/>
            <a:ext cx="179889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963">
                <a:solidFill>
                  <a:srgbClr val="FF0000"/>
                </a:solidFill>
                <a:latin typeface="Times New Roman" panose="02020603050405020304" pitchFamily="18" charset="0"/>
              </a:rPr>
              <a:t>某一时刻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95529439"/>
              </p:ext>
            </p:extLst>
          </p:nvPr>
        </p:nvGraphicFramePr>
        <p:xfrm>
          <a:off x="8155183" y="3418319"/>
          <a:ext cx="3544381" cy="105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7" name="文档" r:id="rId12" imgW="3354711" imgH="996805" progId="Word.Document.8">
                  <p:embed/>
                </p:oleObj>
              </mc:Choice>
              <mc:Fallback>
                <p:oleObj name="文档" r:id="rId12" imgW="3354711" imgH="996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5183" y="3418319"/>
                        <a:ext cx="3544381" cy="1051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5" descr="答案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r:link="rId15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83" y="6365294"/>
            <a:ext cx="754231" cy="43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10246" name="Line 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7135798" y="4519192"/>
            <a:ext cx="346711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Rectangle 7"/>
          <p:cNvSpPr>
            <a:spLocks noGrp="1" noChangeArrowheads="1"/>
          </p:cNvSpPr>
          <p:nvPr>
            <p:ph type="sldNum" sz="quarter" idx="10"/>
            <p:custDataLst>
              <p:tags r:id="rId7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0005A9A2-069F-4F13-B717-C86A28FEF4A8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5"/>
                  </p:tgtEl>
                </p:cond>
              </p:nextCondLst>
            </p:seq>
          </p:childTnLst>
        </p:cTn>
      </p:par>
    </p:tnLst>
    <p:bldLst>
      <p:bldP spid="10243" grpId="0" animBg="1"/>
      <p:bldP spid="1024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539</Words>
  <Application>Microsoft Office PowerPoint</Application>
  <PresentationFormat>宽屏</PresentationFormat>
  <Paragraphs>82</Paragraphs>
  <Slides>31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黑体</vt:lpstr>
      <vt:lpstr>楷体_GB2312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1_Office 主题</vt:lpstr>
      <vt:lpstr>Document</vt:lpstr>
      <vt:lpstr>文档</vt:lpstr>
      <vt:lpstr>Microsoft Word 97 - 2003 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毕业活动策划</dc:title>
  <dc:creator>Administrator</dc:creator>
  <cp:lastModifiedBy>xbany</cp:lastModifiedBy>
  <cp:revision>1147</cp:revision>
  <dcterms:created xsi:type="dcterms:W3CDTF">2019-01-12T04:39:00Z</dcterms:created>
  <dcterms:modified xsi:type="dcterms:W3CDTF">2021-01-29T08:43:24Z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